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0"/>
  </p:notesMasterIdLst>
  <p:sldIdLst>
    <p:sldId id="257" r:id="rId2"/>
    <p:sldId id="363" r:id="rId3"/>
    <p:sldId id="364" r:id="rId4"/>
    <p:sldId id="385" r:id="rId5"/>
    <p:sldId id="365" r:id="rId6"/>
    <p:sldId id="294" r:id="rId7"/>
    <p:sldId id="258" r:id="rId8"/>
    <p:sldId id="259" r:id="rId9"/>
    <p:sldId id="260" r:id="rId10"/>
    <p:sldId id="261" r:id="rId11"/>
    <p:sldId id="293" r:id="rId12"/>
    <p:sldId id="262" r:id="rId13"/>
    <p:sldId id="338" r:id="rId14"/>
    <p:sldId id="263" r:id="rId15"/>
    <p:sldId id="463" r:id="rId16"/>
    <p:sldId id="386" r:id="rId17"/>
    <p:sldId id="455" r:id="rId18"/>
    <p:sldId id="456" r:id="rId19"/>
    <p:sldId id="457" r:id="rId20"/>
    <p:sldId id="458" r:id="rId21"/>
    <p:sldId id="459" r:id="rId22"/>
    <p:sldId id="460" r:id="rId23"/>
    <p:sldId id="461" r:id="rId24"/>
    <p:sldId id="464" r:id="rId25"/>
    <p:sldId id="465" r:id="rId26"/>
    <p:sldId id="473" r:id="rId27"/>
    <p:sldId id="492" r:id="rId28"/>
    <p:sldId id="296" r:id="rId29"/>
    <p:sldId id="297" r:id="rId30"/>
    <p:sldId id="313" r:id="rId31"/>
    <p:sldId id="360" r:id="rId32"/>
    <p:sldId id="462" r:id="rId33"/>
    <p:sldId id="361" r:id="rId34"/>
    <p:sldId id="298" r:id="rId35"/>
    <p:sldId id="301" r:id="rId36"/>
    <p:sldId id="302" r:id="rId37"/>
    <p:sldId id="303" r:id="rId38"/>
    <p:sldId id="305" r:id="rId39"/>
    <p:sldId id="306" r:id="rId40"/>
    <p:sldId id="307" r:id="rId41"/>
    <p:sldId id="308" r:id="rId42"/>
    <p:sldId id="309" r:id="rId43"/>
    <p:sldId id="304" r:id="rId44"/>
    <p:sldId id="310" r:id="rId45"/>
    <p:sldId id="311" r:id="rId46"/>
    <p:sldId id="312" r:id="rId47"/>
    <p:sldId id="362" r:id="rId48"/>
    <p:sldId id="36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0D5124-36DF-44A4-804F-5F080110EF3A}" v="16" dt="2022-02-22T10:54:12.48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90" autoAdjust="0"/>
    <p:restoredTop sz="94660"/>
  </p:normalViewPr>
  <p:slideViewPr>
    <p:cSldViewPr>
      <p:cViewPr varScale="1">
        <p:scale>
          <a:sx n="106" d="100"/>
          <a:sy n="106" d="100"/>
        </p:scale>
        <p:origin x="1764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ΠΑΝΑΓΙΩΤΗΣ ΤΣΑΠΑΡΑΣ" userId="14c29a0b-fba8-4de1-ba9f-ce710cf39d77" providerId="ADAL" clId="{250D5124-36DF-44A4-804F-5F080110EF3A}"/>
    <pc:docChg chg="undo custSel addSld delSld modSld sldOrd">
      <pc:chgData name="ΠΑΝΑΓΙΩΤΗΣ ΤΣΑΠΑΡΑΣ" userId="14c29a0b-fba8-4de1-ba9f-ce710cf39d77" providerId="ADAL" clId="{250D5124-36DF-44A4-804F-5F080110EF3A}" dt="2022-02-22T10:55:34.572" v="2414" actId="47"/>
      <pc:docMkLst>
        <pc:docMk/>
      </pc:docMkLst>
      <pc:sldChg chg="modSp mod">
        <pc:chgData name="ΠΑΝΑΓΙΩΤΗΣ ΤΣΑΠΑΡΑΣ" userId="14c29a0b-fba8-4de1-ba9f-ce710cf39d77" providerId="ADAL" clId="{250D5124-36DF-44A4-804F-5F080110EF3A}" dt="2022-02-22T09:55:24.388" v="13" actId="1076"/>
        <pc:sldMkLst>
          <pc:docMk/>
          <pc:sldMk cId="3026436186" sldId="261"/>
        </pc:sldMkLst>
        <pc:spChg chg="mod">
          <ac:chgData name="ΠΑΝΑΓΙΩΤΗΣ ΤΣΑΠΑΡΑΣ" userId="14c29a0b-fba8-4de1-ba9f-ce710cf39d77" providerId="ADAL" clId="{250D5124-36DF-44A4-804F-5F080110EF3A}" dt="2022-02-22T09:55:24.388" v="13" actId="1076"/>
          <ac:spMkLst>
            <pc:docMk/>
            <pc:sldMk cId="3026436186" sldId="261"/>
            <ac:spMk id="48148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0D5124-36DF-44A4-804F-5F080110EF3A}" dt="2022-02-22T10:02:34.434" v="246" actId="6549"/>
        <pc:sldMkLst>
          <pc:docMk/>
          <pc:sldMk cId="1684554834" sldId="297"/>
        </pc:sldMkLst>
        <pc:spChg chg="mod">
          <ac:chgData name="ΠΑΝΑΓΙΩΤΗΣ ΤΣΑΠΑΡΑΣ" userId="14c29a0b-fba8-4de1-ba9f-ce710cf39d77" providerId="ADAL" clId="{250D5124-36DF-44A4-804F-5F080110EF3A}" dt="2022-02-22T10:02:34.434" v="246" actId="6549"/>
          <ac:spMkLst>
            <pc:docMk/>
            <pc:sldMk cId="1684554834" sldId="297"/>
            <ac:spMk id="3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0D5124-36DF-44A4-804F-5F080110EF3A}" dt="2022-02-22T10:09:38.138" v="507" actId="20577"/>
        <pc:sldMkLst>
          <pc:docMk/>
          <pc:sldMk cId="2621265742" sldId="302"/>
        </pc:sldMkLst>
        <pc:spChg chg="mod">
          <ac:chgData name="ΠΑΝΑΓΙΩΤΗΣ ΤΣΑΠΑΡΑΣ" userId="14c29a0b-fba8-4de1-ba9f-ce710cf39d77" providerId="ADAL" clId="{250D5124-36DF-44A4-804F-5F080110EF3A}" dt="2022-02-22T10:09:38.138" v="507" actId="20577"/>
          <ac:spMkLst>
            <pc:docMk/>
            <pc:sldMk cId="2621265742" sldId="302"/>
            <ac:spMk id="9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0D5124-36DF-44A4-804F-5F080110EF3A}" dt="2022-02-22T10:07:32.362" v="406" actId="207"/>
        <pc:sldMkLst>
          <pc:docMk/>
          <pc:sldMk cId="145314504" sldId="306"/>
        </pc:sldMkLst>
        <pc:spChg chg="mod">
          <ac:chgData name="ΠΑΝΑΓΙΩΤΗΣ ΤΣΑΠΑΡΑΣ" userId="14c29a0b-fba8-4de1-ba9f-ce710cf39d77" providerId="ADAL" clId="{250D5124-36DF-44A4-804F-5F080110EF3A}" dt="2022-02-22T10:07:32.362" v="406" actId="207"/>
          <ac:spMkLst>
            <pc:docMk/>
            <pc:sldMk cId="145314504" sldId="306"/>
            <ac:spMk id="7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0D5124-36DF-44A4-804F-5F080110EF3A}" dt="2022-02-22T10:12:26.759" v="623" actId="1076"/>
        <pc:sldMkLst>
          <pc:docMk/>
          <pc:sldMk cId="3341928133" sldId="312"/>
        </pc:sldMkLst>
        <pc:spChg chg="mod">
          <ac:chgData name="ΠΑΝΑΓΙΩΤΗΣ ΤΣΑΠΑΡΑΣ" userId="14c29a0b-fba8-4de1-ba9f-ce710cf39d77" providerId="ADAL" clId="{250D5124-36DF-44A4-804F-5F080110EF3A}" dt="2022-02-22T10:12:26.759" v="623" actId="1076"/>
          <ac:spMkLst>
            <pc:docMk/>
            <pc:sldMk cId="3341928133" sldId="312"/>
            <ac:spMk id="5" creationId="{00000000-0000-0000-0000-000000000000}"/>
          </ac:spMkLst>
        </pc:spChg>
      </pc:sldChg>
      <pc:sldChg chg="ord">
        <pc:chgData name="ΠΑΝΑΓΙΩΤΗΣ ΤΣΑΠΑΡΑΣ" userId="14c29a0b-fba8-4de1-ba9f-ce710cf39d77" providerId="ADAL" clId="{250D5124-36DF-44A4-804F-5F080110EF3A}" dt="2022-02-22T10:18:38.330" v="1059"/>
        <pc:sldMkLst>
          <pc:docMk/>
          <pc:sldMk cId="200945197" sldId="314"/>
        </pc:sldMkLst>
      </pc:sldChg>
      <pc:sldChg chg="del ord">
        <pc:chgData name="ΠΑΝΑΓΙΩΤΗΣ ΤΣΑΠΑΡΑΣ" userId="14c29a0b-fba8-4de1-ba9f-ce710cf39d77" providerId="ADAL" clId="{250D5124-36DF-44A4-804F-5F080110EF3A}" dt="2022-02-22T10:27:30.169" v="1665" actId="47"/>
        <pc:sldMkLst>
          <pc:docMk/>
          <pc:sldMk cId="19181308" sldId="315"/>
        </pc:sldMkLst>
      </pc:sldChg>
      <pc:sldChg chg="delSp modSp mod">
        <pc:chgData name="ΠΑΝΑΓΙΩΤΗΣ ΤΣΑΠΑΡΑΣ" userId="14c29a0b-fba8-4de1-ba9f-ce710cf39d77" providerId="ADAL" clId="{250D5124-36DF-44A4-804F-5F080110EF3A}" dt="2022-02-22T10:55:10.156" v="2397" actId="478"/>
        <pc:sldMkLst>
          <pc:docMk/>
          <pc:sldMk cId="357703571" sldId="316"/>
        </pc:sldMkLst>
        <pc:spChg chg="del mod">
          <ac:chgData name="ΠΑΝΑΓΙΩΤΗΣ ΤΣΑΠΑΡΑΣ" userId="14c29a0b-fba8-4de1-ba9f-ce710cf39d77" providerId="ADAL" clId="{250D5124-36DF-44A4-804F-5F080110EF3A}" dt="2022-02-22T10:55:10.156" v="2397" actId="478"/>
          <ac:spMkLst>
            <pc:docMk/>
            <pc:sldMk cId="357703571" sldId="316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250D5124-36DF-44A4-804F-5F080110EF3A}" dt="2022-02-22T10:27:26.902" v="1664"/>
          <ac:spMkLst>
            <pc:docMk/>
            <pc:sldMk cId="357703571" sldId="316"/>
            <ac:spMk id="5" creationId="{00000000-0000-0000-0000-000000000000}"/>
          </ac:spMkLst>
        </pc:spChg>
      </pc:sldChg>
      <pc:sldChg chg="del">
        <pc:chgData name="ΠΑΝΑΓΙΩΤΗΣ ΤΣΑΠΑΡΑΣ" userId="14c29a0b-fba8-4de1-ba9f-ce710cf39d77" providerId="ADAL" clId="{250D5124-36DF-44A4-804F-5F080110EF3A}" dt="2022-02-22T10:54:07.444" v="2368" actId="2696"/>
        <pc:sldMkLst>
          <pc:docMk/>
          <pc:sldMk cId="79606033" sldId="317"/>
        </pc:sldMkLst>
      </pc:sldChg>
      <pc:sldChg chg="add">
        <pc:chgData name="ΠΑΝΑΓΙΩΤΗΣ ΤΣΑΠΑΡΑΣ" userId="14c29a0b-fba8-4de1-ba9f-ce710cf39d77" providerId="ADAL" clId="{250D5124-36DF-44A4-804F-5F080110EF3A}" dt="2022-02-22T10:54:12.477" v="2369"/>
        <pc:sldMkLst>
          <pc:docMk/>
          <pc:sldMk cId="297653264" sldId="317"/>
        </pc:sldMkLst>
      </pc:sldChg>
      <pc:sldChg chg="del">
        <pc:chgData name="ΠΑΝΑΓΙΩΤΗΣ ΤΣΑΠΑΡΑΣ" userId="14c29a0b-fba8-4de1-ba9f-ce710cf39d77" providerId="ADAL" clId="{250D5124-36DF-44A4-804F-5F080110EF3A}" dt="2022-02-22T10:54:07.444" v="2368" actId="2696"/>
        <pc:sldMkLst>
          <pc:docMk/>
          <pc:sldMk cId="1004993318" sldId="320"/>
        </pc:sldMkLst>
      </pc:sldChg>
      <pc:sldChg chg="add">
        <pc:chgData name="ΠΑΝΑΓΙΩΤΗΣ ΤΣΑΠΑΡΑΣ" userId="14c29a0b-fba8-4de1-ba9f-ce710cf39d77" providerId="ADAL" clId="{250D5124-36DF-44A4-804F-5F080110EF3A}" dt="2022-02-22T10:54:12.477" v="2369"/>
        <pc:sldMkLst>
          <pc:docMk/>
          <pc:sldMk cId="2925747630" sldId="320"/>
        </pc:sldMkLst>
      </pc:sldChg>
      <pc:sldChg chg="modSp mod">
        <pc:chgData name="ΠΑΝΑΓΙΩΤΗΣ ΤΣΑΠΑΡΑΣ" userId="14c29a0b-fba8-4de1-ba9f-ce710cf39d77" providerId="ADAL" clId="{250D5124-36DF-44A4-804F-5F080110EF3A}" dt="2022-02-22T10:03:43.640" v="280" actId="403"/>
        <pc:sldMkLst>
          <pc:docMk/>
          <pc:sldMk cId="683780978" sldId="360"/>
        </pc:sldMkLst>
        <pc:spChg chg="mod">
          <ac:chgData name="ΠΑΝΑΓΙΩΤΗΣ ΤΣΑΠΑΡΑΣ" userId="14c29a0b-fba8-4de1-ba9f-ce710cf39d77" providerId="ADAL" clId="{250D5124-36DF-44A4-804F-5F080110EF3A}" dt="2022-02-22T10:03:33.300" v="278" actId="1076"/>
          <ac:spMkLst>
            <pc:docMk/>
            <pc:sldMk cId="683780978" sldId="360"/>
            <ac:spMk id="8" creationId="{00000000-0000-0000-0000-000000000000}"/>
          </ac:spMkLst>
        </pc:spChg>
        <pc:spChg chg="mod">
          <ac:chgData name="ΠΑΝΑΓΙΩΤΗΣ ΤΣΑΠΑΡΑΣ" userId="14c29a0b-fba8-4de1-ba9f-ce710cf39d77" providerId="ADAL" clId="{250D5124-36DF-44A4-804F-5F080110EF3A}" dt="2022-02-22T10:03:22.741" v="276" actId="108"/>
          <ac:spMkLst>
            <pc:docMk/>
            <pc:sldMk cId="683780978" sldId="360"/>
            <ac:spMk id="9" creationId="{00000000-0000-0000-0000-000000000000}"/>
          </ac:spMkLst>
        </pc:spChg>
        <pc:spChg chg="mod">
          <ac:chgData name="ΠΑΝΑΓΙΩΤΗΣ ΤΣΑΠΑΡΑΣ" userId="14c29a0b-fba8-4de1-ba9f-ce710cf39d77" providerId="ADAL" clId="{250D5124-36DF-44A4-804F-5F080110EF3A}" dt="2022-02-22T10:03:43.640" v="280" actId="403"/>
          <ac:spMkLst>
            <pc:docMk/>
            <pc:sldMk cId="683780978" sldId="360"/>
            <ac:spMk id="10" creationId="{00000000-0000-0000-0000-000000000000}"/>
          </ac:spMkLst>
        </pc:spChg>
        <pc:picChg chg="mod">
          <ac:chgData name="ΠΑΝΑΓΙΩΤΗΣ ΤΣΑΠΑΡΑΣ" userId="14c29a0b-fba8-4de1-ba9f-ce710cf39d77" providerId="ADAL" clId="{250D5124-36DF-44A4-804F-5F080110EF3A}" dt="2022-02-22T10:03:29.260" v="277" actId="1076"/>
          <ac:picMkLst>
            <pc:docMk/>
            <pc:sldMk cId="683780978" sldId="360"/>
            <ac:picMk id="15" creationId="{15F05AF5-C260-4459-B482-E08AB8588DC0}"/>
          </ac:picMkLst>
        </pc:picChg>
      </pc:sldChg>
      <pc:sldChg chg="modSp mod">
        <pc:chgData name="ΠΑΝΑΓΙΩΤΗΣ ΤΣΑΠΑΡΑΣ" userId="14c29a0b-fba8-4de1-ba9f-ce710cf39d77" providerId="ADAL" clId="{250D5124-36DF-44A4-804F-5F080110EF3A}" dt="2022-02-22T10:05:14.064" v="307" actId="20577"/>
        <pc:sldMkLst>
          <pc:docMk/>
          <pc:sldMk cId="1008332899" sldId="361"/>
        </pc:sldMkLst>
        <pc:spChg chg="mod">
          <ac:chgData name="ΠΑΝΑΓΙΩΤΗΣ ΤΣΑΠΑΡΑΣ" userId="14c29a0b-fba8-4de1-ba9f-ce710cf39d77" providerId="ADAL" clId="{250D5124-36DF-44A4-804F-5F080110EF3A}" dt="2022-02-22T10:05:14.064" v="307" actId="20577"/>
          <ac:spMkLst>
            <pc:docMk/>
            <pc:sldMk cId="1008332899" sldId="361"/>
            <ac:spMk id="3" creationId="{00000000-0000-0000-0000-000000000000}"/>
          </ac:spMkLst>
        </pc:spChg>
      </pc:sldChg>
      <pc:sldChg chg="delSp modSp mod ord">
        <pc:chgData name="ΠΑΝΑΓΙΩΤΗΣ ΤΣΑΠΑΡΑΣ" userId="14c29a0b-fba8-4de1-ba9f-ce710cf39d77" providerId="ADAL" clId="{250D5124-36DF-44A4-804F-5F080110EF3A}" dt="2022-02-22T10:25:56.909" v="1662" actId="207"/>
        <pc:sldMkLst>
          <pc:docMk/>
          <pc:sldMk cId="2062701445" sldId="402"/>
        </pc:sldMkLst>
        <pc:spChg chg="mod">
          <ac:chgData name="ΠΑΝΑΓΙΩΤΗΣ ΤΣΑΠΑΡΑΣ" userId="14c29a0b-fba8-4de1-ba9f-ce710cf39d77" providerId="ADAL" clId="{250D5124-36DF-44A4-804F-5F080110EF3A}" dt="2022-02-22T10:25:56.909" v="1662" actId="207"/>
          <ac:spMkLst>
            <pc:docMk/>
            <pc:sldMk cId="2062701445" sldId="402"/>
            <ac:spMk id="3" creationId="{00000000-0000-0000-0000-000000000000}"/>
          </ac:spMkLst>
        </pc:spChg>
        <pc:spChg chg="mod">
          <ac:chgData name="ΠΑΝΑΓΙΩΤΗΣ ΤΣΑΠΑΡΑΣ" userId="14c29a0b-fba8-4de1-ba9f-ce710cf39d77" providerId="ADAL" clId="{250D5124-36DF-44A4-804F-5F080110EF3A}" dt="2022-02-22T10:25:46.813" v="1660" actId="1076"/>
          <ac:spMkLst>
            <pc:docMk/>
            <pc:sldMk cId="2062701445" sldId="402"/>
            <ac:spMk id="4" creationId="{00000000-0000-0000-0000-000000000000}"/>
          </ac:spMkLst>
        </pc:spChg>
        <pc:spChg chg="del">
          <ac:chgData name="ΠΑΝΑΓΙΩΤΗΣ ΤΣΑΠΑΡΑΣ" userId="14c29a0b-fba8-4de1-ba9f-ce710cf39d77" providerId="ADAL" clId="{250D5124-36DF-44A4-804F-5F080110EF3A}" dt="2022-02-22T10:18:04.392" v="1003" actId="478"/>
          <ac:spMkLst>
            <pc:docMk/>
            <pc:sldMk cId="2062701445" sldId="402"/>
            <ac:spMk id="5" creationId="{00000000-0000-0000-0000-000000000000}"/>
          </ac:spMkLst>
        </pc:spChg>
        <pc:spChg chg="del">
          <ac:chgData name="ΠΑΝΑΓΙΩΤΗΣ ΤΣΑΠΑΡΑΣ" userId="14c29a0b-fba8-4de1-ba9f-ce710cf39d77" providerId="ADAL" clId="{250D5124-36DF-44A4-804F-5F080110EF3A}" dt="2022-02-22T10:18:04.392" v="1003" actId="478"/>
          <ac:spMkLst>
            <pc:docMk/>
            <pc:sldMk cId="2062701445" sldId="402"/>
            <ac:spMk id="6" creationId="{00000000-0000-0000-0000-000000000000}"/>
          </ac:spMkLst>
        </pc:spChg>
        <pc:spChg chg="del">
          <ac:chgData name="ΠΑΝΑΓΙΩΤΗΣ ΤΣΑΠΑΡΑΣ" userId="14c29a0b-fba8-4de1-ba9f-ce710cf39d77" providerId="ADAL" clId="{250D5124-36DF-44A4-804F-5F080110EF3A}" dt="2022-02-22T10:18:04.392" v="1003" actId="478"/>
          <ac:spMkLst>
            <pc:docMk/>
            <pc:sldMk cId="2062701445" sldId="402"/>
            <ac:spMk id="7" creationId="{00000000-0000-0000-0000-000000000000}"/>
          </ac:spMkLst>
        </pc:spChg>
        <pc:spChg chg="del">
          <ac:chgData name="ΠΑΝΑΓΙΩΤΗΣ ΤΣΑΠΑΡΑΣ" userId="14c29a0b-fba8-4de1-ba9f-ce710cf39d77" providerId="ADAL" clId="{250D5124-36DF-44A4-804F-5F080110EF3A}" dt="2022-02-22T10:18:04.392" v="1003" actId="478"/>
          <ac:spMkLst>
            <pc:docMk/>
            <pc:sldMk cId="2062701445" sldId="402"/>
            <ac:spMk id="8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0D5124-36DF-44A4-804F-5F080110EF3A}" dt="2022-02-22T10:04:39.037" v="285" actId="108"/>
        <pc:sldMkLst>
          <pc:docMk/>
          <pc:sldMk cId="2219194532" sldId="462"/>
        </pc:sldMkLst>
        <pc:spChg chg="mod">
          <ac:chgData name="ΠΑΝΑΓΙΩΤΗΣ ΤΣΑΠΑΡΑΣ" userId="14c29a0b-fba8-4de1-ba9f-ce710cf39d77" providerId="ADAL" clId="{250D5124-36DF-44A4-804F-5F080110EF3A}" dt="2022-02-22T10:04:39.037" v="285" actId="108"/>
          <ac:spMkLst>
            <pc:docMk/>
            <pc:sldMk cId="2219194532" sldId="462"/>
            <ac:spMk id="11" creationId="{00000000-0000-0000-0000-000000000000}"/>
          </ac:spMkLst>
        </pc:spChg>
      </pc:sldChg>
      <pc:sldChg chg="modSp mod">
        <pc:chgData name="ΠΑΝΑΓΙΩΤΗΣ ΤΣΑΠΑΡΑΣ" userId="14c29a0b-fba8-4de1-ba9f-ce710cf39d77" providerId="ADAL" clId="{250D5124-36DF-44A4-804F-5F080110EF3A}" dt="2022-02-22T10:00:23.283" v="112" actId="20577"/>
        <pc:sldMkLst>
          <pc:docMk/>
          <pc:sldMk cId="2056120021" sldId="492"/>
        </pc:sldMkLst>
        <pc:spChg chg="mod">
          <ac:chgData name="ΠΑΝΑΓΙΩΤΗΣ ΤΣΑΠΑΡΑΣ" userId="14c29a0b-fba8-4de1-ba9f-ce710cf39d77" providerId="ADAL" clId="{250D5124-36DF-44A4-804F-5F080110EF3A}" dt="2022-02-22T10:00:23.283" v="112" actId="20577"/>
          <ac:spMkLst>
            <pc:docMk/>
            <pc:sldMk cId="2056120021" sldId="492"/>
            <ac:spMk id="3" creationId="{07A426B9-CE59-4758-8EF4-AB5EFC7D3124}"/>
          </ac:spMkLst>
        </pc:spChg>
      </pc:sldChg>
      <pc:sldChg chg="addSp delSp modSp new mod chgLayout">
        <pc:chgData name="ΠΑΝΑΓΙΩΤΗΣ ΤΣΑΠΑΡΑΣ" userId="14c29a0b-fba8-4de1-ba9f-ce710cf39d77" providerId="ADAL" clId="{250D5124-36DF-44A4-804F-5F080110EF3A}" dt="2022-02-22T10:18:52.701" v="1085" actId="20577"/>
        <pc:sldMkLst>
          <pc:docMk/>
          <pc:sldMk cId="478343981" sldId="493"/>
        </pc:sldMkLst>
        <pc:spChg chg="del mod ord">
          <ac:chgData name="ΠΑΝΑΓΙΩΤΗΣ ΤΣΑΠΑΡΑΣ" userId="14c29a0b-fba8-4de1-ba9f-ce710cf39d77" providerId="ADAL" clId="{250D5124-36DF-44A4-804F-5F080110EF3A}" dt="2022-02-22T10:13:24.404" v="625" actId="700"/>
          <ac:spMkLst>
            <pc:docMk/>
            <pc:sldMk cId="478343981" sldId="493"/>
            <ac:spMk id="2" creationId="{880A9B3E-00AA-4153-AE3C-D4B0A27FE827}"/>
          </ac:spMkLst>
        </pc:spChg>
        <pc:spChg chg="del mod ord">
          <ac:chgData name="ΠΑΝΑΓΙΩΤΗΣ ΤΣΑΠΑΡΑΣ" userId="14c29a0b-fba8-4de1-ba9f-ce710cf39d77" providerId="ADAL" clId="{250D5124-36DF-44A4-804F-5F080110EF3A}" dt="2022-02-22T10:13:24.404" v="625" actId="700"/>
          <ac:spMkLst>
            <pc:docMk/>
            <pc:sldMk cId="478343981" sldId="493"/>
            <ac:spMk id="3" creationId="{46DEDCB6-DD68-40C8-886D-D31845159DE6}"/>
          </ac:spMkLst>
        </pc:spChg>
        <pc:spChg chg="add mod ord">
          <ac:chgData name="ΠΑΝΑΓΙΩΤΗΣ ΤΣΑΠΑΡΑΣ" userId="14c29a0b-fba8-4de1-ba9f-ce710cf39d77" providerId="ADAL" clId="{250D5124-36DF-44A4-804F-5F080110EF3A}" dt="2022-02-22T10:13:31.674" v="643" actId="20577"/>
          <ac:spMkLst>
            <pc:docMk/>
            <pc:sldMk cId="478343981" sldId="493"/>
            <ac:spMk id="4" creationId="{8C761CB1-D188-4765-B0BB-E2A96E11C24C}"/>
          </ac:spMkLst>
        </pc:spChg>
        <pc:spChg chg="add mod ord">
          <ac:chgData name="ΠΑΝΑΓΙΩΤΗΣ ΤΣΑΠΑΡΑΣ" userId="14c29a0b-fba8-4de1-ba9f-ce710cf39d77" providerId="ADAL" clId="{250D5124-36DF-44A4-804F-5F080110EF3A}" dt="2022-02-22T10:18:52.701" v="1085" actId="20577"/>
          <ac:spMkLst>
            <pc:docMk/>
            <pc:sldMk cId="478343981" sldId="493"/>
            <ac:spMk id="5" creationId="{1C6F1A93-BA19-4034-B1F1-320C1E866924}"/>
          </ac:spMkLst>
        </pc:spChg>
      </pc:sldChg>
      <pc:sldChg chg="add del">
        <pc:chgData name="ΠΑΝΑΓΙΩΤΗΣ ΤΣΑΠΑΡΑΣ" userId="14c29a0b-fba8-4de1-ba9f-ce710cf39d77" providerId="ADAL" clId="{250D5124-36DF-44A4-804F-5F080110EF3A}" dt="2022-02-22T10:55:34.572" v="2414" actId="47"/>
        <pc:sldMkLst>
          <pc:docMk/>
          <pc:sldMk cId="3479769459" sldId="494"/>
        </pc:sldMkLst>
      </pc:sldChg>
      <pc:sldChg chg="addSp delSp modSp add mod">
        <pc:chgData name="ΠΑΝΑΓΙΩΤΗΣ ΤΣΑΠΑΡΑΣ" userId="14c29a0b-fba8-4de1-ba9f-ce710cf39d77" providerId="ADAL" clId="{250D5124-36DF-44A4-804F-5F080110EF3A}" dt="2022-02-22T10:53:59.966" v="2367" actId="14100"/>
        <pc:sldMkLst>
          <pc:docMk/>
          <pc:sldMk cId="3723653091" sldId="495"/>
        </pc:sldMkLst>
        <pc:spChg chg="mod">
          <ac:chgData name="ΠΑΝΑΓΙΩΤΗΣ ΤΣΑΠΑΡΑΣ" userId="14c29a0b-fba8-4de1-ba9f-ce710cf39d77" providerId="ADAL" clId="{250D5124-36DF-44A4-804F-5F080110EF3A}" dt="2022-02-22T10:50:19.811" v="2245" actId="1076"/>
          <ac:spMkLst>
            <pc:docMk/>
            <pc:sldMk cId="3723653091" sldId="495"/>
            <ac:spMk id="2" creationId="{00000000-0000-0000-0000-000000000000}"/>
          </ac:spMkLst>
        </pc:spChg>
        <pc:spChg chg="del mod">
          <ac:chgData name="ΠΑΝΑΓΙΩΤΗΣ ΤΣΑΠΑΡΑΣ" userId="14c29a0b-fba8-4de1-ba9f-ce710cf39d77" providerId="ADAL" clId="{250D5124-36DF-44A4-804F-5F080110EF3A}" dt="2022-02-22T10:23:07.737" v="1329" actId="478"/>
          <ac:spMkLst>
            <pc:docMk/>
            <pc:sldMk cId="3723653091" sldId="495"/>
            <ac:spMk id="3" creationId="{00000000-0000-0000-0000-000000000000}"/>
          </ac:spMkLst>
        </pc:spChg>
        <pc:spChg chg="del">
          <ac:chgData name="ΠΑΝΑΓΙΩΤΗΣ ΤΣΑΠΑΡΑΣ" userId="14c29a0b-fba8-4de1-ba9f-ce710cf39d77" providerId="ADAL" clId="{250D5124-36DF-44A4-804F-5F080110EF3A}" dt="2022-02-22T10:22:48.564" v="1326" actId="478"/>
          <ac:spMkLst>
            <pc:docMk/>
            <pc:sldMk cId="3723653091" sldId="495"/>
            <ac:spMk id="4" creationId="{00000000-0000-0000-0000-000000000000}"/>
          </ac:spMkLst>
        </pc:spChg>
        <pc:spChg chg="mod">
          <ac:chgData name="ΠΑΝΑΓΙΩΤΗΣ ΤΣΑΠΑΡΑΣ" userId="14c29a0b-fba8-4de1-ba9f-ce710cf39d77" providerId="ADAL" clId="{250D5124-36DF-44A4-804F-5F080110EF3A}" dt="2022-02-22T10:52:27.378" v="2330" actId="1076"/>
          <ac:spMkLst>
            <pc:docMk/>
            <pc:sldMk cId="3723653091" sldId="495"/>
            <ac:spMk id="5" creationId="{00000000-0000-0000-0000-000000000000}"/>
          </ac:spMkLst>
        </pc:spChg>
        <pc:spChg chg="mod">
          <ac:chgData name="ΠΑΝΑΓΙΩΤΗΣ ΤΣΑΠΑΡΑΣ" userId="14c29a0b-fba8-4de1-ba9f-ce710cf39d77" providerId="ADAL" clId="{250D5124-36DF-44A4-804F-5F080110EF3A}" dt="2022-02-22T10:52:27.378" v="2330" actId="1076"/>
          <ac:spMkLst>
            <pc:docMk/>
            <pc:sldMk cId="3723653091" sldId="495"/>
            <ac:spMk id="6" creationId="{00000000-0000-0000-0000-000000000000}"/>
          </ac:spMkLst>
        </pc:spChg>
        <pc:spChg chg="mod">
          <ac:chgData name="ΠΑΝΑΓΙΩΤΗΣ ΤΣΑΠΑΡΑΣ" userId="14c29a0b-fba8-4de1-ba9f-ce710cf39d77" providerId="ADAL" clId="{250D5124-36DF-44A4-804F-5F080110EF3A}" dt="2022-02-22T10:52:40.893" v="2333" actId="14100"/>
          <ac:spMkLst>
            <pc:docMk/>
            <pc:sldMk cId="3723653091" sldId="495"/>
            <ac:spMk id="7" creationId="{00000000-0000-0000-0000-000000000000}"/>
          </ac:spMkLst>
        </pc:spChg>
        <pc:spChg chg="mod">
          <ac:chgData name="ΠΑΝΑΓΙΩΤΗΣ ΤΣΑΠΑΡΑΣ" userId="14c29a0b-fba8-4de1-ba9f-ce710cf39d77" providerId="ADAL" clId="{250D5124-36DF-44A4-804F-5F080110EF3A}" dt="2022-02-22T10:53:59.966" v="2367" actId="14100"/>
          <ac:spMkLst>
            <pc:docMk/>
            <pc:sldMk cId="3723653091" sldId="495"/>
            <ac:spMk id="8" creationId="{00000000-0000-0000-0000-000000000000}"/>
          </ac:spMkLst>
        </pc:spChg>
        <pc:spChg chg="add mod">
          <ac:chgData name="ΠΑΝΑΓΙΩΤΗΣ ΤΣΑΠΑΡΑΣ" userId="14c29a0b-fba8-4de1-ba9f-ce710cf39d77" providerId="ADAL" clId="{250D5124-36DF-44A4-804F-5F080110EF3A}" dt="2022-02-22T10:52:27.378" v="2330" actId="1076"/>
          <ac:spMkLst>
            <pc:docMk/>
            <pc:sldMk cId="3723653091" sldId="495"/>
            <ac:spMk id="9" creationId="{84E3C02C-3A27-44AE-AB59-520EB3234B07}"/>
          </ac:spMkLst>
        </pc:spChg>
        <pc:spChg chg="add mod">
          <ac:chgData name="ΠΑΝΑΓΙΩΤΗΣ ΤΣΑΠΑΡΑΣ" userId="14c29a0b-fba8-4de1-ba9f-ce710cf39d77" providerId="ADAL" clId="{250D5124-36DF-44A4-804F-5F080110EF3A}" dt="2022-02-22T10:52:27.378" v="2330" actId="1076"/>
          <ac:spMkLst>
            <pc:docMk/>
            <pc:sldMk cId="3723653091" sldId="495"/>
            <ac:spMk id="10" creationId="{6F7C2A86-4EDF-4322-B6EE-750601E7C14A}"/>
          </ac:spMkLst>
        </pc:spChg>
        <pc:spChg chg="add mod">
          <ac:chgData name="ΠΑΝΑΓΙΩΤΗΣ ΤΣΑΠΑΡΑΣ" userId="14c29a0b-fba8-4de1-ba9f-ce710cf39d77" providerId="ADAL" clId="{250D5124-36DF-44A4-804F-5F080110EF3A}" dt="2022-02-22T10:52:27.378" v="2330" actId="1076"/>
          <ac:spMkLst>
            <pc:docMk/>
            <pc:sldMk cId="3723653091" sldId="495"/>
            <ac:spMk id="11" creationId="{A02723A1-E957-4F29-8E5B-514277CA2046}"/>
          </ac:spMkLst>
        </pc:spChg>
        <pc:spChg chg="add del mod">
          <ac:chgData name="ΠΑΝΑΓΙΩΤΗΣ ΤΣΑΠΑΡΑΣ" userId="14c29a0b-fba8-4de1-ba9f-ce710cf39d77" providerId="ADAL" clId="{250D5124-36DF-44A4-804F-5F080110EF3A}" dt="2022-02-22T10:48:19.391" v="2124" actId="478"/>
          <ac:spMkLst>
            <pc:docMk/>
            <pc:sldMk cId="3723653091" sldId="495"/>
            <ac:spMk id="12" creationId="{DFA1F635-62D3-42EA-A98F-C104C4E1ED70}"/>
          </ac:spMkLst>
        </pc:spChg>
        <pc:spChg chg="add mod">
          <ac:chgData name="ΠΑΝΑΓΙΩΤΗΣ ΤΣΑΠΑΡΑΣ" userId="14c29a0b-fba8-4de1-ba9f-ce710cf39d77" providerId="ADAL" clId="{250D5124-36DF-44A4-804F-5F080110EF3A}" dt="2022-02-22T10:52:27.378" v="2330" actId="1076"/>
          <ac:spMkLst>
            <pc:docMk/>
            <pc:sldMk cId="3723653091" sldId="495"/>
            <ac:spMk id="13" creationId="{88FCC22C-153F-4BE3-94AC-0AB002F2A8F7}"/>
          </ac:spMkLst>
        </pc:spChg>
        <pc:spChg chg="add mod">
          <ac:chgData name="ΠΑΝΑΓΙΩΤΗΣ ΤΣΑΠΑΡΑΣ" userId="14c29a0b-fba8-4de1-ba9f-ce710cf39d77" providerId="ADAL" clId="{250D5124-36DF-44A4-804F-5F080110EF3A}" dt="2022-02-22T10:52:27.378" v="2330" actId="1076"/>
          <ac:spMkLst>
            <pc:docMk/>
            <pc:sldMk cId="3723653091" sldId="495"/>
            <ac:spMk id="14" creationId="{D70EAA37-9D46-424F-9F0A-F351C545E1F7}"/>
          </ac:spMkLst>
        </pc:spChg>
        <pc:spChg chg="add mod">
          <ac:chgData name="ΠΑΝΑΓΙΩΤΗΣ ΤΣΑΠΑΡΑΣ" userId="14c29a0b-fba8-4de1-ba9f-ce710cf39d77" providerId="ADAL" clId="{250D5124-36DF-44A4-804F-5F080110EF3A}" dt="2022-02-22T10:52:27.378" v="2330" actId="1076"/>
          <ac:spMkLst>
            <pc:docMk/>
            <pc:sldMk cId="3723653091" sldId="495"/>
            <ac:spMk id="15" creationId="{1F5090F3-9AD0-404A-B6F3-C5B5548F091F}"/>
          </ac:spMkLst>
        </pc:spChg>
        <pc:spChg chg="add mod">
          <ac:chgData name="ΠΑΝΑΓΙΩΤΗΣ ΤΣΑΠΑΡΑΣ" userId="14c29a0b-fba8-4de1-ba9f-ce710cf39d77" providerId="ADAL" clId="{250D5124-36DF-44A4-804F-5F080110EF3A}" dt="2022-02-22T10:52:27.378" v="2330" actId="1076"/>
          <ac:spMkLst>
            <pc:docMk/>
            <pc:sldMk cId="3723653091" sldId="495"/>
            <ac:spMk id="16" creationId="{4CA86E8E-02DC-45AA-AD4B-2808408C4732}"/>
          </ac:spMkLst>
        </pc:spChg>
        <pc:spChg chg="add mod">
          <ac:chgData name="ΠΑΝΑΓΙΩΤΗΣ ΤΣΑΠΑΡΑΣ" userId="14c29a0b-fba8-4de1-ba9f-ce710cf39d77" providerId="ADAL" clId="{250D5124-36DF-44A4-804F-5F080110EF3A}" dt="2022-02-22T10:52:27.378" v="2330" actId="1076"/>
          <ac:spMkLst>
            <pc:docMk/>
            <pc:sldMk cId="3723653091" sldId="495"/>
            <ac:spMk id="17" creationId="{0A5F0CC1-C0E3-43A6-999C-EB12D83F42CE}"/>
          </ac:spMkLst>
        </pc:spChg>
        <pc:spChg chg="add mod">
          <ac:chgData name="ΠΑΝΑΓΙΩΤΗΣ ΤΣΑΠΑΡΑΣ" userId="14c29a0b-fba8-4de1-ba9f-ce710cf39d77" providerId="ADAL" clId="{250D5124-36DF-44A4-804F-5F080110EF3A}" dt="2022-02-22T10:52:27.378" v="2330" actId="1076"/>
          <ac:spMkLst>
            <pc:docMk/>
            <pc:sldMk cId="3723653091" sldId="495"/>
            <ac:spMk id="18" creationId="{9BA01DE7-C48D-4165-AE3A-F6427FC86750}"/>
          </ac:spMkLst>
        </pc:spChg>
        <pc:spChg chg="add mod">
          <ac:chgData name="ΠΑΝΑΓΙΩΤΗΣ ΤΣΑΠΑΡΑΣ" userId="14c29a0b-fba8-4de1-ba9f-ce710cf39d77" providerId="ADAL" clId="{250D5124-36DF-44A4-804F-5F080110EF3A}" dt="2022-02-22T10:52:27.378" v="2330" actId="1076"/>
          <ac:spMkLst>
            <pc:docMk/>
            <pc:sldMk cId="3723653091" sldId="495"/>
            <ac:spMk id="19" creationId="{0F77244C-31F4-4F74-8377-1E9E5EE17592}"/>
          </ac:spMkLst>
        </pc:spChg>
        <pc:spChg chg="add mod">
          <ac:chgData name="ΠΑΝΑΓΙΩΤΗΣ ΤΣΑΠΑΡΑΣ" userId="14c29a0b-fba8-4de1-ba9f-ce710cf39d77" providerId="ADAL" clId="{250D5124-36DF-44A4-804F-5F080110EF3A}" dt="2022-02-22T10:52:27.378" v="2330" actId="1076"/>
          <ac:spMkLst>
            <pc:docMk/>
            <pc:sldMk cId="3723653091" sldId="495"/>
            <ac:spMk id="20" creationId="{74BAED2A-2931-4F1F-A139-2F3EFF3FF9AE}"/>
          </ac:spMkLst>
        </pc:spChg>
        <pc:spChg chg="add mod">
          <ac:chgData name="ΠΑΝΑΓΙΩΤΗΣ ΤΣΑΠΑΡΑΣ" userId="14c29a0b-fba8-4de1-ba9f-ce710cf39d77" providerId="ADAL" clId="{250D5124-36DF-44A4-804F-5F080110EF3A}" dt="2022-02-22T10:53:36.638" v="2358" actId="27636"/>
          <ac:spMkLst>
            <pc:docMk/>
            <pc:sldMk cId="3723653091" sldId="495"/>
            <ac:spMk id="21" creationId="{410CAFDF-E7CA-4309-8EC1-2F56D4EACB91}"/>
          </ac:spMkLst>
        </pc:spChg>
        <pc:spChg chg="add mod">
          <ac:chgData name="ΠΑΝΑΓΙΩΤΗΣ ΤΣΑΠΑΡΑΣ" userId="14c29a0b-fba8-4de1-ba9f-ce710cf39d77" providerId="ADAL" clId="{250D5124-36DF-44A4-804F-5F080110EF3A}" dt="2022-02-22T10:53:42.828" v="2361" actId="1076"/>
          <ac:spMkLst>
            <pc:docMk/>
            <pc:sldMk cId="3723653091" sldId="495"/>
            <ac:spMk id="22" creationId="{E7FF313A-3564-41C9-BB4E-04D5ED1EF0BD}"/>
          </ac:spMkLst>
        </pc:spChg>
      </pc:sldChg>
      <pc:sldChg chg="modSp new mod">
        <pc:chgData name="ΠΑΝΑΓΙΩΤΗΣ ΤΣΑΠΑΡΑΣ" userId="14c29a0b-fba8-4de1-ba9f-ce710cf39d77" providerId="ADAL" clId="{250D5124-36DF-44A4-804F-5F080110EF3A}" dt="2022-02-22T10:55:24.939" v="2413" actId="20577"/>
        <pc:sldMkLst>
          <pc:docMk/>
          <pc:sldMk cId="56992146" sldId="496"/>
        </pc:sldMkLst>
        <pc:spChg chg="mod">
          <ac:chgData name="ΠΑΝΑΓΙΩΤΗΣ ΤΣΑΠΑΡΑΣ" userId="14c29a0b-fba8-4de1-ba9f-ce710cf39d77" providerId="ADAL" clId="{250D5124-36DF-44A4-804F-5F080110EF3A}" dt="2022-02-22T10:54:59.052" v="2394" actId="20577"/>
          <ac:spMkLst>
            <pc:docMk/>
            <pc:sldMk cId="56992146" sldId="496"/>
            <ac:spMk id="2" creationId="{8FF706D3-A8EA-4C4D-AA32-8171C2CC5823}"/>
          </ac:spMkLst>
        </pc:spChg>
        <pc:spChg chg="mod">
          <ac:chgData name="ΠΑΝΑΓΙΩΤΗΣ ΤΣΑΠΑΡΑΣ" userId="14c29a0b-fba8-4de1-ba9f-ce710cf39d77" providerId="ADAL" clId="{250D5124-36DF-44A4-804F-5F080110EF3A}" dt="2022-02-22T10:55:24.939" v="2413" actId="20577"/>
          <ac:spMkLst>
            <pc:docMk/>
            <pc:sldMk cId="56992146" sldId="496"/>
            <ac:spMk id="3" creationId="{BE4DCF01-A467-4203-B7A7-23691A2C6AB0}"/>
          </ac:spMkLst>
        </pc:spChg>
      </pc:sldChg>
    </pc:docChg>
  </pc:docChgLst>
  <pc:docChgLst>
    <pc:chgData name="ΠΑΝΑΓΙΩΤΗΣ ΤΣΑΠΑΡΑΣ" userId="14c29a0b-fba8-4de1-ba9f-ce710cf39d77" providerId="ADAL" clId="{4F8EF7E6-C56C-4567-B545-10719EBD5A49}"/>
    <pc:docChg chg="delSld">
      <pc:chgData name="ΠΑΝΑΓΙΩΤΗΣ ΤΣΑΠΑΡΑΣ" userId="14c29a0b-fba8-4de1-ba9f-ce710cf39d77" providerId="ADAL" clId="{4F8EF7E6-C56C-4567-B545-10719EBD5A49}" dt="2022-02-23T09:35:55.972" v="0" actId="47"/>
      <pc:docMkLst>
        <pc:docMk/>
      </pc:docMkLst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00945197" sldId="314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357703571" sldId="316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97653264" sldId="317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3934448396" sldId="318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794194072" sldId="319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925747630" sldId="320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697531168" sldId="321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631983499" sldId="324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359051574" sldId="387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649162482" sldId="388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3172632894" sldId="389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913911008" sldId="390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11545311" sldId="392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3843474035" sldId="393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3075717636" sldId="394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3876655893" sldId="395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266331128" sldId="396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3898479539" sldId="397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731319603" sldId="398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018014461" sldId="399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4113181745" sldId="400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58464542" sldId="401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062701445" sldId="402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3172901693" sldId="404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3998723021" sldId="406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135938524" sldId="407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3917608752" sldId="408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646711188" sldId="409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961245717" sldId="410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3199685267" sldId="411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7683661" sldId="412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807331856" sldId="413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346380814" sldId="414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3819098752" sldId="415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917380811" sldId="416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643266449" sldId="417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098044938" sldId="418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150416885" sldId="420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01758681" sldId="424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431347416" sldId="425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517105167" sldId="426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64767481" sldId="429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062991592" sldId="433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935217452" sldId="436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008504933" sldId="437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4127120961" sldId="438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029756241" sldId="439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034916507" sldId="440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3308820809" sldId="441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637146566" sldId="443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365010303" sldId="444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801818686" sldId="445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045755921" sldId="446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612749926" sldId="447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609191819" sldId="450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77732183" sldId="451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9455707" sldId="452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624502250" sldId="453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3777426703" sldId="454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952767403" sldId="466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79300933" sldId="467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4205825718" sldId="468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399134107" sldId="469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4118884667" sldId="470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78720444" sldId="471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825093300" sldId="474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350670766" sldId="475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4216760777" sldId="476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279339469" sldId="477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744801012" sldId="478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09727070" sldId="479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262098312" sldId="480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850600959" sldId="481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457163057" sldId="482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552264898" sldId="483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895605514" sldId="484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4155289451" sldId="485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1159824645" sldId="486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44738113" sldId="487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263134549" sldId="488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008461150" sldId="489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363119011" sldId="490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439488696" sldId="491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478343981" sldId="493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3723653091" sldId="495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56992146" sldId="496"/>
        </pc:sldMkLst>
      </pc:sldChg>
      <pc:sldChg chg="del">
        <pc:chgData name="ΠΑΝΑΓΙΩΤΗΣ ΤΣΑΠΑΡΑΣ" userId="14c29a0b-fba8-4de1-ba9f-ce710cf39d77" providerId="ADAL" clId="{4F8EF7E6-C56C-4567-B545-10719EBD5A49}" dt="2022-02-23T09:35:55.972" v="0" actId="47"/>
        <pc:sldMkLst>
          <pc:docMk/>
          <pc:sldMk cId="2053001986" sldId="497"/>
        </pc:sldMkLst>
      </pc:sldChg>
    </pc:docChg>
  </pc:docChgLst>
  <pc:docChgLst>
    <pc:chgData name="tsap@uoi.gr" userId="14c29a0b-fba8-4de1-ba9f-ce710cf39d77" providerId="ADAL" clId="{D7A2B9DB-D8FE-49E6-A67C-E3C177B36DF7}"/>
    <pc:docChg chg="custSel addSld modSld">
      <pc:chgData name="tsap@uoi.gr" userId="14c29a0b-fba8-4de1-ba9f-ce710cf39d77" providerId="ADAL" clId="{D7A2B9DB-D8FE-49E6-A67C-E3C177B36DF7}" dt="2022-02-21T16:49:16.624" v="711" actId="20577"/>
      <pc:docMkLst>
        <pc:docMk/>
      </pc:docMkLst>
      <pc:sldChg chg="modSp mod">
        <pc:chgData name="tsap@uoi.gr" userId="14c29a0b-fba8-4de1-ba9f-ce710cf39d77" providerId="ADAL" clId="{D7A2B9DB-D8FE-49E6-A67C-E3C177B36DF7}" dt="2022-02-21T16:37:50.226" v="29" actId="14100"/>
        <pc:sldMkLst>
          <pc:docMk/>
          <pc:sldMk cId="3026436186" sldId="261"/>
        </pc:sldMkLst>
        <pc:spChg chg="mod">
          <ac:chgData name="tsap@uoi.gr" userId="14c29a0b-fba8-4de1-ba9f-ce710cf39d77" providerId="ADAL" clId="{D7A2B9DB-D8FE-49E6-A67C-E3C177B36DF7}" dt="2022-02-21T16:37:39.607" v="18" actId="14100"/>
          <ac:spMkLst>
            <pc:docMk/>
            <pc:sldMk cId="3026436186" sldId="261"/>
            <ac:spMk id="48131" creationId="{00000000-0000-0000-0000-000000000000}"/>
          </ac:spMkLst>
        </pc:spChg>
        <pc:spChg chg="mod">
          <ac:chgData name="tsap@uoi.gr" userId="14c29a0b-fba8-4de1-ba9f-ce710cf39d77" providerId="ADAL" clId="{D7A2B9DB-D8FE-49E6-A67C-E3C177B36DF7}" dt="2022-02-21T16:37:50.226" v="29" actId="14100"/>
          <ac:spMkLst>
            <pc:docMk/>
            <pc:sldMk cId="3026436186" sldId="261"/>
            <ac:spMk id="48133" creationId="{00000000-0000-0000-0000-000000000000}"/>
          </ac:spMkLst>
        </pc:spChg>
        <pc:cxnChg chg="mod">
          <ac:chgData name="tsap@uoi.gr" userId="14c29a0b-fba8-4de1-ba9f-ce710cf39d77" providerId="ADAL" clId="{D7A2B9DB-D8FE-49E6-A67C-E3C177B36DF7}" dt="2022-02-21T16:37:39.607" v="18" actId="14100"/>
          <ac:cxnSpMkLst>
            <pc:docMk/>
            <pc:sldMk cId="3026436186" sldId="261"/>
            <ac:cxnSpMk id="48142" creationId="{00000000-0000-0000-0000-000000000000}"/>
          </ac:cxnSpMkLst>
        </pc:cxnChg>
        <pc:cxnChg chg="mod">
          <ac:chgData name="tsap@uoi.gr" userId="14c29a0b-fba8-4de1-ba9f-ce710cf39d77" providerId="ADAL" clId="{D7A2B9DB-D8FE-49E6-A67C-E3C177B36DF7}" dt="2022-02-21T16:37:50.226" v="29" actId="14100"/>
          <ac:cxnSpMkLst>
            <pc:docMk/>
            <pc:sldMk cId="3026436186" sldId="261"/>
            <ac:cxnSpMk id="48143" creationId="{00000000-0000-0000-0000-000000000000}"/>
          </ac:cxnSpMkLst>
        </pc:cxnChg>
        <pc:cxnChg chg="mod">
          <ac:chgData name="tsap@uoi.gr" userId="14c29a0b-fba8-4de1-ba9f-ce710cf39d77" providerId="ADAL" clId="{D7A2B9DB-D8FE-49E6-A67C-E3C177B36DF7}" dt="2022-02-21T16:37:50.226" v="29" actId="14100"/>
          <ac:cxnSpMkLst>
            <pc:docMk/>
            <pc:sldMk cId="3026436186" sldId="261"/>
            <ac:cxnSpMk id="48144" creationId="{00000000-0000-0000-0000-000000000000}"/>
          </ac:cxnSpMkLst>
        </pc:cxnChg>
      </pc:sldChg>
      <pc:sldChg chg="mod modShow">
        <pc:chgData name="tsap@uoi.gr" userId="14c29a0b-fba8-4de1-ba9f-ce710cf39d77" providerId="ADAL" clId="{D7A2B9DB-D8FE-49E6-A67C-E3C177B36DF7}" dt="2022-02-21T16:39:02.749" v="30" actId="729"/>
        <pc:sldMkLst>
          <pc:docMk/>
          <pc:sldMk cId="2686644072" sldId="293"/>
        </pc:sldMkLst>
      </pc:sldChg>
      <pc:sldChg chg="modSp mod">
        <pc:chgData name="tsap@uoi.gr" userId="14c29a0b-fba8-4de1-ba9f-ce710cf39d77" providerId="ADAL" clId="{D7A2B9DB-D8FE-49E6-A67C-E3C177B36DF7}" dt="2022-02-21T16:45:12.532" v="545" actId="6549"/>
        <pc:sldMkLst>
          <pc:docMk/>
          <pc:sldMk cId="1684554834" sldId="297"/>
        </pc:sldMkLst>
        <pc:spChg chg="mod">
          <ac:chgData name="tsap@uoi.gr" userId="14c29a0b-fba8-4de1-ba9f-ce710cf39d77" providerId="ADAL" clId="{D7A2B9DB-D8FE-49E6-A67C-E3C177B36DF7}" dt="2022-02-21T16:45:12.532" v="545" actId="6549"/>
          <ac:spMkLst>
            <pc:docMk/>
            <pc:sldMk cId="1684554834" sldId="297"/>
            <ac:spMk id="3" creationId="{00000000-0000-0000-0000-000000000000}"/>
          </ac:spMkLst>
        </pc:spChg>
      </pc:sldChg>
      <pc:sldChg chg="modSp mod">
        <pc:chgData name="tsap@uoi.gr" userId="14c29a0b-fba8-4de1-ba9f-ce710cf39d77" providerId="ADAL" clId="{D7A2B9DB-D8FE-49E6-A67C-E3C177B36DF7}" dt="2022-02-21T16:49:16.624" v="711" actId="20577"/>
        <pc:sldMkLst>
          <pc:docMk/>
          <pc:sldMk cId="2621265742" sldId="302"/>
        </pc:sldMkLst>
        <pc:spChg chg="mod">
          <ac:chgData name="tsap@uoi.gr" userId="14c29a0b-fba8-4de1-ba9f-ce710cf39d77" providerId="ADAL" clId="{D7A2B9DB-D8FE-49E6-A67C-E3C177B36DF7}" dt="2022-02-21T16:49:16.624" v="711" actId="20577"/>
          <ac:spMkLst>
            <pc:docMk/>
            <pc:sldMk cId="2621265742" sldId="302"/>
            <ac:spMk id="9" creationId="{00000000-0000-0000-0000-000000000000}"/>
          </ac:spMkLst>
        </pc:spChg>
      </pc:sldChg>
      <pc:sldChg chg="modSp mod">
        <pc:chgData name="tsap@uoi.gr" userId="14c29a0b-fba8-4de1-ba9f-ce710cf39d77" providerId="ADAL" clId="{D7A2B9DB-D8FE-49E6-A67C-E3C177B36DF7}" dt="2022-02-21T16:46:16.437" v="560" actId="6549"/>
        <pc:sldMkLst>
          <pc:docMk/>
          <pc:sldMk cId="683780978" sldId="360"/>
        </pc:sldMkLst>
        <pc:spChg chg="mod">
          <ac:chgData name="tsap@uoi.gr" userId="14c29a0b-fba8-4de1-ba9f-ce710cf39d77" providerId="ADAL" clId="{D7A2B9DB-D8FE-49E6-A67C-E3C177B36DF7}" dt="2022-02-21T16:46:16.437" v="560" actId="6549"/>
          <ac:spMkLst>
            <pc:docMk/>
            <pc:sldMk cId="683780978" sldId="360"/>
            <ac:spMk id="9" creationId="{00000000-0000-0000-0000-000000000000}"/>
          </ac:spMkLst>
        </pc:spChg>
      </pc:sldChg>
      <pc:sldChg chg="modSp mod">
        <pc:chgData name="tsap@uoi.gr" userId="14c29a0b-fba8-4de1-ba9f-ce710cf39d77" providerId="ADAL" clId="{D7A2B9DB-D8FE-49E6-A67C-E3C177B36DF7}" dt="2022-02-21T16:48:31.689" v="683" actId="108"/>
        <pc:sldMkLst>
          <pc:docMk/>
          <pc:sldMk cId="1008332899" sldId="361"/>
        </pc:sldMkLst>
        <pc:spChg chg="mod">
          <ac:chgData name="tsap@uoi.gr" userId="14c29a0b-fba8-4de1-ba9f-ce710cf39d77" providerId="ADAL" clId="{D7A2B9DB-D8FE-49E6-A67C-E3C177B36DF7}" dt="2022-02-21T16:48:31.689" v="683" actId="108"/>
          <ac:spMkLst>
            <pc:docMk/>
            <pc:sldMk cId="1008332899" sldId="361"/>
            <ac:spMk id="3" creationId="{00000000-0000-0000-0000-000000000000}"/>
          </ac:spMkLst>
        </pc:spChg>
        <pc:spChg chg="mod">
          <ac:chgData name="tsap@uoi.gr" userId="14c29a0b-fba8-4de1-ba9f-ce710cf39d77" providerId="ADAL" clId="{D7A2B9DB-D8FE-49E6-A67C-E3C177B36DF7}" dt="2022-02-21T16:47:47.016" v="643" actId="1076"/>
          <ac:spMkLst>
            <pc:docMk/>
            <pc:sldMk cId="1008332899" sldId="361"/>
            <ac:spMk id="4" creationId="{00000000-0000-0000-0000-000000000000}"/>
          </ac:spMkLst>
        </pc:spChg>
        <pc:spChg chg="mod">
          <ac:chgData name="tsap@uoi.gr" userId="14c29a0b-fba8-4de1-ba9f-ce710cf39d77" providerId="ADAL" clId="{D7A2B9DB-D8FE-49E6-A67C-E3C177B36DF7}" dt="2022-02-21T16:47:47.016" v="643" actId="1076"/>
          <ac:spMkLst>
            <pc:docMk/>
            <pc:sldMk cId="1008332899" sldId="361"/>
            <ac:spMk id="6" creationId="{00000000-0000-0000-0000-000000000000}"/>
          </ac:spMkLst>
        </pc:spChg>
        <pc:picChg chg="mod">
          <ac:chgData name="tsap@uoi.gr" userId="14c29a0b-fba8-4de1-ba9f-ce710cf39d77" providerId="ADAL" clId="{D7A2B9DB-D8FE-49E6-A67C-E3C177B36DF7}" dt="2022-02-21T16:47:47.016" v="643" actId="1076"/>
          <ac:picMkLst>
            <pc:docMk/>
            <pc:sldMk cId="1008332899" sldId="361"/>
            <ac:picMk id="8" creationId="{0255F144-A73F-4EB7-AF71-6709DD486251}"/>
          </ac:picMkLst>
        </pc:picChg>
      </pc:sldChg>
      <pc:sldChg chg="modSp mod">
        <pc:chgData name="tsap@uoi.gr" userId="14c29a0b-fba8-4de1-ba9f-ce710cf39d77" providerId="ADAL" clId="{D7A2B9DB-D8FE-49E6-A67C-E3C177B36DF7}" dt="2022-02-21T16:40:01.218" v="34" actId="20577"/>
        <pc:sldMkLst>
          <pc:docMk/>
          <pc:sldMk cId="1097489447" sldId="458"/>
        </pc:sldMkLst>
        <pc:spChg chg="mod">
          <ac:chgData name="tsap@uoi.gr" userId="14c29a0b-fba8-4de1-ba9f-ce710cf39d77" providerId="ADAL" clId="{D7A2B9DB-D8FE-49E6-A67C-E3C177B36DF7}" dt="2022-02-21T16:40:01.218" v="34" actId="20577"/>
          <ac:spMkLst>
            <pc:docMk/>
            <pc:sldMk cId="1097489447" sldId="458"/>
            <ac:spMk id="3" creationId="{33E60A78-BE29-430D-B28A-9F8E2DD0CEB5}"/>
          </ac:spMkLst>
        </pc:spChg>
      </pc:sldChg>
      <pc:sldChg chg="modSp mod">
        <pc:chgData name="tsap@uoi.gr" userId="14c29a0b-fba8-4de1-ba9f-ce710cf39d77" providerId="ADAL" clId="{D7A2B9DB-D8FE-49E6-A67C-E3C177B36DF7}" dt="2022-02-21T16:46:35.366" v="572" actId="20577"/>
        <pc:sldMkLst>
          <pc:docMk/>
          <pc:sldMk cId="2219194532" sldId="462"/>
        </pc:sldMkLst>
        <pc:spChg chg="mod">
          <ac:chgData name="tsap@uoi.gr" userId="14c29a0b-fba8-4de1-ba9f-ce710cf39d77" providerId="ADAL" clId="{D7A2B9DB-D8FE-49E6-A67C-E3C177B36DF7}" dt="2022-02-21T16:46:35.366" v="572" actId="20577"/>
          <ac:spMkLst>
            <pc:docMk/>
            <pc:sldMk cId="2219194532" sldId="462"/>
            <ac:spMk id="11" creationId="{00000000-0000-0000-0000-000000000000}"/>
          </ac:spMkLst>
        </pc:spChg>
      </pc:sldChg>
      <pc:sldChg chg="modSp mod">
        <pc:chgData name="tsap@uoi.gr" userId="14c29a0b-fba8-4de1-ba9f-ce710cf39d77" providerId="ADAL" clId="{D7A2B9DB-D8FE-49E6-A67C-E3C177B36DF7}" dt="2022-02-21T16:41:30.216" v="52" actId="27636"/>
        <pc:sldMkLst>
          <pc:docMk/>
          <pc:sldMk cId="2887898808" sldId="463"/>
        </pc:sldMkLst>
        <pc:spChg chg="mod">
          <ac:chgData name="tsap@uoi.gr" userId="14c29a0b-fba8-4de1-ba9f-ce710cf39d77" providerId="ADAL" clId="{D7A2B9DB-D8FE-49E6-A67C-E3C177B36DF7}" dt="2022-02-21T16:41:30.216" v="52" actId="27636"/>
          <ac:spMkLst>
            <pc:docMk/>
            <pc:sldMk cId="2887898808" sldId="463"/>
            <ac:spMk id="2" creationId="{33892069-AAE9-4CD8-9B23-DE9A8CCE261A}"/>
          </ac:spMkLst>
        </pc:spChg>
      </pc:sldChg>
      <pc:sldChg chg="addSp modSp new mod modClrScheme chgLayout">
        <pc:chgData name="tsap@uoi.gr" userId="14c29a0b-fba8-4de1-ba9f-ce710cf39d77" providerId="ADAL" clId="{D7A2B9DB-D8FE-49E6-A67C-E3C177B36DF7}" dt="2022-02-21T16:44:02.069" v="501" actId="20577"/>
        <pc:sldMkLst>
          <pc:docMk/>
          <pc:sldMk cId="2056120021" sldId="492"/>
        </pc:sldMkLst>
        <pc:spChg chg="add mod">
          <ac:chgData name="tsap@uoi.gr" userId="14c29a0b-fba8-4de1-ba9f-ce710cf39d77" providerId="ADAL" clId="{D7A2B9DB-D8FE-49E6-A67C-E3C177B36DF7}" dt="2022-02-21T16:41:46.530" v="60" actId="20577"/>
          <ac:spMkLst>
            <pc:docMk/>
            <pc:sldMk cId="2056120021" sldId="492"/>
            <ac:spMk id="2" creationId="{3D467E5A-B4B8-49B9-82DB-B7F018FDFF5E}"/>
          </ac:spMkLst>
        </pc:spChg>
        <pc:spChg chg="add mod">
          <ac:chgData name="tsap@uoi.gr" userId="14c29a0b-fba8-4de1-ba9f-ce710cf39d77" providerId="ADAL" clId="{D7A2B9DB-D8FE-49E6-A67C-E3C177B36DF7}" dt="2022-02-21T16:44:02.069" v="501" actId="20577"/>
          <ac:spMkLst>
            <pc:docMk/>
            <pc:sldMk cId="2056120021" sldId="492"/>
            <ac:spMk id="3" creationId="{07A426B9-CE59-4758-8EF4-AB5EFC7D312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768C28-81DF-43F0-A3D4-E906B1D7125B}" type="datetimeFigureOut">
              <a:rPr lang="en-US" smtClean="0"/>
              <a:pPr/>
              <a:t>2/23/2022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F60F88-82BB-4F01-8B5A-73A7B3C8F8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7523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6540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698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664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>
              <a:buClr>
                <a:schemeClr val="accent1"/>
              </a:buClr>
              <a:defRPr/>
            </a:lvl2pPr>
            <a:lvl4pPr>
              <a:buClr>
                <a:schemeClr val="accent1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l-GR" dirty="0"/>
              <a:t>Χειμώνας 2011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CS-409: </a:t>
            </a:r>
            <a:r>
              <a:rPr lang="el-GR" dirty="0" err="1"/>
              <a:t>Αντικειμενοστρεφής</a:t>
            </a:r>
            <a:r>
              <a:rPr lang="el-GR" dirty="0"/>
              <a:t> </a:t>
            </a:r>
            <a:r>
              <a:rPr lang="el-GR" dirty="0" err="1"/>
              <a:t>Προγραμματισμος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962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1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6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85697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4013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641522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32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2129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4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9291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7E345-9BD5-414F-9B98-BE3DCAA5A9B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7750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0DD7E345-9BD5-414F-9B98-BE3DCAA5A9BF}" type="datetimeFigureOut">
              <a:rPr lang="en-US" smtClean="0"/>
              <a:pPr/>
              <a:t>2/23/2022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el-GR" dirty="0" err="1"/>
              <a:t>Αντικειμενοστρεφής</a:t>
            </a:r>
            <a:r>
              <a:rPr lang="el-GR" dirty="0"/>
              <a:t> Προγραμματισμός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81A9E46F-7BA3-46CF-8DB8-B01995389C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919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6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6"/>
        </a:buClr>
        <a:buSzPct val="9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6"/>
        </a:buClr>
        <a:buSzPct val="10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oracle.com/java/technologies/javase-downloads.html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2"/>
            <a:ext cx="7924800" cy="1927225"/>
          </a:xfrm>
        </p:spPr>
        <p:txBody>
          <a:bodyPr>
            <a:normAutofit/>
          </a:bodyPr>
          <a:lstStyle/>
          <a:p>
            <a:r>
              <a:rPr lang="el-GR" dirty="0"/>
              <a:t>2. ΕΙΣΑΓΩΓΗ ΣΤΗ </a:t>
            </a:r>
            <a:r>
              <a:rPr lang="en-US" dirty="0"/>
              <a:t>JAVA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7772400" cy="1752600"/>
          </a:xfrm>
        </p:spPr>
        <p:txBody>
          <a:bodyPr>
            <a:normAutofit/>
          </a:bodyPr>
          <a:lstStyle/>
          <a:p>
            <a:r>
              <a:rPr lang="el-GR" dirty="0"/>
              <a:t>Η γλώσσα προγραμματισμού </a:t>
            </a:r>
            <a:r>
              <a:rPr lang="en-US" dirty="0"/>
              <a:t>Java</a:t>
            </a:r>
            <a:endParaRPr lang="el-GR" dirty="0"/>
          </a:p>
          <a:p>
            <a:r>
              <a:rPr lang="el-GR" dirty="0"/>
              <a:t>Βασικό συντακτικό, ορισμός μεταβλητών, έλεγχος ροής</a:t>
            </a:r>
          </a:p>
        </p:txBody>
      </p:sp>
    </p:spTree>
    <p:extLst>
      <p:ext uri="{BB962C8B-B14F-4D97-AF65-F5344CB8AC3E}">
        <p14:creationId xmlns:p14="http://schemas.microsoft.com/office/powerpoint/2010/main" val="5111541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1" name="Oval 3"/>
          <p:cNvSpPr>
            <a:spLocks noChangeArrowheads="1"/>
          </p:cNvSpPr>
          <p:nvPr/>
        </p:nvSpPr>
        <p:spPr bwMode="ltGray">
          <a:xfrm>
            <a:off x="457200" y="1700215"/>
            <a:ext cx="1811339" cy="7207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/>
              <a:t>MyProgram.java</a:t>
            </a:r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ltGray">
          <a:xfrm>
            <a:off x="828676" y="2924177"/>
            <a:ext cx="1439863" cy="5762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javac</a:t>
            </a:r>
          </a:p>
        </p:txBody>
      </p:sp>
      <p:sp>
        <p:nvSpPr>
          <p:cNvPr id="48133" name="Oval 5"/>
          <p:cNvSpPr>
            <a:spLocks noChangeArrowheads="1"/>
          </p:cNvSpPr>
          <p:nvPr/>
        </p:nvSpPr>
        <p:spPr bwMode="ltGray">
          <a:xfrm>
            <a:off x="457201" y="4076702"/>
            <a:ext cx="1954214" cy="80009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 err="1"/>
              <a:t>MyProgram.class</a:t>
            </a:r>
            <a:endParaRPr lang="en-US" dirty="0"/>
          </a:p>
        </p:txBody>
      </p:sp>
      <p:sp>
        <p:nvSpPr>
          <p:cNvPr id="48134" name="Text Box 6"/>
          <p:cNvSpPr txBox="1">
            <a:spLocks noChangeArrowheads="1"/>
          </p:cNvSpPr>
          <p:nvPr/>
        </p:nvSpPr>
        <p:spPr bwMode="ltGray">
          <a:xfrm>
            <a:off x="2392364" y="3011488"/>
            <a:ext cx="10567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dirty="0">
                <a:latin typeface="+mn-lt"/>
              </a:rPr>
              <a:t>compiler</a:t>
            </a:r>
          </a:p>
        </p:txBody>
      </p:sp>
      <p:sp>
        <p:nvSpPr>
          <p:cNvPr id="48135" name="Rectangle 7"/>
          <p:cNvSpPr>
            <a:spLocks noChangeArrowheads="1"/>
          </p:cNvSpPr>
          <p:nvPr/>
        </p:nvSpPr>
        <p:spPr bwMode="ltGray">
          <a:xfrm>
            <a:off x="4500564" y="1700215"/>
            <a:ext cx="3240087" cy="30241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ltGray">
          <a:xfrm>
            <a:off x="4500563" y="1066800"/>
            <a:ext cx="300178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dirty="0">
                <a:latin typeface="+mn-lt"/>
              </a:rPr>
              <a:t>Java Virtual Machine (JVM)</a:t>
            </a:r>
          </a:p>
        </p:txBody>
      </p:sp>
      <p:sp>
        <p:nvSpPr>
          <p:cNvPr id="48137" name="Rectangle 9"/>
          <p:cNvSpPr>
            <a:spLocks noChangeArrowheads="1"/>
          </p:cNvSpPr>
          <p:nvPr/>
        </p:nvSpPr>
        <p:spPr bwMode="ltGray">
          <a:xfrm>
            <a:off x="5003801" y="1916113"/>
            <a:ext cx="1655763" cy="57626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class loader</a:t>
            </a:r>
          </a:p>
        </p:txBody>
      </p:sp>
      <p:sp>
        <p:nvSpPr>
          <p:cNvPr id="48138" name="Rectangle 10"/>
          <p:cNvSpPr>
            <a:spLocks noChangeArrowheads="1"/>
          </p:cNvSpPr>
          <p:nvPr/>
        </p:nvSpPr>
        <p:spPr bwMode="ltGray">
          <a:xfrm>
            <a:off x="5003801" y="2636840"/>
            <a:ext cx="1655763" cy="574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bytecode </a:t>
            </a:r>
          </a:p>
          <a:p>
            <a:pPr algn="ctr" eaLnBrk="0" hangingPunct="0"/>
            <a:r>
              <a:rPr lang="en-US"/>
              <a:t>verifier</a:t>
            </a:r>
          </a:p>
        </p:txBody>
      </p:sp>
      <p:sp>
        <p:nvSpPr>
          <p:cNvPr id="48139" name="Rectangle 11"/>
          <p:cNvSpPr>
            <a:spLocks noChangeArrowheads="1"/>
          </p:cNvSpPr>
          <p:nvPr/>
        </p:nvSpPr>
        <p:spPr bwMode="ltGray">
          <a:xfrm>
            <a:off x="5003801" y="3355977"/>
            <a:ext cx="1655763" cy="574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dirty="0">
                <a:solidFill>
                  <a:srgbClr val="FF0000"/>
                </a:solidFill>
              </a:rPr>
              <a:t>interpreter</a:t>
            </a:r>
          </a:p>
        </p:txBody>
      </p:sp>
      <p:sp>
        <p:nvSpPr>
          <p:cNvPr id="48140" name="Rectangle 12"/>
          <p:cNvSpPr>
            <a:spLocks noChangeArrowheads="1"/>
          </p:cNvSpPr>
          <p:nvPr/>
        </p:nvSpPr>
        <p:spPr bwMode="ltGray">
          <a:xfrm>
            <a:off x="5003801" y="4078290"/>
            <a:ext cx="1655763" cy="5746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runtime </a:t>
            </a:r>
          </a:p>
          <a:p>
            <a:pPr algn="ctr" eaLnBrk="0" hangingPunct="0"/>
            <a:r>
              <a:rPr lang="en-US"/>
              <a:t>support</a:t>
            </a:r>
          </a:p>
        </p:txBody>
      </p:sp>
      <p:sp>
        <p:nvSpPr>
          <p:cNvPr id="48141" name="Rectangle 13"/>
          <p:cNvSpPr>
            <a:spLocks noChangeArrowheads="1"/>
          </p:cNvSpPr>
          <p:nvPr/>
        </p:nvSpPr>
        <p:spPr bwMode="ltGray">
          <a:xfrm>
            <a:off x="4500564" y="4797427"/>
            <a:ext cx="3240087" cy="5746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/>
              <a:t>Operating System</a:t>
            </a:r>
          </a:p>
        </p:txBody>
      </p:sp>
      <p:cxnSp>
        <p:nvCxnSpPr>
          <p:cNvPr id="48142" name="AutoShape 14"/>
          <p:cNvCxnSpPr>
            <a:cxnSpLocks noChangeShapeType="1"/>
            <a:stCxn id="48131" idx="6"/>
            <a:endCxn id="48132" idx="0"/>
          </p:cNvCxnSpPr>
          <p:nvPr/>
        </p:nvCxnSpPr>
        <p:spPr bwMode="ltGray">
          <a:xfrm flipH="1">
            <a:off x="1548608" y="2060578"/>
            <a:ext cx="719931" cy="863599"/>
          </a:xfrm>
          <a:prstGeom prst="curvedConnector4">
            <a:avLst>
              <a:gd name="adj1" fmla="val -31753"/>
              <a:gd name="adj2" fmla="val 7086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3" name="AutoShape 15"/>
          <p:cNvCxnSpPr>
            <a:cxnSpLocks noChangeShapeType="1"/>
            <a:stCxn id="48132" idx="3"/>
            <a:endCxn id="48133" idx="0"/>
          </p:cNvCxnSpPr>
          <p:nvPr/>
        </p:nvCxnSpPr>
        <p:spPr bwMode="ltGray">
          <a:xfrm flipH="1">
            <a:off x="1434308" y="3212309"/>
            <a:ext cx="834231" cy="864393"/>
          </a:xfrm>
          <a:prstGeom prst="curvedConnector4">
            <a:avLst>
              <a:gd name="adj1" fmla="val -27402"/>
              <a:gd name="adj2" fmla="val 6666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4" name="AutoShape 16"/>
          <p:cNvCxnSpPr>
            <a:cxnSpLocks noChangeShapeType="1"/>
            <a:stCxn id="48133" idx="6"/>
            <a:endCxn id="48137" idx="0"/>
          </p:cNvCxnSpPr>
          <p:nvPr/>
        </p:nvCxnSpPr>
        <p:spPr bwMode="ltGray">
          <a:xfrm flipV="1">
            <a:off x="2411415" y="1916113"/>
            <a:ext cx="3420268" cy="2560638"/>
          </a:xfrm>
          <a:prstGeom prst="curvedConnector4">
            <a:avLst>
              <a:gd name="adj1" fmla="val 37897"/>
              <a:gd name="adj2" fmla="val 108927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5" name="AutoShape 17"/>
          <p:cNvCxnSpPr>
            <a:cxnSpLocks noChangeShapeType="1"/>
            <a:stCxn id="48137" idx="2"/>
            <a:endCxn id="48138" idx="3"/>
          </p:cNvCxnSpPr>
          <p:nvPr/>
        </p:nvCxnSpPr>
        <p:spPr bwMode="ltGray">
          <a:xfrm rot="16200000" flipH="1">
            <a:off x="6030119" y="2294731"/>
            <a:ext cx="431800" cy="827088"/>
          </a:xfrm>
          <a:prstGeom prst="curvedConnector4">
            <a:avLst>
              <a:gd name="adj1" fmla="val 16546"/>
              <a:gd name="adj2" fmla="val 12763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6" name="AutoShape 18"/>
          <p:cNvCxnSpPr>
            <a:cxnSpLocks noChangeShapeType="1"/>
            <a:stCxn id="48138" idx="2"/>
            <a:endCxn id="48139" idx="3"/>
          </p:cNvCxnSpPr>
          <p:nvPr/>
        </p:nvCxnSpPr>
        <p:spPr bwMode="ltGray">
          <a:xfrm rot="16200000" flipH="1">
            <a:off x="6030119" y="3013869"/>
            <a:ext cx="431800" cy="827088"/>
          </a:xfrm>
          <a:prstGeom prst="curvedConnector4">
            <a:avLst>
              <a:gd name="adj1" fmla="val 16546"/>
              <a:gd name="adj2" fmla="val 12763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147" name="AutoShape 19"/>
          <p:cNvCxnSpPr>
            <a:cxnSpLocks noChangeShapeType="1"/>
            <a:stCxn id="48139" idx="2"/>
            <a:endCxn id="48140" idx="3"/>
          </p:cNvCxnSpPr>
          <p:nvPr/>
        </p:nvCxnSpPr>
        <p:spPr bwMode="ltGray">
          <a:xfrm rot="16200000" flipH="1">
            <a:off x="6028532" y="3734594"/>
            <a:ext cx="434975" cy="827088"/>
          </a:xfrm>
          <a:prstGeom prst="curvedConnector4">
            <a:avLst>
              <a:gd name="adj1" fmla="val 16787"/>
              <a:gd name="adj2" fmla="val 127639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148" name="Text Box 20"/>
          <p:cNvSpPr txBox="1">
            <a:spLocks noChangeArrowheads="1"/>
          </p:cNvSpPr>
          <p:nvPr/>
        </p:nvSpPr>
        <p:spPr bwMode="ltGray">
          <a:xfrm>
            <a:off x="2591151" y="4452423"/>
            <a:ext cx="18646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r>
              <a:rPr lang="en-US" dirty="0">
                <a:latin typeface="+mn-lt"/>
              </a:rPr>
              <a:t>java </a:t>
            </a:r>
            <a:r>
              <a:rPr lang="en-US" dirty="0" err="1">
                <a:latin typeface="+mn-lt"/>
              </a:rPr>
              <a:t>MyProgram</a:t>
            </a:r>
            <a:endParaRPr lang="el-GR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8538" y="1716088"/>
            <a:ext cx="14798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Source code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87393" y="4900612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bytecode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436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904093"/>
            <a:ext cx="4513262" cy="4421188"/>
          </a:xfrm>
        </p:spPr>
        <p:txBody>
          <a:bodyPr/>
          <a:lstStyle/>
          <a:p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Just in Time </a:t>
            </a:r>
            <a:r>
              <a:rPr lang="en-AU" dirty="0"/>
              <a:t>(</a:t>
            </a:r>
            <a:r>
              <a:rPr lang="en-AU" dirty="0">
                <a:solidFill>
                  <a:srgbClr val="0070C0"/>
                </a:solidFill>
              </a:rPr>
              <a:t>JIT</a:t>
            </a:r>
            <a:r>
              <a:rPr lang="en-AU" dirty="0"/>
              <a:t>) </a:t>
            </a:r>
            <a:r>
              <a:rPr lang="en-AU" dirty="0">
                <a:solidFill>
                  <a:schemeClr val="accent6">
                    <a:lumMod val="75000"/>
                  </a:schemeClr>
                </a:solidFill>
              </a:rPr>
              <a:t>code generator (compiler)</a:t>
            </a:r>
            <a:r>
              <a:rPr lang="en-AU" dirty="0"/>
              <a:t> </a:t>
            </a:r>
            <a:r>
              <a:rPr lang="el-GR" dirty="0"/>
              <a:t>βελτιώνει την απόδοση των </a:t>
            </a:r>
            <a:r>
              <a:rPr lang="en-AU" dirty="0"/>
              <a:t>Java Applications </a:t>
            </a:r>
            <a:r>
              <a:rPr lang="el-GR" dirty="0"/>
              <a:t>μεταφράζοντας (</a:t>
            </a:r>
            <a:r>
              <a:rPr lang="en-US" dirty="0"/>
              <a:t>compiling)</a:t>
            </a:r>
            <a:r>
              <a:rPr lang="en-AU" dirty="0"/>
              <a:t> </a:t>
            </a:r>
            <a:r>
              <a:rPr lang="en-AU" dirty="0" err="1"/>
              <a:t>bytecode</a:t>
            </a:r>
            <a:r>
              <a:rPr lang="en-AU" dirty="0"/>
              <a:t> </a:t>
            </a:r>
            <a:r>
              <a:rPr lang="el-GR" dirty="0"/>
              <a:t>σε </a:t>
            </a:r>
            <a:r>
              <a:rPr lang="en-AU" dirty="0"/>
              <a:t>machine code </a:t>
            </a:r>
            <a:r>
              <a:rPr lang="el-GR" dirty="0">
                <a:solidFill>
                  <a:srgbClr val="0070C0"/>
                </a:solidFill>
              </a:rPr>
              <a:t>πριν ή κατά τη διάρκεια της εκτέλεσης</a:t>
            </a:r>
            <a:endParaRPr lang="en-AU" dirty="0">
              <a:solidFill>
                <a:srgbClr val="0070C0"/>
              </a:solidFill>
            </a:endParaRPr>
          </a:p>
          <a:p>
            <a:endParaRPr lang="en-US" dirty="0"/>
          </a:p>
        </p:txBody>
      </p:sp>
      <p:sp>
        <p:nvSpPr>
          <p:cNvPr id="18" name="Rectangle 3074"/>
          <p:cNvSpPr>
            <a:spLocks noChangeArrowheads="1"/>
          </p:cNvSpPr>
          <p:nvPr/>
        </p:nvSpPr>
        <p:spPr bwMode="auto">
          <a:xfrm>
            <a:off x="5837238" y="3441702"/>
            <a:ext cx="3181350" cy="1736725"/>
          </a:xfrm>
          <a:prstGeom prst="rect">
            <a:avLst/>
          </a:prstGeom>
          <a:solidFill>
            <a:srgbClr val="FF339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prstDash val="dash"/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63CEA"/>
              </a:solidFill>
              <a:effectLst/>
              <a:uLnTx/>
              <a:uFillTx/>
            </a:endParaRPr>
          </a:p>
        </p:txBody>
      </p:sp>
      <p:sp>
        <p:nvSpPr>
          <p:cNvPr id="19" name="Oval 3077"/>
          <p:cNvSpPr>
            <a:spLocks noChangeArrowheads="1"/>
          </p:cNvSpPr>
          <p:nvPr/>
        </p:nvSpPr>
        <p:spPr bwMode="auto">
          <a:xfrm>
            <a:off x="4465638" y="1166812"/>
            <a:ext cx="1919288" cy="744538"/>
          </a:xfrm>
          <a:prstGeom prst="ellipse">
            <a:avLst/>
          </a:prstGeom>
          <a:solidFill>
            <a:srgbClr val="EAEC5E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pitchFamily="34" charset="-127"/>
              </a:rPr>
              <a:t>Java source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pitchFamily="34" charset="-127"/>
              </a:rPr>
              <a:t>code</a:t>
            </a:r>
          </a:p>
        </p:txBody>
      </p:sp>
      <p:sp>
        <p:nvSpPr>
          <p:cNvPr id="20" name="Oval 3078"/>
          <p:cNvSpPr>
            <a:spLocks noChangeArrowheads="1"/>
          </p:cNvSpPr>
          <p:nvPr/>
        </p:nvSpPr>
        <p:spPr bwMode="auto">
          <a:xfrm>
            <a:off x="6859588" y="5588000"/>
            <a:ext cx="1365250" cy="825500"/>
          </a:xfrm>
          <a:prstGeom prst="ellipse">
            <a:avLst/>
          </a:prstGeom>
          <a:solidFill>
            <a:srgbClr val="73FF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pitchFamily="34" charset="-127"/>
              </a:rPr>
              <a:t>Machine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pitchFamily="34" charset="-127"/>
              </a:rPr>
              <a:t>code</a:t>
            </a:r>
          </a:p>
        </p:txBody>
      </p:sp>
      <p:sp>
        <p:nvSpPr>
          <p:cNvPr id="21" name="Oval 3079"/>
          <p:cNvSpPr>
            <a:spLocks noChangeArrowheads="1"/>
          </p:cNvSpPr>
          <p:nvPr/>
        </p:nvSpPr>
        <p:spPr bwMode="auto">
          <a:xfrm>
            <a:off x="6573838" y="2233614"/>
            <a:ext cx="1804988" cy="823913"/>
          </a:xfrm>
          <a:prstGeom prst="ellipse">
            <a:avLst/>
          </a:prstGeom>
          <a:solidFill>
            <a:srgbClr val="FFCCFF"/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pitchFamily="34" charset="-127"/>
              </a:rPr>
              <a:t>Java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pitchFamily="34" charset="-127"/>
              </a:rPr>
              <a:t>bytecode</a:t>
            </a:r>
          </a:p>
        </p:txBody>
      </p:sp>
      <p:sp>
        <p:nvSpPr>
          <p:cNvPr id="22" name="Rectangle 3080"/>
          <p:cNvSpPr>
            <a:spLocks noChangeArrowheads="1"/>
          </p:cNvSpPr>
          <p:nvPr/>
        </p:nvSpPr>
        <p:spPr bwMode="auto">
          <a:xfrm>
            <a:off x="6046789" y="3479802"/>
            <a:ext cx="1228725" cy="9302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pitchFamily="34" charset="-127"/>
              </a:rPr>
              <a:t>Java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pitchFamily="34" charset="-127"/>
              </a:rPr>
              <a:t>interpreter</a:t>
            </a:r>
          </a:p>
        </p:txBody>
      </p:sp>
      <p:sp>
        <p:nvSpPr>
          <p:cNvPr id="23" name="Rectangle 3081"/>
          <p:cNvSpPr>
            <a:spLocks noChangeArrowheads="1"/>
          </p:cNvSpPr>
          <p:nvPr/>
        </p:nvSpPr>
        <p:spPr bwMode="auto">
          <a:xfrm>
            <a:off x="7542214" y="3479802"/>
            <a:ext cx="1336675" cy="93027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Just in Time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ea typeface="굴림" pitchFamily="34" charset="-127"/>
            </a:endParaRP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Code</a:t>
            </a:r>
            <a:b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</a:b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Times New Roman" pitchFamily="18" charset="0"/>
              </a:rPr>
              <a:t>Generator</a:t>
            </a:r>
          </a:p>
        </p:txBody>
      </p:sp>
      <p:sp>
        <p:nvSpPr>
          <p:cNvPr id="24" name="Rectangle 3082"/>
          <p:cNvSpPr>
            <a:spLocks noChangeArrowheads="1"/>
          </p:cNvSpPr>
          <p:nvPr/>
        </p:nvSpPr>
        <p:spPr bwMode="auto">
          <a:xfrm>
            <a:off x="4818064" y="2233614"/>
            <a:ext cx="1228725" cy="9302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pitchFamily="34" charset="-127"/>
              </a:rPr>
              <a:t>Java</a:t>
            </a:r>
          </a:p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pitchFamily="34" charset="-127"/>
              </a:rPr>
              <a:t>compiler</a:t>
            </a:r>
          </a:p>
        </p:txBody>
      </p:sp>
      <p:sp>
        <p:nvSpPr>
          <p:cNvPr id="25" name="Line 3083"/>
          <p:cNvSpPr>
            <a:spLocks noChangeShapeType="1"/>
          </p:cNvSpPr>
          <p:nvPr/>
        </p:nvSpPr>
        <p:spPr bwMode="auto">
          <a:xfrm>
            <a:off x="5359401" y="1931988"/>
            <a:ext cx="0" cy="30162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63CEA"/>
              </a:solidFill>
              <a:effectLst/>
              <a:uLnTx/>
              <a:uFillTx/>
            </a:endParaRPr>
          </a:p>
        </p:txBody>
      </p:sp>
      <p:sp>
        <p:nvSpPr>
          <p:cNvPr id="26" name="Line 3084"/>
          <p:cNvSpPr>
            <a:spLocks noChangeShapeType="1"/>
          </p:cNvSpPr>
          <p:nvPr/>
        </p:nvSpPr>
        <p:spPr bwMode="auto">
          <a:xfrm flipV="1">
            <a:off x="6038852" y="2741612"/>
            <a:ext cx="534987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63CEA"/>
              </a:solidFill>
              <a:effectLst/>
              <a:uLnTx/>
              <a:uFillTx/>
            </a:endParaRPr>
          </a:p>
        </p:txBody>
      </p:sp>
      <p:sp>
        <p:nvSpPr>
          <p:cNvPr id="27" name="Line 3085"/>
          <p:cNvSpPr>
            <a:spLocks noChangeShapeType="1"/>
          </p:cNvSpPr>
          <p:nvPr/>
        </p:nvSpPr>
        <p:spPr bwMode="auto">
          <a:xfrm flipH="1">
            <a:off x="6784977" y="3067050"/>
            <a:ext cx="582612" cy="412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63CEA"/>
              </a:solidFill>
              <a:effectLst/>
              <a:uLnTx/>
              <a:uFillTx/>
            </a:endParaRPr>
          </a:p>
        </p:txBody>
      </p:sp>
      <p:sp>
        <p:nvSpPr>
          <p:cNvPr id="28" name="Line 3086"/>
          <p:cNvSpPr>
            <a:spLocks noChangeShapeType="1"/>
          </p:cNvSpPr>
          <p:nvPr/>
        </p:nvSpPr>
        <p:spPr bwMode="auto">
          <a:xfrm>
            <a:off x="7542214" y="3067050"/>
            <a:ext cx="608013" cy="4127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63CEA"/>
              </a:solidFill>
              <a:effectLst/>
              <a:uLnTx/>
              <a:uFillTx/>
            </a:endParaRPr>
          </a:p>
        </p:txBody>
      </p:sp>
      <p:sp>
        <p:nvSpPr>
          <p:cNvPr id="29" name="Line 3087"/>
          <p:cNvSpPr>
            <a:spLocks noChangeShapeType="1"/>
          </p:cNvSpPr>
          <p:nvPr/>
        </p:nvSpPr>
        <p:spPr bwMode="auto">
          <a:xfrm>
            <a:off x="7554913" y="5178427"/>
            <a:ext cx="0" cy="409575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>
              <a:ln>
                <a:noFill/>
              </a:ln>
              <a:solidFill>
                <a:srgbClr val="063CEA"/>
              </a:solidFill>
              <a:effectLst/>
              <a:uLnTx/>
              <a:uFillTx/>
            </a:endParaRPr>
          </a:p>
        </p:txBody>
      </p:sp>
      <p:sp>
        <p:nvSpPr>
          <p:cNvPr id="30" name="Rectangle 3088"/>
          <p:cNvSpPr>
            <a:spLocks noChangeArrowheads="1"/>
          </p:cNvSpPr>
          <p:nvPr/>
        </p:nvSpPr>
        <p:spPr bwMode="auto">
          <a:xfrm>
            <a:off x="6519863" y="4764089"/>
            <a:ext cx="2044700" cy="365125"/>
          </a:xfrm>
          <a:prstGeom prst="rect">
            <a:avLst/>
          </a:prstGeom>
          <a:solidFill>
            <a:srgbClr val="FFFFFF"/>
          </a:solidFill>
          <a:ln w="127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marL="0" marR="0" lvl="0" indent="0" algn="ctr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ea typeface="굴림" pitchFamily="34" charset="-127"/>
              </a:rPr>
              <a:t>Run-Time System</a:t>
            </a:r>
          </a:p>
        </p:txBody>
      </p:sp>
      <p:sp>
        <p:nvSpPr>
          <p:cNvPr id="31" name="Rectangle 3089"/>
          <p:cNvSpPr>
            <a:spLocks noChangeArrowheads="1"/>
          </p:cNvSpPr>
          <p:nvPr/>
        </p:nvSpPr>
        <p:spPr bwMode="auto">
          <a:xfrm rot="5400000" flipH="1">
            <a:off x="4679158" y="4017889"/>
            <a:ext cx="1698625" cy="619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chemeClr val="tx1"/>
                </a:solidFill>
                <a:prstDash val="dash"/>
                <a:miter lim="800000"/>
                <a:headEnd/>
                <a:tailEnd type="none" w="lg" len="lg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marL="0" marR="0" lvl="0" indent="0" algn="ctr" defTabSz="91440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</a:rPr>
              <a:t>Java Virtual</a:t>
            </a:r>
          </a:p>
          <a:p>
            <a:pPr marL="0" marR="0" lvl="0" indent="0" algn="ctr" defTabSz="914400" eaLnBrk="0" fontAlgn="base" latinLnBrk="0" hangingPunct="0">
              <a:lnSpc>
                <a:spcPct val="7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>
                <a:ln>
                  <a:noFill/>
                </a:ln>
                <a:solidFill>
                  <a:srgbClr val="FC0128"/>
                </a:solidFill>
                <a:effectLst/>
                <a:uLnTx/>
                <a:uFillTx/>
              </a:rPr>
              <a:t> Machine</a:t>
            </a:r>
          </a:p>
        </p:txBody>
      </p:sp>
    </p:spTree>
    <p:extLst>
      <p:ext uri="{BB962C8B-B14F-4D97-AF65-F5344CB8AC3E}">
        <p14:creationId xmlns:p14="http://schemas.microsoft.com/office/powerpoint/2010/main" val="268664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</a:t>
            </a:r>
            <a:r>
              <a:rPr lang="el-GR" dirty="0"/>
              <a:t>και το </a:t>
            </a:r>
            <a:r>
              <a:rPr lang="en-US" dirty="0"/>
              <a:t>Internet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 </a:t>
            </a:r>
            <a:r>
              <a:rPr lang="el-GR" dirty="0"/>
              <a:t>προσέγγιση της </a:t>
            </a:r>
            <a:r>
              <a:rPr lang="en-US" dirty="0"/>
              <a:t>Java </a:t>
            </a:r>
            <a:r>
              <a:rPr lang="el-GR" dirty="0"/>
              <a:t>είχε μεγάλη επιτυχία για</a:t>
            </a:r>
            <a:r>
              <a:rPr lang="en-US" dirty="0"/>
              <a:t>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Web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εφαρμογές</a:t>
            </a:r>
            <a:r>
              <a:rPr lang="el-GR" dirty="0"/>
              <a:t>, όπου έχουμε ένα τεράστιο κατανεμημένο </a:t>
            </a:r>
            <a:r>
              <a:rPr lang="en-US" dirty="0">
                <a:solidFill>
                  <a:srgbClr val="0070C0"/>
                </a:solidFill>
              </a:rPr>
              <a:t>client-server</a:t>
            </a:r>
            <a:r>
              <a:rPr lang="en-US" dirty="0"/>
              <a:t> </a:t>
            </a:r>
            <a:r>
              <a:rPr lang="el-GR" dirty="0"/>
              <a:t>μοντέλο με πολλές διαφορετικές αρχιτεκτονικές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Client-side programming</a:t>
            </a:r>
            <a:r>
              <a:rPr lang="en-US" dirty="0"/>
              <a:t>: </a:t>
            </a:r>
            <a:r>
              <a:rPr lang="el-GR" dirty="0"/>
              <a:t>Αντί να κάνει όλη τη δουλειά ο </a:t>
            </a:r>
            <a:r>
              <a:rPr lang="en-US" dirty="0"/>
              <a:t>server </a:t>
            </a:r>
            <a:r>
              <a:rPr lang="el-GR" dirty="0"/>
              <a:t>για την δημιουργία της σελίδας κάποια από την επεξεργασία των δεδομένων γίνεται στη μηχανή του </a:t>
            </a:r>
            <a:r>
              <a:rPr lang="en-US" dirty="0"/>
              <a:t>client.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Web Applets</a:t>
            </a:r>
            <a:r>
              <a:rPr lang="en-US" dirty="0"/>
              <a:t>: </a:t>
            </a:r>
            <a:r>
              <a:rPr lang="el-GR" dirty="0"/>
              <a:t>κώδικας ο  οποίος κατεβαίνει μαζί με τη </a:t>
            </a:r>
            <a:r>
              <a:rPr lang="en-US" dirty="0"/>
              <a:t>Web </a:t>
            </a:r>
            <a:r>
              <a:rPr lang="el-GR" dirty="0"/>
              <a:t>σελίδα και τρέχει στη μηχανή του </a:t>
            </a:r>
            <a:r>
              <a:rPr lang="en-US" dirty="0"/>
              <a:t>client. </a:t>
            </a:r>
            <a:r>
              <a:rPr lang="el-GR" dirty="0"/>
              <a:t>Είναι πολύ σημαντικό στην περίπτωση αυτή ο κώδικας να είναι </a:t>
            </a:r>
            <a:r>
              <a:rPr lang="en-US" dirty="0"/>
              <a:t>portable.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Server-side programming</a:t>
            </a:r>
            <a:r>
              <a:rPr lang="en-US" dirty="0"/>
              <a:t>: </a:t>
            </a:r>
            <a:r>
              <a:rPr lang="el-GR" dirty="0"/>
              <a:t>μία </a:t>
            </a:r>
            <a:r>
              <a:rPr lang="en-US" dirty="0"/>
              <a:t>web </a:t>
            </a:r>
            <a:r>
              <a:rPr lang="el-GR" dirty="0"/>
              <a:t>σελίδα μπορεί να είναι το αποτέλεσμα ενός προγράμματος που συνδυάζει δυναμικά δεδομένα και είσοδο του χρήστη.</a:t>
            </a:r>
          </a:p>
          <a:p>
            <a:pPr lvl="2"/>
            <a:r>
              <a:rPr lang="en-US" dirty="0">
                <a:solidFill>
                  <a:srgbClr val="0070C0"/>
                </a:solidFill>
              </a:rPr>
              <a:t>Java Service Pages (JSPs): </a:t>
            </a:r>
            <a:r>
              <a:rPr lang="en-US" dirty="0"/>
              <a:t>H </a:t>
            </a:r>
            <a:r>
              <a:rPr lang="el-GR" dirty="0"/>
              <a:t>λύση της </a:t>
            </a:r>
            <a:r>
              <a:rPr lang="en-US" dirty="0"/>
              <a:t>Java. </a:t>
            </a:r>
            <a:r>
              <a:rPr lang="el-GR" dirty="0"/>
              <a:t>Γίνεται </a:t>
            </a:r>
            <a:r>
              <a:rPr lang="en-US" dirty="0"/>
              <a:t>compiled </a:t>
            </a:r>
            <a:r>
              <a:rPr lang="el-GR" dirty="0"/>
              <a:t>σε </a:t>
            </a:r>
            <a:r>
              <a:rPr lang="en-US" dirty="0">
                <a:solidFill>
                  <a:srgbClr val="0070C0"/>
                </a:solidFill>
              </a:rPr>
              <a:t>servlets</a:t>
            </a:r>
            <a:r>
              <a:rPr lang="en-US" dirty="0"/>
              <a:t> </a:t>
            </a:r>
            <a:r>
              <a:rPr lang="el-GR" dirty="0"/>
              <a:t>και τρέχει στη μεριά του </a:t>
            </a:r>
            <a:r>
              <a:rPr lang="en-US" dirty="0"/>
              <a:t>server.</a:t>
            </a:r>
          </a:p>
        </p:txBody>
      </p:sp>
    </p:spTree>
    <p:extLst>
      <p:ext uri="{BB962C8B-B14F-4D97-AF65-F5344CB8AC3E}">
        <p14:creationId xmlns:p14="http://schemas.microsoft.com/office/powerpoint/2010/main" val="15855157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Applets</a:t>
            </a:r>
          </a:p>
        </p:txBody>
      </p:sp>
      <p:sp>
        <p:nvSpPr>
          <p:cNvPr id="4" name="Rectangle 2051"/>
          <p:cNvSpPr>
            <a:spLocks noChangeArrowheads="1"/>
          </p:cNvSpPr>
          <p:nvPr/>
        </p:nvSpPr>
        <p:spPr bwMode="auto">
          <a:xfrm>
            <a:off x="140679" y="4960938"/>
            <a:ext cx="8651631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84163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3DE8"/>
              </a:buClr>
              <a:buSzPct val="90000"/>
              <a:buFont typeface="Monotype Sorts" pitchFamily="2" charset="2"/>
              <a:buChar char="l"/>
            </a:pPr>
            <a:endParaRPr lang="en-US" sz="2200">
              <a:solidFill>
                <a:srgbClr val="000000"/>
              </a:solidFill>
            </a:endParaRPr>
          </a:p>
        </p:txBody>
      </p:sp>
      <p:sp>
        <p:nvSpPr>
          <p:cNvPr id="5" name="Rectangle 2052"/>
          <p:cNvSpPr>
            <a:spLocks noChangeArrowheads="1"/>
          </p:cNvSpPr>
          <p:nvPr/>
        </p:nvSpPr>
        <p:spPr bwMode="auto">
          <a:xfrm>
            <a:off x="4360987" y="1744933"/>
            <a:ext cx="4431323" cy="1546225"/>
          </a:xfrm>
          <a:prstGeom prst="rect">
            <a:avLst/>
          </a:prstGeom>
          <a:solidFill>
            <a:srgbClr val="CCECFF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63CEA"/>
              </a:solidFill>
            </a:endParaRPr>
          </a:p>
        </p:txBody>
      </p:sp>
      <p:sp>
        <p:nvSpPr>
          <p:cNvPr id="6" name="Oval 2053"/>
          <p:cNvSpPr>
            <a:spLocks noChangeArrowheads="1"/>
          </p:cNvSpPr>
          <p:nvPr/>
        </p:nvSpPr>
        <p:spPr bwMode="auto">
          <a:xfrm>
            <a:off x="4360985" y="2044966"/>
            <a:ext cx="1488831" cy="825500"/>
          </a:xfrm>
          <a:prstGeom prst="ellipse">
            <a:avLst/>
          </a:prstGeom>
          <a:solidFill>
            <a:schemeClr val="folHlink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굴림" pitchFamily="34" charset="-127"/>
              </a:rPr>
              <a:t>Java source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굴림" pitchFamily="34" charset="-127"/>
              </a:rPr>
              <a:t>code</a:t>
            </a:r>
          </a:p>
        </p:txBody>
      </p:sp>
      <p:sp>
        <p:nvSpPr>
          <p:cNvPr id="7" name="Oval 2054"/>
          <p:cNvSpPr>
            <a:spLocks noChangeArrowheads="1"/>
          </p:cNvSpPr>
          <p:nvPr/>
        </p:nvSpPr>
        <p:spPr bwMode="auto">
          <a:xfrm>
            <a:off x="7526216" y="2046558"/>
            <a:ext cx="1175238" cy="823913"/>
          </a:xfrm>
          <a:prstGeom prst="ellipse">
            <a:avLst/>
          </a:prstGeom>
          <a:solidFill>
            <a:srgbClr val="FFCCFF"/>
          </a:solid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굴림" pitchFamily="34" charset="-127"/>
              </a:rPr>
              <a:t>Java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굴림" pitchFamily="34" charset="-127"/>
              </a:rPr>
              <a:t>bytecode</a:t>
            </a:r>
          </a:p>
        </p:txBody>
      </p:sp>
      <p:sp>
        <p:nvSpPr>
          <p:cNvPr id="8" name="Rectangle 2055"/>
          <p:cNvSpPr>
            <a:spLocks noChangeArrowheads="1"/>
          </p:cNvSpPr>
          <p:nvPr/>
        </p:nvSpPr>
        <p:spPr bwMode="auto">
          <a:xfrm>
            <a:off x="6119448" y="1992583"/>
            <a:ext cx="1071197" cy="9302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굴림" pitchFamily="34" charset="-127"/>
              </a:rPr>
              <a:t>Java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굴림" pitchFamily="34" charset="-127"/>
              </a:rPr>
              <a:t>compiler</a:t>
            </a:r>
          </a:p>
        </p:txBody>
      </p:sp>
      <p:sp>
        <p:nvSpPr>
          <p:cNvPr id="9" name="Line 2056"/>
          <p:cNvSpPr>
            <a:spLocks noChangeShapeType="1"/>
          </p:cNvSpPr>
          <p:nvPr/>
        </p:nvSpPr>
        <p:spPr bwMode="auto">
          <a:xfrm flipV="1">
            <a:off x="5887918" y="2475178"/>
            <a:ext cx="231531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63CEA"/>
              </a:solidFill>
            </a:endParaRPr>
          </a:p>
        </p:txBody>
      </p:sp>
      <p:sp>
        <p:nvSpPr>
          <p:cNvPr id="10" name="Line 2057"/>
          <p:cNvSpPr>
            <a:spLocks noChangeShapeType="1"/>
          </p:cNvSpPr>
          <p:nvPr/>
        </p:nvSpPr>
        <p:spPr bwMode="auto">
          <a:xfrm flipV="1">
            <a:off x="7190643" y="2475178"/>
            <a:ext cx="303334" cy="15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63CEA"/>
              </a:solidFill>
            </a:endParaRPr>
          </a:p>
        </p:txBody>
      </p:sp>
      <p:sp>
        <p:nvSpPr>
          <p:cNvPr id="11" name="Rectangle 2058"/>
          <p:cNvSpPr>
            <a:spLocks noChangeArrowheads="1"/>
          </p:cNvSpPr>
          <p:nvPr/>
        </p:nvSpPr>
        <p:spPr bwMode="auto">
          <a:xfrm>
            <a:off x="4519246" y="3332432"/>
            <a:ext cx="2431756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ea typeface="굴림" pitchFamily="34" charset="-127"/>
              </a:rPr>
              <a:t>Remote computer</a:t>
            </a:r>
          </a:p>
        </p:txBody>
      </p:sp>
      <p:sp>
        <p:nvSpPr>
          <p:cNvPr id="12" name="Rectangle 2059"/>
          <p:cNvSpPr>
            <a:spLocks noChangeArrowheads="1"/>
          </p:cNvSpPr>
          <p:nvPr/>
        </p:nvSpPr>
        <p:spPr bwMode="auto">
          <a:xfrm>
            <a:off x="5556741" y="6121671"/>
            <a:ext cx="2302120" cy="4315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200">
                <a:solidFill>
                  <a:srgbClr val="000000"/>
                </a:solidFill>
                <a:ea typeface="굴림" pitchFamily="34" charset="-127"/>
              </a:rPr>
              <a:t>Local computer</a:t>
            </a:r>
          </a:p>
        </p:txBody>
      </p:sp>
      <p:sp>
        <p:nvSpPr>
          <p:cNvPr id="13" name="Line 2060"/>
          <p:cNvSpPr>
            <a:spLocks noChangeShapeType="1"/>
          </p:cNvSpPr>
          <p:nvPr/>
        </p:nvSpPr>
        <p:spPr bwMode="auto">
          <a:xfrm flipH="1">
            <a:off x="7306410" y="2964128"/>
            <a:ext cx="665285" cy="11953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63CEA"/>
              </a:solidFill>
            </a:endParaRPr>
          </a:p>
        </p:txBody>
      </p:sp>
      <p:sp>
        <p:nvSpPr>
          <p:cNvPr id="14" name="Rectangle 2061"/>
          <p:cNvSpPr>
            <a:spLocks noChangeArrowheads="1"/>
          </p:cNvSpPr>
          <p:nvPr/>
        </p:nvSpPr>
        <p:spPr bwMode="auto">
          <a:xfrm>
            <a:off x="5275385" y="4207146"/>
            <a:ext cx="2250831" cy="1914525"/>
          </a:xfrm>
          <a:prstGeom prst="rect">
            <a:avLst/>
          </a:prstGeom>
          <a:solidFill>
            <a:srgbClr val="99FFCC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63CEA"/>
              </a:solidFill>
            </a:endParaRPr>
          </a:p>
        </p:txBody>
      </p:sp>
      <p:sp>
        <p:nvSpPr>
          <p:cNvPr id="15" name="Rectangle 2062"/>
          <p:cNvSpPr>
            <a:spLocks noChangeArrowheads="1"/>
          </p:cNvSpPr>
          <p:nvPr/>
        </p:nvSpPr>
        <p:spPr bwMode="auto">
          <a:xfrm>
            <a:off x="5641731" y="4435746"/>
            <a:ext cx="1548912" cy="1419225"/>
          </a:xfrm>
          <a:prstGeom prst="rect">
            <a:avLst/>
          </a:prstGeom>
          <a:solidFill>
            <a:srgbClr val="33CC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200" b="1">
              <a:solidFill>
                <a:srgbClr val="063CEA"/>
              </a:solidFill>
            </a:endParaRPr>
          </a:p>
        </p:txBody>
      </p:sp>
      <p:sp>
        <p:nvSpPr>
          <p:cNvPr id="16" name="Rectangle 2063"/>
          <p:cNvSpPr>
            <a:spLocks noChangeArrowheads="1"/>
          </p:cNvSpPr>
          <p:nvPr/>
        </p:nvSpPr>
        <p:spPr bwMode="auto">
          <a:xfrm>
            <a:off x="5761892" y="4921516"/>
            <a:ext cx="1312985" cy="8191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굴림" pitchFamily="34" charset="-127"/>
              </a:rPr>
              <a:t>Java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굴림" pitchFamily="34" charset="-127"/>
              </a:rPr>
              <a:t>interpreter</a:t>
            </a:r>
          </a:p>
        </p:txBody>
      </p:sp>
      <p:sp>
        <p:nvSpPr>
          <p:cNvPr id="17" name="Rectangle 2064"/>
          <p:cNvSpPr>
            <a:spLocks noChangeArrowheads="1"/>
          </p:cNvSpPr>
          <p:nvPr/>
        </p:nvSpPr>
        <p:spPr bwMode="auto">
          <a:xfrm>
            <a:off x="5641731" y="4435742"/>
            <a:ext cx="1691360" cy="400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000">
                <a:solidFill>
                  <a:srgbClr val="000000"/>
                </a:solidFill>
                <a:ea typeface="굴림" pitchFamily="34" charset="-127"/>
              </a:rPr>
              <a:t>Web browser</a:t>
            </a:r>
          </a:p>
        </p:txBody>
      </p:sp>
      <p:sp>
        <p:nvSpPr>
          <p:cNvPr id="18" name="Rectangle 2065"/>
          <p:cNvSpPr>
            <a:spLocks noChangeArrowheads="1"/>
          </p:cNvSpPr>
          <p:nvPr/>
        </p:nvSpPr>
        <p:spPr bwMode="auto">
          <a:xfrm>
            <a:off x="140677" y="1595703"/>
            <a:ext cx="4220308" cy="495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/>
          <a:lstStyle/>
          <a:p>
            <a:pPr marL="284163" indent="-2841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3DE8"/>
              </a:buClr>
              <a:buSzPct val="90000"/>
              <a:buFont typeface="Wingdings 2" pitchFamily="18" charset="2"/>
              <a:buChar char=""/>
            </a:pPr>
            <a:r>
              <a:rPr lang="en-US" sz="2200" dirty="0">
                <a:solidFill>
                  <a:srgbClr val="000000"/>
                </a:solidFill>
              </a:rPr>
              <a:t>To Web Browser software </a:t>
            </a:r>
            <a:r>
              <a:rPr lang="el-GR" sz="2200" dirty="0">
                <a:solidFill>
                  <a:srgbClr val="000000"/>
                </a:solidFill>
              </a:rPr>
              <a:t>περιλαμβάνει ένα</a:t>
            </a:r>
            <a:r>
              <a:rPr lang="en-US" sz="2200" dirty="0">
                <a:solidFill>
                  <a:srgbClr val="000000"/>
                </a:solidFill>
              </a:rPr>
              <a:t> </a:t>
            </a:r>
            <a:r>
              <a:rPr lang="en-US" sz="2200" dirty="0">
                <a:solidFill>
                  <a:srgbClr val="063DE8"/>
                </a:solidFill>
              </a:rPr>
              <a:t>JVM</a:t>
            </a:r>
          </a:p>
          <a:p>
            <a:pPr marL="668338" lvl="1" indent="-193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3DE8"/>
              </a:buClr>
              <a:buSzPct val="80000"/>
              <a:buFont typeface="Wingdings 2" pitchFamily="18" charset="2"/>
              <a:buChar char="¿"/>
            </a:pPr>
            <a:r>
              <a:rPr lang="el-GR" sz="2200" dirty="0">
                <a:solidFill>
                  <a:srgbClr val="063DE8"/>
                </a:solidFill>
              </a:rPr>
              <a:t>Φορτώνει </a:t>
            </a:r>
            <a:r>
              <a:rPr lang="el-GR" sz="2200" dirty="0">
                <a:solidFill>
                  <a:srgbClr val="000000"/>
                </a:solidFill>
              </a:rPr>
              <a:t>τον</a:t>
            </a:r>
            <a:r>
              <a:rPr lang="el-GR" sz="2200" dirty="0">
                <a:solidFill>
                  <a:srgbClr val="063DE8"/>
                </a:solidFill>
              </a:rPr>
              <a:t> </a:t>
            </a:r>
            <a:r>
              <a:rPr lang="en-US" sz="2200" dirty="0">
                <a:solidFill>
                  <a:srgbClr val="000000"/>
                </a:solidFill>
              </a:rPr>
              <a:t>java byte code </a:t>
            </a:r>
            <a:r>
              <a:rPr lang="el-GR" sz="2200" dirty="0">
                <a:solidFill>
                  <a:srgbClr val="000000"/>
                </a:solidFill>
              </a:rPr>
              <a:t>από τον </a:t>
            </a:r>
            <a:r>
              <a:rPr lang="en-US" sz="2200" dirty="0">
                <a:solidFill>
                  <a:srgbClr val="000000"/>
                </a:solidFill>
              </a:rPr>
              <a:t>remote </a:t>
            </a:r>
            <a:r>
              <a:rPr lang="el-GR" sz="2200" dirty="0">
                <a:solidFill>
                  <a:srgbClr val="000000"/>
                </a:solidFill>
              </a:rPr>
              <a:t>υπολογιστή</a:t>
            </a:r>
            <a:endParaRPr lang="en-US" sz="2200" dirty="0">
              <a:solidFill>
                <a:srgbClr val="000000"/>
              </a:solidFill>
            </a:endParaRPr>
          </a:p>
          <a:p>
            <a:pPr marL="668338" lvl="1" indent="-19367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63DE8"/>
              </a:buClr>
              <a:buSzPct val="80000"/>
              <a:buFont typeface="Wingdings 2" pitchFamily="18" charset="2"/>
              <a:buChar char="¿"/>
            </a:pPr>
            <a:r>
              <a:rPr lang="el-GR" sz="2200" dirty="0">
                <a:solidFill>
                  <a:srgbClr val="063DE8"/>
                </a:solidFill>
              </a:rPr>
              <a:t>Τρέχει </a:t>
            </a:r>
            <a:r>
              <a:rPr lang="el-GR" sz="2200" dirty="0">
                <a:solidFill>
                  <a:srgbClr val="000000"/>
                </a:solidFill>
              </a:rPr>
              <a:t>τοπικά το </a:t>
            </a:r>
            <a:r>
              <a:rPr lang="en-US" sz="2200" dirty="0">
                <a:solidFill>
                  <a:srgbClr val="000000"/>
                </a:solidFill>
              </a:rPr>
              <a:t>Java </a:t>
            </a:r>
            <a:r>
              <a:rPr lang="el-GR" sz="2200" dirty="0">
                <a:solidFill>
                  <a:srgbClr val="000000"/>
                </a:solidFill>
              </a:rPr>
              <a:t>πρόγραμμα μέσα στο παράθυρο του</a:t>
            </a:r>
            <a:r>
              <a:rPr lang="en-US" sz="2200" dirty="0">
                <a:solidFill>
                  <a:srgbClr val="000000"/>
                </a:solidFill>
              </a:rPr>
              <a:t> Browser</a:t>
            </a:r>
          </a:p>
        </p:txBody>
      </p:sp>
      <p:pic>
        <p:nvPicPr>
          <p:cNvPr id="19" name="Picture 2067" descr="duk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6247" y="4636118"/>
            <a:ext cx="1899138" cy="1612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091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"simple, object-oriented and familiar"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Familiar</a:t>
            </a:r>
            <a:r>
              <a:rPr lang="en-US" dirty="0"/>
              <a:t>: H Java </a:t>
            </a:r>
            <a:r>
              <a:rPr lang="el-GR" dirty="0"/>
              <a:t>είχε ως έμπνευση της την </a:t>
            </a:r>
            <a:r>
              <a:rPr lang="en-US" dirty="0"/>
              <a:t>C++, </a:t>
            </a:r>
            <a:r>
              <a:rPr lang="el-GR" dirty="0"/>
              <a:t>και δανείζεται αρκετά από τα χαρακτηριστικά της.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Object-oriented</a:t>
            </a:r>
            <a:r>
              <a:rPr lang="en-US" dirty="0"/>
              <a:t>: H Java </a:t>
            </a:r>
            <a:r>
              <a:rPr lang="el-GR" dirty="0"/>
              <a:t>είναι </a:t>
            </a:r>
            <a:r>
              <a:rPr lang="el-GR" dirty="0">
                <a:solidFill>
                  <a:srgbClr val="0070C0"/>
                </a:solidFill>
              </a:rPr>
              <a:t>«πιο αντικειμενοστραφής»</a:t>
            </a:r>
            <a:r>
              <a:rPr lang="el-GR" dirty="0"/>
              <a:t> από την </a:t>
            </a:r>
            <a:r>
              <a:rPr lang="en-US" dirty="0"/>
              <a:t>C++ </a:t>
            </a:r>
            <a:r>
              <a:rPr lang="el-GR" dirty="0"/>
              <a:t>η οποία προσπαθεί να μείνει συμβατή με την</a:t>
            </a:r>
            <a:r>
              <a:rPr lang="en-US" dirty="0"/>
              <a:t> C</a:t>
            </a:r>
            <a:r>
              <a:rPr lang="el-GR" dirty="0"/>
              <a:t> </a:t>
            </a:r>
          </a:p>
          <a:p>
            <a:pPr lvl="1"/>
            <a:r>
              <a:rPr lang="el-GR" dirty="0"/>
              <a:t>Στην </a:t>
            </a:r>
            <a:r>
              <a:rPr lang="en-US" dirty="0"/>
              <a:t>Java </a:t>
            </a:r>
            <a:r>
              <a:rPr lang="el-GR" dirty="0">
                <a:solidFill>
                  <a:srgbClr val="FF0000"/>
                </a:solidFill>
              </a:rPr>
              <a:t>τα πάντα </a:t>
            </a:r>
            <a:r>
              <a:rPr lang="el-GR" dirty="0"/>
              <a:t>είναι </a:t>
            </a:r>
            <a:r>
              <a:rPr lang="el-GR" dirty="0">
                <a:solidFill>
                  <a:srgbClr val="FF0000"/>
                </a:solidFill>
              </a:rPr>
              <a:t>αντικείμενα</a:t>
            </a:r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Simple</a:t>
            </a:r>
            <a:r>
              <a:rPr lang="en-US" dirty="0"/>
              <a:t>: </a:t>
            </a:r>
            <a:r>
              <a:rPr lang="el-GR" dirty="0"/>
              <a:t>Η </a:t>
            </a:r>
            <a:r>
              <a:rPr lang="en-US" dirty="0"/>
              <a:t>Java </a:t>
            </a:r>
            <a:r>
              <a:rPr lang="el-GR" dirty="0"/>
              <a:t>δίνει λιγότερο έλεγχο στο χρήστη, αλλά κάνει τη ζωή του πιο εύκολη. Η </a:t>
            </a:r>
            <a:r>
              <a:rPr lang="el-GR" dirty="0">
                <a:solidFill>
                  <a:srgbClr val="0070C0"/>
                </a:solidFill>
              </a:rPr>
              <a:t>διαχείριση της μνήμης</a:t>
            </a:r>
            <a:r>
              <a:rPr lang="el-GR" dirty="0"/>
              <a:t> γίνεται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αυτόματα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Η γλώσσα φροντίζει να κάνει πιο εύκολο και πιο σταθερό (</a:t>
            </a:r>
            <a:r>
              <a:rPr lang="en-US" dirty="0"/>
              <a:t>robust</a:t>
            </a:r>
            <a:r>
              <a:rPr lang="el-GR" dirty="0"/>
              <a:t>)</a:t>
            </a:r>
            <a:r>
              <a:rPr lang="en-US" dirty="0"/>
              <a:t> </a:t>
            </a:r>
            <a:r>
              <a:rPr lang="el-GR" dirty="0"/>
              <a:t>τον προγραμματισμό παρότι αυτό μπορεί να έχει αποτέλεσμα τα προγράμματα να γίνονται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πιο αργά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9980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892069-AAE9-4CD8-9B23-DE9A8CCE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313" y="2057401"/>
            <a:ext cx="7772400" cy="2505076"/>
          </a:xfrm>
        </p:spPr>
        <p:txBody>
          <a:bodyPr>
            <a:normAutofit/>
          </a:bodyPr>
          <a:lstStyle/>
          <a:p>
            <a:r>
              <a:rPr lang="el-GR" dirty="0" err="1"/>
              <a:t>Εγκατασταση</a:t>
            </a:r>
            <a:r>
              <a:rPr lang="el-GR" dirty="0"/>
              <a:t> </a:t>
            </a:r>
            <a:r>
              <a:rPr lang="en-US" dirty="0"/>
              <a:t>JAVA</a:t>
            </a:r>
            <a:r>
              <a:rPr lang="el-GR" dirty="0"/>
              <a:t> – </a:t>
            </a:r>
            <a:r>
              <a:rPr lang="el-GR" dirty="0" err="1"/>
              <a:t>Χρηση</a:t>
            </a:r>
            <a:r>
              <a:rPr lang="el-GR" dirty="0"/>
              <a:t> </a:t>
            </a:r>
            <a:r>
              <a:rPr lang="el-GR" dirty="0" err="1"/>
              <a:t>ΤΕρματικου</a:t>
            </a:r>
            <a:r>
              <a:rPr lang="en-US" dirty="0"/>
              <a:t> – </a:t>
            </a:r>
            <a:r>
              <a:rPr lang="en-US" dirty="0" err="1"/>
              <a:t>EdiTOR</a:t>
            </a:r>
            <a:r>
              <a:rPr lang="en-US" dirty="0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244AD8-A827-4990-92B9-A0C8287923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8988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 Installation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Για να μπορείτε να μεταγλωττίσετε και να τρέξετε </a:t>
            </a:r>
            <a:r>
              <a:rPr lang="en-US" dirty="0"/>
              <a:t>Java </a:t>
            </a:r>
            <a:r>
              <a:rPr lang="el-GR" dirty="0"/>
              <a:t>προγράμματα στον υπολογιστή σας θα πρέπει να </a:t>
            </a:r>
            <a:r>
              <a:rPr lang="el-GR" dirty="0">
                <a:solidFill>
                  <a:srgbClr val="FF3300"/>
                </a:solidFill>
              </a:rPr>
              <a:t>εγκαταστήσετε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/>
              <a:t>το </a:t>
            </a:r>
            <a:r>
              <a:rPr lang="en-US" dirty="0"/>
              <a:t>Java</a:t>
            </a:r>
            <a:r>
              <a:rPr lang="el-GR" dirty="0"/>
              <a:t> </a:t>
            </a:r>
            <a:r>
              <a:rPr lang="en-US" dirty="0"/>
              <a:t>Development Kit (JDK).</a:t>
            </a:r>
          </a:p>
          <a:p>
            <a:pPr lvl="1"/>
            <a:r>
              <a:rPr lang="el-GR" dirty="0"/>
              <a:t>Θα κάνετε </a:t>
            </a:r>
            <a:r>
              <a:rPr lang="en-US" dirty="0"/>
              <a:t>download and install </a:t>
            </a:r>
            <a:r>
              <a:rPr lang="el-GR" dirty="0"/>
              <a:t>από τη σελίδα της </a:t>
            </a:r>
            <a:r>
              <a:rPr lang="en-US" dirty="0"/>
              <a:t>Oracle.</a:t>
            </a:r>
          </a:p>
          <a:p>
            <a:pPr lvl="1"/>
            <a:r>
              <a:rPr lang="el-GR" dirty="0"/>
              <a:t>Ψάξετε </a:t>
            </a:r>
            <a:r>
              <a:rPr lang="en-US" dirty="0"/>
              <a:t>“</a:t>
            </a:r>
            <a:r>
              <a:rPr lang="en-US" dirty="0">
                <a:solidFill>
                  <a:srgbClr val="FF3300"/>
                </a:solidFill>
              </a:rPr>
              <a:t>download java</a:t>
            </a:r>
            <a:r>
              <a:rPr lang="el-GR" dirty="0">
                <a:solidFill>
                  <a:srgbClr val="FF3300"/>
                </a:solidFill>
              </a:rPr>
              <a:t> </a:t>
            </a:r>
            <a:r>
              <a:rPr lang="en-US" dirty="0" err="1">
                <a:solidFill>
                  <a:srgbClr val="FF3300"/>
                </a:solidFill>
              </a:rPr>
              <a:t>jdk</a:t>
            </a:r>
            <a:r>
              <a:rPr lang="en-US" dirty="0"/>
              <a:t>” </a:t>
            </a:r>
            <a:r>
              <a:rPr lang="el-GR" dirty="0"/>
              <a:t>στο </a:t>
            </a:r>
            <a:r>
              <a:rPr lang="en-US" dirty="0"/>
              <a:t>Google</a:t>
            </a:r>
            <a:endParaRPr lang="el-GR" dirty="0"/>
          </a:p>
          <a:p>
            <a:pPr lvl="2"/>
            <a:r>
              <a:rPr lang="en-US" dirty="0">
                <a:hlinkClick r:id="rId2"/>
              </a:rPr>
              <a:t>https://www.oracle.com/java/technologies/javase-downloads.html</a:t>
            </a:r>
            <a:endParaRPr lang="en-US" dirty="0"/>
          </a:p>
          <a:p>
            <a:r>
              <a:rPr lang="el-GR" dirty="0"/>
              <a:t>Υπάρχει περίπτωση μετά την εγκατάσταση να πρέπει να προσθέσετε το </a:t>
            </a:r>
            <a:r>
              <a:rPr lang="en-US" dirty="0">
                <a:solidFill>
                  <a:srgbClr val="0070C0"/>
                </a:solidFill>
              </a:rPr>
              <a:t>path </a:t>
            </a:r>
            <a:r>
              <a:rPr lang="el-GR" dirty="0">
                <a:solidFill>
                  <a:srgbClr val="0070C0"/>
                </a:solidFill>
              </a:rPr>
              <a:t>στο </a:t>
            </a:r>
            <a:r>
              <a:rPr lang="en-US" dirty="0">
                <a:solidFill>
                  <a:srgbClr val="0070C0"/>
                </a:solidFill>
              </a:rPr>
              <a:t>directory </a:t>
            </a:r>
            <a:r>
              <a:rPr lang="el-GR" dirty="0"/>
              <a:t>στο οποίο εγκαταστάθηκε η </a:t>
            </a:r>
            <a:r>
              <a:rPr lang="en-US" dirty="0"/>
              <a:t>Java </a:t>
            </a:r>
            <a:r>
              <a:rPr lang="el-GR" dirty="0"/>
              <a:t>στο </a:t>
            </a:r>
            <a:r>
              <a:rPr lang="en-US" dirty="0">
                <a:solidFill>
                  <a:srgbClr val="FF3300"/>
                </a:solidFill>
              </a:rPr>
              <a:t>Path environmental variable</a:t>
            </a:r>
          </a:p>
          <a:p>
            <a:pPr lvl="1"/>
            <a:r>
              <a:rPr lang="el-GR" dirty="0"/>
              <a:t>Συνήθως αυτό γίνεται αυτόματα.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035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A40AB697-C1C2-4AF4-9CED-4F07DFADDA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80"/>
            <a:ext cx="7560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5041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1BDC6053-0043-466F-AF14-0BF8D32FBA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54" y="152400"/>
            <a:ext cx="9144000" cy="63821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13E2E6D7-5347-4F0E-9903-B266B8254F61}"/>
              </a:ext>
            </a:extLst>
          </p:cNvPr>
          <p:cNvSpPr/>
          <p:nvPr/>
        </p:nvSpPr>
        <p:spPr>
          <a:xfrm>
            <a:off x="3276600" y="3352800"/>
            <a:ext cx="19812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964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1AF4873-7038-4721-9605-FD8956A918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98207"/>
            <a:ext cx="9144000" cy="6261585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3EE2A639-3797-4A55-AE67-18CD36BCBC6D}"/>
              </a:ext>
            </a:extLst>
          </p:cNvPr>
          <p:cNvSpPr/>
          <p:nvPr/>
        </p:nvSpPr>
        <p:spPr>
          <a:xfrm>
            <a:off x="6019800" y="5334000"/>
            <a:ext cx="2971800" cy="685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1532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33400"/>
            <a:ext cx="8382000" cy="990600"/>
          </a:xfrm>
        </p:spPr>
        <p:txBody>
          <a:bodyPr>
            <a:normAutofit fontScale="90000"/>
          </a:bodyPr>
          <a:lstStyle/>
          <a:p>
            <a:r>
              <a:rPr lang="el-GR" dirty="0"/>
              <a:t>Η εξέλιξη των γλωσσών προγραμματισμού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Η εξέλιξη των γλωσσών προγραμματισμού είναι μια διαδικασία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αφαίρεσης</a:t>
            </a:r>
          </a:p>
          <a:p>
            <a:pPr lvl="1"/>
            <a:r>
              <a:rPr lang="el-GR" dirty="0"/>
              <a:t>Στην αρχή ένα πρόγραμμα ήταν μια σειρά από εντολές σε γλώσσα μηχανής.</a:t>
            </a:r>
          </a:p>
          <a:p>
            <a:pPr lvl="1"/>
            <a:r>
              <a:rPr lang="el-GR" dirty="0"/>
              <a:t>Με τον </a:t>
            </a:r>
            <a:r>
              <a:rPr lang="el-GR" dirty="0" err="1">
                <a:solidFill>
                  <a:srgbClr val="0070C0"/>
                </a:solidFill>
              </a:rPr>
              <a:t>Διαδικασιακό</a:t>
            </a:r>
            <a:r>
              <a:rPr lang="el-GR" dirty="0">
                <a:solidFill>
                  <a:srgbClr val="0070C0"/>
                </a:solidFill>
              </a:rPr>
              <a:t> Προγραμματισμό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n-US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procedural programming</a:t>
            </a:r>
            <a:r>
              <a:rPr lang="en-US" dirty="0"/>
              <a:t>)</a:t>
            </a:r>
            <a:r>
              <a:rPr lang="el-GR" dirty="0"/>
              <a:t>, ένα πρόγραμμα έγινε μια συλλογή από </a:t>
            </a:r>
            <a:r>
              <a:rPr lang="el-GR" dirty="0">
                <a:solidFill>
                  <a:srgbClr val="0070C0"/>
                </a:solidFill>
              </a:rPr>
              <a:t>διαδικασίες</a:t>
            </a:r>
            <a:r>
              <a:rPr lang="el-GR" dirty="0"/>
              <a:t> που η μία καλεί την άλλη.</a:t>
            </a:r>
          </a:p>
          <a:p>
            <a:pPr lvl="1"/>
            <a:r>
              <a:rPr lang="el-GR" dirty="0"/>
              <a:t>Στον </a:t>
            </a:r>
            <a:r>
              <a:rPr lang="el-GR" dirty="0">
                <a:solidFill>
                  <a:srgbClr val="0070C0"/>
                </a:solidFill>
              </a:rPr>
              <a:t>Συναρτησιακό Προγραμματισμό </a:t>
            </a:r>
            <a:r>
              <a:rPr lang="el-GR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functional programming</a:t>
            </a:r>
            <a:r>
              <a:rPr lang="en-US" dirty="0"/>
              <a:t>)</a:t>
            </a:r>
            <a:r>
              <a:rPr lang="el-GR" dirty="0"/>
              <a:t> ένα πρόγραμμα είναι μια συλλογή από </a:t>
            </a:r>
            <a:r>
              <a:rPr lang="el-GR" dirty="0">
                <a:solidFill>
                  <a:srgbClr val="0070C0"/>
                </a:solidFill>
              </a:rPr>
              <a:t>συναρτήσεις</a:t>
            </a:r>
            <a:r>
              <a:rPr lang="el-GR" dirty="0"/>
              <a:t> όπου η μία εφαρμόζεται πάνω στην άλλη.</a:t>
            </a:r>
            <a:endParaRPr lang="en-US" dirty="0"/>
          </a:p>
          <a:p>
            <a:pPr lvl="1"/>
            <a:r>
              <a:rPr lang="el-GR" dirty="0"/>
              <a:t>Στον </a:t>
            </a:r>
            <a:r>
              <a:rPr lang="el-GR" dirty="0">
                <a:solidFill>
                  <a:srgbClr val="0070C0"/>
                </a:solidFill>
              </a:rPr>
              <a:t>Λογικό Προγραμματισμό </a:t>
            </a:r>
            <a:r>
              <a:rPr lang="el-GR" dirty="0"/>
              <a:t>(</a:t>
            </a:r>
            <a:r>
              <a:rPr lang="en-US" dirty="0"/>
              <a:t>logic programming) </a:t>
            </a:r>
            <a:r>
              <a:rPr lang="el-GR" dirty="0"/>
              <a:t>ένα πρόγραμμα είναι μια συλλογή από </a:t>
            </a:r>
            <a:r>
              <a:rPr lang="el-GR" dirty="0">
                <a:solidFill>
                  <a:srgbClr val="0070C0"/>
                </a:solidFill>
              </a:rPr>
              <a:t>κανόνες</a:t>
            </a:r>
            <a:r>
              <a:rPr lang="el-GR" dirty="0"/>
              <a:t> και </a:t>
            </a:r>
            <a:r>
              <a:rPr lang="el-GR" dirty="0">
                <a:solidFill>
                  <a:srgbClr val="0070C0"/>
                </a:solidFill>
              </a:rPr>
              <a:t>γεγονότα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Στον </a:t>
            </a:r>
            <a:r>
              <a:rPr lang="el-GR" dirty="0">
                <a:solidFill>
                  <a:srgbClr val="0070C0"/>
                </a:solidFill>
              </a:rPr>
              <a:t>Αντικειμενοστραφή Προγραμματισμό </a:t>
            </a:r>
            <a:r>
              <a:rPr lang="el-GR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object oriented programming</a:t>
            </a:r>
            <a:r>
              <a:rPr lang="en-US" dirty="0"/>
              <a:t>) </a:t>
            </a:r>
            <a:r>
              <a:rPr lang="el-GR" dirty="0"/>
              <a:t>ένα πρόγραμμα είναι μια συλλογή από </a:t>
            </a:r>
            <a:r>
              <a:rPr lang="el-GR" dirty="0">
                <a:solidFill>
                  <a:srgbClr val="0070C0"/>
                </a:solidFill>
              </a:rPr>
              <a:t>κλάσεις</a:t>
            </a:r>
            <a:r>
              <a:rPr lang="el-GR" dirty="0"/>
              <a:t> και </a:t>
            </a:r>
            <a:r>
              <a:rPr lang="el-GR" dirty="0">
                <a:solidFill>
                  <a:srgbClr val="0070C0"/>
                </a:solidFill>
              </a:rPr>
              <a:t>αντικείμενα</a:t>
            </a:r>
            <a:r>
              <a:rPr lang="el-GR" dirty="0"/>
              <a:t> όπου το ένα μιλάει με το άλλο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1810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E616-B404-46D5-A5CF-CA441C304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Χρήση του τερματικού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60A78-BE29-430D-B28A-9F8E2DD0CE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876800"/>
          </a:xfrm>
        </p:spPr>
        <p:txBody>
          <a:bodyPr/>
          <a:lstStyle/>
          <a:p>
            <a:r>
              <a:rPr lang="el-GR" dirty="0"/>
              <a:t>Για τα πρώτα προγράμματα σας θα</a:t>
            </a:r>
            <a:r>
              <a:rPr lang="en-US" dirty="0"/>
              <a:t> </a:t>
            </a:r>
            <a:r>
              <a:rPr lang="el-GR" dirty="0"/>
              <a:t>χρησιμοποιούμε το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τερματικό</a:t>
            </a:r>
            <a:r>
              <a:rPr lang="el-GR" dirty="0"/>
              <a:t> για να μεταγλωττίζουμε </a:t>
            </a:r>
            <a:r>
              <a:rPr lang="en-US" dirty="0"/>
              <a:t>(compile)</a:t>
            </a:r>
            <a:r>
              <a:rPr lang="el-GR" dirty="0"/>
              <a:t> και να τρέχουμε τα προγράμματα μας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4894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, monitor, screenshot, display&#10;&#10;Description automatically generated">
            <a:extLst>
              <a:ext uri="{FF2B5EF4-FFF2-40B4-BE49-F238E27FC236}">
                <a16:creationId xmlns:a16="http://schemas.microsoft.com/office/drawing/2014/main" id="{62820E9E-0854-4CC9-B5F9-3E4016AD85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057"/>
            <a:ext cx="9144000" cy="498588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78800EA6-CF7D-436E-94D3-E5FF5B62288E}"/>
              </a:ext>
            </a:extLst>
          </p:cNvPr>
          <p:cNvSpPr/>
          <p:nvPr/>
        </p:nvSpPr>
        <p:spPr>
          <a:xfrm>
            <a:off x="1905000" y="3886200"/>
            <a:ext cx="5334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6401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mputer screen with a blue background&#10;&#10;Description automatically generated with low confidence">
            <a:extLst>
              <a:ext uri="{FF2B5EF4-FFF2-40B4-BE49-F238E27FC236}">
                <a16:creationId xmlns:a16="http://schemas.microsoft.com/office/drawing/2014/main" id="{2BC7BEDA-DE60-473B-A8E6-7BA8350558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24943"/>
            <a:ext cx="9144000" cy="5008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5579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02F15DBC-3E58-472E-AA23-AD86E416C3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46673"/>
            <a:ext cx="9144000" cy="476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70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591D53-589B-4AC2-99F7-4192075F675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26296" r="2500" b="18889"/>
          <a:stretch/>
        </p:blipFill>
        <p:spPr>
          <a:xfrm>
            <a:off x="114300" y="2362200"/>
            <a:ext cx="8915400" cy="36249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F5F8A0-53A2-45A3-A71D-9155DD9E1F36}"/>
              </a:ext>
            </a:extLst>
          </p:cNvPr>
          <p:cNvSpPr txBox="1"/>
          <p:nvPr/>
        </p:nvSpPr>
        <p:spPr>
          <a:xfrm>
            <a:off x="114300" y="762000"/>
            <a:ext cx="85725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Μπορείτε επίσης να ανοίξετε ένα τερματικό σε συγκεκριμένο φάκελο γράφοντας την εντολή </a:t>
            </a:r>
            <a:r>
              <a:rPr lang="en-US" sz="2400" dirty="0" err="1"/>
              <a:t>cmd</a:t>
            </a:r>
            <a:r>
              <a:rPr lang="en-US" sz="2400" dirty="0"/>
              <a:t> </a:t>
            </a:r>
            <a:r>
              <a:rPr lang="el-GR" sz="2400" dirty="0"/>
              <a:t>στο παράθυρο που είναι το </a:t>
            </a:r>
            <a:r>
              <a:rPr lang="en-US" sz="2400" dirty="0"/>
              <a:t>path </a:t>
            </a:r>
            <a:r>
              <a:rPr lang="el-GR" sz="2400" dirty="0"/>
              <a:t>του </a:t>
            </a:r>
            <a:r>
              <a:rPr lang="en-US" sz="2400" dirty="0"/>
              <a:t>directory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7AF67C-262D-49A8-AC5C-2BCF1A61BAF3}"/>
              </a:ext>
            </a:extLst>
          </p:cNvPr>
          <p:cNvSpPr/>
          <p:nvPr/>
        </p:nvSpPr>
        <p:spPr>
          <a:xfrm>
            <a:off x="1066800" y="2819400"/>
            <a:ext cx="5334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4104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B29252-3BE7-4004-985B-3C64C25616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667" t="26296" r="2500" b="18889"/>
          <a:stretch/>
        </p:blipFill>
        <p:spPr>
          <a:xfrm>
            <a:off x="74140" y="2362200"/>
            <a:ext cx="8995719" cy="3657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49374BB-0C75-424B-893B-A387B67CFCBA}"/>
              </a:ext>
            </a:extLst>
          </p:cNvPr>
          <p:cNvSpPr txBox="1"/>
          <p:nvPr/>
        </p:nvSpPr>
        <p:spPr>
          <a:xfrm>
            <a:off x="114300" y="762000"/>
            <a:ext cx="8572500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/>
              <a:t>Μπορείτε επίσης να ανοίξετε ένα τερματικό σε συγκεκριμένο φάκελο γράφοντας την εντολή </a:t>
            </a:r>
            <a:r>
              <a:rPr lang="en-US" sz="2400" dirty="0" err="1"/>
              <a:t>cmd</a:t>
            </a:r>
            <a:r>
              <a:rPr lang="en-US" sz="2400" dirty="0"/>
              <a:t> </a:t>
            </a:r>
            <a:r>
              <a:rPr lang="el-GR" sz="2400" dirty="0"/>
              <a:t>στο παράθυρο που είναι το </a:t>
            </a:r>
            <a:r>
              <a:rPr lang="en-US" sz="2400" dirty="0"/>
              <a:t>path </a:t>
            </a:r>
            <a:r>
              <a:rPr lang="el-GR" sz="2400" dirty="0"/>
              <a:t>του </a:t>
            </a:r>
            <a:r>
              <a:rPr lang="en-US" sz="2400" dirty="0"/>
              <a:t>directory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6099A-0A4C-497A-8375-15AFAF3A10CA}"/>
              </a:ext>
            </a:extLst>
          </p:cNvPr>
          <p:cNvSpPr/>
          <p:nvPr/>
        </p:nvSpPr>
        <p:spPr>
          <a:xfrm>
            <a:off x="1066800" y="2819400"/>
            <a:ext cx="5334000" cy="304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01157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B1A5D47D-955D-4D91-8844-B348443518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4504"/>
            <a:ext cx="9144000" cy="4688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3151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467E5A-B4B8-49B9-82DB-B7F018FDFF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426B9-CE59-4758-8EF4-AB5EFC7D3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Για την συγγραφή των πρώτων προγραμμάτων μας θα χρησιμοποιούμε ένα απλό </a:t>
            </a:r>
            <a:r>
              <a:rPr lang="en-US" dirty="0">
                <a:solidFill>
                  <a:srgbClr val="FF0000"/>
                </a:solidFill>
              </a:rPr>
              <a:t>text editor</a:t>
            </a:r>
            <a:r>
              <a:rPr lang="en-US" dirty="0"/>
              <a:t>, </a:t>
            </a:r>
            <a:r>
              <a:rPr lang="el-GR" dirty="0"/>
              <a:t>το </a:t>
            </a:r>
            <a:r>
              <a:rPr lang="en-US" dirty="0">
                <a:solidFill>
                  <a:srgbClr val="0070C0"/>
                </a:solidFill>
              </a:rPr>
              <a:t>Notepad++ </a:t>
            </a:r>
            <a:r>
              <a:rPr lang="en-US" dirty="0"/>
              <a:t>. </a:t>
            </a:r>
            <a:r>
              <a:rPr lang="el-GR" dirty="0"/>
              <a:t>Στα </a:t>
            </a:r>
            <a:r>
              <a:rPr lang="en-US" dirty="0"/>
              <a:t>Linux </a:t>
            </a:r>
            <a:r>
              <a:rPr lang="el-GR" dirty="0"/>
              <a:t>μηχανήματα μπορείτε να χρησιμοποιείτε το </a:t>
            </a:r>
            <a:r>
              <a:rPr lang="en-US" dirty="0" err="1">
                <a:solidFill>
                  <a:srgbClr val="0070C0"/>
                </a:solidFill>
              </a:rPr>
              <a:t>gedit</a:t>
            </a:r>
            <a:r>
              <a:rPr lang="en-US" dirty="0"/>
              <a:t>. </a:t>
            </a:r>
            <a:r>
              <a:rPr lang="el-GR" dirty="0"/>
              <a:t>Μπορείτε να χρησιμοποιήσετε όποιον </a:t>
            </a:r>
            <a:r>
              <a:rPr lang="en-US" dirty="0"/>
              <a:t>editor </a:t>
            </a:r>
            <a:r>
              <a:rPr lang="el-GR" dirty="0"/>
              <a:t>θέλετε</a:t>
            </a:r>
            <a:r>
              <a:rPr lang="en-US" dirty="0"/>
              <a:t>.</a:t>
            </a:r>
          </a:p>
          <a:p>
            <a:r>
              <a:rPr lang="el-GR" dirty="0"/>
              <a:t>Μπορείτε να χρησιμοποιήσετε και κάποιο </a:t>
            </a:r>
            <a:r>
              <a:rPr lang="en-US" dirty="0"/>
              <a:t>IDE</a:t>
            </a:r>
            <a:r>
              <a:rPr lang="el-GR" dirty="0"/>
              <a:t> (</a:t>
            </a:r>
            <a:r>
              <a:rPr lang="en-US" dirty="0">
                <a:solidFill>
                  <a:srgbClr val="0070C0"/>
                </a:solidFill>
              </a:rPr>
              <a:t>Eclipse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NetBeans</a:t>
            </a:r>
            <a:r>
              <a:rPr lang="en-US" dirty="0"/>
              <a:t>, </a:t>
            </a:r>
            <a:r>
              <a:rPr lang="en-US" dirty="0" err="1">
                <a:solidFill>
                  <a:srgbClr val="0070C0"/>
                </a:solidFill>
              </a:rPr>
              <a:t>InteliJ</a:t>
            </a:r>
            <a:r>
              <a:rPr lang="en-US" dirty="0"/>
              <a:t>)</a:t>
            </a:r>
          </a:p>
          <a:p>
            <a:r>
              <a:rPr lang="el-GR" dirty="0"/>
              <a:t>Είναι χρήσιμο ο </a:t>
            </a:r>
            <a:r>
              <a:rPr lang="en-US" dirty="0"/>
              <a:t>editor </a:t>
            </a:r>
            <a:r>
              <a:rPr lang="el-GR" dirty="0"/>
              <a:t>που χρησιμοποιείτε να κάνει </a:t>
            </a:r>
            <a:r>
              <a:rPr lang="en-US" dirty="0">
                <a:solidFill>
                  <a:srgbClr val="FF0000"/>
                </a:solidFill>
              </a:rPr>
              <a:t>highlighting</a:t>
            </a:r>
            <a:r>
              <a:rPr lang="en-US" dirty="0"/>
              <a:t> </a:t>
            </a:r>
            <a:r>
              <a:rPr lang="el-GR" dirty="0"/>
              <a:t>δηλαδή να βάζει χρώματα σε λέξεις κλειδιά στον κώδικα.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61200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HELLO WORLD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/>
              <a:t>Το πρώτο μας πρόγραμμα σε </a:t>
            </a:r>
            <a:r>
              <a:rPr lang="en-US" dirty="0"/>
              <a:t>Java</a:t>
            </a:r>
          </a:p>
        </p:txBody>
      </p:sp>
    </p:spTree>
    <p:extLst>
      <p:ext uri="{BB962C8B-B14F-4D97-AF65-F5344CB8AC3E}">
        <p14:creationId xmlns:p14="http://schemas.microsoft.com/office/powerpoint/2010/main" val="26058098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Δομή ενός απλού </a:t>
            </a:r>
            <a:r>
              <a:rPr lang="en-US" dirty="0"/>
              <a:t>Java </a:t>
            </a:r>
            <a:r>
              <a:rPr lang="el-GR" dirty="0"/>
              <a:t>προγράμματος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To </a:t>
            </a:r>
            <a:r>
              <a:rPr lang="el-GR" dirty="0">
                <a:solidFill>
                  <a:srgbClr val="0070C0"/>
                </a:solidFill>
              </a:rPr>
              <a:t>όνομα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/>
              <a:t>του αρχείου που κρατάει το πρόγραμμα</a:t>
            </a:r>
            <a:r>
              <a:rPr lang="en-US" dirty="0"/>
              <a:t> </a:t>
            </a:r>
            <a:r>
              <a:rPr lang="el-GR" dirty="0"/>
              <a:t>έχει το επίθεμα </a:t>
            </a:r>
            <a:r>
              <a:rPr lang="en-US" dirty="0">
                <a:solidFill>
                  <a:srgbClr val="FF0000"/>
                </a:solidFill>
              </a:rPr>
              <a:t>.java</a:t>
            </a:r>
            <a:endParaRPr lang="el-GR" dirty="0"/>
          </a:p>
          <a:p>
            <a:pPr lvl="1"/>
            <a:r>
              <a:rPr lang="el-GR" dirty="0"/>
              <a:t>Στο παράδειγμα</a:t>
            </a:r>
            <a:r>
              <a:rPr lang="en-US" dirty="0"/>
              <a:t> </a:t>
            </a:r>
            <a:r>
              <a:rPr lang="el-GR" dirty="0"/>
              <a:t>μας ονομάζουμε το πρόγραμμα μας: </a:t>
            </a:r>
            <a:r>
              <a:rPr lang="en-US" dirty="0">
                <a:solidFill>
                  <a:srgbClr val="0070C0"/>
                </a:solidFill>
              </a:rPr>
              <a:t>HelloWorld.java</a:t>
            </a:r>
            <a:endParaRPr lang="el-GR" dirty="0">
              <a:solidFill>
                <a:srgbClr val="0070C0"/>
              </a:solidFill>
            </a:endParaRPr>
          </a:p>
          <a:p>
            <a:r>
              <a:rPr lang="el-GR" dirty="0"/>
              <a:t>Αν έχουμε το αρχείο </a:t>
            </a:r>
            <a:r>
              <a:rPr lang="en-US" dirty="0">
                <a:solidFill>
                  <a:srgbClr val="FF0000"/>
                </a:solidFill>
              </a:rPr>
              <a:t>X.java</a:t>
            </a:r>
            <a:r>
              <a:rPr lang="en-US" dirty="0"/>
              <a:t>, </a:t>
            </a:r>
            <a:r>
              <a:rPr lang="el-GR" dirty="0"/>
              <a:t>συνήθως μέσα ορίζουμε μια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κλάση</a:t>
            </a:r>
            <a:r>
              <a:rPr lang="el-GR" dirty="0"/>
              <a:t> με το όνομα </a:t>
            </a:r>
            <a:r>
              <a:rPr lang="el-GR" dirty="0">
                <a:solidFill>
                  <a:srgbClr val="FF0000"/>
                </a:solidFill>
              </a:rPr>
              <a:t>Χ</a:t>
            </a:r>
            <a:r>
              <a:rPr lang="el-GR" dirty="0"/>
              <a:t>.</a:t>
            </a:r>
          </a:p>
          <a:p>
            <a:pPr lvl="1"/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class HelloWorld </a:t>
            </a:r>
            <a:r>
              <a:rPr lang="el-GR" dirty="0"/>
              <a:t>στο παράδειγμα μας</a:t>
            </a:r>
            <a:endParaRPr lang="en-US" dirty="0"/>
          </a:p>
          <a:p>
            <a:r>
              <a:rPr lang="el-GR" dirty="0"/>
              <a:t>Για να τρέξουμε το πρόγραμμα, η</a:t>
            </a:r>
            <a:r>
              <a:rPr lang="en-US" dirty="0"/>
              <a:t> </a:t>
            </a:r>
            <a:r>
              <a:rPr lang="el-GR" dirty="0"/>
              <a:t>κλάση θα πρέπει να περιέχει μια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μέθοδο</a:t>
            </a:r>
            <a:r>
              <a:rPr lang="el-GR" dirty="0"/>
              <a:t> </a:t>
            </a:r>
            <a:r>
              <a:rPr lang="en-US" dirty="0">
                <a:solidFill>
                  <a:srgbClr val="0070C0"/>
                </a:solidFill>
              </a:rPr>
              <a:t>main</a:t>
            </a:r>
            <a:r>
              <a:rPr lang="en-US" dirty="0"/>
              <a:t> </a:t>
            </a:r>
            <a:r>
              <a:rPr lang="el-GR" dirty="0"/>
              <a:t>η οποία είναι το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σημείο εκκίνησης </a:t>
            </a:r>
            <a:r>
              <a:rPr lang="el-GR" dirty="0"/>
              <a:t>του προγράμματος μας</a:t>
            </a:r>
          </a:p>
          <a:p>
            <a:pPr lvl="1"/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public static void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main(String[]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84554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Αντικειμενοστραφής Προγραμματισμός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Οι πέντε αρχές του </a:t>
            </a:r>
            <a:r>
              <a:rPr lang="en-US" dirty="0"/>
              <a:t>Allan Kay:</a:t>
            </a:r>
          </a:p>
          <a:p>
            <a:pPr lvl="1"/>
            <a:r>
              <a:rPr lang="el-GR" dirty="0"/>
              <a:t>Τα πάντα είναι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αντικείμενα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Ένα πρόγραμμα είναι μια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συλλογή</a:t>
            </a:r>
            <a:r>
              <a:rPr lang="el-GR" dirty="0"/>
              <a:t> από </a:t>
            </a:r>
            <a:r>
              <a:rPr lang="el-GR" dirty="0">
                <a:solidFill>
                  <a:srgbClr val="0070C0"/>
                </a:solidFill>
              </a:rPr>
              <a:t>αντικείμενα</a:t>
            </a:r>
            <a:r>
              <a:rPr lang="el-GR" dirty="0"/>
              <a:t> όπου το ένα λέει στο άλλο τι να κάνει.</a:t>
            </a:r>
          </a:p>
          <a:p>
            <a:pPr lvl="1"/>
            <a:r>
              <a:rPr lang="el-GR" dirty="0"/>
              <a:t>Κάθε αντικείμενο έχει δικιά του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μνήμη</a:t>
            </a:r>
            <a:r>
              <a:rPr lang="el-GR" dirty="0"/>
              <a:t> και αποτελείται </a:t>
            </a:r>
            <a:r>
              <a:rPr lang="el-GR" dirty="0">
                <a:solidFill>
                  <a:srgbClr val="0070C0"/>
                </a:solidFill>
              </a:rPr>
              <a:t>από άλλα αντικείμενα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Κάθε αντικείμενο έχει ένα συγκεκριμένο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τύπο</a:t>
            </a:r>
            <a:r>
              <a:rPr lang="el-GR" dirty="0"/>
              <a:t>.</a:t>
            </a:r>
          </a:p>
          <a:p>
            <a:pPr lvl="2"/>
            <a:r>
              <a:rPr lang="el-GR" dirty="0"/>
              <a:t>Τύπος = </a:t>
            </a:r>
            <a:r>
              <a:rPr lang="el-GR" dirty="0">
                <a:solidFill>
                  <a:srgbClr val="0070C0"/>
                </a:solidFill>
              </a:rPr>
              <a:t>Κλάση</a:t>
            </a:r>
          </a:p>
          <a:p>
            <a:pPr lvl="1"/>
            <a:r>
              <a:rPr lang="el-GR" dirty="0"/>
              <a:t>Αντικείμενα του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ίδιου τύπου </a:t>
            </a:r>
            <a:r>
              <a:rPr lang="el-GR" dirty="0"/>
              <a:t>μπορούν να δεχτούν </a:t>
            </a:r>
            <a:r>
              <a:rPr lang="el-GR" dirty="0">
                <a:solidFill>
                  <a:srgbClr val="0070C0"/>
                </a:solidFill>
              </a:rPr>
              <a:t>τα ίδια μηνύματα</a:t>
            </a:r>
          </a:p>
          <a:p>
            <a:pPr lvl="2"/>
            <a:r>
              <a:rPr lang="el-GR" dirty="0"/>
              <a:t>Δηλαδή έχουν τις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ίδιες</a:t>
            </a:r>
            <a:r>
              <a:rPr lang="el-GR" dirty="0"/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λειτουργίες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84004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File HelloWorld.java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3352800"/>
          </a:xfrm>
          <a:ln w="28575">
            <a:solidFill>
              <a:schemeClr val="accent1"/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String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[])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// print message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(“Hello world!”);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5124271"/>
            <a:ext cx="82677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Το </a:t>
            </a:r>
            <a:r>
              <a:rPr lang="el-GR" sz="2400" dirty="0">
                <a:solidFill>
                  <a:srgbClr val="00B0F0"/>
                </a:solidFill>
              </a:rPr>
              <a:t>όνομα του </a:t>
            </a:r>
            <a:r>
              <a:rPr lang="en-US" sz="2400" dirty="0">
                <a:solidFill>
                  <a:srgbClr val="00B0F0"/>
                </a:solidFill>
              </a:rPr>
              <a:t>.java</a:t>
            </a:r>
            <a:r>
              <a:rPr lang="el-GR" sz="2400" dirty="0">
                <a:solidFill>
                  <a:srgbClr val="00B0F0"/>
                </a:solidFill>
              </a:rPr>
              <a:t> αρχείου </a:t>
            </a:r>
            <a:r>
              <a:rPr lang="el-GR" sz="2400" dirty="0"/>
              <a:t>και το </a:t>
            </a:r>
            <a:r>
              <a:rPr lang="el-GR" sz="2400" dirty="0">
                <a:solidFill>
                  <a:srgbClr val="00B0F0"/>
                </a:solidFill>
              </a:rPr>
              <a:t>όνομα της κλάσης </a:t>
            </a:r>
            <a:r>
              <a:rPr lang="el-GR" sz="2400" dirty="0"/>
              <a:t>(που περιέχει την μέθοδο </a:t>
            </a:r>
            <a:r>
              <a:rPr lang="en-US" sz="2400" dirty="0">
                <a:solidFill>
                  <a:srgbClr val="00B0F0"/>
                </a:solidFill>
              </a:rPr>
              <a:t>main</a:t>
            </a:r>
            <a:r>
              <a:rPr lang="el-GR" sz="2400" dirty="0"/>
              <a:t>) είναι καλό να είναι τα </a:t>
            </a:r>
            <a:r>
              <a:rPr lang="el-GR" sz="2400" dirty="0">
                <a:solidFill>
                  <a:srgbClr val="FF0000"/>
                </a:solidFill>
              </a:rPr>
              <a:t>ίδια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endParaRPr lang="el-GR" sz="2400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400" dirty="0"/>
              <a:t>Αν η κλάση έχει οριστεί </a:t>
            </a:r>
            <a:r>
              <a:rPr lang="en-US" sz="2400" dirty="0"/>
              <a:t>public</a:t>
            </a:r>
            <a:r>
              <a:rPr lang="el-GR" sz="2400" dirty="0"/>
              <a:t> τότε υποχρεωτικά πρέπει να είναι τα ίδια αλλιώς θα πάρετε </a:t>
            </a:r>
            <a:r>
              <a:rPr lang="en-US" sz="2400" dirty="0"/>
              <a:t>compile error</a:t>
            </a:r>
          </a:p>
        </p:txBody>
      </p:sp>
    </p:spTree>
    <p:extLst>
      <p:ext uri="{BB962C8B-B14F-4D97-AF65-F5344CB8AC3E}">
        <p14:creationId xmlns:p14="http://schemas.microsoft.com/office/powerpoint/2010/main" val="13416976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Μεταγλώττιση – </a:t>
            </a:r>
            <a:r>
              <a:rPr lang="en-US" dirty="0"/>
              <a:t>Compiling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3424" y="3430472"/>
            <a:ext cx="434445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 err="1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javac</a:t>
            </a: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HelloWorld.java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1766" y="1580869"/>
            <a:ext cx="911223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Η μεταγλώττιση γίνεται με την εντολή </a:t>
            </a:r>
            <a:r>
              <a:rPr lang="en-US" sz="2800" dirty="0" err="1">
                <a:solidFill>
                  <a:srgbClr val="FF0000"/>
                </a:solidFill>
              </a:rPr>
              <a:t>javac</a:t>
            </a:r>
            <a:r>
              <a:rPr lang="el-GR" sz="2800" dirty="0">
                <a:solidFill>
                  <a:srgbClr val="FF0000"/>
                </a:solidFill>
              </a:rPr>
              <a:t> </a:t>
            </a:r>
            <a:r>
              <a:rPr lang="el-GR" sz="2800" dirty="0"/>
              <a:t>και όρισμα το αρχείο</a:t>
            </a:r>
            <a:r>
              <a:rPr lang="el-GR" sz="2800" dirty="0">
                <a:solidFill>
                  <a:srgbClr val="FF0000"/>
                </a:solidFill>
              </a:rPr>
              <a:t> </a:t>
            </a:r>
            <a:r>
              <a:rPr lang="en-US" sz="2800" dirty="0">
                <a:solidFill>
                  <a:srgbClr val="FF0000"/>
                </a:solidFill>
              </a:rPr>
              <a:t>X.java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err="1"/>
              <a:t>javac</a:t>
            </a:r>
            <a:r>
              <a:rPr lang="el-GR" sz="2800" dirty="0"/>
              <a:t> </a:t>
            </a:r>
            <a:r>
              <a:rPr lang="el-GR" sz="2800" dirty="0">
                <a:solidFill>
                  <a:srgbClr val="0070C0"/>
                </a:solidFill>
              </a:rPr>
              <a:t>Χ.</a:t>
            </a:r>
            <a:r>
              <a:rPr lang="en-US" sz="2800" dirty="0">
                <a:solidFill>
                  <a:srgbClr val="0070C0"/>
                </a:solidFill>
              </a:rPr>
              <a:t>java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2965863"/>
            <a:ext cx="8322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Π.χ.</a:t>
            </a:r>
            <a:endParaRPr lang="en-US" sz="2800" dirty="0"/>
          </a:p>
        </p:txBody>
      </p:sp>
      <p:pic>
        <p:nvPicPr>
          <p:cNvPr id="15" name="Content Placeholder 14" descr="Text&#10;&#10;Description automatically generated">
            <a:extLst>
              <a:ext uri="{FF2B5EF4-FFF2-40B4-BE49-F238E27FC236}">
                <a16:creationId xmlns:a16="http://schemas.microsoft.com/office/drawing/2014/main" id="{15F05AF5-C260-4459-B482-E08AB8588D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r="5064" b="33027"/>
          <a:stretch/>
        </p:blipFill>
        <p:spPr>
          <a:xfrm>
            <a:off x="33835" y="4038600"/>
            <a:ext cx="7772398" cy="2819400"/>
          </a:xfrm>
        </p:spPr>
      </p:pic>
    </p:spTree>
    <p:extLst>
      <p:ext uri="{BB962C8B-B14F-4D97-AF65-F5344CB8AC3E}">
        <p14:creationId xmlns:p14="http://schemas.microsoft.com/office/powerpoint/2010/main" val="6837809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Μεταγλώττιση – </a:t>
            </a:r>
            <a:r>
              <a:rPr lang="en-US" dirty="0"/>
              <a:t>Compiling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" y="1435481"/>
            <a:ext cx="80343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Το αποτέλεσμα είναι η δημιουργία του</a:t>
            </a:r>
            <a:r>
              <a:rPr lang="en-US" sz="2400" dirty="0"/>
              <a:t> </a:t>
            </a:r>
            <a:r>
              <a:rPr lang="el-GR" sz="2400" dirty="0"/>
              <a:t>αρχείου </a:t>
            </a:r>
            <a:r>
              <a:rPr lang="el-GR" sz="2400" dirty="0">
                <a:solidFill>
                  <a:srgbClr val="FF0000"/>
                </a:solidFill>
              </a:rPr>
              <a:t>Χ.</a:t>
            </a:r>
            <a:r>
              <a:rPr lang="en-US" sz="2400" dirty="0">
                <a:solidFill>
                  <a:srgbClr val="FF0000"/>
                </a:solidFill>
              </a:rPr>
              <a:t>class </a:t>
            </a:r>
            <a:r>
              <a:rPr lang="el-GR" sz="2400" dirty="0"/>
              <a:t>που περιέχει τον ενδιάμεσο κώδικα (</a:t>
            </a:r>
            <a:r>
              <a:rPr lang="en-US" sz="2400" dirty="0"/>
              <a:t>bytecode </a:t>
            </a:r>
            <a:r>
              <a:rPr lang="el-GR" sz="2400" dirty="0"/>
              <a:t>)</a:t>
            </a:r>
          </a:p>
          <a:p>
            <a:endParaRPr lang="el-GR" sz="2400" dirty="0"/>
          </a:p>
          <a:p>
            <a:r>
              <a:rPr lang="el-GR" sz="2400" dirty="0"/>
              <a:t>Το αρχείο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HelloWorld.class</a:t>
            </a:r>
            <a:r>
              <a:rPr lang="en-US" sz="2400" dirty="0"/>
              <a:t> </a:t>
            </a:r>
            <a:r>
              <a:rPr lang="el-GR" sz="2400" dirty="0"/>
              <a:t>στο παράδειγμα μας</a:t>
            </a:r>
            <a:endParaRPr lang="en-US" sz="2400" dirty="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294EB414-AF0A-4C70-BAB3-E004941955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0" b="11747"/>
          <a:stretch/>
        </p:blipFill>
        <p:spPr>
          <a:xfrm>
            <a:off x="158318" y="3124200"/>
            <a:ext cx="7762043" cy="3612829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CBC70A65-AEDF-45EB-9DDF-95D41669D35E}"/>
              </a:ext>
            </a:extLst>
          </p:cNvPr>
          <p:cNvSpPr/>
          <p:nvPr/>
        </p:nvSpPr>
        <p:spPr>
          <a:xfrm>
            <a:off x="2121392" y="5181600"/>
            <a:ext cx="1943100" cy="7281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94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Εκτέλεση - </a:t>
            </a:r>
            <a:r>
              <a:rPr lang="en-US" dirty="0"/>
              <a:t>Running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εκτέλεση του κώδικα γίνεται με την εντολή </a:t>
            </a:r>
            <a:r>
              <a:rPr lang="en-US" dirty="0">
                <a:solidFill>
                  <a:srgbClr val="FF0000"/>
                </a:solidFill>
              </a:rPr>
              <a:t>java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/>
              <a:t>με όρισμα </a:t>
            </a:r>
            <a:r>
              <a:rPr lang="el-GR" dirty="0">
                <a:solidFill>
                  <a:srgbClr val="FF0000"/>
                </a:solidFill>
              </a:rPr>
              <a:t>το όνομα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rgbClr val="FF0000"/>
                </a:solidFill>
              </a:rPr>
              <a:t>του </a:t>
            </a:r>
            <a:r>
              <a:rPr lang="en-US" dirty="0">
                <a:solidFill>
                  <a:srgbClr val="FF0000"/>
                </a:solidFill>
              </a:rPr>
              <a:t>.class </a:t>
            </a:r>
            <a:r>
              <a:rPr lang="el-GR" dirty="0"/>
              <a:t>αρχείου</a:t>
            </a:r>
            <a:r>
              <a:rPr lang="el-GR" dirty="0">
                <a:solidFill>
                  <a:srgbClr val="FF0000"/>
                </a:solidFill>
              </a:rPr>
              <a:t> χωρίς κανένα επίθεμα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java X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76400" y="3596507"/>
            <a:ext cx="3238387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sz="2400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java</a:t>
            </a:r>
            <a:r>
              <a:rPr lang="en-US" sz="2400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</a:t>
            </a:r>
            <a:endParaRPr lang="en-US" sz="2400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Rectangular Callout 5"/>
          <p:cNvSpPr/>
          <p:nvPr/>
        </p:nvSpPr>
        <p:spPr>
          <a:xfrm>
            <a:off x="6133987" y="3596507"/>
            <a:ext cx="2781413" cy="461665"/>
          </a:xfrm>
          <a:prstGeom prst="wedgeRectCallout">
            <a:avLst>
              <a:gd name="adj1" fmla="val -92948"/>
              <a:gd name="adj2" fmla="val 1002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000" dirty="0">
                <a:solidFill>
                  <a:schemeClr val="tx1"/>
                </a:solidFill>
              </a:rPr>
              <a:t>Χωρίς</a:t>
            </a:r>
            <a:r>
              <a:rPr lang="el-GR" sz="2000" dirty="0"/>
              <a:t> </a:t>
            </a:r>
            <a:r>
              <a:rPr lang="el-GR" sz="2000" dirty="0">
                <a:solidFill>
                  <a:srgbClr val="FF0000"/>
                </a:solidFill>
              </a:rPr>
              <a:t>κανένα</a:t>
            </a:r>
            <a:r>
              <a:rPr lang="el-GR" sz="2000" dirty="0"/>
              <a:t> </a:t>
            </a:r>
            <a:r>
              <a:rPr lang="el-GR" sz="2000" dirty="0">
                <a:solidFill>
                  <a:schemeClr val="tx1"/>
                </a:solidFill>
              </a:rPr>
              <a:t>επίθεμα!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0255F144-A73F-4EB7-AF71-6709DD48625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67" b="51590"/>
          <a:stretch/>
        </p:blipFill>
        <p:spPr>
          <a:xfrm>
            <a:off x="152400" y="4419600"/>
            <a:ext cx="8763000" cy="23206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83328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14400" y="2438400"/>
            <a:ext cx="3429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" y="1600200"/>
            <a:ext cx="1143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3352800"/>
          </a:xfrm>
          <a:ln w="28575">
            <a:solidFill>
              <a:schemeClr val="accent1"/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String[]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  <a:endParaRPr lang="el-GR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l-GR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// print message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(“Hello world!”);</a:t>
            </a:r>
          </a:p>
          <a:p>
            <a:pPr marL="0" indent="0">
              <a:buNone/>
            </a:pPr>
            <a:r>
              <a:rPr lang="el-GR" b="1" dirty="0">
                <a:latin typeface="Courier New" pitchFamily="49" charset="0"/>
                <a:cs typeface="Courier New" pitchFamily="49" charset="0"/>
              </a:rPr>
              <a:t>    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66800" y="5715000"/>
            <a:ext cx="5324919" cy="461665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sz="2400" dirty="0"/>
              <a:t>Λέξεις σε </a:t>
            </a:r>
            <a:r>
              <a:rPr lang="el-GR" sz="2400" dirty="0">
                <a:solidFill>
                  <a:srgbClr val="FF0000"/>
                </a:solidFill>
              </a:rPr>
              <a:t>κόκκινο</a:t>
            </a:r>
            <a:r>
              <a:rPr lang="el-GR" sz="2400" dirty="0"/>
              <a:t>: </a:t>
            </a:r>
            <a:r>
              <a:rPr lang="el-GR" sz="2400" dirty="0">
                <a:solidFill>
                  <a:srgbClr val="0070C0"/>
                </a:solidFill>
              </a:rPr>
              <a:t>δεσμευμένες</a:t>
            </a:r>
            <a:r>
              <a:rPr lang="el-GR" sz="2400" dirty="0"/>
              <a:t> λέξεις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030344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1600200"/>
            <a:ext cx="1143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295400" y="1600200"/>
            <a:ext cx="19050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3352800"/>
          </a:xfrm>
          <a:ln w="28575">
            <a:solidFill>
              <a:schemeClr val="accent1"/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String[]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// print message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(“Hello world!”);</a:t>
            </a:r>
          </a:p>
          <a:p>
            <a:pPr marL="0" indent="0">
              <a:buNone/>
            </a:pPr>
            <a:r>
              <a:rPr lang="el-GR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304800" y="685802"/>
            <a:ext cx="1371600" cy="745671"/>
          </a:xfrm>
          <a:prstGeom prst="wedgeRect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Ορίζει την κλάση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3200400" y="914402"/>
            <a:ext cx="2895600" cy="517071"/>
          </a:xfrm>
          <a:prstGeom prst="wedgeRectCallout">
            <a:avLst>
              <a:gd name="adj1" fmla="val -50157"/>
              <a:gd name="adj2" fmla="val 13332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Όνομα της κλάσης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4339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52400" y="4419600"/>
            <a:ext cx="353786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152400" y="2057400"/>
            <a:ext cx="353786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60665" y="2819400"/>
            <a:ext cx="353786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60665" y="4044042"/>
            <a:ext cx="353786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3352800"/>
          </a:xfrm>
          <a:ln w="28575">
            <a:solidFill>
              <a:schemeClr val="accent1"/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String[]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l-GR" b="1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// print message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(“Hello world!”);</a:t>
            </a:r>
          </a:p>
          <a:p>
            <a:pPr marL="0" indent="0">
              <a:buNone/>
            </a:pPr>
            <a:r>
              <a:rPr lang="el-GR" b="1" dirty="0">
                <a:latin typeface="Courier New" pitchFamily="49" charset="0"/>
                <a:cs typeface="Courier New" pitchFamily="49" charset="0"/>
              </a:rPr>
              <a:t>	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9294" y="4953000"/>
            <a:ext cx="86623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Τα άγκιστρα { … } ορίζουν ένα </a:t>
            </a:r>
            <a:r>
              <a:rPr lang="el-GR" dirty="0">
                <a:solidFill>
                  <a:srgbClr val="FF0000"/>
                </a:solidFill>
              </a:rPr>
              <a:t>λογικό </a:t>
            </a:r>
            <a:r>
              <a:rPr lang="en-US" dirty="0">
                <a:solidFill>
                  <a:srgbClr val="FF0000"/>
                </a:solidFill>
              </a:rPr>
              <a:t>block </a:t>
            </a:r>
            <a:r>
              <a:rPr lang="el-GR" dirty="0"/>
              <a:t>του κώδικα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/>
              <a:t>Αυτό μπορεί να είναι </a:t>
            </a:r>
            <a:r>
              <a:rPr lang="el-GR" dirty="0">
                <a:solidFill>
                  <a:srgbClr val="0070C0"/>
                </a:solidFill>
              </a:rPr>
              <a:t>μία κλάση</a:t>
            </a:r>
            <a:r>
              <a:rPr lang="el-GR" dirty="0"/>
              <a:t>, </a:t>
            </a:r>
            <a:r>
              <a:rPr lang="el-GR" dirty="0">
                <a:solidFill>
                  <a:srgbClr val="0070C0"/>
                </a:solidFill>
              </a:rPr>
              <a:t>μία συνάρτηση</a:t>
            </a:r>
            <a:r>
              <a:rPr lang="el-GR" dirty="0"/>
              <a:t>, </a:t>
            </a:r>
            <a:r>
              <a:rPr lang="el-GR" dirty="0">
                <a:solidFill>
                  <a:srgbClr val="0070C0"/>
                </a:solidFill>
              </a:rPr>
              <a:t>ένα </a:t>
            </a:r>
            <a:r>
              <a:rPr lang="en-US" dirty="0">
                <a:solidFill>
                  <a:srgbClr val="0070C0"/>
                </a:solidFill>
              </a:rPr>
              <a:t>if statement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l-GR" dirty="0"/>
              <a:t>Αντίστοιχο των </a:t>
            </a:r>
            <a:r>
              <a:rPr lang="en-US" dirty="0"/>
              <a:t>tabs </a:t>
            </a:r>
            <a:r>
              <a:rPr lang="el-GR" dirty="0"/>
              <a:t>στην </a:t>
            </a:r>
            <a:r>
              <a:rPr lang="en-US" dirty="0"/>
              <a:t>Python, </a:t>
            </a:r>
            <a:r>
              <a:rPr lang="el-GR" dirty="0"/>
              <a:t>εδώ δεν χρειάζονται αλλά τα βάζουμε πάντα για να διαβάζεται ο κώδικας πιο εύκολα.</a:t>
            </a: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l-GR" dirty="0"/>
              <a:t>Ένα λογικό </a:t>
            </a:r>
            <a:r>
              <a:rPr lang="en-US" dirty="0"/>
              <a:t>block</a:t>
            </a:r>
            <a:r>
              <a:rPr lang="el-GR" dirty="0"/>
              <a:t> μπορεί να έχει τις δικές του </a:t>
            </a:r>
            <a:r>
              <a:rPr lang="el-GR" dirty="0">
                <a:solidFill>
                  <a:srgbClr val="FF0000"/>
                </a:solidFill>
              </a:rPr>
              <a:t>τοπικές μεταβλητές</a:t>
            </a:r>
            <a:r>
              <a:rPr lang="en-US" dirty="0"/>
              <a:t> </a:t>
            </a:r>
            <a:r>
              <a:rPr lang="el-GR" dirty="0"/>
              <a:t>που έχουν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εμβέλεια</a:t>
            </a:r>
            <a:r>
              <a:rPr lang="el-GR" dirty="0"/>
              <a:t> μόνο μέσα στο </a:t>
            </a:r>
            <a:r>
              <a:rPr lang="en-US" dirty="0"/>
              <a:t>block</a:t>
            </a:r>
          </a:p>
        </p:txBody>
      </p:sp>
    </p:spTree>
    <p:extLst>
      <p:ext uri="{BB962C8B-B14F-4D97-AF65-F5344CB8AC3E}">
        <p14:creationId xmlns:p14="http://schemas.microsoft.com/office/powerpoint/2010/main" val="26212657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362200"/>
            <a:ext cx="7315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3352800"/>
          </a:xfrm>
          <a:ln w="28575">
            <a:solidFill>
              <a:schemeClr val="accent1"/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String[]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// print message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(“Hello world!”);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514600" y="914400"/>
            <a:ext cx="3429000" cy="457200"/>
          </a:xfrm>
          <a:prstGeom prst="wedgeRectCallout">
            <a:avLst>
              <a:gd name="adj1" fmla="val 10596"/>
              <a:gd name="adj2" fmla="val 2767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Ορισμός της συνάρτησης </a:t>
            </a:r>
            <a:r>
              <a:rPr lang="en-US" dirty="0">
                <a:solidFill>
                  <a:schemeClr val="tx1"/>
                </a:solidFill>
              </a:rPr>
              <a:t>main</a:t>
            </a:r>
          </a:p>
        </p:txBody>
      </p:sp>
    </p:spTree>
    <p:extLst>
      <p:ext uri="{BB962C8B-B14F-4D97-AF65-F5344CB8AC3E}">
        <p14:creationId xmlns:p14="http://schemas.microsoft.com/office/powerpoint/2010/main" val="28800439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362200"/>
            <a:ext cx="7315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3352800"/>
          </a:xfrm>
          <a:ln w="28575">
            <a:solidFill>
              <a:schemeClr val="accent1"/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String[]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// print message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(“Hello world!”);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514600" y="914400"/>
            <a:ext cx="3429000" cy="457200"/>
          </a:xfrm>
          <a:prstGeom prst="wedgeRectCallout">
            <a:avLst>
              <a:gd name="adj1" fmla="val 10596"/>
              <a:gd name="adj2" fmla="val 2767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Ορισμός της συνάρτησης </a:t>
            </a:r>
            <a:r>
              <a:rPr lang="en-US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6" name="Rectangle 5"/>
          <p:cNvSpPr/>
          <p:nvPr/>
        </p:nvSpPr>
        <p:spPr>
          <a:xfrm>
            <a:off x="914400" y="2362200"/>
            <a:ext cx="2514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0" y="5486402"/>
            <a:ext cx="58537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public, static</a:t>
            </a:r>
            <a:r>
              <a:rPr lang="en-US" sz="2400" dirty="0"/>
              <a:t>: </a:t>
            </a:r>
            <a:r>
              <a:rPr lang="el-GR" sz="2400" dirty="0"/>
              <a:t>θα τα εξηγήσουμε αργότερα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6217679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362200"/>
            <a:ext cx="7315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3352800"/>
          </a:xfrm>
          <a:ln w="28575">
            <a:solidFill>
              <a:schemeClr val="accent1"/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String[]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// print message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(“Hello world!”);</a:t>
            </a:r>
          </a:p>
          <a:p>
            <a:pPr marL="0" indent="0">
              <a:buNone/>
            </a:pPr>
            <a:r>
              <a:rPr lang="el-GR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514600" y="914400"/>
            <a:ext cx="3429000" cy="457200"/>
          </a:xfrm>
          <a:prstGeom prst="wedgeRectCallout">
            <a:avLst>
              <a:gd name="adj1" fmla="val 10596"/>
              <a:gd name="adj2" fmla="val 2767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Ορισμός της συνάρτησης </a:t>
            </a:r>
            <a:r>
              <a:rPr lang="en-US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6" name="Rectangle 5"/>
          <p:cNvSpPr/>
          <p:nvPr/>
        </p:nvSpPr>
        <p:spPr>
          <a:xfrm>
            <a:off x="3429000" y="2362200"/>
            <a:ext cx="9906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" y="5114835"/>
            <a:ext cx="87629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Πριν από το όνομα της μεθόδου έχουμε τον </a:t>
            </a:r>
            <a:r>
              <a:rPr lang="el-GR" sz="2400" dirty="0">
                <a:solidFill>
                  <a:srgbClr val="FF0000"/>
                </a:solidFill>
              </a:rPr>
              <a:t>τύπο της επιστρεφόμενης τιμής</a:t>
            </a:r>
            <a:r>
              <a:rPr lang="el-GR" sz="2400" dirty="0"/>
              <a:t>, δηλαδή, τι επιστρέφει η μέθοδος</a:t>
            </a:r>
          </a:p>
          <a:p>
            <a:endParaRPr lang="en-US" sz="2400" dirty="0">
              <a:solidFill>
                <a:srgbClr val="FF0000"/>
              </a:solidFill>
            </a:endParaRPr>
          </a:p>
          <a:p>
            <a:r>
              <a:rPr lang="en-US" sz="2400" dirty="0">
                <a:solidFill>
                  <a:srgbClr val="FF0000"/>
                </a:solidFill>
              </a:rPr>
              <a:t>void</a:t>
            </a:r>
            <a:r>
              <a:rPr lang="en-US" sz="2400" dirty="0"/>
              <a:t>: H </a:t>
            </a:r>
            <a:r>
              <a:rPr lang="el-GR" sz="2400" dirty="0"/>
              <a:t>μέθοδος δεν επιστρέφει </a:t>
            </a:r>
            <a:r>
              <a:rPr lang="el-GR" sz="2400" dirty="0">
                <a:solidFill>
                  <a:srgbClr val="0070C0"/>
                </a:solidFill>
              </a:rPr>
              <a:t>τίποτα</a:t>
            </a:r>
            <a:r>
              <a:rPr lang="el-GR" sz="2400" dirty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53145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744" y="350168"/>
            <a:ext cx="8229600" cy="990600"/>
          </a:xfrm>
        </p:spPr>
        <p:txBody>
          <a:bodyPr/>
          <a:lstStyle/>
          <a:p>
            <a:r>
              <a:rPr lang="el-GR" dirty="0"/>
              <a:t>Κλάσεις και Αντικείμενα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2413967" y="1790534"/>
            <a:ext cx="1600200" cy="17943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/>
        </p:nvCxnSpPr>
        <p:spPr>
          <a:xfrm>
            <a:off x="2413967" y="2731739"/>
            <a:ext cx="1600200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2775602" y="1340768"/>
            <a:ext cx="1043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Student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33193" y="1808477"/>
            <a:ext cx="761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820369" y="2760981"/>
            <a:ext cx="7873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print()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2413967" y="1340768"/>
            <a:ext cx="1600200" cy="2199776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33192" y="2219184"/>
            <a:ext cx="8899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grades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39552" y="1430173"/>
            <a:ext cx="854465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l-GR" dirty="0"/>
              <a:t>Κλάση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820014" y="4679491"/>
            <a:ext cx="1748519" cy="18534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014656" y="4231991"/>
            <a:ext cx="26340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Student </a:t>
            </a:r>
            <a:r>
              <a:rPr lang="en-US" dirty="0" err="1">
                <a:solidFill>
                  <a:srgbClr val="FF0000"/>
                </a:solidFill>
              </a:rPr>
              <a:t>studentGeorge</a:t>
            </a:r>
            <a:r>
              <a:rPr lang="el-GR" dirty="0"/>
              <a:t>: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10515" y="5136692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10,8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010515" y="4791950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Γιώργος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010515" y="5632187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print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66188" y="4276897"/>
            <a:ext cx="134588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dirty="0"/>
              <a:t>Αντικείμενα</a:t>
            </a:r>
            <a:endParaRPr 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93454" y="1942185"/>
            <a:ext cx="19751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Μια αφηρημένη περιγραφή μιας οντότητας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253149" y="1443989"/>
            <a:ext cx="1680012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dirty="0"/>
              <a:t>Όνομα κλάσης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4253149" y="1911698"/>
            <a:ext cx="425796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Πεδία</a:t>
            </a:r>
            <a:r>
              <a:rPr lang="el-GR" dirty="0"/>
              <a:t> κλάσης: Ιδιότητες/Χαρακτηριστικά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4253149" y="2360060"/>
            <a:ext cx="3101811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</a:rPr>
              <a:t>Μέθοδοι</a:t>
            </a:r>
            <a:r>
              <a:rPr lang="el-GR" dirty="0"/>
              <a:t> κλάσης: λειτουργίες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301333" y="4760089"/>
            <a:ext cx="218536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Ένα συγκεκριμένο στιγμιότυπο της αφηρημένης κλάσης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93155" y="4092845"/>
            <a:ext cx="38862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/>
              <a:t>Πρόσβαση στο αντικείμενο μόνο μέσω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κλήσεων των μεθόδων</a:t>
            </a:r>
            <a:r>
              <a:rPr lang="el-GR" dirty="0"/>
              <a:t>:</a:t>
            </a:r>
          </a:p>
          <a:p>
            <a:endParaRPr lang="el-GR" dirty="0"/>
          </a:p>
          <a:p>
            <a:r>
              <a:rPr lang="en-US" dirty="0" err="1"/>
              <a:t>studentGeorge.print</a:t>
            </a:r>
            <a:r>
              <a:rPr lang="en-US" dirty="0"/>
              <a:t>(): </a:t>
            </a:r>
            <a:r>
              <a:rPr lang="el-GR" dirty="0"/>
              <a:t>Τυπώνει τις πληροφορίες για το αντικείμενο.</a:t>
            </a:r>
            <a:endParaRPr lang="en-US" dirty="0"/>
          </a:p>
          <a:p>
            <a:endParaRPr lang="en-US" dirty="0"/>
          </a:p>
          <a:p>
            <a:r>
              <a:rPr lang="en-US" dirty="0" err="1"/>
              <a:t>studentGeorge.avgGrade</a:t>
            </a:r>
            <a:r>
              <a:rPr lang="en-US" dirty="0"/>
              <a:t>(): </a:t>
            </a:r>
            <a:r>
              <a:rPr lang="el-GR" dirty="0"/>
              <a:t>Υπολογίζει και επιστέφει τον μέσο όρο του φοιτητή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16E392-CDFD-4BC8-98F1-6D1D88A994B2}"/>
              </a:ext>
            </a:extLst>
          </p:cNvPr>
          <p:cNvSpPr txBox="1"/>
          <p:nvPr/>
        </p:nvSpPr>
        <p:spPr>
          <a:xfrm>
            <a:off x="2590800" y="3101071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avgGrade</a:t>
            </a:r>
            <a:r>
              <a:rPr lang="en-US" dirty="0"/>
              <a:t>()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2EF4CE1-DFE2-431E-A170-2E91E75CDB27}"/>
              </a:ext>
            </a:extLst>
          </p:cNvPr>
          <p:cNvSpPr/>
          <p:nvPr/>
        </p:nvSpPr>
        <p:spPr>
          <a:xfrm>
            <a:off x="3032798" y="6098550"/>
            <a:ext cx="1295400" cy="32093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chemeClr val="tx1"/>
                </a:solidFill>
              </a:rPr>
              <a:t>avgGrade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488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362200"/>
            <a:ext cx="7315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3352800"/>
          </a:xfrm>
          <a:ln w="28575">
            <a:solidFill>
              <a:schemeClr val="accent1"/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String[]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// print message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(“Hello world!”);</a:t>
            </a:r>
          </a:p>
          <a:p>
            <a:pPr marL="0" indent="0">
              <a:buNone/>
            </a:pPr>
            <a:r>
              <a:rPr lang="el-GR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514600" y="914400"/>
            <a:ext cx="3429000" cy="457200"/>
          </a:xfrm>
          <a:prstGeom prst="wedgeRectCallout">
            <a:avLst>
              <a:gd name="adj1" fmla="val 10596"/>
              <a:gd name="adj2" fmla="val 2767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Ορισμός της συνάρτησης </a:t>
            </a:r>
            <a:r>
              <a:rPr lang="en-US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6" name="Rectangle 5"/>
          <p:cNvSpPr/>
          <p:nvPr/>
        </p:nvSpPr>
        <p:spPr>
          <a:xfrm>
            <a:off x="4343400" y="2362200"/>
            <a:ext cx="9144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1" y="5486402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/>
              <a:t>Το όνομα της μεθόδου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main</a:t>
            </a:r>
            <a:r>
              <a:rPr lang="en-US" sz="2400" dirty="0"/>
              <a:t>: </a:t>
            </a:r>
            <a:r>
              <a:rPr lang="el-GR" sz="2400" dirty="0"/>
              <a:t>ειδική περίπτωση που σηματοδοτεί το </a:t>
            </a:r>
            <a:r>
              <a:rPr lang="el-GR" sz="2400" dirty="0">
                <a:solidFill>
                  <a:srgbClr val="0070C0"/>
                </a:solidFill>
              </a:rPr>
              <a:t>σημείο εκκίνησης </a:t>
            </a:r>
            <a:r>
              <a:rPr lang="el-GR" sz="2400" dirty="0"/>
              <a:t>του προγράμματος.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09295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0" y="2362200"/>
            <a:ext cx="73152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3352800"/>
          </a:xfrm>
          <a:ln w="28575">
            <a:solidFill>
              <a:schemeClr val="accent1"/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String[]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// print message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(“Hello world!”);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}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514600" y="914400"/>
            <a:ext cx="3429000" cy="457200"/>
          </a:xfrm>
          <a:prstGeom prst="wedgeRectCallout">
            <a:avLst>
              <a:gd name="adj1" fmla="val 10596"/>
              <a:gd name="adj2" fmla="val 27678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Ορισμός της συνάρτησης </a:t>
            </a:r>
            <a:r>
              <a:rPr lang="en-US" dirty="0">
                <a:solidFill>
                  <a:schemeClr val="tx1"/>
                </a:solidFill>
              </a:rPr>
              <a:t>main</a:t>
            </a:r>
          </a:p>
        </p:txBody>
      </p:sp>
      <p:sp>
        <p:nvSpPr>
          <p:cNvPr id="6" name="Rectangle 5"/>
          <p:cNvSpPr/>
          <p:nvPr/>
        </p:nvSpPr>
        <p:spPr>
          <a:xfrm>
            <a:off x="5334000" y="2362200"/>
            <a:ext cx="2362200" cy="457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81001" y="5029202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Ορίσματα</a:t>
            </a:r>
            <a:r>
              <a:rPr lang="el-GR" sz="2400" dirty="0"/>
              <a:t> της μεθόδου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/>
              <a:t>Ένας </a:t>
            </a:r>
            <a:r>
              <a:rPr lang="el-GR" sz="2400" dirty="0">
                <a:solidFill>
                  <a:srgbClr val="0070C0"/>
                </a:solidFill>
              </a:rPr>
              <a:t>πίνακας</a:t>
            </a:r>
            <a:r>
              <a:rPr lang="el-GR" sz="2400" dirty="0"/>
              <a:t> από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Strings</a:t>
            </a:r>
            <a:r>
              <a:rPr lang="en-US" sz="2400" dirty="0"/>
              <a:t> </a:t>
            </a:r>
            <a:r>
              <a:rPr lang="el-GR" sz="2400" dirty="0"/>
              <a:t>που αντιστοιχούν στις </a:t>
            </a:r>
            <a:r>
              <a:rPr lang="el-GR" sz="2400" dirty="0">
                <a:solidFill>
                  <a:srgbClr val="0070C0"/>
                </a:solidFill>
              </a:rPr>
              <a:t>παραμέτρους</a:t>
            </a:r>
            <a:r>
              <a:rPr lang="el-GR" sz="2400" dirty="0"/>
              <a:t> με τις οποίες τρέχουμε το πρόγραμμα.</a:t>
            </a:r>
          </a:p>
        </p:txBody>
      </p:sp>
    </p:spTree>
    <p:extLst>
      <p:ext uri="{BB962C8B-B14F-4D97-AF65-F5344CB8AC3E}">
        <p14:creationId xmlns:p14="http://schemas.microsoft.com/office/powerpoint/2010/main" val="1086287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4000" y="2362200"/>
            <a:ext cx="11430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3352800"/>
          </a:xfrm>
          <a:ln w="28575">
            <a:solidFill>
              <a:schemeClr val="accent1"/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String[]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// print message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(“Hello world!”);</a:t>
            </a:r>
          </a:p>
          <a:p>
            <a:pPr marL="0" indent="0">
              <a:buNone/>
            </a:pPr>
            <a:r>
              <a:rPr lang="el-GR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81001" y="5029201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rgbClr val="00B050"/>
                </a:solidFill>
              </a:rPr>
              <a:t>String</a:t>
            </a:r>
            <a:r>
              <a:rPr lang="en-US" sz="2400" dirty="0"/>
              <a:t>: </a:t>
            </a:r>
            <a:r>
              <a:rPr lang="el-GR" sz="2400" dirty="0"/>
              <a:t>κλάση που χειρίζεται τα </a:t>
            </a:r>
            <a:r>
              <a:rPr lang="el-GR" sz="2400" dirty="0">
                <a:solidFill>
                  <a:srgbClr val="0070C0"/>
                </a:solidFill>
              </a:rPr>
              <a:t>αλφαριθμητικά</a:t>
            </a:r>
            <a:r>
              <a:rPr lang="en-US" sz="2400" dirty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l-GR" sz="2400" dirty="0"/>
              <a:t>Στη </a:t>
            </a:r>
            <a:r>
              <a:rPr lang="en-US" sz="2400" dirty="0"/>
              <a:t>Java </a:t>
            </a:r>
            <a:r>
              <a:rPr lang="el-GR" sz="2400" dirty="0"/>
              <a:t>χρειάζεται να ορίσουμε τον </a:t>
            </a:r>
            <a:r>
              <a:rPr lang="el-GR" sz="2400" dirty="0">
                <a:solidFill>
                  <a:schemeClr val="accent6">
                    <a:lumMod val="75000"/>
                  </a:schemeClr>
                </a:solidFill>
              </a:rPr>
              <a:t>τύπο </a:t>
            </a:r>
            <a:r>
              <a:rPr lang="el-GR" sz="2400" dirty="0"/>
              <a:t>της κάθε </a:t>
            </a:r>
            <a:r>
              <a:rPr lang="el-GR" sz="2400" dirty="0">
                <a:solidFill>
                  <a:srgbClr val="0070C0"/>
                </a:solidFill>
              </a:rPr>
              <a:t>μεταβλητής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Strongly typed language</a:t>
            </a:r>
          </a:p>
        </p:txBody>
      </p:sp>
      <p:sp>
        <p:nvSpPr>
          <p:cNvPr id="8" name="Rectangular Callout 7"/>
          <p:cNvSpPr/>
          <p:nvPr/>
        </p:nvSpPr>
        <p:spPr>
          <a:xfrm>
            <a:off x="4572000" y="914400"/>
            <a:ext cx="2209800" cy="612648"/>
          </a:xfrm>
          <a:prstGeom prst="wedgeRectCallout">
            <a:avLst>
              <a:gd name="adj1" fmla="val 10120"/>
              <a:gd name="adj2" fmla="val 18510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Η κλάση </a:t>
            </a:r>
            <a:r>
              <a:rPr lang="en-US" dirty="0">
                <a:solidFill>
                  <a:schemeClr val="tx1"/>
                </a:solidFill>
              </a:rPr>
              <a:t>String</a:t>
            </a:r>
          </a:p>
        </p:txBody>
      </p:sp>
    </p:spTree>
    <p:extLst>
      <p:ext uri="{BB962C8B-B14F-4D97-AF65-F5344CB8AC3E}">
        <p14:creationId xmlns:p14="http://schemas.microsoft.com/office/powerpoint/2010/main" val="412107495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8600" y="1600200"/>
            <a:ext cx="8534400" cy="10668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57400" y="4038600"/>
            <a:ext cx="2971800" cy="5334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4267200"/>
          </a:xfrm>
          <a:ln w="28575">
            <a:solidFill>
              <a:schemeClr val="accent1"/>
            </a:solidFill>
            <a:prstDash val="dash"/>
          </a:ln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/**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* A class that prints a message “hello world”</a:t>
            </a:r>
          </a:p>
          <a:p>
            <a:pPr marL="0" indent="0">
              <a:buNone/>
            </a:pP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 **/</a:t>
            </a:r>
          </a:p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String[]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// print message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(“Hello world!”);</a:t>
            </a:r>
          </a:p>
          <a:p>
            <a:pPr marL="0" indent="0">
              <a:buNone/>
            </a:pPr>
            <a:r>
              <a:rPr lang="el-GR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FF0000"/>
                </a:solidFill>
              </a:rPr>
              <a:t>Σχόλια!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529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18714" y="3592286"/>
            <a:ext cx="3048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3352800"/>
          </a:xfrm>
          <a:ln w="28575">
            <a:solidFill>
              <a:schemeClr val="accent1"/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String[]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// print message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(“Hello world!”);</a:t>
            </a:r>
          </a:p>
          <a:p>
            <a:pPr marL="0" indent="0">
              <a:buNone/>
            </a:pPr>
            <a:r>
              <a:rPr lang="el-GR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5486400"/>
            <a:ext cx="81077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Κάθε εντολή στη </a:t>
            </a:r>
            <a:r>
              <a:rPr lang="en-US" sz="2800" dirty="0"/>
              <a:t>Java </a:t>
            </a:r>
            <a:r>
              <a:rPr lang="el-GR" sz="2800" dirty="0"/>
              <a:t>πρέπει να τερματίζει με το </a:t>
            </a:r>
            <a:r>
              <a:rPr lang="en-US" sz="2800" b="1" dirty="0">
                <a:solidFill>
                  <a:srgbClr val="FF0000"/>
                </a:solidFill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15632232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038600" y="3886200"/>
            <a:ext cx="1371600" cy="381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2057400" y="3886200"/>
            <a:ext cx="19812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763000" cy="3352800"/>
          </a:xfrm>
          <a:ln w="28575">
            <a:solidFill>
              <a:schemeClr val="accent1"/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String[]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// print message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(“Hello world!”);</a:t>
            </a:r>
          </a:p>
          <a:p>
            <a:pPr marL="0" indent="0">
              <a:buNone/>
            </a:pPr>
            <a:r>
              <a:rPr lang="en-US" b="1">
                <a:latin typeface="Courier New" pitchFamily="49" charset="0"/>
                <a:cs typeface="Courier New" pitchFamily="49" charset="0"/>
              </a:rPr>
              <a:t>   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57200" y="5715000"/>
            <a:ext cx="2895600" cy="914400"/>
          </a:xfrm>
          <a:prstGeom prst="wedgeRectCallout">
            <a:avLst>
              <a:gd name="adj1" fmla="val 37842"/>
              <a:gd name="adj2" fmla="val -211418"/>
            </a:avLst>
          </a:prstGeom>
          <a:solidFill>
            <a:srgbClr val="FFFF0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>
                <a:solidFill>
                  <a:schemeClr val="tx1"/>
                </a:solidFill>
              </a:rPr>
              <a:t>Αντικείμενο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System.out</a:t>
            </a:r>
            <a:endParaRPr lang="el-GR" b="1" dirty="0">
              <a:solidFill>
                <a:srgbClr val="FF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l-GR" dirty="0">
                <a:solidFill>
                  <a:schemeClr val="tx1"/>
                </a:solidFill>
              </a:rPr>
              <a:t>Ορίζει το </a:t>
            </a:r>
            <a:r>
              <a:rPr lang="el-GR" dirty="0">
                <a:solidFill>
                  <a:srgbClr val="FF0000"/>
                </a:solidFill>
              </a:rPr>
              <a:t>ρεύμα εξόδου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Rectangular Callout 6"/>
          <p:cNvSpPr/>
          <p:nvPr/>
        </p:nvSpPr>
        <p:spPr>
          <a:xfrm>
            <a:off x="4419600" y="5715000"/>
            <a:ext cx="4267200" cy="914400"/>
          </a:xfrm>
          <a:prstGeom prst="wedgeRectCallout">
            <a:avLst>
              <a:gd name="adj1" fmla="val -50529"/>
              <a:gd name="adj2" fmla="val -205357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rgbClr val="FF0000"/>
                </a:solidFill>
              </a:rPr>
              <a:t>Μέθοδος</a:t>
            </a:r>
            <a:r>
              <a:rPr lang="el-GR" dirty="0">
                <a:solidFill>
                  <a:schemeClr val="tx1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println</a:t>
            </a:r>
            <a:r>
              <a:rPr lang="en-US" dirty="0">
                <a:solidFill>
                  <a:schemeClr val="tx1"/>
                </a:solidFill>
              </a:rPr>
              <a:t>:</a:t>
            </a:r>
          </a:p>
          <a:p>
            <a:r>
              <a:rPr lang="el-GR" dirty="0">
                <a:solidFill>
                  <a:schemeClr val="tx1"/>
                </a:solidFill>
              </a:rPr>
              <a:t>Τυπώνει το </a:t>
            </a:r>
            <a:r>
              <a:rPr lang="en-US" dirty="0">
                <a:solidFill>
                  <a:schemeClr val="tx1"/>
                </a:solidFill>
              </a:rPr>
              <a:t>String </a:t>
            </a:r>
            <a:r>
              <a:rPr lang="el-GR" dirty="0">
                <a:solidFill>
                  <a:schemeClr val="tx1"/>
                </a:solidFill>
              </a:rPr>
              <a:t>αντικείμενο</a:t>
            </a: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που δίνεται ως όρισμα και αλλάζει γραμμή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246CDB-1DFA-4EB4-80AE-1437C3464339}"/>
              </a:ext>
            </a:extLst>
          </p:cNvPr>
          <p:cNvSpPr txBox="1"/>
          <p:nvPr/>
        </p:nvSpPr>
        <p:spPr>
          <a:xfrm flipH="1">
            <a:off x="259163" y="443654"/>
            <a:ext cx="8320874" cy="120032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FF0000"/>
                </a:solidFill>
              </a:rPr>
              <a:t>Έξοδος</a:t>
            </a:r>
            <a:r>
              <a:rPr lang="el-GR" sz="2400" dirty="0"/>
              <a:t>: Χρησιμοποιούμε την μέθοδο </a:t>
            </a:r>
            <a:r>
              <a:rPr lang="en-US" sz="2400" dirty="0" err="1">
                <a:solidFill>
                  <a:srgbClr val="FF0000"/>
                </a:solidFill>
              </a:rPr>
              <a:t>System.out.println</a:t>
            </a:r>
            <a:r>
              <a:rPr lang="en-US" sz="2400" dirty="0">
                <a:solidFill>
                  <a:srgbClr val="FF0000"/>
                </a:solidFill>
              </a:rPr>
              <a:t>()</a:t>
            </a:r>
          </a:p>
          <a:p>
            <a:r>
              <a:rPr lang="el-GR" sz="2400" dirty="0"/>
              <a:t>Η μέθοδος παίρνει σαν όρισμα ένα </a:t>
            </a:r>
            <a:r>
              <a:rPr lang="en-US" sz="2400" dirty="0"/>
              <a:t>String, </a:t>
            </a:r>
            <a:r>
              <a:rPr lang="el-GR" sz="2400" dirty="0"/>
              <a:t>και το εκτυπώνει στην οθόνη</a:t>
            </a:r>
            <a:r>
              <a:rPr lang="en-US" sz="2400" dirty="0"/>
              <a:t> </a:t>
            </a:r>
            <a:r>
              <a:rPr lang="el-GR" sz="2400" dirty="0"/>
              <a:t>και αλλάζει γραμμή.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756680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562600" y="3581400"/>
            <a:ext cx="2514600" cy="4572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3352800"/>
          </a:xfrm>
          <a:ln w="28575">
            <a:solidFill>
              <a:schemeClr val="accent1"/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String[]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// print message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(“Hello world!”);</a:t>
            </a:r>
          </a:p>
          <a:p>
            <a:pPr marL="0" indent="0">
              <a:buNone/>
            </a:pPr>
            <a:r>
              <a:rPr lang="el-GR" b="1">
                <a:latin typeface="Courier New" pitchFamily="49" charset="0"/>
                <a:cs typeface="Courier New" pitchFamily="49" charset="0"/>
              </a:rPr>
              <a:t>   </a:t>
            </a:r>
            <a:r>
              <a:rPr lang="el-GR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>
                <a:latin typeface="Courier New" pitchFamily="49" charset="0"/>
                <a:cs typeface="Courier New" pitchFamily="49" charset="0"/>
              </a:rPr>
              <a:t>}</a:t>
            </a:r>
            <a:endParaRPr lang="en-US" b="1" dirty="0"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2514600" y="5029200"/>
            <a:ext cx="6096000" cy="990600"/>
          </a:xfrm>
          <a:prstGeom prst="wedgeRectCallout">
            <a:avLst>
              <a:gd name="adj1" fmla="val 20043"/>
              <a:gd name="adj2" fmla="val -14546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To “Hello World” </a:t>
            </a:r>
            <a:r>
              <a:rPr lang="el-GR" dirty="0">
                <a:solidFill>
                  <a:schemeClr val="tx1"/>
                </a:solidFill>
              </a:rPr>
              <a:t>είναι μία </a:t>
            </a:r>
            <a:r>
              <a:rPr lang="en-US" dirty="0">
                <a:solidFill>
                  <a:srgbClr val="FF0000"/>
                </a:solidFill>
              </a:rPr>
              <a:t>String</a:t>
            </a:r>
            <a:r>
              <a:rPr lang="el-GR" dirty="0">
                <a:solidFill>
                  <a:schemeClr val="tx1"/>
                </a:solidFill>
              </a:rPr>
              <a:t> σταθερά.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Όταν βάζουμε κείμενο μέσα σε </a:t>
            </a:r>
            <a:r>
              <a:rPr lang="en-US" dirty="0">
                <a:solidFill>
                  <a:schemeClr val="tx1"/>
                </a:solidFill>
              </a:rPr>
              <a:t>“” </a:t>
            </a:r>
            <a:r>
              <a:rPr lang="el-GR" dirty="0">
                <a:solidFill>
                  <a:schemeClr val="tx1"/>
                </a:solidFill>
              </a:rPr>
              <a:t>ορίζουμε ένα </a:t>
            </a:r>
            <a:r>
              <a:rPr lang="en-US" dirty="0">
                <a:solidFill>
                  <a:schemeClr val="tx1"/>
                </a:solidFill>
              </a:rPr>
              <a:t>String.</a:t>
            </a:r>
          </a:p>
          <a:p>
            <a:pPr algn="ctr"/>
            <a:r>
              <a:rPr lang="el-GR" dirty="0">
                <a:solidFill>
                  <a:schemeClr val="tx1"/>
                </a:solidFill>
              </a:rPr>
              <a:t>Πιο ακριβώς, ένα αντικείμενο της κλάσης </a:t>
            </a:r>
            <a:r>
              <a:rPr lang="en-US" dirty="0">
                <a:solidFill>
                  <a:schemeClr val="tx1"/>
                </a:solidFill>
              </a:rPr>
              <a:t>String</a:t>
            </a:r>
          </a:p>
        </p:txBody>
      </p:sp>
    </p:spTree>
    <p:extLst>
      <p:ext uri="{BB962C8B-B14F-4D97-AF65-F5344CB8AC3E}">
        <p14:creationId xmlns:p14="http://schemas.microsoft.com/office/powerpoint/2010/main" val="334192813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362200"/>
            <a:ext cx="1905000" cy="381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" y="2362200"/>
            <a:ext cx="8763000" cy="3352800"/>
          </a:xfrm>
          <a:ln w="28575">
            <a:solidFill>
              <a:schemeClr val="accent1"/>
            </a:solidFill>
            <a:prstDash val="dash"/>
          </a:ln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class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HelloWorld</a:t>
            </a:r>
            <a:endParaRPr lang="en-US" b="1" dirty="0">
              <a:solidFill>
                <a:srgbClr val="0070C0"/>
              </a:solidFill>
              <a:latin typeface="Courier New" pitchFamily="49" charset="0"/>
              <a:cs typeface="Courier New" pitchFamily="49" charset="0"/>
            </a:endParaRP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	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public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static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FF0000"/>
                </a:solidFill>
                <a:latin typeface="Courier New" pitchFamily="49" charset="0"/>
                <a:cs typeface="Courier New" pitchFamily="49" charset="0"/>
              </a:rPr>
              <a:t>void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main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</a:t>
            </a:r>
            <a:r>
              <a:rPr lang="en-US" b="1" dirty="0">
                <a:solidFill>
                  <a:srgbClr val="00B050"/>
                </a:solidFill>
                <a:latin typeface="Courier New" pitchFamily="49" charset="0"/>
                <a:cs typeface="Courier New" pitchFamily="49" charset="0"/>
              </a:rPr>
              <a:t>String[]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args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)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    	{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>
                <a:solidFill>
                  <a:schemeClr val="accent5">
                    <a:lumMod val="60000"/>
                    <a:lumOff val="40000"/>
                  </a:schemeClr>
                </a:solidFill>
                <a:latin typeface="Courier New" pitchFamily="49" charset="0"/>
                <a:cs typeface="Courier New" pitchFamily="49" charset="0"/>
              </a:rPr>
              <a:t>// print message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	</a:t>
            </a:r>
            <a:r>
              <a:rPr lang="en-US" b="1" dirty="0" err="1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System.out.println</a:t>
            </a:r>
            <a:r>
              <a:rPr lang="en-US" b="1" dirty="0">
                <a:latin typeface="Courier New" pitchFamily="49" charset="0"/>
                <a:cs typeface="Courier New" pitchFamily="49" charset="0"/>
              </a:rPr>
              <a:t>(“Hello world!”);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	}</a:t>
            </a:r>
          </a:p>
          <a:p>
            <a:pPr marL="0" indent="0">
              <a:buNone/>
            </a:pPr>
            <a:r>
              <a:rPr lang="en-US" b="1" dirty="0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419600" y="1436914"/>
            <a:ext cx="4267200" cy="914400"/>
          </a:xfrm>
          <a:prstGeom prst="wedgeRectCallout">
            <a:avLst>
              <a:gd name="adj1" fmla="val -80121"/>
              <a:gd name="adj2" fmla="val 45833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chemeClr val="tx1"/>
                </a:solidFill>
              </a:rPr>
              <a:t>Το όνομα της κλάσης ξεκινάει με κεφαλαίο και χρησιμοποιούμε την </a:t>
            </a:r>
            <a:r>
              <a:rPr lang="en-US" dirty="0" err="1">
                <a:solidFill>
                  <a:srgbClr val="FF0000"/>
                </a:solidFill>
              </a:rPr>
              <a:t>CamelCase</a:t>
            </a:r>
            <a:r>
              <a:rPr lang="el-GR" dirty="0">
                <a:solidFill>
                  <a:srgbClr val="FF0000"/>
                </a:solidFill>
              </a:rPr>
              <a:t> </a:t>
            </a:r>
            <a:r>
              <a:rPr lang="el-GR" dirty="0">
                <a:solidFill>
                  <a:schemeClr val="tx1"/>
                </a:solidFill>
              </a:rPr>
              <a:t>σύμβαση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799" y="3200400"/>
            <a:ext cx="876301" cy="3483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ular Callout 8"/>
          <p:cNvSpPr/>
          <p:nvPr/>
        </p:nvSpPr>
        <p:spPr>
          <a:xfrm>
            <a:off x="1208315" y="5290458"/>
            <a:ext cx="7641771" cy="1447800"/>
          </a:xfrm>
          <a:prstGeom prst="wedgeRectCallout">
            <a:avLst>
              <a:gd name="adj1" fmla="val -54092"/>
              <a:gd name="adj2" fmla="val -47086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dirty="0">
                <a:solidFill>
                  <a:srgbClr val="FF0000"/>
                </a:solidFill>
              </a:rPr>
              <a:t>Στοίχιση του κώδικα</a:t>
            </a:r>
            <a:r>
              <a:rPr lang="el-GR" dirty="0">
                <a:solidFill>
                  <a:schemeClr val="tx1"/>
                </a:solidFill>
              </a:rPr>
              <a:t>: 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Οι εντολές μέσα σε ένα </a:t>
            </a:r>
            <a:r>
              <a:rPr lang="en-US" dirty="0">
                <a:solidFill>
                  <a:schemeClr val="tx1"/>
                </a:solidFill>
              </a:rPr>
              <a:t>block </a:t>
            </a:r>
            <a:r>
              <a:rPr lang="el-GR" dirty="0">
                <a:solidFill>
                  <a:schemeClr val="tx1"/>
                </a:solidFill>
              </a:rPr>
              <a:t>του κώδικα ξεκινάνε ένα </a:t>
            </a:r>
            <a:r>
              <a:rPr lang="en-US" dirty="0">
                <a:solidFill>
                  <a:schemeClr val="tx1"/>
                </a:solidFill>
              </a:rPr>
              <a:t>tab </a:t>
            </a:r>
            <a:r>
              <a:rPr lang="el-GR" dirty="0">
                <a:solidFill>
                  <a:schemeClr val="tx1"/>
                </a:solidFill>
              </a:rPr>
              <a:t>πιο μπροστά από το προηγούμενο.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Όλες οι εντολές σε ένα </a:t>
            </a:r>
            <a:r>
              <a:rPr lang="en-US" dirty="0">
                <a:solidFill>
                  <a:schemeClr val="tx1"/>
                </a:solidFill>
              </a:rPr>
              <a:t>block </a:t>
            </a:r>
            <a:r>
              <a:rPr lang="el-GR" dirty="0">
                <a:solidFill>
                  <a:schemeClr val="tx1"/>
                </a:solidFill>
              </a:rPr>
              <a:t>είναι στοιχισμένες</a:t>
            </a:r>
            <a:endParaRPr lang="en-US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tx1"/>
                </a:solidFill>
              </a:rPr>
              <a:t>Τα άγκιστρα είναι στοιχισμένα με την εντολή που ορίζει το </a:t>
            </a:r>
            <a:r>
              <a:rPr lang="en-US" dirty="0">
                <a:solidFill>
                  <a:schemeClr val="tx1"/>
                </a:solidFill>
              </a:rPr>
              <a:t>block </a:t>
            </a:r>
            <a:r>
              <a:rPr lang="el-GR" dirty="0">
                <a:solidFill>
                  <a:schemeClr val="tx1"/>
                </a:solidFill>
              </a:rPr>
              <a:t> 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1128" y="4767943"/>
            <a:ext cx="876301" cy="3456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310242" y="4384222"/>
            <a:ext cx="876301" cy="3456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304799" y="4015468"/>
            <a:ext cx="876301" cy="3456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321128" y="3581400"/>
            <a:ext cx="876301" cy="3456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1208315" y="4015468"/>
            <a:ext cx="876301" cy="3456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1208315" y="4388305"/>
            <a:ext cx="876301" cy="34562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88691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Programming Style</a:t>
            </a:r>
            <a:r>
              <a:rPr lang="el-GR" dirty="0"/>
              <a:t>:</a:t>
            </a:r>
            <a:r>
              <a:rPr lang="en-US" dirty="0"/>
              <a:t> </a:t>
            </a:r>
            <a:r>
              <a:rPr lang="el-GR" dirty="0"/>
              <a:t>Ονόματα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458200" cy="5105400"/>
          </a:xfrm>
        </p:spPr>
        <p:txBody>
          <a:bodyPr>
            <a:normAutofit fontScale="85000" lnSpcReduction="20000"/>
          </a:bodyPr>
          <a:lstStyle/>
          <a:p>
            <a:pPr marL="285750" indent="-285750"/>
            <a:r>
              <a:rPr lang="el-GR" dirty="0"/>
              <a:t>Τα ονόματα των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κλάσεων </a:t>
            </a:r>
            <a:r>
              <a:rPr lang="el-GR" dirty="0"/>
              <a:t>ξεκινάνε με κεφαλαίο, τα ονόματα των </a:t>
            </a:r>
            <a:r>
              <a:rPr lang="el-GR" dirty="0">
                <a:solidFill>
                  <a:srgbClr val="0070C0"/>
                </a:solidFill>
              </a:rPr>
              <a:t>πεδίων</a:t>
            </a:r>
            <a:r>
              <a:rPr lang="en-US" dirty="0"/>
              <a:t>, </a:t>
            </a:r>
            <a:r>
              <a:rPr lang="el-GR" dirty="0">
                <a:solidFill>
                  <a:srgbClr val="0070C0"/>
                </a:solidFill>
              </a:rPr>
              <a:t>μεθόδων</a:t>
            </a:r>
            <a:r>
              <a:rPr lang="el-GR" dirty="0"/>
              <a:t> και </a:t>
            </a:r>
            <a:r>
              <a:rPr lang="el-GR" dirty="0">
                <a:solidFill>
                  <a:srgbClr val="0070C0"/>
                </a:solidFill>
              </a:rPr>
              <a:t>αντικειμένων</a:t>
            </a:r>
            <a:r>
              <a:rPr lang="el-GR" dirty="0"/>
              <a:t> με μικρό</a:t>
            </a:r>
            <a:r>
              <a:rPr lang="en-US" dirty="0"/>
              <a:t>.</a:t>
            </a:r>
          </a:p>
          <a:p>
            <a:pPr marL="560070" lvl="1" indent="-285750"/>
            <a:r>
              <a:rPr lang="el-GR" dirty="0"/>
              <a:t>Π.χ.,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HelloWorld</a:t>
            </a:r>
            <a:r>
              <a:rPr lang="el-GR" dirty="0">
                <a:solidFill>
                  <a:srgbClr val="0070C0"/>
                </a:solidFill>
              </a:rPr>
              <a:t>, </a:t>
            </a:r>
            <a:r>
              <a:rPr lang="en-US" dirty="0">
                <a:solidFill>
                  <a:srgbClr val="0070C0"/>
                </a:solidFill>
              </a:rPr>
              <a:t>position, print</a:t>
            </a:r>
          </a:p>
          <a:p>
            <a:pPr marL="285750" indent="-285750"/>
            <a:r>
              <a:rPr lang="el-GR" dirty="0"/>
              <a:t>Κάποιες συμβάσεις ξεκινούν τα ονόματα πεδίων με </a:t>
            </a:r>
            <a:r>
              <a:rPr lang="el-GR" dirty="0">
                <a:solidFill>
                  <a:srgbClr val="0070C0"/>
                </a:solidFill>
              </a:rPr>
              <a:t>‘_’</a:t>
            </a:r>
            <a:r>
              <a:rPr lang="el-GR" dirty="0"/>
              <a:t> για να ξεχωρίζουν από τις μεθόδους</a:t>
            </a:r>
          </a:p>
          <a:p>
            <a:pPr marL="560070" lvl="1" indent="-285750"/>
            <a:r>
              <a:rPr lang="el-GR" dirty="0"/>
              <a:t>Π.χ., </a:t>
            </a:r>
            <a:r>
              <a:rPr lang="el-GR" dirty="0">
                <a:solidFill>
                  <a:srgbClr val="0070C0"/>
                </a:solidFill>
              </a:rPr>
              <a:t>_</a:t>
            </a:r>
            <a:r>
              <a:rPr lang="en-US" dirty="0">
                <a:solidFill>
                  <a:srgbClr val="0070C0"/>
                </a:solidFill>
              </a:rPr>
              <a:t>position</a:t>
            </a:r>
            <a:endParaRPr lang="el-GR" dirty="0">
              <a:solidFill>
                <a:srgbClr val="0070C0"/>
              </a:solidFill>
            </a:endParaRPr>
          </a:p>
          <a:p>
            <a:pPr marL="285750" indent="-285750"/>
            <a:r>
              <a:rPr lang="el-GR" dirty="0"/>
              <a:t>Χρησιμοποιούμε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ολόκληρες λέξεις </a:t>
            </a:r>
            <a:r>
              <a:rPr lang="el-GR" dirty="0"/>
              <a:t>(και συνδυασμούς τους) για τα ονόματα</a:t>
            </a:r>
            <a:endParaRPr lang="en-US" dirty="0"/>
          </a:p>
          <a:p>
            <a:pPr marL="560070" lvl="1" indent="-285750"/>
            <a:r>
              <a:rPr lang="el-GR" dirty="0"/>
              <a:t>Δεν πειράζει αν βγαίνουν μεγάλα ονόματα</a:t>
            </a:r>
          </a:p>
          <a:p>
            <a:pPr marL="285750" indent="-285750"/>
            <a:r>
              <a:rPr lang="el-GR" dirty="0"/>
              <a:t>Χρησιμοποιούμε το </a:t>
            </a:r>
            <a:r>
              <a:rPr lang="en-US" dirty="0" err="1">
                <a:solidFill>
                  <a:srgbClr val="FF0000"/>
                </a:solidFill>
              </a:rPr>
              <a:t>CamelCase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Style</a:t>
            </a:r>
          </a:p>
          <a:p>
            <a:pPr marL="560070" lvl="1" indent="-285750"/>
            <a:r>
              <a:rPr lang="el-GR" dirty="0"/>
              <a:t>Όταν για ένα όνομα έχουμε πάνω από μία λέξη, τις συνενώνουμε και στο σημείο συνένωσης κάνουμε το πρώτο γράμμα της λέξης κεφαλαίο </a:t>
            </a:r>
            <a:endParaRPr lang="en-US" dirty="0"/>
          </a:p>
          <a:p>
            <a:pPr marL="560070" lvl="1" indent="-285750"/>
            <a:r>
              <a:rPr lang="en-US" dirty="0" err="1">
                <a:solidFill>
                  <a:srgbClr val="0070C0"/>
                </a:solidFill>
              </a:rPr>
              <a:t>printName</a:t>
            </a:r>
            <a:r>
              <a:rPr lang="en-US" dirty="0">
                <a:solidFill>
                  <a:srgbClr val="0070C0"/>
                </a:solidFill>
              </a:rPr>
              <a:t> </a:t>
            </a:r>
            <a:r>
              <a:rPr lang="el-GR" dirty="0"/>
              <a:t>όχι </a:t>
            </a:r>
            <a:r>
              <a:rPr lang="en-US" dirty="0" err="1"/>
              <a:t>print_name</a:t>
            </a:r>
            <a:endParaRPr lang="en-US" dirty="0"/>
          </a:p>
          <a:p>
            <a:pPr marL="285750" indent="-285750"/>
            <a:r>
              <a:rPr lang="el-GR" dirty="0"/>
              <a:t>Χρησιμοποιούμε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κεφαλαία</a:t>
            </a:r>
            <a:r>
              <a:rPr lang="el-GR" dirty="0"/>
              <a:t> και ‘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_</a:t>
            </a:r>
            <a:r>
              <a:rPr lang="el-GR" dirty="0"/>
              <a:t>’ για τις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σταθερές</a:t>
            </a:r>
            <a:r>
              <a:rPr lang="el-GR" dirty="0"/>
              <a:t>.</a:t>
            </a:r>
          </a:p>
          <a:p>
            <a:pPr marL="560070" lvl="1" indent="-285750"/>
            <a:r>
              <a:rPr lang="el-GR" dirty="0"/>
              <a:t>Π.χ., </a:t>
            </a:r>
            <a:r>
              <a:rPr lang="en-US" dirty="0">
                <a:solidFill>
                  <a:srgbClr val="0070C0"/>
                </a:solidFill>
              </a:rPr>
              <a:t>PI_NUMBER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3796838"/>
            <a:ext cx="1219200" cy="1008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73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Σύντομη ιστορία του Αντικειμενοστραφούς Προγραμματισμού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l-GR" dirty="0"/>
              <a:t>Η πρώτη γλώσσα που χρησιμοποίησε τις έννοιες της κλάσης και του αντικειμένου θεωρείται η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SIMULA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/>
              <a:t>(1960</a:t>
            </a:r>
            <a:r>
              <a:rPr lang="en-US" dirty="0"/>
              <a:t>s</a:t>
            </a:r>
            <a:r>
              <a:rPr lang="el-GR" dirty="0"/>
              <a:t>)</a:t>
            </a:r>
            <a:endParaRPr lang="en-US" dirty="0"/>
          </a:p>
          <a:p>
            <a:pPr lvl="1"/>
            <a:r>
              <a:rPr lang="el-GR" dirty="0"/>
              <a:t>Γλώσσα για προσομοιώσεις</a:t>
            </a:r>
            <a:r>
              <a:rPr lang="en-US" dirty="0"/>
              <a:t> </a:t>
            </a:r>
            <a:r>
              <a:rPr lang="el-GR" dirty="0"/>
              <a:t>συστημάτων</a:t>
            </a:r>
          </a:p>
          <a:p>
            <a:r>
              <a:rPr lang="el-GR" dirty="0"/>
              <a:t>Εμπνευσμένος από την </a:t>
            </a:r>
            <a:r>
              <a:rPr lang="en-US" dirty="0"/>
              <a:t>SIMULA o </a:t>
            </a:r>
            <a:r>
              <a:rPr lang="en-US" dirty="0">
                <a:solidFill>
                  <a:srgbClr val="0070C0"/>
                </a:solidFill>
              </a:rPr>
              <a:t>Allan Kay </a:t>
            </a:r>
            <a:r>
              <a:rPr lang="el-GR" dirty="0"/>
              <a:t>δημιούργησε στην </a:t>
            </a:r>
            <a:r>
              <a:rPr lang="en-US" dirty="0"/>
              <a:t>HP </a:t>
            </a:r>
            <a:r>
              <a:rPr lang="el-GR" dirty="0"/>
              <a:t>την</a:t>
            </a:r>
            <a:r>
              <a:rPr lang="en-US" dirty="0"/>
              <a:t> </a:t>
            </a:r>
            <a:r>
              <a:rPr lang="el-GR" dirty="0"/>
              <a:t>γλώσσα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SmallTalk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/>
              <a:t>με στόχο μια γλώσσα που να υποστηρίζει γραφικά (197</a:t>
            </a:r>
            <a:r>
              <a:rPr lang="en-US" dirty="0"/>
              <a:t>0s</a:t>
            </a:r>
            <a:r>
              <a:rPr lang="el-GR" dirty="0"/>
              <a:t>)</a:t>
            </a:r>
          </a:p>
          <a:p>
            <a:pPr lvl="1"/>
            <a:r>
              <a:rPr lang="el-GR" dirty="0"/>
              <a:t>Ήταν αυτός που εισήγαγε την έννοια «</a:t>
            </a:r>
            <a:r>
              <a:rPr lang="el-GR" dirty="0">
                <a:solidFill>
                  <a:srgbClr val="FF0000"/>
                </a:solidFill>
              </a:rPr>
              <a:t>Αντικειμενοστραφής Προγραμματισμός</a:t>
            </a:r>
            <a:r>
              <a:rPr lang="el-GR" dirty="0"/>
              <a:t>»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Object Oriented Programming</a:t>
            </a:r>
            <a:r>
              <a:rPr lang="en-US" dirty="0"/>
              <a:t>)</a:t>
            </a:r>
            <a:endParaRPr lang="el-GR" dirty="0"/>
          </a:p>
          <a:p>
            <a:pPr lvl="1"/>
            <a:r>
              <a:rPr lang="en-US" dirty="0"/>
              <a:t>To 2003 </a:t>
            </a:r>
            <a:r>
              <a:rPr lang="el-GR" dirty="0"/>
              <a:t>βραβεύτηκε με το </a:t>
            </a:r>
            <a:r>
              <a:rPr lang="en-US" dirty="0"/>
              <a:t>Turing Award</a:t>
            </a:r>
          </a:p>
          <a:p>
            <a:r>
              <a:rPr lang="el-GR" dirty="0"/>
              <a:t>Οι ιδέες του αντικειμενοστραφούς προγραμματισμού άρχισαν να εισάγονται σε πολλές υπάρχουσες η νέες γλώσσες. </a:t>
            </a:r>
            <a:r>
              <a:rPr lang="en-US" dirty="0"/>
              <a:t>O </a:t>
            </a:r>
            <a:r>
              <a:rPr lang="en-US" dirty="0">
                <a:solidFill>
                  <a:srgbClr val="0070C0"/>
                </a:solidFill>
              </a:rPr>
              <a:t>Bjorn </a:t>
            </a:r>
            <a:r>
              <a:rPr lang="en-US" dirty="0" err="1">
                <a:solidFill>
                  <a:srgbClr val="0070C0"/>
                </a:solidFill>
              </a:rPr>
              <a:t>Stroustrup</a:t>
            </a:r>
            <a:r>
              <a:rPr lang="el-GR" dirty="0"/>
              <a:t> δημιούργησε την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C++ </a:t>
            </a:r>
            <a:r>
              <a:rPr lang="en-US" dirty="0"/>
              <a:t>(1980s)</a:t>
            </a:r>
          </a:p>
          <a:p>
            <a:r>
              <a:rPr lang="en-US" dirty="0"/>
              <a:t>H Sun </a:t>
            </a:r>
            <a:r>
              <a:rPr lang="el-GR" dirty="0"/>
              <a:t>δημιούργησε την γλώσσα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Java</a:t>
            </a:r>
            <a:r>
              <a:rPr lang="en-US" dirty="0"/>
              <a:t> </a:t>
            </a:r>
            <a:r>
              <a:rPr lang="el-GR" dirty="0"/>
              <a:t>η οποία βρίσκει εφαρμογή σε ανάπτυξη εφαρμογών στο διαδίκτυο (1990</a:t>
            </a:r>
            <a:r>
              <a:rPr lang="en-US" dirty="0"/>
              <a:t>s)</a:t>
            </a:r>
            <a:endParaRPr lang="el-GR" dirty="0"/>
          </a:p>
          <a:p>
            <a:pPr lvl="1"/>
            <a:r>
              <a:rPr lang="el-GR" dirty="0"/>
              <a:t>Ακολούθησε η </a:t>
            </a:r>
            <a:r>
              <a:rPr lang="en-US" dirty="0"/>
              <a:t>Microsoft </a:t>
            </a:r>
            <a:r>
              <a:rPr lang="el-GR" dirty="0"/>
              <a:t>με την </a:t>
            </a:r>
            <a:r>
              <a:rPr lang="en-US" dirty="0"/>
              <a:t>.NET </a:t>
            </a:r>
            <a:r>
              <a:rPr lang="el-GR" dirty="0"/>
              <a:t>πλατφόρμα και τις γλώσσες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Visual Basic </a:t>
            </a:r>
            <a:r>
              <a:rPr lang="el-GR" dirty="0"/>
              <a:t>και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C#</a:t>
            </a:r>
          </a:p>
        </p:txBody>
      </p:sp>
    </p:spTree>
    <p:extLst>
      <p:ext uri="{BB962C8B-B14F-4D97-AF65-F5344CB8AC3E}">
        <p14:creationId xmlns:p14="http://schemas.microsoft.com/office/powerpoint/2010/main" val="266050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Σύντομη ιστορία</a:t>
            </a:r>
            <a:r>
              <a:rPr lang="en-US" dirty="0"/>
              <a:t> </a:t>
            </a:r>
            <a:r>
              <a:rPr lang="el-GR" dirty="0"/>
              <a:t>της </a:t>
            </a:r>
            <a:r>
              <a:rPr lang="en-US" dirty="0"/>
              <a:t>Java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l-GR" dirty="0"/>
              <a:t>Ο </a:t>
            </a:r>
            <a:r>
              <a:rPr lang="en-AU" dirty="0">
                <a:solidFill>
                  <a:srgbClr val="0070C0"/>
                </a:solidFill>
              </a:rPr>
              <a:t>Patrick Naughton </a:t>
            </a:r>
            <a:r>
              <a:rPr lang="el-GR" dirty="0"/>
              <a:t>απειλεί την </a:t>
            </a:r>
            <a:r>
              <a:rPr lang="en-US" dirty="0"/>
              <a:t>Sun </a:t>
            </a:r>
            <a:r>
              <a:rPr lang="el-GR" dirty="0"/>
              <a:t>ότι θα φύγει.</a:t>
            </a:r>
          </a:p>
          <a:p>
            <a:r>
              <a:rPr lang="el-GR" dirty="0"/>
              <a:t>Τον βάζουν σε μία ομάδα αποτελούμενη από τους </a:t>
            </a:r>
            <a:r>
              <a:rPr lang="en-AU" dirty="0">
                <a:solidFill>
                  <a:srgbClr val="0070C0"/>
                </a:solidFill>
              </a:rPr>
              <a:t>James Gosling </a:t>
            </a:r>
            <a:r>
              <a:rPr lang="el-GR" dirty="0"/>
              <a:t>και </a:t>
            </a:r>
            <a:r>
              <a:rPr lang="en-AU" dirty="0">
                <a:solidFill>
                  <a:srgbClr val="0070C0"/>
                </a:solidFill>
              </a:rPr>
              <a:t>Mike Sheridan</a:t>
            </a:r>
            <a:r>
              <a:rPr lang="en-AU" dirty="0"/>
              <a:t> </a:t>
            </a:r>
            <a:r>
              <a:rPr lang="el-GR" dirty="0"/>
              <a:t>για να σχεδιάσουν τον προγραμματισμό τον έξυπνων συσκευών της επόμενης γενιάς. </a:t>
            </a:r>
          </a:p>
          <a:p>
            <a:pPr lvl="1"/>
            <a:r>
              <a:rPr lang="en-US" dirty="0"/>
              <a:t>The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Green project</a:t>
            </a:r>
            <a:r>
              <a:rPr lang="en-US" dirty="0"/>
              <a:t>.</a:t>
            </a:r>
          </a:p>
          <a:p>
            <a:r>
              <a:rPr lang="en-US" dirty="0"/>
              <a:t>O Gosling </a:t>
            </a:r>
            <a:r>
              <a:rPr lang="el-GR" dirty="0"/>
              <a:t>συνειδητοποιεί ότι η </a:t>
            </a:r>
            <a:r>
              <a:rPr lang="en-US" dirty="0"/>
              <a:t>C++ </a:t>
            </a:r>
            <a:r>
              <a:rPr lang="el-GR" dirty="0"/>
              <a:t>δεν είναι αρκετά αξιόπιστη για να δουλεύει σε συσκευές περιορισμένων δυνατοτήτων και με διάφορες αρχιτεκτονικές.</a:t>
            </a:r>
          </a:p>
          <a:p>
            <a:pPr lvl="1"/>
            <a:r>
              <a:rPr lang="el-GR" dirty="0"/>
              <a:t>Δημιουργεί τη γλώσσα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Oak</a:t>
            </a:r>
          </a:p>
          <a:p>
            <a:r>
              <a:rPr lang="en-US" dirty="0"/>
              <a:t>To 1992 </a:t>
            </a:r>
            <a:r>
              <a:rPr lang="el-GR" dirty="0"/>
              <a:t>η ομάδα κάνει ένα </a:t>
            </a:r>
            <a:r>
              <a:rPr lang="en-US" dirty="0"/>
              <a:t>demo </a:t>
            </a:r>
            <a:r>
              <a:rPr lang="el-GR" dirty="0"/>
              <a:t>μιας συσκευής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PDA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, *7 </a:t>
            </a:r>
            <a:r>
              <a:rPr lang="el-GR" dirty="0"/>
              <a:t>(</a:t>
            </a:r>
            <a:r>
              <a:rPr lang="en-US" dirty="0"/>
              <a:t>star 7)</a:t>
            </a:r>
          </a:p>
          <a:p>
            <a:pPr lvl="1"/>
            <a:r>
              <a:rPr lang="el-GR" dirty="0"/>
              <a:t>Δημιουργείται η θυγατρική εταιρία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FirstPerson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dirty="0"/>
              <a:t>Inc</a:t>
            </a:r>
            <a:r>
              <a:rPr lang="el-GR" dirty="0"/>
              <a:t> </a:t>
            </a:r>
            <a:r>
              <a:rPr lang="en-US" dirty="0"/>
              <a:t> </a:t>
            </a:r>
            <a:endParaRPr lang="el-GR" dirty="0"/>
          </a:p>
          <a:p>
            <a:r>
              <a:rPr lang="el-GR" dirty="0"/>
              <a:t>Η δημιουργία των έξυπνων συσκευών αποτυγχάνει και η ομάδα (μαζί με τον </a:t>
            </a:r>
            <a:r>
              <a:rPr lang="en-US" dirty="0">
                <a:solidFill>
                  <a:srgbClr val="0070C0"/>
                </a:solidFill>
              </a:rPr>
              <a:t>Eric Schmidt</a:t>
            </a:r>
            <a:r>
              <a:rPr lang="en-US" dirty="0"/>
              <a:t>) </a:t>
            </a:r>
            <a:r>
              <a:rPr lang="el-GR" dirty="0"/>
              <a:t>επικεντρώνεται στην εφαρμογή της πλατφόρμας στο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Internet</a:t>
            </a:r>
            <a:r>
              <a:rPr lang="en-US" dirty="0"/>
              <a:t>.</a:t>
            </a:r>
          </a:p>
          <a:p>
            <a:pPr lvl="1"/>
            <a:r>
              <a:rPr lang="el-GR" dirty="0"/>
              <a:t>Ο </a:t>
            </a:r>
            <a:r>
              <a:rPr lang="en-AU" dirty="0" err="1"/>
              <a:t>Naughton</a:t>
            </a:r>
            <a:r>
              <a:rPr lang="en-AU" dirty="0"/>
              <a:t> </a:t>
            </a:r>
            <a:r>
              <a:rPr lang="el-GR" dirty="0"/>
              <a:t>φτιάχνει τον </a:t>
            </a:r>
            <a:r>
              <a:rPr lang="en-US" dirty="0" err="1"/>
              <a:t>WebRunner</a:t>
            </a:r>
            <a:r>
              <a:rPr lang="en-US" dirty="0"/>
              <a:t> browser (</a:t>
            </a:r>
            <a:r>
              <a:rPr lang="el-GR" dirty="0" err="1"/>
              <a:t>μετα</a:t>
            </a:r>
            <a:r>
              <a:rPr lang="el-GR" dirty="0"/>
              <a:t> </a:t>
            </a:r>
            <a:r>
              <a:rPr lang="en-US" dirty="0" err="1"/>
              <a:t>HotJava</a:t>
            </a:r>
            <a:r>
              <a:rPr lang="en-US" dirty="0"/>
              <a:t>)</a:t>
            </a:r>
          </a:p>
          <a:p>
            <a:pPr lvl="1"/>
            <a:r>
              <a:rPr lang="el-GR" dirty="0"/>
              <a:t>Η γλώσσα μετονομάζεται σε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Java</a:t>
            </a:r>
            <a:r>
              <a:rPr lang="en-US" dirty="0"/>
              <a:t> </a:t>
            </a:r>
            <a:r>
              <a:rPr lang="el-GR" dirty="0"/>
              <a:t>και το ενδιαφέρον επικεντρώνεται σε εφαρμογές που τρέχουν μέσα στον </a:t>
            </a:r>
            <a:r>
              <a:rPr lang="en-US" dirty="0"/>
              <a:t>browser.</a:t>
            </a:r>
          </a:p>
          <a:p>
            <a:r>
              <a:rPr lang="en-US" dirty="0"/>
              <a:t>O </a:t>
            </a:r>
            <a:r>
              <a:rPr lang="en-US" dirty="0">
                <a:solidFill>
                  <a:srgbClr val="0070C0"/>
                </a:solidFill>
              </a:rPr>
              <a:t>Marc Andersen </a:t>
            </a:r>
            <a:r>
              <a:rPr lang="el-GR" dirty="0"/>
              <a:t>ανακοινώνει ότι ο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Netscape browser </a:t>
            </a:r>
            <a:r>
              <a:rPr lang="el-GR" dirty="0"/>
              <a:t>θα υποστηρίζει</a:t>
            </a:r>
            <a:r>
              <a:rPr lang="en-US" dirty="0"/>
              <a:t> Java </a:t>
            </a:r>
            <a:r>
              <a:rPr lang="el-GR" dirty="0" err="1"/>
              <a:t>μικροεφαρμογές</a:t>
            </a:r>
            <a:r>
              <a:rPr lang="el-GR" dirty="0"/>
              <a:t> (</a:t>
            </a:r>
            <a:r>
              <a:rPr lang="en-US" dirty="0"/>
              <a:t>applets) </a:t>
            </a:r>
          </a:p>
        </p:txBody>
      </p:sp>
    </p:spTree>
    <p:extLst>
      <p:ext uri="{BB962C8B-B14F-4D97-AF65-F5344CB8AC3E}">
        <p14:creationId xmlns:p14="http://schemas.microsoft.com/office/powerpoint/2010/main" val="20348654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n-US" dirty="0"/>
              <a:t>Java </a:t>
            </a:r>
            <a:r>
              <a:rPr lang="el-GR" dirty="0"/>
              <a:t>είχε τους εξής στόχους:</a:t>
            </a:r>
          </a:p>
          <a:p>
            <a:pPr lvl="1"/>
            <a:r>
              <a:rPr lang="en-US" dirty="0"/>
              <a:t>"simple, object-oriented and familiar"</a:t>
            </a:r>
          </a:p>
          <a:p>
            <a:pPr lvl="1"/>
            <a:r>
              <a:rPr lang="en-US" dirty="0"/>
              <a:t>"robust and secure"</a:t>
            </a:r>
          </a:p>
          <a:p>
            <a:pPr lvl="1"/>
            <a:r>
              <a:rPr lang="en-US" dirty="0"/>
              <a:t>"architecture-neutral and portable"</a:t>
            </a:r>
          </a:p>
          <a:p>
            <a:pPr lvl="1"/>
            <a:r>
              <a:rPr lang="en-US" dirty="0"/>
              <a:t>"high performance"</a:t>
            </a:r>
          </a:p>
          <a:p>
            <a:pPr lvl="1"/>
            <a:r>
              <a:rPr lang="en-US" dirty="0"/>
              <a:t>"interpreted, threaded, and dynamic"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4684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Java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Η </a:t>
            </a:r>
            <a:r>
              <a:rPr lang="en-US" dirty="0"/>
              <a:t>Java </a:t>
            </a:r>
            <a:r>
              <a:rPr lang="el-GR" dirty="0"/>
              <a:t>είχε τους εξής στόχους: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"simple, object-oriented and familiar"</a:t>
            </a:r>
          </a:p>
          <a:p>
            <a:pPr lvl="1"/>
            <a:r>
              <a:rPr lang="en-US" dirty="0"/>
              <a:t>"robust and secure"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"architecture-neutral and portable"</a:t>
            </a:r>
          </a:p>
          <a:p>
            <a:pPr lvl="1"/>
            <a:r>
              <a:rPr lang="en-US" dirty="0"/>
              <a:t>"high performance"</a:t>
            </a:r>
          </a:p>
          <a:p>
            <a:pPr lvl="1"/>
            <a:r>
              <a:rPr lang="en-US" dirty="0"/>
              <a:t>"interpreted, threaded, and dynamic"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4927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“architecture-neutral and portable”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/>
              <a:t>Το μεγαλύτερο πλεονέκτημα της </a:t>
            </a:r>
            <a:r>
              <a:rPr lang="en-US" dirty="0"/>
              <a:t>Java </a:t>
            </a:r>
            <a:r>
              <a:rPr lang="el-GR" dirty="0"/>
              <a:t>είναι η </a:t>
            </a:r>
            <a:r>
              <a:rPr lang="el-GR" dirty="0" err="1">
                <a:solidFill>
                  <a:schemeClr val="accent6">
                    <a:lumMod val="75000"/>
                  </a:schemeClr>
                </a:solidFill>
              </a:rPr>
              <a:t>μεταφερσιμότητα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(portability)</a:t>
            </a:r>
            <a:r>
              <a:rPr lang="el-GR" dirty="0"/>
              <a:t>: ο κώδικας μπορεί να τρέξει πάνω σε οποιαδήποτε πλατφόρμα.</a:t>
            </a:r>
          </a:p>
          <a:p>
            <a:pPr lvl="1"/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Write-Once-Run-Anywhere</a:t>
            </a:r>
            <a:r>
              <a:rPr lang="el-GR" dirty="0"/>
              <a:t> μοντέλο</a:t>
            </a:r>
            <a:r>
              <a:rPr lang="en-US" dirty="0"/>
              <a:t>, </a:t>
            </a:r>
            <a:r>
              <a:rPr lang="el-GR" dirty="0"/>
              <a:t>σε αντίθεση με το σύνηθες </a:t>
            </a:r>
            <a:r>
              <a:rPr lang="en-US" dirty="0">
                <a:solidFill>
                  <a:srgbClr val="0070C0"/>
                </a:solidFill>
              </a:rPr>
              <a:t>Write-Once-Compile-Anywhere</a:t>
            </a:r>
            <a:r>
              <a:rPr lang="en-US" dirty="0"/>
              <a:t> </a:t>
            </a:r>
            <a:r>
              <a:rPr lang="el-GR" dirty="0"/>
              <a:t>μοντέλο.</a:t>
            </a:r>
          </a:p>
          <a:p>
            <a:r>
              <a:rPr lang="el-GR" dirty="0"/>
              <a:t>Αυτό επιτυγχάνεται δημιουργώντας ένα </a:t>
            </a:r>
            <a:r>
              <a:rPr lang="el-GR" dirty="0">
                <a:solidFill>
                  <a:srgbClr val="0070C0"/>
                </a:solidFill>
              </a:rPr>
              <a:t>ενδιάμεσο κώδικα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l-GR" dirty="0"/>
              <a:t>(</a:t>
            </a:r>
            <a:r>
              <a:rPr lang="en-US" dirty="0" err="1">
                <a:solidFill>
                  <a:srgbClr val="0070C0"/>
                </a:solidFill>
              </a:rPr>
              <a:t>bytecode</a:t>
            </a:r>
            <a:r>
              <a:rPr lang="en-US" dirty="0"/>
              <a:t>) </a:t>
            </a:r>
            <a:r>
              <a:rPr lang="el-GR" dirty="0"/>
              <a:t>ο οποίος μετά τρέχει πάνω σε μια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</a:rPr>
              <a:t>εικονική μηχανή </a:t>
            </a:r>
            <a:r>
              <a:rPr lang="el-GR" dirty="0"/>
              <a:t>(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Java Virtual Machine</a:t>
            </a:r>
            <a:r>
              <a:rPr lang="en-US" dirty="0"/>
              <a:t>) </a:t>
            </a:r>
            <a:r>
              <a:rPr lang="el-GR" dirty="0"/>
              <a:t>η οποία το μεταφράζει σε </a:t>
            </a:r>
            <a:r>
              <a:rPr lang="el-GR" dirty="0">
                <a:solidFill>
                  <a:srgbClr val="0070C0"/>
                </a:solidFill>
              </a:rPr>
              <a:t>γλώσσα μηχανής</a:t>
            </a:r>
            <a:r>
              <a:rPr lang="el-GR" dirty="0"/>
              <a:t>.</a:t>
            </a:r>
          </a:p>
          <a:p>
            <a:pPr lvl="1"/>
            <a:r>
              <a:rPr lang="el-GR" dirty="0"/>
              <a:t>Οι προγραμματιστές πλέον γράφουν κώδικα για την εικονική μηχανή, η οποία δημιουργείται </a:t>
            </a:r>
            <a:r>
              <a:rPr lang="el-GR" dirty="0">
                <a:solidFill>
                  <a:srgbClr val="0070C0"/>
                </a:solidFill>
              </a:rPr>
              <a:t>για οποιαδήποτε πλατφόρμα</a:t>
            </a:r>
            <a:r>
              <a:rPr lang="el-GR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58061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19548</TotalTime>
  <Words>2518</Words>
  <Application>Microsoft Office PowerPoint</Application>
  <PresentationFormat>On-screen Show (4:3)</PresentationFormat>
  <Paragraphs>358</Paragraphs>
  <Slides>48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Courier New</vt:lpstr>
      <vt:lpstr>Monotype Sorts</vt:lpstr>
      <vt:lpstr>Wingdings</vt:lpstr>
      <vt:lpstr>Wingdings 2</vt:lpstr>
      <vt:lpstr>Clarity</vt:lpstr>
      <vt:lpstr>2. ΕΙΣΑΓΩΓΗ ΣΤΗ JAVA</vt:lpstr>
      <vt:lpstr>Η εξέλιξη των γλωσσών προγραμματισμού</vt:lpstr>
      <vt:lpstr>Αντικειμενοστραφής Προγραμματισμός</vt:lpstr>
      <vt:lpstr>Κλάσεις και Αντικείμενα</vt:lpstr>
      <vt:lpstr>Σύντομη ιστορία του Αντικειμενοστραφούς Προγραμματισμού</vt:lpstr>
      <vt:lpstr>Σύντομη ιστορία της Java</vt:lpstr>
      <vt:lpstr>Java</vt:lpstr>
      <vt:lpstr>Java</vt:lpstr>
      <vt:lpstr>“architecture-neutral and portable”</vt:lpstr>
      <vt:lpstr>PowerPoint Presentation</vt:lpstr>
      <vt:lpstr>PowerPoint Presentation</vt:lpstr>
      <vt:lpstr>Java και το Internet</vt:lpstr>
      <vt:lpstr>Java Applets</vt:lpstr>
      <vt:lpstr>"simple, object-oriented and familiar"</vt:lpstr>
      <vt:lpstr>Εγκατασταση JAVA – Χρηση ΤΕρματικου – EdiTOR </vt:lpstr>
      <vt:lpstr>Java Installation</vt:lpstr>
      <vt:lpstr>PowerPoint Presentation</vt:lpstr>
      <vt:lpstr>PowerPoint Presentation</vt:lpstr>
      <vt:lpstr>PowerPoint Presentation</vt:lpstr>
      <vt:lpstr>Χρήση του τερματικού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Editor</vt:lpstr>
      <vt:lpstr>HELLO WORLD</vt:lpstr>
      <vt:lpstr>Δομή ενός απλού Java προγράμματος</vt:lpstr>
      <vt:lpstr>File HelloWorld.java</vt:lpstr>
      <vt:lpstr>Μεταγλώττιση – Compiling</vt:lpstr>
      <vt:lpstr>Μεταγλώττιση – Compiling</vt:lpstr>
      <vt:lpstr>Εκτέλεση - Running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Σχόλια!</vt:lpstr>
      <vt:lpstr>PowerPoint Presentation</vt:lpstr>
      <vt:lpstr>PowerPoint Presentation</vt:lpstr>
      <vt:lpstr>PowerPoint Presentation</vt:lpstr>
      <vt:lpstr>Programming Style</vt:lpstr>
      <vt:lpstr>Programming Style: Ονόματα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ΤΕΧΝΙΚΕΣ Αντικειμενοστραφουσ προγραμματισμου</dc:title>
  <dc:creator>tsap</dc:creator>
  <cp:lastModifiedBy>ΠΑΝΑΓΙΩΤΗΣ ΤΣΑΠΑΡΑΣ</cp:lastModifiedBy>
  <cp:revision>295</cp:revision>
  <dcterms:created xsi:type="dcterms:W3CDTF">2013-02-10T16:19:38Z</dcterms:created>
  <dcterms:modified xsi:type="dcterms:W3CDTF">2022-02-23T09:35:59Z</dcterms:modified>
</cp:coreProperties>
</file>