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40" r:id="rId12"/>
    <p:sldId id="453" r:id="rId13"/>
    <p:sldId id="544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1121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1228" r:id="rId33"/>
    <p:sldId id="1232" r:id="rId34"/>
    <p:sldId id="1233" r:id="rId35"/>
    <p:sldId id="553" r:id="rId36"/>
    <p:sldId id="460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8" r:id="rId48"/>
    <p:sldId id="472" r:id="rId49"/>
    <p:sldId id="543" r:id="rId50"/>
    <p:sldId id="562" r:id="rId51"/>
    <p:sldId id="564" r:id="rId52"/>
    <p:sldId id="563" r:id="rId53"/>
    <p:sldId id="565" r:id="rId54"/>
    <p:sldId id="473" r:id="rId55"/>
    <p:sldId id="474" r:id="rId56"/>
    <p:sldId id="475" r:id="rId57"/>
    <p:sldId id="476" r:id="rId58"/>
    <p:sldId id="477" r:id="rId59"/>
    <p:sldId id="479" r:id="rId60"/>
    <p:sldId id="480" r:id="rId61"/>
    <p:sldId id="481" r:id="rId62"/>
    <p:sldId id="482" r:id="rId63"/>
    <p:sldId id="483" r:id="rId64"/>
    <p:sldId id="484" r:id="rId65"/>
    <p:sldId id="485" r:id="rId66"/>
    <p:sldId id="486" r:id="rId67"/>
    <p:sldId id="487" r:id="rId68"/>
    <p:sldId id="554" r:id="rId69"/>
    <p:sldId id="555" r:id="rId70"/>
    <p:sldId id="556" r:id="rId71"/>
    <p:sldId id="557" r:id="rId72"/>
    <p:sldId id="558" r:id="rId73"/>
    <p:sldId id="559" r:id="rId74"/>
    <p:sldId id="560" r:id="rId75"/>
    <p:sldId id="561" r:id="rId76"/>
    <p:sldId id="488" r:id="rId77"/>
    <p:sldId id="497" r:id="rId78"/>
    <p:sldId id="517" r:id="rId79"/>
    <p:sldId id="537" r:id="rId80"/>
    <p:sldId id="538" r:id="rId81"/>
    <p:sldId id="539" r:id="rId82"/>
    <p:sldId id="540" r:id="rId83"/>
    <p:sldId id="542" r:id="rId84"/>
    <p:sldId id="541" r:id="rId8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11" d="100"/>
          <a:sy n="111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99AC9116-E166-4277-ABD6-0EFB33C1A7EC}"/>
    <pc:docChg chg="delSld">
      <pc:chgData name="ΠΑΝΑΓΙΩΤΗΣ ΤΣΑΠΑΡΑΣ" userId="14c29a0b-fba8-4de1-ba9f-ce710cf39d77" providerId="ADAL" clId="{99AC9116-E166-4277-ABD6-0EFB33C1A7EC}" dt="2023-11-15T09:15:18.222" v="1" actId="47"/>
      <pc:docMkLst>
        <pc:docMk/>
      </pc:docMkLst>
      <pc:sldChg chg="del">
        <pc:chgData name="ΠΑΝΑΓΙΩΤΗΣ ΤΣΑΠΑΡΑΣ" userId="14c29a0b-fba8-4de1-ba9f-ce710cf39d77" providerId="ADAL" clId="{99AC9116-E166-4277-ABD6-0EFB33C1A7EC}" dt="2023-11-15T09:11:30.859" v="0" actId="47"/>
        <pc:sldMkLst>
          <pc:docMk/>
          <pc:sldMk cId="3077196370" sldId="439"/>
        </pc:sldMkLst>
      </pc:sldChg>
      <pc:sldChg chg="del">
        <pc:chgData name="ΠΑΝΑΓΙΩΤΗΣ ΤΣΑΠΑΡΑΣ" userId="14c29a0b-fba8-4de1-ba9f-ce710cf39d77" providerId="ADAL" clId="{99AC9116-E166-4277-ABD6-0EFB33C1A7EC}" dt="2023-11-15T09:15:18.222" v="1" actId="47"/>
        <pc:sldMkLst>
          <pc:docMk/>
          <pc:sldMk cId="1646056721" sldId="545"/>
        </pc:sldMkLst>
      </pc:sldChg>
    </pc:docChg>
  </pc:docChgLst>
  <pc:docChgLst>
    <pc:chgData name="ΠΑΝΑΓΙΩΤΗΣ ΤΣΑΠΑΡΑΣ" userId="14c29a0b-fba8-4de1-ba9f-ce710cf39d77" providerId="ADAL" clId="{94F44170-58A1-4C92-8192-6E2AE28B064D}"/>
    <pc:docChg chg="modSld">
      <pc:chgData name="ΠΑΝΑΓΙΩΤΗΣ ΤΣΑΠΑΡΑΣ" userId="14c29a0b-fba8-4de1-ba9f-ce710cf39d77" providerId="ADAL" clId="{94F44170-58A1-4C92-8192-6E2AE28B064D}" dt="2023-11-07T22:10:46.465" v="102" actId="20577"/>
      <pc:docMkLst>
        <pc:docMk/>
      </pc:docMkLst>
      <pc:sldChg chg="modSp mod">
        <pc:chgData name="ΠΑΝΑΓΙΩΤΗΣ ΤΣΑΠΑΡΑΣ" userId="14c29a0b-fba8-4de1-ba9f-ce710cf39d77" providerId="ADAL" clId="{94F44170-58A1-4C92-8192-6E2AE28B064D}" dt="2023-11-07T22:07:35.091" v="96" actId="20577"/>
        <pc:sldMkLst>
          <pc:docMk/>
          <pc:sldMk cId="654814067" sldId="470"/>
        </pc:sldMkLst>
        <pc:spChg chg="mod">
          <ac:chgData name="ΠΑΝΑΓΙΩΤΗΣ ΤΣΑΠΑΡΑΣ" userId="14c29a0b-fba8-4de1-ba9f-ce710cf39d77" providerId="ADAL" clId="{94F44170-58A1-4C92-8192-6E2AE28B064D}" dt="2023-11-07T22:06:56.358" v="50" actId="1035"/>
          <ac:spMkLst>
            <pc:docMk/>
            <pc:sldMk cId="654814067" sldId="470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94F44170-58A1-4C92-8192-6E2AE28B064D}" dt="2023-11-07T22:07:35.091" v="96" actId="20577"/>
          <ac:spMkLst>
            <pc:docMk/>
            <pc:sldMk cId="654814067" sldId="470"/>
            <ac:spMk id="9220" creationId="{00000000-0000-0000-0000-000000000000}"/>
          </ac:spMkLst>
        </pc:spChg>
        <pc:spChg chg="mod">
          <ac:chgData name="ΠΑΝΑΓΙΩΤΗΣ ΤΣΑΠΑΡΑΣ" userId="14c29a0b-fba8-4de1-ba9f-ce710cf39d77" providerId="ADAL" clId="{94F44170-58A1-4C92-8192-6E2AE28B064D}" dt="2023-11-07T22:06:56.358" v="50" actId="1035"/>
          <ac:spMkLst>
            <pc:docMk/>
            <pc:sldMk cId="654814067" sldId="470"/>
            <ac:spMk id="9221" creationId="{00000000-0000-0000-0000-000000000000}"/>
          </ac:spMkLst>
        </pc:spChg>
        <pc:graphicFrameChg chg="mod">
          <ac:chgData name="ΠΑΝΑΓΙΩΤΗΣ ΤΣΑΠΑΡΑΣ" userId="14c29a0b-fba8-4de1-ba9f-ce710cf39d77" providerId="ADAL" clId="{94F44170-58A1-4C92-8192-6E2AE28B064D}" dt="2023-11-07T22:06:56.358" v="50" actId="1035"/>
          <ac:graphicFrameMkLst>
            <pc:docMk/>
            <pc:sldMk cId="654814067" sldId="470"/>
            <ac:graphicFrameMk id="9218" creationId="{00000000-0000-0000-0000-000000000000}"/>
          </ac:graphicFrameMkLst>
        </pc:graphicFrameChg>
      </pc:sldChg>
      <pc:sldChg chg="modSp mod">
        <pc:chgData name="ΠΑΝΑΓΙΩΤΗΣ ΤΣΑΠΑΡΑΣ" userId="14c29a0b-fba8-4de1-ba9f-ce710cf39d77" providerId="ADAL" clId="{94F44170-58A1-4C92-8192-6E2AE28B064D}" dt="2023-11-07T22:08:47.568" v="101" actId="14100"/>
        <pc:sldMkLst>
          <pc:docMk/>
          <pc:sldMk cId="945111033" sldId="472"/>
        </pc:sldMkLst>
        <pc:spChg chg="mod">
          <ac:chgData name="ΠΑΝΑΓΙΩΤΗΣ ΤΣΑΠΑΡΑΣ" userId="14c29a0b-fba8-4de1-ba9f-ce710cf39d77" providerId="ADAL" clId="{94F44170-58A1-4C92-8192-6E2AE28B064D}" dt="2023-11-07T22:08:47.568" v="101" actId="14100"/>
          <ac:spMkLst>
            <pc:docMk/>
            <pc:sldMk cId="945111033" sldId="472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94F44170-58A1-4C92-8192-6E2AE28B064D}" dt="2023-11-07T22:10:46.465" v="102" actId="20577"/>
        <pc:sldMkLst>
          <pc:docMk/>
          <pc:sldMk cId="841739168" sldId="474"/>
        </pc:sldMkLst>
        <pc:spChg chg="mod">
          <ac:chgData name="ΠΑΝΑΓΙΩΤΗΣ ΤΣΑΠΑΡΑΣ" userId="14c29a0b-fba8-4de1-ba9f-ce710cf39d77" providerId="ADAL" clId="{94F44170-58A1-4C92-8192-6E2AE28B064D}" dt="2023-11-07T22:10:46.465" v="102" actId="20577"/>
          <ac:spMkLst>
            <pc:docMk/>
            <pc:sldMk cId="841739168" sldId="474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2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97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7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038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9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33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21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0.png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440.png"/><Relationship Id="rId4" Type="http://schemas.openxmlformats.org/officeDocument/2006/relationships/image" Target="../media/image7.wmf"/><Relationship Id="rId9" Type="http://schemas.openxmlformats.org/officeDocument/2006/relationships/image" Target="../media/image4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1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320.png"/><Relationship Id="rId15" Type="http://schemas.openxmlformats.org/officeDocument/2006/relationships/image" Target="../media/image360.png"/><Relationship Id="rId10" Type="http://schemas.openxmlformats.org/officeDocument/2006/relationships/image" Target="../media/image440.png"/><Relationship Id="rId4" Type="http://schemas.openxmlformats.org/officeDocument/2006/relationships/image" Target="../media/image9.wmf"/><Relationship Id="rId9" Type="http://schemas.openxmlformats.org/officeDocument/2006/relationships/image" Target="../media/image430.png"/><Relationship Id="rId1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4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7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6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/>
              <a:t>Link Analysis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  <a:blipFill>
                <a:blip r:embed="rId2"/>
                <a:stretch>
                  <a:fillRect l="-1278" t="-2063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13658" y="332667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31121" y="3775937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29533" y="426806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32708" y="469192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27946" y="518881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A47BD86-44DA-45C3-8886-8F8E15FC5D2B}"/>
              </a:ext>
            </a:extLst>
          </p:cNvPr>
          <p:cNvSpPr txBox="1"/>
          <p:nvPr/>
        </p:nvSpPr>
        <p:spPr>
          <a:xfrm>
            <a:off x="4571999" y="5482744"/>
            <a:ext cx="454187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08392-617D-496F-B50B-56E6F20BF2E4}"/>
                  </a:ext>
                </a:extLst>
              </p:cNvPr>
              <p:cNvSpPr txBox="1"/>
              <p:nvPr/>
            </p:nvSpPr>
            <p:spPr>
              <a:xfrm>
                <a:off x="1796036" y="132264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08392-617D-496F-B50B-56E6F20BF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36" y="1322648"/>
                <a:ext cx="3089286" cy="1030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6">
            <a:extLst>
              <a:ext uri="{FF2B5EF4-FFF2-40B4-BE49-F238E27FC236}">
                <a16:creationId xmlns:a16="http://schemas.microsoft.com/office/drawing/2014/main" id="{127018BC-179F-4C34-A216-3BF25E11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8" y="5873966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3284984"/>
                <a:ext cx="684386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Initialize all PageRank weights 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/>
              </a:p>
              <a:p>
                <a:r>
                  <a:rPr lang="en-US" sz="3200" dirty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/>
              </a:p>
              <a:p>
                <a:r>
                  <a:rPr lang="en-US" sz="32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84984"/>
                <a:ext cx="6843861" cy="2534220"/>
              </a:xfrm>
              <a:prstGeom prst="rect">
                <a:avLst/>
              </a:prstGeom>
              <a:blipFill>
                <a:blip r:embed="rId2"/>
                <a:stretch>
                  <a:fillRect l="-2128" b="-617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174465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55528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52220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3900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302398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224949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12569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5785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/>
              <a:t>: Human curated Web directories</a:t>
            </a:r>
          </a:p>
          <a:p>
            <a:pPr lvl="1"/>
            <a:r>
              <a:rPr lang="en-US" sz="2000" dirty="0"/>
              <a:t>Yahoo, DMOZ, </a:t>
            </a:r>
            <a:r>
              <a:rPr lang="en-US" sz="2000" dirty="0" err="1"/>
              <a:t>LookSmart</a:t>
            </a:r>
            <a:endParaRPr lang="en-US" sz="2000" dirty="0"/>
          </a:p>
          <a:p>
            <a:pPr lvl="1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65371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95754" y="1628800"/>
                <a:ext cx="8172450" cy="48245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  <a:endParaRPr lang="el-GR" dirty="0"/>
              </a:p>
              <a:p>
                <a:pPr lvl="1"/>
                <a:endParaRPr lang="el-GR" dirty="0"/>
              </a:p>
              <a:p>
                <a:pPr marL="20574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754" y="1628800"/>
                <a:ext cx="8172450" cy="4824536"/>
              </a:xfrm>
              <a:blipFill>
                <a:blip r:embed="rId2"/>
                <a:stretch>
                  <a:fillRect l="-1491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spam,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60099" y="4189256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99" y="4189256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58916" y="4936142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916" y="4936142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65913" y="5648794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13" y="5648794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883212" y="27394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27394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883212" y="3429294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3429294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883212" y="41817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41817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883212" y="49361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49361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883212" y="57584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212" y="57584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64724" y="2739433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24" y="2739433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65913" y="3412465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13" y="3412465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75E181-5CC6-4149-9C59-590A251C2ED5}"/>
                  </a:ext>
                </a:extLst>
              </p:cNvPr>
              <p:cNvSpPr txBox="1"/>
              <p:nvPr/>
            </p:nvSpPr>
            <p:spPr>
              <a:xfrm>
                <a:off x="5766091" y="5562425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75E181-5CC6-4149-9C59-590A251C2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91" y="5562425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393E905-DDDC-4FD0-A195-8A1A5F6A587A}"/>
              </a:ext>
            </a:extLst>
          </p:cNvPr>
          <p:cNvSpPr txBox="1"/>
          <p:nvPr/>
        </p:nvSpPr>
        <p:spPr>
          <a:xfrm rot="10800000" flipV="1">
            <a:off x="749698" y="6381328"/>
            <a:ext cx="74029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63" grpId="0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57400"/>
            <a:ext cx="8286750" cy="37719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24128" y="1841468"/>
            <a:ext cx="2591545" cy="2443962"/>
            <a:chOff x="2492375" y="2467063"/>
            <a:chExt cx="3455393" cy="3258616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529291" cy="4001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7" y="3190384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7" y="3190384"/>
                  <a:ext cx="529291" cy="4001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7" y="5325570"/>
                  <a:ext cx="519459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7" y="5325570"/>
                  <a:ext cx="519459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70"/>
                  <a:ext cx="52929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70"/>
                  <a:ext cx="529291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52390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5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23904" cy="4001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759857" y="4191483"/>
            <a:ext cx="4671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get the same equation as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028701" y="2824426"/>
                <a:ext cx="3206954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2824426"/>
                <a:ext cx="3206954" cy="9130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628650" y="4925192"/>
                <a:ext cx="7772400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PageRank of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925192"/>
                <a:ext cx="7772400" cy="646331"/>
              </a:xfrm>
              <a:prstGeom prst="rect">
                <a:avLst/>
              </a:prstGeom>
              <a:blipFill>
                <a:blip r:embed="rId8"/>
                <a:stretch>
                  <a:fillRect l="-62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39720"/>
            <a:ext cx="6172200" cy="85725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22778"/>
                <a:ext cx="8845674" cy="518457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3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 =</a:t>
                </a:r>
                <a:r>
                  <a:rPr lang="en-US" sz="3000" dirty="0">
                    <a:solidFill>
                      <a:srgbClr val="0066FF"/>
                    </a:solidFill>
                  </a:rPr>
                  <a:t> </a:t>
                </a:r>
                <a:r>
                  <a:rPr lang="en-US" sz="30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/>
                  <a:t>to state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>
                    <a:solidFill>
                      <a:srgbClr val="0066FF"/>
                    </a:solidFill>
                  </a:rPr>
                  <a:t> </a:t>
                </a:r>
                <a:endParaRPr lang="en-US" sz="3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975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975" dirty="0"/>
              </a:p>
              <a:p>
                <a:pPr>
                  <a:lnSpc>
                    <a:spcPct val="90000"/>
                  </a:lnSpc>
                </a:pPr>
                <a:endParaRPr lang="en-US" sz="2025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22778"/>
                <a:ext cx="8845674" cy="5184576"/>
              </a:xfrm>
              <a:blipFill>
                <a:blip r:embed="rId3"/>
                <a:stretch>
                  <a:fillRect l="-1447" t="-3055" r="-689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172200" cy="85725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" y="1189906"/>
                <a:ext cx="8801100" cy="53354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975" dirty="0"/>
              </a:p>
              <a:p>
                <a:pPr>
                  <a:lnSpc>
                    <a:spcPct val="90000"/>
                  </a:lnSpc>
                </a:pP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dirty="0"/>
                  <a:t>of the chain </a:t>
                </a:r>
                <a:r>
                  <a:rPr lang="en-US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dirty="0"/>
                  <a:t> and not on the past of the process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30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30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975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025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" y="1189906"/>
                <a:ext cx="8801100" cy="5335438"/>
              </a:xfrm>
              <a:blipFill>
                <a:blip r:embed="rId3"/>
                <a:stretch>
                  <a:fillRect l="-1385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0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F3F7BF-7F42-4D63-B07E-5AA4170A5745}"/>
                  </a:ext>
                </a:extLst>
              </p:cNvPr>
              <p:cNvSpPr txBox="1"/>
              <p:nvPr/>
            </p:nvSpPr>
            <p:spPr>
              <a:xfrm flipH="1">
                <a:off x="5974575" y="5580877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F3F7BF-7F42-4D63-B07E-5AA4170A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74575" y="5580877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89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In our case these are the PageRank values.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  <a:blipFill>
                <a:blip r:embed="rId3"/>
                <a:stretch>
                  <a:fillRect l="-1458" t="-3907" r="-2551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82453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convergence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determined by the second eigenvalue</a:t>
                </a: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824536"/>
              </a:xfrm>
              <a:blipFill>
                <a:blip r:embed="rId3"/>
                <a:stretch>
                  <a:fillRect l="-1199" t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903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random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same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2"/>
                <a:stretch>
                  <a:fillRect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6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C06DC460-10CE-4A6C-BCCC-D7D919AD4697}"/>
              </a:ext>
            </a:extLst>
          </p:cNvPr>
          <p:cNvSpPr/>
          <p:nvPr/>
        </p:nvSpPr>
        <p:spPr>
          <a:xfrm flipH="1">
            <a:off x="107504" y="6459289"/>
            <a:ext cx="1563986" cy="36720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941"/>
              <a:gd name="adj6" fmla="val -6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024744"/>
              </p:ext>
            </p:extLst>
          </p:nvPr>
        </p:nvGraphicFramePr>
        <p:xfrm>
          <a:off x="280607" y="3284984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43400" imgH="1143000" progId="Equation.3">
                  <p:embed/>
                </p:oleObj>
              </mc:Choice>
              <mc:Fallback>
                <p:oleObj name="Equation" r:id="rId3" imgW="4343400" imgH="1143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07" y="3284984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</p:spPr>
            <p:txBody>
              <a:bodyPr/>
              <a:lstStyle/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dirty="0"/>
                  <a:t>to a node chosen according to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typically,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a uniform probability vector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  <a:blipFill>
                <a:blip r:embed="rId5"/>
                <a:stretch>
                  <a:fillRect l="-1648" t="-1682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86213" y="5716765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3979" y="5940136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Random Surfer model</a:t>
                </a:r>
              </a:p>
              <a:p>
                <a:pPr lvl="1"/>
                <a:r>
                  <a:rPr lang="en-US" sz="2000" dirty="0"/>
                  <a:t>pick a page at random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cs typeface="Times New Roman" pitchFamily="18" charset="0"/>
                  </a:rPr>
                  <a:t>follow a random outgoing link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1−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jump to a random page</a:t>
                </a:r>
              </a:p>
              <a:p>
                <a:r>
                  <a:rPr lang="en-US" sz="2400" dirty="0">
                    <a:cs typeface="Times New Roman" pitchFamily="18" charset="0"/>
                  </a:rPr>
                  <a:t>Rank according to the stationary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+(1−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We repeat this computation until convergence</a:t>
                </a:r>
                <a:endParaRPr lang="el-GR" sz="2400" dirty="0">
                  <a:cs typeface="Times New Roman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  <a:blipFill>
                <a:blip r:embed="rId3"/>
                <a:stretch>
                  <a:fillRect l="-1548" t="-977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/>
                  <a:t>in most cases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4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8457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jump vector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r>
                      <a:rPr lang="en-US" sz="3100" b="0" i="1" smtClean="0">
                        <a:latin typeface="Cambria Math"/>
                      </a:rPr>
                      <m:t>𝑣𝑃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𝛼</m:t>
                    </m:r>
                    <m:r>
                      <a:rPr lang="en-US" sz="3100" b="0" i="1" smtClean="0">
                        <a:latin typeface="Cambria Math"/>
                      </a:rPr>
                      <m:t>𝑃</m:t>
                    </m:r>
                    <m:r>
                      <a:rPr lang="en-US" sz="3100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31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sz="3100" b="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l-GR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𝑣</m:t>
                    </m:r>
                    <m:sSup>
                      <m:sSupPr>
                        <m:ctrlP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sz="3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Explanation: From the last step trace the last restart :</a:t>
                </a:r>
              </a:p>
              <a:p>
                <a:pPr lvl="1"/>
                <a:r>
                  <a:rPr lang="en-US" sz="29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9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900" dirty="0"/>
                  <a:t> you just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sz="2900" dirty="0"/>
                  <a:t> in the last step</a:t>
                </a:r>
              </a:p>
              <a:p>
                <a:pPr lvl="1"/>
                <a:r>
                  <a:rPr lang="en-US" sz="29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</a:t>
                </a:r>
                <a:r>
                  <a:rPr lang="en-US" sz="2900" dirty="0"/>
                  <a:t>you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sz="2900" dirty="0"/>
                  <a:t>and then did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sz="2900" dirty="0"/>
                  <a:t>With probability</a:t>
                </a:r>
                <a:r>
                  <a:rPr lang="el-GR" sz="29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l-GR" sz="29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sz="2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/>
                  <a:t>you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sz="2900" dirty="0"/>
                  <a:t>and then did 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sz="2900" dirty="0" err="1"/>
                  <a:t>Etc</a:t>
                </a:r>
                <a:r>
                  <a:rPr lang="en-US" sz="2900" dirty="0"/>
                  <a:t>…</a:t>
                </a:r>
                <a:endParaRPr lang="en-US" b="0" dirty="0"/>
              </a:p>
              <a:p>
                <a:r>
                  <a:rPr lang="en-US" b="0" dirty="0"/>
                  <a:t>Conclusion: you will not walk very far</a:t>
                </a:r>
              </a:p>
              <a:p>
                <a:r>
                  <a:rPr lang="en-US" b="0" dirty="0"/>
                  <a:t>With the random jump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makes sense when thought of as a restart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84576"/>
              </a:xfrm>
              <a:blipFill>
                <a:blip r:embed="rId2"/>
                <a:stretch>
                  <a:fillRect l="-444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/>
                  <a:t>PageRank:</a:t>
                </a:r>
              </a:p>
              <a:p>
                <a:pPr lvl="1"/>
                <a:r>
                  <a:rPr lang="en-US" dirty="0"/>
                  <a:t>Restart the random walk from a specific node x</a:t>
                </a:r>
              </a:p>
              <a:p>
                <a:pPr lvl="1"/>
                <a:r>
                  <a:rPr lang="en-US" dirty="0"/>
                  <a:t>All nodes are ranked according to their closeness to x 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Restart the random walk from a specific set of nodes (e.g., nodes about a topic)</a:t>
                </a:r>
              </a:p>
              <a:p>
                <a:pPr lvl="1"/>
                <a:r>
                  <a:rPr lang="en-US" dirty="0"/>
                  <a:t>All nodes are ranked according to their closeness to the topic.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444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9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try (the Google era): using the web graph</a:t>
            </a:r>
          </a:p>
          <a:p>
            <a:pPr lvl="1"/>
            <a:r>
              <a:rPr lang="en-US" dirty="0"/>
              <a:t>Shift from </a:t>
            </a:r>
            <a:r>
              <a:rPr lang="en-US" dirty="0">
                <a:solidFill>
                  <a:srgbClr val="0070C0"/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on the web</a:t>
            </a:r>
          </a:p>
          <a:p>
            <a:r>
              <a:rPr lang="en-US" dirty="0"/>
              <a:t>For example, what kind of results would we like to get for the query “covid19”?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36" y="4112647"/>
                <a:ext cx="8418343" cy="252738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Global </a:t>
                </a:r>
                <a:r>
                  <a:rPr lang="en-US" sz="2400" dirty="0" err="1"/>
                  <a:t>Pagerank</a:t>
                </a:r>
                <a:r>
                  <a:rPr lang="en-US" sz="24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[0.13, 0.18, 0.24, 0.18, 0.13, 0.13]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36" y="4112647"/>
                <a:ext cx="8418343" cy="2527384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513" y="4011874"/>
                <a:ext cx="82296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Global </a:t>
                </a:r>
                <a:r>
                  <a:rPr lang="en-US" sz="2400" dirty="0" err="1"/>
                  <a:t>Pagerank</a:t>
                </a:r>
                <a:r>
                  <a:rPr lang="en-US" sz="24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[0.13, 0.18, 0.24, 0.18, 0.13, 0.13]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for node 1 (jump vector [1,0,0,0,0</a:t>
                </a:r>
                <a:r>
                  <a:rPr lang="el-GR" sz="2400" dirty="0">
                    <a:solidFill>
                      <a:srgbClr val="FF0000"/>
                    </a:solidFill>
                  </a:rPr>
                  <a:t>,0</a:t>
                </a:r>
                <a:r>
                  <a:rPr lang="en-US" sz="2400" dirty="0">
                    <a:solidFill>
                      <a:srgbClr val="FF0000"/>
                    </a:solidFill>
                  </a:rPr>
                  <a:t>]):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[0.26, 0.20, 0.24, 0.14, 0.08, 0.07]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13" y="4011874"/>
                <a:ext cx="8229600" cy="2556912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932423" y="135890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141095"/>
                <a:ext cx="8229600" cy="255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Global </a:t>
                </a:r>
                <a:r>
                  <a:rPr lang="en-US" sz="3600" dirty="0" err="1"/>
                  <a:t>Pagerank</a:t>
                </a:r>
                <a:r>
                  <a:rPr lang="en-US" sz="36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[0.13, 0.18, 0.24, 0.18, 0.13, 0.13]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[1,0,0,0,0</a:t>
                </a:r>
                <a:r>
                  <a:rPr lang="el-GR" sz="3300" dirty="0"/>
                  <a:t>,0</a:t>
                </a:r>
                <a:r>
                  <a:rPr lang="en-US" sz="3300" dirty="0"/>
                  <a:t>]):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[0.26, 0.20, 0.24, 0.14, 0.08, 0.07]</a:t>
                </a:r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from node 6 (jump vector [</a:t>
                </a:r>
                <a:r>
                  <a:rPr lang="el-GR" sz="3300" dirty="0">
                    <a:solidFill>
                      <a:srgbClr val="FF0000"/>
                    </a:solidFill>
                  </a:rPr>
                  <a:t>0,</a:t>
                </a:r>
                <a:r>
                  <a:rPr lang="en-US" sz="3300" dirty="0">
                    <a:solidFill>
                      <a:srgbClr val="FF0000"/>
                    </a:solidFill>
                  </a:rPr>
                  <a:t>0,0,0,0,1]):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[0.07, 0.13, 0.19, 0.19, 0.15, 0.27]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1095"/>
                <a:ext cx="8229600" cy="2550080"/>
              </a:xfrm>
              <a:prstGeom prst="rect">
                <a:avLst/>
              </a:prstGeom>
              <a:blipFill>
                <a:blip r:embed="rId2"/>
                <a:stretch>
                  <a:fillRect l="-1037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060" y="4033282"/>
                <a:ext cx="8229600" cy="255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Global </a:t>
                </a:r>
                <a:r>
                  <a:rPr lang="en-US" sz="3600" dirty="0" err="1"/>
                  <a:t>Pagerank</a:t>
                </a:r>
                <a:r>
                  <a:rPr lang="en-US" sz="3600" dirty="0"/>
                  <a:t> vector (jump vector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)</a:t>
                </a:r>
                <a:r>
                  <a:rPr lang="en-US" sz="3300" dirty="0"/>
                  <a:t>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/>
                  <a:t>[0.14, 0.17, 0.21, 0.18, 0.15, 0.15]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[1,0,0,0,0,0]):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[0.55, 0.17, 0.18, 0.05, 0.03, 0.02]</a:t>
                </a: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6 (jump vector </a:t>
                </a:r>
                <a:r>
                  <a:rPr lang="en-US" sz="3300"/>
                  <a:t>[0,0,0,0,0,1</a:t>
                </a:r>
                <a:r>
                  <a:rPr lang="en-US" sz="3300" dirty="0"/>
                  <a:t>]):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[0.02, 0.04, 0.07, 0.16, 0.15, 0.56]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0" y="4033282"/>
                <a:ext cx="8229600" cy="2550080"/>
              </a:xfrm>
              <a:prstGeom prst="rect">
                <a:avLst/>
              </a:prstGeom>
              <a:blipFill>
                <a:blip r:embed="rId2"/>
                <a:stretch>
                  <a:fillRect l="-1037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blipFill>
                <a:blip r:embed="rId46"/>
                <a:stretch>
                  <a:fillRect l="-47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/>
                  <a:t>to unique distribution</a:t>
                </a:r>
              </a:p>
              <a:p>
                <a:r>
                  <a:rPr lang="en-US" dirty="0"/>
                  <a:t>Motivated by the concept of </a:t>
                </a:r>
                <a:r>
                  <a:rPr lang="en-US" dirty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/>
                  <a:t>Offers additional flexibility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/>
                  <a:t>Controls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undirected</a:t>
            </a:r>
            <a:r>
              <a:rPr lang="en-US" dirty="0"/>
              <a:t> graphs, the stationary distribution of a </a:t>
            </a:r>
            <a:r>
              <a:rPr lang="en-US" dirty="0">
                <a:solidFill>
                  <a:srgbClr val="0070C0"/>
                </a:solidFill>
              </a:rPr>
              <a:t>random walk </a:t>
            </a:r>
            <a:r>
              <a:rPr lang="en-US" dirty="0"/>
              <a:t>is proportional to the degrees of the nodes</a:t>
            </a:r>
          </a:p>
          <a:p>
            <a:pPr lvl="1"/>
            <a:r>
              <a:rPr lang="en-US"/>
              <a:t>Thus, </a:t>
            </a:r>
            <a:r>
              <a:rPr lang="en-US" dirty="0"/>
              <a:t>in this case a random walk is the same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not longer true </a:t>
            </a:r>
            <a:r>
              <a:rPr lang="en-US" dirty="0"/>
              <a:t>if we do </a:t>
            </a:r>
            <a:r>
              <a:rPr lang="en-US" dirty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  <a:p>
            <a:pPr lvl="1"/>
            <a:r>
              <a:rPr lang="en-US" dirty="0"/>
              <a:t>Random walks with restarts to a single node are commonly used on undirected graphs for measuring similarity between nodes</a:t>
            </a:r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Store the graph as a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between the pagerank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507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507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863280" imgH="723600" progId="Equation.3">
                  <p:embed/>
                </p:oleObj>
              </mc:Choice>
              <mc:Fallback>
                <p:oleObj name="Εξίσωση" r:id="rId7" imgW="863280" imgH="723600" progId="Equation.3">
                  <p:embed/>
                  <p:pic>
                    <p:nvPicPr>
                      <p:cNvPr id="507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/>
              <a:t>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created 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/>
              <a:t>The links act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When page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dirty="0"/>
              <a:t>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/>
              <a:t> the content of the content of </a:t>
            </a:r>
            <a:r>
              <a:rPr lang="en-US" i="1" dirty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of a page on 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PageRank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7181" y="1644799"/>
                <a:ext cx="8640763" cy="44323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Initialize all weights to 1.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Repeat until convergence</a:t>
                </a:r>
                <a:endParaRPr lang="en-US" sz="36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b="1" i="1" dirty="0">
                    <a:latin typeface="Palatino Linotype" pitchFamily="18" charset="0"/>
                  </a:rPr>
                  <a:t>O</a:t>
                </a:r>
                <a:r>
                  <a:rPr lang="en-US" sz="2200" dirty="0"/>
                  <a:t> operation : hubs collect the weight of the authorities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600" i="1" dirty="0">
                  <a:latin typeface="Palatino Linotype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200" b="1" i="1" dirty="0">
                    <a:latin typeface="Palatino Linotype" pitchFamily="18" charset="0"/>
                  </a:rPr>
                  <a:t>I</a:t>
                </a:r>
                <a:r>
                  <a:rPr lang="en-US" sz="2200" b="1" i="1" dirty="0"/>
                  <a:t> </a:t>
                </a:r>
                <a:r>
                  <a:rPr lang="en-US" sz="2200" dirty="0"/>
                  <a:t>operation: authorities collect the weight of the hubs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Normalize weights under some norm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291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7181" y="1644799"/>
                <a:ext cx="8640763" cy="4432300"/>
              </a:xfrm>
              <a:blipFill>
                <a:blip r:embed="rId4"/>
                <a:stretch>
                  <a:fillRect l="-1269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362950" cy="4093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DBA0C-E379-41A4-9CF1-AD783614DD16}"/>
              </a:ext>
            </a:extLst>
          </p:cNvPr>
          <p:cNvSpPr txBox="1"/>
          <p:nvPr/>
        </p:nvSpPr>
        <p:spPr>
          <a:xfrm>
            <a:off x="457201" y="5949280"/>
            <a:ext cx="807523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The order of the operations is not important. You could do them in parallel or sequentially, the result will still be the same.</a:t>
            </a:r>
          </a:p>
        </p:txBody>
      </p:sp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37713168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22744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232649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6319433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34246552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21948935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5216496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5650092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/>
                  <a:t>In vector terms </a:t>
                </a:r>
                <a:endParaRPr lang="en-US" sz="2800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/>
                  <a:t>Repeated iterations will converge to the eigenvectors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The 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a </a:t>
                </a:r>
                <a:r>
                  <a:rPr lang="en-US" dirty="0">
                    <a:solidFill>
                      <a:srgbClr val="0070C0"/>
                    </a:solidFill>
                  </a:rPr>
                  <a:t>basis</a:t>
                </a:r>
                <a:r>
                  <a:rPr lang="en-US" dirty="0"/>
                  <a:t>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/>
                  <a:t>) </a:t>
                </a:r>
                <a:r>
                  <a:rPr lang="en-US" dirty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on the bipartite graph of hubs and authorities alternating between the two</a:t>
            </a:r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</a:t>
            </a:r>
            <a:r>
              <a:rPr lang="en-US" dirty="0">
                <a:solidFill>
                  <a:srgbClr val="0070C0"/>
                </a:solidFill>
              </a:rPr>
              <a:t>how many </a:t>
            </a:r>
            <a:r>
              <a:rPr lang="en-US" dirty="0"/>
              <a:t>link to you, but also </a:t>
            </a:r>
            <a:r>
              <a:rPr lang="en-US" dirty="0">
                <a:solidFill>
                  <a:srgbClr val="0070C0"/>
                </a:solidFill>
              </a:rPr>
              <a:t>how important </a:t>
            </a:r>
            <a:r>
              <a:rPr lang="en-US" dirty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8612</TotalTime>
  <Words>3649</Words>
  <Application>Microsoft Office PowerPoint</Application>
  <PresentationFormat>On-screen Show (4:3)</PresentationFormat>
  <Paragraphs>767</Paragraphs>
  <Slides>84</Slides>
  <Notes>37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An example</vt:lpstr>
      <vt:lpstr>Computing PageRank weights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Effects of random jump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216</cp:revision>
  <dcterms:created xsi:type="dcterms:W3CDTF">2012-10-10T06:53:19Z</dcterms:created>
  <dcterms:modified xsi:type="dcterms:W3CDTF">2023-11-15T09:15:32Z</dcterms:modified>
</cp:coreProperties>
</file>