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media/image24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359" r:id="rId2"/>
    <p:sldId id="1125" r:id="rId3"/>
    <p:sldId id="1414" r:id="rId4"/>
    <p:sldId id="773" r:id="rId5"/>
    <p:sldId id="1124" r:id="rId6"/>
    <p:sldId id="1481" r:id="rId7"/>
    <p:sldId id="770" r:id="rId8"/>
    <p:sldId id="771" r:id="rId9"/>
    <p:sldId id="1126" r:id="rId10"/>
    <p:sldId id="1129" r:id="rId11"/>
    <p:sldId id="1127" r:id="rId12"/>
    <p:sldId id="777" r:id="rId13"/>
    <p:sldId id="1131" r:id="rId14"/>
    <p:sldId id="779" r:id="rId15"/>
    <p:sldId id="1133" r:id="rId16"/>
    <p:sldId id="1134" r:id="rId17"/>
    <p:sldId id="1135" r:id="rId18"/>
    <p:sldId id="1140" r:id="rId19"/>
    <p:sldId id="620" r:id="rId20"/>
    <p:sldId id="1482" r:id="rId21"/>
    <p:sldId id="1483" r:id="rId22"/>
    <p:sldId id="938" r:id="rId23"/>
    <p:sldId id="941" r:id="rId24"/>
    <p:sldId id="1475" r:id="rId25"/>
    <p:sldId id="942" r:id="rId26"/>
    <p:sldId id="943" r:id="rId27"/>
    <p:sldId id="945" r:id="rId28"/>
    <p:sldId id="954" r:id="rId29"/>
    <p:sldId id="955" r:id="rId30"/>
    <p:sldId id="956" r:id="rId31"/>
    <p:sldId id="982" r:id="rId32"/>
    <p:sldId id="929" r:id="rId33"/>
    <p:sldId id="1008" r:id="rId34"/>
    <p:sldId id="1110" r:id="rId35"/>
    <p:sldId id="1121" r:id="rId36"/>
    <p:sldId id="1011" r:id="rId37"/>
    <p:sldId id="958" r:id="rId38"/>
    <p:sldId id="1109" r:id="rId39"/>
    <p:sldId id="1143" r:id="rId40"/>
    <p:sldId id="1012" r:id="rId41"/>
    <p:sldId id="1049" r:id="rId42"/>
    <p:sldId id="1017" r:id="rId43"/>
    <p:sldId id="1086" r:id="rId44"/>
    <p:sldId id="1112" r:id="rId45"/>
    <p:sldId id="1145" r:id="rId46"/>
    <p:sldId id="1023" r:id="rId47"/>
    <p:sldId id="1024" r:id="rId48"/>
    <p:sldId id="930" r:id="rId49"/>
    <p:sldId id="1416" r:id="rId50"/>
    <p:sldId id="988" r:id="rId51"/>
    <p:sldId id="281" r:id="rId52"/>
    <p:sldId id="804" r:id="rId53"/>
    <p:sldId id="805" r:id="rId54"/>
    <p:sldId id="806" r:id="rId55"/>
    <p:sldId id="263" r:id="rId56"/>
    <p:sldId id="870" r:id="rId57"/>
    <p:sldId id="871" r:id="rId58"/>
    <p:sldId id="872" r:id="rId59"/>
    <p:sldId id="873" r:id="rId60"/>
    <p:sldId id="874" r:id="rId61"/>
    <p:sldId id="909" r:id="rId62"/>
    <p:sldId id="875" r:id="rId63"/>
    <p:sldId id="1471" r:id="rId64"/>
    <p:sldId id="1472" r:id="rId65"/>
    <p:sldId id="877" r:id="rId66"/>
    <p:sldId id="810" r:id="rId67"/>
    <p:sldId id="977" r:id="rId68"/>
    <p:sldId id="976" r:id="rId69"/>
    <p:sldId id="980" r:id="rId70"/>
    <p:sldId id="979" r:id="rId71"/>
    <p:sldId id="978" r:id="rId72"/>
    <p:sldId id="811" r:id="rId73"/>
    <p:sldId id="1411" r:id="rId74"/>
    <p:sldId id="989" r:id="rId75"/>
    <p:sldId id="812" r:id="rId76"/>
    <p:sldId id="990" r:id="rId77"/>
    <p:sldId id="1412" r:id="rId78"/>
    <p:sldId id="1413" r:id="rId79"/>
    <p:sldId id="855" r:id="rId80"/>
    <p:sldId id="983" r:id="rId81"/>
    <p:sldId id="984" r:id="rId82"/>
    <p:sldId id="985" r:id="rId83"/>
    <p:sldId id="986" r:id="rId84"/>
    <p:sldId id="987" r:id="rId85"/>
    <p:sldId id="951" r:id="rId86"/>
    <p:sldId id="952" r:id="rId87"/>
    <p:sldId id="953" r:id="rId88"/>
    <p:sldId id="818" r:id="rId89"/>
    <p:sldId id="1476" r:id="rId90"/>
    <p:sldId id="992" r:id="rId91"/>
    <p:sldId id="1439" r:id="rId92"/>
    <p:sldId id="895" r:id="rId93"/>
    <p:sldId id="1440" r:id="rId94"/>
    <p:sldId id="1465" r:id="rId95"/>
    <p:sldId id="1478" r:id="rId96"/>
    <p:sldId id="1477" r:id="rId97"/>
    <p:sldId id="619" r:id="rId98"/>
    <p:sldId id="625" r:id="rId99"/>
    <p:sldId id="622" r:id="rId100"/>
    <p:sldId id="1479" r:id="rId101"/>
    <p:sldId id="1449" r:id="rId102"/>
    <p:sldId id="617" r:id="rId103"/>
    <p:sldId id="624" r:id="rId104"/>
    <p:sldId id="623" r:id="rId105"/>
    <p:sldId id="1464" r:id="rId106"/>
    <p:sldId id="1480" r:id="rId10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>
    <p:extLst>
      <p:ext uri="{19B8F6BF-5375-455C-9EA6-DF929625EA0E}">
        <p15:presenceInfo xmlns:p15="http://schemas.microsoft.com/office/powerpoint/2012/main" userId="4f311c13892de8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F01B6"/>
    <a:srgbClr val="B10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1346" autoAdjust="0"/>
  </p:normalViewPr>
  <p:slideViewPr>
    <p:cSldViewPr>
      <p:cViewPr varScale="1">
        <p:scale>
          <a:sx n="102" d="100"/>
          <a:sy n="102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310"/>
    </p:cViewPr>
  </p:sorterViewPr>
  <p:notesViewPr>
    <p:cSldViewPr>
      <p:cViewPr varScale="1">
        <p:scale>
          <a:sx n="98" d="100"/>
          <a:sy n="98" d="100"/>
        </p:scale>
        <p:origin x="35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commentAuthors" Target="commentAuthor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ΗΣ ΤΣΑΠΑΡΑΣ" userId="14c29a0b-fba8-4de1-ba9f-ce710cf39d77" providerId="ADAL" clId="{3355C0F5-D3E6-41C1-B0E1-FB30CE01429B}"/>
    <pc:docChg chg="modSld">
      <pc:chgData name="ΠΑΝΑΓΙΩΤΗΣ ΤΣΑΠΑΡΑΣ" userId="14c29a0b-fba8-4de1-ba9f-ce710cf39d77" providerId="ADAL" clId="{3355C0F5-D3E6-41C1-B0E1-FB30CE01429B}" dt="2023-11-30T09:20:59.083" v="19" actId="20577"/>
      <pc:docMkLst>
        <pc:docMk/>
      </pc:docMkLst>
      <pc:sldChg chg="modSp mod">
        <pc:chgData name="ΠΑΝΑΓΙΩΤΗΣ ΤΣΑΠΑΡΑΣ" userId="14c29a0b-fba8-4de1-ba9f-ce710cf39d77" providerId="ADAL" clId="{3355C0F5-D3E6-41C1-B0E1-FB30CE01429B}" dt="2023-11-30T09:20:59.083" v="19" actId="20577"/>
        <pc:sldMkLst>
          <pc:docMk/>
          <pc:sldMk cId="2307372301" sldId="359"/>
        </pc:sldMkLst>
        <pc:spChg chg="mod">
          <ac:chgData name="ΠΑΝΑΓΙΩΤΗΣ ΤΣΑΠΑΡΑΣ" userId="14c29a0b-fba8-4de1-ba9f-ce710cf39d77" providerId="ADAL" clId="{3355C0F5-D3E6-41C1-B0E1-FB30CE01429B}" dt="2023-11-30T09:20:59.083" v="19" actId="20577"/>
          <ac:spMkLst>
            <pc:docMk/>
            <pc:sldMk cId="2307372301" sldId="359"/>
            <ac:spMk id="4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50:18.9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 44 624,'0'0'1592,"-8"-29"-1592,8 27 0,0-2-104,0 0-64,-2-1-768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76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Parameter </a:t>
            </a:r>
            <a:r>
              <a:rPr lang="en-US" sz="1800" b="0" i="0" u="none" strike="noStrike" baseline="0" dirty="0">
                <a:latin typeface="CMMI9"/>
              </a:rPr>
              <a:t>p </a:t>
            </a:r>
            <a:r>
              <a:rPr lang="en-US" sz="1800" b="0" i="0" u="none" strike="noStrike" baseline="0" dirty="0">
                <a:latin typeface="NimbusRomNo9L-Regu"/>
              </a:rPr>
              <a:t>controls the likelihood of immediately revisiting a node in the walk. Setting it to a high value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(</a:t>
            </a:r>
            <a:r>
              <a:rPr lang="en-US" sz="1800" b="0" i="0" u="none" strike="noStrike" baseline="0" dirty="0">
                <a:latin typeface="CMMI9"/>
              </a:rPr>
              <a:t>&gt; </a:t>
            </a:r>
            <a:r>
              <a:rPr lang="en-US" sz="1800" b="0" i="0" u="none" strike="noStrike" baseline="0" dirty="0">
                <a:latin typeface="CMR9"/>
              </a:rPr>
              <a:t>max(</a:t>
            </a:r>
            <a:r>
              <a:rPr lang="en-US" sz="1800" b="0" i="0" u="none" strike="noStrike" baseline="0" dirty="0">
                <a:latin typeface="CMMI9"/>
              </a:rPr>
              <a:t>q; </a:t>
            </a:r>
            <a:r>
              <a:rPr lang="en-US" sz="1800" b="0" i="0" u="none" strike="noStrike" baseline="0" dirty="0">
                <a:latin typeface="CMR9"/>
              </a:rPr>
              <a:t>1)</a:t>
            </a:r>
            <a:r>
              <a:rPr lang="en-US" sz="1800" b="0" i="0" u="none" strike="noStrike" baseline="0" dirty="0">
                <a:latin typeface="NimbusRomNo9L-Regu"/>
              </a:rPr>
              <a:t>) ensures that we are less likely to sample an already visited node in the following two steps (unless the next node in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the walk had no other neighbor). This strategy encourages moderate exploration and avoids </a:t>
            </a:r>
            <a:r>
              <a:rPr lang="en-US" sz="1800" b="0" i="0" u="none" strike="noStrike" baseline="0" dirty="0">
                <a:latin typeface="CMR9"/>
              </a:rPr>
              <a:t>2</a:t>
            </a:r>
            <a:r>
              <a:rPr lang="en-US" sz="1800" b="0" i="0" u="none" strike="noStrike" baseline="0" dirty="0">
                <a:latin typeface="NimbusRomNo9L-Regu"/>
              </a:rPr>
              <a:t>-hop redundancy in sampling. On the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other hand, if </a:t>
            </a:r>
            <a:r>
              <a:rPr lang="en-US" sz="1800" b="0" i="0" u="none" strike="noStrike" baseline="0" dirty="0">
                <a:latin typeface="CMMI9"/>
              </a:rPr>
              <a:t>p </a:t>
            </a:r>
            <a:r>
              <a:rPr lang="en-US" sz="1800" b="0" i="0" u="none" strike="noStrike" baseline="0" dirty="0">
                <a:latin typeface="NimbusRomNo9L-Regu"/>
              </a:rPr>
              <a:t>is low (</a:t>
            </a:r>
            <a:r>
              <a:rPr lang="en-US" sz="1800" b="0" i="0" u="none" strike="noStrike" baseline="0" dirty="0">
                <a:latin typeface="CMMI9"/>
              </a:rPr>
              <a:t>&lt; </a:t>
            </a:r>
            <a:r>
              <a:rPr lang="en-US" sz="1800" b="0" i="0" u="none" strike="noStrike" baseline="0" dirty="0">
                <a:latin typeface="CMR9"/>
              </a:rPr>
              <a:t>min(</a:t>
            </a:r>
            <a:r>
              <a:rPr lang="en-US" sz="1800" b="0" i="0" u="none" strike="noStrike" baseline="0" dirty="0">
                <a:latin typeface="CMMI9"/>
              </a:rPr>
              <a:t>q; </a:t>
            </a:r>
            <a:r>
              <a:rPr lang="en-US" sz="1800" b="0" i="0" u="none" strike="noStrike" baseline="0" dirty="0">
                <a:latin typeface="CMR9"/>
              </a:rPr>
              <a:t>1)</a:t>
            </a:r>
            <a:r>
              <a:rPr lang="en-US" sz="1800" b="0" i="0" u="none" strike="noStrike" baseline="0" dirty="0">
                <a:latin typeface="NimbusRomNo9L-Regu"/>
              </a:rPr>
              <a:t>), it would lead the walk to backtrack a step (Figure 2) and this would keep the walk “local”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close to the starting node </a:t>
            </a:r>
            <a:r>
              <a:rPr lang="en-US" sz="1800" b="0" i="0" u="none" strike="noStrike" baseline="0" dirty="0">
                <a:latin typeface="CMMI9"/>
              </a:rPr>
              <a:t>u</a:t>
            </a:r>
            <a:r>
              <a:rPr lang="en-US" sz="1800" b="0" i="0" u="none" strike="noStrike" baseline="0" dirty="0">
                <a:latin typeface="NimbusRomNo9L-Regu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52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us focus on learning the representation for the vertex A in the graph. We can see that A receives two types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information when learning its representation: 1-step information from B, as well as 2-step information from all 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vertices. We note that if we do not distinguish these two different types of information, we can construct an alternative graph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shown in (b) of Figure 2, where A receives exactly the same information as (a), but has a completely different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45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9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5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9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51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91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79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vol: sum of degrees</a:t>
            </a:r>
          </a:p>
          <a:p>
            <a:r>
              <a:rPr lang="en-US" dirty="0"/>
              <a:t>trace: sum of the entries in the diagonal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2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88C8D-18FA-4929-908F-A988049F88B2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3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88C8D-18FA-4929-908F-A988049F88B2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3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4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91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CMR9"/>
              </a:rPr>
              <a:t>we impose a small amount of regularization to ensure that the problem remains well-posed even in the absence sufficient data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1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In Gradient Descent, we consider all the points in calculating loss and derivative, while in Stochastic gradient descent, we use single point in loss function and its derivative randomly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02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98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-- Why is this approximation valid?</a:t>
            </a:r>
          </a:p>
          <a:p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-- We loose soft-max by doing it?</a:t>
            </a:r>
          </a:p>
          <a:p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-- Why can we move the log inside the sum in the approximation?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7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DCE6-A980-4C44-A9E6-6DF329EFA37A}" type="datetime1">
              <a:rPr lang="el-GR" smtClean="0"/>
              <a:t>30/11/2023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31E6-14B9-4E7E-9EE8-B67682DFE990}" type="datetime1">
              <a:rPr lang="el-GR" smtClean="0"/>
              <a:t>30/11/2023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9ED-D51B-4058-8D63-47A77537F2ED}" type="datetime1">
              <a:rPr lang="el-GR" smtClean="0"/>
              <a:t>30/11/2023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B4F9-E290-44B3-BAA6-8FE28E5DE141}" type="datetime1">
              <a:rPr lang="el-GR" smtClean="0"/>
              <a:t>30/11/2023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4-0292-4328-98EC-68CB61317F9B}" type="datetime1">
              <a:rPr lang="el-GR" smtClean="0"/>
              <a:t>30/11/2023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D11F-7E5E-4227-8B9D-13D79BC5901D}" type="datetime1">
              <a:rPr lang="el-GR" smtClean="0"/>
              <a:t>30/11/2023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569-397A-45E3-B661-310CA69C16CE}" type="datetime1">
              <a:rPr lang="el-GR" smtClean="0"/>
              <a:t>30/11/2023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FB8B-7CDA-4811-BF8A-3BF40C85257D}" type="datetime1">
              <a:rPr lang="el-GR" smtClean="0"/>
              <a:t>30/11/2023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B19-6BB5-4322-BA85-00F42DB4ED67}" type="datetime1">
              <a:rPr lang="el-GR" smtClean="0"/>
              <a:t>30/11/2023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04E9-BDEF-4856-B0A9-C9CA1D36AAD3}" type="datetime1">
              <a:rPr lang="el-GR" smtClean="0"/>
              <a:t>30/11/2023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7EA1-2A42-432B-8651-867C60F8A652}" type="datetime1">
              <a:rPr lang="el-GR" smtClean="0"/>
              <a:t>30/11/2023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9209C-0F2D-4A2B-81C1-73B1EF730F5E}" type="datetime1">
              <a:rPr lang="el-GR" smtClean="0"/>
              <a:t>30/11/2023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http://cs224w.stanford.ed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20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4.png"/><Relationship Id="rId9" Type="http://schemas.openxmlformats.org/officeDocument/2006/relationships/image" Target="../media/image15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1.wmf"/><Relationship Id="rId4" Type="http://schemas.openxmlformats.org/officeDocument/2006/relationships/image" Target="../media/image95.png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s224w.stanford.ed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80.png"/><Relationship Id="rId7" Type="http://schemas.openxmlformats.org/officeDocument/2006/relationships/image" Target="../media/image2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1.png"/><Relationship Id="rId11" Type="http://schemas.openxmlformats.org/officeDocument/2006/relationships/image" Target="../media/image290.png"/><Relationship Id="rId5" Type="http://schemas.openxmlformats.org/officeDocument/2006/relationships/image" Target="../media/image276.png"/><Relationship Id="rId10" Type="http://schemas.openxmlformats.org/officeDocument/2006/relationships/image" Target="../media/image21.wmf"/><Relationship Id="rId4" Type="http://schemas.openxmlformats.org/officeDocument/2006/relationships/image" Target="../media/image261.png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1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tif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69.png"/><Relationship Id="rId4" Type="http://schemas.openxmlformats.org/officeDocument/2006/relationships/image" Target="../media/image40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4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hyperlink" Target="https://arxiv.org/pdf/1402.3722.pdf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2.png"/><Relationship Id="rId2" Type="http://schemas.openxmlformats.org/officeDocument/2006/relationships/image" Target="../media/image6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1.png"/><Relationship Id="rId5" Type="http://schemas.openxmlformats.org/officeDocument/2006/relationships/image" Target="../media/image51.emf"/><Relationship Id="rId4" Type="http://schemas.openxmlformats.org/officeDocument/2006/relationships/image" Target="../media/image67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7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image" Target="../media/image72.png"/><Relationship Id="rId4" Type="http://schemas.openxmlformats.org/officeDocument/2006/relationships/image" Target="../media/image72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580.png"/><Relationship Id="rId4" Type="http://schemas.openxmlformats.org/officeDocument/2006/relationships/image" Target="../media/image56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0.png"/><Relationship Id="rId3" Type="http://schemas.openxmlformats.org/officeDocument/2006/relationships/image" Target="../media/image570.png"/><Relationship Id="rId7" Type="http://schemas.openxmlformats.org/officeDocument/2006/relationships/image" Target="../media/image580.png"/><Relationship Id="rId12" Type="http://schemas.openxmlformats.org/officeDocument/2006/relationships/image" Target="../media/image8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86.png"/><Relationship Id="rId5" Type="http://schemas.openxmlformats.org/officeDocument/2006/relationships/image" Target="../media/image82.png"/><Relationship Id="rId10" Type="http://schemas.openxmlformats.org/officeDocument/2006/relationships/image" Target="../media/image85.png"/><Relationship Id="rId4" Type="http://schemas.openxmlformats.org/officeDocument/2006/relationships/image" Target="../media/image81.png"/><Relationship Id="rId9" Type="http://schemas.openxmlformats.org/officeDocument/2006/relationships/image" Target="../media/image8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1.png"/><Relationship Id="rId13" Type="http://schemas.openxmlformats.org/officeDocument/2006/relationships/image" Target="../media/image7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0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1.png"/><Relationship Id="rId4" Type="http://schemas.openxmlformats.org/officeDocument/2006/relationships/image" Target="../media/image91.png"/><Relationship Id="rId9" Type="http://schemas.openxmlformats.org/officeDocument/2006/relationships/image" Target="../media/image961.png"/><Relationship Id="rId14" Type="http://schemas.openxmlformats.org/officeDocument/2006/relationships/image" Target="../media/image101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10.09599" TargetMode="External"/><Relationship Id="rId2" Type="http://schemas.openxmlformats.org/officeDocument/2006/relationships/hyperlink" Target="https://ericdongyx.github.io/papers/KDD17-dong-chawla-swami-metapath2vec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706.07845" TargetMode="External"/><Relationship Id="rId5" Type="http://schemas.openxmlformats.org/officeDocument/2006/relationships/hyperlink" Target="https://arxiv.org/pdf/1704.03165.pdf" TargetMode="External"/><Relationship Id="rId4" Type="http://schemas.openxmlformats.org/officeDocument/2006/relationships/hyperlink" Target="https://arxiv.org/abs/1503.0357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4.emf"/><Relationship Id="rId7" Type="http://schemas.openxmlformats.org/officeDocument/2006/relationships/image" Target="../media/image78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Relationship Id="rId9" Type="http://schemas.openxmlformats.org/officeDocument/2006/relationships/image" Target="../media/image80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e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13" Type="http://schemas.openxmlformats.org/officeDocument/2006/relationships/oleObject" Target="../embeddings/oleObject5.bin"/><Relationship Id="rId7" Type="http://schemas.openxmlformats.org/officeDocument/2006/relationships/image" Target="../media/image960.png"/><Relationship Id="rId12" Type="http://schemas.openxmlformats.org/officeDocument/2006/relationships/image" Target="../media/image8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0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913.png"/><Relationship Id="rId15" Type="http://schemas.openxmlformats.org/officeDocument/2006/relationships/image" Target="../media/image39.png"/><Relationship Id="rId10" Type="http://schemas.openxmlformats.org/officeDocument/2006/relationships/image" Target="../media/image83.wmf"/><Relationship Id="rId4" Type="http://schemas.openxmlformats.org/officeDocument/2006/relationships/image" Target="../media/image890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5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13" Type="http://schemas.openxmlformats.org/officeDocument/2006/relationships/image" Target="../media/image1070.png"/><Relationship Id="rId7" Type="http://schemas.openxmlformats.org/officeDocument/2006/relationships/image" Target="../media/image1050.png"/><Relationship Id="rId12" Type="http://schemas.openxmlformats.org/officeDocument/2006/relationships/image" Target="../media/image8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0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011.png"/><Relationship Id="rId10" Type="http://schemas.openxmlformats.org/officeDocument/2006/relationships/image" Target="../media/image86.wmf"/><Relationship Id="rId4" Type="http://schemas.openxmlformats.org/officeDocument/2006/relationships/image" Target="../media/image1000.png"/><Relationship Id="rId9" Type="http://schemas.openxmlformats.org/officeDocument/2006/relationships/oleObject" Target="../embeddings/oleObject6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0.png"/><Relationship Id="rId4" Type="http://schemas.openxmlformats.org/officeDocument/2006/relationships/image" Target="../media/image4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hyperlink" Target="https://arxiv.org/abs/1509.092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hyperlink" Target="https://arxiv.org/abs/1511.05493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1.png"/><Relationship Id="rId4" Type="http://schemas.openxmlformats.org/officeDocument/2006/relationships/image" Target="../media/image10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083823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Graph ML II</a:t>
            </a:r>
          </a:p>
          <a:p>
            <a:r>
              <a:rPr lang="en-US">
                <a:solidFill>
                  <a:schemeClr val="tx1"/>
                </a:solidFill>
              </a:rPr>
              <a:t>Graph Embeddings</a:t>
            </a:r>
            <a:endParaRPr lang="en-US" dirty="0">
              <a:solidFill>
                <a:schemeClr val="tx1"/>
              </a:solidFill>
            </a:endParaRPr>
          </a:p>
          <a:p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7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8108" y="1348740"/>
            <a:ext cx="817308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100"/>
              </a:spcBef>
              <a:buClr>
                <a:srgbClr val="F0AD00"/>
              </a:buClr>
              <a:buSzPct val="81250"/>
              <a:buFont typeface="Arial"/>
              <a:buChar char="•"/>
              <a:tabLst>
                <a:tab pos="332105" algn="l"/>
              </a:tabLst>
            </a:pP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Encoder:</a:t>
            </a:r>
            <a:r>
              <a:rPr sz="32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maps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each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node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30" dirty="0">
                <a:latin typeface="Calibri"/>
                <a:cs typeface="Calibri"/>
              </a:rPr>
              <a:t>low-</a:t>
            </a:r>
            <a:r>
              <a:rPr sz="3200" spc="-10" dirty="0">
                <a:latin typeface="Calibri"/>
                <a:cs typeface="Calibri"/>
              </a:rPr>
              <a:t>dimensional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8149" y="1830324"/>
            <a:ext cx="10674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vector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8780" y="5792216"/>
            <a:ext cx="3920490" cy="84264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054100" marR="5080" indent="-1042035">
              <a:lnSpc>
                <a:spcPts val="3190"/>
              </a:lnSpc>
              <a:spcBef>
                <a:spcPts val="245"/>
              </a:spcBef>
            </a:pPr>
            <a:r>
              <a:rPr sz="2700" dirty="0">
                <a:solidFill>
                  <a:srgbClr val="5A6378"/>
                </a:solidFill>
                <a:latin typeface="Arial"/>
                <a:cs typeface="Arial"/>
              </a:rPr>
              <a:t>dot</a:t>
            </a:r>
            <a:r>
              <a:rPr sz="2700" spc="-100" dirty="0">
                <a:solidFill>
                  <a:srgbClr val="5A6378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5A6378"/>
                </a:solidFill>
                <a:latin typeface="Arial"/>
                <a:cs typeface="Arial"/>
              </a:rPr>
              <a:t>product</a:t>
            </a:r>
            <a:r>
              <a:rPr sz="2700" spc="-100" dirty="0">
                <a:solidFill>
                  <a:srgbClr val="5A6378"/>
                </a:solidFill>
                <a:latin typeface="Arial"/>
                <a:cs typeface="Arial"/>
              </a:rPr>
              <a:t> </a:t>
            </a:r>
            <a:r>
              <a:rPr sz="2700" spc="-35" dirty="0">
                <a:solidFill>
                  <a:srgbClr val="5A6378"/>
                </a:solidFill>
                <a:latin typeface="Arial"/>
                <a:cs typeface="Arial"/>
              </a:rPr>
              <a:t>between</a:t>
            </a:r>
            <a:r>
              <a:rPr sz="2700" spc="-95" dirty="0">
                <a:solidFill>
                  <a:srgbClr val="5A6378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5A6378"/>
                </a:solidFill>
                <a:latin typeface="Arial"/>
                <a:cs typeface="Arial"/>
              </a:rPr>
              <a:t>node </a:t>
            </a:r>
            <a:r>
              <a:rPr sz="2700" spc="-10" dirty="0">
                <a:solidFill>
                  <a:srgbClr val="5A6378"/>
                </a:solidFill>
                <a:latin typeface="Arial"/>
                <a:cs typeface="Arial"/>
              </a:rPr>
              <a:t>embeddings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91492" y="5560301"/>
            <a:ext cx="802640" cy="256540"/>
          </a:xfrm>
          <a:custGeom>
            <a:avLst/>
            <a:gdLst/>
            <a:ahLst/>
            <a:cxnLst/>
            <a:rect l="l" t="t" r="r" b="b"/>
            <a:pathLst>
              <a:path w="802639" h="256539">
                <a:moveTo>
                  <a:pt x="539648" y="252209"/>
                </a:moveTo>
                <a:lnTo>
                  <a:pt x="538962" y="250317"/>
                </a:lnTo>
                <a:lnTo>
                  <a:pt x="70396" y="31648"/>
                </a:lnTo>
                <a:lnTo>
                  <a:pt x="73253" y="25539"/>
                </a:lnTo>
                <a:lnTo>
                  <a:pt x="85166" y="0"/>
                </a:lnTo>
                <a:lnTo>
                  <a:pt x="0" y="2298"/>
                </a:lnTo>
                <a:lnTo>
                  <a:pt x="52946" y="69049"/>
                </a:lnTo>
                <a:lnTo>
                  <a:pt x="67716" y="37401"/>
                </a:lnTo>
                <a:lnTo>
                  <a:pt x="536282" y="256070"/>
                </a:lnTo>
                <a:lnTo>
                  <a:pt x="538175" y="255384"/>
                </a:lnTo>
                <a:lnTo>
                  <a:pt x="539648" y="252209"/>
                </a:lnTo>
                <a:close/>
              </a:path>
              <a:path w="802639" h="256539">
                <a:moveTo>
                  <a:pt x="802297" y="253377"/>
                </a:moveTo>
                <a:lnTo>
                  <a:pt x="802246" y="251371"/>
                </a:lnTo>
                <a:lnTo>
                  <a:pt x="593407" y="52552"/>
                </a:lnTo>
                <a:lnTo>
                  <a:pt x="602894" y="42583"/>
                </a:lnTo>
                <a:lnTo>
                  <a:pt x="617499" y="27254"/>
                </a:lnTo>
                <a:lnTo>
                  <a:pt x="536028" y="2311"/>
                </a:lnTo>
                <a:lnTo>
                  <a:pt x="564946" y="82435"/>
                </a:lnTo>
                <a:lnTo>
                  <a:pt x="589038" y="57150"/>
                </a:lnTo>
                <a:lnTo>
                  <a:pt x="797877" y="255968"/>
                </a:lnTo>
                <a:lnTo>
                  <a:pt x="799884" y="255917"/>
                </a:lnTo>
                <a:lnTo>
                  <a:pt x="802297" y="253377"/>
                </a:lnTo>
                <a:close/>
              </a:path>
            </a:pathLst>
          </a:custGeom>
          <a:solidFill>
            <a:srgbClr val="F0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13100" y="5652656"/>
            <a:ext cx="311785" cy="163830"/>
          </a:xfrm>
          <a:custGeom>
            <a:avLst/>
            <a:gdLst/>
            <a:ahLst/>
            <a:cxnLst/>
            <a:rect l="l" t="t" r="r" b="b"/>
            <a:pathLst>
              <a:path w="311785" h="163829">
                <a:moveTo>
                  <a:pt x="242435" y="32337"/>
                </a:moveTo>
                <a:lnTo>
                  <a:pt x="605" y="158087"/>
                </a:lnTo>
                <a:lnTo>
                  <a:pt x="0" y="160005"/>
                </a:lnTo>
                <a:lnTo>
                  <a:pt x="1617" y="163116"/>
                </a:lnTo>
                <a:lnTo>
                  <a:pt x="3535" y="163721"/>
                </a:lnTo>
                <a:lnTo>
                  <a:pt x="245365" y="37971"/>
                </a:lnTo>
                <a:lnTo>
                  <a:pt x="242435" y="32337"/>
                </a:lnTo>
                <a:close/>
              </a:path>
              <a:path w="311785" h="163829">
                <a:moveTo>
                  <a:pt x="292882" y="25669"/>
                </a:moveTo>
                <a:lnTo>
                  <a:pt x="255258" y="25669"/>
                </a:lnTo>
                <a:lnTo>
                  <a:pt x="257176" y="26275"/>
                </a:lnTo>
                <a:lnTo>
                  <a:pt x="258794" y="29386"/>
                </a:lnTo>
                <a:lnTo>
                  <a:pt x="258188" y="31303"/>
                </a:lnTo>
                <a:lnTo>
                  <a:pt x="245365" y="37971"/>
                </a:lnTo>
                <a:lnTo>
                  <a:pt x="261477" y="68957"/>
                </a:lnTo>
                <a:lnTo>
                  <a:pt x="292882" y="25669"/>
                </a:lnTo>
                <a:close/>
              </a:path>
              <a:path w="311785" h="163829">
                <a:moveTo>
                  <a:pt x="255258" y="25669"/>
                </a:moveTo>
                <a:lnTo>
                  <a:pt x="242435" y="32337"/>
                </a:lnTo>
                <a:lnTo>
                  <a:pt x="245365" y="37971"/>
                </a:lnTo>
                <a:lnTo>
                  <a:pt x="258188" y="31303"/>
                </a:lnTo>
                <a:lnTo>
                  <a:pt x="258794" y="29386"/>
                </a:lnTo>
                <a:lnTo>
                  <a:pt x="257176" y="26275"/>
                </a:lnTo>
                <a:lnTo>
                  <a:pt x="255258" y="25669"/>
                </a:lnTo>
                <a:close/>
              </a:path>
              <a:path w="311785" h="163829">
                <a:moveTo>
                  <a:pt x="311505" y="0"/>
                </a:moveTo>
                <a:lnTo>
                  <a:pt x="226322" y="1351"/>
                </a:lnTo>
                <a:lnTo>
                  <a:pt x="242435" y="32337"/>
                </a:lnTo>
                <a:lnTo>
                  <a:pt x="255258" y="25669"/>
                </a:lnTo>
                <a:lnTo>
                  <a:pt x="292882" y="25669"/>
                </a:lnTo>
                <a:lnTo>
                  <a:pt x="311505" y="0"/>
                </a:lnTo>
                <a:close/>
              </a:path>
            </a:pathLst>
          </a:custGeom>
          <a:solidFill>
            <a:srgbClr val="F0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79469" y="5079492"/>
            <a:ext cx="16497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C00000"/>
                </a:solidFill>
                <a:latin typeface="Arial"/>
                <a:cs typeface="Arial"/>
              </a:rPr>
              <a:t>Decoder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74044" y="2484988"/>
            <a:ext cx="374015" cy="282575"/>
          </a:xfrm>
          <a:custGeom>
            <a:avLst/>
            <a:gdLst/>
            <a:ahLst/>
            <a:cxnLst/>
            <a:rect l="l" t="t" r="r" b="b"/>
            <a:pathLst>
              <a:path w="374014" h="282575">
                <a:moveTo>
                  <a:pt x="283429" y="0"/>
                </a:moveTo>
                <a:lnTo>
                  <a:pt x="279411" y="11460"/>
                </a:lnTo>
                <a:lnTo>
                  <a:pt x="295754" y="18552"/>
                </a:lnTo>
                <a:lnTo>
                  <a:pt x="309809" y="28370"/>
                </a:lnTo>
                <a:lnTo>
                  <a:pt x="338347" y="73878"/>
                </a:lnTo>
                <a:lnTo>
                  <a:pt x="346681" y="115662"/>
                </a:lnTo>
                <a:lnTo>
                  <a:pt x="347723" y="139749"/>
                </a:lnTo>
                <a:lnTo>
                  <a:pt x="346677" y="164650"/>
                </a:lnTo>
                <a:lnTo>
                  <a:pt x="338306" y="207587"/>
                </a:lnTo>
                <a:lnTo>
                  <a:pt x="309827" y="253826"/>
                </a:lnTo>
                <a:lnTo>
                  <a:pt x="279858" y="270866"/>
                </a:lnTo>
                <a:lnTo>
                  <a:pt x="283429" y="282327"/>
                </a:lnTo>
                <a:lnTo>
                  <a:pt x="321939" y="264263"/>
                </a:lnTo>
                <a:lnTo>
                  <a:pt x="350253" y="232990"/>
                </a:lnTo>
                <a:lnTo>
                  <a:pt x="367666" y="191113"/>
                </a:lnTo>
                <a:lnTo>
                  <a:pt x="373471" y="141237"/>
                </a:lnTo>
                <a:lnTo>
                  <a:pt x="372015" y="115355"/>
                </a:lnTo>
                <a:lnTo>
                  <a:pt x="360369" y="69479"/>
                </a:lnTo>
                <a:lnTo>
                  <a:pt x="337273" y="32133"/>
                </a:lnTo>
                <a:lnTo>
                  <a:pt x="303898" y="7390"/>
                </a:lnTo>
                <a:lnTo>
                  <a:pt x="283429" y="0"/>
                </a:lnTo>
                <a:close/>
              </a:path>
              <a:path w="374014" h="282575">
                <a:moveTo>
                  <a:pt x="90040" y="0"/>
                </a:moveTo>
                <a:lnTo>
                  <a:pt x="51624" y="18101"/>
                </a:lnTo>
                <a:lnTo>
                  <a:pt x="23291" y="49485"/>
                </a:lnTo>
                <a:lnTo>
                  <a:pt x="5822" y="91436"/>
                </a:lnTo>
                <a:lnTo>
                  <a:pt x="0" y="141237"/>
                </a:lnTo>
                <a:lnTo>
                  <a:pt x="1451" y="167175"/>
                </a:lnTo>
                <a:lnTo>
                  <a:pt x="13059" y="213051"/>
                </a:lnTo>
                <a:lnTo>
                  <a:pt x="36099" y="250277"/>
                </a:lnTo>
                <a:lnTo>
                  <a:pt x="69511" y="274946"/>
                </a:lnTo>
                <a:lnTo>
                  <a:pt x="90040" y="282327"/>
                </a:lnTo>
                <a:lnTo>
                  <a:pt x="93612" y="270866"/>
                </a:lnTo>
                <a:lnTo>
                  <a:pt x="77525" y="263742"/>
                </a:lnTo>
                <a:lnTo>
                  <a:pt x="63642" y="253826"/>
                </a:lnTo>
                <a:lnTo>
                  <a:pt x="35165" y="207587"/>
                </a:lnTo>
                <a:lnTo>
                  <a:pt x="26793" y="164650"/>
                </a:lnTo>
                <a:lnTo>
                  <a:pt x="25746" y="139749"/>
                </a:lnTo>
                <a:lnTo>
                  <a:pt x="26793" y="115662"/>
                </a:lnTo>
                <a:lnTo>
                  <a:pt x="35165" y="73878"/>
                </a:lnTo>
                <a:lnTo>
                  <a:pt x="63753" y="28370"/>
                </a:lnTo>
                <a:lnTo>
                  <a:pt x="94058" y="11460"/>
                </a:lnTo>
                <a:lnTo>
                  <a:pt x="90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80517" y="2395220"/>
            <a:ext cx="1318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8230" algn="l"/>
              </a:tabLst>
            </a:pPr>
            <a:r>
              <a:rPr sz="2400" dirty="0">
                <a:latin typeface="Cambria Math"/>
                <a:cs typeface="Cambria Math"/>
              </a:rPr>
              <a:t>ENC</a:t>
            </a:r>
            <a:r>
              <a:rPr sz="2400" spc="455" dirty="0">
                <a:latin typeface="Cambria Math"/>
                <a:cs typeface="Cambria Math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𝑣</a:t>
            </a:r>
            <a:r>
              <a:rPr sz="2400" dirty="0">
                <a:latin typeface="Cambria Math"/>
                <a:cs typeface="Cambria Math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=</a:t>
            </a:r>
            <a:endParaRPr sz="2400" dirty="0">
              <a:latin typeface="Cambria Math"/>
              <a:cs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1"/>
              <p:cNvSpPr txBox="1"/>
              <p:nvPr/>
            </p:nvSpPr>
            <p:spPr>
              <a:xfrm>
                <a:off x="3983421" y="2375369"/>
                <a:ext cx="452120" cy="393505"/>
              </a:xfrm>
              <a:prstGeom prst="rect">
                <a:avLst/>
              </a:prstGeom>
            </p:spPr>
            <p:txBody>
              <a:bodyPr vert="horz" wrap="square" lIns="0" tIns="32384" rIns="0" bIns="0" rtlCol="0">
                <a:spAutoFit/>
              </a:bodyPr>
              <a:lstStyle/>
              <a:p>
                <a:pPr marL="86995">
                  <a:lnSpc>
                    <a:spcPct val="100000"/>
                  </a:lnSpc>
                  <a:spcBef>
                    <a:spcPts val="254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pc="220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pc="220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pc="220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sz="2700" baseline="-15432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421" y="2375369"/>
                <a:ext cx="452120" cy="393505"/>
              </a:xfrm>
              <a:prstGeom prst="rect">
                <a:avLst/>
              </a:prstGeom>
              <a:blipFill>
                <a:blip r:embed="rId2"/>
                <a:stretch>
                  <a:fillRect r="-133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12"/>
          <p:cNvSpPr/>
          <p:nvPr/>
        </p:nvSpPr>
        <p:spPr>
          <a:xfrm>
            <a:off x="3517242" y="5153771"/>
            <a:ext cx="894715" cy="376555"/>
          </a:xfrm>
          <a:custGeom>
            <a:avLst/>
            <a:gdLst/>
            <a:ahLst/>
            <a:cxnLst/>
            <a:rect l="l" t="t" r="r" b="b"/>
            <a:pathLst>
              <a:path w="894714" h="376554">
                <a:moveTo>
                  <a:pt x="774040" y="0"/>
                </a:moveTo>
                <a:lnTo>
                  <a:pt x="768682" y="15279"/>
                </a:lnTo>
                <a:lnTo>
                  <a:pt x="790473" y="24736"/>
                </a:lnTo>
                <a:lnTo>
                  <a:pt x="809213" y="37826"/>
                </a:lnTo>
                <a:lnTo>
                  <a:pt x="837540" y="74909"/>
                </a:lnTo>
                <a:lnTo>
                  <a:pt x="854209" y="124941"/>
                </a:lnTo>
                <a:lnTo>
                  <a:pt x="859765" y="186333"/>
                </a:lnTo>
                <a:lnTo>
                  <a:pt x="858370" y="219533"/>
                </a:lnTo>
                <a:lnTo>
                  <a:pt x="847208" y="276783"/>
                </a:lnTo>
                <a:lnTo>
                  <a:pt x="824809" y="321493"/>
                </a:lnTo>
                <a:lnTo>
                  <a:pt x="790727" y="351655"/>
                </a:lnTo>
                <a:lnTo>
                  <a:pt x="769278" y="361156"/>
                </a:lnTo>
                <a:lnTo>
                  <a:pt x="774040" y="376435"/>
                </a:lnTo>
                <a:lnTo>
                  <a:pt x="825386" y="352350"/>
                </a:lnTo>
                <a:lnTo>
                  <a:pt x="863138" y="310653"/>
                </a:lnTo>
                <a:lnTo>
                  <a:pt x="886356" y="254818"/>
                </a:lnTo>
                <a:lnTo>
                  <a:pt x="894095" y="188316"/>
                </a:lnTo>
                <a:lnTo>
                  <a:pt x="892154" y="153807"/>
                </a:lnTo>
                <a:lnTo>
                  <a:pt x="876626" y="92639"/>
                </a:lnTo>
                <a:lnTo>
                  <a:pt x="845831" y="42844"/>
                </a:lnTo>
                <a:lnTo>
                  <a:pt x="801331" y="9853"/>
                </a:lnTo>
                <a:lnTo>
                  <a:pt x="774040" y="0"/>
                </a:lnTo>
                <a:close/>
              </a:path>
              <a:path w="894714" h="376554">
                <a:moveTo>
                  <a:pt x="120054" y="0"/>
                </a:moveTo>
                <a:lnTo>
                  <a:pt x="68832" y="24135"/>
                </a:lnTo>
                <a:lnTo>
                  <a:pt x="31055" y="65980"/>
                </a:lnTo>
                <a:lnTo>
                  <a:pt x="7763" y="121915"/>
                </a:lnTo>
                <a:lnTo>
                  <a:pt x="0" y="188316"/>
                </a:lnTo>
                <a:lnTo>
                  <a:pt x="1934" y="222901"/>
                </a:lnTo>
                <a:lnTo>
                  <a:pt x="17412" y="284069"/>
                </a:lnTo>
                <a:lnTo>
                  <a:pt x="48133" y="333703"/>
                </a:lnTo>
                <a:lnTo>
                  <a:pt x="92682" y="366594"/>
                </a:lnTo>
                <a:lnTo>
                  <a:pt x="120054" y="376435"/>
                </a:lnTo>
                <a:lnTo>
                  <a:pt x="124816" y="361156"/>
                </a:lnTo>
                <a:lnTo>
                  <a:pt x="103366" y="351655"/>
                </a:lnTo>
                <a:lnTo>
                  <a:pt x="84856" y="338435"/>
                </a:lnTo>
                <a:lnTo>
                  <a:pt x="56653" y="300831"/>
                </a:lnTo>
                <a:lnTo>
                  <a:pt x="39910" y="249683"/>
                </a:lnTo>
                <a:lnTo>
                  <a:pt x="34329" y="186333"/>
                </a:lnTo>
                <a:lnTo>
                  <a:pt x="35724" y="154217"/>
                </a:lnTo>
                <a:lnTo>
                  <a:pt x="46886" y="98505"/>
                </a:lnTo>
                <a:lnTo>
                  <a:pt x="69322" y="54551"/>
                </a:lnTo>
                <a:lnTo>
                  <a:pt x="103702" y="24736"/>
                </a:lnTo>
                <a:lnTo>
                  <a:pt x="125412" y="15279"/>
                </a:lnTo>
                <a:lnTo>
                  <a:pt x="120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9125" y="4849010"/>
            <a:ext cx="4000500" cy="1685289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530350">
              <a:lnSpc>
                <a:spcPct val="100000"/>
              </a:lnSpc>
              <a:spcBef>
                <a:spcPts val="1600"/>
              </a:spcBef>
              <a:tabLst>
                <a:tab pos="3370579" algn="l"/>
              </a:tabLst>
            </a:pPr>
            <a:r>
              <a:rPr sz="3200" spc="-10" dirty="0">
                <a:latin typeface="Cambria Math"/>
                <a:cs typeface="Cambria Math"/>
              </a:rPr>
              <a:t>similarity</a:t>
            </a:r>
            <a:r>
              <a:rPr sz="3200" dirty="0">
                <a:latin typeface="Cambria Math"/>
                <a:cs typeface="Cambria Math"/>
              </a:rPr>
              <a:t>	𝑢,</a:t>
            </a:r>
            <a:r>
              <a:rPr sz="3200" spc="-85" dirty="0">
                <a:latin typeface="Cambria Math"/>
                <a:cs typeface="Cambria Math"/>
              </a:rPr>
              <a:t> </a:t>
            </a:r>
            <a:r>
              <a:rPr sz="3200" spc="-50" dirty="0">
                <a:latin typeface="Cambria Math"/>
                <a:cs typeface="Cambria Math"/>
              </a:rPr>
              <a:t>𝑣</a:t>
            </a:r>
            <a:endParaRPr sz="3200">
              <a:latin typeface="Cambria Math"/>
              <a:cs typeface="Cambria Math"/>
            </a:endParaRPr>
          </a:p>
          <a:p>
            <a:pPr marL="198120" marR="759460" indent="-186055">
              <a:lnSpc>
                <a:spcPts val="3220"/>
              </a:lnSpc>
              <a:spcBef>
                <a:spcPts val="1385"/>
              </a:spcBef>
            </a:pPr>
            <a:r>
              <a:rPr sz="2700" spc="-85" dirty="0">
                <a:solidFill>
                  <a:srgbClr val="5A6378"/>
                </a:solidFill>
                <a:latin typeface="Arial"/>
                <a:cs typeface="Arial"/>
              </a:rPr>
              <a:t>Similarity </a:t>
            </a:r>
            <a:r>
              <a:rPr sz="2700" dirty="0">
                <a:solidFill>
                  <a:srgbClr val="5A6378"/>
                </a:solidFill>
                <a:latin typeface="Arial"/>
                <a:cs typeface="Arial"/>
              </a:rPr>
              <a:t>of</a:t>
            </a:r>
            <a:r>
              <a:rPr sz="2700" spc="-85" dirty="0">
                <a:solidFill>
                  <a:srgbClr val="5A6378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5A6378"/>
                </a:solidFill>
                <a:latin typeface="Cambria Math"/>
                <a:cs typeface="Cambria Math"/>
              </a:rPr>
              <a:t>𝑢</a:t>
            </a:r>
            <a:r>
              <a:rPr sz="2700" spc="120" dirty="0">
                <a:solidFill>
                  <a:srgbClr val="5A6378"/>
                </a:solidFill>
                <a:latin typeface="Cambria Math"/>
                <a:cs typeface="Cambria Math"/>
              </a:rPr>
              <a:t> </a:t>
            </a:r>
            <a:r>
              <a:rPr sz="2700" spc="-10" dirty="0">
                <a:solidFill>
                  <a:srgbClr val="5A6378"/>
                </a:solidFill>
                <a:latin typeface="Arial"/>
                <a:cs typeface="Arial"/>
              </a:rPr>
              <a:t>and</a:t>
            </a:r>
            <a:r>
              <a:rPr sz="2700" spc="-95" dirty="0">
                <a:solidFill>
                  <a:srgbClr val="5A6378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5A6378"/>
                </a:solidFill>
                <a:latin typeface="Cambria Math"/>
                <a:cs typeface="Cambria Math"/>
              </a:rPr>
              <a:t>𝑣</a:t>
            </a:r>
            <a:r>
              <a:rPr sz="2700" spc="140" dirty="0">
                <a:solidFill>
                  <a:srgbClr val="5A6378"/>
                </a:solidFill>
                <a:latin typeface="Cambria Math"/>
                <a:cs typeface="Cambria Math"/>
              </a:rPr>
              <a:t> </a:t>
            </a:r>
            <a:r>
              <a:rPr sz="2700" spc="-35" dirty="0">
                <a:solidFill>
                  <a:srgbClr val="5A6378"/>
                </a:solidFill>
                <a:latin typeface="Arial"/>
                <a:cs typeface="Arial"/>
              </a:rPr>
              <a:t>in </a:t>
            </a:r>
            <a:r>
              <a:rPr sz="2700" dirty="0">
                <a:solidFill>
                  <a:srgbClr val="5A6378"/>
                </a:solidFill>
                <a:latin typeface="Arial"/>
                <a:cs typeface="Arial"/>
              </a:rPr>
              <a:t>the</a:t>
            </a:r>
            <a:r>
              <a:rPr sz="2700" spc="-125" dirty="0">
                <a:solidFill>
                  <a:srgbClr val="5A6378"/>
                </a:solidFill>
                <a:latin typeface="Arial"/>
                <a:cs typeface="Arial"/>
              </a:rPr>
              <a:t> </a:t>
            </a:r>
            <a:r>
              <a:rPr sz="2700" spc="-80" dirty="0">
                <a:solidFill>
                  <a:srgbClr val="5A6378"/>
                </a:solidFill>
                <a:latin typeface="Arial"/>
                <a:cs typeface="Arial"/>
              </a:rPr>
              <a:t>original</a:t>
            </a:r>
            <a:r>
              <a:rPr sz="2700" spc="-110" dirty="0">
                <a:solidFill>
                  <a:srgbClr val="5A6378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5A6378"/>
                </a:solidFill>
                <a:latin typeface="Arial"/>
                <a:cs typeface="Arial"/>
              </a:rPr>
              <a:t>network</a:t>
            </a:r>
            <a:endParaRPr sz="270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4"/>
              <p:cNvSpPr txBox="1"/>
              <p:nvPr/>
            </p:nvSpPr>
            <p:spPr>
              <a:xfrm>
                <a:off x="4610742" y="5039867"/>
                <a:ext cx="1977482" cy="50526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  <a:tabLst>
                    <a:tab pos="715645" algn="l"/>
                  </a:tabLst>
                </a:pPr>
                <a:r>
                  <a:rPr lang="ar-AE" sz="3200" spc="-50" dirty="0">
                    <a:latin typeface="Cambria Math"/>
                    <a:cs typeface="Cambria Math"/>
                  </a:rPr>
                  <a:t>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Open San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ar-AE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Open Sans"/>
                              </a:rPr>
                            </m:ctrlPr>
                          </m:sSubPr>
                          <m:e>
                            <m:r>
                              <a:rPr lang="ar-AE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Open Sans"/>
                              </a:rPr>
                              <m:t>𝑧</m:t>
                            </m:r>
                          </m:e>
                          <m:sub>
                            <m:r>
                              <a:rPr lang="ar-AE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Open Sans"/>
                              </a:rPr>
                              <m:t>𝑢</m:t>
                            </m:r>
                          </m:sub>
                        </m:sSub>
                      </m:e>
                      <m:sup>
                        <m:r>
                          <a:rPr lang="ar-A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Open Sans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ar-AE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Open Sans"/>
                          </a:rPr>
                        </m:ctrlPr>
                      </m:sSubPr>
                      <m:e>
                        <m:r>
                          <a:rPr lang="ar-A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Open Sans"/>
                          </a:rPr>
                          <m:t>∙</m:t>
                        </m:r>
                        <m:r>
                          <a:rPr lang="ar-A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Open Sans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Open Sans"/>
                          </a:rPr>
                          <m:t>𝑣</m:t>
                        </m:r>
                      </m:sub>
                    </m:sSub>
                    <m:r>
                      <a:rPr lang="ar-A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Open Sans"/>
                      </a:rPr>
                      <m:t> </m:t>
                    </m:r>
                  </m:oMath>
                </a14:m>
                <a:r>
                  <a:rPr lang="ar-AE" sz="3200" dirty="0">
                    <a:latin typeface="Cambria Math"/>
                    <a:cs typeface="Cambria Math"/>
                  </a:rPr>
                  <a:t>	</a:t>
                </a:r>
                <a:endParaRPr sz="32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14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742" y="5039867"/>
                <a:ext cx="1977482" cy="505267"/>
              </a:xfrm>
              <a:prstGeom prst="rect">
                <a:avLst/>
              </a:prstGeom>
              <a:blipFill>
                <a:blip r:embed="rId3"/>
                <a:stretch>
                  <a:fillRect l="-10769" t="-22892" b="-4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5718" y="2857555"/>
            <a:ext cx="137721" cy="198681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4515350" y="2480186"/>
            <a:ext cx="467359" cy="133350"/>
          </a:xfrm>
          <a:custGeom>
            <a:avLst/>
            <a:gdLst/>
            <a:ahLst/>
            <a:cxnLst/>
            <a:rect l="l" t="t" r="r" b="b"/>
            <a:pathLst>
              <a:path w="467360" h="133350">
                <a:moveTo>
                  <a:pt x="65366" y="58587"/>
                </a:moveTo>
                <a:lnTo>
                  <a:pt x="0" y="113223"/>
                </a:lnTo>
                <a:lnTo>
                  <a:pt x="82929" y="132735"/>
                </a:lnTo>
                <a:lnTo>
                  <a:pt x="75669" y="102082"/>
                </a:lnTo>
                <a:lnTo>
                  <a:pt x="60815" y="102082"/>
                </a:lnTo>
                <a:lnTo>
                  <a:pt x="59104" y="101025"/>
                </a:lnTo>
                <a:lnTo>
                  <a:pt x="58296" y="97613"/>
                </a:lnTo>
                <a:lnTo>
                  <a:pt x="59352" y="95902"/>
                </a:lnTo>
                <a:lnTo>
                  <a:pt x="73416" y="92571"/>
                </a:lnTo>
                <a:lnTo>
                  <a:pt x="65366" y="58587"/>
                </a:lnTo>
                <a:close/>
              </a:path>
              <a:path w="467360" h="133350">
                <a:moveTo>
                  <a:pt x="73416" y="92571"/>
                </a:moveTo>
                <a:lnTo>
                  <a:pt x="59352" y="95902"/>
                </a:lnTo>
                <a:lnTo>
                  <a:pt x="58296" y="97613"/>
                </a:lnTo>
                <a:lnTo>
                  <a:pt x="59104" y="101025"/>
                </a:lnTo>
                <a:lnTo>
                  <a:pt x="60815" y="102082"/>
                </a:lnTo>
                <a:lnTo>
                  <a:pt x="74880" y="98751"/>
                </a:lnTo>
                <a:lnTo>
                  <a:pt x="73416" y="92571"/>
                </a:lnTo>
                <a:close/>
              </a:path>
              <a:path w="467360" h="133350">
                <a:moveTo>
                  <a:pt x="74880" y="98751"/>
                </a:moveTo>
                <a:lnTo>
                  <a:pt x="60815" y="102082"/>
                </a:lnTo>
                <a:lnTo>
                  <a:pt x="75669" y="102082"/>
                </a:lnTo>
                <a:lnTo>
                  <a:pt x="74880" y="98751"/>
                </a:lnTo>
                <a:close/>
              </a:path>
              <a:path w="467360" h="133350">
                <a:moveTo>
                  <a:pt x="464270" y="0"/>
                </a:moveTo>
                <a:lnTo>
                  <a:pt x="73416" y="92571"/>
                </a:lnTo>
                <a:lnTo>
                  <a:pt x="74880" y="98751"/>
                </a:lnTo>
                <a:lnTo>
                  <a:pt x="465733" y="6179"/>
                </a:lnTo>
                <a:lnTo>
                  <a:pt x="466789" y="4469"/>
                </a:lnTo>
                <a:lnTo>
                  <a:pt x="465980" y="1056"/>
                </a:lnTo>
                <a:lnTo>
                  <a:pt x="464270" y="0"/>
                </a:lnTo>
                <a:close/>
              </a:path>
            </a:pathLst>
          </a:custGeom>
          <a:solidFill>
            <a:srgbClr val="F0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8108" y="2746168"/>
            <a:ext cx="6943725" cy="229171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040765">
              <a:lnSpc>
                <a:spcPct val="100000"/>
              </a:lnSpc>
              <a:spcBef>
                <a:spcPts val="1500"/>
              </a:spcBef>
            </a:pPr>
            <a:r>
              <a:rPr sz="2700" spc="-10" dirty="0">
                <a:solidFill>
                  <a:srgbClr val="5A6378"/>
                </a:solidFill>
                <a:latin typeface="Arial"/>
                <a:cs typeface="Arial"/>
              </a:rPr>
              <a:t>node</a:t>
            </a:r>
            <a:r>
              <a:rPr sz="2700" spc="-160" dirty="0">
                <a:solidFill>
                  <a:srgbClr val="5A6378"/>
                </a:solidFill>
                <a:latin typeface="Arial"/>
                <a:cs typeface="Arial"/>
              </a:rPr>
              <a:t> </a:t>
            </a:r>
            <a:r>
              <a:rPr sz="2700" spc="-30" dirty="0">
                <a:solidFill>
                  <a:srgbClr val="5A6378"/>
                </a:solidFill>
                <a:latin typeface="Arial"/>
                <a:cs typeface="Arial"/>
              </a:rPr>
              <a:t>in</a:t>
            </a:r>
            <a:r>
              <a:rPr sz="2700" spc="-155" dirty="0">
                <a:solidFill>
                  <a:srgbClr val="5A6378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5A6378"/>
                </a:solidFill>
                <a:latin typeface="Arial"/>
                <a:cs typeface="Arial"/>
              </a:rPr>
              <a:t>the</a:t>
            </a:r>
            <a:r>
              <a:rPr sz="2700" spc="-160" dirty="0">
                <a:solidFill>
                  <a:srgbClr val="5A6378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5A6378"/>
                </a:solidFill>
                <a:latin typeface="Arial"/>
                <a:cs typeface="Arial"/>
              </a:rPr>
              <a:t>input</a:t>
            </a:r>
            <a:r>
              <a:rPr sz="2700" spc="-155" dirty="0">
                <a:solidFill>
                  <a:srgbClr val="5A6378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5A6378"/>
                </a:solidFill>
                <a:latin typeface="Arial"/>
                <a:cs typeface="Arial"/>
              </a:rPr>
              <a:t>graph</a:t>
            </a:r>
            <a:endParaRPr sz="2700" dirty="0">
              <a:latin typeface="Arial"/>
              <a:cs typeface="Arial"/>
            </a:endParaRPr>
          </a:p>
          <a:p>
            <a:pPr marL="332740" marR="5080" indent="-320040">
              <a:lnSpc>
                <a:spcPct val="100299"/>
              </a:lnSpc>
              <a:spcBef>
                <a:spcPts val="1650"/>
              </a:spcBef>
              <a:buClr>
                <a:srgbClr val="F0AD00"/>
              </a:buClr>
              <a:buSzPct val="81250"/>
              <a:buFont typeface="Arial"/>
              <a:buChar char="•"/>
              <a:tabLst>
                <a:tab pos="332740" algn="l"/>
              </a:tabLst>
            </a:pPr>
            <a:r>
              <a:rPr sz="3200" b="1" dirty="0">
                <a:solidFill>
                  <a:srgbClr val="6BB76D"/>
                </a:solidFill>
                <a:latin typeface="Calibri"/>
                <a:cs typeface="Calibri"/>
              </a:rPr>
              <a:t>Similarity</a:t>
            </a:r>
            <a:r>
              <a:rPr sz="3200" b="1" spc="-35" dirty="0">
                <a:solidFill>
                  <a:srgbClr val="6BB76D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BB76D"/>
                </a:solidFill>
                <a:latin typeface="Calibri"/>
                <a:cs typeface="Calibri"/>
              </a:rPr>
              <a:t>function:</a:t>
            </a:r>
            <a:r>
              <a:rPr sz="3200" b="1" spc="-15" dirty="0">
                <a:solidFill>
                  <a:srgbClr val="6BB76D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specifies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how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relationships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vector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space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map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relationships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original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network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28918" y="1929427"/>
            <a:ext cx="2072005" cy="8737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10185" marR="5080" indent="-198120">
              <a:lnSpc>
                <a:spcPct val="100499"/>
              </a:lnSpc>
              <a:spcBef>
                <a:spcPts val="85"/>
              </a:spcBef>
            </a:pPr>
            <a:r>
              <a:rPr sz="2850" i="1" spc="-25" dirty="0">
                <a:solidFill>
                  <a:srgbClr val="5A6378"/>
                </a:solidFill>
                <a:latin typeface="Cambria Math"/>
                <a:cs typeface="Cambria Math"/>
              </a:rPr>
              <a:t>d</a:t>
            </a:r>
            <a:r>
              <a:rPr sz="2700" spc="-25" dirty="0">
                <a:solidFill>
                  <a:srgbClr val="5A6378"/>
                </a:solidFill>
                <a:latin typeface="Arial"/>
                <a:cs typeface="Arial"/>
              </a:rPr>
              <a:t>-</a:t>
            </a:r>
            <a:r>
              <a:rPr sz="2700" spc="-80" dirty="0">
                <a:solidFill>
                  <a:srgbClr val="5A6378"/>
                </a:solidFill>
                <a:latin typeface="Arial"/>
                <a:cs typeface="Arial"/>
              </a:rPr>
              <a:t>dimensional </a:t>
            </a:r>
            <a:r>
              <a:rPr sz="2700" spc="-10" dirty="0">
                <a:solidFill>
                  <a:srgbClr val="5A6378"/>
                </a:solidFill>
                <a:latin typeface="Arial"/>
                <a:cs typeface="Arial"/>
              </a:rPr>
              <a:t>embedding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73945" y="2413768"/>
            <a:ext cx="490220" cy="520700"/>
            <a:chOff x="3964371" y="2356319"/>
            <a:chExt cx="490220" cy="520700"/>
          </a:xfrm>
        </p:grpSpPr>
        <p:sp>
          <p:nvSpPr>
            <p:cNvPr id="21" name="object 21"/>
            <p:cNvSpPr/>
            <p:nvPr/>
          </p:nvSpPr>
          <p:spPr>
            <a:xfrm>
              <a:off x="3983421" y="2375369"/>
              <a:ext cx="452120" cy="482600"/>
            </a:xfrm>
            <a:custGeom>
              <a:avLst/>
              <a:gdLst/>
              <a:ahLst/>
              <a:cxnLst/>
              <a:rect l="l" t="t" r="r" b="b"/>
              <a:pathLst>
                <a:path w="452120" h="482600">
                  <a:moveTo>
                    <a:pt x="451944" y="0"/>
                  </a:moveTo>
                  <a:lnTo>
                    <a:pt x="0" y="0"/>
                  </a:lnTo>
                  <a:lnTo>
                    <a:pt x="0" y="482185"/>
                  </a:lnTo>
                  <a:lnTo>
                    <a:pt x="451944" y="482185"/>
                  </a:lnTo>
                  <a:lnTo>
                    <a:pt x="451944" y="0"/>
                  </a:lnTo>
                  <a:close/>
                </a:path>
              </a:pathLst>
            </a:custGeom>
            <a:solidFill>
              <a:srgbClr val="FFD25D">
                <a:alpha val="270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83421" y="2375369"/>
              <a:ext cx="452120" cy="482600"/>
            </a:xfrm>
            <a:custGeom>
              <a:avLst/>
              <a:gdLst/>
              <a:ahLst/>
              <a:cxnLst/>
              <a:rect l="l" t="t" r="r" b="b"/>
              <a:pathLst>
                <a:path w="452120" h="482600">
                  <a:moveTo>
                    <a:pt x="0" y="0"/>
                  </a:moveTo>
                  <a:lnTo>
                    <a:pt x="451945" y="0"/>
                  </a:lnTo>
                  <a:lnTo>
                    <a:pt x="451945" y="482186"/>
                  </a:lnTo>
                  <a:lnTo>
                    <a:pt x="0" y="48218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B48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8694297" y="6699893"/>
            <a:ext cx="20447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pPr marL="9525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en-US" smtClean="0"/>
              <a:pPr marL="95250">
                <a:lnSpc>
                  <a:spcPct val="100000"/>
                </a:lnSpc>
                <a:spcBef>
                  <a:spcPts val="55"/>
                </a:spcBef>
              </a:pPr>
              <a:t>10</a:t>
            </a:fld>
            <a:endParaRPr spc="-25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D90AD4B-94C2-897D-A027-12490D01E7A3}"/>
              </a:ext>
            </a:extLst>
          </p:cNvPr>
          <p:cNvSpPr txBox="1">
            <a:spLocks/>
          </p:cNvSpPr>
          <p:nvPr/>
        </p:nvSpPr>
        <p:spPr>
          <a:xfrm>
            <a:off x="438905" y="158294"/>
            <a:ext cx="84604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Two key components</a:t>
            </a:r>
          </a:p>
        </p:txBody>
      </p:sp>
    </p:spTree>
    <p:extLst>
      <p:ext uri="{BB962C8B-B14F-4D97-AF65-F5344CB8AC3E}">
        <p14:creationId xmlns:p14="http://schemas.microsoft.com/office/powerpoint/2010/main" val="224425414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501008"/>
            <a:ext cx="8496944" cy="1362075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Summary</a:t>
            </a:r>
            <a:br>
              <a:rPr lang="en-US" sz="3600" dirty="0"/>
            </a:br>
            <a:endParaRPr lang="el-G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958619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7400-82AF-394F-8747-4DDC7E7E0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Embeddings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45AAD6-6D7F-E84D-9EFA-A9E9313C80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363272" cy="537395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How to use embeddings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of nodes:</a:t>
                </a:r>
              </a:p>
              <a:p>
                <a:pPr lvl="1"/>
                <a:r>
                  <a:rPr lang="en-US" b="1" dirty="0"/>
                  <a:t>Clustering/community detection:</a:t>
                </a:r>
                <a:r>
                  <a:rPr lang="en-US" dirty="0"/>
                  <a:t> Cluster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b="1" dirty="0"/>
                  <a:t>Node classification:</a:t>
                </a:r>
                <a:r>
                  <a:rPr lang="en-US" dirty="0"/>
                  <a:t> Predict label of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b="1" dirty="0"/>
                  <a:t>Link prediction:</a:t>
                </a:r>
                <a:r>
                  <a:rPr lang="en-US" dirty="0"/>
                  <a:t> Predict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 </a:t>
                </a:r>
              </a:p>
              <a:p>
                <a:pPr lvl="2"/>
                <a:r>
                  <a:rPr lang="en-US" dirty="0"/>
                  <a:t>Where we can: concatenate, avg, product, or take a difference between the embeddings:</a:t>
                </a:r>
              </a:p>
              <a:p>
                <a:pPr lvl="3"/>
                <a:r>
                  <a:rPr lang="en-US" dirty="0"/>
                  <a:t>Concatenate: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Hadamard: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(per coordinate product)</a:t>
                </a:r>
              </a:p>
              <a:p>
                <a:pPr lvl="3"/>
                <a:r>
                  <a:rPr lang="en-US" dirty="0"/>
                  <a:t>Sum/Avg: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Distance: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(||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Graph classification</a:t>
                </a:r>
                <a:r>
                  <a:rPr lang="en-US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Graph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via aggregating node embeddings or virtual-node. </a:t>
                </a:r>
                <a:br>
                  <a:rPr lang="en-US" altLang="zh-CN" dirty="0"/>
                </a:br>
                <a:r>
                  <a:rPr lang="en-US" altLang="zh-CN" dirty="0"/>
                  <a:t>Predict label </a:t>
                </a:r>
                <a:r>
                  <a:rPr lang="en-US" dirty="0"/>
                  <a:t>based on graph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45AAD6-6D7F-E84D-9EFA-A9E9313C80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63272" cy="5373959"/>
              </a:xfrm>
              <a:blipFill>
                <a:blip r:embed="rId2"/>
                <a:stretch>
                  <a:fillRect l="-1458" t="-2270" r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978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7A182-65C6-4D1B-BFC3-E4694E073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/>
              <a:t>Limitations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AA674-733F-4D5F-ACFA-8577E3136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17" y="1000565"/>
            <a:ext cx="8229600" cy="4525963"/>
          </a:xfrm>
        </p:spPr>
        <p:txBody>
          <a:bodyPr/>
          <a:lstStyle/>
          <a:p>
            <a:pPr marL="118872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Limitations of node embeddings via matrix factorization and random walks</a:t>
            </a:r>
          </a:p>
          <a:p>
            <a:pPr lvl="1"/>
            <a:r>
              <a:rPr lang="en-US" b="1" dirty="0" err="1">
                <a:solidFill>
                  <a:srgbClr val="0000FF"/>
                </a:solidFill>
              </a:rPr>
              <a:t>Transductive</a:t>
            </a:r>
            <a:r>
              <a:rPr lang="en-US" b="1" dirty="0">
                <a:solidFill>
                  <a:srgbClr val="0000FF"/>
                </a:solidFill>
              </a:rPr>
              <a:t> (not inductive) method:</a:t>
            </a:r>
            <a:r>
              <a:rPr lang="en-US" dirty="0"/>
              <a:t> Cannot obtain embeddings for nodes not in the training set. Cannot apply to new graphs, evolving graphs.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7ED7F-4BA6-45A8-A1E8-D44941C4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377C52-BF48-4FC4-9BFD-B39AD777332F}"/>
              </a:ext>
            </a:extLst>
          </p:cNvPr>
          <p:cNvSpPr/>
          <p:nvPr/>
        </p:nvSpPr>
        <p:spPr>
          <a:xfrm>
            <a:off x="3492076" y="5249743"/>
            <a:ext cx="320040" cy="3200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F89FBD-5BF1-4599-8082-A5A016143FAF}"/>
              </a:ext>
            </a:extLst>
          </p:cNvPr>
          <p:cNvGrpSpPr/>
          <p:nvPr/>
        </p:nvGrpSpPr>
        <p:grpSpPr>
          <a:xfrm>
            <a:off x="1081047" y="4263156"/>
            <a:ext cx="2731069" cy="1365351"/>
            <a:chOff x="1592344" y="1675794"/>
            <a:chExt cx="2731069" cy="136535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DF930C-8F8B-451A-A649-BA487EAC3124}"/>
                </a:ext>
              </a:extLst>
            </p:cNvPr>
            <p:cNvCxnSpPr/>
            <p:nvPr/>
          </p:nvCxnSpPr>
          <p:spPr>
            <a:xfrm rot="5400000">
              <a:off x="1406878" y="2258491"/>
              <a:ext cx="990606" cy="24106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CFDE3C7-9721-422C-A0F8-4C4385C28107}"/>
                </a:ext>
              </a:extLst>
            </p:cNvPr>
            <p:cNvCxnSpPr/>
            <p:nvPr/>
          </p:nvCxnSpPr>
          <p:spPr>
            <a:xfrm>
              <a:off x="2051590" y="1883721"/>
              <a:ext cx="793866" cy="6857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C050E82-EAB1-4BE1-B297-7AE452298B0F}"/>
                </a:ext>
              </a:extLst>
            </p:cNvPr>
            <p:cNvCxnSpPr/>
            <p:nvPr/>
          </p:nvCxnSpPr>
          <p:spPr>
            <a:xfrm flipV="1">
              <a:off x="1781649" y="2569520"/>
              <a:ext cx="1034933" cy="30480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7E492A-2934-42EA-946C-6B38BEBDA8FC}"/>
                </a:ext>
              </a:extLst>
            </p:cNvPr>
            <p:cNvCxnSpPr/>
            <p:nvPr/>
          </p:nvCxnSpPr>
          <p:spPr>
            <a:xfrm flipH="1" flipV="1">
              <a:off x="2061000" y="1857251"/>
              <a:ext cx="1738160" cy="3761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0E0AB58-E222-4AAC-AD45-58601AB8ABDA}"/>
                </a:ext>
              </a:extLst>
            </p:cNvPr>
            <p:cNvSpPr/>
            <p:nvPr/>
          </p:nvSpPr>
          <p:spPr>
            <a:xfrm>
              <a:off x="1597380" y="2692711"/>
              <a:ext cx="320040" cy="32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45F8F9B9-E78C-46BB-9810-1A9DAD92FD7E}"/>
                </a:ext>
              </a:extLst>
            </p:cNvPr>
            <p:cNvSpPr txBox="1"/>
            <p:nvPr/>
          </p:nvSpPr>
          <p:spPr>
            <a:xfrm>
              <a:off x="1592344" y="2671813"/>
              <a:ext cx="313044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F64F99B-9EEF-44AF-88AD-4F6F6311472F}"/>
                </a:ext>
              </a:extLst>
            </p:cNvPr>
            <p:cNvSpPr/>
            <p:nvPr/>
          </p:nvSpPr>
          <p:spPr>
            <a:xfrm>
              <a:off x="1857625" y="1694777"/>
              <a:ext cx="320040" cy="32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DA35D2D7-512B-4F16-84F8-27AE0E182006}"/>
                </a:ext>
              </a:extLst>
            </p:cNvPr>
            <p:cNvSpPr txBox="1"/>
            <p:nvPr/>
          </p:nvSpPr>
          <p:spPr>
            <a:xfrm>
              <a:off x="1849514" y="1675794"/>
              <a:ext cx="313044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D50DA3-57D7-43DF-8654-25C1B989142E}"/>
                </a:ext>
              </a:extLst>
            </p:cNvPr>
            <p:cNvSpPr/>
            <p:nvPr/>
          </p:nvSpPr>
          <p:spPr>
            <a:xfrm>
              <a:off x="3683927" y="2081673"/>
              <a:ext cx="320040" cy="32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66F67F8-F301-43D6-BE22-3F03C4148389}"/>
                </a:ext>
              </a:extLst>
            </p:cNvPr>
            <p:cNvSpPr/>
            <p:nvPr/>
          </p:nvSpPr>
          <p:spPr>
            <a:xfrm>
              <a:off x="2667320" y="2412684"/>
              <a:ext cx="320040" cy="32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160A346F-9B35-4F6E-995E-045909703006}"/>
                </a:ext>
              </a:extLst>
            </p:cNvPr>
            <p:cNvSpPr txBox="1"/>
            <p:nvPr/>
          </p:nvSpPr>
          <p:spPr>
            <a:xfrm>
              <a:off x="3691089" y="2069204"/>
              <a:ext cx="312906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6D0C1C72-06CE-4884-8F36-DDA0CDB5D137}"/>
                </a:ext>
              </a:extLst>
            </p:cNvPr>
            <p:cNvSpPr txBox="1"/>
            <p:nvPr/>
          </p:nvSpPr>
          <p:spPr>
            <a:xfrm>
              <a:off x="2671909" y="2416346"/>
              <a:ext cx="312906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D48E5F82-3196-450A-8913-DEB43B53D497}"/>
                </a:ext>
              </a:extLst>
            </p:cNvPr>
            <p:cNvSpPr txBox="1"/>
            <p:nvPr/>
          </p:nvSpPr>
          <p:spPr>
            <a:xfrm>
              <a:off x="4010507" y="2643419"/>
              <a:ext cx="312906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Helvetica"/>
                  <a:cs typeface="Helvetica"/>
                </a:rPr>
                <a:t>5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FB511C9-CA9D-4C3D-BAB6-B8C19F5F2581}"/>
              </a:ext>
            </a:extLst>
          </p:cNvPr>
          <p:cNvSpPr txBox="1"/>
          <p:nvPr/>
        </p:nvSpPr>
        <p:spPr>
          <a:xfrm>
            <a:off x="1160639" y="5688325"/>
            <a:ext cx="147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Training set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B2680B-9D40-4930-A5D0-EB8F90697D13}"/>
              </a:ext>
            </a:extLst>
          </p:cNvPr>
          <p:cNvCxnSpPr>
            <a:cxnSpLocks/>
            <a:stCxn id="21" idx="1"/>
            <a:endCxn id="20" idx="3"/>
          </p:cNvCxnSpPr>
          <p:nvPr/>
        </p:nvCxnSpPr>
        <p:spPr>
          <a:xfrm flipH="1" flipV="1">
            <a:off x="2473518" y="5188374"/>
            <a:ext cx="1025692" cy="22707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BC08F03-9F32-4ECA-AD86-5A0C1E771101}"/>
              </a:ext>
            </a:extLst>
          </p:cNvPr>
          <p:cNvSpPr txBox="1"/>
          <p:nvPr/>
        </p:nvSpPr>
        <p:spPr>
          <a:xfrm>
            <a:off x="4545968" y="3824752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A newly added node 5 at test time </a:t>
            </a:r>
            <a:br>
              <a:rPr lang="en-US" b="1">
                <a:latin typeface="Arial" pitchFamily="34" charset="0"/>
                <a:cs typeface="Arial" pitchFamily="34" charset="0"/>
              </a:rPr>
            </a:br>
            <a:r>
              <a:rPr lang="en-US" b="1">
                <a:latin typeface="Arial" pitchFamily="34" charset="0"/>
                <a:cs typeface="Arial" pitchFamily="34" charset="0"/>
              </a:rPr>
              <a:t>(e.g., new user in a social network)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0C1671-EFBE-4A3C-865A-484EAF828B42}"/>
              </a:ext>
            </a:extLst>
          </p:cNvPr>
          <p:cNvSpPr txBox="1"/>
          <p:nvPr/>
        </p:nvSpPr>
        <p:spPr>
          <a:xfrm>
            <a:off x="4478647" y="4688027"/>
            <a:ext cx="4448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Cannot compute its embedding </a:t>
            </a:r>
            <a:b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DeepWalk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/ node2vec. Need to recompute all node embeddings.</a:t>
            </a:r>
          </a:p>
        </p:txBody>
      </p:sp>
    </p:spTree>
    <p:extLst>
      <p:ext uri="{BB962C8B-B14F-4D97-AF65-F5344CB8AC3E}">
        <p14:creationId xmlns:p14="http://schemas.microsoft.com/office/powerpoint/2010/main" val="317861023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2C3C-655B-4224-9D8A-44CAD959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9635"/>
            <a:ext cx="7884368" cy="621642"/>
          </a:xfrm>
        </p:spPr>
        <p:txBody>
          <a:bodyPr>
            <a:normAutofit fontScale="90000"/>
          </a:bodyPr>
          <a:lstStyle/>
          <a:p>
            <a:r>
              <a:rPr lang="en-US" dirty="0"/>
              <a:t>Limitation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E0F393-98B8-491F-9165-3904B087A6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470" y="653077"/>
                <a:ext cx="8481060" cy="515793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Cannot capture </a:t>
                </a:r>
                <a:r>
                  <a:rPr lang="en-US" b="1" dirty="0">
                    <a:solidFill>
                      <a:srgbClr val="0000FF"/>
                    </a:solidFill>
                  </a:rPr>
                  <a:t>structural similarity</a:t>
                </a:r>
                <a:r>
                  <a:rPr lang="en-US" dirty="0">
                    <a:solidFill>
                      <a:srgbClr val="0000FF"/>
                    </a:solidFill>
                  </a:rPr>
                  <a:t>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sz="1600" dirty="0"/>
                  <a:t>Node 1 and 11 are </a:t>
                </a:r>
                <a:r>
                  <a:rPr lang="en-US" sz="1600" b="1" dirty="0">
                    <a:solidFill>
                      <a:srgbClr val="CC0066"/>
                    </a:solidFill>
                  </a:rPr>
                  <a:t>structurally similar </a:t>
                </a:r>
                <a:r>
                  <a:rPr lang="en-US" sz="1600" dirty="0"/>
                  <a:t>– part of one triangle, degree 2, …</a:t>
                </a:r>
              </a:p>
              <a:p>
                <a:pPr lvl="1"/>
                <a:r>
                  <a:rPr lang="en-US" sz="1600" dirty="0"/>
                  <a:t>However, they have very </a:t>
                </a:r>
                <a:r>
                  <a:rPr lang="en-US" sz="1600" b="1" dirty="0">
                    <a:solidFill>
                      <a:srgbClr val="CC0066"/>
                    </a:solidFill>
                  </a:rPr>
                  <a:t>different</a:t>
                </a:r>
                <a:r>
                  <a:rPr lang="en-US" sz="1600" dirty="0"/>
                  <a:t> embeddings.</a:t>
                </a:r>
              </a:p>
              <a:p>
                <a:pPr lvl="2"/>
                <a:r>
                  <a:rPr lang="en-US" sz="1600" dirty="0"/>
                  <a:t>It is unlikely that a random walk will reach node 11 from node 1.</a:t>
                </a:r>
              </a:p>
              <a:p>
                <a:pPr marL="0" indent="0">
                  <a:buNone/>
                </a:pPr>
                <a:r>
                  <a:rPr lang="en-US" sz="2400" dirty="0" err="1">
                    <a:solidFill>
                      <a:srgbClr val="008000"/>
                    </a:solidFill>
                  </a:rPr>
                  <a:t>DeepWalk</a:t>
                </a:r>
                <a:r>
                  <a:rPr lang="en-US" sz="2400" dirty="0">
                    <a:solidFill>
                      <a:srgbClr val="008000"/>
                    </a:solidFill>
                  </a:rPr>
                  <a:t> and node2vec do not capture structural similarity.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struct2vec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𝑠𝑖𝑚𝑖𝑙𝑎𝑟𝑖𝑡𝑦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based on the difference of the degree sequence of nodes at radius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Builds a multilayer weighted graph, weights set based on similarity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Perform a random walk: change layer, or do a weight-biased walk in the same layer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E0F393-98B8-491F-9165-3904B087A6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470" y="653077"/>
                <a:ext cx="8481060" cy="5157936"/>
              </a:xfrm>
              <a:blipFill>
                <a:blip r:embed="rId2"/>
                <a:stretch>
                  <a:fillRect l="-1796" t="-1537" r="-359" b="-13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B5D7F-399D-41DA-89AE-CC38CE95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103</a:t>
            </a:fld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E47A643-0DEE-4588-812F-14CABB019C68}"/>
              </a:ext>
            </a:extLst>
          </p:cNvPr>
          <p:cNvGrpSpPr/>
          <p:nvPr/>
        </p:nvGrpSpPr>
        <p:grpSpPr>
          <a:xfrm>
            <a:off x="1495158" y="1274719"/>
            <a:ext cx="6101253" cy="1389233"/>
            <a:chOff x="1090474" y="2775304"/>
            <a:chExt cx="6101253" cy="1389233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E141F50-88BC-4685-B29A-C9B3DAC0BB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3721" y="3052354"/>
              <a:ext cx="699697" cy="30416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E994E2-809E-4953-8BA9-D69ACD0747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72288" y="3349367"/>
              <a:ext cx="318666" cy="15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3CFB0CA-A8F6-49C4-A6D0-7F957B85C86C}"/>
                </a:ext>
              </a:extLst>
            </p:cNvPr>
            <p:cNvSpPr/>
            <p:nvPr/>
          </p:nvSpPr>
          <p:spPr>
            <a:xfrm>
              <a:off x="3483820" y="3184936"/>
              <a:ext cx="320040" cy="32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7BB94DF-D48B-4DC5-AD83-8EAE4F23A120}"/>
                </a:ext>
              </a:extLst>
            </p:cNvPr>
            <p:cNvCxnSpPr/>
            <p:nvPr/>
          </p:nvCxnSpPr>
          <p:spPr>
            <a:xfrm rot="5400000">
              <a:off x="905008" y="3358001"/>
              <a:ext cx="990606" cy="24106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F0648D-315C-41AC-A6DC-3CDF88724398}"/>
                </a:ext>
              </a:extLst>
            </p:cNvPr>
            <p:cNvCxnSpPr/>
            <p:nvPr/>
          </p:nvCxnSpPr>
          <p:spPr>
            <a:xfrm>
              <a:off x="1549720" y="2983231"/>
              <a:ext cx="793866" cy="6857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3515E6-054A-454A-A8FA-08E7206AF7DA}"/>
                </a:ext>
              </a:extLst>
            </p:cNvPr>
            <p:cNvCxnSpPr/>
            <p:nvPr/>
          </p:nvCxnSpPr>
          <p:spPr>
            <a:xfrm flipV="1">
              <a:off x="1279779" y="3669030"/>
              <a:ext cx="1034933" cy="30480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B4A58C-2290-4678-A28E-5FCC16D0D387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 flipV="1">
              <a:off x="1559130" y="2956762"/>
              <a:ext cx="1293118" cy="39615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AC416BC-6DB2-4791-BD5A-9C15A22DDB09}"/>
                </a:ext>
              </a:extLst>
            </p:cNvPr>
            <p:cNvSpPr/>
            <p:nvPr/>
          </p:nvSpPr>
          <p:spPr>
            <a:xfrm>
              <a:off x="1095510" y="3792221"/>
              <a:ext cx="320040" cy="32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504E3816-6F44-419C-897C-9A77D37DFC70}"/>
                </a:ext>
              </a:extLst>
            </p:cNvPr>
            <p:cNvSpPr txBox="1"/>
            <p:nvPr/>
          </p:nvSpPr>
          <p:spPr>
            <a:xfrm>
              <a:off x="1090474" y="3771323"/>
              <a:ext cx="313044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B89DB0-BFCE-407B-AB5A-DFF6AA6557CA}"/>
                </a:ext>
              </a:extLst>
            </p:cNvPr>
            <p:cNvSpPr/>
            <p:nvPr/>
          </p:nvSpPr>
          <p:spPr>
            <a:xfrm>
              <a:off x="1355755" y="2794287"/>
              <a:ext cx="320040" cy="32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A5C9F625-CA51-44D8-84CA-85DC31D404B0}"/>
                </a:ext>
              </a:extLst>
            </p:cNvPr>
            <p:cNvSpPr txBox="1"/>
            <p:nvPr/>
          </p:nvSpPr>
          <p:spPr>
            <a:xfrm>
              <a:off x="1347644" y="2775304"/>
              <a:ext cx="313044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94C70EE-6D0F-4EEE-9428-B102F32BAF5D}"/>
                </a:ext>
              </a:extLst>
            </p:cNvPr>
            <p:cNvSpPr/>
            <p:nvPr/>
          </p:nvSpPr>
          <p:spPr>
            <a:xfrm>
              <a:off x="2852248" y="3181183"/>
              <a:ext cx="320040" cy="32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E125583-967C-47E1-8937-E585C3A768B9}"/>
                </a:ext>
              </a:extLst>
            </p:cNvPr>
            <p:cNvSpPr/>
            <p:nvPr/>
          </p:nvSpPr>
          <p:spPr>
            <a:xfrm>
              <a:off x="2165450" y="3512194"/>
              <a:ext cx="320040" cy="32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C563969A-A710-44BC-888E-A77CDD9DBC7B}"/>
                </a:ext>
              </a:extLst>
            </p:cNvPr>
            <p:cNvSpPr txBox="1"/>
            <p:nvPr/>
          </p:nvSpPr>
          <p:spPr>
            <a:xfrm>
              <a:off x="2852248" y="3168254"/>
              <a:ext cx="312906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D5B22CD6-197B-4E3A-9CF1-86ED8C1CE04F}"/>
                </a:ext>
              </a:extLst>
            </p:cNvPr>
            <p:cNvSpPr txBox="1"/>
            <p:nvPr/>
          </p:nvSpPr>
          <p:spPr>
            <a:xfrm>
              <a:off x="2170039" y="3515856"/>
              <a:ext cx="312906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Helvetica"/>
                  <a:cs typeface="Helvetica"/>
                </a:rPr>
                <a:t>2</a:t>
              </a: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93BF6A3F-CB03-4708-802A-E580CDB0FD70}"/>
                </a:ext>
              </a:extLst>
            </p:cNvPr>
            <p:cNvSpPr txBox="1"/>
            <p:nvPr/>
          </p:nvSpPr>
          <p:spPr>
            <a:xfrm>
              <a:off x="3490954" y="3156690"/>
              <a:ext cx="312906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Helvetica"/>
                  <a:cs typeface="Helvetica"/>
                </a:rPr>
                <a:t>5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7C5D9B2-A593-4A4F-8849-727FDD51CBC0}"/>
                </a:ext>
              </a:extLst>
            </p:cNvPr>
            <p:cNvSpPr/>
            <p:nvPr/>
          </p:nvSpPr>
          <p:spPr>
            <a:xfrm>
              <a:off x="5003681" y="3196500"/>
              <a:ext cx="320040" cy="32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843542D0-1D94-4C05-AF86-7E86BFDBEE6D}"/>
                </a:ext>
              </a:extLst>
            </p:cNvPr>
            <p:cNvSpPr txBox="1"/>
            <p:nvPr/>
          </p:nvSpPr>
          <p:spPr>
            <a:xfrm>
              <a:off x="4943128" y="3168254"/>
              <a:ext cx="441146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Helvetica"/>
                  <a:cs typeface="Helvetica"/>
                </a:rPr>
                <a:t>10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B26917-6B22-49B3-96BB-A30397AD221C}"/>
                </a:ext>
              </a:extLst>
            </p:cNvPr>
            <p:cNvCxnSpPr>
              <a:cxnSpLocks/>
              <a:stCxn id="24" idx="1"/>
              <a:endCxn id="22" idx="6"/>
            </p:cNvCxnSpPr>
            <p:nvPr/>
          </p:nvCxnSpPr>
          <p:spPr>
            <a:xfrm flipH="1" flipV="1">
              <a:off x="3803860" y="3344956"/>
              <a:ext cx="1139268" cy="7964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D3C4E2-1B25-4FDE-BCFE-6C97261D2201}"/>
                </a:ext>
              </a:extLst>
            </p:cNvPr>
            <p:cNvCxnSpPr/>
            <p:nvPr/>
          </p:nvCxnSpPr>
          <p:spPr>
            <a:xfrm rot="5400000">
              <a:off x="5552477" y="3379731"/>
              <a:ext cx="990606" cy="24106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EDD3339-5A79-4CF8-A063-9706DC39F8F3}"/>
                </a:ext>
              </a:extLst>
            </p:cNvPr>
            <p:cNvCxnSpPr/>
            <p:nvPr/>
          </p:nvCxnSpPr>
          <p:spPr>
            <a:xfrm>
              <a:off x="6197189" y="3004961"/>
              <a:ext cx="793866" cy="6857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AFA81FD-7FD6-40A1-A8C6-624720FC50F0}"/>
                </a:ext>
              </a:extLst>
            </p:cNvPr>
            <p:cNvCxnSpPr/>
            <p:nvPr/>
          </p:nvCxnSpPr>
          <p:spPr>
            <a:xfrm flipV="1">
              <a:off x="5927248" y="3690760"/>
              <a:ext cx="1034933" cy="30480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508A8DD-256C-4982-89D7-AA21997CB2D3}"/>
                </a:ext>
              </a:extLst>
            </p:cNvPr>
            <p:cNvSpPr/>
            <p:nvPr/>
          </p:nvSpPr>
          <p:spPr>
            <a:xfrm>
              <a:off x="5742979" y="3813951"/>
              <a:ext cx="320040" cy="32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TextBox 7">
              <a:extLst>
                <a:ext uri="{FF2B5EF4-FFF2-40B4-BE49-F238E27FC236}">
                  <a16:creationId xmlns:a16="http://schemas.microsoft.com/office/drawing/2014/main" id="{F2244A80-2BAC-4328-AD7E-0E1E0E54F601}"/>
                </a:ext>
              </a:extLst>
            </p:cNvPr>
            <p:cNvSpPr txBox="1"/>
            <p:nvPr/>
          </p:nvSpPr>
          <p:spPr>
            <a:xfrm>
              <a:off x="5683186" y="3795205"/>
              <a:ext cx="430370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Helvetica"/>
                  <a:cs typeface="Helvetica"/>
                </a:rPr>
                <a:t>11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73D2CBF-09F2-4E3D-8CD2-7F9E5C9E249E}"/>
                </a:ext>
              </a:extLst>
            </p:cNvPr>
            <p:cNvSpPr/>
            <p:nvPr/>
          </p:nvSpPr>
          <p:spPr>
            <a:xfrm>
              <a:off x="6003224" y="2816017"/>
              <a:ext cx="320040" cy="32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TextBox 9">
              <a:extLst>
                <a:ext uri="{FF2B5EF4-FFF2-40B4-BE49-F238E27FC236}">
                  <a16:creationId xmlns:a16="http://schemas.microsoft.com/office/drawing/2014/main" id="{92A13311-F782-4208-B154-D29F637A13C4}"/>
                </a:ext>
              </a:extLst>
            </p:cNvPr>
            <p:cNvSpPr txBox="1"/>
            <p:nvPr/>
          </p:nvSpPr>
          <p:spPr>
            <a:xfrm>
              <a:off x="5932974" y="2785509"/>
              <a:ext cx="52842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Helvetica"/>
                  <a:cs typeface="Helvetica"/>
                </a:rPr>
                <a:t>13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A71A930-E381-4641-8AAA-0364626F1786}"/>
                </a:ext>
              </a:extLst>
            </p:cNvPr>
            <p:cNvSpPr/>
            <p:nvPr/>
          </p:nvSpPr>
          <p:spPr>
            <a:xfrm>
              <a:off x="6812919" y="3533924"/>
              <a:ext cx="320040" cy="32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TextBox 13">
              <a:extLst>
                <a:ext uri="{FF2B5EF4-FFF2-40B4-BE49-F238E27FC236}">
                  <a16:creationId xmlns:a16="http://schemas.microsoft.com/office/drawing/2014/main" id="{011BB5B7-06FD-4108-857F-5E4D6891311B}"/>
                </a:ext>
              </a:extLst>
            </p:cNvPr>
            <p:cNvSpPr txBox="1"/>
            <p:nvPr/>
          </p:nvSpPr>
          <p:spPr>
            <a:xfrm>
              <a:off x="6750581" y="3509341"/>
              <a:ext cx="441146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Helvetica"/>
                  <a:cs typeface="Helvetica"/>
                </a:rPr>
                <a:t>12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77A9421-3B3B-92D2-1FBB-993A13D33539}"/>
              </a:ext>
            </a:extLst>
          </p:cNvPr>
          <p:cNvSpPr txBox="1"/>
          <p:nvPr/>
        </p:nvSpPr>
        <p:spPr>
          <a:xfrm>
            <a:off x="251520" y="6418700"/>
            <a:ext cx="7840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LFR Ribeiro et. al., struc2vec Learning Node Representations from Structural Identity, KDD 2017</a:t>
            </a:r>
          </a:p>
        </p:txBody>
      </p:sp>
    </p:spTree>
    <p:extLst>
      <p:ext uri="{BB962C8B-B14F-4D97-AF65-F5344CB8AC3E}">
        <p14:creationId xmlns:p14="http://schemas.microsoft.com/office/powerpoint/2010/main" val="406329834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7F3C4-143C-48F7-BE4D-548831DB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7CBBB-7E1B-4DDE-B851-3B9DBD36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72" y="1320322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Cannot utilize node, edge and graph features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84FA2-953D-455A-93FE-E853DED8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104</a:t>
            </a:fld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3577E9-7CB8-4375-BCA0-71C5DD635180}"/>
              </a:ext>
            </a:extLst>
          </p:cNvPr>
          <p:cNvGrpSpPr/>
          <p:nvPr/>
        </p:nvGrpSpPr>
        <p:grpSpPr>
          <a:xfrm>
            <a:off x="611560" y="2636912"/>
            <a:ext cx="2731069" cy="2596833"/>
            <a:chOff x="2433499" y="1968691"/>
            <a:chExt cx="2731069" cy="259683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D270AD-EAEF-41BA-AE07-D37608F4B13C}"/>
                </a:ext>
              </a:extLst>
            </p:cNvPr>
            <p:cNvGrpSpPr/>
            <p:nvPr/>
          </p:nvGrpSpPr>
          <p:grpSpPr>
            <a:xfrm>
              <a:off x="2433499" y="2591607"/>
              <a:ext cx="2731069" cy="1365351"/>
              <a:chOff x="1592344" y="1675794"/>
              <a:chExt cx="2731069" cy="1365351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88DED5F-3A6E-43F0-BC57-46B54EDCE8A3}"/>
                  </a:ext>
                </a:extLst>
              </p:cNvPr>
              <p:cNvCxnSpPr/>
              <p:nvPr/>
            </p:nvCxnSpPr>
            <p:spPr>
              <a:xfrm rot="5400000">
                <a:off x="1406878" y="2258491"/>
                <a:ext cx="990606" cy="24106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5205100-F8DD-48BF-B947-8DB66335E546}"/>
                  </a:ext>
                </a:extLst>
              </p:cNvPr>
              <p:cNvCxnSpPr/>
              <p:nvPr/>
            </p:nvCxnSpPr>
            <p:spPr>
              <a:xfrm>
                <a:off x="2051590" y="1883721"/>
                <a:ext cx="793866" cy="68579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742F7C8-C313-49E6-A602-E4D934F2AEAC}"/>
                  </a:ext>
                </a:extLst>
              </p:cNvPr>
              <p:cNvCxnSpPr/>
              <p:nvPr/>
            </p:nvCxnSpPr>
            <p:spPr>
              <a:xfrm flipV="1">
                <a:off x="1781649" y="2569520"/>
                <a:ext cx="1034933" cy="30480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D8EC6B6-F54F-4777-AFE4-BD874A56B16B}"/>
                  </a:ext>
                </a:extLst>
              </p:cNvPr>
              <p:cNvCxnSpPr/>
              <p:nvPr/>
            </p:nvCxnSpPr>
            <p:spPr>
              <a:xfrm flipH="1" flipV="1">
                <a:off x="2061000" y="1857251"/>
                <a:ext cx="1738160" cy="3761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5BE685C-FF72-4ED4-A905-EB5F634B4641}"/>
                  </a:ext>
                </a:extLst>
              </p:cNvPr>
              <p:cNvSpPr/>
              <p:nvPr/>
            </p:nvSpPr>
            <p:spPr>
              <a:xfrm>
                <a:off x="1597380" y="2692711"/>
                <a:ext cx="320040" cy="3200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TextBox 7">
                <a:extLst>
                  <a:ext uri="{FF2B5EF4-FFF2-40B4-BE49-F238E27FC236}">
                    <a16:creationId xmlns:a16="http://schemas.microsoft.com/office/drawing/2014/main" id="{3D9194D2-BF29-4F60-800C-AAE8DCC0FA63}"/>
                  </a:ext>
                </a:extLst>
              </p:cNvPr>
              <p:cNvSpPr txBox="1"/>
              <p:nvPr/>
            </p:nvSpPr>
            <p:spPr>
              <a:xfrm>
                <a:off x="1592344" y="2671813"/>
                <a:ext cx="313044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chemeClr val="bg1"/>
                    </a:solidFill>
                    <a:latin typeface="Helvetica"/>
                    <a:cs typeface="Helvetica"/>
                  </a:rPr>
                  <a:t>1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6F8EF46-8F11-43F1-823B-78FEC854D262}"/>
                  </a:ext>
                </a:extLst>
              </p:cNvPr>
              <p:cNvSpPr/>
              <p:nvPr/>
            </p:nvSpPr>
            <p:spPr>
              <a:xfrm>
                <a:off x="1857625" y="1694777"/>
                <a:ext cx="320040" cy="3200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08A1CA43-458E-4E4D-B124-405491F28391}"/>
                  </a:ext>
                </a:extLst>
              </p:cNvPr>
              <p:cNvSpPr txBox="1"/>
              <p:nvPr/>
            </p:nvSpPr>
            <p:spPr>
              <a:xfrm>
                <a:off x="1849514" y="1675794"/>
                <a:ext cx="313044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chemeClr val="bg1"/>
                    </a:solidFill>
                    <a:latin typeface="Helvetica"/>
                    <a:cs typeface="Helvetica"/>
                  </a:rPr>
                  <a:t>4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5DDBC0C-8151-4DA1-AFFA-4CAE7228C633}"/>
                  </a:ext>
                </a:extLst>
              </p:cNvPr>
              <p:cNvSpPr/>
              <p:nvPr/>
            </p:nvSpPr>
            <p:spPr>
              <a:xfrm>
                <a:off x="3683927" y="2081673"/>
                <a:ext cx="320040" cy="3200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A6C7F57-AFFC-4853-82AE-CDA0A293B198}"/>
                  </a:ext>
                </a:extLst>
              </p:cNvPr>
              <p:cNvSpPr/>
              <p:nvPr/>
            </p:nvSpPr>
            <p:spPr>
              <a:xfrm>
                <a:off x="2667320" y="2412684"/>
                <a:ext cx="320040" cy="3200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BC6C14EC-AFCD-4A22-85E1-09DFD3676859}"/>
                  </a:ext>
                </a:extLst>
              </p:cNvPr>
              <p:cNvSpPr txBox="1"/>
              <p:nvPr/>
            </p:nvSpPr>
            <p:spPr>
              <a:xfrm>
                <a:off x="3691089" y="2069204"/>
                <a:ext cx="312906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chemeClr val="bg1"/>
                    </a:solidFill>
                    <a:latin typeface="Helvetica"/>
                    <a:cs typeface="Helvetica"/>
                  </a:rPr>
                  <a:t>3</a:t>
                </a:r>
              </a:p>
            </p:txBody>
          </p:sp>
          <p:sp>
            <p:nvSpPr>
              <p:cNvPr id="19" name="TextBox 13">
                <a:extLst>
                  <a:ext uri="{FF2B5EF4-FFF2-40B4-BE49-F238E27FC236}">
                    <a16:creationId xmlns:a16="http://schemas.microsoft.com/office/drawing/2014/main" id="{368BF924-6A93-4FFA-AF4F-63664314E676}"/>
                  </a:ext>
                </a:extLst>
              </p:cNvPr>
              <p:cNvSpPr txBox="1"/>
              <p:nvPr/>
            </p:nvSpPr>
            <p:spPr>
              <a:xfrm>
                <a:off x="2671909" y="2416346"/>
                <a:ext cx="312906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chemeClr val="bg1"/>
                    </a:solidFill>
                    <a:latin typeface="Helvetica"/>
                    <a:cs typeface="Helvetica"/>
                  </a:rPr>
                  <a:t>2</a:t>
                </a:r>
              </a:p>
            </p:txBody>
          </p:sp>
          <p:sp>
            <p:nvSpPr>
              <p:cNvPr id="20" name="TextBox 12">
                <a:extLst>
                  <a:ext uri="{FF2B5EF4-FFF2-40B4-BE49-F238E27FC236}">
                    <a16:creationId xmlns:a16="http://schemas.microsoft.com/office/drawing/2014/main" id="{530CBFDD-BFE5-46EB-8787-E464FAB70E10}"/>
                  </a:ext>
                </a:extLst>
              </p:cNvPr>
              <p:cNvSpPr txBox="1"/>
              <p:nvPr/>
            </p:nvSpPr>
            <p:spPr>
              <a:xfrm>
                <a:off x="4010507" y="2643419"/>
                <a:ext cx="312906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chemeClr val="bg1"/>
                    </a:solidFill>
                    <a:latin typeface="Helvetica"/>
                    <a:cs typeface="Helvetica"/>
                  </a:rPr>
                  <a:t>5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0844A15-EEAE-4AE1-8820-664809AE7CD4}"/>
                </a:ext>
              </a:extLst>
            </p:cNvPr>
            <p:cNvSpPr/>
            <p:nvPr/>
          </p:nvSpPr>
          <p:spPr>
            <a:xfrm>
              <a:off x="4768702" y="3384828"/>
              <a:ext cx="80415" cy="543736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4C32F1-8474-4224-9C1E-1897E291C3B4}"/>
                </a:ext>
              </a:extLst>
            </p:cNvPr>
            <p:cNvSpPr/>
            <p:nvPr/>
          </p:nvSpPr>
          <p:spPr>
            <a:xfrm>
              <a:off x="3631967" y="3759503"/>
              <a:ext cx="80415" cy="543736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6A32F3A-34B0-405F-8C62-9AAAD6B7B9C2}"/>
                </a:ext>
              </a:extLst>
            </p:cNvPr>
            <p:cNvSpPr/>
            <p:nvPr/>
          </p:nvSpPr>
          <p:spPr>
            <a:xfrm>
              <a:off x="2542388" y="4021788"/>
              <a:ext cx="80415" cy="543736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7394639-C3FE-4848-887B-E9E435CD705C}"/>
                </a:ext>
              </a:extLst>
            </p:cNvPr>
            <p:cNvSpPr/>
            <p:nvPr/>
          </p:nvSpPr>
          <p:spPr>
            <a:xfrm>
              <a:off x="2806983" y="1968691"/>
              <a:ext cx="80415" cy="543736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139DBE9-998D-4CE8-A5C6-E02A25CE3447}"/>
              </a:ext>
            </a:extLst>
          </p:cNvPr>
          <p:cNvCxnSpPr>
            <a:cxnSpLocks/>
          </p:cNvCxnSpPr>
          <p:nvPr/>
        </p:nvCxnSpPr>
        <p:spPr>
          <a:xfrm flipH="1">
            <a:off x="3196470" y="3363686"/>
            <a:ext cx="617124" cy="323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683E6F0-1F04-4F25-AD26-018BF6C52B29}"/>
              </a:ext>
            </a:extLst>
          </p:cNvPr>
          <p:cNvSpPr txBox="1"/>
          <p:nvPr/>
        </p:nvSpPr>
        <p:spPr>
          <a:xfrm>
            <a:off x="3936564" y="2831337"/>
            <a:ext cx="3852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Feature vector</a:t>
            </a:r>
            <a:br>
              <a:rPr lang="en-US" b="1">
                <a:latin typeface="Arial" pitchFamily="34" charset="0"/>
                <a:cs typeface="Arial" pitchFamily="34" charset="0"/>
              </a:rPr>
            </a:br>
            <a:r>
              <a:rPr lang="en-US" b="1">
                <a:latin typeface="Arial" pitchFamily="34" charset="0"/>
                <a:cs typeface="Arial" pitchFamily="34" charset="0"/>
              </a:rPr>
              <a:t>(e.g. protein properties in a </a:t>
            </a:r>
            <a:br>
              <a:rPr lang="en-US" b="1">
                <a:latin typeface="Arial" pitchFamily="34" charset="0"/>
                <a:cs typeface="Arial" pitchFamily="34" charset="0"/>
              </a:rPr>
            </a:br>
            <a:r>
              <a:rPr lang="en-US" b="1">
                <a:latin typeface="Arial" pitchFamily="34" charset="0"/>
                <a:cs typeface="Arial" pitchFamily="34" charset="0"/>
              </a:rPr>
              <a:t>protein-protein interaction graph)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F81B08-23E3-4865-9C41-499FAB86B038}"/>
              </a:ext>
            </a:extLst>
          </p:cNvPr>
          <p:cNvSpPr txBox="1"/>
          <p:nvPr/>
        </p:nvSpPr>
        <p:spPr>
          <a:xfrm>
            <a:off x="3936564" y="3888111"/>
            <a:ext cx="3698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DeepWalk</a:t>
            </a:r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/ node2vec embeddings do not incorporate such node features</a:t>
            </a:r>
          </a:p>
        </p:txBody>
      </p:sp>
    </p:spTree>
    <p:extLst>
      <p:ext uri="{BB962C8B-B14F-4D97-AF65-F5344CB8AC3E}">
        <p14:creationId xmlns:p14="http://schemas.microsoft.com/office/powerpoint/2010/main" val="67090063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41C8-6F07-0849-B2D8-71187FD0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50387-49C8-854C-BE72-64682E91C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68760"/>
            <a:ext cx="8686800" cy="5410200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dirty="0">
                <a:solidFill>
                  <a:srgbClr val="0070C0"/>
                </a:solidFill>
              </a:rPr>
              <a:t>We discussed </a:t>
            </a:r>
            <a:r>
              <a:rPr lang="en-US" b="1" dirty="0">
                <a:solidFill>
                  <a:srgbClr val="0070C0"/>
                </a:solidFill>
              </a:rPr>
              <a:t>graph representation learning</a:t>
            </a:r>
            <a:r>
              <a:rPr lang="en-US" dirty="0">
                <a:solidFill>
                  <a:srgbClr val="0070C0"/>
                </a:solidFill>
              </a:rPr>
              <a:t>, a way to learn </a:t>
            </a:r>
            <a:r>
              <a:rPr lang="en-US" b="1" dirty="0">
                <a:solidFill>
                  <a:srgbClr val="0070C0"/>
                </a:solidFill>
              </a:rPr>
              <a:t>node and graph embeddings </a:t>
            </a:r>
            <a:r>
              <a:rPr lang="en-US" dirty="0">
                <a:solidFill>
                  <a:srgbClr val="0070C0"/>
                </a:solidFill>
              </a:rPr>
              <a:t>for downstream tasks, </a:t>
            </a:r>
            <a:r>
              <a:rPr lang="en-US" b="1" dirty="0">
                <a:solidFill>
                  <a:srgbClr val="0070C0"/>
                </a:solidFill>
              </a:rPr>
              <a:t>without feature engineering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8"/>
            <a:endParaRPr lang="en-US" b="1" dirty="0"/>
          </a:p>
          <a:p>
            <a:r>
              <a:rPr lang="en-US" b="1" dirty="0">
                <a:solidFill>
                  <a:srgbClr val="C00000"/>
                </a:solidFill>
              </a:rPr>
              <a:t>Encoder-decoder framework:</a:t>
            </a:r>
            <a:r>
              <a:rPr lang="en-US" b="1" dirty="0"/>
              <a:t> </a:t>
            </a:r>
          </a:p>
          <a:p>
            <a:pPr lvl="1"/>
            <a:r>
              <a:rPr lang="en-US" b="1" dirty="0"/>
              <a:t>Encoder: embedding lookup</a:t>
            </a:r>
          </a:p>
          <a:p>
            <a:pPr lvl="1"/>
            <a:r>
              <a:rPr lang="en-US" b="1" dirty="0"/>
              <a:t>Decoder: predict score based on embedding to match node similarity</a:t>
            </a:r>
          </a:p>
          <a:p>
            <a:pPr lvl="8"/>
            <a:endParaRPr lang="en-US" b="1" dirty="0"/>
          </a:p>
          <a:p>
            <a:r>
              <a:rPr lang="en-US" b="1" dirty="0">
                <a:solidFill>
                  <a:srgbClr val="C00000"/>
                </a:solidFill>
              </a:rPr>
              <a:t>Node similarity measure:</a:t>
            </a:r>
            <a:r>
              <a:rPr lang="en-US" b="1" dirty="0"/>
              <a:t> (biased) random walk</a:t>
            </a:r>
          </a:p>
          <a:p>
            <a:pPr lvl="1"/>
            <a:r>
              <a:rPr lang="en-US" b="1" dirty="0"/>
              <a:t>Examples: </a:t>
            </a:r>
            <a:r>
              <a:rPr lang="en-US" b="1" dirty="0" err="1"/>
              <a:t>DeepWalk</a:t>
            </a:r>
            <a:r>
              <a:rPr lang="en-US" b="1" dirty="0"/>
              <a:t>, Node2Vec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C00000"/>
                </a:solidFill>
              </a:rPr>
              <a:t>Extension to Graph embedding:</a:t>
            </a:r>
            <a:r>
              <a:rPr lang="en-US" b="1" dirty="0"/>
              <a:t> Node embedding aggregation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26484-36E2-4B41-ADD2-ADC52FC7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8347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089C8-F84D-4756-A3F9-7E5CAE34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106</a:t>
            </a:fld>
            <a:endParaRPr lang="el-GR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3568" y="836712"/>
            <a:ext cx="734481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Acknowledgement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5947" y="2132856"/>
            <a:ext cx="6572026" cy="143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Most slides from</a:t>
            </a:r>
          </a:p>
          <a:p>
            <a:pPr algn="just"/>
            <a:endParaRPr lang="en-US" sz="2400" dirty="0"/>
          </a:p>
          <a:p>
            <a:pPr marL="12700">
              <a:lnSpc>
                <a:spcPts val="2365"/>
              </a:lnSpc>
            </a:pPr>
            <a:r>
              <a:rPr lang="en-US" dirty="0">
                <a:latin typeface="+mj-lt"/>
              </a:rPr>
              <a:t>CS224W: Machine Learning with Graphs, Jure </a:t>
            </a:r>
            <a:r>
              <a:rPr lang="en-US" dirty="0" err="1">
                <a:latin typeface="+mj-lt"/>
              </a:rPr>
              <a:t>Leskovec</a:t>
            </a:r>
            <a:r>
              <a:rPr lang="en-US" dirty="0">
                <a:latin typeface="+mj-lt"/>
              </a:rPr>
              <a:t>, Stanford University, </a:t>
            </a:r>
            <a:r>
              <a:rPr lang="en-US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http://cs224w.stanford.edu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973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227" y="2755933"/>
            <a:ext cx="7990185" cy="345175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11427" y="1700306"/>
            <a:ext cx="4213535" cy="2376038"/>
            <a:chOff x="1219423" y="1745130"/>
            <a:chExt cx="4213535" cy="2376038"/>
          </a:xfrm>
        </p:grpSpPr>
        <p:sp>
          <p:nvSpPr>
            <p:cNvPr id="5" name="object 5"/>
            <p:cNvSpPr/>
            <p:nvPr/>
          </p:nvSpPr>
          <p:spPr>
            <a:xfrm>
              <a:off x="1906399" y="2609472"/>
              <a:ext cx="3342640" cy="541655"/>
            </a:xfrm>
            <a:custGeom>
              <a:avLst/>
              <a:gdLst/>
              <a:ahLst/>
              <a:cxnLst/>
              <a:rect l="l" t="t" r="r" b="b"/>
              <a:pathLst>
                <a:path w="3342640" h="541655">
                  <a:moveTo>
                    <a:pt x="3318456" y="0"/>
                  </a:moveTo>
                  <a:lnTo>
                    <a:pt x="24000" y="0"/>
                  </a:lnTo>
                  <a:lnTo>
                    <a:pt x="14658" y="1886"/>
                  </a:lnTo>
                  <a:lnTo>
                    <a:pt x="7029" y="7029"/>
                  </a:lnTo>
                  <a:lnTo>
                    <a:pt x="1886" y="14658"/>
                  </a:lnTo>
                  <a:lnTo>
                    <a:pt x="0" y="24000"/>
                  </a:lnTo>
                  <a:lnTo>
                    <a:pt x="0" y="517097"/>
                  </a:lnTo>
                  <a:lnTo>
                    <a:pt x="1886" y="526439"/>
                  </a:lnTo>
                  <a:lnTo>
                    <a:pt x="7029" y="534067"/>
                  </a:lnTo>
                  <a:lnTo>
                    <a:pt x="14658" y="539211"/>
                  </a:lnTo>
                  <a:lnTo>
                    <a:pt x="24000" y="541097"/>
                  </a:lnTo>
                  <a:lnTo>
                    <a:pt x="3318456" y="541097"/>
                  </a:lnTo>
                  <a:lnTo>
                    <a:pt x="3327798" y="539211"/>
                  </a:lnTo>
                  <a:lnTo>
                    <a:pt x="3335426" y="534067"/>
                  </a:lnTo>
                  <a:lnTo>
                    <a:pt x="3340569" y="526439"/>
                  </a:lnTo>
                  <a:lnTo>
                    <a:pt x="3342455" y="517097"/>
                  </a:lnTo>
                  <a:lnTo>
                    <a:pt x="3342455" y="512297"/>
                  </a:lnTo>
                  <a:lnTo>
                    <a:pt x="28799" y="512297"/>
                  </a:lnTo>
                  <a:lnTo>
                    <a:pt x="28799" y="28799"/>
                  </a:lnTo>
                  <a:lnTo>
                    <a:pt x="3342455" y="28799"/>
                  </a:lnTo>
                  <a:lnTo>
                    <a:pt x="3342455" y="24000"/>
                  </a:lnTo>
                  <a:lnTo>
                    <a:pt x="3340569" y="14658"/>
                  </a:lnTo>
                  <a:lnTo>
                    <a:pt x="3335426" y="7029"/>
                  </a:lnTo>
                  <a:lnTo>
                    <a:pt x="3327798" y="1886"/>
                  </a:lnTo>
                  <a:lnTo>
                    <a:pt x="3318456" y="0"/>
                  </a:lnTo>
                  <a:close/>
                </a:path>
                <a:path w="3342640" h="541655">
                  <a:moveTo>
                    <a:pt x="3342455" y="28799"/>
                  </a:moveTo>
                  <a:lnTo>
                    <a:pt x="3313656" y="28799"/>
                  </a:lnTo>
                  <a:lnTo>
                    <a:pt x="3313656" y="512297"/>
                  </a:lnTo>
                  <a:lnTo>
                    <a:pt x="3342455" y="512297"/>
                  </a:lnTo>
                  <a:lnTo>
                    <a:pt x="3342455" y="28799"/>
                  </a:lnTo>
                  <a:close/>
                </a:path>
                <a:path w="3342640" h="541655">
                  <a:moveTo>
                    <a:pt x="3304056" y="38399"/>
                  </a:moveTo>
                  <a:lnTo>
                    <a:pt x="38399" y="38399"/>
                  </a:lnTo>
                  <a:lnTo>
                    <a:pt x="38399" y="502696"/>
                  </a:lnTo>
                  <a:lnTo>
                    <a:pt x="3304056" y="502696"/>
                  </a:lnTo>
                  <a:lnTo>
                    <a:pt x="3304056" y="493096"/>
                  </a:lnTo>
                  <a:lnTo>
                    <a:pt x="48000" y="493096"/>
                  </a:lnTo>
                  <a:lnTo>
                    <a:pt x="48000" y="47999"/>
                  </a:lnTo>
                  <a:lnTo>
                    <a:pt x="3304056" y="47999"/>
                  </a:lnTo>
                  <a:lnTo>
                    <a:pt x="3304056" y="38399"/>
                  </a:lnTo>
                  <a:close/>
                </a:path>
                <a:path w="3342640" h="541655">
                  <a:moveTo>
                    <a:pt x="3304056" y="47999"/>
                  </a:moveTo>
                  <a:lnTo>
                    <a:pt x="3294456" y="47999"/>
                  </a:lnTo>
                  <a:lnTo>
                    <a:pt x="3294456" y="493096"/>
                  </a:lnTo>
                  <a:lnTo>
                    <a:pt x="3304056" y="493096"/>
                  </a:lnTo>
                  <a:lnTo>
                    <a:pt x="3304056" y="479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82008" y="3698259"/>
              <a:ext cx="1250950" cy="422909"/>
            </a:xfrm>
            <a:custGeom>
              <a:avLst/>
              <a:gdLst/>
              <a:ahLst/>
              <a:cxnLst/>
              <a:rect l="l" t="t" r="r" b="b"/>
              <a:pathLst>
                <a:path w="1250950" h="422910">
                  <a:moveTo>
                    <a:pt x="1250842" y="0"/>
                  </a:moveTo>
                  <a:lnTo>
                    <a:pt x="0" y="0"/>
                  </a:lnTo>
                  <a:lnTo>
                    <a:pt x="0" y="422494"/>
                  </a:lnTo>
                  <a:lnTo>
                    <a:pt x="1250842" y="422494"/>
                  </a:lnTo>
                  <a:lnTo>
                    <a:pt x="1250842" y="0"/>
                  </a:lnTo>
                  <a:close/>
                </a:path>
              </a:pathLst>
            </a:custGeom>
            <a:solidFill>
              <a:srgbClr val="E66C7D">
                <a:alpha val="3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9423" y="1745130"/>
              <a:ext cx="2401919" cy="317210"/>
            </a:xfrm>
            <a:custGeom>
              <a:avLst/>
              <a:gdLst/>
              <a:ahLst/>
              <a:cxnLst/>
              <a:rect l="l" t="t" r="r" b="b"/>
              <a:pathLst>
                <a:path w="2689225" h="765810">
                  <a:moveTo>
                    <a:pt x="2688879" y="0"/>
                  </a:moveTo>
                  <a:lnTo>
                    <a:pt x="0" y="0"/>
                  </a:lnTo>
                  <a:lnTo>
                    <a:pt x="0" y="765743"/>
                  </a:lnTo>
                  <a:lnTo>
                    <a:pt x="2688879" y="765743"/>
                  </a:lnTo>
                  <a:lnTo>
                    <a:pt x="2688879" y="0"/>
                  </a:lnTo>
                  <a:close/>
                </a:path>
              </a:pathLst>
            </a:custGeom>
            <a:solidFill>
              <a:srgbClr val="6BB76D">
                <a:alpha val="3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986894" y="5307873"/>
            <a:ext cx="1250950" cy="422909"/>
          </a:xfrm>
          <a:custGeom>
            <a:avLst/>
            <a:gdLst/>
            <a:ahLst/>
            <a:cxnLst/>
            <a:rect l="l" t="t" r="r" b="b"/>
            <a:pathLst>
              <a:path w="1250950" h="422910">
                <a:moveTo>
                  <a:pt x="1250843" y="0"/>
                </a:moveTo>
                <a:lnTo>
                  <a:pt x="0" y="0"/>
                </a:lnTo>
                <a:lnTo>
                  <a:pt x="0" y="422495"/>
                </a:lnTo>
                <a:lnTo>
                  <a:pt x="1250843" y="422495"/>
                </a:lnTo>
                <a:lnTo>
                  <a:pt x="1250843" y="0"/>
                </a:lnTo>
                <a:close/>
              </a:path>
            </a:pathLst>
          </a:custGeom>
          <a:solidFill>
            <a:srgbClr val="E66C7D">
              <a:alpha val="3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90656" y="2580322"/>
            <a:ext cx="278574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00" dirty="0">
                <a:solidFill>
                  <a:srgbClr val="C00000"/>
                </a:solidFill>
                <a:latin typeface="Arial"/>
                <a:cs typeface="Arial"/>
              </a:rPr>
              <a:t>Need</a:t>
            </a:r>
            <a:r>
              <a:rPr sz="3100" spc="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100" spc="95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3100" spc="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C00000"/>
                </a:solidFill>
                <a:latin typeface="Arial"/>
                <a:cs typeface="Arial"/>
              </a:rPr>
              <a:t>define!</a:t>
            </a:r>
            <a:endParaRPr sz="3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4793" y="1662227"/>
            <a:ext cx="2115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original</a:t>
            </a:r>
            <a:r>
              <a:rPr sz="1800" spc="-10" dirty="0">
                <a:latin typeface="Times New Roman"/>
                <a:cs typeface="Times New Roman"/>
              </a:rPr>
              <a:t> network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37844" y="1222547"/>
            <a:ext cx="2597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Similarity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embedding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ED0198-F551-FE9C-FC79-705403BF0E48}"/>
              </a:ext>
            </a:extLst>
          </p:cNvPr>
          <p:cNvSpPr txBox="1">
            <a:spLocks/>
          </p:cNvSpPr>
          <p:nvPr/>
        </p:nvSpPr>
        <p:spPr>
          <a:xfrm>
            <a:off x="928929" y="-8257"/>
            <a:ext cx="70498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Embedding nodes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5AEE9B-BDBC-2A8F-D6E0-E5E981768C8E}"/>
              </a:ext>
            </a:extLst>
          </p:cNvPr>
          <p:cNvSpPr/>
          <p:nvPr/>
        </p:nvSpPr>
        <p:spPr>
          <a:xfrm>
            <a:off x="928929" y="1022127"/>
            <a:ext cx="2163202" cy="560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4869BE-353C-1320-71B4-39D88F3C7D25}"/>
              </a:ext>
            </a:extLst>
          </p:cNvPr>
          <p:cNvSpPr/>
          <p:nvPr/>
        </p:nvSpPr>
        <p:spPr>
          <a:xfrm>
            <a:off x="3534180" y="997266"/>
            <a:ext cx="1194338" cy="5601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96D6F1-D045-ABD3-8D4C-5A5FCB1980CF}"/>
                  </a:ext>
                </a:extLst>
              </p:cNvPr>
              <p:cNvSpPr txBox="1"/>
              <p:nvPr/>
            </p:nvSpPr>
            <p:spPr>
              <a:xfrm>
                <a:off x="23847" y="975182"/>
                <a:ext cx="8874920" cy="5992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rtlCol="0" anchor="t" anchorCtr="0">
                <a:noAutofit/>
              </a:bodyPr>
              <a:lstStyle/>
              <a:p>
                <a:r>
                  <a:rPr lang="en-US" sz="2800" b="1" dirty="0">
                    <a:ea typeface="Helvetica Neue Light" charset="0"/>
                    <a:cs typeface="Helvetica Neue Light" charset="0"/>
                    <a:sym typeface="Open Sans"/>
                  </a:rPr>
                  <a:t>Goal:</a:t>
                </a:r>
                <a:r>
                  <a:rPr lang="en-US" sz="2800" dirty="0">
                    <a:ea typeface="Helvetica Neue Light" charset="0"/>
                    <a:cs typeface="Helvetica Neue Light" charset="0"/>
                    <a:sym typeface="Open Sans"/>
                  </a:rPr>
                  <a:t> similarity(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Helvetica Neue Light" charset="0"/>
                        <a:cs typeface="Helvetica Neue Light" charset="0"/>
                        <a:sym typeface="Open Sans"/>
                      </a:rPr>
                      <m:t>𝑢</m:t>
                    </m:r>
                  </m:oMath>
                </a14:m>
                <a:r>
                  <a:rPr lang="en-US" sz="2800" dirty="0">
                    <a:ea typeface="Helvetica Neue Light" charset="0"/>
                    <a:cs typeface="Helvetica Neue Light" charset="0"/>
                    <a:sym typeface="Open Sans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Helvetica Neue Light" charset="0"/>
                        <a:cs typeface="Helvetica Neue Light" charset="0"/>
                        <a:sym typeface="Open Sans"/>
                      </a:rPr>
                      <m:t>𝑣</m:t>
                    </m:r>
                  </m:oMath>
                </a14:m>
                <a:r>
                  <a:rPr lang="en-US" sz="2800" dirty="0">
                    <a:ea typeface="Helvetica Neue Light" charset="0"/>
                    <a:cs typeface="Helvetica Neue Light" charset="0"/>
                    <a:sym typeface="Open Sans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Light" charset="0"/>
                        <a:sym typeface="Open Sans"/>
                      </a:rPr>
                      <m:t>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Open San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Open Sans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Open Sans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Open Sans"/>
                              </a:rPr>
                              <m:t>𝑢</m:t>
                            </m:r>
                          </m:sub>
                        </m:sSub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Open Sans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Open Sans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Open Sans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Open Sans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Open Sans"/>
                          </a:rPr>
                          <m:t>𝑣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Light" charset="0"/>
                        <a:sym typeface="Open Sans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accent1"/>
                  </a:solidFill>
                  <a:ea typeface="Helvetica Neue Light" charset="0"/>
                  <a:cs typeface="Helvetica Neue Light" charset="0"/>
                  <a:sym typeface="Open San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96D6F1-D045-ABD3-8D4C-5A5FCB198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7" y="975182"/>
                <a:ext cx="8874920" cy="599239"/>
              </a:xfrm>
              <a:prstGeom prst="rect">
                <a:avLst/>
              </a:prstGeom>
              <a:blipFill>
                <a:blip r:embed="rId3"/>
                <a:stretch>
                  <a:fillRect l="-1442" t="-2041" b="-234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8AF2566-E16A-70F5-1ED1-41C6658B8BB3}"/>
              </a:ext>
            </a:extLst>
          </p:cNvPr>
          <p:cNvCxnSpPr/>
          <p:nvPr/>
        </p:nvCxnSpPr>
        <p:spPr>
          <a:xfrm flipH="1" flipV="1">
            <a:off x="2483768" y="2017516"/>
            <a:ext cx="504056" cy="547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23AB9D5-6204-DB7F-06CC-734A4EA397EE}"/>
              </a:ext>
            </a:extLst>
          </p:cNvPr>
          <p:cNvCxnSpPr/>
          <p:nvPr/>
        </p:nvCxnSpPr>
        <p:spPr>
          <a:xfrm>
            <a:off x="2915816" y="3122449"/>
            <a:ext cx="497530" cy="882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1BC47C2-686A-3E27-36BF-F8F53D065963}"/>
              </a:ext>
            </a:extLst>
          </p:cNvPr>
          <p:cNvCxnSpPr/>
          <p:nvPr/>
        </p:nvCxnSpPr>
        <p:spPr>
          <a:xfrm>
            <a:off x="3635896" y="3178018"/>
            <a:ext cx="2808312" cy="1619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1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05" y="158294"/>
            <a:ext cx="8460432" cy="1143000"/>
          </a:xfrm>
        </p:spPr>
        <p:txBody>
          <a:bodyPr/>
          <a:lstStyle/>
          <a:p>
            <a:r>
              <a:rPr lang="en-US" dirty="0"/>
              <a:t>Learning node </a:t>
            </a:r>
            <a:r>
              <a:rPr lang="en-US" dirty="0" err="1"/>
              <a:t>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7408" y="1307077"/>
            <a:ext cx="8615517" cy="2581068"/>
          </a:xfrm>
        </p:spPr>
        <p:txBody>
          <a:bodyPr>
            <a:no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en-US" sz="2800" dirty="0"/>
              <a:t>Define an </a:t>
            </a:r>
            <a:r>
              <a:rPr lang="en-US" sz="2800" dirty="0">
                <a:solidFill>
                  <a:srgbClr val="92D050"/>
                </a:solidFill>
              </a:rPr>
              <a:t>encoder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6BB76D"/>
                </a:solidFill>
                <a:latin typeface="Cambria Math"/>
              </a:rPr>
              <a:t>ENC</a:t>
            </a:r>
            <a:r>
              <a:rPr lang="en-US" sz="2800" dirty="0"/>
              <a:t>  that maps nodes to low dimensional spaces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800" dirty="0"/>
              <a:t>Define </a:t>
            </a:r>
            <a:r>
              <a:rPr lang="en-US" sz="2800" i="1" dirty="0">
                <a:solidFill>
                  <a:srgbClr val="FF0000"/>
                </a:solidFill>
              </a:rPr>
              <a:t>a node similarity function </a:t>
            </a:r>
            <a:r>
              <a:rPr lang="en-US" sz="2800" dirty="0"/>
              <a:t>(i.e., a measure of similarity in the original network).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2800" dirty="0">
                <a:solidFill>
                  <a:srgbClr val="92D050"/>
                </a:solidFill>
              </a:rPr>
              <a:t>Decoder </a:t>
            </a:r>
            <a:r>
              <a:rPr lang="en-US" sz="2800" dirty="0">
                <a:solidFill>
                  <a:srgbClr val="6BB76D"/>
                </a:solidFill>
                <a:latin typeface="Cambria Math"/>
                <a:cs typeface="Cambria Math"/>
              </a:rPr>
              <a:t>𝐃𝐄𝐂</a:t>
            </a:r>
            <a:r>
              <a:rPr lang="en-US" sz="2800" spc="-10" dirty="0">
                <a:solidFill>
                  <a:srgbClr val="6BB76D"/>
                </a:solidFill>
                <a:latin typeface="Cambria Math"/>
                <a:cs typeface="Cambria Math"/>
              </a:rPr>
              <a:t> </a:t>
            </a:r>
            <a:r>
              <a:rPr lang="en-US" sz="2800" dirty="0">
                <a:latin typeface="Calibri"/>
                <a:cs typeface="Calibri"/>
              </a:rPr>
              <a:t>maps</a:t>
            </a:r>
            <a:r>
              <a:rPr lang="en-US" sz="2800" spc="-2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from</a:t>
            </a:r>
            <a:r>
              <a:rPr lang="en-US" sz="2800" spc="-2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embeddings</a:t>
            </a:r>
            <a:r>
              <a:rPr lang="en-US" sz="2800" spc="-2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to</a:t>
            </a:r>
            <a:r>
              <a:rPr lang="en-US" sz="2800" spc="-20" dirty="0">
                <a:latin typeface="Calibri"/>
                <a:cs typeface="Calibri"/>
              </a:rPr>
              <a:t> </a:t>
            </a:r>
            <a:r>
              <a:rPr lang="en-US" sz="2800" spc="-25" dirty="0">
                <a:latin typeface="Calibri"/>
                <a:cs typeface="Calibri"/>
              </a:rPr>
              <a:t>the </a:t>
            </a:r>
            <a:r>
              <a:rPr lang="en-US" sz="2800" dirty="0">
                <a:latin typeface="Calibri"/>
                <a:cs typeface="Calibri"/>
              </a:rPr>
              <a:t>similarity </a:t>
            </a:r>
            <a:r>
              <a:rPr lang="en-US" sz="2800" spc="-20" dirty="0">
                <a:latin typeface="Calibri"/>
                <a:cs typeface="Calibri"/>
              </a:rPr>
              <a:t>score</a:t>
            </a:r>
            <a:endParaRPr lang="en-US" sz="2800" dirty="0"/>
          </a:p>
          <a:p>
            <a:pPr marL="609585" indent="-609585">
              <a:buFont typeface="+mj-lt"/>
              <a:buAutoNum type="arabicPeriod"/>
            </a:pPr>
            <a:r>
              <a:rPr lang="en-US" sz="2800" dirty="0"/>
              <a:t>Optimize the parameters of the encoder so that we minimize </a:t>
            </a:r>
            <a:r>
              <a:rPr lang="en-US" sz="2800" i="1" dirty="0">
                <a:solidFill>
                  <a:srgbClr val="FF0000"/>
                </a:solidFill>
              </a:rPr>
              <a:t>a loss function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 Math" panose="02040503050406030204" pitchFamily="18" charset="0"/>
              </a:rPr>
              <a:t>L  </a:t>
            </a:r>
            <a:r>
              <a:rPr lang="en-US" sz="2800" dirty="0"/>
              <a:t>that  looks (roughly) like: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5229200"/>
                <a:ext cx="7171150" cy="118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∈ 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𝑠𝑖𝑚𝑖𝑙𝑎𝑟𝑖𝑡𝑦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nary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229200"/>
                <a:ext cx="7171150" cy="11866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01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2146546" y="3368724"/>
            <a:ext cx="4266565" cy="2095500"/>
            <a:chOff x="2146546" y="3368724"/>
            <a:chExt cx="4266565" cy="2095500"/>
          </a:xfrm>
        </p:grpSpPr>
        <p:sp>
          <p:nvSpPr>
            <p:cNvPr id="5" name="object 5"/>
            <p:cNvSpPr/>
            <p:nvPr/>
          </p:nvSpPr>
          <p:spPr>
            <a:xfrm>
              <a:off x="2146546" y="3368724"/>
              <a:ext cx="4266565" cy="2095500"/>
            </a:xfrm>
            <a:custGeom>
              <a:avLst/>
              <a:gdLst/>
              <a:ahLst/>
              <a:cxnLst/>
              <a:rect l="l" t="t" r="r" b="b"/>
              <a:pathLst>
                <a:path w="4266565" h="2095500">
                  <a:moveTo>
                    <a:pt x="4241939" y="0"/>
                  </a:moveTo>
                  <a:lnTo>
                    <a:pt x="23999" y="0"/>
                  </a:lnTo>
                  <a:lnTo>
                    <a:pt x="14657" y="1886"/>
                  </a:lnTo>
                  <a:lnTo>
                    <a:pt x="7028" y="7029"/>
                  </a:lnTo>
                  <a:lnTo>
                    <a:pt x="1885" y="14658"/>
                  </a:lnTo>
                  <a:lnTo>
                    <a:pt x="0" y="24000"/>
                  </a:lnTo>
                  <a:lnTo>
                    <a:pt x="0" y="2070877"/>
                  </a:lnTo>
                  <a:lnTo>
                    <a:pt x="1885" y="2080219"/>
                  </a:lnTo>
                  <a:lnTo>
                    <a:pt x="7028" y="2087848"/>
                  </a:lnTo>
                  <a:lnTo>
                    <a:pt x="14657" y="2092991"/>
                  </a:lnTo>
                  <a:lnTo>
                    <a:pt x="23999" y="2094877"/>
                  </a:lnTo>
                  <a:lnTo>
                    <a:pt x="4241939" y="2094877"/>
                  </a:lnTo>
                  <a:lnTo>
                    <a:pt x="4251281" y="2092991"/>
                  </a:lnTo>
                  <a:lnTo>
                    <a:pt x="4258909" y="2087848"/>
                  </a:lnTo>
                  <a:lnTo>
                    <a:pt x="4264052" y="2080219"/>
                  </a:lnTo>
                  <a:lnTo>
                    <a:pt x="4265938" y="2070877"/>
                  </a:lnTo>
                  <a:lnTo>
                    <a:pt x="4265938" y="2066077"/>
                  </a:lnTo>
                  <a:lnTo>
                    <a:pt x="28799" y="2066077"/>
                  </a:lnTo>
                  <a:lnTo>
                    <a:pt x="28799" y="28799"/>
                  </a:lnTo>
                  <a:lnTo>
                    <a:pt x="4265938" y="28799"/>
                  </a:lnTo>
                  <a:lnTo>
                    <a:pt x="4265938" y="24000"/>
                  </a:lnTo>
                  <a:lnTo>
                    <a:pt x="4264052" y="14658"/>
                  </a:lnTo>
                  <a:lnTo>
                    <a:pt x="4258909" y="7029"/>
                  </a:lnTo>
                  <a:lnTo>
                    <a:pt x="4251281" y="1886"/>
                  </a:lnTo>
                  <a:lnTo>
                    <a:pt x="4241939" y="0"/>
                  </a:lnTo>
                  <a:close/>
                </a:path>
                <a:path w="4266565" h="2095500">
                  <a:moveTo>
                    <a:pt x="4265938" y="28799"/>
                  </a:moveTo>
                  <a:lnTo>
                    <a:pt x="4237139" y="28799"/>
                  </a:lnTo>
                  <a:lnTo>
                    <a:pt x="4237139" y="2066077"/>
                  </a:lnTo>
                  <a:lnTo>
                    <a:pt x="4265938" y="2066077"/>
                  </a:lnTo>
                  <a:lnTo>
                    <a:pt x="4265938" y="28799"/>
                  </a:lnTo>
                  <a:close/>
                </a:path>
                <a:path w="4266565" h="2095500">
                  <a:moveTo>
                    <a:pt x="4227539" y="38400"/>
                  </a:moveTo>
                  <a:lnTo>
                    <a:pt x="38399" y="38400"/>
                  </a:lnTo>
                  <a:lnTo>
                    <a:pt x="38399" y="2056477"/>
                  </a:lnTo>
                  <a:lnTo>
                    <a:pt x="4227539" y="2056477"/>
                  </a:lnTo>
                  <a:lnTo>
                    <a:pt x="4227539" y="2046876"/>
                  </a:lnTo>
                  <a:lnTo>
                    <a:pt x="47999" y="2046876"/>
                  </a:lnTo>
                  <a:lnTo>
                    <a:pt x="47999" y="48000"/>
                  </a:lnTo>
                  <a:lnTo>
                    <a:pt x="4227539" y="48000"/>
                  </a:lnTo>
                  <a:lnTo>
                    <a:pt x="4227539" y="38400"/>
                  </a:lnTo>
                  <a:close/>
                </a:path>
                <a:path w="4266565" h="2095500">
                  <a:moveTo>
                    <a:pt x="4227539" y="48000"/>
                  </a:moveTo>
                  <a:lnTo>
                    <a:pt x="4217939" y="48000"/>
                  </a:lnTo>
                  <a:lnTo>
                    <a:pt x="4217939" y="2046876"/>
                  </a:lnTo>
                  <a:lnTo>
                    <a:pt x="4227539" y="2046876"/>
                  </a:lnTo>
                  <a:lnTo>
                    <a:pt x="4227539" y="48000"/>
                  </a:lnTo>
                  <a:close/>
                </a:path>
              </a:pathLst>
            </a:custGeom>
            <a:solidFill>
              <a:srgbClr val="B0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407" y="3384636"/>
              <a:ext cx="267970" cy="2078989"/>
            </a:xfrm>
            <a:custGeom>
              <a:avLst/>
              <a:gdLst/>
              <a:ahLst/>
              <a:cxnLst/>
              <a:rect l="l" t="t" r="r" b="b"/>
              <a:pathLst>
                <a:path w="267970" h="2078989">
                  <a:moveTo>
                    <a:pt x="28775" y="2017908"/>
                  </a:moveTo>
                  <a:lnTo>
                    <a:pt x="120" y="2020796"/>
                  </a:lnTo>
                  <a:lnTo>
                    <a:pt x="1024" y="2029766"/>
                  </a:lnTo>
                  <a:lnTo>
                    <a:pt x="1344" y="2031342"/>
                  </a:lnTo>
                  <a:lnTo>
                    <a:pt x="11766" y="2054153"/>
                  </a:lnTo>
                  <a:lnTo>
                    <a:pt x="34243" y="2036142"/>
                  </a:lnTo>
                  <a:lnTo>
                    <a:pt x="31318" y="2030752"/>
                  </a:lnTo>
                  <a:lnTo>
                    <a:pt x="29470" y="2024799"/>
                  </a:lnTo>
                  <a:lnTo>
                    <a:pt x="28824" y="2018389"/>
                  </a:lnTo>
                  <a:lnTo>
                    <a:pt x="28775" y="2017908"/>
                  </a:lnTo>
                  <a:close/>
                </a:path>
                <a:path w="267970" h="2078989">
                  <a:moveTo>
                    <a:pt x="28799" y="1970389"/>
                  </a:moveTo>
                  <a:lnTo>
                    <a:pt x="0" y="1970389"/>
                  </a:lnTo>
                  <a:lnTo>
                    <a:pt x="0" y="2018389"/>
                  </a:lnTo>
                  <a:lnTo>
                    <a:pt x="23999" y="2018389"/>
                  </a:lnTo>
                  <a:lnTo>
                    <a:pt x="28775" y="2017908"/>
                  </a:lnTo>
                  <a:lnTo>
                    <a:pt x="28799" y="1970389"/>
                  </a:lnTo>
                  <a:close/>
                </a:path>
                <a:path w="267970" h="2078989">
                  <a:moveTo>
                    <a:pt x="28799" y="2018147"/>
                  </a:moveTo>
                  <a:lnTo>
                    <a:pt x="28799" y="2018389"/>
                  </a:lnTo>
                  <a:lnTo>
                    <a:pt x="28799" y="2018147"/>
                  </a:lnTo>
                  <a:close/>
                </a:path>
                <a:path w="267970" h="2078989">
                  <a:moveTo>
                    <a:pt x="28799" y="2017908"/>
                  </a:moveTo>
                  <a:lnTo>
                    <a:pt x="28799" y="2018147"/>
                  </a:lnTo>
                  <a:lnTo>
                    <a:pt x="28799" y="2017908"/>
                  </a:lnTo>
                  <a:close/>
                </a:path>
                <a:path w="267970" h="2078989">
                  <a:moveTo>
                    <a:pt x="47878" y="2015981"/>
                  </a:moveTo>
                  <a:lnTo>
                    <a:pt x="38399" y="2016938"/>
                  </a:lnTo>
                  <a:lnTo>
                    <a:pt x="38472" y="2018389"/>
                  </a:lnTo>
                  <a:lnTo>
                    <a:pt x="38924" y="2022875"/>
                  </a:lnTo>
                  <a:lnTo>
                    <a:pt x="40206" y="2027003"/>
                  </a:lnTo>
                  <a:lnTo>
                    <a:pt x="42237" y="2030746"/>
                  </a:lnTo>
                  <a:lnTo>
                    <a:pt x="50232" y="2025350"/>
                  </a:lnTo>
                  <a:lnTo>
                    <a:pt x="49094" y="2023254"/>
                  </a:lnTo>
                  <a:lnTo>
                    <a:pt x="48379" y="2020951"/>
                  </a:lnTo>
                  <a:lnTo>
                    <a:pt x="48121" y="2018389"/>
                  </a:lnTo>
                  <a:lnTo>
                    <a:pt x="47878" y="2015981"/>
                  </a:lnTo>
                  <a:close/>
                </a:path>
                <a:path w="267970" h="2078989">
                  <a:moveTo>
                    <a:pt x="38399" y="2017664"/>
                  </a:moveTo>
                  <a:lnTo>
                    <a:pt x="38399" y="2018389"/>
                  </a:lnTo>
                  <a:lnTo>
                    <a:pt x="38399" y="2017664"/>
                  </a:lnTo>
                  <a:close/>
                </a:path>
                <a:path w="267970" h="2078989">
                  <a:moveTo>
                    <a:pt x="47999" y="2017179"/>
                  </a:moveTo>
                  <a:lnTo>
                    <a:pt x="47999" y="2018389"/>
                  </a:lnTo>
                  <a:lnTo>
                    <a:pt x="47999" y="2017179"/>
                  </a:lnTo>
                  <a:close/>
                </a:path>
                <a:path w="267970" h="2078989">
                  <a:moveTo>
                    <a:pt x="47999" y="2015981"/>
                  </a:moveTo>
                  <a:lnTo>
                    <a:pt x="47999" y="2017179"/>
                  </a:lnTo>
                  <a:lnTo>
                    <a:pt x="47999" y="2015981"/>
                  </a:lnTo>
                  <a:close/>
                </a:path>
                <a:path w="267970" h="2078989">
                  <a:moveTo>
                    <a:pt x="47999" y="1970389"/>
                  </a:moveTo>
                  <a:lnTo>
                    <a:pt x="38399" y="1970389"/>
                  </a:lnTo>
                  <a:lnTo>
                    <a:pt x="38399" y="2016938"/>
                  </a:lnTo>
                  <a:lnTo>
                    <a:pt x="47878" y="2015981"/>
                  </a:lnTo>
                  <a:lnTo>
                    <a:pt x="47999" y="1970389"/>
                  </a:lnTo>
                  <a:close/>
                </a:path>
                <a:path w="267970" h="2078989">
                  <a:moveTo>
                    <a:pt x="28799" y="1874389"/>
                  </a:moveTo>
                  <a:lnTo>
                    <a:pt x="0" y="1874389"/>
                  </a:lnTo>
                  <a:lnTo>
                    <a:pt x="0" y="1922388"/>
                  </a:lnTo>
                  <a:lnTo>
                    <a:pt x="28799" y="1922388"/>
                  </a:lnTo>
                  <a:lnTo>
                    <a:pt x="28799" y="1874389"/>
                  </a:lnTo>
                  <a:close/>
                </a:path>
                <a:path w="267970" h="2078989">
                  <a:moveTo>
                    <a:pt x="47999" y="1874389"/>
                  </a:moveTo>
                  <a:lnTo>
                    <a:pt x="38399" y="1874389"/>
                  </a:lnTo>
                  <a:lnTo>
                    <a:pt x="38399" y="1922388"/>
                  </a:lnTo>
                  <a:lnTo>
                    <a:pt x="47999" y="1922388"/>
                  </a:lnTo>
                  <a:lnTo>
                    <a:pt x="47999" y="1874389"/>
                  </a:lnTo>
                  <a:close/>
                </a:path>
                <a:path w="267970" h="2078989">
                  <a:moveTo>
                    <a:pt x="28799" y="1778389"/>
                  </a:moveTo>
                  <a:lnTo>
                    <a:pt x="0" y="1778389"/>
                  </a:lnTo>
                  <a:lnTo>
                    <a:pt x="0" y="1826389"/>
                  </a:lnTo>
                  <a:lnTo>
                    <a:pt x="28799" y="1826389"/>
                  </a:lnTo>
                  <a:lnTo>
                    <a:pt x="28799" y="1778389"/>
                  </a:lnTo>
                  <a:close/>
                </a:path>
                <a:path w="267970" h="2078989">
                  <a:moveTo>
                    <a:pt x="47999" y="1778389"/>
                  </a:moveTo>
                  <a:lnTo>
                    <a:pt x="38399" y="1778389"/>
                  </a:lnTo>
                  <a:lnTo>
                    <a:pt x="38399" y="1826389"/>
                  </a:lnTo>
                  <a:lnTo>
                    <a:pt x="47999" y="1826389"/>
                  </a:lnTo>
                  <a:lnTo>
                    <a:pt x="47999" y="1778389"/>
                  </a:lnTo>
                  <a:close/>
                </a:path>
                <a:path w="267970" h="2078989">
                  <a:moveTo>
                    <a:pt x="28799" y="1682389"/>
                  </a:moveTo>
                  <a:lnTo>
                    <a:pt x="0" y="1682389"/>
                  </a:lnTo>
                  <a:lnTo>
                    <a:pt x="0" y="1730388"/>
                  </a:lnTo>
                  <a:lnTo>
                    <a:pt x="28799" y="1730388"/>
                  </a:lnTo>
                  <a:lnTo>
                    <a:pt x="28799" y="1682389"/>
                  </a:lnTo>
                  <a:close/>
                </a:path>
                <a:path w="267970" h="2078989">
                  <a:moveTo>
                    <a:pt x="47999" y="1682389"/>
                  </a:moveTo>
                  <a:lnTo>
                    <a:pt x="38399" y="1682389"/>
                  </a:lnTo>
                  <a:lnTo>
                    <a:pt x="38399" y="1730388"/>
                  </a:lnTo>
                  <a:lnTo>
                    <a:pt x="47999" y="1730388"/>
                  </a:lnTo>
                  <a:lnTo>
                    <a:pt x="47999" y="1682389"/>
                  </a:lnTo>
                  <a:close/>
                </a:path>
                <a:path w="267970" h="2078989">
                  <a:moveTo>
                    <a:pt x="28799" y="1586388"/>
                  </a:moveTo>
                  <a:lnTo>
                    <a:pt x="0" y="1586388"/>
                  </a:lnTo>
                  <a:lnTo>
                    <a:pt x="0" y="1634389"/>
                  </a:lnTo>
                  <a:lnTo>
                    <a:pt x="28799" y="1634389"/>
                  </a:lnTo>
                  <a:lnTo>
                    <a:pt x="28799" y="1586388"/>
                  </a:lnTo>
                  <a:close/>
                </a:path>
                <a:path w="267970" h="2078989">
                  <a:moveTo>
                    <a:pt x="47999" y="1586388"/>
                  </a:moveTo>
                  <a:lnTo>
                    <a:pt x="38399" y="1586388"/>
                  </a:lnTo>
                  <a:lnTo>
                    <a:pt x="38399" y="1634389"/>
                  </a:lnTo>
                  <a:lnTo>
                    <a:pt x="47999" y="1634389"/>
                  </a:lnTo>
                  <a:lnTo>
                    <a:pt x="47999" y="1586388"/>
                  </a:lnTo>
                  <a:close/>
                </a:path>
                <a:path w="267970" h="2078989">
                  <a:moveTo>
                    <a:pt x="28799" y="1490389"/>
                  </a:moveTo>
                  <a:lnTo>
                    <a:pt x="0" y="1490389"/>
                  </a:lnTo>
                  <a:lnTo>
                    <a:pt x="0" y="1538389"/>
                  </a:lnTo>
                  <a:lnTo>
                    <a:pt x="28799" y="1538389"/>
                  </a:lnTo>
                  <a:lnTo>
                    <a:pt x="28799" y="1490389"/>
                  </a:lnTo>
                  <a:close/>
                </a:path>
                <a:path w="267970" h="2078989">
                  <a:moveTo>
                    <a:pt x="47999" y="1490389"/>
                  </a:moveTo>
                  <a:lnTo>
                    <a:pt x="38399" y="1490389"/>
                  </a:lnTo>
                  <a:lnTo>
                    <a:pt x="38399" y="1538389"/>
                  </a:lnTo>
                  <a:lnTo>
                    <a:pt x="47999" y="1538389"/>
                  </a:lnTo>
                  <a:lnTo>
                    <a:pt x="47999" y="1490389"/>
                  </a:lnTo>
                  <a:close/>
                </a:path>
                <a:path w="267970" h="2078989">
                  <a:moveTo>
                    <a:pt x="28799" y="1394388"/>
                  </a:moveTo>
                  <a:lnTo>
                    <a:pt x="0" y="1394388"/>
                  </a:lnTo>
                  <a:lnTo>
                    <a:pt x="0" y="1442389"/>
                  </a:lnTo>
                  <a:lnTo>
                    <a:pt x="28799" y="1442389"/>
                  </a:lnTo>
                  <a:lnTo>
                    <a:pt x="28799" y="1394388"/>
                  </a:lnTo>
                  <a:close/>
                </a:path>
                <a:path w="267970" h="2078989">
                  <a:moveTo>
                    <a:pt x="47999" y="1394388"/>
                  </a:moveTo>
                  <a:lnTo>
                    <a:pt x="38399" y="1394388"/>
                  </a:lnTo>
                  <a:lnTo>
                    <a:pt x="38399" y="1442389"/>
                  </a:lnTo>
                  <a:lnTo>
                    <a:pt x="47999" y="1442389"/>
                  </a:lnTo>
                  <a:lnTo>
                    <a:pt x="47999" y="1394388"/>
                  </a:lnTo>
                  <a:close/>
                </a:path>
                <a:path w="267970" h="2078989">
                  <a:moveTo>
                    <a:pt x="28799" y="1298389"/>
                  </a:moveTo>
                  <a:lnTo>
                    <a:pt x="0" y="1298389"/>
                  </a:lnTo>
                  <a:lnTo>
                    <a:pt x="0" y="1346389"/>
                  </a:lnTo>
                  <a:lnTo>
                    <a:pt x="28799" y="1346389"/>
                  </a:lnTo>
                  <a:lnTo>
                    <a:pt x="28799" y="1298389"/>
                  </a:lnTo>
                  <a:close/>
                </a:path>
                <a:path w="267970" h="2078989">
                  <a:moveTo>
                    <a:pt x="47999" y="1298389"/>
                  </a:moveTo>
                  <a:lnTo>
                    <a:pt x="38399" y="1298389"/>
                  </a:lnTo>
                  <a:lnTo>
                    <a:pt x="38399" y="1346389"/>
                  </a:lnTo>
                  <a:lnTo>
                    <a:pt x="47999" y="1346389"/>
                  </a:lnTo>
                  <a:lnTo>
                    <a:pt x="47999" y="1298389"/>
                  </a:lnTo>
                  <a:close/>
                </a:path>
                <a:path w="267970" h="2078989">
                  <a:moveTo>
                    <a:pt x="28799" y="1202389"/>
                  </a:moveTo>
                  <a:lnTo>
                    <a:pt x="0" y="1202389"/>
                  </a:lnTo>
                  <a:lnTo>
                    <a:pt x="0" y="1250389"/>
                  </a:lnTo>
                  <a:lnTo>
                    <a:pt x="28799" y="1250389"/>
                  </a:lnTo>
                  <a:lnTo>
                    <a:pt x="28799" y="1202389"/>
                  </a:lnTo>
                  <a:close/>
                </a:path>
                <a:path w="267970" h="2078989">
                  <a:moveTo>
                    <a:pt x="47999" y="1202389"/>
                  </a:moveTo>
                  <a:lnTo>
                    <a:pt x="38399" y="1202389"/>
                  </a:lnTo>
                  <a:lnTo>
                    <a:pt x="38399" y="1250389"/>
                  </a:lnTo>
                  <a:lnTo>
                    <a:pt x="47999" y="1250389"/>
                  </a:lnTo>
                  <a:lnTo>
                    <a:pt x="47999" y="1202389"/>
                  </a:lnTo>
                  <a:close/>
                </a:path>
                <a:path w="267970" h="2078989">
                  <a:moveTo>
                    <a:pt x="28799" y="1106389"/>
                  </a:moveTo>
                  <a:lnTo>
                    <a:pt x="0" y="1106389"/>
                  </a:lnTo>
                  <a:lnTo>
                    <a:pt x="0" y="1154389"/>
                  </a:lnTo>
                  <a:lnTo>
                    <a:pt x="28799" y="1154389"/>
                  </a:lnTo>
                  <a:lnTo>
                    <a:pt x="28799" y="1106389"/>
                  </a:lnTo>
                  <a:close/>
                </a:path>
                <a:path w="267970" h="2078989">
                  <a:moveTo>
                    <a:pt x="47999" y="1106389"/>
                  </a:moveTo>
                  <a:lnTo>
                    <a:pt x="38399" y="1106389"/>
                  </a:lnTo>
                  <a:lnTo>
                    <a:pt x="38399" y="1154389"/>
                  </a:lnTo>
                  <a:lnTo>
                    <a:pt x="47999" y="1154389"/>
                  </a:lnTo>
                  <a:lnTo>
                    <a:pt x="47999" y="1106389"/>
                  </a:lnTo>
                  <a:close/>
                </a:path>
                <a:path w="267970" h="2078989">
                  <a:moveTo>
                    <a:pt x="28799" y="1010389"/>
                  </a:moveTo>
                  <a:lnTo>
                    <a:pt x="0" y="1010389"/>
                  </a:lnTo>
                  <a:lnTo>
                    <a:pt x="0" y="1058388"/>
                  </a:lnTo>
                  <a:lnTo>
                    <a:pt x="28799" y="1058388"/>
                  </a:lnTo>
                  <a:lnTo>
                    <a:pt x="28799" y="1010389"/>
                  </a:lnTo>
                  <a:close/>
                </a:path>
                <a:path w="267970" h="2078989">
                  <a:moveTo>
                    <a:pt x="47999" y="1010389"/>
                  </a:moveTo>
                  <a:lnTo>
                    <a:pt x="38399" y="1010389"/>
                  </a:lnTo>
                  <a:lnTo>
                    <a:pt x="38399" y="1058388"/>
                  </a:lnTo>
                  <a:lnTo>
                    <a:pt x="47999" y="1058388"/>
                  </a:lnTo>
                  <a:lnTo>
                    <a:pt x="47999" y="1010389"/>
                  </a:lnTo>
                  <a:close/>
                </a:path>
                <a:path w="267970" h="2078989">
                  <a:moveTo>
                    <a:pt x="28799" y="914389"/>
                  </a:moveTo>
                  <a:lnTo>
                    <a:pt x="0" y="914389"/>
                  </a:lnTo>
                  <a:lnTo>
                    <a:pt x="0" y="962389"/>
                  </a:lnTo>
                  <a:lnTo>
                    <a:pt x="28799" y="962389"/>
                  </a:lnTo>
                  <a:lnTo>
                    <a:pt x="28799" y="914389"/>
                  </a:lnTo>
                  <a:close/>
                </a:path>
                <a:path w="267970" h="2078989">
                  <a:moveTo>
                    <a:pt x="47999" y="914389"/>
                  </a:moveTo>
                  <a:lnTo>
                    <a:pt x="38399" y="914389"/>
                  </a:lnTo>
                  <a:lnTo>
                    <a:pt x="38399" y="962389"/>
                  </a:lnTo>
                  <a:lnTo>
                    <a:pt x="47999" y="962389"/>
                  </a:lnTo>
                  <a:lnTo>
                    <a:pt x="47999" y="914389"/>
                  </a:lnTo>
                  <a:close/>
                </a:path>
                <a:path w="267970" h="2078989">
                  <a:moveTo>
                    <a:pt x="28799" y="818389"/>
                  </a:moveTo>
                  <a:lnTo>
                    <a:pt x="0" y="818389"/>
                  </a:lnTo>
                  <a:lnTo>
                    <a:pt x="0" y="866388"/>
                  </a:lnTo>
                  <a:lnTo>
                    <a:pt x="28799" y="866388"/>
                  </a:lnTo>
                  <a:lnTo>
                    <a:pt x="28799" y="818389"/>
                  </a:lnTo>
                  <a:close/>
                </a:path>
                <a:path w="267970" h="2078989">
                  <a:moveTo>
                    <a:pt x="47999" y="818389"/>
                  </a:moveTo>
                  <a:lnTo>
                    <a:pt x="38399" y="818389"/>
                  </a:lnTo>
                  <a:lnTo>
                    <a:pt x="38399" y="866388"/>
                  </a:lnTo>
                  <a:lnTo>
                    <a:pt x="47999" y="866388"/>
                  </a:lnTo>
                  <a:lnTo>
                    <a:pt x="47999" y="818389"/>
                  </a:lnTo>
                  <a:close/>
                </a:path>
                <a:path w="267970" h="2078989">
                  <a:moveTo>
                    <a:pt x="28799" y="722389"/>
                  </a:moveTo>
                  <a:lnTo>
                    <a:pt x="0" y="722389"/>
                  </a:lnTo>
                  <a:lnTo>
                    <a:pt x="0" y="770389"/>
                  </a:lnTo>
                  <a:lnTo>
                    <a:pt x="28799" y="770389"/>
                  </a:lnTo>
                  <a:lnTo>
                    <a:pt x="28799" y="722389"/>
                  </a:lnTo>
                  <a:close/>
                </a:path>
                <a:path w="267970" h="2078989">
                  <a:moveTo>
                    <a:pt x="47999" y="722389"/>
                  </a:moveTo>
                  <a:lnTo>
                    <a:pt x="38399" y="722389"/>
                  </a:lnTo>
                  <a:lnTo>
                    <a:pt x="38399" y="770389"/>
                  </a:lnTo>
                  <a:lnTo>
                    <a:pt x="47999" y="770389"/>
                  </a:lnTo>
                  <a:lnTo>
                    <a:pt x="47999" y="722389"/>
                  </a:lnTo>
                  <a:close/>
                </a:path>
                <a:path w="267970" h="2078989">
                  <a:moveTo>
                    <a:pt x="28799" y="626389"/>
                  </a:moveTo>
                  <a:lnTo>
                    <a:pt x="0" y="626389"/>
                  </a:lnTo>
                  <a:lnTo>
                    <a:pt x="0" y="674389"/>
                  </a:lnTo>
                  <a:lnTo>
                    <a:pt x="28799" y="674389"/>
                  </a:lnTo>
                  <a:lnTo>
                    <a:pt x="28799" y="626389"/>
                  </a:lnTo>
                  <a:close/>
                </a:path>
                <a:path w="267970" h="2078989">
                  <a:moveTo>
                    <a:pt x="47999" y="626389"/>
                  </a:moveTo>
                  <a:lnTo>
                    <a:pt x="38399" y="626389"/>
                  </a:lnTo>
                  <a:lnTo>
                    <a:pt x="38399" y="674389"/>
                  </a:lnTo>
                  <a:lnTo>
                    <a:pt x="47999" y="674389"/>
                  </a:lnTo>
                  <a:lnTo>
                    <a:pt x="47999" y="626389"/>
                  </a:lnTo>
                  <a:close/>
                </a:path>
                <a:path w="267970" h="2078989">
                  <a:moveTo>
                    <a:pt x="28799" y="530388"/>
                  </a:moveTo>
                  <a:lnTo>
                    <a:pt x="0" y="530388"/>
                  </a:lnTo>
                  <a:lnTo>
                    <a:pt x="0" y="578389"/>
                  </a:lnTo>
                  <a:lnTo>
                    <a:pt x="28799" y="578389"/>
                  </a:lnTo>
                  <a:lnTo>
                    <a:pt x="28799" y="530388"/>
                  </a:lnTo>
                  <a:close/>
                </a:path>
                <a:path w="267970" h="2078989">
                  <a:moveTo>
                    <a:pt x="47999" y="530388"/>
                  </a:moveTo>
                  <a:lnTo>
                    <a:pt x="38399" y="530388"/>
                  </a:lnTo>
                  <a:lnTo>
                    <a:pt x="38399" y="578389"/>
                  </a:lnTo>
                  <a:lnTo>
                    <a:pt x="47999" y="578389"/>
                  </a:lnTo>
                  <a:lnTo>
                    <a:pt x="47999" y="530388"/>
                  </a:lnTo>
                  <a:close/>
                </a:path>
                <a:path w="267970" h="2078989">
                  <a:moveTo>
                    <a:pt x="28799" y="434389"/>
                  </a:moveTo>
                  <a:lnTo>
                    <a:pt x="0" y="434389"/>
                  </a:lnTo>
                  <a:lnTo>
                    <a:pt x="0" y="482389"/>
                  </a:lnTo>
                  <a:lnTo>
                    <a:pt x="28799" y="482389"/>
                  </a:lnTo>
                  <a:lnTo>
                    <a:pt x="28799" y="434389"/>
                  </a:lnTo>
                  <a:close/>
                </a:path>
                <a:path w="267970" h="2078989">
                  <a:moveTo>
                    <a:pt x="47999" y="434389"/>
                  </a:moveTo>
                  <a:lnTo>
                    <a:pt x="38399" y="434389"/>
                  </a:lnTo>
                  <a:lnTo>
                    <a:pt x="38399" y="482389"/>
                  </a:lnTo>
                  <a:lnTo>
                    <a:pt x="47999" y="482389"/>
                  </a:lnTo>
                  <a:lnTo>
                    <a:pt x="47999" y="434389"/>
                  </a:lnTo>
                  <a:close/>
                </a:path>
                <a:path w="267970" h="2078989">
                  <a:moveTo>
                    <a:pt x="28799" y="338388"/>
                  </a:moveTo>
                  <a:lnTo>
                    <a:pt x="0" y="338388"/>
                  </a:lnTo>
                  <a:lnTo>
                    <a:pt x="0" y="386389"/>
                  </a:lnTo>
                  <a:lnTo>
                    <a:pt x="28799" y="386389"/>
                  </a:lnTo>
                  <a:lnTo>
                    <a:pt x="28799" y="338388"/>
                  </a:lnTo>
                  <a:close/>
                </a:path>
                <a:path w="267970" h="2078989">
                  <a:moveTo>
                    <a:pt x="47999" y="338388"/>
                  </a:moveTo>
                  <a:lnTo>
                    <a:pt x="38399" y="338388"/>
                  </a:lnTo>
                  <a:lnTo>
                    <a:pt x="38399" y="386389"/>
                  </a:lnTo>
                  <a:lnTo>
                    <a:pt x="47999" y="386389"/>
                  </a:lnTo>
                  <a:lnTo>
                    <a:pt x="47999" y="338388"/>
                  </a:lnTo>
                  <a:close/>
                </a:path>
                <a:path w="267970" h="2078989">
                  <a:moveTo>
                    <a:pt x="28799" y="242389"/>
                  </a:moveTo>
                  <a:lnTo>
                    <a:pt x="0" y="242389"/>
                  </a:lnTo>
                  <a:lnTo>
                    <a:pt x="0" y="290389"/>
                  </a:lnTo>
                  <a:lnTo>
                    <a:pt x="28799" y="290389"/>
                  </a:lnTo>
                  <a:lnTo>
                    <a:pt x="28799" y="242389"/>
                  </a:lnTo>
                  <a:close/>
                </a:path>
                <a:path w="267970" h="2078989">
                  <a:moveTo>
                    <a:pt x="47999" y="242389"/>
                  </a:moveTo>
                  <a:lnTo>
                    <a:pt x="38399" y="242389"/>
                  </a:lnTo>
                  <a:lnTo>
                    <a:pt x="38399" y="290389"/>
                  </a:lnTo>
                  <a:lnTo>
                    <a:pt x="47999" y="290389"/>
                  </a:lnTo>
                  <a:lnTo>
                    <a:pt x="47999" y="242389"/>
                  </a:lnTo>
                  <a:close/>
                </a:path>
                <a:path w="267970" h="2078989">
                  <a:moveTo>
                    <a:pt x="28799" y="146389"/>
                  </a:moveTo>
                  <a:lnTo>
                    <a:pt x="0" y="146389"/>
                  </a:lnTo>
                  <a:lnTo>
                    <a:pt x="0" y="194390"/>
                  </a:lnTo>
                  <a:lnTo>
                    <a:pt x="28799" y="194390"/>
                  </a:lnTo>
                  <a:lnTo>
                    <a:pt x="28799" y="146389"/>
                  </a:lnTo>
                  <a:close/>
                </a:path>
                <a:path w="267970" h="2078989">
                  <a:moveTo>
                    <a:pt x="47999" y="146389"/>
                  </a:moveTo>
                  <a:lnTo>
                    <a:pt x="38399" y="146389"/>
                  </a:lnTo>
                  <a:lnTo>
                    <a:pt x="38399" y="194390"/>
                  </a:lnTo>
                  <a:lnTo>
                    <a:pt x="47999" y="194390"/>
                  </a:lnTo>
                  <a:lnTo>
                    <a:pt x="47999" y="146389"/>
                  </a:lnTo>
                  <a:close/>
                </a:path>
                <a:path w="267970" h="2078989">
                  <a:moveTo>
                    <a:pt x="2645" y="43436"/>
                  </a:moveTo>
                  <a:lnTo>
                    <a:pt x="1344" y="47623"/>
                  </a:lnTo>
                  <a:lnTo>
                    <a:pt x="1024" y="49199"/>
                  </a:lnTo>
                  <a:lnTo>
                    <a:pt x="759" y="51974"/>
                  </a:lnTo>
                  <a:lnTo>
                    <a:pt x="0" y="60576"/>
                  </a:lnTo>
                  <a:lnTo>
                    <a:pt x="0" y="98389"/>
                  </a:lnTo>
                  <a:lnTo>
                    <a:pt x="28799" y="98389"/>
                  </a:lnTo>
                  <a:lnTo>
                    <a:pt x="28799" y="60576"/>
                  </a:lnTo>
                  <a:lnTo>
                    <a:pt x="29470" y="54166"/>
                  </a:lnTo>
                  <a:lnTo>
                    <a:pt x="30151" y="51974"/>
                  </a:lnTo>
                  <a:lnTo>
                    <a:pt x="2645" y="43436"/>
                  </a:lnTo>
                  <a:close/>
                </a:path>
                <a:path w="267970" h="2078989">
                  <a:moveTo>
                    <a:pt x="39319" y="54820"/>
                  </a:moveTo>
                  <a:lnTo>
                    <a:pt x="38924" y="56090"/>
                  </a:lnTo>
                  <a:lnTo>
                    <a:pt x="38399" y="60576"/>
                  </a:lnTo>
                  <a:lnTo>
                    <a:pt x="38399" y="98389"/>
                  </a:lnTo>
                  <a:lnTo>
                    <a:pt x="47999" y="98389"/>
                  </a:lnTo>
                  <a:lnTo>
                    <a:pt x="47999" y="60576"/>
                  </a:lnTo>
                  <a:lnTo>
                    <a:pt x="48379" y="58013"/>
                  </a:lnTo>
                  <a:lnTo>
                    <a:pt x="48487" y="57666"/>
                  </a:lnTo>
                  <a:lnTo>
                    <a:pt x="39319" y="54820"/>
                  </a:lnTo>
                  <a:close/>
                </a:path>
                <a:path w="267970" h="2078989">
                  <a:moveTo>
                    <a:pt x="109392" y="0"/>
                  </a:moveTo>
                  <a:lnTo>
                    <a:pt x="61393" y="0"/>
                  </a:lnTo>
                  <a:lnTo>
                    <a:pt x="61393" y="28799"/>
                  </a:lnTo>
                  <a:lnTo>
                    <a:pt x="109392" y="28799"/>
                  </a:lnTo>
                  <a:lnTo>
                    <a:pt x="109392" y="0"/>
                  </a:lnTo>
                  <a:close/>
                </a:path>
                <a:path w="267970" h="2078989">
                  <a:moveTo>
                    <a:pt x="109392" y="38399"/>
                  </a:moveTo>
                  <a:lnTo>
                    <a:pt x="61393" y="38399"/>
                  </a:lnTo>
                  <a:lnTo>
                    <a:pt x="61393" y="47999"/>
                  </a:lnTo>
                  <a:lnTo>
                    <a:pt x="109392" y="47999"/>
                  </a:lnTo>
                  <a:lnTo>
                    <a:pt x="109392" y="38399"/>
                  </a:lnTo>
                  <a:close/>
                </a:path>
                <a:path w="267970" h="2078989">
                  <a:moveTo>
                    <a:pt x="205393" y="0"/>
                  </a:moveTo>
                  <a:lnTo>
                    <a:pt x="157393" y="0"/>
                  </a:lnTo>
                  <a:lnTo>
                    <a:pt x="157393" y="28799"/>
                  </a:lnTo>
                  <a:lnTo>
                    <a:pt x="205393" y="28799"/>
                  </a:lnTo>
                  <a:lnTo>
                    <a:pt x="205393" y="0"/>
                  </a:lnTo>
                  <a:close/>
                </a:path>
                <a:path w="267970" h="2078989">
                  <a:moveTo>
                    <a:pt x="205393" y="38399"/>
                  </a:moveTo>
                  <a:lnTo>
                    <a:pt x="157393" y="38399"/>
                  </a:lnTo>
                  <a:lnTo>
                    <a:pt x="157393" y="47999"/>
                  </a:lnTo>
                  <a:lnTo>
                    <a:pt x="205393" y="47999"/>
                  </a:lnTo>
                  <a:lnTo>
                    <a:pt x="205393" y="38399"/>
                  </a:lnTo>
                  <a:close/>
                </a:path>
                <a:path w="267970" h="2078989">
                  <a:moveTo>
                    <a:pt x="264612" y="42797"/>
                  </a:moveTo>
                  <a:lnTo>
                    <a:pt x="237106" y="51335"/>
                  </a:lnTo>
                  <a:lnTo>
                    <a:pt x="237985" y="54166"/>
                  </a:lnTo>
                  <a:lnTo>
                    <a:pt x="238679" y="61057"/>
                  </a:lnTo>
                  <a:lnTo>
                    <a:pt x="238655" y="97720"/>
                  </a:lnTo>
                  <a:lnTo>
                    <a:pt x="267455" y="97720"/>
                  </a:lnTo>
                  <a:lnTo>
                    <a:pt x="267335" y="58168"/>
                  </a:lnTo>
                  <a:lnTo>
                    <a:pt x="266430" y="49199"/>
                  </a:lnTo>
                  <a:lnTo>
                    <a:pt x="266109" y="47622"/>
                  </a:lnTo>
                  <a:lnTo>
                    <a:pt x="264612" y="42797"/>
                  </a:lnTo>
                  <a:close/>
                </a:path>
                <a:path w="267970" h="2078989">
                  <a:moveTo>
                    <a:pt x="227938" y="54182"/>
                  </a:moveTo>
                  <a:lnTo>
                    <a:pt x="218768" y="57028"/>
                  </a:lnTo>
                  <a:lnTo>
                    <a:pt x="219076" y="58013"/>
                  </a:lnTo>
                  <a:lnTo>
                    <a:pt x="219479" y="62020"/>
                  </a:lnTo>
                  <a:lnTo>
                    <a:pt x="219455" y="97720"/>
                  </a:lnTo>
                  <a:lnTo>
                    <a:pt x="229055" y="97720"/>
                  </a:lnTo>
                  <a:lnTo>
                    <a:pt x="229128" y="62020"/>
                  </a:lnTo>
                  <a:lnTo>
                    <a:pt x="228530" y="56090"/>
                  </a:lnTo>
                  <a:lnTo>
                    <a:pt x="227938" y="54182"/>
                  </a:lnTo>
                  <a:close/>
                </a:path>
                <a:path w="267970" h="2078989">
                  <a:moveTo>
                    <a:pt x="267455" y="145719"/>
                  </a:moveTo>
                  <a:lnTo>
                    <a:pt x="238655" y="145719"/>
                  </a:lnTo>
                  <a:lnTo>
                    <a:pt x="238655" y="193720"/>
                  </a:lnTo>
                  <a:lnTo>
                    <a:pt x="267455" y="193720"/>
                  </a:lnTo>
                  <a:lnTo>
                    <a:pt x="267455" y="145719"/>
                  </a:lnTo>
                  <a:close/>
                </a:path>
                <a:path w="267970" h="2078989">
                  <a:moveTo>
                    <a:pt x="229055" y="145719"/>
                  </a:moveTo>
                  <a:lnTo>
                    <a:pt x="219455" y="145719"/>
                  </a:lnTo>
                  <a:lnTo>
                    <a:pt x="219455" y="193720"/>
                  </a:lnTo>
                  <a:lnTo>
                    <a:pt x="229055" y="193720"/>
                  </a:lnTo>
                  <a:lnTo>
                    <a:pt x="229055" y="145719"/>
                  </a:lnTo>
                  <a:close/>
                </a:path>
                <a:path w="267970" h="2078989">
                  <a:moveTo>
                    <a:pt x="267455" y="241720"/>
                  </a:moveTo>
                  <a:lnTo>
                    <a:pt x="238655" y="241720"/>
                  </a:lnTo>
                  <a:lnTo>
                    <a:pt x="238655" y="289720"/>
                  </a:lnTo>
                  <a:lnTo>
                    <a:pt x="267455" y="289720"/>
                  </a:lnTo>
                  <a:lnTo>
                    <a:pt x="267455" y="241720"/>
                  </a:lnTo>
                  <a:close/>
                </a:path>
                <a:path w="267970" h="2078989">
                  <a:moveTo>
                    <a:pt x="229055" y="241720"/>
                  </a:moveTo>
                  <a:lnTo>
                    <a:pt x="219455" y="241720"/>
                  </a:lnTo>
                  <a:lnTo>
                    <a:pt x="219455" y="289720"/>
                  </a:lnTo>
                  <a:lnTo>
                    <a:pt x="229055" y="289720"/>
                  </a:lnTo>
                  <a:lnTo>
                    <a:pt x="229055" y="241720"/>
                  </a:lnTo>
                  <a:close/>
                </a:path>
                <a:path w="267970" h="2078989">
                  <a:moveTo>
                    <a:pt x="267455" y="337719"/>
                  </a:moveTo>
                  <a:lnTo>
                    <a:pt x="238655" y="337719"/>
                  </a:lnTo>
                  <a:lnTo>
                    <a:pt x="238655" y="385720"/>
                  </a:lnTo>
                  <a:lnTo>
                    <a:pt x="267455" y="385720"/>
                  </a:lnTo>
                  <a:lnTo>
                    <a:pt x="267455" y="337719"/>
                  </a:lnTo>
                  <a:close/>
                </a:path>
                <a:path w="267970" h="2078989">
                  <a:moveTo>
                    <a:pt x="229055" y="337719"/>
                  </a:moveTo>
                  <a:lnTo>
                    <a:pt x="219455" y="337719"/>
                  </a:lnTo>
                  <a:lnTo>
                    <a:pt x="219455" y="385720"/>
                  </a:lnTo>
                  <a:lnTo>
                    <a:pt x="229055" y="385720"/>
                  </a:lnTo>
                  <a:lnTo>
                    <a:pt x="229055" y="337719"/>
                  </a:lnTo>
                  <a:close/>
                </a:path>
                <a:path w="267970" h="2078989">
                  <a:moveTo>
                    <a:pt x="267455" y="433720"/>
                  </a:moveTo>
                  <a:lnTo>
                    <a:pt x="238655" y="433720"/>
                  </a:lnTo>
                  <a:lnTo>
                    <a:pt x="238655" y="481719"/>
                  </a:lnTo>
                  <a:lnTo>
                    <a:pt x="267455" y="481719"/>
                  </a:lnTo>
                  <a:lnTo>
                    <a:pt x="267455" y="433720"/>
                  </a:lnTo>
                  <a:close/>
                </a:path>
                <a:path w="267970" h="2078989">
                  <a:moveTo>
                    <a:pt x="229055" y="433720"/>
                  </a:moveTo>
                  <a:lnTo>
                    <a:pt x="219455" y="433720"/>
                  </a:lnTo>
                  <a:lnTo>
                    <a:pt x="219455" y="481719"/>
                  </a:lnTo>
                  <a:lnTo>
                    <a:pt x="229055" y="481719"/>
                  </a:lnTo>
                  <a:lnTo>
                    <a:pt x="229055" y="433720"/>
                  </a:lnTo>
                  <a:close/>
                </a:path>
                <a:path w="267970" h="2078989">
                  <a:moveTo>
                    <a:pt x="267455" y="529719"/>
                  </a:moveTo>
                  <a:lnTo>
                    <a:pt x="238655" y="529719"/>
                  </a:lnTo>
                  <a:lnTo>
                    <a:pt x="238655" y="577720"/>
                  </a:lnTo>
                  <a:lnTo>
                    <a:pt x="267455" y="577720"/>
                  </a:lnTo>
                  <a:lnTo>
                    <a:pt x="267455" y="529719"/>
                  </a:lnTo>
                  <a:close/>
                </a:path>
                <a:path w="267970" h="2078989">
                  <a:moveTo>
                    <a:pt x="229055" y="529719"/>
                  </a:moveTo>
                  <a:lnTo>
                    <a:pt x="219455" y="529719"/>
                  </a:lnTo>
                  <a:lnTo>
                    <a:pt x="219455" y="577720"/>
                  </a:lnTo>
                  <a:lnTo>
                    <a:pt x="229055" y="577720"/>
                  </a:lnTo>
                  <a:lnTo>
                    <a:pt x="229055" y="529719"/>
                  </a:lnTo>
                  <a:close/>
                </a:path>
                <a:path w="267970" h="2078989">
                  <a:moveTo>
                    <a:pt x="267455" y="625720"/>
                  </a:moveTo>
                  <a:lnTo>
                    <a:pt x="238655" y="625720"/>
                  </a:lnTo>
                  <a:lnTo>
                    <a:pt x="238655" y="673719"/>
                  </a:lnTo>
                  <a:lnTo>
                    <a:pt x="267455" y="673719"/>
                  </a:lnTo>
                  <a:lnTo>
                    <a:pt x="267455" y="625720"/>
                  </a:lnTo>
                  <a:close/>
                </a:path>
                <a:path w="267970" h="2078989">
                  <a:moveTo>
                    <a:pt x="229055" y="625720"/>
                  </a:moveTo>
                  <a:lnTo>
                    <a:pt x="219455" y="625720"/>
                  </a:lnTo>
                  <a:lnTo>
                    <a:pt x="219455" y="673719"/>
                  </a:lnTo>
                  <a:lnTo>
                    <a:pt x="229055" y="673719"/>
                  </a:lnTo>
                  <a:lnTo>
                    <a:pt x="229055" y="625720"/>
                  </a:lnTo>
                  <a:close/>
                </a:path>
                <a:path w="267970" h="2078989">
                  <a:moveTo>
                    <a:pt x="267455" y="721720"/>
                  </a:moveTo>
                  <a:lnTo>
                    <a:pt x="238655" y="721720"/>
                  </a:lnTo>
                  <a:lnTo>
                    <a:pt x="238655" y="769720"/>
                  </a:lnTo>
                  <a:lnTo>
                    <a:pt x="267455" y="769720"/>
                  </a:lnTo>
                  <a:lnTo>
                    <a:pt x="267455" y="721720"/>
                  </a:lnTo>
                  <a:close/>
                </a:path>
                <a:path w="267970" h="2078989">
                  <a:moveTo>
                    <a:pt x="229055" y="721720"/>
                  </a:moveTo>
                  <a:lnTo>
                    <a:pt x="219455" y="721720"/>
                  </a:lnTo>
                  <a:lnTo>
                    <a:pt x="219455" y="769720"/>
                  </a:lnTo>
                  <a:lnTo>
                    <a:pt x="229055" y="769720"/>
                  </a:lnTo>
                  <a:lnTo>
                    <a:pt x="229055" y="721720"/>
                  </a:lnTo>
                  <a:close/>
                </a:path>
                <a:path w="267970" h="2078989">
                  <a:moveTo>
                    <a:pt x="267455" y="817719"/>
                  </a:moveTo>
                  <a:lnTo>
                    <a:pt x="238655" y="817719"/>
                  </a:lnTo>
                  <a:lnTo>
                    <a:pt x="238655" y="865719"/>
                  </a:lnTo>
                  <a:lnTo>
                    <a:pt x="267455" y="865719"/>
                  </a:lnTo>
                  <a:lnTo>
                    <a:pt x="267455" y="817719"/>
                  </a:lnTo>
                  <a:close/>
                </a:path>
                <a:path w="267970" h="2078989">
                  <a:moveTo>
                    <a:pt x="229055" y="817719"/>
                  </a:moveTo>
                  <a:lnTo>
                    <a:pt x="219455" y="817719"/>
                  </a:lnTo>
                  <a:lnTo>
                    <a:pt x="219455" y="865719"/>
                  </a:lnTo>
                  <a:lnTo>
                    <a:pt x="229055" y="865719"/>
                  </a:lnTo>
                  <a:lnTo>
                    <a:pt x="229055" y="817719"/>
                  </a:lnTo>
                  <a:close/>
                </a:path>
                <a:path w="267970" h="2078989">
                  <a:moveTo>
                    <a:pt x="267455" y="913720"/>
                  </a:moveTo>
                  <a:lnTo>
                    <a:pt x="238655" y="913720"/>
                  </a:lnTo>
                  <a:lnTo>
                    <a:pt x="238655" y="961720"/>
                  </a:lnTo>
                  <a:lnTo>
                    <a:pt x="267455" y="961720"/>
                  </a:lnTo>
                  <a:lnTo>
                    <a:pt x="267455" y="913720"/>
                  </a:lnTo>
                  <a:close/>
                </a:path>
                <a:path w="267970" h="2078989">
                  <a:moveTo>
                    <a:pt x="229055" y="913720"/>
                  </a:moveTo>
                  <a:lnTo>
                    <a:pt x="219455" y="913720"/>
                  </a:lnTo>
                  <a:lnTo>
                    <a:pt x="219455" y="961720"/>
                  </a:lnTo>
                  <a:lnTo>
                    <a:pt x="229055" y="961720"/>
                  </a:lnTo>
                  <a:lnTo>
                    <a:pt x="229055" y="913720"/>
                  </a:lnTo>
                  <a:close/>
                </a:path>
                <a:path w="267970" h="2078989">
                  <a:moveTo>
                    <a:pt x="267455" y="1009719"/>
                  </a:moveTo>
                  <a:lnTo>
                    <a:pt x="238655" y="1009719"/>
                  </a:lnTo>
                  <a:lnTo>
                    <a:pt x="238655" y="1057719"/>
                  </a:lnTo>
                  <a:lnTo>
                    <a:pt x="267455" y="1057719"/>
                  </a:lnTo>
                  <a:lnTo>
                    <a:pt x="267455" y="1009719"/>
                  </a:lnTo>
                  <a:close/>
                </a:path>
                <a:path w="267970" h="2078989">
                  <a:moveTo>
                    <a:pt x="229055" y="1009719"/>
                  </a:moveTo>
                  <a:lnTo>
                    <a:pt x="219455" y="1009719"/>
                  </a:lnTo>
                  <a:lnTo>
                    <a:pt x="219455" y="1057719"/>
                  </a:lnTo>
                  <a:lnTo>
                    <a:pt x="229055" y="1057719"/>
                  </a:lnTo>
                  <a:lnTo>
                    <a:pt x="229055" y="1009719"/>
                  </a:lnTo>
                  <a:close/>
                </a:path>
                <a:path w="267970" h="2078989">
                  <a:moveTo>
                    <a:pt x="267455" y="1105720"/>
                  </a:moveTo>
                  <a:lnTo>
                    <a:pt x="238655" y="1105720"/>
                  </a:lnTo>
                  <a:lnTo>
                    <a:pt x="238655" y="1153720"/>
                  </a:lnTo>
                  <a:lnTo>
                    <a:pt x="267455" y="1153720"/>
                  </a:lnTo>
                  <a:lnTo>
                    <a:pt x="267455" y="1105720"/>
                  </a:lnTo>
                  <a:close/>
                </a:path>
                <a:path w="267970" h="2078989">
                  <a:moveTo>
                    <a:pt x="229055" y="1105720"/>
                  </a:moveTo>
                  <a:lnTo>
                    <a:pt x="219455" y="1105720"/>
                  </a:lnTo>
                  <a:lnTo>
                    <a:pt x="219455" y="1153720"/>
                  </a:lnTo>
                  <a:lnTo>
                    <a:pt x="229055" y="1153720"/>
                  </a:lnTo>
                  <a:lnTo>
                    <a:pt x="229055" y="1105720"/>
                  </a:lnTo>
                  <a:close/>
                </a:path>
                <a:path w="267970" h="2078989">
                  <a:moveTo>
                    <a:pt x="267455" y="1201719"/>
                  </a:moveTo>
                  <a:lnTo>
                    <a:pt x="238655" y="1201719"/>
                  </a:lnTo>
                  <a:lnTo>
                    <a:pt x="238655" y="1249720"/>
                  </a:lnTo>
                  <a:lnTo>
                    <a:pt x="267455" y="1249720"/>
                  </a:lnTo>
                  <a:lnTo>
                    <a:pt x="267455" y="1201719"/>
                  </a:lnTo>
                  <a:close/>
                </a:path>
                <a:path w="267970" h="2078989">
                  <a:moveTo>
                    <a:pt x="229055" y="1201719"/>
                  </a:moveTo>
                  <a:lnTo>
                    <a:pt x="219455" y="1201719"/>
                  </a:lnTo>
                  <a:lnTo>
                    <a:pt x="219455" y="1249720"/>
                  </a:lnTo>
                  <a:lnTo>
                    <a:pt x="229055" y="1249720"/>
                  </a:lnTo>
                  <a:lnTo>
                    <a:pt x="229055" y="1201719"/>
                  </a:lnTo>
                  <a:close/>
                </a:path>
                <a:path w="267970" h="2078989">
                  <a:moveTo>
                    <a:pt x="267455" y="1297720"/>
                  </a:moveTo>
                  <a:lnTo>
                    <a:pt x="238655" y="1297720"/>
                  </a:lnTo>
                  <a:lnTo>
                    <a:pt x="238655" y="1345719"/>
                  </a:lnTo>
                  <a:lnTo>
                    <a:pt x="267455" y="1345719"/>
                  </a:lnTo>
                  <a:lnTo>
                    <a:pt x="267455" y="1297720"/>
                  </a:lnTo>
                  <a:close/>
                </a:path>
                <a:path w="267970" h="2078989">
                  <a:moveTo>
                    <a:pt x="229055" y="1297720"/>
                  </a:moveTo>
                  <a:lnTo>
                    <a:pt x="219455" y="1297720"/>
                  </a:lnTo>
                  <a:lnTo>
                    <a:pt x="219455" y="1345719"/>
                  </a:lnTo>
                  <a:lnTo>
                    <a:pt x="229055" y="1345719"/>
                  </a:lnTo>
                  <a:lnTo>
                    <a:pt x="229055" y="1297720"/>
                  </a:lnTo>
                  <a:close/>
                </a:path>
                <a:path w="267970" h="2078989">
                  <a:moveTo>
                    <a:pt x="267455" y="1393719"/>
                  </a:moveTo>
                  <a:lnTo>
                    <a:pt x="238655" y="1393719"/>
                  </a:lnTo>
                  <a:lnTo>
                    <a:pt x="238655" y="1441720"/>
                  </a:lnTo>
                  <a:lnTo>
                    <a:pt x="267455" y="1441720"/>
                  </a:lnTo>
                  <a:lnTo>
                    <a:pt x="267455" y="1393719"/>
                  </a:lnTo>
                  <a:close/>
                </a:path>
                <a:path w="267970" h="2078989">
                  <a:moveTo>
                    <a:pt x="229055" y="1393719"/>
                  </a:moveTo>
                  <a:lnTo>
                    <a:pt x="219455" y="1393719"/>
                  </a:lnTo>
                  <a:lnTo>
                    <a:pt x="219455" y="1441720"/>
                  </a:lnTo>
                  <a:lnTo>
                    <a:pt x="229055" y="1441720"/>
                  </a:lnTo>
                  <a:lnTo>
                    <a:pt x="229055" y="1393719"/>
                  </a:lnTo>
                  <a:close/>
                </a:path>
                <a:path w="267970" h="2078989">
                  <a:moveTo>
                    <a:pt x="267455" y="1489720"/>
                  </a:moveTo>
                  <a:lnTo>
                    <a:pt x="238655" y="1489720"/>
                  </a:lnTo>
                  <a:lnTo>
                    <a:pt x="238655" y="1537719"/>
                  </a:lnTo>
                  <a:lnTo>
                    <a:pt x="267455" y="1537719"/>
                  </a:lnTo>
                  <a:lnTo>
                    <a:pt x="267455" y="1489720"/>
                  </a:lnTo>
                  <a:close/>
                </a:path>
                <a:path w="267970" h="2078989">
                  <a:moveTo>
                    <a:pt x="229055" y="1489720"/>
                  </a:moveTo>
                  <a:lnTo>
                    <a:pt x="219455" y="1489720"/>
                  </a:lnTo>
                  <a:lnTo>
                    <a:pt x="219455" y="1537719"/>
                  </a:lnTo>
                  <a:lnTo>
                    <a:pt x="229055" y="1537719"/>
                  </a:lnTo>
                  <a:lnTo>
                    <a:pt x="229055" y="1489720"/>
                  </a:lnTo>
                  <a:close/>
                </a:path>
                <a:path w="267970" h="2078989">
                  <a:moveTo>
                    <a:pt x="267455" y="1585720"/>
                  </a:moveTo>
                  <a:lnTo>
                    <a:pt x="238655" y="1585720"/>
                  </a:lnTo>
                  <a:lnTo>
                    <a:pt x="238655" y="1633720"/>
                  </a:lnTo>
                  <a:lnTo>
                    <a:pt x="267455" y="1633720"/>
                  </a:lnTo>
                  <a:lnTo>
                    <a:pt x="267455" y="1585720"/>
                  </a:lnTo>
                  <a:close/>
                </a:path>
                <a:path w="267970" h="2078989">
                  <a:moveTo>
                    <a:pt x="229055" y="1585720"/>
                  </a:moveTo>
                  <a:lnTo>
                    <a:pt x="219455" y="1585720"/>
                  </a:lnTo>
                  <a:lnTo>
                    <a:pt x="219455" y="1633720"/>
                  </a:lnTo>
                  <a:lnTo>
                    <a:pt x="229055" y="1633720"/>
                  </a:lnTo>
                  <a:lnTo>
                    <a:pt x="229055" y="1585720"/>
                  </a:lnTo>
                  <a:close/>
                </a:path>
                <a:path w="267970" h="2078989">
                  <a:moveTo>
                    <a:pt x="267455" y="1681720"/>
                  </a:moveTo>
                  <a:lnTo>
                    <a:pt x="238655" y="1681720"/>
                  </a:lnTo>
                  <a:lnTo>
                    <a:pt x="238655" y="1729719"/>
                  </a:lnTo>
                  <a:lnTo>
                    <a:pt x="267455" y="1729719"/>
                  </a:lnTo>
                  <a:lnTo>
                    <a:pt x="267455" y="1681720"/>
                  </a:lnTo>
                  <a:close/>
                </a:path>
                <a:path w="267970" h="2078989">
                  <a:moveTo>
                    <a:pt x="229055" y="1681720"/>
                  </a:moveTo>
                  <a:lnTo>
                    <a:pt x="219455" y="1681720"/>
                  </a:lnTo>
                  <a:lnTo>
                    <a:pt x="219455" y="1729719"/>
                  </a:lnTo>
                  <a:lnTo>
                    <a:pt x="229055" y="1729719"/>
                  </a:lnTo>
                  <a:lnTo>
                    <a:pt x="229055" y="1681720"/>
                  </a:lnTo>
                  <a:close/>
                </a:path>
                <a:path w="267970" h="2078989">
                  <a:moveTo>
                    <a:pt x="267455" y="1777720"/>
                  </a:moveTo>
                  <a:lnTo>
                    <a:pt x="238655" y="1777720"/>
                  </a:lnTo>
                  <a:lnTo>
                    <a:pt x="238655" y="1825720"/>
                  </a:lnTo>
                  <a:lnTo>
                    <a:pt x="267455" y="1825720"/>
                  </a:lnTo>
                  <a:lnTo>
                    <a:pt x="267455" y="1777720"/>
                  </a:lnTo>
                  <a:close/>
                </a:path>
                <a:path w="267970" h="2078989">
                  <a:moveTo>
                    <a:pt x="229055" y="1777720"/>
                  </a:moveTo>
                  <a:lnTo>
                    <a:pt x="219455" y="1777720"/>
                  </a:lnTo>
                  <a:lnTo>
                    <a:pt x="219455" y="1825720"/>
                  </a:lnTo>
                  <a:lnTo>
                    <a:pt x="229055" y="1825720"/>
                  </a:lnTo>
                  <a:lnTo>
                    <a:pt x="229055" y="1777720"/>
                  </a:lnTo>
                  <a:close/>
                </a:path>
                <a:path w="267970" h="2078989">
                  <a:moveTo>
                    <a:pt x="267455" y="1873719"/>
                  </a:moveTo>
                  <a:lnTo>
                    <a:pt x="238655" y="1873719"/>
                  </a:lnTo>
                  <a:lnTo>
                    <a:pt x="238655" y="1921719"/>
                  </a:lnTo>
                  <a:lnTo>
                    <a:pt x="267455" y="1921719"/>
                  </a:lnTo>
                  <a:lnTo>
                    <a:pt x="267455" y="1873719"/>
                  </a:lnTo>
                  <a:close/>
                </a:path>
                <a:path w="267970" h="2078989">
                  <a:moveTo>
                    <a:pt x="229055" y="1873719"/>
                  </a:moveTo>
                  <a:lnTo>
                    <a:pt x="219455" y="1873719"/>
                  </a:lnTo>
                  <a:lnTo>
                    <a:pt x="219455" y="1921719"/>
                  </a:lnTo>
                  <a:lnTo>
                    <a:pt x="229055" y="1921719"/>
                  </a:lnTo>
                  <a:lnTo>
                    <a:pt x="229055" y="1873719"/>
                  </a:lnTo>
                  <a:close/>
                </a:path>
                <a:path w="267970" h="2078989">
                  <a:moveTo>
                    <a:pt x="267455" y="1969720"/>
                  </a:moveTo>
                  <a:lnTo>
                    <a:pt x="238655" y="1969720"/>
                  </a:lnTo>
                  <a:lnTo>
                    <a:pt x="238655" y="2017720"/>
                  </a:lnTo>
                  <a:lnTo>
                    <a:pt x="267455" y="2017720"/>
                  </a:lnTo>
                  <a:lnTo>
                    <a:pt x="267455" y="1969720"/>
                  </a:lnTo>
                  <a:close/>
                </a:path>
                <a:path w="267970" h="2078989">
                  <a:moveTo>
                    <a:pt x="229055" y="1969720"/>
                  </a:moveTo>
                  <a:lnTo>
                    <a:pt x="219455" y="1969720"/>
                  </a:lnTo>
                  <a:lnTo>
                    <a:pt x="219455" y="2017720"/>
                  </a:lnTo>
                  <a:lnTo>
                    <a:pt x="229055" y="2017720"/>
                  </a:lnTo>
                  <a:lnTo>
                    <a:pt x="229055" y="1969720"/>
                  </a:lnTo>
                  <a:close/>
                </a:path>
                <a:path w="267970" h="2078989">
                  <a:moveTo>
                    <a:pt x="168918" y="2050166"/>
                  </a:moveTo>
                  <a:lnTo>
                    <a:pt x="168918" y="2078965"/>
                  </a:lnTo>
                  <a:lnTo>
                    <a:pt x="209285" y="2078845"/>
                  </a:lnTo>
                  <a:lnTo>
                    <a:pt x="218254" y="2077940"/>
                  </a:lnTo>
                  <a:lnTo>
                    <a:pt x="219831" y="2077619"/>
                  </a:lnTo>
                  <a:lnTo>
                    <a:pt x="223878" y="2076364"/>
                  </a:lnTo>
                  <a:lnTo>
                    <a:pt x="215753" y="2050190"/>
                  </a:lnTo>
                  <a:lnTo>
                    <a:pt x="168918" y="2050166"/>
                  </a:lnTo>
                  <a:close/>
                </a:path>
                <a:path w="267970" h="2078989">
                  <a:moveTo>
                    <a:pt x="215339" y="2048859"/>
                  </a:moveTo>
                  <a:lnTo>
                    <a:pt x="213287" y="2049495"/>
                  </a:lnTo>
                  <a:lnTo>
                    <a:pt x="206396" y="2050190"/>
                  </a:lnTo>
                  <a:lnTo>
                    <a:pt x="215753" y="2050190"/>
                  </a:lnTo>
                  <a:lnTo>
                    <a:pt x="215339" y="2048859"/>
                  </a:lnTo>
                  <a:close/>
                </a:path>
                <a:path w="267970" h="2078989">
                  <a:moveTo>
                    <a:pt x="168918" y="2030966"/>
                  </a:moveTo>
                  <a:lnTo>
                    <a:pt x="168918" y="2040566"/>
                  </a:lnTo>
                  <a:lnTo>
                    <a:pt x="205433" y="2040638"/>
                  </a:lnTo>
                  <a:lnTo>
                    <a:pt x="211364" y="2040041"/>
                  </a:lnTo>
                  <a:lnTo>
                    <a:pt x="212493" y="2039691"/>
                  </a:lnTo>
                  <a:lnTo>
                    <a:pt x="209823" y="2031086"/>
                  </a:lnTo>
                  <a:lnTo>
                    <a:pt x="204471" y="2031086"/>
                  </a:lnTo>
                  <a:lnTo>
                    <a:pt x="168918" y="2030966"/>
                  </a:lnTo>
                  <a:close/>
                </a:path>
                <a:path w="267970" h="2078989">
                  <a:moveTo>
                    <a:pt x="209647" y="2030521"/>
                  </a:moveTo>
                  <a:lnTo>
                    <a:pt x="209440" y="2030586"/>
                  </a:lnTo>
                  <a:lnTo>
                    <a:pt x="204471" y="2031086"/>
                  </a:lnTo>
                  <a:lnTo>
                    <a:pt x="209823" y="2031086"/>
                  </a:lnTo>
                  <a:lnTo>
                    <a:pt x="209647" y="2030521"/>
                  </a:lnTo>
                  <a:close/>
                </a:path>
                <a:path w="267970" h="2078989">
                  <a:moveTo>
                    <a:pt x="120917" y="2050166"/>
                  </a:moveTo>
                  <a:lnTo>
                    <a:pt x="72918" y="2050166"/>
                  </a:lnTo>
                  <a:lnTo>
                    <a:pt x="72918" y="2078965"/>
                  </a:lnTo>
                  <a:lnTo>
                    <a:pt x="120917" y="2078965"/>
                  </a:lnTo>
                  <a:lnTo>
                    <a:pt x="120917" y="2050166"/>
                  </a:lnTo>
                  <a:close/>
                </a:path>
                <a:path w="267970" h="2078989">
                  <a:moveTo>
                    <a:pt x="120917" y="2030966"/>
                  </a:moveTo>
                  <a:lnTo>
                    <a:pt x="72918" y="2030966"/>
                  </a:lnTo>
                  <a:lnTo>
                    <a:pt x="72918" y="2040566"/>
                  </a:lnTo>
                  <a:lnTo>
                    <a:pt x="120917" y="2040566"/>
                  </a:lnTo>
                  <a:lnTo>
                    <a:pt x="120917" y="2030966"/>
                  </a:lnTo>
                  <a:close/>
                </a:path>
              </a:pathLst>
            </a:custGeom>
            <a:solidFill>
              <a:srgbClr val="5A6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8982" y="3436141"/>
              <a:ext cx="158495" cy="1584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8982" y="3639342"/>
              <a:ext cx="158495" cy="1584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8982" y="3842542"/>
              <a:ext cx="158495" cy="1584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8982" y="4045741"/>
              <a:ext cx="158495" cy="1584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8982" y="4248942"/>
              <a:ext cx="158495" cy="1584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8982" y="4452142"/>
              <a:ext cx="158495" cy="1584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8982" y="4655341"/>
              <a:ext cx="158495" cy="1584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8982" y="4858542"/>
              <a:ext cx="158495" cy="1584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8982" y="5061742"/>
              <a:ext cx="158495" cy="1584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8982" y="5264941"/>
              <a:ext cx="158495" cy="158496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2144640" y="5466586"/>
            <a:ext cx="4270375" cy="375285"/>
          </a:xfrm>
          <a:custGeom>
            <a:avLst/>
            <a:gdLst/>
            <a:ahLst/>
            <a:cxnLst/>
            <a:rect l="l" t="t" r="r" b="b"/>
            <a:pathLst>
              <a:path w="4270375" h="375285">
                <a:moveTo>
                  <a:pt x="4270279" y="0"/>
                </a:moveTo>
                <a:lnTo>
                  <a:pt x="4264752" y="49844"/>
                </a:lnTo>
                <a:lnTo>
                  <a:pt x="4249154" y="94633"/>
                </a:lnTo>
                <a:lnTo>
                  <a:pt x="4224961" y="132580"/>
                </a:lnTo>
                <a:lnTo>
                  <a:pt x="4193647" y="161898"/>
                </a:lnTo>
                <a:lnTo>
                  <a:pt x="4156687" y="180799"/>
                </a:lnTo>
                <a:lnTo>
                  <a:pt x="4115556" y="187497"/>
                </a:lnTo>
                <a:lnTo>
                  <a:pt x="2289862" y="187497"/>
                </a:lnTo>
                <a:lnTo>
                  <a:pt x="2248730" y="194195"/>
                </a:lnTo>
                <a:lnTo>
                  <a:pt x="2211770" y="213096"/>
                </a:lnTo>
                <a:lnTo>
                  <a:pt x="2180456" y="242414"/>
                </a:lnTo>
                <a:lnTo>
                  <a:pt x="2156264" y="280361"/>
                </a:lnTo>
                <a:lnTo>
                  <a:pt x="2140666" y="325150"/>
                </a:lnTo>
                <a:lnTo>
                  <a:pt x="2135140" y="374995"/>
                </a:lnTo>
                <a:lnTo>
                  <a:pt x="2129613" y="325150"/>
                </a:lnTo>
                <a:lnTo>
                  <a:pt x="2114015" y="280361"/>
                </a:lnTo>
                <a:lnTo>
                  <a:pt x="2089822" y="242414"/>
                </a:lnTo>
                <a:lnTo>
                  <a:pt x="2058508" y="213096"/>
                </a:lnTo>
                <a:lnTo>
                  <a:pt x="2021548" y="194195"/>
                </a:lnTo>
                <a:lnTo>
                  <a:pt x="1980417" y="187497"/>
                </a:lnTo>
                <a:lnTo>
                  <a:pt x="154722" y="187497"/>
                </a:lnTo>
                <a:lnTo>
                  <a:pt x="113591" y="180799"/>
                </a:lnTo>
                <a:lnTo>
                  <a:pt x="76631" y="161898"/>
                </a:lnTo>
                <a:lnTo>
                  <a:pt x="45317" y="132580"/>
                </a:lnTo>
                <a:lnTo>
                  <a:pt x="21124" y="94633"/>
                </a:lnTo>
                <a:lnTo>
                  <a:pt x="5526" y="49844"/>
                </a:lnTo>
                <a:lnTo>
                  <a:pt x="0" y="0"/>
                </a:lnTo>
              </a:path>
            </a:pathLst>
          </a:custGeom>
          <a:ln w="63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5700" y="3392722"/>
            <a:ext cx="377190" cy="2030730"/>
          </a:xfrm>
          <a:custGeom>
            <a:avLst/>
            <a:gdLst/>
            <a:ahLst/>
            <a:cxnLst/>
            <a:rect l="l" t="t" r="r" b="b"/>
            <a:pathLst>
              <a:path w="377190" h="2030729">
                <a:moveTo>
                  <a:pt x="2" y="0"/>
                </a:moveTo>
                <a:lnTo>
                  <a:pt x="50100" y="6335"/>
                </a:lnTo>
                <a:lnTo>
                  <a:pt x="95117" y="24215"/>
                </a:lnTo>
                <a:lnTo>
                  <a:pt x="133257" y="51948"/>
                </a:lnTo>
                <a:lnTo>
                  <a:pt x="162725" y="87844"/>
                </a:lnTo>
                <a:lnTo>
                  <a:pt x="181722" y="130212"/>
                </a:lnTo>
                <a:lnTo>
                  <a:pt x="188454" y="177363"/>
                </a:lnTo>
                <a:lnTo>
                  <a:pt x="188452" y="837994"/>
                </a:lnTo>
                <a:lnTo>
                  <a:pt x="195183" y="885144"/>
                </a:lnTo>
                <a:lnTo>
                  <a:pt x="214181" y="927512"/>
                </a:lnTo>
                <a:lnTo>
                  <a:pt x="243648" y="963409"/>
                </a:lnTo>
                <a:lnTo>
                  <a:pt x="281788" y="991142"/>
                </a:lnTo>
                <a:lnTo>
                  <a:pt x="326806" y="1009022"/>
                </a:lnTo>
                <a:lnTo>
                  <a:pt x="376904" y="1015358"/>
                </a:lnTo>
                <a:lnTo>
                  <a:pt x="326806" y="1021693"/>
                </a:lnTo>
                <a:lnTo>
                  <a:pt x="281788" y="1039573"/>
                </a:lnTo>
                <a:lnTo>
                  <a:pt x="243648" y="1067306"/>
                </a:lnTo>
                <a:lnTo>
                  <a:pt x="214181" y="1103202"/>
                </a:lnTo>
                <a:lnTo>
                  <a:pt x="195183" y="1145570"/>
                </a:lnTo>
                <a:lnTo>
                  <a:pt x="188452" y="1192720"/>
                </a:lnTo>
                <a:lnTo>
                  <a:pt x="188452" y="1853351"/>
                </a:lnTo>
                <a:lnTo>
                  <a:pt x="181720" y="1900501"/>
                </a:lnTo>
                <a:lnTo>
                  <a:pt x="162722" y="1942870"/>
                </a:lnTo>
                <a:lnTo>
                  <a:pt x="133255" y="1978766"/>
                </a:lnTo>
                <a:lnTo>
                  <a:pt x="95115" y="2006499"/>
                </a:lnTo>
                <a:lnTo>
                  <a:pt x="50098" y="2024379"/>
                </a:lnTo>
                <a:lnTo>
                  <a:pt x="0" y="2030715"/>
                </a:lnTo>
              </a:path>
            </a:pathLst>
          </a:custGeom>
          <a:ln w="63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933646" y="3964940"/>
            <a:ext cx="2009775" cy="728148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250"/>
              </a:spcBef>
            </a:pPr>
            <a:r>
              <a:rPr sz="2000" spc="-55" dirty="0">
                <a:solidFill>
                  <a:srgbClr val="00B050"/>
                </a:solidFill>
                <a:cs typeface="Arial"/>
              </a:rPr>
              <a:t>Dimension/size </a:t>
            </a:r>
            <a:r>
              <a:rPr sz="2000" dirty="0">
                <a:solidFill>
                  <a:srgbClr val="00B050"/>
                </a:solidFill>
                <a:cs typeface="Arial"/>
              </a:rPr>
              <a:t>of</a:t>
            </a:r>
            <a:r>
              <a:rPr sz="2000" spc="-75" dirty="0">
                <a:solidFill>
                  <a:srgbClr val="00B050"/>
                </a:solidFill>
                <a:cs typeface="Arial"/>
              </a:rPr>
              <a:t> </a:t>
            </a:r>
            <a:r>
              <a:rPr sz="2000" spc="-10" dirty="0">
                <a:solidFill>
                  <a:srgbClr val="00B050"/>
                </a:solidFill>
                <a:cs typeface="Arial"/>
              </a:rPr>
              <a:t>embeddings</a:t>
            </a:r>
            <a:endParaRPr sz="2000" dirty="0">
              <a:solidFill>
                <a:srgbClr val="00B050"/>
              </a:solidFill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76175" y="5764757"/>
            <a:ext cx="2832735" cy="349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250"/>
              </a:spcBef>
            </a:pPr>
            <a:r>
              <a:rPr sz="2000" spc="-55" dirty="0">
                <a:solidFill>
                  <a:srgbClr val="00B050"/>
                </a:solidFill>
                <a:cs typeface="Arial"/>
              </a:rPr>
              <a:t>one column per node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7789" y="2904235"/>
            <a:ext cx="1511300" cy="7480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54330" marR="5080" indent="-342265">
              <a:lnSpc>
                <a:spcPts val="2810"/>
              </a:lnSpc>
              <a:spcBef>
                <a:spcPts val="250"/>
              </a:spcBef>
            </a:pPr>
            <a:r>
              <a:rPr sz="2400" spc="-30" dirty="0">
                <a:latin typeface="Arial"/>
                <a:cs typeface="Arial"/>
              </a:rPr>
              <a:t>embedding </a:t>
            </a:r>
            <a:r>
              <a:rPr sz="2400" spc="-10" dirty="0">
                <a:latin typeface="Arial"/>
                <a:cs typeface="Arial"/>
              </a:rPr>
              <a:t>matrix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2143" y="3635729"/>
            <a:ext cx="189230" cy="415925"/>
          </a:xfrm>
          <a:custGeom>
            <a:avLst/>
            <a:gdLst/>
            <a:ahLst/>
            <a:cxnLst/>
            <a:rect l="l" t="t" r="r" b="b"/>
            <a:pathLst>
              <a:path w="189230" h="415925">
                <a:moveTo>
                  <a:pt x="151068" y="346861"/>
                </a:moveTo>
                <a:lnTo>
                  <a:pt x="119097" y="360918"/>
                </a:lnTo>
                <a:lnTo>
                  <a:pt x="184645" y="415338"/>
                </a:lnTo>
                <a:lnTo>
                  <a:pt x="187340" y="360822"/>
                </a:lnTo>
                <a:lnTo>
                  <a:pt x="158759" y="360822"/>
                </a:lnTo>
                <a:lnTo>
                  <a:pt x="156885" y="360091"/>
                </a:lnTo>
                <a:lnTo>
                  <a:pt x="151068" y="346861"/>
                </a:lnTo>
                <a:close/>
              </a:path>
              <a:path w="189230" h="415925">
                <a:moveTo>
                  <a:pt x="156881" y="344305"/>
                </a:moveTo>
                <a:lnTo>
                  <a:pt x="151068" y="346861"/>
                </a:lnTo>
                <a:lnTo>
                  <a:pt x="156885" y="360091"/>
                </a:lnTo>
                <a:lnTo>
                  <a:pt x="158759" y="360822"/>
                </a:lnTo>
                <a:lnTo>
                  <a:pt x="161969" y="359410"/>
                </a:lnTo>
                <a:lnTo>
                  <a:pt x="162698" y="357536"/>
                </a:lnTo>
                <a:lnTo>
                  <a:pt x="156881" y="344305"/>
                </a:lnTo>
                <a:close/>
              </a:path>
              <a:path w="189230" h="415925">
                <a:moveTo>
                  <a:pt x="188852" y="330248"/>
                </a:moveTo>
                <a:lnTo>
                  <a:pt x="156881" y="344305"/>
                </a:lnTo>
                <a:lnTo>
                  <a:pt x="162698" y="357536"/>
                </a:lnTo>
                <a:lnTo>
                  <a:pt x="161969" y="359410"/>
                </a:lnTo>
                <a:lnTo>
                  <a:pt x="158759" y="360822"/>
                </a:lnTo>
                <a:lnTo>
                  <a:pt x="187340" y="360822"/>
                </a:lnTo>
                <a:lnTo>
                  <a:pt x="188852" y="330248"/>
                </a:lnTo>
                <a:close/>
              </a:path>
              <a:path w="189230" h="415925">
                <a:moveTo>
                  <a:pt x="3939" y="0"/>
                </a:moveTo>
                <a:lnTo>
                  <a:pt x="729" y="1410"/>
                </a:lnTo>
                <a:lnTo>
                  <a:pt x="0" y="3284"/>
                </a:lnTo>
                <a:lnTo>
                  <a:pt x="151068" y="346861"/>
                </a:lnTo>
                <a:lnTo>
                  <a:pt x="156881" y="344305"/>
                </a:lnTo>
                <a:lnTo>
                  <a:pt x="5812" y="728"/>
                </a:lnTo>
                <a:lnTo>
                  <a:pt x="3939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85115" y="2517140"/>
            <a:ext cx="3080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"/>
                <a:cs typeface="Arial"/>
              </a:rPr>
              <a:t>embedding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vector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42340" y="2873755"/>
            <a:ext cx="1766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"/>
                <a:cs typeface="Arial"/>
              </a:rPr>
              <a:t>specific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node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59081" y="3234700"/>
            <a:ext cx="1087755" cy="890269"/>
          </a:xfrm>
          <a:custGeom>
            <a:avLst/>
            <a:gdLst/>
            <a:ahLst/>
            <a:cxnLst/>
            <a:rect l="l" t="t" r="r" b="b"/>
            <a:pathLst>
              <a:path w="1087754" h="890270">
                <a:moveTo>
                  <a:pt x="34848" y="812518"/>
                </a:moveTo>
                <a:lnTo>
                  <a:pt x="0" y="890258"/>
                </a:lnTo>
                <a:lnTo>
                  <a:pt x="83102" y="871493"/>
                </a:lnTo>
                <a:lnTo>
                  <a:pt x="68473" y="853613"/>
                </a:lnTo>
                <a:lnTo>
                  <a:pt x="49801" y="853613"/>
                </a:lnTo>
                <a:lnTo>
                  <a:pt x="47801" y="853414"/>
                </a:lnTo>
                <a:lnTo>
                  <a:pt x="45580" y="850699"/>
                </a:lnTo>
                <a:lnTo>
                  <a:pt x="45779" y="848699"/>
                </a:lnTo>
                <a:lnTo>
                  <a:pt x="56964" y="839547"/>
                </a:lnTo>
                <a:lnTo>
                  <a:pt x="34848" y="812518"/>
                </a:lnTo>
                <a:close/>
              </a:path>
              <a:path w="1087754" h="890270">
                <a:moveTo>
                  <a:pt x="56964" y="839547"/>
                </a:moveTo>
                <a:lnTo>
                  <a:pt x="45779" y="848699"/>
                </a:lnTo>
                <a:lnTo>
                  <a:pt x="45580" y="850699"/>
                </a:lnTo>
                <a:lnTo>
                  <a:pt x="47801" y="853414"/>
                </a:lnTo>
                <a:lnTo>
                  <a:pt x="49801" y="853613"/>
                </a:lnTo>
                <a:lnTo>
                  <a:pt x="60986" y="844462"/>
                </a:lnTo>
                <a:lnTo>
                  <a:pt x="56964" y="839547"/>
                </a:lnTo>
                <a:close/>
              </a:path>
              <a:path w="1087754" h="890270">
                <a:moveTo>
                  <a:pt x="60986" y="844462"/>
                </a:moveTo>
                <a:lnTo>
                  <a:pt x="49801" y="853613"/>
                </a:lnTo>
                <a:lnTo>
                  <a:pt x="68473" y="853613"/>
                </a:lnTo>
                <a:lnTo>
                  <a:pt x="60986" y="844462"/>
                </a:lnTo>
                <a:close/>
              </a:path>
              <a:path w="1087754" h="890270">
                <a:moveTo>
                  <a:pt x="1083077" y="0"/>
                </a:moveTo>
                <a:lnTo>
                  <a:pt x="56964" y="839547"/>
                </a:lnTo>
                <a:lnTo>
                  <a:pt x="60986" y="844462"/>
                </a:lnTo>
                <a:lnTo>
                  <a:pt x="1087098" y="4914"/>
                </a:lnTo>
                <a:lnTo>
                  <a:pt x="1087299" y="2914"/>
                </a:lnTo>
                <a:lnTo>
                  <a:pt x="1085077" y="199"/>
                </a:lnTo>
                <a:lnTo>
                  <a:pt x="1083077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69490" y="4074667"/>
            <a:ext cx="100456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mbria Math"/>
                <a:cs typeface="Cambria Math"/>
              </a:rPr>
              <a:t>𝐙</a:t>
            </a:r>
            <a:r>
              <a:rPr sz="4800" spc="270" dirty="0">
                <a:latin typeface="Cambria Math"/>
                <a:cs typeface="Cambria Math"/>
              </a:rPr>
              <a:t> </a:t>
            </a:r>
            <a:r>
              <a:rPr sz="4800" spc="-50" dirty="0">
                <a:latin typeface="Cambria Math"/>
                <a:cs typeface="Cambria Math"/>
              </a:rPr>
              <a:t>=</a:t>
            </a:r>
            <a:endParaRPr sz="4800">
              <a:latin typeface="Cambria Math"/>
              <a:cs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CA03DA5-9465-09F7-CFE7-3DFCF320BD72}"/>
                  </a:ext>
                </a:extLst>
              </p:cNvPr>
              <p:cNvSpPr txBox="1"/>
              <p:nvPr/>
            </p:nvSpPr>
            <p:spPr>
              <a:xfrm>
                <a:off x="251520" y="1142815"/>
                <a:ext cx="82884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Each</a:t>
                </a:r>
                <a:r>
                  <a:rPr lang="en-US" sz="2400" dirty="0">
                    <a:solidFill>
                      <a:srgbClr val="FF0000"/>
                    </a:solidFill>
                  </a:rPr>
                  <a:t> node </a:t>
                </a:r>
                <a:r>
                  <a:rPr lang="en-US" sz="2400" dirty="0"/>
                  <a:t>is assigned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 </a:t>
                </a:r>
                <a:r>
                  <a:rPr lang="en-US" sz="2400" u="sng" dirty="0">
                    <a:solidFill>
                      <a:srgbClr val="FF0000"/>
                    </a:solidFill>
                  </a:rPr>
                  <a:t>single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-dimensional vector</a:t>
                </a:r>
                <a:endPara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Learn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embedding matrix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dirty="0"/>
                  <a:t>: each column </a:t>
                </a:r>
                <a:r>
                  <a:rPr lang="en-US" sz="2400" i="1" dirty="0"/>
                  <a:t>i</a:t>
                </a:r>
                <a:r>
                  <a:rPr lang="en-US" sz="2400" dirty="0"/>
                  <a:t> is the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of node </a:t>
                </a:r>
                <a:r>
                  <a:rPr lang="en-US" sz="2400" i="1" dirty="0"/>
                  <a:t>i</a:t>
                </a:r>
                <a:endParaRPr lang="el-GR" sz="2400" i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CA03DA5-9465-09F7-CFE7-3DFCF320B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42815"/>
                <a:ext cx="8288460" cy="1200329"/>
              </a:xfrm>
              <a:prstGeom prst="rect">
                <a:avLst/>
              </a:prstGeom>
              <a:blipFill>
                <a:blip r:embed="rId4"/>
                <a:stretch>
                  <a:fillRect l="-1103" t="-4061" b="-106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>
            <a:extLst>
              <a:ext uri="{FF2B5EF4-FFF2-40B4-BE49-F238E27FC236}">
                <a16:creationId xmlns:a16="http://schemas.microsoft.com/office/drawing/2014/main" id="{76CF5B56-2D40-3644-F3EE-27652601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4314"/>
            <a:ext cx="8460432" cy="989379"/>
          </a:xfrm>
        </p:spPr>
        <p:txBody>
          <a:bodyPr/>
          <a:lstStyle/>
          <a:p>
            <a:r>
              <a:rPr lang="en-US" dirty="0"/>
              <a:t>Shallow </a:t>
            </a:r>
            <a:r>
              <a:rPr lang="en-US" dirty="0" err="1"/>
              <a:t>embeddings</a:t>
            </a:r>
            <a:r>
              <a:rPr lang="en-US" baseline="30000" dirty="0"/>
              <a:t>(*)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D1079F-19FA-415C-4236-87F712C81792}"/>
              </a:ext>
            </a:extLst>
          </p:cNvPr>
          <p:cNvSpPr txBox="1"/>
          <p:nvPr/>
        </p:nvSpPr>
        <p:spPr>
          <a:xfrm>
            <a:off x="97789" y="6211944"/>
            <a:ext cx="806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(*) As opposed to deep learning in graphs (GNN embeddings)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10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4314"/>
            <a:ext cx="8460432" cy="989379"/>
          </a:xfrm>
        </p:spPr>
        <p:txBody>
          <a:bodyPr/>
          <a:lstStyle/>
          <a:p>
            <a:r>
              <a:rPr lang="en-US" dirty="0"/>
              <a:t>Shallow </a:t>
            </a:r>
            <a:r>
              <a:rPr lang="en-US" dirty="0" err="1"/>
              <a:t>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2924944"/>
            <a:ext cx="4320479" cy="21920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2009895" y="193023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endParaRPr lang="el-GR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79712" y="2796123"/>
            <a:ext cx="360040" cy="2464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05650" y="5371707"/>
                <a:ext cx="2088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650" y="5371707"/>
                <a:ext cx="20881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4286" r="-40000" b="-14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044155" y="2475697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</a:t>
            </a:r>
            <a:endParaRPr lang="el-GR" sz="16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22711" y="1520320"/>
                <a:ext cx="31866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𝐸𝑁𝐶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l-GR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711" y="1520320"/>
                <a:ext cx="318660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93023" y="3902598"/>
                <a:ext cx="3493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l-GR" sz="16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023" y="3902598"/>
                <a:ext cx="349391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69134" y="3578624"/>
                <a:ext cx="233531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One-hot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rgbClr val="FF0000"/>
                    </a:solidFill>
                  </a:rPr>
                  <a:t>indicator vector</a:t>
                </a:r>
                <a:r>
                  <a:rPr lang="en-US" dirty="0"/>
                  <a:t>, all 0s but position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l-GR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134" y="3578624"/>
                <a:ext cx="2335313" cy="923330"/>
              </a:xfrm>
              <a:prstGeom prst="rect">
                <a:avLst/>
              </a:prstGeom>
              <a:blipFill>
                <a:blip r:embed="rId6"/>
                <a:stretch>
                  <a:fillRect l="-2089" t="-3289" b="-92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12302" y="2649897"/>
                <a:ext cx="3130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302" y="2649897"/>
                <a:ext cx="313034" cy="369332"/>
              </a:xfrm>
              <a:prstGeom prst="rect">
                <a:avLst/>
              </a:prstGeom>
              <a:blipFill>
                <a:blip r:embed="rId7"/>
                <a:stretch>
                  <a:fillRect l="-23529" r="-1961" b="-1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1520" y="1009120"/>
            <a:ext cx="653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Encoder is just an embedding lookup</a:t>
            </a:r>
            <a:endParaRPr lang="el-GR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C2B877-C186-6EBB-B681-E5EAAF919566}"/>
              </a:ext>
            </a:extLst>
          </p:cNvPr>
          <p:cNvSpPr/>
          <p:nvPr/>
        </p:nvSpPr>
        <p:spPr>
          <a:xfrm>
            <a:off x="5605402" y="2835100"/>
            <a:ext cx="334750" cy="226406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07E5FE-2238-696A-E72C-719E44C2D6D2}"/>
              </a:ext>
            </a:extLst>
          </p:cNvPr>
          <p:cNvCxnSpPr/>
          <p:nvPr/>
        </p:nvCxnSpPr>
        <p:spPr>
          <a:xfrm>
            <a:off x="5605402" y="3112099"/>
            <a:ext cx="334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B6F317-95BD-0E8D-58DF-1A7E054B2E3A}"/>
              </a:ext>
            </a:extLst>
          </p:cNvPr>
          <p:cNvCxnSpPr/>
          <p:nvPr/>
        </p:nvCxnSpPr>
        <p:spPr>
          <a:xfrm>
            <a:off x="5605402" y="3349747"/>
            <a:ext cx="334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0EB174-600E-36D1-718B-A39120656FF3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5605402" y="3967131"/>
            <a:ext cx="334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AD237B-B0FE-3E87-45BE-A8BAAE62DCEF}"/>
              </a:ext>
            </a:extLst>
          </p:cNvPr>
          <p:cNvCxnSpPr/>
          <p:nvPr/>
        </p:nvCxnSpPr>
        <p:spPr>
          <a:xfrm>
            <a:off x="5605402" y="4203252"/>
            <a:ext cx="334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F44281-A85B-0FCB-D7A0-5B858AEC5364}"/>
              </a:ext>
            </a:extLst>
          </p:cNvPr>
          <p:cNvCxnSpPr>
            <a:cxnSpLocks/>
          </p:cNvCxnSpPr>
          <p:nvPr/>
        </p:nvCxnSpPr>
        <p:spPr>
          <a:xfrm>
            <a:off x="5605402" y="4851324"/>
            <a:ext cx="334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751BDFA-440E-FE14-9741-ACD5A9628D13}"/>
              </a:ext>
            </a:extLst>
          </p:cNvPr>
          <p:cNvSpPr txBox="1"/>
          <p:nvPr/>
        </p:nvSpPr>
        <p:spPr>
          <a:xfrm>
            <a:off x="5652120" y="285293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5D9667-F733-DD7D-2F32-61E31837A164}"/>
              </a:ext>
            </a:extLst>
          </p:cNvPr>
          <p:cNvSpPr txBox="1"/>
          <p:nvPr/>
        </p:nvSpPr>
        <p:spPr>
          <a:xfrm>
            <a:off x="5649260" y="3085139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0B83A9-D5AA-2F27-297B-062934AA72D1}"/>
              </a:ext>
            </a:extLst>
          </p:cNvPr>
          <p:cNvSpPr txBox="1"/>
          <p:nvPr/>
        </p:nvSpPr>
        <p:spPr>
          <a:xfrm>
            <a:off x="5622275" y="3921470"/>
            <a:ext cx="173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251171-9FD5-2043-110E-59D6051C08E9}"/>
              </a:ext>
            </a:extLst>
          </p:cNvPr>
          <p:cNvSpPr txBox="1"/>
          <p:nvPr/>
        </p:nvSpPr>
        <p:spPr>
          <a:xfrm>
            <a:off x="5608662" y="4818345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28A035F-74BB-E630-4A27-9E723687A757}"/>
                  </a:ext>
                </a:extLst>
              </p:cNvPr>
              <p:cNvSpPr txBox="1"/>
              <p:nvPr/>
            </p:nvSpPr>
            <p:spPr>
              <a:xfrm>
                <a:off x="4633649" y="6017031"/>
                <a:ext cx="2151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28A035F-74BB-E630-4A27-9E723687A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649" y="6017031"/>
                <a:ext cx="215111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518135D-F13E-7C07-3961-AED5C2A69D02}"/>
                  </a:ext>
                </a:extLst>
              </p:cNvPr>
              <p:cNvSpPr txBox="1"/>
              <p:nvPr/>
            </p:nvSpPr>
            <p:spPr>
              <a:xfrm>
                <a:off x="1916088" y="5957664"/>
                <a:ext cx="2151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518135D-F13E-7C07-3961-AED5C2A69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088" y="5957664"/>
                <a:ext cx="215111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07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80008" y="1252365"/>
            <a:ext cx="7502525" cy="359600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855"/>
              </a:spcBef>
              <a:buClr>
                <a:srgbClr val="F0AD00"/>
              </a:buClr>
              <a:buSzPct val="81250"/>
              <a:tabLst>
                <a:tab pos="370205" algn="l"/>
              </a:tabLst>
            </a:pPr>
            <a:r>
              <a:rPr sz="3200" b="1" dirty="0">
                <a:solidFill>
                  <a:srgbClr val="6BB76D"/>
                </a:solidFill>
                <a:latin typeface="Calibri"/>
                <a:cs typeface="Calibri"/>
              </a:rPr>
              <a:t>Encoder</a:t>
            </a:r>
            <a:r>
              <a:rPr sz="3200" b="1" spc="-30" dirty="0">
                <a:solidFill>
                  <a:srgbClr val="6BB76D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BB76D"/>
                </a:solidFill>
                <a:latin typeface="Calibri"/>
                <a:cs typeface="Calibri"/>
              </a:rPr>
              <a:t>+</a:t>
            </a:r>
            <a:r>
              <a:rPr sz="3200" b="1" spc="-10" dirty="0">
                <a:solidFill>
                  <a:srgbClr val="6BB76D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6BB76D"/>
                </a:solidFill>
                <a:latin typeface="Calibri"/>
                <a:cs typeface="Calibri"/>
              </a:rPr>
              <a:t>Decoder</a:t>
            </a:r>
            <a:r>
              <a:rPr sz="3200" b="1" spc="-15" dirty="0">
                <a:solidFill>
                  <a:srgbClr val="6BB76D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6BB76D"/>
                </a:solidFill>
                <a:latin typeface="Calibri"/>
                <a:cs typeface="Calibri"/>
              </a:rPr>
              <a:t>Framework</a:t>
            </a:r>
            <a:endParaRPr sz="3200" dirty="0">
              <a:latin typeface="Calibri"/>
              <a:cs typeface="Calibri"/>
            </a:endParaRPr>
          </a:p>
          <a:p>
            <a:pPr marL="662305" lvl="1" indent="-273685">
              <a:lnSpc>
                <a:spcPct val="100000"/>
              </a:lnSpc>
              <a:spcBef>
                <a:spcPts val="665"/>
              </a:spcBef>
              <a:buClr>
                <a:srgbClr val="60B5CC"/>
              </a:buClr>
              <a:buFont typeface="Wingdings"/>
              <a:buChar char=""/>
              <a:tabLst>
                <a:tab pos="662305" algn="l"/>
              </a:tabLst>
            </a:pPr>
            <a:r>
              <a:rPr sz="2800" dirty="0">
                <a:latin typeface="Calibri"/>
                <a:cs typeface="Calibri"/>
              </a:rPr>
              <a:t>Shallow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encoder: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Embedding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lookup</a:t>
            </a:r>
            <a:endParaRPr sz="2800" dirty="0">
              <a:latin typeface="Calibri"/>
              <a:cs typeface="Calibri"/>
            </a:endParaRPr>
          </a:p>
          <a:p>
            <a:pPr marL="663575" marR="43180" lvl="1" indent="-274320">
              <a:lnSpc>
                <a:spcPts val="3290"/>
              </a:lnSpc>
              <a:spcBef>
                <a:spcPts val="915"/>
              </a:spcBef>
              <a:buClr>
                <a:srgbClr val="60B5CC"/>
              </a:buClr>
              <a:buFont typeface="Wingdings"/>
              <a:buChar char=""/>
              <a:tabLst>
                <a:tab pos="663575" algn="l"/>
              </a:tabLst>
            </a:pPr>
            <a:r>
              <a:rPr sz="2800" spc="-10" dirty="0">
                <a:latin typeface="Calibri"/>
                <a:cs typeface="Calibri"/>
              </a:rPr>
              <a:t>Parameters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optimize: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mbria Math"/>
                <a:cs typeface="Cambria Math"/>
              </a:rPr>
              <a:t>𝐙</a:t>
            </a:r>
            <a:r>
              <a:rPr sz="2800" spc="-50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contains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node </a:t>
            </a:r>
            <a:r>
              <a:rPr sz="2800" dirty="0">
                <a:latin typeface="Calibri"/>
                <a:cs typeface="Calibri"/>
              </a:rPr>
              <a:t>embeddings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for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nodes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mbria Math"/>
                <a:cs typeface="Cambria Math"/>
              </a:rPr>
              <a:t>𝑢</a:t>
            </a:r>
            <a:r>
              <a:rPr sz="2800" spc="21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∈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𝑉</a:t>
            </a:r>
            <a:endParaRPr sz="2800" dirty="0">
              <a:latin typeface="Cambria Math"/>
              <a:cs typeface="Cambria Math"/>
            </a:endParaRPr>
          </a:p>
          <a:p>
            <a:pPr marL="662305" lvl="1" indent="-273685">
              <a:lnSpc>
                <a:spcPct val="100000"/>
              </a:lnSpc>
              <a:spcBef>
                <a:spcPts val="640"/>
              </a:spcBef>
              <a:buClr>
                <a:srgbClr val="60B5CC"/>
              </a:buClr>
              <a:buFont typeface="Wingdings"/>
              <a:buChar char=""/>
              <a:tabLst>
                <a:tab pos="662305" algn="l"/>
              </a:tabLst>
            </a:pPr>
            <a:r>
              <a:rPr sz="2800" dirty="0">
                <a:latin typeface="Calibri"/>
                <a:cs typeface="Calibri"/>
              </a:rPr>
              <a:t>We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cover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deep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encoders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GNNs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60B5CC"/>
              </a:buClr>
              <a:buFont typeface="Wingdings"/>
              <a:buChar char=""/>
            </a:pPr>
            <a:endParaRPr sz="3750" dirty="0">
              <a:latin typeface="Calibri"/>
              <a:cs typeface="Calibri"/>
            </a:endParaRPr>
          </a:p>
          <a:p>
            <a:pPr marL="662305" lvl="1" indent="-273685">
              <a:lnSpc>
                <a:spcPct val="100000"/>
              </a:lnSpc>
              <a:buClr>
                <a:srgbClr val="60B5CC"/>
              </a:buClr>
              <a:buFont typeface="Wingdings"/>
              <a:buChar char=""/>
              <a:tabLst>
                <a:tab pos="662305" algn="l"/>
              </a:tabLst>
            </a:pPr>
            <a:r>
              <a:rPr sz="2800" b="1" dirty="0">
                <a:latin typeface="Calibri"/>
                <a:cs typeface="Calibri"/>
              </a:rPr>
              <a:t>Decoder: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node</a:t>
            </a:r>
            <a:r>
              <a:rPr sz="2800" spc="-10" dirty="0">
                <a:latin typeface="Calibri"/>
                <a:cs typeface="Calibri"/>
              </a:rPr>
              <a:t> similarity.</a:t>
            </a:r>
            <a:endParaRPr sz="280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/>
              <p:cNvSpPr txBox="1"/>
              <p:nvPr/>
            </p:nvSpPr>
            <p:spPr>
              <a:xfrm>
                <a:off x="899592" y="4839070"/>
                <a:ext cx="8064896" cy="44371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24485" indent="-273685">
                  <a:lnSpc>
                    <a:spcPct val="100000"/>
                  </a:lnSpc>
                  <a:spcBef>
                    <a:spcPts val="100"/>
                  </a:spcBef>
                  <a:buClr>
                    <a:srgbClr val="60B5CC"/>
                  </a:buClr>
                  <a:buFont typeface="Wingdings"/>
                  <a:buChar char=""/>
                  <a:tabLst>
                    <a:tab pos="324485" algn="l"/>
                    <a:tab pos="4166235" algn="l"/>
                  </a:tabLst>
                </a:pPr>
                <a:r>
                  <a:rPr lang="en-US" sz="2800" b="1" dirty="0">
                    <a:latin typeface="Calibri"/>
                    <a:cs typeface="Calibri"/>
                  </a:rPr>
                  <a:t>Objective:</a:t>
                </a:r>
                <a:r>
                  <a:rPr lang="en-US" sz="2800" b="1" spc="-8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latin typeface="Calibri"/>
                    <a:cs typeface="Calibri"/>
                  </a:rPr>
                  <a:t>maximize</a:t>
                </a:r>
                <a:r>
                  <a:rPr lang="en-US" sz="2800" spc="-85" dirty="0"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ar-AE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ar-AE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ar-A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ar-A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ar-AE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AE" sz="2800" dirty="0">
                    <a:latin typeface="Cambria Math"/>
                    <a:cs typeface="Cambria Math"/>
                  </a:rPr>
                  <a:t>	</a:t>
                </a:r>
                <a:r>
                  <a:rPr lang="en-US" sz="2800" dirty="0">
                    <a:latin typeface="Calibri"/>
                    <a:cs typeface="Calibri"/>
                  </a:rPr>
                  <a:t>for</a:t>
                </a:r>
                <a:r>
                  <a:rPr lang="en-US" sz="2800" spc="-4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latin typeface="Calibri"/>
                    <a:cs typeface="Calibri"/>
                  </a:rPr>
                  <a:t>node</a:t>
                </a:r>
                <a:r>
                  <a:rPr lang="en-US" sz="2800" spc="-2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latin typeface="Calibri"/>
                    <a:cs typeface="Calibri"/>
                  </a:rPr>
                  <a:t>pairs</a:t>
                </a:r>
                <a:r>
                  <a:rPr lang="en-US" sz="2800" spc="-10" dirty="0">
                    <a:latin typeface="Calibri"/>
                    <a:cs typeface="Calibri"/>
                  </a:rPr>
                  <a:t> </a:t>
                </a:r>
                <a:r>
                  <a:rPr lang="en-US" sz="2800" dirty="0">
                    <a:latin typeface="Cambria Math"/>
                    <a:cs typeface="Cambria Math"/>
                  </a:rPr>
                  <a:t>(𝑢,</a:t>
                </a:r>
                <a:r>
                  <a:rPr lang="en-US" sz="2800" spc="-150" dirty="0">
                    <a:latin typeface="Cambria Math"/>
                    <a:cs typeface="Cambria Math"/>
                  </a:rPr>
                  <a:t> </a:t>
                </a:r>
                <a:r>
                  <a:rPr lang="en-US" sz="2800" spc="-25" dirty="0">
                    <a:latin typeface="Cambria Math"/>
                    <a:cs typeface="Cambria Math"/>
                  </a:rPr>
                  <a:t>𝑣)</a:t>
                </a:r>
                <a:endParaRPr sz="2800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839070"/>
                <a:ext cx="8064896" cy="443711"/>
              </a:xfrm>
              <a:prstGeom prst="rect">
                <a:avLst/>
              </a:prstGeom>
              <a:blipFill>
                <a:blip r:embed="rId2"/>
                <a:stretch>
                  <a:fillRect l="-1890" t="-24658" b="-479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6"/>
          <p:cNvSpPr txBox="1"/>
          <p:nvPr/>
        </p:nvSpPr>
        <p:spPr>
          <a:xfrm>
            <a:off x="1619672" y="5290776"/>
            <a:ext cx="22390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that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similar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FF0F11-26D1-798A-002D-6859FC26CC00}"/>
              </a:ext>
            </a:extLst>
          </p:cNvPr>
          <p:cNvSpPr txBox="1">
            <a:spLocks/>
          </p:cNvSpPr>
          <p:nvPr/>
        </p:nvSpPr>
        <p:spPr>
          <a:xfrm>
            <a:off x="395536" y="332656"/>
            <a:ext cx="8460432" cy="9893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Framework Summary</a:t>
            </a:r>
          </a:p>
        </p:txBody>
      </p:sp>
    </p:spTree>
    <p:extLst>
      <p:ext uri="{BB962C8B-B14F-4D97-AF65-F5344CB8AC3E}">
        <p14:creationId xmlns:p14="http://schemas.microsoft.com/office/powerpoint/2010/main" val="99148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7544" y="1772816"/>
            <a:ext cx="8021955" cy="3949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313690" indent="-320040">
              <a:lnSpc>
                <a:spcPct val="100000"/>
              </a:lnSpc>
              <a:spcBef>
                <a:spcPts val="100"/>
              </a:spcBef>
              <a:buClr>
                <a:srgbClr val="F0AD00"/>
              </a:buClr>
              <a:buSzPct val="80000"/>
              <a:buFont typeface="Arial"/>
              <a:buChar char="•"/>
              <a:tabLst>
                <a:tab pos="332740" algn="l"/>
              </a:tabLst>
            </a:pPr>
            <a:r>
              <a:rPr sz="3000" dirty="0">
                <a:latin typeface="Calibri"/>
                <a:cs typeface="Calibri"/>
              </a:rPr>
              <a:t>Key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choice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methods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70C0"/>
                </a:solidFill>
                <a:latin typeface="Calibri"/>
                <a:cs typeface="Calibri"/>
              </a:rPr>
              <a:t>how</a:t>
            </a:r>
            <a:r>
              <a:rPr sz="3000" b="1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70C0"/>
                </a:solidFill>
                <a:latin typeface="Calibri"/>
                <a:cs typeface="Calibri"/>
              </a:rPr>
              <a:t>they</a:t>
            </a:r>
            <a:r>
              <a:rPr sz="3000" b="1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70C0"/>
                </a:solidFill>
                <a:latin typeface="Calibri"/>
                <a:cs typeface="Calibri"/>
              </a:rPr>
              <a:t>define</a:t>
            </a:r>
            <a:r>
              <a:rPr sz="3000" b="1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0070C0"/>
                </a:solidFill>
                <a:latin typeface="Calibri"/>
                <a:cs typeface="Calibri"/>
              </a:rPr>
              <a:t>node </a:t>
            </a:r>
            <a:r>
              <a:rPr sz="3000" b="1" spc="-10" dirty="0">
                <a:solidFill>
                  <a:srgbClr val="0070C0"/>
                </a:solidFill>
                <a:latin typeface="Calibri"/>
                <a:cs typeface="Calibri"/>
              </a:rPr>
              <a:t>similarity.</a:t>
            </a:r>
            <a:endParaRPr sz="3000" dirty="0">
              <a:latin typeface="Calibri"/>
              <a:cs typeface="Calibri"/>
            </a:endParaRPr>
          </a:p>
          <a:p>
            <a:pPr marL="332740" marR="578485" indent="-320040">
              <a:lnSpc>
                <a:spcPct val="100000"/>
              </a:lnSpc>
              <a:spcBef>
                <a:spcPts val="2590"/>
              </a:spcBef>
              <a:buClr>
                <a:srgbClr val="F0AD00"/>
              </a:buClr>
              <a:buSzPct val="80000"/>
              <a:buFont typeface="Arial"/>
              <a:buChar char="•"/>
              <a:tabLst>
                <a:tab pos="332740" algn="l"/>
              </a:tabLst>
            </a:pPr>
            <a:r>
              <a:rPr sz="3000" dirty="0">
                <a:latin typeface="Calibri"/>
                <a:cs typeface="Calibri"/>
              </a:rPr>
              <a:t>Should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two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nodes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have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similar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embedding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if </a:t>
            </a:r>
            <a:r>
              <a:rPr sz="3000" spc="-10" dirty="0">
                <a:latin typeface="Calibri"/>
                <a:cs typeface="Calibri"/>
              </a:rPr>
              <a:t>they…</a:t>
            </a:r>
            <a:endParaRPr sz="3000" dirty="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00"/>
              </a:spcBef>
              <a:buClr>
                <a:srgbClr val="60B5CC"/>
              </a:buClr>
              <a:buFont typeface="Wingdings"/>
              <a:buChar char=""/>
              <a:tabLst>
                <a:tab pos="62484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are</a:t>
            </a:r>
            <a:r>
              <a:rPr sz="24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linked?</a:t>
            </a:r>
            <a:endParaRPr sz="2400" dirty="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625"/>
              </a:spcBef>
              <a:buClr>
                <a:srgbClr val="60B5CC"/>
              </a:buClr>
              <a:buFont typeface="Wingdings"/>
              <a:buChar char=""/>
              <a:tabLst>
                <a:tab pos="624840" algn="l"/>
              </a:tabLst>
            </a:pP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hare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neighbors?</a:t>
            </a:r>
            <a:endParaRPr sz="2400" dirty="0">
              <a:latin typeface="Calibri"/>
              <a:cs typeface="Calibri"/>
            </a:endParaRPr>
          </a:p>
          <a:p>
            <a:pPr marL="624840" lvl="1" indent="-274320">
              <a:lnSpc>
                <a:spcPct val="100000"/>
              </a:lnSpc>
              <a:spcBef>
                <a:spcPts val="505"/>
              </a:spcBef>
              <a:buClr>
                <a:srgbClr val="60B5CC"/>
              </a:buClr>
              <a:buFont typeface="Wingdings"/>
              <a:buChar char=""/>
              <a:tabLst>
                <a:tab pos="62484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have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similar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“structural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roles”?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99600"/>
              </a:lnSpc>
              <a:spcBef>
                <a:spcPts val="45"/>
              </a:spcBef>
              <a:buClr>
                <a:srgbClr val="F0AD00"/>
              </a:buClr>
              <a:buSzPct val="78571"/>
              <a:tabLst>
                <a:tab pos="332740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509497-9A85-A9BB-9BA5-581028C3418B}"/>
              </a:ext>
            </a:extLst>
          </p:cNvPr>
          <p:cNvSpPr txBox="1">
            <a:spLocks/>
          </p:cNvSpPr>
          <p:nvPr/>
        </p:nvSpPr>
        <p:spPr>
          <a:xfrm>
            <a:off x="323528" y="404664"/>
            <a:ext cx="8460432" cy="9893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define node similarity</a:t>
            </a:r>
          </a:p>
        </p:txBody>
      </p:sp>
    </p:spTree>
    <p:extLst>
      <p:ext uri="{BB962C8B-B14F-4D97-AF65-F5344CB8AC3E}">
        <p14:creationId xmlns:p14="http://schemas.microsoft.com/office/powerpoint/2010/main" val="2040368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898" y="1196752"/>
            <a:ext cx="8079105" cy="52400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32740" marR="495300" indent="-320040">
              <a:lnSpc>
                <a:spcPts val="3790"/>
              </a:lnSpc>
              <a:spcBef>
                <a:spcPts val="265"/>
              </a:spcBef>
              <a:buClr>
                <a:srgbClr val="F0AD00"/>
              </a:buClr>
              <a:buSzPct val="81250"/>
              <a:buFont typeface="Arial"/>
              <a:buChar char="•"/>
              <a:tabLst>
                <a:tab pos="332740" algn="l"/>
              </a:tabLst>
            </a:pPr>
            <a:r>
              <a:rPr sz="3200" dirty="0">
                <a:latin typeface="Calibri"/>
                <a:cs typeface="Calibri"/>
              </a:rPr>
              <a:t>This is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E66C7D"/>
                </a:solidFill>
                <a:latin typeface="Calibri"/>
                <a:cs typeface="Calibri"/>
              </a:rPr>
              <a:t>unsupervised/self-</a:t>
            </a:r>
            <a:r>
              <a:rPr sz="3200" b="1" dirty="0">
                <a:solidFill>
                  <a:srgbClr val="E66C7D"/>
                </a:solidFill>
                <a:latin typeface="Calibri"/>
                <a:cs typeface="Calibri"/>
              </a:rPr>
              <a:t>supervised</a:t>
            </a:r>
            <a:r>
              <a:rPr sz="3200" b="1" spc="5" dirty="0">
                <a:solidFill>
                  <a:srgbClr val="E66C7D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way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learning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node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embeddings.</a:t>
            </a:r>
            <a:endParaRPr sz="3200" dirty="0">
              <a:latin typeface="Calibri"/>
              <a:cs typeface="Calibri"/>
            </a:endParaRPr>
          </a:p>
          <a:p>
            <a:pPr marL="624205" lvl="1" indent="-273685">
              <a:lnSpc>
                <a:spcPct val="100000"/>
              </a:lnSpc>
              <a:spcBef>
                <a:spcPts val="645"/>
              </a:spcBef>
              <a:buClr>
                <a:srgbClr val="60B5CC"/>
              </a:buClr>
              <a:buFont typeface="Wingdings"/>
              <a:buChar char=""/>
              <a:tabLst>
                <a:tab pos="624205" algn="l"/>
              </a:tabLst>
            </a:pPr>
            <a:r>
              <a:rPr sz="2800" dirty="0">
                <a:latin typeface="Calibri"/>
                <a:cs typeface="Calibri"/>
              </a:rPr>
              <a:t>We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utilizing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node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labels</a:t>
            </a:r>
            <a:endParaRPr sz="2800" dirty="0">
              <a:latin typeface="Calibri"/>
              <a:cs typeface="Calibri"/>
            </a:endParaRPr>
          </a:p>
          <a:p>
            <a:pPr marL="624205" lvl="1" indent="-273685">
              <a:lnSpc>
                <a:spcPct val="100000"/>
              </a:lnSpc>
              <a:spcBef>
                <a:spcPts val="650"/>
              </a:spcBef>
              <a:buClr>
                <a:srgbClr val="60B5CC"/>
              </a:buClr>
              <a:buFont typeface="Wingdings"/>
              <a:buChar char=""/>
              <a:tabLst>
                <a:tab pos="624205" algn="l"/>
              </a:tabLst>
            </a:pPr>
            <a:r>
              <a:rPr sz="2800" dirty="0">
                <a:latin typeface="Calibri"/>
                <a:cs typeface="Calibri"/>
              </a:rPr>
              <a:t>We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utilizing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node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features</a:t>
            </a:r>
            <a:endParaRPr sz="2800" dirty="0">
              <a:latin typeface="Calibri"/>
              <a:cs typeface="Calibri"/>
            </a:endParaRPr>
          </a:p>
          <a:p>
            <a:pPr marL="625475" marR="5080" lvl="1" indent="-274320">
              <a:lnSpc>
                <a:spcPct val="100000"/>
              </a:lnSpc>
              <a:spcBef>
                <a:spcPts val="645"/>
              </a:spcBef>
              <a:buClr>
                <a:srgbClr val="60B5CC"/>
              </a:buClr>
              <a:buFont typeface="Wingdings"/>
              <a:buChar char=""/>
              <a:tabLst>
                <a:tab pos="62547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goal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directly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estimate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coordinates </a:t>
            </a:r>
            <a:r>
              <a:rPr sz="2800" dirty="0">
                <a:latin typeface="Calibri"/>
                <a:cs typeface="Calibri"/>
              </a:rPr>
              <a:t>(i.e.,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embedding)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some</a:t>
            </a:r>
            <a:r>
              <a:rPr sz="2800" spc="-10" dirty="0">
                <a:latin typeface="Calibri"/>
                <a:cs typeface="Calibri"/>
              </a:rPr>
              <a:t> aspect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network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structure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(captured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DEC)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preserved.</a:t>
            </a:r>
            <a:endParaRPr sz="2800" dirty="0">
              <a:latin typeface="Calibri"/>
              <a:cs typeface="Calibri"/>
            </a:endParaRPr>
          </a:p>
          <a:p>
            <a:pPr marL="332105" indent="-319405">
              <a:lnSpc>
                <a:spcPct val="100000"/>
              </a:lnSpc>
              <a:spcBef>
                <a:spcPts val="55"/>
              </a:spcBef>
              <a:buClr>
                <a:srgbClr val="F0AD00"/>
              </a:buClr>
              <a:buSzPct val="81250"/>
              <a:buFont typeface="Arial"/>
              <a:buChar char="•"/>
              <a:tabLst>
                <a:tab pos="332105" algn="l"/>
              </a:tabLst>
            </a:pPr>
            <a:r>
              <a:rPr sz="3200" dirty="0">
                <a:latin typeface="Calibri"/>
                <a:cs typeface="Calibri"/>
              </a:rPr>
              <a:t>These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embeddings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E66C7D"/>
                </a:solidFill>
                <a:latin typeface="Calibri"/>
                <a:cs typeface="Calibri"/>
              </a:rPr>
              <a:t>task</a:t>
            </a:r>
            <a:r>
              <a:rPr sz="3200" b="1" spc="-20" dirty="0">
                <a:solidFill>
                  <a:srgbClr val="E66C7D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E66C7D"/>
                </a:solidFill>
                <a:latin typeface="Calibri"/>
                <a:cs typeface="Calibri"/>
              </a:rPr>
              <a:t>independent:</a:t>
            </a:r>
            <a:endParaRPr sz="3200" dirty="0">
              <a:latin typeface="Calibri"/>
              <a:cs typeface="Calibri"/>
            </a:endParaRPr>
          </a:p>
          <a:p>
            <a:pPr marL="625475" marR="340360" lvl="1" indent="-274320">
              <a:lnSpc>
                <a:spcPts val="3290"/>
              </a:lnSpc>
              <a:spcBef>
                <a:spcPts val="835"/>
              </a:spcBef>
              <a:buClr>
                <a:srgbClr val="60B5CC"/>
              </a:buClr>
              <a:buFont typeface="Wingdings"/>
              <a:buChar char=""/>
              <a:tabLst>
                <a:tab pos="625475" algn="l"/>
              </a:tabLst>
            </a:pPr>
            <a:r>
              <a:rPr sz="2800" dirty="0">
                <a:latin typeface="Calibri"/>
                <a:cs typeface="Calibri"/>
              </a:rPr>
              <a:t>They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trained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specific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task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be </a:t>
            </a:r>
            <a:r>
              <a:rPr sz="2800" dirty="0">
                <a:latin typeface="Calibri"/>
                <a:cs typeface="Calibri"/>
              </a:rPr>
              <a:t>used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task.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7294-BE9C-5CEF-F3C9-25C78AE18C08}"/>
              </a:ext>
            </a:extLst>
          </p:cNvPr>
          <p:cNvSpPr txBox="1">
            <a:spLocks/>
          </p:cNvSpPr>
          <p:nvPr/>
        </p:nvSpPr>
        <p:spPr>
          <a:xfrm>
            <a:off x="395536" y="332656"/>
            <a:ext cx="8460432" cy="9893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Note on node embeddings</a:t>
            </a:r>
          </a:p>
        </p:txBody>
      </p:sp>
    </p:spTree>
    <p:extLst>
      <p:ext uri="{BB962C8B-B14F-4D97-AF65-F5344CB8AC3E}">
        <p14:creationId xmlns:p14="http://schemas.microsoft.com/office/powerpoint/2010/main" val="15731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CCCA-8B50-E284-72BF-40BE2ED8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cap="all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ADJACENCY-Based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5BCD7-E41C-1E3E-1D7C-F907807E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2218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BCD24-4459-4382-8794-D557F9405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Adjacency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C9717A-E1C0-4AAF-AF27-9CD1E2ABFC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692" y="1200829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Simplest </a:t>
                </a:r>
                <a:r>
                  <a:rPr lang="en-US" b="1" dirty="0">
                    <a:solidFill>
                      <a:srgbClr val="C00000"/>
                    </a:solidFill>
                  </a:rPr>
                  <a:t>node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similarity</a:t>
                </a:r>
                <a:r>
                  <a:rPr lang="en-US" dirty="0"/>
                  <a:t>: Nodes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𝑣</m:t>
                    </m:r>
                  </m:oMath>
                </a14:m>
                <a:r>
                  <a:rPr lang="en-US" dirty="0"/>
                  <a:t> are similar if they are connected by an edge</a:t>
                </a:r>
              </a:p>
              <a:p>
                <a:r>
                  <a:rPr lang="en-US" dirty="0"/>
                  <a:t>This means: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𝐳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𝑣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l-GR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Τ</m:t>
                        </m:r>
                      </m:sup>
                    </m:sSubSup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𝐳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𝑢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br>
                  <a:rPr lang="en-US" dirty="0"/>
                </a:br>
                <a:r>
                  <a:rPr lang="en-US" dirty="0"/>
                  <a:t>which is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dirty="0"/>
                  <a:t> entry of the graph adjacency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C9717A-E1C0-4AAF-AF27-9CD1E2ABFC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692" y="1200829"/>
                <a:ext cx="8229600" cy="4525963"/>
              </a:xfrm>
              <a:blipFill>
                <a:blip r:embed="rId3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5A23BDE-9304-42ED-A157-9A34C80F6E17}"/>
              </a:ext>
            </a:extLst>
          </p:cNvPr>
          <p:cNvGrpSpPr/>
          <p:nvPr/>
        </p:nvGrpSpPr>
        <p:grpSpPr>
          <a:xfrm>
            <a:off x="429166" y="4771471"/>
            <a:ext cx="2412600" cy="1365351"/>
            <a:chOff x="1592344" y="1675794"/>
            <a:chExt cx="2412600" cy="136535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DDB49D7-42B4-4CEF-827C-0E3AEF31CC61}"/>
                </a:ext>
              </a:extLst>
            </p:cNvPr>
            <p:cNvCxnSpPr/>
            <p:nvPr/>
          </p:nvCxnSpPr>
          <p:spPr>
            <a:xfrm rot="5400000">
              <a:off x="1406878" y="2258491"/>
              <a:ext cx="990606" cy="24106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269AE40-E0ED-450C-B592-EBCE767BDC16}"/>
                </a:ext>
              </a:extLst>
            </p:cNvPr>
            <p:cNvCxnSpPr/>
            <p:nvPr/>
          </p:nvCxnSpPr>
          <p:spPr>
            <a:xfrm>
              <a:off x="2051590" y="1883721"/>
              <a:ext cx="793866" cy="6857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2DEA1C-ABA2-4485-80E2-3C2E3D558FD3}"/>
                </a:ext>
              </a:extLst>
            </p:cNvPr>
            <p:cNvCxnSpPr/>
            <p:nvPr/>
          </p:nvCxnSpPr>
          <p:spPr>
            <a:xfrm flipV="1">
              <a:off x="1781649" y="2569520"/>
              <a:ext cx="1034933" cy="30480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FA54CAC-55E6-4BFB-B357-055CD359B205}"/>
                </a:ext>
              </a:extLst>
            </p:cNvPr>
            <p:cNvCxnSpPr/>
            <p:nvPr/>
          </p:nvCxnSpPr>
          <p:spPr>
            <a:xfrm flipH="1" flipV="1">
              <a:off x="2061000" y="1857251"/>
              <a:ext cx="1738160" cy="3761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25FB36E-D43F-4104-978C-A100212C2472}"/>
                </a:ext>
              </a:extLst>
            </p:cNvPr>
            <p:cNvSpPr/>
            <p:nvPr/>
          </p:nvSpPr>
          <p:spPr>
            <a:xfrm>
              <a:off x="1597380" y="2692711"/>
              <a:ext cx="320040" cy="32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16D9BB0E-CF5E-4FC8-84B9-1D43CD570D76}"/>
                </a:ext>
              </a:extLst>
            </p:cNvPr>
            <p:cNvSpPr txBox="1"/>
            <p:nvPr/>
          </p:nvSpPr>
          <p:spPr>
            <a:xfrm>
              <a:off x="1592344" y="2671813"/>
              <a:ext cx="313044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Helvetica"/>
                  <a:cs typeface="Helvetica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57B5ED-5355-41A3-8002-DACB2B3E6724}"/>
                </a:ext>
              </a:extLst>
            </p:cNvPr>
            <p:cNvSpPr/>
            <p:nvPr/>
          </p:nvSpPr>
          <p:spPr>
            <a:xfrm>
              <a:off x="1857625" y="1694777"/>
              <a:ext cx="320040" cy="32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7D2D4C14-9BF9-4852-9675-DE411E49AF79}"/>
                </a:ext>
              </a:extLst>
            </p:cNvPr>
            <p:cNvSpPr txBox="1"/>
            <p:nvPr/>
          </p:nvSpPr>
          <p:spPr>
            <a:xfrm>
              <a:off x="1849514" y="1675794"/>
              <a:ext cx="313044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7D4803C-EE38-40C5-9172-B1165E327033}"/>
                </a:ext>
              </a:extLst>
            </p:cNvPr>
            <p:cNvSpPr/>
            <p:nvPr/>
          </p:nvSpPr>
          <p:spPr>
            <a:xfrm>
              <a:off x="3683927" y="2081673"/>
              <a:ext cx="320040" cy="32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829F177-EC14-4BB7-828F-CD1560EC761E}"/>
                </a:ext>
              </a:extLst>
            </p:cNvPr>
            <p:cNvSpPr/>
            <p:nvPr/>
          </p:nvSpPr>
          <p:spPr>
            <a:xfrm>
              <a:off x="2667320" y="2412684"/>
              <a:ext cx="320040" cy="32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F5BC8F4D-A108-4941-97E5-3D064B325432}"/>
                </a:ext>
              </a:extLst>
            </p:cNvPr>
            <p:cNvSpPr txBox="1"/>
            <p:nvPr/>
          </p:nvSpPr>
          <p:spPr>
            <a:xfrm>
              <a:off x="3692038" y="2051314"/>
              <a:ext cx="312906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4096ED95-0D41-4397-8B24-577D7146ABA2}"/>
                </a:ext>
              </a:extLst>
            </p:cNvPr>
            <p:cNvSpPr txBox="1"/>
            <p:nvPr/>
          </p:nvSpPr>
          <p:spPr>
            <a:xfrm>
              <a:off x="2671909" y="2416346"/>
              <a:ext cx="312906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Helvetica"/>
                  <a:cs typeface="Helvetica"/>
                </a:rPr>
                <a:t>2</a:t>
              </a:r>
            </a:p>
          </p:txBody>
        </p:sp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624750A-77B5-421E-84D6-D38A7901CBAE}"/>
              </a:ext>
            </a:extLst>
          </p:cNvPr>
          <p:cNvSpPr/>
          <p:nvPr/>
        </p:nvSpPr>
        <p:spPr>
          <a:xfrm>
            <a:off x="3005021" y="5307333"/>
            <a:ext cx="607061" cy="334735"/>
          </a:xfrm>
          <a:prstGeom prst="right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7E3B079-2828-4D6E-945A-1D035E1EC3C3}"/>
              </a:ext>
            </a:extLst>
          </p:cNvPr>
          <p:cNvSpPr/>
          <p:nvPr/>
        </p:nvSpPr>
        <p:spPr>
          <a:xfrm>
            <a:off x="5793409" y="5307333"/>
            <a:ext cx="607061" cy="334735"/>
          </a:xfrm>
          <a:prstGeom prst="right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33883B-0F7C-49EF-9E4C-36EBEAB41713}"/>
              </a:ext>
            </a:extLst>
          </p:cNvPr>
          <p:cNvSpPr/>
          <p:nvPr/>
        </p:nvSpPr>
        <p:spPr>
          <a:xfrm>
            <a:off x="6555922" y="4865475"/>
            <a:ext cx="726621" cy="1242953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1C403B-F3C0-4147-8296-F3B73492C3D9}"/>
              </a:ext>
            </a:extLst>
          </p:cNvPr>
          <p:cNvSpPr/>
          <p:nvPr/>
        </p:nvSpPr>
        <p:spPr>
          <a:xfrm rot="16200000">
            <a:off x="8043462" y="4616021"/>
            <a:ext cx="726621" cy="1242953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3072FE-48A9-4BED-AC70-C2CEBC9A7569}"/>
                  </a:ext>
                </a:extLst>
              </p:cNvPr>
              <p:cNvSpPr txBox="1"/>
              <p:nvPr/>
            </p:nvSpPr>
            <p:spPr>
              <a:xfrm>
                <a:off x="7320104" y="5013035"/>
                <a:ext cx="465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3072FE-48A9-4BED-AC70-C2CEBC9A7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04" y="5013035"/>
                <a:ext cx="46519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3C866B1-9960-44F2-8952-03DD64F2F38A}"/>
                  </a:ext>
                </a:extLst>
              </p:cNvPr>
              <p:cNvSpPr txBox="1"/>
              <p:nvPr/>
            </p:nvSpPr>
            <p:spPr>
              <a:xfrm>
                <a:off x="6721644" y="4426885"/>
                <a:ext cx="3663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3C866B1-9960-44F2-8952-03DD64F2F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644" y="4426885"/>
                <a:ext cx="366310" cy="461665"/>
              </a:xfrm>
              <a:prstGeom prst="rect">
                <a:avLst/>
              </a:prstGeom>
              <a:blipFill>
                <a:blip r:embed="rId5"/>
                <a:stretch>
                  <a:fillRect l="-5000" r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F46176A-37C4-4503-BA2A-B48924069B04}"/>
                  </a:ext>
                </a:extLst>
              </p:cNvPr>
              <p:cNvSpPr txBox="1"/>
              <p:nvPr/>
            </p:nvSpPr>
            <p:spPr>
              <a:xfrm>
                <a:off x="8223617" y="4412522"/>
                <a:ext cx="3663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F46176A-37C4-4503-BA2A-B48924069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617" y="4412522"/>
                <a:ext cx="366310" cy="461665"/>
              </a:xfrm>
              <a:prstGeom prst="rect">
                <a:avLst/>
              </a:prstGeom>
              <a:blipFill>
                <a:blip r:embed="rId6"/>
                <a:stretch>
                  <a:fillRect l="-3333"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8957999E-8579-49D5-A6CB-3E68EA177931}"/>
              </a:ext>
            </a:extLst>
          </p:cNvPr>
          <p:cNvSpPr/>
          <p:nvPr/>
        </p:nvSpPr>
        <p:spPr>
          <a:xfrm>
            <a:off x="8136450" y="4874188"/>
            <a:ext cx="206689" cy="726622"/>
          </a:xfrm>
          <a:prstGeom prst="roundRect">
            <a:avLst/>
          </a:prstGeom>
          <a:noFill/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822ED359-ECA3-4CC9-A3AC-C6B693710429}"/>
              </a:ext>
            </a:extLst>
          </p:cNvPr>
          <p:cNvSpPr/>
          <p:nvPr/>
        </p:nvSpPr>
        <p:spPr>
          <a:xfrm rot="16200000">
            <a:off x="6828739" y="4870714"/>
            <a:ext cx="206689" cy="726622"/>
          </a:xfrm>
          <a:prstGeom prst="roundRect">
            <a:avLst/>
          </a:prstGeom>
          <a:noFill/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1B2E03-8048-42FD-899F-44A6D477E3E9}"/>
                  </a:ext>
                </a:extLst>
              </p:cNvPr>
              <p:cNvSpPr txBox="1"/>
              <p:nvPr/>
            </p:nvSpPr>
            <p:spPr>
              <a:xfrm>
                <a:off x="7624732" y="6126698"/>
                <a:ext cx="3211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𝐳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1B2E03-8048-42FD-899F-44A6D477E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732" y="6126698"/>
                <a:ext cx="321128" cy="461665"/>
              </a:xfrm>
              <a:prstGeom prst="rect">
                <a:avLst/>
              </a:prstGeom>
              <a:blipFill>
                <a:blip r:embed="rId7"/>
                <a:stretch>
                  <a:fillRect r="-40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4C66173-92F7-4004-B1EA-0BA53C3E8463}"/>
              </a:ext>
            </a:extLst>
          </p:cNvPr>
          <p:cNvCxnSpPr>
            <a:cxnSpLocks/>
          </p:cNvCxnSpPr>
          <p:nvPr/>
        </p:nvCxnSpPr>
        <p:spPr>
          <a:xfrm>
            <a:off x="7028700" y="5243867"/>
            <a:ext cx="662256" cy="96239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0A56087-EDEC-47D1-80CB-AC77FAA00838}"/>
              </a:ext>
            </a:extLst>
          </p:cNvPr>
          <p:cNvCxnSpPr>
            <a:cxnSpLocks/>
          </p:cNvCxnSpPr>
          <p:nvPr/>
        </p:nvCxnSpPr>
        <p:spPr>
          <a:xfrm>
            <a:off x="8239794" y="5465400"/>
            <a:ext cx="285599" cy="78740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85077C-FBA4-254D-9729-FAD49887A0D5}"/>
                  </a:ext>
                </a:extLst>
              </p:cNvPr>
              <p:cNvSpPr txBox="1"/>
              <p:nvPr/>
            </p:nvSpPr>
            <p:spPr>
              <a:xfrm>
                <a:off x="8468173" y="6108428"/>
                <a:ext cx="3211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𝐳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85077C-FBA4-254D-9729-FAD49887A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173" y="6108428"/>
                <a:ext cx="321128" cy="461665"/>
              </a:xfrm>
              <a:prstGeom prst="rect">
                <a:avLst/>
              </a:prstGeom>
              <a:blipFill>
                <a:blip r:embed="rId8"/>
                <a:stretch>
                  <a:fillRect r="-339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5E1F9F44-EA9A-1B4F-A6AC-7D98C07ED819}"/>
              </a:ext>
            </a:extLst>
          </p:cNvPr>
          <p:cNvSpPr/>
          <p:nvPr/>
        </p:nvSpPr>
        <p:spPr>
          <a:xfrm>
            <a:off x="5339114" y="5140803"/>
            <a:ext cx="245477" cy="324597"/>
          </a:xfrm>
          <a:prstGeom prst="rect">
            <a:avLst/>
          </a:prstGeom>
          <a:solidFill>
            <a:srgbClr val="0070C0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04A42991-D3DF-404F-A96A-C355E0171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4627" y="4771471"/>
          <a:ext cx="2128372" cy="138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68200" imgH="914400" progId="Equation.3">
                  <p:embed/>
                </p:oleObj>
              </mc:Choice>
              <mc:Fallback>
                <p:oleObj name="Equation" r:id="rId9" imgW="1168200" imgH="914400" progId="Equation.3">
                  <p:embed/>
                  <p:pic>
                    <p:nvPicPr>
                      <p:cNvPr id="20" name="Object 2">
                        <a:extLst>
                          <a:ext uri="{FF2B5EF4-FFF2-40B4-BE49-F238E27FC236}">
                            <a16:creationId xmlns:a16="http://schemas.microsoft.com/office/drawing/2014/main" id="{04A42991-D3DF-404F-A96A-C355E01714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627" y="4771471"/>
                        <a:ext cx="2128372" cy="1387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56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F6075A7E-5371-45D2-89ED-C4FB5770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11077-BF9C-47F9-8BE0-7C1ADF2FBD8A}"/>
              </a:ext>
            </a:extLst>
          </p:cNvPr>
          <p:cNvSpPr txBox="1"/>
          <p:nvPr/>
        </p:nvSpPr>
        <p:spPr>
          <a:xfrm>
            <a:off x="611560" y="260648"/>
            <a:ext cx="792088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Graph Machine Learning</a:t>
            </a:r>
          </a:p>
          <a:p>
            <a:pPr algn="ctr"/>
            <a:endParaRPr lang="en-US" sz="4000" dirty="0"/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Outline</a:t>
            </a:r>
          </a:p>
          <a:p>
            <a:pPr algn="ctr"/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dirty="0"/>
              <a:t>Part I: Introduction, Traditional ML</a:t>
            </a:r>
          </a:p>
          <a:p>
            <a:r>
              <a:rPr lang="en-US" sz="3200" dirty="0">
                <a:solidFill>
                  <a:srgbClr val="FF0000"/>
                </a:solidFill>
              </a:rPr>
              <a:t>Part II: Graph Embeddings</a:t>
            </a:r>
          </a:p>
          <a:p>
            <a:r>
              <a:rPr lang="en-US" sz="3200" dirty="0"/>
              <a:t>Part III: GNNs</a:t>
            </a:r>
          </a:p>
          <a:p>
            <a:r>
              <a:rPr lang="en-US" sz="3200" dirty="0"/>
              <a:t>Part IV (if time permits): Knowledge Graphs</a:t>
            </a:r>
            <a:endParaRPr lang="el-GR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0EECD6-7099-48F3-91EE-FDE8D96157C8}"/>
              </a:ext>
            </a:extLst>
          </p:cNvPr>
          <p:cNvSpPr txBox="1"/>
          <p:nvPr/>
        </p:nvSpPr>
        <p:spPr>
          <a:xfrm>
            <a:off x="323528" y="5157192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2365"/>
              </a:lnSpc>
            </a:pPr>
            <a:r>
              <a:rPr lang="en-US" b="1" spc="-10" dirty="0">
                <a:latin typeface="Corbel"/>
                <a:cs typeface="Corbel"/>
              </a:rPr>
              <a:t>Slides used based on: </a:t>
            </a:r>
          </a:p>
          <a:p>
            <a:pPr marL="12700">
              <a:lnSpc>
                <a:spcPts val="2365"/>
              </a:lnSpc>
            </a:pPr>
            <a:r>
              <a:rPr lang="en-US" sz="1600" spc="-10" dirty="0">
                <a:latin typeface="Corbel"/>
                <a:cs typeface="Corbel"/>
              </a:rPr>
              <a:t>	CS224W:</a:t>
            </a:r>
            <a:r>
              <a:rPr lang="en-US" sz="1600" spc="-30" dirty="0">
                <a:latin typeface="Corbel"/>
                <a:cs typeface="Corbel"/>
              </a:rPr>
              <a:t> </a:t>
            </a:r>
            <a:r>
              <a:rPr lang="en-US" sz="1600" dirty="0">
                <a:latin typeface="Corbel"/>
                <a:cs typeface="Corbel"/>
              </a:rPr>
              <a:t>Machine</a:t>
            </a:r>
            <a:r>
              <a:rPr lang="en-US" sz="1600" spc="-20" dirty="0">
                <a:latin typeface="Corbel"/>
                <a:cs typeface="Corbel"/>
              </a:rPr>
              <a:t> </a:t>
            </a:r>
            <a:r>
              <a:rPr lang="en-US" sz="1600" dirty="0">
                <a:latin typeface="Corbel"/>
                <a:cs typeface="Corbel"/>
              </a:rPr>
              <a:t>Learning</a:t>
            </a:r>
            <a:r>
              <a:rPr lang="en-US" sz="1600" spc="-25" dirty="0">
                <a:latin typeface="Corbel"/>
                <a:cs typeface="Corbel"/>
              </a:rPr>
              <a:t> </a:t>
            </a:r>
            <a:r>
              <a:rPr lang="en-US" sz="1600" dirty="0">
                <a:latin typeface="Corbel"/>
                <a:cs typeface="Corbel"/>
              </a:rPr>
              <a:t>with</a:t>
            </a:r>
            <a:r>
              <a:rPr lang="en-US" sz="1600" spc="-120" dirty="0">
                <a:latin typeface="Corbel"/>
                <a:cs typeface="Corbel"/>
              </a:rPr>
              <a:t> </a:t>
            </a:r>
            <a:r>
              <a:rPr lang="en-US" sz="1600" spc="-10" dirty="0">
                <a:latin typeface="Corbel"/>
                <a:cs typeface="Corbel"/>
              </a:rPr>
              <a:t>Graphs</a:t>
            </a:r>
            <a:endParaRPr lang="en-US" sz="16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lang="en-US" sz="1600" dirty="0">
                <a:latin typeface="Corbel"/>
                <a:cs typeface="Corbel"/>
              </a:rPr>
              <a:t>	Jure</a:t>
            </a:r>
            <a:r>
              <a:rPr lang="en-US" sz="1600" spc="-40" dirty="0">
                <a:latin typeface="Corbel"/>
                <a:cs typeface="Corbel"/>
              </a:rPr>
              <a:t> </a:t>
            </a:r>
            <a:r>
              <a:rPr lang="en-US" sz="1600" dirty="0" err="1">
                <a:latin typeface="Corbel"/>
                <a:cs typeface="Corbel"/>
              </a:rPr>
              <a:t>Leskovec</a:t>
            </a:r>
            <a:r>
              <a:rPr lang="en-US" sz="1600" dirty="0">
                <a:latin typeface="Corbel"/>
                <a:cs typeface="Corbel"/>
              </a:rPr>
              <a:t>,</a:t>
            </a:r>
            <a:r>
              <a:rPr lang="en-US" sz="1600" spc="-35" dirty="0">
                <a:latin typeface="Corbel"/>
                <a:cs typeface="Corbel"/>
              </a:rPr>
              <a:t> </a:t>
            </a:r>
            <a:r>
              <a:rPr lang="en-US" sz="1600" dirty="0">
                <a:latin typeface="Corbel"/>
                <a:cs typeface="Corbel"/>
              </a:rPr>
              <a:t>Stanford</a:t>
            </a:r>
            <a:r>
              <a:rPr lang="en-US" sz="1600" spc="-75" dirty="0">
                <a:latin typeface="Corbel"/>
                <a:cs typeface="Corbel"/>
              </a:rPr>
              <a:t> </a:t>
            </a:r>
            <a:r>
              <a:rPr lang="en-US" sz="1600" spc="-10" dirty="0">
                <a:latin typeface="Corbel"/>
                <a:cs typeface="Corbel"/>
              </a:rPr>
              <a:t>University</a:t>
            </a:r>
            <a:endParaRPr lang="en-US" sz="1600" dirty="0">
              <a:latin typeface="Corbel"/>
              <a:cs typeface="Corbel"/>
            </a:endParaRPr>
          </a:p>
          <a:p>
            <a:pPr marL="898525">
              <a:lnSpc>
                <a:spcPct val="100000"/>
              </a:lnSpc>
              <a:spcBef>
                <a:spcPts val="40"/>
              </a:spcBef>
            </a:pPr>
            <a:r>
              <a:rPr lang="en-US" sz="1600" spc="-10" dirty="0">
                <a:solidFill>
                  <a:srgbClr val="FFFFFF"/>
                </a:solidFill>
                <a:latin typeface="Corbel"/>
                <a:cs typeface="Corbel"/>
                <a:hlinkClick r:id="rId2"/>
              </a:rPr>
              <a:t>http://cs224w.stanford.edu</a:t>
            </a:r>
            <a:endParaRPr lang="en-US" sz="1600" dirty="0">
              <a:latin typeface="Corbel"/>
              <a:cs typeface="Corbel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8755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28E54-104B-442C-984D-7E7A92DA6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Adjacency-based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5EE75-A59F-4FD2-AAFE-1A94AF6A7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95400"/>
                <a:ext cx="8760443" cy="5257801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The embedding dimension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(number of rows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800" dirty="0"/>
                  <a:t>) is much smaller than number of nodes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Inner product decoder </a:t>
                </a:r>
                <a:r>
                  <a:rPr lang="en-US" sz="2800" dirty="0"/>
                  <a:t>with </a:t>
                </a:r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node similarity </a:t>
                </a:r>
                <a:r>
                  <a:rPr lang="en-US" sz="2800" dirty="0"/>
                  <a:t>defined</a:t>
                </a:r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by edge connectivity</a:t>
                </a:r>
                <a:r>
                  <a:rPr lang="en-US" sz="2800" dirty="0"/>
                  <a:t> is equivalent to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matrix factorization of 𝐴</a:t>
                </a:r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Exact factorization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800" dirty="0"/>
                  <a:t> is generally not possible</a:t>
                </a:r>
              </a:p>
              <a:p>
                <a:r>
                  <a:rPr lang="en-US" sz="2800" dirty="0">
                    <a:sym typeface="Open Sans"/>
                  </a:rPr>
                  <a:t>Matrix decomposition (for example, SVD decomposition)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>
                    <a:sym typeface="Open Sans"/>
                  </a:rPr>
                  <a:t>Scalability issues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>
                    <a:sym typeface="Open Sans"/>
                  </a:rPr>
                  <a:t>Produced matrices that are very dense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5EE75-A59F-4FD2-AAFE-1A94AF6A7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95400"/>
                <a:ext cx="8760443" cy="5257801"/>
              </a:xfrm>
              <a:blipFill>
                <a:blip r:embed="rId2"/>
                <a:stretch>
                  <a:fillRect l="-1253" t="-1160" r="-6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035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28E54-104B-442C-984D-7E7A92DA6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Adjacency-based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5EE75-A59F-4FD2-AAFE-1A94AF6A7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844824"/>
                <a:ext cx="8760443" cy="2637655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However, we can learn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dirty="0"/>
                  <a:t> approximately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Objective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𝐙</m:t>
                        </m:r>
                      </m:lim>
                    </m:limLow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optimize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dirty="0"/>
                  <a:t> such that it minimizes the L2 norm (</a:t>
                </a:r>
                <a:r>
                  <a:rPr lang="en-US" dirty="0" err="1"/>
                  <a:t>Frobenius</a:t>
                </a:r>
                <a:r>
                  <a:rPr lang="en-US" dirty="0"/>
                  <a:t> norm)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We used </a:t>
                </a:r>
                <a:r>
                  <a:rPr lang="en-US" dirty="0" err="1"/>
                  <a:t>softmax</a:t>
                </a:r>
                <a:r>
                  <a:rPr lang="en-US" dirty="0"/>
                  <a:t> instead of L2. But the goal to approximate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dirty="0"/>
                  <a:t> is the same.</a:t>
                </a:r>
              </a:p>
              <a:p>
                <a:pPr marL="92075" lvl="1" indent="0">
                  <a:buNone/>
                </a:pPr>
                <a:r>
                  <a:rPr lang="en-US" sz="3200" dirty="0"/>
                  <a:t>How: stochastic gradient descent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5EE75-A59F-4FD2-AAFE-1A94AF6A7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844824"/>
                <a:ext cx="8760443" cy="2637655"/>
              </a:xfrm>
              <a:blipFill>
                <a:blip r:embed="rId2"/>
                <a:stretch>
                  <a:fillRect l="-1601" t="-2778" b="-525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9CE31-E9E4-403C-B19A-445A57FB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71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016" y="3272022"/>
                <a:ext cx="8106424" cy="744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𝐿</m:t>
                    </m:r>
                    <m:r>
                      <a:rPr lang="en-US" sz="4000" b="0" i="1" smtClean="0">
                        <a:latin typeface="Cambria Math"/>
                      </a:rPr>
                      <m:t> =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brk m:alnAt="7"/>
                          </m:rP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∈  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×  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sz="40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  <m:sup/>
                      <m:e>
                        <m:r>
                          <a:rPr lang="en-US" sz="4000" b="0" i="1" smtClean="0">
                            <a:latin typeface="Cambria Math"/>
                          </a:rPr>
                          <m:t>||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40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4000" dirty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a:rPr lang="en-US" sz="4000" b="0" i="1" smtClean="0">
                        <a:latin typeface="Cambria Math"/>
                      </a:rPr>
                      <m:t>||</m:t>
                    </m:r>
                    <m:r>
                      <a:rPr lang="en-US" sz="4000" b="0" i="1" baseline="30000" smtClean="0">
                        <a:latin typeface="Cambria Math"/>
                      </a:rPr>
                      <m:t>2</m:t>
                    </m:r>
                  </m:oMath>
                </a14:m>
                <a:endParaRPr lang="en-US" sz="4000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16" y="3272022"/>
                <a:ext cx="8106424" cy="744884"/>
              </a:xfrm>
              <a:prstGeom prst="rect">
                <a:avLst/>
              </a:prstGeom>
              <a:blipFill>
                <a:blip r:embed="rId2"/>
                <a:stretch>
                  <a:fillRect t="-13115" b="-311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259632" y="4299370"/>
            <a:ext cx="2684036" cy="4570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ea typeface="Helvetica Neue Light" charset="0"/>
                <a:cs typeface="Helvetica Neue Light" charset="0"/>
                <a:sym typeface="Open Sans"/>
              </a:rPr>
              <a:t>sum over all node pairs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1529208"/>
            <a:ext cx="7476560" cy="12060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r>
              <a:rPr lang="en-US" sz="3200" dirty="0">
                <a:ea typeface="Helvetica Neue Light" charset="0"/>
                <a:cs typeface="Helvetica Neue Light" charset="0"/>
                <a:sym typeface="Open Sans"/>
              </a:rPr>
              <a:t>The loss that what we want to minimize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4300" y="4220176"/>
            <a:ext cx="3555788" cy="991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(possibly weighted) adjacency matrix for the graph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4128" y="2355114"/>
            <a:ext cx="2643200" cy="991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ea typeface="Helvetica Neue Light" charset="0"/>
                <a:cs typeface="Helvetica Neue Light" charset="0"/>
                <a:sym typeface="Open Sans"/>
              </a:rPr>
              <a:t>embedding similarity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5692" y="95350"/>
            <a:ext cx="8229600" cy="1143000"/>
          </a:xfrm>
        </p:spPr>
        <p:txBody>
          <a:bodyPr/>
          <a:lstStyle/>
          <a:p>
            <a:r>
              <a:rPr lang="en-US" dirty="0"/>
              <a:t>Adjacency-based approach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804248" y="2923455"/>
            <a:ext cx="216024" cy="37795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364088" y="4022407"/>
            <a:ext cx="360040" cy="356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42388" y="4067753"/>
            <a:ext cx="285396" cy="311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9878030-4224-1A01-4C6D-0D1F359CF345}"/>
              </a:ext>
            </a:extLst>
          </p:cNvPr>
          <p:cNvSpPr txBox="1"/>
          <p:nvPr/>
        </p:nvSpPr>
        <p:spPr>
          <a:xfrm>
            <a:off x="323528" y="602128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A. Ahmed, N.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Shervashidze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, S. M.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Narayanamurthy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, V.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Josifovski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, A. J. </a:t>
            </a:r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Smola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: </a:t>
            </a:r>
            <a:r>
              <a:rPr lang="en-US" sz="1200" i="1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Distributed large-scale natural graph factorization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. WWW 2013</a:t>
            </a:r>
          </a:p>
        </p:txBody>
      </p:sp>
    </p:spTree>
    <p:extLst>
      <p:ext uri="{BB962C8B-B14F-4D97-AF65-F5344CB8AC3E}">
        <p14:creationId xmlns:p14="http://schemas.microsoft.com/office/powerpoint/2010/main" val="3541775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59632" y="3347945"/>
                <a:ext cx="6336703" cy="66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sz="32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∈   </m:t>
                        </m:r>
                        <m:r>
                          <a:rPr lang="en-US" sz="32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2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347945"/>
                <a:ext cx="6336703" cy="660374"/>
              </a:xfrm>
              <a:prstGeom prst="rect">
                <a:avLst/>
              </a:prstGeom>
              <a:blipFill>
                <a:blip r:embed="rId3"/>
                <a:stretch>
                  <a:fillRect t="-10092" b="-19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59632" y="2174556"/>
                <a:ext cx="6783576" cy="61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latin typeface="Cambria Math"/>
                      </a:rPr>
                      <m:t> =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∈  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×  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/>
                          </a:rPr>
                          <m:t>||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a:rPr lang="en-US" sz="3200" b="0" i="1" smtClean="0">
                        <a:latin typeface="Cambria Math"/>
                      </a:rPr>
                      <m:t>||</m:t>
                    </m:r>
                    <m:r>
                      <a:rPr lang="en-US" sz="3200" b="0" i="1" baseline="30000" smtClean="0">
                        <a:latin typeface="Cambria Math"/>
                      </a:rPr>
                      <m:t>2</m:t>
                    </m:r>
                  </m:oMath>
                </a14:m>
                <a:endParaRPr lang="en-US" sz="3200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174556"/>
                <a:ext cx="6783576" cy="614399"/>
              </a:xfrm>
              <a:prstGeom prst="rect">
                <a:avLst/>
              </a:prstGeom>
              <a:blipFill>
                <a:blip r:embed="rId4"/>
                <a:stretch>
                  <a:fillRect t="-10891" b="-28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897884" y="4058781"/>
            <a:ext cx="2678441" cy="8687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ea typeface="Helvetica Neue Light" charset="0"/>
                <a:cs typeface="Helvetica Neue Light" charset="0"/>
                <a:sym typeface="Open Sans"/>
              </a:rPr>
              <a:t>sum over all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2776" y="4736097"/>
                <a:ext cx="9001000" cy="81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∈  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200" b="0" i="0" smtClean="0">
                        <a:latin typeface="Cambria Math"/>
                      </a:rPr>
                      <m:t> +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l-GR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l-GR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l-GR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||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76" y="4736097"/>
                <a:ext cx="9001000" cy="813300"/>
              </a:xfrm>
              <a:prstGeom prst="rect">
                <a:avLst/>
              </a:prstGeom>
              <a:blipFill>
                <a:blip r:embed="rId5"/>
                <a:stretch>
                  <a:fillRect b="-1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482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Adjacency-based approach – stochastic gradient descent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64187" y="554939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regularization factor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107" y="165133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 few manipulations 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2737195"/>
            <a:ext cx="3326513" cy="8687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sum over all node pairs</a:t>
            </a:r>
          </a:p>
        </p:txBody>
      </p:sp>
    </p:spTree>
    <p:extLst>
      <p:ext uri="{BB962C8B-B14F-4D97-AF65-F5344CB8AC3E}">
        <p14:creationId xmlns:p14="http://schemas.microsoft.com/office/powerpoint/2010/main" val="3830045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52" y="85690"/>
            <a:ext cx="8229600" cy="1143000"/>
          </a:xfrm>
        </p:spPr>
        <p:txBody>
          <a:bodyPr/>
          <a:lstStyle/>
          <a:p>
            <a:r>
              <a:rPr lang="en-US" sz="5067" dirty="0"/>
              <a:t>Stochastic Gradient Descent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83492" y="1268760"/>
                <a:ext cx="8977015" cy="5486400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rmAutofit/>
              </a:bodyPr>
              <a:lstStyle>
                <a:lvl1pPr marL="342892" indent="-342892" algn="l" defTabSz="914378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lang="en-US" sz="28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1pPr>
                <a:lvl2pPr marL="742931" indent="-285743" algn="l" defTabSz="914378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charset="2"/>
                  <a:buChar char="§"/>
                  <a:defRPr lang="en-US" sz="24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2pPr>
                <a:lvl3pPr marL="1142972" indent="-228594" algn="l" defTabSz="914378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charset="2"/>
                  <a:buChar char="§"/>
                  <a:defRPr lang="en-US" sz="20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3pPr>
                <a:lvl4pPr marL="1600160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lang="en-US" sz="18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4pPr>
                <a:lvl5pPr marL="2057348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lang="en-US" sz="8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5pPr>
                <a:lvl6pPr marL="2514537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5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1219170">
                  <a:spcBef>
                    <a:spcPts val="2368"/>
                  </a:spcBef>
                  <a:buClrTx/>
                  <a:buNone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After we obtain the objective function, how do we optimize (minimize) it?</a:t>
                </a:r>
              </a:p>
              <a:p>
                <a:pPr defTabSz="1219170">
                  <a:spcBef>
                    <a:spcPts val="2368"/>
                  </a:spcBef>
                  <a:buClrTx/>
                </a:pPr>
                <a:endParaRPr lang="en-US" sz="32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defTabSz="1219170">
                  <a:spcBef>
                    <a:spcPts val="2368"/>
                  </a:spcBef>
                  <a:buClrTx/>
                  <a:buNone/>
                </a:pP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Gradient Descent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a simple way to minimize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lvl="1" defTabSz="1219170">
                  <a:lnSpc>
                    <a:spcPts val="2880"/>
                  </a:lnSpc>
                  <a:spcBef>
                    <a:spcPts val="2368"/>
                  </a:spcBef>
                  <a:buClrTx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at some randomized value for all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lvl="1" defTabSz="1219170">
                  <a:lnSpc>
                    <a:spcPts val="2880"/>
                  </a:lnSpc>
                  <a:spcBef>
                    <a:spcPts val="2368"/>
                  </a:spcBef>
                  <a:buClrTx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Iterate until convergence:</a:t>
                </a:r>
              </a:p>
              <a:p>
                <a:pPr lvl="2" defTabSz="1219170">
                  <a:lnSpc>
                    <a:spcPts val="2880"/>
                  </a:lnSpc>
                  <a:spcBef>
                    <a:spcPts val="2368"/>
                  </a:spcBef>
                  <a:buClrTx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compute the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ℒ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lvl="2" defTabSz="1219170">
                  <a:lnSpc>
                    <a:spcPts val="2880"/>
                  </a:lnSpc>
                  <a:spcBef>
                    <a:spcPts val="2368"/>
                  </a:spcBef>
                  <a:buClrTx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make a step in reverse direction of derivative: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2" y="1268760"/>
                <a:ext cx="8977015" cy="5486400"/>
              </a:xfrm>
              <a:prstGeom prst="rect">
                <a:avLst/>
              </a:prstGeom>
              <a:blipFill>
                <a:blip r:embed="rId3"/>
                <a:stretch>
                  <a:fillRect l="-142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651F7A-8472-704A-94DD-1753ED11ECA7}"/>
                  </a:ext>
                </a:extLst>
              </p:cNvPr>
              <p:cNvSpPr txBox="1"/>
              <p:nvPr/>
            </p:nvSpPr>
            <p:spPr>
              <a:xfrm>
                <a:off x="6753739" y="5460913"/>
                <a:ext cx="15392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𝜂</m:t>
                    </m:r>
                  </m:oMath>
                </a14:m>
                <a:r>
                  <a:rPr lang="en-US" dirty="0">
                    <a:latin typeface="Arial" pitchFamily="34" charset="0"/>
                    <a:cs typeface="Arial" pitchFamily="34" charset="0"/>
                  </a:rPr>
                  <a:t>: learning rate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651F7A-8472-704A-94DD-1753ED11E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739" y="5460913"/>
                <a:ext cx="1539204" cy="276999"/>
              </a:xfrm>
              <a:prstGeom prst="rect">
                <a:avLst/>
              </a:prstGeom>
              <a:blipFill>
                <a:blip r:embed="rId4"/>
                <a:stretch>
                  <a:fillRect l="-5556" t="-28889" r="-8730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19B6B6-1221-CE4C-B974-A0BA00258040}"/>
              </a:ext>
            </a:extLst>
          </p:cNvPr>
          <p:cNvCxnSpPr/>
          <p:nvPr/>
        </p:nvCxnSpPr>
        <p:spPr>
          <a:xfrm>
            <a:off x="7525407" y="5744693"/>
            <a:ext cx="826134" cy="4545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67FAED-759F-F99E-BA05-6EB37CB7C427}"/>
                  </a:ext>
                </a:extLst>
              </p:cNvPr>
              <p:cNvSpPr txBox="1"/>
              <p:nvPr/>
            </p:nvSpPr>
            <p:spPr>
              <a:xfrm>
                <a:off x="395536" y="2411760"/>
                <a:ext cx="8110432" cy="723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∈   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a:rPr lang="en-US" sz="2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+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l-GR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l-GR" sz="28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l-GR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||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67FAED-759F-F99E-BA05-6EB37CB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11760"/>
                <a:ext cx="8110432" cy="723083"/>
              </a:xfrm>
              <a:prstGeom prst="rect">
                <a:avLst/>
              </a:prstGeom>
              <a:blipFill>
                <a:blip r:embed="rId5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57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016" y="19697"/>
            <a:ext cx="8229600" cy="1143000"/>
          </a:xfrm>
        </p:spPr>
        <p:txBody>
          <a:bodyPr/>
          <a:lstStyle/>
          <a:p>
            <a:r>
              <a:rPr lang="en-US" dirty="0"/>
              <a:t>Adjacency-based 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6784" y="1187156"/>
                <a:ext cx="8110432" cy="723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∈   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a:rPr lang="en-US" sz="2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+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l-GR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l-GR" sz="28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l-GR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||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84" y="1187156"/>
                <a:ext cx="8110432" cy="723083"/>
              </a:xfrm>
              <a:prstGeom prst="rect">
                <a:avLst/>
              </a:prstGeom>
              <a:blipFill>
                <a:blip r:embed="rId2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8342" y="2983708"/>
                <a:ext cx="8329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Gradient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with respect to each row (column)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 (learn one vector per node)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42" y="2983708"/>
                <a:ext cx="8329634" cy="830997"/>
              </a:xfrm>
              <a:prstGeom prst="rect">
                <a:avLst/>
              </a:prstGeom>
              <a:blipFill>
                <a:blip r:embed="rId3"/>
                <a:stretch>
                  <a:fillRect l="-1171" t="-5839" b="-153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51891" y="3858131"/>
                <a:ext cx="5831464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num>
                      <m:den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𝑢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= 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∈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𝑢𝑣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  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  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</m:e>
                        </m:d>
                      </m:e>
                    </m:nary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+ </a:t>
                </a:r>
                <a:r>
                  <a:rPr lang="el-GR" sz="2400" dirty="0"/>
                  <a:t>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91" y="3858131"/>
                <a:ext cx="5831464" cy="693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8342" y="4825836"/>
                <a:ext cx="7416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For each edge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this amounts for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42" y="4825836"/>
                <a:ext cx="7416824" cy="461665"/>
              </a:xfrm>
              <a:prstGeom prst="rect">
                <a:avLst/>
              </a:prstGeom>
              <a:blipFill>
                <a:blip r:embed="rId5"/>
                <a:stretch>
                  <a:fillRect l="-131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47664" y="5509280"/>
                <a:ext cx="5831464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num>
                      <m:den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𝑢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= -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 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dirty="0"/>
                  <a:t> + </a:t>
                </a:r>
                <a:r>
                  <a:rPr lang="el-GR" sz="2400" dirty="0"/>
                  <a:t>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509280"/>
                <a:ext cx="5831464" cy="6937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14244" y="2186953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Taking the gradient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94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524"/>
            <a:ext cx="8229600" cy="1143000"/>
          </a:xfrm>
        </p:spPr>
        <p:txBody>
          <a:bodyPr/>
          <a:lstStyle/>
          <a:p>
            <a:r>
              <a:rPr lang="en-US" dirty="0"/>
              <a:t>Adjacency-based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1419186"/>
                <a:ext cx="7488832" cy="370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Requires: </a:t>
                </a:r>
                <a:r>
                  <a:rPr lang="en-US" dirty="0"/>
                  <a:t>Adjacency matrix </a:t>
                </a:r>
                <a:r>
                  <a:rPr lang="en-US" i="1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/>
                  <a:t>, rank </a:t>
                </a:r>
                <a:r>
                  <a:rPr lang="en-US" i="1" dirty="0">
                    <a:solidFill>
                      <a:srgbClr val="FF0000"/>
                    </a:solidFill>
                  </a:rPr>
                  <a:t>d</a:t>
                </a:r>
                <a:r>
                  <a:rPr lang="en-US" dirty="0"/>
                  <a:t>, accuracy </a:t>
                </a:r>
                <a:r>
                  <a:rPr lang="el-GR" i="1" dirty="0">
                    <a:solidFill>
                      <a:srgbClr val="FF0000"/>
                    </a:solidFill>
                  </a:rPr>
                  <a:t>ε</a:t>
                </a:r>
              </a:p>
              <a:p>
                <a:r>
                  <a:rPr lang="en-US" b="1" dirty="0"/>
                  <a:t>Ensures:</a:t>
                </a:r>
                <a:r>
                  <a:rPr lang="en-US" dirty="0"/>
                  <a:t> Local minimum</a:t>
                </a:r>
              </a:p>
              <a:p>
                <a:r>
                  <a:rPr lang="en-US" dirty="0"/>
                  <a:t>1:  Initialize Z’ at random </a:t>
                </a:r>
              </a:p>
              <a:p>
                <a:r>
                  <a:rPr lang="en-US" dirty="0"/>
                  <a:t>2:   t </a:t>
                </a:r>
                <a:r>
                  <a:rPr lang="en-US" dirty="0">
                    <a:sym typeface="Symbol"/>
                  </a:rPr>
                  <a:t> 1</a:t>
                </a:r>
              </a:p>
              <a:p>
                <a:r>
                  <a:rPr lang="en-US" dirty="0">
                    <a:sym typeface="Symbol"/>
                  </a:rPr>
                  <a:t>3;   repeat </a:t>
                </a:r>
              </a:p>
              <a:p>
                <a:r>
                  <a:rPr lang="en-US" dirty="0">
                    <a:sym typeface="Symbol"/>
                  </a:rPr>
                  <a:t>4:        Z  Z’</a:t>
                </a:r>
              </a:p>
              <a:p>
                <a:r>
                  <a:rPr lang="en-US" dirty="0">
                    <a:sym typeface="Symbol"/>
                  </a:rPr>
                  <a:t>5:       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for all edges (</a:t>
                </a:r>
                <a:r>
                  <a:rPr lang="en-U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i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, j) </a:t>
                </a:r>
                <a:r>
                  <a:rPr lang="en-US" dirty="0">
                    <a:sym typeface="Symbol"/>
                  </a:rPr>
                  <a:t> E do</a:t>
                </a:r>
              </a:p>
              <a:p>
                <a:r>
                  <a:rPr lang="en-US" dirty="0">
                    <a:sym typeface="Symbol"/>
                  </a:rPr>
                  <a:t>6:             </a:t>
                </a:r>
                <a:r>
                  <a:rPr lang="el-GR" i="1" dirty="0">
                    <a:solidFill>
                      <a:schemeClr val="accent3">
                        <a:lumMod val="75000"/>
                      </a:schemeClr>
                    </a:solidFill>
                    <a:sym typeface="Symbol"/>
                  </a:rPr>
                  <a:t>η</a:t>
                </a:r>
                <a:r>
                  <a:rPr lang="el-GR" dirty="0"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</a:t>
                </a:r>
                <a:r>
                  <a:rPr lang="el-GR" dirty="0">
                    <a:sym typeface="Symbol"/>
                  </a:rPr>
                  <a:t> 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𝑡</m:t>
                        </m:r>
                      </m:e>
                    </m:rad>
                  </m:oMath>
                </a14:m>
                <a:endParaRPr lang="el-GR" dirty="0"/>
              </a:p>
              <a:p>
                <a:r>
                  <a:rPr lang="en-US" dirty="0"/>
                  <a:t>7:             t </a:t>
                </a:r>
                <a:r>
                  <a:rPr lang="en-US" dirty="0">
                    <a:sym typeface="Symbol"/>
                  </a:rPr>
                  <a:t> t +1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8:             </a:t>
                </a:r>
                <a:r>
                  <a:rPr lang="en-U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Zi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  </a:t>
                </a:r>
                <a:r>
                  <a:rPr lang="en-U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Zi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 + </a:t>
                </a:r>
                <a:r>
                  <a:rPr lang="el-GR" dirty="0">
                    <a:solidFill>
                      <a:schemeClr val="accent3">
                        <a:lumMod val="75000"/>
                      </a:schemeClr>
                    </a:solidFill>
                    <a:sym typeface="Symbol"/>
                  </a:rPr>
                  <a:t>η</a:t>
                </a:r>
                <a:r>
                  <a:rPr lang="el-GR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(</a:t>
                </a:r>
                <a:r>
                  <a:rPr lang="el-GR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(</a:t>
                </a:r>
                <a:r>
                  <a:rPr lang="en-U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Aij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 – &lt;</a:t>
                </a:r>
                <a:r>
                  <a:rPr lang="en-U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Zi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Zj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&gt;</a:t>
                </a:r>
                <a:r>
                  <a:rPr lang="en-U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Zj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) + </a:t>
                </a:r>
                <a:r>
                  <a:rPr lang="el-GR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λ Ζ</a:t>
                </a:r>
                <a:r>
                  <a:rPr lang="en-US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i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sym typeface="Symbol"/>
                  </a:rPr>
                  <a:t>)</a:t>
                </a:r>
              </a:p>
              <a:p>
                <a:r>
                  <a:rPr lang="en-US" dirty="0">
                    <a:sym typeface="Symbol"/>
                  </a:rPr>
                  <a:t>9:         end for</a:t>
                </a:r>
              </a:p>
              <a:p>
                <a:r>
                  <a:rPr lang="en-US" dirty="0">
                    <a:sym typeface="Symbol"/>
                  </a:rPr>
                  <a:t>10: until ||Z- Z’||</a:t>
                </a:r>
                <a:r>
                  <a:rPr lang="en-US" baseline="30000" dirty="0">
                    <a:sym typeface="Symbol"/>
                  </a:rPr>
                  <a:t>2</a:t>
                </a:r>
                <a:r>
                  <a:rPr lang="en-US" dirty="0">
                    <a:sym typeface="Symbol"/>
                  </a:rPr>
                  <a:t> &lt;=</a:t>
                </a:r>
                <a:r>
                  <a:rPr lang="el-GR" dirty="0">
                    <a:sym typeface="Symbol"/>
                  </a:rPr>
                  <a:t> ε</a:t>
                </a:r>
              </a:p>
              <a:p>
                <a:r>
                  <a:rPr lang="el-GR" dirty="0">
                    <a:sym typeface="Symbol"/>
                  </a:rPr>
                  <a:t>11:  </a:t>
                </a:r>
                <a:r>
                  <a:rPr lang="en-US" dirty="0">
                    <a:sym typeface="Symbol"/>
                  </a:rPr>
                  <a:t>return Z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9186"/>
                <a:ext cx="7488832" cy="3709413"/>
              </a:xfrm>
              <a:prstGeom prst="rect">
                <a:avLst/>
              </a:prstGeom>
              <a:blipFill rotWithShape="0">
                <a:blip r:embed="rId2"/>
                <a:stretch>
                  <a:fillRect l="-733" t="-987" b="-18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7200" y="5419309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Complexity O(|E|)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Can be parallelized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4908" y="2510375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chemeClr val="accent3">
                    <a:lumMod val="75000"/>
                  </a:schemeClr>
                </a:solidFill>
              </a:rPr>
              <a:t>η</a:t>
            </a:r>
            <a:r>
              <a:rPr lang="en-US" dirty="0"/>
              <a:t>: learning rate, captures the extent  at which newly acquired information overrides old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5889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672" y="134024"/>
            <a:ext cx="7983300" cy="1143000"/>
          </a:xfrm>
        </p:spPr>
        <p:txBody>
          <a:bodyPr>
            <a:normAutofit/>
          </a:bodyPr>
          <a:lstStyle/>
          <a:p>
            <a:r>
              <a:rPr lang="en-US" dirty="0"/>
              <a:t>Multi-hop approaches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27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954" y="1175471"/>
            <a:ext cx="8737600" cy="58154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CA" sz="2400" dirty="0"/>
              <a:t>Only considers direct connections</a:t>
            </a:r>
          </a:p>
          <a:p>
            <a:pPr marL="457200" lvl="1" indent="0">
              <a:buNone/>
            </a:pPr>
            <a:r>
              <a:rPr lang="en-CA" sz="2400" dirty="0"/>
              <a:t>What about further neighbors?</a:t>
            </a:r>
          </a:p>
        </p:txBody>
      </p:sp>
      <p:sp>
        <p:nvSpPr>
          <p:cNvPr id="4" name="Oval 3"/>
          <p:cNvSpPr/>
          <p:nvPr/>
        </p:nvSpPr>
        <p:spPr>
          <a:xfrm>
            <a:off x="2448807" y="2976289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2864899" y="233294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2214443" y="233294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3255027" y="2937545"/>
            <a:ext cx="144016" cy="14401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1014814" y="2721521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Oval 14"/>
          <p:cNvSpPr/>
          <p:nvPr/>
        </p:nvSpPr>
        <p:spPr>
          <a:xfrm>
            <a:off x="3626899" y="2383865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Straight Connector 6"/>
          <p:cNvCxnSpPr>
            <a:stCxn id="4" idx="0"/>
            <a:endCxn id="9" idx="4"/>
          </p:cNvCxnSpPr>
          <p:nvPr/>
        </p:nvCxnSpPr>
        <p:spPr>
          <a:xfrm flipH="1" flipV="1">
            <a:off x="2286451" y="2476964"/>
            <a:ext cx="234364" cy="49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8" idx="5"/>
          </p:cNvCxnSpPr>
          <p:nvPr/>
        </p:nvCxnSpPr>
        <p:spPr>
          <a:xfrm flipH="1" flipV="1">
            <a:off x="2987824" y="2455873"/>
            <a:ext cx="339211" cy="48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2"/>
            <a:endCxn id="9" idx="5"/>
          </p:cNvCxnSpPr>
          <p:nvPr/>
        </p:nvCxnSpPr>
        <p:spPr>
          <a:xfrm flipH="1" flipV="1">
            <a:off x="2337368" y="2455873"/>
            <a:ext cx="917659" cy="553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322839" y="3226306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Oval 26"/>
          <p:cNvSpPr/>
          <p:nvPr/>
        </p:nvSpPr>
        <p:spPr>
          <a:xfrm>
            <a:off x="1486849" y="2513039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1942671" y="2960965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4" name="Straight Connector 33"/>
          <p:cNvCxnSpPr>
            <a:stCxn id="9" idx="2"/>
            <a:endCxn id="27" idx="7"/>
          </p:cNvCxnSpPr>
          <p:nvPr/>
        </p:nvCxnSpPr>
        <p:spPr>
          <a:xfrm flipH="1">
            <a:off x="1609774" y="2404956"/>
            <a:ext cx="604669" cy="129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7" idx="2"/>
            <a:endCxn id="12" idx="6"/>
          </p:cNvCxnSpPr>
          <p:nvPr/>
        </p:nvCxnSpPr>
        <p:spPr>
          <a:xfrm flipH="1">
            <a:off x="1158830" y="2585047"/>
            <a:ext cx="328019" cy="208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5"/>
            <a:endCxn id="26" idx="1"/>
          </p:cNvCxnSpPr>
          <p:nvPr/>
        </p:nvCxnSpPr>
        <p:spPr>
          <a:xfrm>
            <a:off x="1137739" y="2844446"/>
            <a:ext cx="206191" cy="402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7"/>
            <a:endCxn id="15" idx="4"/>
          </p:cNvCxnSpPr>
          <p:nvPr/>
        </p:nvCxnSpPr>
        <p:spPr>
          <a:xfrm flipV="1">
            <a:off x="3377952" y="2527881"/>
            <a:ext cx="320955" cy="430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" idx="7"/>
            <a:endCxn id="8" idx="3"/>
          </p:cNvCxnSpPr>
          <p:nvPr/>
        </p:nvCxnSpPr>
        <p:spPr>
          <a:xfrm flipV="1">
            <a:off x="2571732" y="2455873"/>
            <a:ext cx="314258" cy="541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" idx="7"/>
          </p:cNvCxnSpPr>
          <p:nvPr/>
        </p:nvCxnSpPr>
        <p:spPr>
          <a:xfrm flipV="1">
            <a:off x="2571732" y="2476964"/>
            <a:ext cx="1014529" cy="520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044201" y="2455873"/>
            <a:ext cx="176322" cy="520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23528" y="3318913"/>
            <a:ext cx="81445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Look further than the 1-step neighbors and learn by using information from/for </a:t>
            </a:r>
            <a:r>
              <a:rPr lang="en-US" sz="2000" i="1" dirty="0"/>
              <a:t>k</a:t>
            </a:r>
            <a:r>
              <a:rPr lang="en-US" sz="2000" dirty="0"/>
              <a:t>-step neighbors</a:t>
            </a:r>
            <a:endParaRPr lang="el-GR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 will see two approaches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GraRep</a:t>
            </a:r>
            <a:r>
              <a:rPr lang="en-US" sz="2000" dirty="0"/>
              <a:t>: looks at probabilities of reaching a node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HOPE</a:t>
            </a:r>
            <a:r>
              <a:rPr lang="en-US" sz="2000" dirty="0"/>
              <a:t>: various metrics of similarity based on neighbors and paths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449" y="3675333"/>
            <a:ext cx="2960006" cy="238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71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6" y="119350"/>
            <a:ext cx="8964488" cy="1143000"/>
          </a:xfrm>
        </p:spPr>
        <p:txBody>
          <a:bodyPr>
            <a:noAutofit/>
          </a:bodyPr>
          <a:lstStyle/>
          <a:p>
            <a:r>
              <a:rPr lang="en-US" sz="3600" dirty="0"/>
              <a:t>High-order Proximity Preserved </a:t>
            </a:r>
            <a:r>
              <a:rPr lang="en-US" sz="3600" dirty="0" err="1"/>
              <a:t>Embeddings</a:t>
            </a:r>
            <a:r>
              <a:rPr lang="en-US" sz="3600" dirty="0"/>
              <a:t> (HOPE)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3132296"/>
                <a:ext cx="84352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For directed graphs, learn two embedding vectors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= |</m:t>
                      </m:r>
                      <m:r>
                        <a:rPr lang="en-US" sz="2800" i="1" dirty="0" err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800" i="1" baseline="30000" dirty="0" err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i="1" dirty="0" err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800" i="1" baseline="30000" dirty="0" err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32296"/>
                <a:ext cx="8435280" cy="954107"/>
              </a:xfrm>
              <a:prstGeom prst="rect">
                <a:avLst/>
              </a:prstGeom>
              <a:blipFill>
                <a:blip r:embed="rId2"/>
                <a:stretch>
                  <a:fillRect l="-1445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1683134"/>
                <a:ext cx="69847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Based on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high order proximity matrix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𝑝𝑟𝑜𝑥𝑖𝑚𝑖𝑡𝑦</m:t>
                    </m:r>
                    <m:r>
                      <a:rPr lang="en-US" sz="32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83134"/>
                <a:ext cx="6984776" cy="954107"/>
              </a:xfrm>
              <a:prstGeom prst="rect">
                <a:avLst/>
              </a:prstGeom>
              <a:blipFill>
                <a:blip r:embed="rId3"/>
                <a:stretch>
                  <a:fillRect l="-1309" t="-5096" b="-20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6917" y="4365104"/>
                <a:ext cx="7549459" cy="663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𝐿</m:t>
                    </m:r>
                    <m:r>
                      <a:rPr lang="en-US" sz="3200" b="0" i="1" smtClean="0">
                        <a:latin typeface="Cambria Math"/>
                      </a:rPr>
                      <m:t> = 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∈ 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/>
                          </a:rPr>
                          <m:t>||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3200" dirty="0">
                    <a:latin typeface="Cambria Math"/>
                  </a:rPr>
                  <a:t>||</a:t>
                </a:r>
                <a:r>
                  <a:rPr lang="en-US" sz="3200" baseline="30000" dirty="0">
                    <a:latin typeface="Cambria Math"/>
                  </a:rPr>
                  <a:t>2</a:t>
                </a:r>
                <a:r>
                  <a:rPr lang="en-US" sz="3200" baseline="30000" dirty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17" y="4365104"/>
                <a:ext cx="7549459" cy="663900"/>
              </a:xfrm>
              <a:prstGeom prst="rect">
                <a:avLst/>
              </a:prstGeom>
              <a:blipFill>
                <a:blip r:embed="rId4"/>
                <a:stretch>
                  <a:fillRect t="-12844" b="-19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0614" y="6021288"/>
            <a:ext cx="814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M. </a:t>
            </a:r>
            <a:r>
              <a:rPr lang="en-GB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Ou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P. Cui, J. Pei, </a:t>
            </a:r>
            <a:r>
              <a:rPr lang="en-GB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Z.i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Zhang, W. Zhu</a:t>
            </a:r>
            <a:r>
              <a:rPr lang="en-GB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Asymmetric Transitivity Preserving Graph Embedding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KDD 2016</a:t>
            </a:r>
            <a:endParaRPr lang="el-G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38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8298"/>
            <a:ext cx="8229600" cy="856403"/>
          </a:xfrm>
        </p:spPr>
        <p:txBody>
          <a:bodyPr/>
          <a:lstStyle/>
          <a:p>
            <a:r>
              <a:rPr lang="en-US" dirty="0"/>
              <a:t>HOPE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53579" y="824511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Local High Order Proximity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3579" y="1247735"/>
                <a:ext cx="2997920" cy="1528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Common Neighbors </a:t>
                </a:r>
                <a:r>
                  <a:rPr lang="en-US" dirty="0"/>
                  <a:t>(for directed graphs, source-target)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𝐶𝑁</m:t>
                      </m:r>
                      <m:r>
                        <a:rPr lang="en-US" sz="2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baseline="30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baseline="30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79" y="1247735"/>
                <a:ext cx="2997920" cy="1528945"/>
              </a:xfrm>
              <a:prstGeom prst="rect">
                <a:avLst/>
              </a:prstGeom>
              <a:blipFill>
                <a:blip r:embed="rId3"/>
                <a:stretch>
                  <a:fillRect l="-1626" t="-24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51520" y="3128512"/>
            <a:ext cx="3439729" cy="3227838"/>
            <a:chOff x="2492375" y="2467063"/>
            <a:chExt cx="3439729" cy="3227838"/>
          </a:xfrm>
        </p:grpSpPr>
        <p:grpSp>
          <p:nvGrpSpPr>
            <p:cNvPr id="18" name="Group 17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3225800" y="1555750"/>
          <a:ext cx="541020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30520" imgH="1143000" progId="Equation.3">
                  <p:embed/>
                </p:oleObj>
              </mc:Choice>
              <mc:Fallback>
                <p:oleObj name="Equation" r:id="rId9" imgW="3530520" imgH="1143000" progId="Equation.3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1555750"/>
                        <a:ext cx="5410200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43693" y="2215687"/>
            <a:ext cx="61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30000" dirty="0"/>
              <a:t>2</a:t>
            </a:r>
            <a:r>
              <a:rPr lang="en-US" dirty="0"/>
              <a:t> =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154818" y="2954650"/>
            <a:ext cx="1780541" cy="3231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5446457" y="1446440"/>
            <a:ext cx="288031" cy="1907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7308304" y="2970557"/>
            <a:ext cx="216024" cy="315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029292" y="3886042"/>
                <a:ext cx="4693926" cy="2082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Adamic-Adar </a:t>
                </a:r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𝐴𝐴</m:t>
                      </m:r>
                      <m:r>
                        <a:rPr lang="en-US" sz="2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aseline="30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Similar but assigns a weight to the neighbor reciprocal of its degree</a:t>
                </a:r>
              </a:p>
              <a:p>
                <a:endParaRPr lang="en-US" baseline="30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292" y="3886042"/>
                <a:ext cx="4693926" cy="2082943"/>
              </a:xfrm>
              <a:prstGeom prst="rect">
                <a:avLst/>
              </a:prstGeom>
              <a:blipFill>
                <a:blip r:embed="rId11"/>
                <a:stretch>
                  <a:fillRect l="-1169" t="-14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50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2165258" y="1286857"/>
            <a:ext cx="4049395" cy="4678680"/>
            <a:chOff x="2283589" y="1621442"/>
            <a:chExt cx="4049395" cy="46786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9904" y="1861232"/>
              <a:ext cx="2445250" cy="42377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58422" y="2423578"/>
              <a:ext cx="1074420" cy="3296285"/>
            </a:xfrm>
            <a:custGeom>
              <a:avLst/>
              <a:gdLst/>
              <a:ahLst/>
              <a:cxnLst/>
              <a:rect l="l" t="t" r="r" b="b"/>
              <a:pathLst>
                <a:path w="1074420" h="3296285">
                  <a:moveTo>
                    <a:pt x="1004328" y="3232239"/>
                  </a:moveTo>
                  <a:lnTo>
                    <a:pt x="877328" y="3168739"/>
                  </a:lnTo>
                  <a:lnTo>
                    <a:pt x="877328" y="3219539"/>
                  </a:lnTo>
                  <a:lnTo>
                    <a:pt x="12700" y="3219539"/>
                  </a:lnTo>
                  <a:lnTo>
                    <a:pt x="5689" y="3219539"/>
                  </a:lnTo>
                  <a:lnTo>
                    <a:pt x="0" y="3225228"/>
                  </a:lnTo>
                  <a:lnTo>
                    <a:pt x="0" y="3239262"/>
                  </a:lnTo>
                  <a:lnTo>
                    <a:pt x="5689" y="3244939"/>
                  </a:lnTo>
                  <a:lnTo>
                    <a:pt x="877328" y="3244939"/>
                  </a:lnTo>
                  <a:lnTo>
                    <a:pt x="877328" y="3295739"/>
                  </a:lnTo>
                  <a:lnTo>
                    <a:pt x="978928" y="3244939"/>
                  </a:lnTo>
                  <a:lnTo>
                    <a:pt x="1004328" y="3232239"/>
                  </a:lnTo>
                  <a:close/>
                </a:path>
                <a:path w="1074420" h="3296285">
                  <a:moveTo>
                    <a:pt x="1074280" y="63500"/>
                  </a:moveTo>
                  <a:lnTo>
                    <a:pt x="947280" y="0"/>
                  </a:lnTo>
                  <a:lnTo>
                    <a:pt x="947280" y="50800"/>
                  </a:lnTo>
                  <a:lnTo>
                    <a:pt x="271284" y="50800"/>
                  </a:lnTo>
                  <a:lnTo>
                    <a:pt x="264261" y="50800"/>
                  </a:lnTo>
                  <a:lnTo>
                    <a:pt x="258584" y="56489"/>
                  </a:lnTo>
                  <a:lnTo>
                    <a:pt x="258584" y="70510"/>
                  </a:lnTo>
                  <a:lnTo>
                    <a:pt x="264261" y="76200"/>
                  </a:lnTo>
                  <a:lnTo>
                    <a:pt x="947280" y="76200"/>
                  </a:lnTo>
                  <a:lnTo>
                    <a:pt x="947280" y="127000"/>
                  </a:lnTo>
                  <a:lnTo>
                    <a:pt x="1048880" y="76200"/>
                  </a:lnTo>
                  <a:lnTo>
                    <a:pt x="1074280" y="6350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31261" y="3307052"/>
              <a:ext cx="1524000" cy="1667510"/>
            </a:xfrm>
            <a:custGeom>
              <a:avLst/>
              <a:gdLst/>
              <a:ahLst/>
              <a:cxnLst/>
              <a:rect l="l" t="t" r="r" b="b"/>
              <a:pathLst>
                <a:path w="1524000" h="1667510">
                  <a:moveTo>
                    <a:pt x="0" y="833589"/>
                  </a:moveTo>
                  <a:lnTo>
                    <a:pt x="1390" y="782809"/>
                  </a:lnTo>
                  <a:lnTo>
                    <a:pt x="5509" y="732834"/>
                  </a:lnTo>
                  <a:lnTo>
                    <a:pt x="12276" y="683750"/>
                  </a:lnTo>
                  <a:lnTo>
                    <a:pt x="21612" y="635646"/>
                  </a:lnTo>
                  <a:lnTo>
                    <a:pt x="33438" y="588607"/>
                  </a:lnTo>
                  <a:lnTo>
                    <a:pt x="47672" y="542723"/>
                  </a:lnTo>
                  <a:lnTo>
                    <a:pt x="64236" y="498078"/>
                  </a:lnTo>
                  <a:lnTo>
                    <a:pt x="83050" y="454762"/>
                  </a:lnTo>
                  <a:lnTo>
                    <a:pt x="104035" y="412860"/>
                  </a:lnTo>
                  <a:lnTo>
                    <a:pt x="127110" y="372461"/>
                  </a:lnTo>
                  <a:lnTo>
                    <a:pt x="152195" y="333651"/>
                  </a:lnTo>
                  <a:lnTo>
                    <a:pt x="179212" y="296518"/>
                  </a:lnTo>
                  <a:lnTo>
                    <a:pt x="208081" y="261148"/>
                  </a:lnTo>
                  <a:lnTo>
                    <a:pt x="238721" y="227630"/>
                  </a:lnTo>
                  <a:lnTo>
                    <a:pt x="271053" y="196049"/>
                  </a:lnTo>
                  <a:lnTo>
                    <a:pt x="304997" y="166494"/>
                  </a:lnTo>
                  <a:lnTo>
                    <a:pt x="340474" y="139052"/>
                  </a:lnTo>
                  <a:lnTo>
                    <a:pt x="377404" y="113809"/>
                  </a:lnTo>
                  <a:lnTo>
                    <a:pt x="415706" y="90853"/>
                  </a:lnTo>
                  <a:lnTo>
                    <a:pt x="455303" y="70271"/>
                  </a:lnTo>
                  <a:lnTo>
                    <a:pt x="496113" y="52151"/>
                  </a:lnTo>
                  <a:lnTo>
                    <a:pt x="538057" y="36579"/>
                  </a:lnTo>
                  <a:lnTo>
                    <a:pt x="581056" y="23643"/>
                  </a:lnTo>
                  <a:lnTo>
                    <a:pt x="625029" y="13430"/>
                  </a:lnTo>
                  <a:lnTo>
                    <a:pt x="669897" y="6027"/>
                  </a:lnTo>
                  <a:lnTo>
                    <a:pt x="715581" y="1521"/>
                  </a:lnTo>
                  <a:lnTo>
                    <a:pt x="762000" y="0"/>
                  </a:lnTo>
                  <a:lnTo>
                    <a:pt x="808418" y="1521"/>
                  </a:lnTo>
                  <a:lnTo>
                    <a:pt x="854102" y="6027"/>
                  </a:lnTo>
                  <a:lnTo>
                    <a:pt x="898970" y="13430"/>
                  </a:lnTo>
                  <a:lnTo>
                    <a:pt x="942943" y="23643"/>
                  </a:lnTo>
                  <a:lnTo>
                    <a:pt x="985942" y="36579"/>
                  </a:lnTo>
                  <a:lnTo>
                    <a:pt x="1027886" y="52151"/>
                  </a:lnTo>
                  <a:lnTo>
                    <a:pt x="1068696" y="70271"/>
                  </a:lnTo>
                  <a:lnTo>
                    <a:pt x="1108293" y="90853"/>
                  </a:lnTo>
                  <a:lnTo>
                    <a:pt x="1146596" y="113809"/>
                  </a:lnTo>
                  <a:lnTo>
                    <a:pt x="1183525" y="139052"/>
                  </a:lnTo>
                  <a:lnTo>
                    <a:pt x="1219002" y="166494"/>
                  </a:lnTo>
                  <a:lnTo>
                    <a:pt x="1252946" y="196049"/>
                  </a:lnTo>
                  <a:lnTo>
                    <a:pt x="1285278" y="227630"/>
                  </a:lnTo>
                  <a:lnTo>
                    <a:pt x="1315918" y="261148"/>
                  </a:lnTo>
                  <a:lnTo>
                    <a:pt x="1344787" y="296518"/>
                  </a:lnTo>
                  <a:lnTo>
                    <a:pt x="1371804" y="333651"/>
                  </a:lnTo>
                  <a:lnTo>
                    <a:pt x="1396889" y="372461"/>
                  </a:lnTo>
                  <a:lnTo>
                    <a:pt x="1419964" y="412860"/>
                  </a:lnTo>
                  <a:lnTo>
                    <a:pt x="1440949" y="454762"/>
                  </a:lnTo>
                  <a:lnTo>
                    <a:pt x="1459763" y="498078"/>
                  </a:lnTo>
                  <a:lnTo>
                    <a:pt x="1476327" y="542723"/>
                  </a:lnTo>
                  <a:lnTo>
                    <a:pt x="1490561" y="588607"/>
                  </a:lnTo>
                  <a:lnTo>
                    <a:pt x="1502387" y="635646"/>
                  </a:lnTo>
                  <a:lnTo>
                    <a:pt x="1511723" y="683750"/>
                  </a:lnTo>
                  <a:lnTo>
                    <a:pt x="1518490" y="732834"/>
                  </a:lnTo>
                  <a:lnTo>
                    <a:pt x="1522609" y="782809"/>
                  </a:lnTo>
                  <a:lnTo>
                    <a:pt x="1524000" y="833589"/>
                  </a:lnTo>
                  <a:lnTo>
                    <a:pt x="1522609" y="884369"/>
                  </a:lnTo>
                  <a:lnTo>
                    <a:pt x="1518490" y="934344"/>
                  </a:lnTo>
                  <a:lnTo>
                    <a:pt x="1511723" y="983428"/>
                  </a:lnTo>
                  <a:lnTo>
                    <a:pt x="1502387" y="1031532"/>
                  </a:lnTo>
                  <a:lnTo>
                    <a:pt x="1490561" y="1078570"/>
                  </a:lnTo>
                  <a:lnTo>
                    <a:pt x="1476327" y="1124455"/>
                  </a:lnTo>
                  <a:lnTo>
                    <a:pt x="1459763" y="1169100"/>
                  </a:lnTo>
                  <a:lnTo>
                    <a:pt x="1440949" y="1212416"/>
                  </a:lnTo>
                  <a:lnTo>
                    <a:pt x="1419964" y="1254317"/>
                  </a:lnTo>
                  <a:lnTo>
                    <a:pt x="1396889" y="1294717"/>
                  </a:lnTo>
                  <a:lnTo>
                    <a:pt x="1371804" y="1333527"/>
                  </a:lnTo>
                  <a:lnTo>
                    <a:pt x="1344787" y="1370660"/>
                  </a:lnTo>
                  <a:lnTo>
                    <a:pt x="1315918" y="1406030"/>
                  </a:lnTo>
                  <a:lnTo>
                    <a:pt x="1285278" y="1439548"/>
                  </a:lnTo>
                  <a:lnTo>
                    <a:pt x="1252946" y="1471129"/>
                  </a:lnTo>
                  <a:lnTo>
                    <a:pt x="1219002" y="1500684"/>
                  </a:lnTo>
                  <a:lnTo>
                    <a:pt x="1183525" y="1528126"/>
                  </a:lnTo>
                  <a:lnTo>
                    <a:pt x="1146596" y="1553369"/>
                  </a:lnTo>
                  <a:lnTo>
                    <a:pt x="1108293" y="1576325"/>
                  </a:lnTo>
                  <a:lnTo>
                    <a:pt x="1068696" y="1596907"/>
                  </a:lnTo>
                  <a:lnTo>
                    <a:pt x="1027886" y="1615027"/>
                  </a:lnTo>
                  <a:lnTo>
                    <a:pt x="985942" y="1630599"/>
                  </a:lnTo>
                  <a:lnTo>
                    <a:pt x="942943" y="1643535"/>
                  </a:lnTo>
                  <a:lnTo>
                    <a:pt x="898970" y="1653748"/>
                  </a:lnTo>
                  <a:lnTo>
                    <a:pt x="854102" y="1661151"/>
                  </a:lnTo>
                  <a:lnTo>
                    <a:pt x="808418" y="1665657"/>
                  </a:lnTo>
                  <a:lnTo>
                    <a:pt x="762000" y="1667179"/>
                  </a:lnTo>
                  <a:lnTo>
                    <a:pt x="715581" y="1665657"/>
                  </a:lnTo>
                  <a:lnTo>
                    <a:pt x="669897" y="1661151"/>
                  </a:lnTo>
                  <a:lnTo>
                    <a:pt x="625029" y="1653748"/>
                  </a:lnTo>
                  <a:lnTo>
                    <a:pt x="581056" y="1643535"/>
                  </a:lnTo>
                  <a:lnTo>
                    <a:pt x="538057" y="1630599"/>
                  </a:lnTo>
                  <a:lnTo>
                    <a:pt x="496113" y="1615027"/>
                  </a:lnTo>
                  <a:lnTo>
                    <a:pt x="455303" y="1596907"/>
                  </a:lnTo>
                  <a:lnTo>
                    <a:pt x="415706" y="1576325"/>
                  </a:lnTo>
                  <a:lnTo>
                    <a:pt x="377404" y="1553369"/>
                  </a:lnTo>
                  <a:lnTo>
                    <a:pt x="340474" y="1528126"/>
                  </a:lnTo>
                  <a:lnTo>
                    <a:pt x="304997" y="1500684"/>
                  </a:lnTo>
                  <a:lnTo>
                    <a:pt x="271053" y="1471129"/>
                  </a:lnTo>
                  <a:lnTo>
                    <a:pt x="238721" y="1439548"/>
                  </a:lnTo>
                  <a:lnTo>
                    <a:pt x="208081" y="1406030"/>
                  </a:lnTo>
                  <a:lnTo>
                    <a:pt x="179212" y="1370660"/>
                  </a:lnTo>
                  <a:lnTo>
                    <a:pt x="152195" y="1333527"/>
                  </a:lnTo>
                  <a:lnTo>
                    <a:pt x="127110" y="1294717"/>
                  </a:lnTo>
                  <a:lnTo>
                    <a:pt x="104035" y="1254317"/>
                  </a:lnTo>
                  <a:lnTo>
                    <a:pt x="83050" y="1212416"/>
                  </a:lnTo>
                  <a:lnTo>
                    <a:pt x="64236" y="1169100"/>
                  </a:lnTo>
                  <a:lnTo>
                    <a:pt x="47672" y="1124455"/>
                  </a:lnTo>
                  <a:lnTo>
                    <a:pt x="33438" y="1078570"/>
                  </a:lnTo>
                  <a:lnTo>
                    <a:pt x="21612" y="1031532"/>
                  </a:lnTo>
                  <a:lnTo>
                    <a:pt x="12276" y="983428"/>
                  </a:lnTo>
                  <a:lnTo>
                    <a:pt x="5509" y="934344"/>
                  </a:lnTo>
                  <a:lnTo>
                    <a:pt x="1390" y="884369"/>
                  </a:lnTo>
                  <a:lnTo>
                    <a:pt x="0" y="833589"/>
                  </a:lnTo>
                  <a:close/>
                </a:path>
              </a:pathLst>
            </a:custGeom>
            <a:ln w="480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44421" y="1645442"/>
              <a:ext cx="3081655" cy="4630420"/>
            </a:xfrm>
            <a:custGeom>
              <a:avLst/>
              <a:gdLst/>
              <a:ahLst/>
              <a:cxnLst/>
              <a:rect l="l" t="t" r="r" b="b"/>
              <a:pathLst>
                <a:path w="3081654" h="4630420">
                  <a:moveTo>
                    <a:pt x="0" y="0"/>
                  </a:moveTo>
                  <a:lnTo>
                    <a:pt x="3081528" y="0"/>
                  </a:lnTo>
                  <a:lnTo>
                    <a:pt x="3081528" y="4630289"/>
                  </a:lnTo>
                  <a:lnTo>
                    <a:pt x="0" y="4630289"/>
                  </a:lnTo>
                  <a:lnTo>
                    <a:pt x="0" y="0"/>
                  </a:lnTo>
                  <a:close/>
                </a:path>
              </a:pathLst>
            </a:custGeom>
            <a:ln w="480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3587" y="3831475"/>
              <a:ext cx="4049395" cy="382270"/>
            </a:xfrm>
            <a:custGeom>
              <a:avLst/>
              <a:gdLst/>
              <a:ahLst/>
              <a:cxnLst/>
              <a:rect l="l" t="t" r="r" b="b"/>
              <a:pathLst>
                <a:path w="4049395" h="382270">
                  <a:moveTo>
                    <a:pt x="573532" y="56476"/>
                  </a:moveTo>
                  <a:lnTo>
                    <a:pt x="567842" y="50787"/>
                  </a:lnTo>
                  <a:lnTo>
                    <a:pt x="127000" y="50800"/>
                  </a:lnTo>
                  <a:lnTo>
                    <a:pt x="127000" y="0"/>
                  </a:lnTo>
                  <a:lnTo>
                    <a:pt x="0" y="63500"/>
                  </a:lnTo>
                  <a:lnTo>
                    <a:pt x="127000" y="127000"/>
                  </a:lnTo>
                  <a:lnTo>
                    <a:pt x="127000" y="76200"/>
                  </a:lnTo>
                  <a:lnTo>
                    <a:pt x="567842" y="76187"/>
                  </a:lnTo>
                  <a:lnTo>
                    <a:pt x="573532" y="70510"/>
                  </a:lnTo>
                  <a:lnTo>
                    <a:pt x="573532" y="56476"/>
                  </a:lnTo>
                  <a:close/>
                </a:path>
                <a:path w="4049395" h="382270">
                  <a:moveTo>
                    <a:pt x="4049115" y="318312"/>
                  </a:moveTo>
                  <a:lnTo>
                    <a:pt x="3922115" y="254812"/>
                  </a:lnTo>
                  <a:lnTo>
                    <a:pt x="3922115" y="305612"/>
                  </a:lnTo>
                  <a:lnTo>
                    <a:pt x="3483356" y="305612"/>
                  </a:lnTo>
                  <a:lnTo>
                    <a:pt x="3476345" y="305612"/>
                  </a:lnTo>
                  <a:lnTo>
                    <a:pt x="3470656" y="311302"/>
                  </a:lnTo>
                  <a:lnTo>
                    <a:pt x="3470656" y="325335"/>
                  </a:lnTo>
                  <a:lnTo>
                    <a:pt x="3476345" y="331012"/>
                  </a:lnTo>
                  <a:lnTo>
                    <a:pt x="3922115" y="331012"/>
                  </a:lnTo>
                  <a:lnTo>
                    <a:pt x="3922115" y="381812"/>
                  </a:lnTo>
                  <a:lnTo>
                    <a:pt x="4023715" y="331012"/>
                  </a:lnTo>
                  <a:lnTo>
                    <a:pt x="4049115" y="31831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444880" y="5140131"/>
            <a:ext cx="234511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Arial"/>
                <a:cs typeface="Arial"/>
              </a:rPr>
              <a:t>Edge</a:t>
            </a:r>
            <a:r>
              <a:rPr lang="en-US" sz="2200" b="1" dirty="0">
                <a:latin typeface="Arial"/>
                <a:cs typeface="Arial"/>
              </a:rPr>
              <a:t> (link) </a:t>
            </a:r>
            <a:r>
              <a:rPr sz="2200" b="1" spc="-10" dirty="0">
                <a:latin typeface="Arial"/>
                <a:cs typeface="Arial"/>
              </a:rPr>
              <a:t>level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61811" y="3541427"/>
            <a:ext cx="1564005" cy="10985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50"/>
              </a:spcBef>
            </a:pPr>
            <a:r>
              <a:rPr sz="2200" b="1" spc="-10" dirty="0">
                <a:latin typeface="Arial"/>
                <a:cs typeface="Arial"/>
              </a:rPr>
              <a:t>Community (subgraph)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200" b="1" spc="-10" dirty="0">
                <a:latin typeface="Arial"/>
                <a:cs typeface="Arial"/>
              </a:rPr>
              <a:t>level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9815" y="3344859"/>
            <a:ext cx="1565275" cy="14401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50"/>
              </a:spcBef>
            </a:pPr>
            <a:r>
              <a:rPr sz="2200" b="1" dirty="0">
                <a:latin typeface="Arial"/>
                <a:cs typeface="Arial"/>
              </a:rPr>
              <a:t>Graph-</a:t>
            </a:r>
            <a:r>
              <a:rPr sz="2200" b="1" spc="-10" dirty="0">
                <a:latin typeface="Arial"/>
                <a:cs typeface="Arial"/>
              </a:rPr>
              <a:t>level prediction,</a:t>
            </a:r>
            <a:endParaRPr sz="2200">
              <a:latin typeface="Arial"/>
              <a:cs typeface="Arial"/>
            </a:endParaRPr>
          </a:p>
          <a:p>
            <a:pPr marL="12700" marR="113030">
              <a:lnSpc>
                <a:spcPct val="102699"/>
              </a:lnSpc>
              <a:spcBef>
                <a:spcPts val="385"/>
              </a:spcBef>
            </a:pPr>
            <a:r>
              <a:rPr sz="2200" b="1" spc="-10" dirty="0">
                <a:latin typeface="Arial"/>
                <a:cs typeface="Arial"/>
              </a:rPr>
              <a:t>Graph generation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43875EDA-21D3-8A55-287A-17E045BEB390}"/>
              </a:ext>
            </a:extLst>
          </p:cNvPr>
          <p:cNvSpPr txBox="1"/>
          <p:nvPr/>
        </p:nvSpPr>
        <p:spPr>
          <a:xfrm>
            <a:off x="6459669" y="1825519"/>
            <a:ext cx="1564005" cy="75443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50"/>
              </a:spcBef>
            </a:pPr>
            <a:r>
              <a:rPr lang="en-US" sz="2200" b="1" spc="-10" dirty="0">
                <a:latin typeface="Arial"/>
                <a:cs typeface="Arial"/>
              </a:rPr>
              <a:t>Node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200" b="1" spc="-10" dirty="0">
                <a:latin typeface="Arial"/>
                <a:cs typeface="Arial"/>
              </a:rPr>
              <a:t>level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ABAA54-C62F-9EF1-2BEA-5E4B38214DA8}"/>
              </a:ext>
            </a:extLst>
          </p:cNvPr>
          <p:cNvSpPr txBox="1"/>
          <p:nvPr/>
        </p:nvSpPr>
        <p:spPr>
          <a:xfrm>
            <a:off x="755576" y="18864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Types of ML tasks in graphs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49D5540-2962-45F0-AD2A-71E87C09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8298"/>
            <a:ext cx="8229600" cy="856403"/>
          </a:xfrm>
        </p:spPr>
        <p:txBody>
          <a:bodyPr/>
          <a:lstStyle/>
          <a:p>
            <a:r>
              <a:rPr lang="en-US" dirty="0"/>
              <a:t>HOPE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652038" y="1347155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Global High Order Proximity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038" y="2047695"/>
            <a:ext cx="6967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Katz</a:t>
            </a:r>
          </a:p>
          <a:p>
            <a:r>
              <a:rPr lang="en-US" sz="2400" dirty="0"/>
              <a:t>Sum over all paths of length l, using a decay parameter</a:t>
            </a:r>
          </a:p>
          <a:p>
            <a:endParaRPr 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0151" y="3072271"/>
                <a:ext cx="1765868" cy="755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𝐾𝑎𝑡𝑧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151" y="3072271"/>
                <a:ext cx="1765868" cy="7552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52038" y="4151426"/>
            <a:ext cx="696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Rooted </a:t>
            </a:r>
            <a:r>
              <a:rPr lang="en-US" sz="2400" b="1" dirty="0" err="1"/>
              <a:t>Pagerank</a:t>
            </a:r>
            <a:endParaRPr lang="en-US" sz="2400" b="1" dirty="0"/>
          </a:p>
          <a:p>
            <a:endParaRPr lang="en-US" sz="2400" b="1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488636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SVD with some tricks to save computations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35029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4314"/>
            <a:ext cx="8460432" cy="989379"/>
          </a:xfrm>
        </p:spPr>
        <p:txBody>
          <a:bodyPr/>
          <a:lstStyle/>
          <a:p>
            <a:r>
              <a:rPr lang="en-US" dirty="0"/>
              <a:t>Node </a:t>
            </a:r>
            <a:r>
              <a:rPr lang="en-US" dirty="0" err="1"/>
              <a:t>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196642"/>
            <a:ext cx="62646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Approaches based on: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Adjacency-like matrices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200" dirty="0"/>
              <a:t>Adjacency matrix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200" dirty="0"/>
              <a:t>Multi-hop neighborhoods </a:t>
            </a:r>
            <a:r>
              <a:rPr lang="en-US" sz="3200" dirty="0">
                <a:solidFill>
                  <a:srgbClr val="FF0000"/>
                </a:solidFill>
              </a:rPr>
              <a:t>	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US" sz="3200" dirty="0"/>
              <a:t>HOPE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US" sz="3200" dirty="0" err="1"/>
              <a:t>GraRep</a:t>
            </a:r>
            <a:r>
              <a:rPr lang="en-US" sz="3200" dirty="0"/>
              <a:t> (random walks)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Random-walks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200" dirty="0" err="1"/>
              <a:t>DeepWalk</a:t>
            </a:r>
            <a:endParaRPr lang="en-US" sz="3200" dirty="0"/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200" dirty="0"/>
              <a:t>Node2Vec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sp>
        <p:nvSpPr>
          <p:cNvPr id="3" name="Δεξί άγκιστρο 2">
            <a:extLst>
              <a:ext uri="{FF2B5EF4-FFF2-40B4-BE49-F238E27FC236}">
                <a16:creationId xmlns:a16="http://schemas.microsoft.com/office/drawing/2014/main" id="{6086A017-09B4-4474-98D9-DA28AB80454B}"/>
              </a:ext>
            </a:extLst>
          </p:cNvPr>
          <p:cNvSpPr/>
          <p:nvPr/>
        </p:nvSpPr>
        <p:spPr>
          <a:xfrm>
            <a:off x="6444208" y="3872074"/>
            <a:ext cx="792088" cy="2311269"/>
          </a:xfrm>
          <a:prstGeom prst="rightBrace">
            <a:avLst>
              <a:gd name="adj1" fmla="val 8333"/>
              <a:gd name="adj2" fmla="val 44753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4446BC-B5B1-4142-9931-0E1E8458812F}"/>
              </a:ext>
            </a:extLst>
          </p:cNvPr>
          <p:cNvSpPr txBox="1"/>
          <p:nvPr/>
        </p:nvSpPr>
        <p:spPr>
          <a:xfrm>
            <a:off x="6948264" y="3730047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Random walks based on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word embeddings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11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501008"/>
            <a:ext cx="7772400" cy="1362075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Word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EMBeddings</a:t>
            </a:r>
            <a:br>
              <a:rPr lang="en-US" dirty="0"/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lang="en-US" sz="2000" b="0" cap="non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Some material from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 Manning course)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052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67" y="62246"/>
            <a:ext cx="8003232" cy="864096"/>
          </a:xfrm>
        </p:spPr>
        <p:txBody>
          <a:bodyPr/>
          <a:lstStyle/>
          <a:p>
            <a:r>
              <a:rPr lang="en-US" dirty="0"/>
              <a:t>Basic Idea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7E1EB1AD-18A0-4C90-91BB-0BB3D5B28D22}"/>
              </a:ext>
            </a:extLst>
          </p:cNvPr>
          <p:cNvGrpSpPr/>
          <p:nvPr/>
        </p:nvGrpSpPr>
        <p:grpSpPr>
          <a:xfrm>
            <a:off x="474580" y="1628800"/>
            <a:ext cx="8229600" cy="4953000"/>
            <a:chOff x="617484" y="772115"/>
            <a:chExt cx="8229600" cy="49530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617484" y="772115"/>
              <a:ext cx="8229600" cy="49530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You can get a lot of value by representing a word by means of its neighbors (distributional semantics)</a:t>
              </a:r>
            </a:p>
            <a:p>
              <a:r>
                <a:rPr lang="en-US" sz="2800" dirty="0">
                  <a:solidFill>
                    <a:srgbClr val="3A87FF"/>
                  </a:solidFill>
                </a:rPr>
                <a:t>“You shall know a word by the company it keeps”</a:t>
              </a:r>
            </a:p>
            <a:p>
              <a:pPr algn="r"/>
              <a:r>
                <a:rPr lang="en-US" sz="1600" dirty="0"/>
                <a:t>(J. R. Firth 1957: 11)</a:t>
              </a:r>
            </a:p>
            <a:p>
              <a:endParaRPr lang="en-US" sz="2800" dirty="0"/>
            </a:p>
            <a:p>
              <a:r>
                <a:rPr lang="en-US" sz="2800" dirty="0"/>
                <a:t>One</a:t>
              </a:r>
              <a:r>
                <a:rPr lang="en-US" sz="2800" dirty="0">
                  <a:solidFill>
                    <a:prstClr val="black"/>
                  </a:solidFill>
                </a:rPr>
                <a:t> of the most successful ideas of modern statistical NLP</a:t>
              </a:r>
            </a:p>
            <a:p>
              <a:pPr marL="0" indent="0">
                <a:buNone/>
              </a:pPr>
              <a:endParaRPr lang="en-US" dirty="0"/>
            </a:p>
          </p:txBody>
        </p:sp>
        <p:pic>
          <p:nvPicPr>
            <p:cNvPr id="9" name="Picture 4" descr="https://upload.wikimedia.org/wikipedia/commons/thumb/c/c3/John_Rupert_Firth.png/220px-John_Rupert_Firth.png">
              <a:extLst>
                <a:ext uri="{FF2B5EF4-FFF2-40B4-BE49-F238E27FC236}">
                  <a16:creationId xmlns:a16="http://schemas.microsoft.com/office/drawing/2014/main" id="{EF5CD5A7-8647-4F9F-BE47-44BF42BF16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193"/>
            <a:stretch/>
          </p:blipFill>
          <p:spPr bwMode="auto">
            <a:xfrm>
              <a:off x="6012160" y="2204864"/>
              <a:ext cx="780056" cy="810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3066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B94A7AB-4724-4D17-A318-B3764904DFC8}"/>
              </a:ext>
            </a:extLst>
          </p:cNvPr>
          <p:cNvSpPr txBox="1">
            <a:spLocks/>
          </p:cNvSpPr>
          <p:nvPr/>
        </p:nvSpPr>
        <p:spPr>
          <a:xfrm>
            <a:off x="539552" y="109969"/>
            <a:ext cx="8003232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Basic Idea</a:t>
            </a:r>
            <a:endParaRPr lang="el-GR" dirty="0"/>
          </a:p>
        </p:txBody>
      </p:sp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29E3AB57-5231-483A-8178-42ADC3B47737}"/>
              </a:ext>
            </a:extLst>
          </p:cNvPr>
          <p:cNvGrpSpPr/>
          <p:nvPr/>
        </p:nvGrpSpPr>
        <p:grpSpPr>
          <a:xfrm>
            <a:off x="569681" y="3429000"/>
            <a:ext cx="7704856" cy="786864"/>
            <a:chOff x="837928" y="1859340"/>
            <a:chExt cx="7704856" cy="7868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62C695-8008-4C74-913A-2947BD1934E2}"/>
                </a:ext>
              </a:extLst>
            </p:cNvPr>
            <p:cNvSpPr txBox="1"/>
            <p:nvPr/>
          </p:nvSpPr>
          <p:spPr>
            <a:xfrm>
              <a:off x="837928" y="1859340"/>
              <a:ext cx="7704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She reached up to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pluck a ripe </a:t>
              </a:r>
              <a:r>
                <a:rPr lang="en-US" b="1" dirty="0">
                  <a:solidFill>
                    <a:srgbClr val="FF0000"/>
                  </a:solidFill>
                </a:rPr>
                <a:t>apple</a:t>
              </a:r>
              <a:r>
                <a:rPr lang="en-US" dirty="0"/>
                <a:t>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from the tree</a:t>
              </a:r>
              <a:r>
                <a:rPr lang="en-US" dirty="0"/>
                <a:t>, its sweet aroma filling the air.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F5F6B61-ADD3-47D5-B1D1-FC290E50C2FD}"/>
                </a:ext>
              </a:extLst>
            </p:cNvPr>
            <p:cNvCxnSpPr>
              <a:cxnSpLocks/>
            </p:cNvCxnSpPr>
            <p:nvPr/>
          </p:nvCxnSpPr>
          <p:spPr>
            <a:xfrm>
              <a:off x="2699792" y="2276872"/>
              <a:ext cx="2843850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902F3B-4E05-46F7-BA5D-B3055742C360}"/>
                </a:ext>
              </a:extLst>
            </p:cNvPr>
            <p:cNvSpPr txBox="1"/>
            <p:nvPr/>
          </p:nvSpPr>
          <p:spPr>
            <a:xfrm>
              <a:off x="2699792" y="2276872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	Window = 3 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C24A8D-E54A-4EE6-99FD-7681538392A0}"/>
                </a:ext>
              </a:extLst>
            </p:cNvPr>
            <p:cNvCxnSpPr>
              <a:cxnSpLocks/>
            </p:cNvCxnSpPr>
            <p:nvPr/>
          </p:nvCxnSpPr>
          <p:spPr>
            <a:xfrm>
              <a:off x="4355976" y="1859340"/>
              <a:ext cx="118766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2">
              <a:extLst>
                <a:ext uri="{FF2B5EF4-FFF2-40B4-BE49-F238E27FC236}">
                  <a16:creationId xmlns:a16="http://schemas.microsoft.com/office/drawing/2014/main" id="{BA307907-55C8-41D6-8D3B-24439360DB70}"/>
                </a:ext>
              </a:extLst>
            </p:cNvPr>
            <p:cNvCxnSpPr>
              <a:cxnSpLocks/>
            </p:cNvCxnSpPr>
            <p:nvPr/>
          </p:nvCxnSpPr>
          <p:spPr>
            <a:xfrm>
              <a:off x="2555776" y="1859340"/>
              <a:ext cx="104365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7FDE838-092F-40A2-B371-423DAF36AC54}"/>
              </a:ext>
            </a:extLst>
          </p:cNvPr>
          <p:cNvSpPr txBox="1"/>
          <p:nvPr/>
        </p:nvSpPr>
        <p:spPr>
          <a:xfrm>
            <a:off x="349254" y="1147968"/>
            <a:ext cx="79980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word is defined by its context</a:t>
            </a:r>
            <a:endParaRPr lang="el-GR" sz="2800" dirty="0"/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Context</a:t>
            </a:r>
            <a:r>
              <a:rPr lang="en-US" sz="2800" dirty="0">
                <a:solidFill>
                  <a:prstClr val="black"/>
                </a:solidFill>
              </a:rPr>
              <a:t>: words that appear in a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fixed length window </a:t>
            </a:r>
            <a:r>
              <a:rPr lang="en-US" sz="2800" dirty="0">
                <a:solidFill>
                  <a:prstClr val="black"/>
                </a:solidFill>
              </a:rPr>
              <a:t>around the 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013A24-5816-44E8-AF8A-BFDB9027F559}"/>
                  </a:ext>
                </a:extLst>
              </p:cNvPr>
              <p:cNvSpPr txBox="1"/>
              <p:nvPr/>
            </p:nvSpPr>
            <p:spPr>
              <a:xfrm>
                <a:off x="349254" y="5824714"/>
                <a:ext cx="75410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Use the many contexts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to represent a word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013A24-5816-44E8-AF8A-BFDB9027F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4" y="5824714"/>
                <a:ext cx="7541055" cy="400110"/>
              </a:xfrm>
              <a:prstGeom prst="rect">
                <a:avLst/>
              </a:prstGeom>
              <a:blipFill>
                <a:blip r:embed="rId2"/>
                <a:stretch>
                  <a:fillRect l="-808" t="-7576" b="-257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C216373-B7FC-42F6-9934-EFD2F4873B35}"/>
              </a:ext>
            </a:extLst>
          </p:cNvPr>
          <p:cNvSpPr txBox="1"/>
          <p:nvPr/>
        </p:nvSpPr>
        <p:spPr>
          <a:xfrm>
            <a:off x="595341" y="4639777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enjoyed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crisp and juicy </a:t>
            </a:r>
            <a:r>
              <a:rPr lang="en-US" b="1" dirty="0">
                <a:solidFill>
                  <a:srgbClr val="FF0000"/>
                </a:solidFill>
              </a:rPr>
              <a:t>apple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 a snack </a:t>
            </a:r>
            <a:r>
              <a:rPr lang="en-US" dirty="0"/>
              <a:t>this afternoon.</a:t>
            </a:r>
            <a:endParaRPr lang="el-GR" dirty="0"/>
          </a:p>
        </p:txBody>
      </p:sp>
      <p:cxnSp>
        <p:nvCxnSpPr>
          <p:cNvPr id="23" name="Straight Arrow Connector 12">
            <a:extLst>
              <a:ext uri="{FF2B5EF4-FFF2-40B4-BE49-F238E27FC236}">
                <a16:creationId xmlns:a16="http://schemas.microsoft.com/office/drawing/2014/main" id="{7AC2CED5-C06A-4259-9908-3F130051F6ED}"/>
              </a:ext>
            </a:extLst>
          </p:cNvPr>
          <p:cNvCxnSpPr>
            <a:cxnSpLocks/>
          </p:cNvCxnSpPr>
          <p:nvPr/>
        </p:nvCxnSpPr>
        <p:spPr>
          <a:xfrm>
            <a:off x="3635896" y="4645859"/>
            <a:ext cx="9361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2">
            <a:extLst>
              <a:ext uri="{FF2B5EF4-FFF2-40B4-BE49-F238E27FC236}">
                <a16:creationId xmlns:a16="http://schemas.microsoft.com/office/drawing/2014/main" id="{86C9E0E6-1107-404C-A93E-B166476C1963}"/>
              </a:ext>
            </a:extLst>
          </p:cNvPr>
          <p:cNvCxnSpPr>
            <a:cxnSpLocks/>
          </p:cNvCxnSpPr>
          <p:nvPr/>
        </p:nvCxnSpPr>
        <p:spPr>
          <a:xfrm>
            <a:off x="1835696" y="4645859"/>
            <a:ext cx="10436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D01CFCA-EB88-4D91-B904-E16B2BD2DB47}"/>
              </a:ext>
            </a:extLst>
          </p:cNvPr>
          <p:cNvSpPr txBox="1"/>
          <p:nvPr/>
        </p:nvSpPr>
        <p:spPr>
          <a:xfrm>
            <a:off x="1835696" y="502793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	Window = 3 </a:t>
            </a:r>
          </a:p>
        </p:txBody>
      </p:sp>
      <p:cxnSp>
        <p:nvCxnSpPr>
          <p:cNvPr id="27" name="Straight Arrow Connector 6">
            <a:extLst>
              <a:ext uri="{FF2B5EF4-FFF2-40B4-BE49-F238E27FC236}">
                <a16:creationId xmlns:a16="http://schemas.microsoft.com/office/drawing/2014/main" id="{EA9A0EFB-75FC-4F5C-92FE-A056993F105F}"/>
              </a:ext>
            </a:extLst>
          </p:cNvPr>
          <p:cNvCxnSpPr>
            <a:cxnSpLocks/>
          </p:cNvCxnSpPr>
          <p:nvPr/>
        </p:nvCxnSpPr>
        <p:spPr>
          <a:xfrm>
            <a:off x="1835696" y="5009109"/>
            <a:ext cx="284385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D471E5B-CA63-46DC-A380-C52F4C6ADD5D}"/>
              </a:ext>
            </a:extLst>
          </p:cNvPr>
          <p:cNvSpPr txBox="1"/>
          <p:nvPr/>
        </p:nvSpPr>
        <p:spPr>
          <a:xfrm>
            <a:off x="3412180" y="301911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</a:t>
            </a:r>
            <a:endParaRPr lang="el-G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BB3C08-0B65-4D26-93CD-9A732EFA6360}"/>
              </a:ext>
            </a:extLst>
          </p:cNvPr>
          <p:cNvSpPr txBox="1"/>
          <p:nvPr/>
        </p:nvSpPr>
        <p:spPr>
          <a:xfrm>
            <a:off x="2963317" y="43081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44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D80FB4-D9B9-47CE-8EB3-A574C8E4A59A}"/>
                  </a:ext>
                </a:extLst>
              </p:cNvPr>
              <p:cNvSpPr txBox="1"/>
              <p:nvPr/>
            </p:nvSpPr>
            <p:spPr>
              <a:xfrm>
                <a:off x="4067944" y="1163022"/>
                <a:ext cx="673224" cy="18026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D80FB4-D9B9-47CE-8EB3-A574C8E4A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163022"/>
                <a:ext cx="673224" cy="1802609"/>
              </a:xfrm>
              <a:prstGeom prst="rect">
                <a:avLst/>
              </a:prstGeom>
              <a:blipFill>
                <a:blip r:embed="rId2"/>
                <a:stretch>
                  <a:fillRect b="-3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F114C5A-E4DD-4C50-921D-4BF33A1B0B79}"/>
              </a:ext>
            </a:extLst>
          </p:cNvPr>
          <p:cNvSpPr txBox="1"/>
          <p:nvPr/>
        </p:nvSpPr>
        <p:spPr>
          <a:xfrm>
            <a:off x="1123020" y="250919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0D0BEA0-D72F-44CE-92E0-DBFD2AC4ED67}"/>
              </a:ext>
            </a:extLst>
          </p:cNvPr>
          <p:cNvSpPr/>
          <p:nvPr/>
        </p:nvSpPr>
        <p:spPr>
          <a:xfrm>
            <a:off x="2527176" y="2540551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35AAB8-038B-484C-A82D-C6D4EA134D18}"/>
                  </a:ext>
                </a:extLst>
              </p:cNvPr>
              <p:cNvSpPr txBox="1"/>
              <p:nvPr/>
            </p:nvSpPr>
            <p:spPr>
              <a:xfrm>
                <a:off x="4092630" y="3241331"/>
                <a:ext cx="673224" cy="19366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35AAB8-038B-484C-A82D-C6D4EA134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630" y="3241331"/>
                <a:ext cx="673224" cy="1936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71A3AB7-EB43-45EE-A962-86FE09C6CEEE}"/>
              </a:ext>
            </a:extLst>
          </p:cNvPr>
          <p:cNvSpPr txBox="1"/>
          <p:nvPr/>
        </p:nvSpPr>
        <p:spPr>
          <a:xfrm>
            <a:off x="5256076" y="4024975"/>
            <a:ext cx="184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ED472-4191-47E0-8D51-9290522A8079}"/>
              </a:ext>
            </a:extLst>
          </p:cNvPr>
          <p:cNvSpPr txBox="1"/>
          <p:nvPr/>
        </p:nvSpPr>
        <p:spPr>
          <a:xfrm>
            <a:off x="5184068" y="1937781"/>
            <a:ext cx="184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7292D5-4F20-45E0-893B-C722899785A0}"/>
              </a:ext>
            </a:extLst>
          </p:cNvPr>
          <p:cNvSpPr txBox="1">
            <a:spLocks/>
          </p:cNvSpPr>
          <p:nvPr/>
        </p:nvSpPr>
        <p:spPr>
          <a:xfrm>
            <a:off x="297880" y="165787"/>
            <a:ext cx="8229600" cy="55614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Basic idea</a:t>
            </a:r>
            <a:endParaRPr lang="el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9A8A62-F779-453D-A61A-1BFDC74BE05B}"/>
              </a:ext>
            </a:extLst>
          </p:cNvPr>
          <p:cNvSpPr txBox="1"/>
          <p:nvPr/>
        </p:nvSpPr>
        <p:spPr>
          <a:xfrm>
            <a:off x="268529" y="708196"/>
            <a:ext cx="8592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Learn </a:t>
            </a:r>
            <a:r>
              <a:rPr lang="en-US" sz="2000" dirty="0">
                <a:highlight>
                  <a:srgbClr val="FFFF00"/>
                </a:highlight>
              </a:rPr>
              <a:t>two</a:t>
            </a:r>
            <a:r>
              <a:rPr lang="en-US" sz="2000" dirty="0"/>
              <a:t> embeddings per word:  (1) as context (2) as  center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FED78-5AB2-4656-8FB7-DBBC28921FBA}"/>
              </a:ext>
            </a:extLst>
          </p:cNvPr>
          <p:cNvSpPr txBox="1"/>
          <p:nvPr/>
        </p:nvSpPr>
        <p:spPr>
          <a:xfrm>
            <a:off x="133176" y="5176167"/>
            <a:ext cx="8592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Center-embedding of a center word similar with the context embeddings of its context words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And vice-versa</a:t>
            </a:r>
            <a:endParaRPr lang="el-GR" sz="24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E0CDBF-CC40-413D-889E-D508FF6DF59A}"/>
              </a:ext>
            </a:extLst>
          </p:cNvPr>
          <p:cNvSpPr txBox="1"/>
          <p:nvPr/>
        </p:nvSpPr>
        <p:spPr>
          <a:xfrm>
            <a:off x="2177988" y="6265334"/>
            <a:ext cx="477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text to </a:t>
            </a:r>
            <a:r>
              <a:rPr lang="en-US" sz="2400" dirty="0">
                <a:solidFill>
                  <a:srgbClr val="FF0000"/>
                </a:solidFill>
              </a:rPr>
              <a:t>learn</a:t>
            </a:r>
            <a:r>
              <a:rPr lang="en-US" sz="2400" dirty="0"/>
              <a:t> these embeddings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48760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/>
              <a:t>Word2Vec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766A59-9457-9375-3EBA-664E7F64B56F}"/>
              </a:ext>
            </a:extLst>
          </p:cNvPr>
          <p:cNvSpPr/>
          <p:nvPr/>
        </p:nvSpPr>
        <p:spPr>
          <a:xfrm>
            <a:off x="179512" y="4581128"/>
            <a:ext cx="5760640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980728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Predict between every word and its context words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Two </a:t>
            </a:r>
            <a:r>
              <a:rPr lang="en-US" sz="2400" b="1" dirty="0"/>
              <a:t>algorithms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Skip-grams (SG)</a:t>
            </a:r>
          </a:p>
          <a:p>
            <a:pPr marL="800100" lvl="2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Predict context </a:t>
            </a:r>
            <a:r>
              <a:rPr lang="en-US" dirty="0"/>
              <a:t>words given the center word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Continuous Bag of Words (CBOW)</a:t>
            </a:r>
          </a:p>
          <a:p>
            <a:pPr marL="800100" lvl="2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Predict center </a:t>
            </a:r>
            <a:r>
              <a:rPr lang="en-US" dirty="0"/>
              <a:t>word from a bag-of-words context</a:t>
            </a:r>
          </a:p>
          <a:p>
            <a:pPr marL="800100" lvl="2" indent="0">
              <a:buFont typeface="Arial" pitchFamily="34" charset="0"/>
              <a:buNone/>
            </a:pPr>
            <a:endParaRPr lang="en-US" sz="300" dirty="0"/>
          </a:p>
          <a:p>
            <a:pPr marL="88900" lvl="2" indent="0">
              <a:buFont typeface="Arial" pitchFamily="34" charset="0"/>
              <a:buNone/>
            </a:pPr>
            <a:r>
              <a:rPr lang="en-US" i="1" dirty="0"/>
              <a:t>Position independent </a:t>
            </a:r>
            <a:r>
              <a:rPr lang="en-US" dirty="0"/>
              <a:t>(do not account for distance from center)</a:t>
            </a:r>
          </a:p>
          <a:p>
            <a:pPr marL="114300" indent="0">
              <a:buFont typeface="Arial" pitchFamily="34" charset="0"/>
              <a:buNone/>
            </a:pPr>
            <a:endParaRPr lang="en-US" sz="2400" dirty="0"/>
          </a:p>
          <a:p>
            <a:pPr marL="114300" indent="0">
              <a:buFont typeface="Arial" pitchFamily="34" charset="0"/>
              <a:buNone/>
            </a:pPr>
            <a:r>
              <a:rPr lang="en-US" sz="2400" dirty="0"/>
              <a:t>Two </a:t>
            </a:r>
            <a:r>
              <a:rPr lang="en-US" sz="2400" b="1" dirty="0"/>
              <a:t>training methods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Hierarchical </a:t>
            </a:r>
            <a:r>
              <a:rPr lang="en-US" sz="2400" dirty="0" err="1"/>
              <a:t>softmax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Negative sampling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623731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Tomas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Mikolov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Ilya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Sutskever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Kai Chen, Gregory S.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Corrado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Jeffrey Dean: </a:t>
            </a:r>
            <a:r>
              <a:rPr lang="en-GB" sz="1200" i="1" dirty="0">
                <a:solidFill>
                  <a:schemeClr val="accent3">
                    <a:lumMod val="75000"/>
                  </a:schemeClr>
                </a:solidFill>
              </a:rPr>
              <a:t>Distributed Representations of Words and Phrases and their Compositionality.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NIPS 2013: 3111-3119</a:t>
            </a:r>
          </a:p>
        </p:txBody>
      </p:sp>
    </p:spTree>
    <p:extLst>
      <p:ext uri="{BB962C8B-B14F-4D97-AF65-F5344CB8AC3E}">
        <p14:creationId xmlns:p14="http://schemas.microsoft.com/office/powerpoint/2010/main" val="1218235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Hierarchical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softmax</a:t>
            </a:r>
            <a:endParaRPr lang="el-GR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Instead of learning O(|V|) vectors, learn O(log(|V|) vectors</a:t>
            </a:r>
          </a:p>
          <a:p>
            <a:endParaRPr lang="en-US" sz="2800" dirty="0"/>
          </a:p>
          <a:p>
            <a:r>
              <a:rPr lang="en-US" sz="2800" dirty="0"/>
              <a:t>How? </a:t>
            </a:r>
          </a:p>
          <a:p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Build a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binary tree </a:t>
            </a:r>
            <a:r>
              <a:rPr lang="en-US" sz="2800" dirty="0"/>
              <a:t>with leaves the words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and learn one vector for each internal node</a:t>
            </a:r>
            <a:r>
              <a:rPr lang="en-US" sz="28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The value for each word w is the product of the values of the internal nodes in the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path</a:t>
            </a:r>
            <a:r>
              <a:rPr lang="en-US" sz="2800" dirty="0"/>
              <a:t> from the root to w.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996522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9ACBB8-BAC1-4C42-AE70-E2E9A2A43E05}"/>
              </a:ext>
            </a:extLst>
          </p:cNvPr>
          <p:cNvSpPr txBox="1"/>
          <p:nvPr/>
        </p:nvSpPr>
        <p:spPr>
          <a:xfrm>
            <a:off x="899359" y="341728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pluck a ripe 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_____ </a:t>
            </a:r>
            <a:r>
              <a:rPr lang="el-GR" dirty="0"/>
              <a:t> </a:t>
            </a:r>
            <a:r>
              <a:rPr lang="en-US" dirty="0"/>
              <a:t>from the tree</a:t>
            </a:r>
            <a:endParaRPr lang="el-GR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D576EF-5433-4C16-89D4-B2CA20708591}"/>
              </a:ext>
            </a:extLst>
          </p:cNvPr>
          <p:cNvSpPr txBox="1"/>
          <p:nvPr/>
        </p:nvSpPr>
        <p:spPr>
          <a:xfrm>
            <a:off x="827584" y="418754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 ____ ____ </a:t>
            </a:r>
            <a:r>
              <a:rPr lang="en-US" dirty="0"/>
              <a:t>apple </a:t>
            </a:r>
            <a:r>
              <a:rPr lang="el-GR" dirty="0"/>
              <a:t>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 ____ ____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CEA4D-9F84-40A0-B91B-1A0D35468456}"/>
              </a:ext>
            </a:extLst>
          </p:cNvPr>
          <p:cNvSpPr txBox="1"/>
          <p:nvPr/>
        </p:nvSpPr>
        <p:spPr>
          <a:xfrm>
            <a:off x="539552" y="162880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 reached up to pluck a ripe </a:t>
            </a:r>
            <a:r>
              <a:rPr lang="en-US" b="1" dirty="0">
                <a:solidFill>
                  <a:srgbClr val="FF0000"/>
                </a:solidFill>
              </a:rPr>
              <a:t>apple</a:t>
            </a:r>
            <a:r>
              <a:rPr lang="en-US" dirty="0"/>
              <a:t> from the tree, its sweet aroma filling the air.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3A8030-9A8D-4DFB-9B88-1EDA50AB6276}"/>
              </a:ext>
            </a:extLst>
          </p:cNvPr>
          <p:cNvSpPr txBox="1"/>
          <p:nvPr/>
        </p:nvSpPr>
        <p:spPr>
          <a:xfrm>
            <a:off x="2014875" y="21436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	Window = 3 </a:t>
            </a:r>
          </a:p>
        </p:txBody>
      </p:sp>
      <p:cxnSp>
        <p:nvCxnSpPr>
          <p:cNvPr id="15" name="Straight Arrow Connector 12">
            <a:extLst>
              <a:ext uri="{FF2B5EF4-FFF2-40B4-BE49-F238E27FC236}">
                <a16:creationId xmlns:a16="http://schemas.microsoft.com/office/drawing/2014/main" id="{6156EF82-3613-4D6D-B203-BEBD52CB4462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4175956" y="1628800"/>
            <a:ext cx="11516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2">
            <a:extLst>
              <a:ext uri="{FF2B5EF4-FFF2-40B4-BE49-F238E27FC236}">
                <a16:creationId xmlns:a16="http://schemas.microsoft.com/office/drawing/2014/main" id="{48CCCB88-E01D-4308-B2CC-328E4759F5C0}"/>
              </a:ext>
            </a:extLst>
          </p:cNvPr>
          <p:cNvCxnSpPr>
            <a:cxnSpLocks/>
          </p:cNvCxnSpPr>
          <p:nvPr/>
        </p:nvCxnSpPr>
        <p:spPr>
          <a:xfrm>
            <a:off x="2411760" y="1628800"/>
            <a:ext cx="10436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89D00119-D5DE-45C6-9303-EAC7D0727F88}"/>
              </a:ext>
            </a:extLst>
          </p:cNvPr>
          <p:cNvSpPr txBox="1">
            <a:spLocks/>
          </p:cNvSpPr>
          <p:nvPr/>
        </p:nvSpPr>
        <p:spPr>
          <a:xfrm>
            <a:off x="539552" y="109969"/>
            <a:ext cx="8003232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Basic Idea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244871-9620-4F2C-B72D-E3A2589C7645}"/>
              </a:ext>
            </a:extLst>
          </p:cNvPr>
          <p:cNvSpPr txBox="1"/>
          <p:nvPr/>
        </p:nvSpPr>
        <p:spPr>
          <a:xfrm>
            <a:off x="4860032" y="32129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CBOW</a:t>
            </a:r>
            <a:endParaRPr lang="el-G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53B366-0688-49FD-BFC2-0B765ADAD581}"/>
              </a:ext>
            </a:extLst>
          </p:cNvPr>
          <p:cNvSpPr txBox="1"/>
          <p:nvPr/>
        </p:nvSpPr>
        <p:spPr>
          <a:xfrm>
            <a:off x="4889717" y="415887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Skipgram</a:t>
            </a:r>
            <a:endParaRPr lang="el-GR" dirty="0"/>
          </a:p>
        </p:txBody>
      </p:sp>
      <p:cxnSp>
        <p:nvCxnSpPr>
          <p:cNvPr id="21" name="Straight Arrow Connector 6">
            <a:extLst>
              <a:ext uri="{FF2B5EF4-FFF2-40B4-BE49-F238E27FC236}">
                <a16:creationId xmlns:a16="http://schemas.microsoft.com/office/drawing/2014/main" id="{91AF7182-3B6D-454E-ADA6-37FB35E99E7E}"/>
              </a:ext>
            </a:extLst>
          </p:cNvPr>
          <p:cNvCxnSpPr>
            <a:cxnSpLocks/>
          </p:cNvCxnSpPr>
          <p:nvPr/>
        </p:nvCxnSpPr>
        <p:spPr>
          <a:xfrm>
            <a:off x="2483768" y="1988840"/>
            <a:ext cx="284385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720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3AC2D0-5C44-46CF-9605-6F4AF4D3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A21A86-F83F-49E5-846F-2373D69EAF92}"/>
              </a:ext>
            </a:extLst>
          </p:cNvPr>
          <p:cNvSpPr/>
          <p:nvPr/>
        </p:nvSpPr>
        <p:spPr>
          <a:xfrm>
            <a:off x="2752450" y="2852936"/>
            <a:ext cx="3212618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97C089-080A-4DF3-B7C1-3562DC00758F}"/>
                  </a:ext>
                </a:extLst>
              </p:cNvPr>
              <p:cNvSpPr txBox="1"/>
              <p:nvPr/>
            </p:nvSpPr>
            <p:spPr>
              <a:xfrm>
                <a:off x="1572580" y="2708920"/>
                <a:ext cx="673224" cy="1058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97C089-080A-4DF3-B7C1-3562DC007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580" y="2708920"/>
                <a:ext cx="673224" cy="10587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4F8B3D-173C-4C9B-8DD5-A15F280A7BF6}"/>
                  </a:ext>
                </a:extLst>
              </p:cNvPr>
              <p:cNvSpPr txBox="1"/>
              <p:nvPr/>
            </p:nvSpPr>
            <p:spPr>
              <a:xfrm>
                <a:off x="1662997" y="4954410"/>
                <a:ext cx="673224" cy="1058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4F8B3D-173C-4C9B-8DD5-A15F280A7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997" y="4954410"/>
                <a:ext cx="673224" cy="1058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A09596E9-141E-4C6B-A4D8-9B4C4D023D43}"/>
              </a:ext>
            </a:extLst>
          </p:cNvPr>
          <p:cNvSpPr/>
          <p:nvPr/>
        </p:nvSpPr>
        <p:spPr>
          <a:xfrm>
            <a:off x="1238829" y="2852936"/>
            <a:ext cx="477767" cy="302433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81F00-7450-4BC1-836A-39FF79CF935B}"/>
              </a:ext>
            </a:extLst>
          </p:cNvPr>
          <p:cNvSpPr txBox="1"/>
          <p:nvPr/>
        </p:nvSpPr>
        <p:spPr>
          <a:xfrm>
            <a:off x="6302975" y="3223197"/>
            <a:ext cx="229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1-hot vector of center 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9474E2-CE88-4988-8725-C679C74518FC}"/>
                  </a:ext>
                </a:extLst>
              </p:cNvPr>
              <p:cNvSpPr txBox="1"/>
              <p:nvPr/>
            </p:nvSpPr>
            <p:spPr>
              <a:xfrm>
                <a:off x="6382997" y="3773994"/>
                <a:ext cx="673224" cy="10577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9474E2-CE88-4988-8725-C679C7451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997" y="3773994"/>
                <a:ext cx="673224" cy="10577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5E1B5B9-09E6-4E1E-BD11-333AB4429BD2}"/>
              </a:ext>
            </a:extLst>
          </p:cNvPr>
          <p:cNvSpPr txBox="1"/>
          <p:nvPr/>
        </p:nvSpPr>
        <p:spPr>
          <a:xfrm>
            <a:off x="1356556" y="2375302"/>
            <a:ext cx="2151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1-hot vectors of context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31D52F-F4A3-4B9B-87C4-E07D0883C934}"/>
                  </a:ext>
                </a:extLst>
              </p:cNvPr>
              <p:cNvSpPr txBox="1"/>
              <p:nvPr/>
            </p:nvSpPr>
            <p:spPr>
              <a:xfrm>
                <a:off x="452795" y="3957541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31D52F-F4A3-4B9B-87C4-E07D0883C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95" y="3957541"/>
                <a:ext cx="12961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8C25BE9-583F-458E-AB08-DF857D853515}"/>
              </a:ext>
            </a:extLst>
          </p:cNvPr>
          <p:cNvSpPr txBox="1"/>
          <p:nvPr/>
        </p:nvSpPr>
        <p:spPr>
          <a:xfrm>
            <a:off x="1819474" y="3875793"/>
            <a:ext cx="242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.</a:t>
            </a:r>
          </a:p>
          <a:p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950374-9199-45B9-8A5F-AD0E544187B9}"/>
              </a:ext>
            </a:extLst>
          </p:cNvPr>
          <p:cNvCxnSpPr/>
          <p:nvPr/>
        </p:nvCxnSpPr>
        <p:spPr>
          <a:xfrm>
            <a:off x="2061787" y="3068960"/>
            <a:ext cx="590913" cy="1693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100227-16AD-4DE0-8568-83F6B5895B8D}"/>
              </a:ext>
            </a:extLst>
          </p:cNvPr>
          <p:cNvCxnSpPr/>
          <p:nvPr/>
        </p:nvCxnSpPr>
        <p:spPr>
          <a:xfrm flipV="1">
            <a:off x="2245804" y="4814692"/>
            <a:ext cx="416229" cy="486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F53FCE-D088-42D3-B0E3-964887678D4A}"/>
              </a:ext>
            </a:extLst>
          </p:cNvPr>
          <p:cNvCxnSpPr>
            <a:cxnSpLocks/>
          </p:cNvCxnSpPr>
          <p:nvPr/>
        </p:nvCxnSpPr>
        <p:spPr>
          <a:xfrm>
            <a:off x="6064818" y="4291291"/>
            <a:ext cx="476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A3C813E-3711-4344-92CD-A31F7DDB33BF}"/>
              </a:ext>
            </a:extLst>
          </p:cNvPr>
          <p:cNvSpPr txBox="1"/>
          <p:nvPr/>
        </p:nvSpPr>
        <p:spPr>
          <a:xfrm>
            <a:off x="5914514" y="213910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D2D3E6-09EB-430D-A703-1B9F6EF1E25E}"/>
              </a:ext>
            </a:extLst>
          </p:cNvPr>
          <p:cNvSpPr txBox="1"/>
          <p:nvPr/>
        </p:nvSpPr>
        <p:spPr>
          <a:xfrm>
            <a:off x="956851" y="198517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1B3A83-12B1-42C5-8FA3-D8E0EB0E4F3E}"/>
              </a:ext>
            </a:extLst>
          </p:cNvPr>
          <p:cNvSpPr txBox="1"/>
          <p:nvPr/>
        </p:nvSpPr>
        <p:spPr>
          <a:xfrm>
            <a:off x="4017762" y="387645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B00E98D-7296-4B0A-AF9D-5399931B1D0A}"/>
              </a:ext>
            </a:extLst>
          </p:cNvPr>
          <p:cNvSpPr txBox="1">
            <a:spLocks/>
          </p:cNvSpPr>
          <p:nvPr/>
        </p:nvSpPr>
        <p:spPr>
          <a:xfrm>
            <a:off x="430980" y="152158"/>
            <a:ext cx="8229600" cy="55614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CBOW</a:t>
            </a:r>
            <a:endParaRPr lang="el-G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F198F3-1EF8-4428-ACF8-F97A4CA201D6}"/>
              </a:ext>
            </a:extLst>
          </p:cNvPr>
          <p:cNvSpPr txBox="1"/>
          <p:nvPr/>
        </p:nvSpPr>
        <p:spPr>
          <a:xfrm>
            <a:off x="956851" y="1267071"/>
            <a:ext cx="627504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Use a window of context words to predict the center word</a:t>
            </a:r>
          </a:p>
        </p:txBody>
      </p:sp>
    </p:spTree>
    <p:extLst>
      <p:ext uri="{BB962C8B-B14F-4D97-AF65-F5344CB8AC3E}">
        <p14:creationId xmlns:p14="http://schemas.microsoft.com/office/powerpoint/2010/main" val="319164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06620" y="6242391"/>
            <a:ext cx="2133600" cy="365125"/>
          </a:xfrm>
        </p:spPr>
        <p:txBody>
          <a:bodyPr/>
          <a:lstStyle/>
          <a:p>
            <a:fld id="{878E0B35-C73E-49DE-9EA0-4D9F6C87E107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5" name="Title 28"/>
          <p:cNvSpPr txBox="1">
            <a:spLocks/>
          </p:cNvSpPr>
          <p:nvPr/>
        </p:nvSpPr>
        <p:spPr>
          <a:xfrm>
            <a:off x="457200" y="20184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Graph </a:t>
            </a:r>
            <a:r>
              <a:rPr lang="en-GB" dirty="0" err="1"/>
              <a:t>embeddings</a:t>
            </a:r>
            <a:r>
              <a:rPr lang="en-GB" dirty="0"/>
              <a:t>: why?</a:t>
            </a:r>
            <a:endParaRPr lang="en-US" dirty="0"/>
          </a:p>
        </p:txBody>
      </p:sp>
      <p:cxnSp>
        <p:nvCxnSpPr>
          <p:cNvPr id="6" name="Shape 119"/>
          <p:cNvCxnSpPr>
            <a:endCxn id="12" idx="1"/>
          </p:cNvCxnSpPr>
          <p:nvPr/>
        </p:nvCxnSpPr>
        <p:spPr>
          <a:xfrm>
            <a:off x="1375230" y="2967316"/>
            <a:ext cx="933125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" name="Shape 122"/>
          <p:cNvCxnSpPr>
            <a:stCxn id="12" idx="3"/>
            <a:endCxn id="13" idx="1"/>
          </p:cNvCxnSpPr>
          <p:nvPr/>
        </p:nvCxnSpPr>
        <p:spPr>
          <a:xfrm>
            <a:off x="4252357" y="2967316"/>
            <a:ext cx="7995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" name="Shape 124"/>
          <p:cNvCxnSpPr>
            <a:stCxn id="13" idx="3"/>
            <a:endCxn id="14" idx="1"/>
          </p:cNvCxnSpPr>
          <p:nvPr/>
        </p:nvCxnSpPr>
        <p:spPr>
          <a:xfrm>
            <a:off x="6861630" y="2967316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9" name="Shape 126"/>
          <p:cNvCxnSpPr/>
          <p:nvPr/>
        </p:nvCxnSpPr>
        <p:spPr>
          <a:xfrm rot="5400000">
            <a:off x="1290279" y="3200858"/>
            <a:ext cx="918820" cy="541052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1" name="Shape 120"/>
          <p:cNvSpPr/>
          <p:nvPr/>
        </p:nvSpPr>
        <p:spPr>
          <a:xfrm>
            <a:off x="98862" y="2371340"/>
            <a:ext cx="12591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Raw Data</a:t>
            </a:r>
          </a:p>
          <a:p>
            <a:pPr algn="ctr"/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2" name="Shape 121"/>
          <p:cNvSpPr/>
          <p:nvPr/>
        </p:nvSpPr>
        <p:spPr>
          <a:xfrm>
            <a:off x="2308355" y="2434667"/>
            <a:ext cx="19440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Structured Data</a:t>
            </a:r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3" name="Shape 123"/>
          <p:cNvSpPr/>
          <p:nvPr/>
        </p:nvSpPr>
        <p:spPr>
          <a:xfrm>
            <a:off x="5051857" y="2434667"/>
            <a:ext cx="1809775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Learning Algorithm  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4" name="Shape 125"/>
          <p:cNvSpPr/>
          <p:nvPr/>
        </p:nvSpPr>
        <p:spPr>
          <a:xfrm>
            <a:off x="7572832" y="2434667"/>
            <a:ext cx="1320951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Model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15" name="Shape 129"/>
          <p:cNvCxnSpPr/>
          <p:nvPr/>
        </p:nvCxnSpPr>
        <p:spPr>
          <a:xfrm flipV="1">
            <a:off x="5557993" y="3897269"/>
            <a:ext cx="2949825" cy="1852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6" name="Shape 130"/>
          <p:cNvSpPr txBox="1"/>
          <p:nvPr/>
        </p:nvSpPr>
        <p:spPr>
          <a:xfrm>
            <a:off x="5472100" y="3861585"/>
            <a:ext cx="3250500" cy="10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Downstream </a:t>
            </a:r>
            <a:b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</a:br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prediction task</a:t>
            </a:r>
          </a:p>
        </p:txBody>
      </p:sp>
      <p:sp>
        <p:nvSpPr>
          <p:cNvPr id="17" name="Shape 131"/>
          <p:cNvSpPr txBox="1"/>
          <p:nvPr/>
        </p:nvSpPr>
        <p:spPr>
          <a:xfrm>
            <a:off x="126698" y="3837258"/>
            <a:ext cx="2789266" cy="940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Feature Engineering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08355" y="1200199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Machine learning lifecycle</a:t>
            </a:r>
            <a:endParaRPr lang="el-GR" sz="2800" dirty="0"/>
          </a:p>
        </p:txBody>
      </p:sp>
      <p:sp>
        <p:nvSpPr>
          <p:cNvPr id="21" name="Rectangle 20"/>
          <p:cNvSpPr/>
          <p:nvPr/>
        </p:nvSpPr>
        <p:spPr>
          <a:xfrm>
            <a:off x="4817303" y="2266668"/>
            <a:ext cx="4176464" cy="150895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E500C2-F7AB-43B3-CB90-F83BA73BF95F}"/>
              </a:ext>
            </a:extLst>
          </p:cNvPr>
          <p:cNvSpPr txBox="1"/>
          <p:nvPr/>
        </p:nvSpPr>
        <p:spPr>
          <a:xfrm>
            <a:off x="1010721" y="4420714"/>
            <a:ext cx="2147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degree, PageRank, graphlets, neighborhood overlap, </a:t>
            </a:r>
            <a:r>
              <a:rPr lang="en-US" sz="1400" dirty="0" err="1"/>
              <a:t>etc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5691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80" y="165787"/>
            <a:ext cx="8229600" cy="556148"/>
          </a:xfrm>
        </p:spPr>
        <p:txBody>
          <a:bodyPr>
            <a:normAutofit fontScale="90000"/>
          </a:bodyPr>
          <a:lstStyle/>
          <a:p>
            <a:r>
              <a:rPr lang="en-US" dirty="0"/>
              <a:t>CBOW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86499" y="6453336"/>
            <a:ext cx="2133600" cy="365125"/>
          </a:xfrm>
        </p:spPr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6875773" y="449046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5580112" y="1340768"/>
            <a:ext cx="317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of the </a:t>
            </a:r>
            <a:r>
              <a:rPr lang="en-US" i="1" dirty="0"/>
              <a:t>i-</a:t>
            </a:r>
            <a:r>
              <a:rPr lang="en-US" i="1" dirty="0" err="1"/>
              <a:t>th</a:t>
            </a:r>
            <a:r>
              <a:rPr lang="en-US" dirty="0"/>
              <a:t> word when </a:t>
            </a:r>
            <a:r>
              <a:rPr lang="en-US" dirty="0">
                <a:solidFill>
                  <a:srgbClr val="FF0000"/>
                </a:solidFill>
              </a:rPr>
              <a:t>center word</a:t>
            </a:r>
            <a:endParaRPr lang="el-GR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997010" y="1856701"/>
            <a:ext cx="3024336" cy="2692645"/>
            <a:chOff x="683568" y="3472659"/>
            <a:chExt cx="3024336" cy="2692645"/>
          </a:xfrm>
        </p:grpSpPr>
        <p:sp>
          <p:nvSpPr>
            <p:cNvPr id="14" name="Rectangle 13"/>
            <p:cNvSpPr/>
            <p:nvPr/>
          </p:nvSpPr>
          <p:spPr>
            <a:xfrm>
              <a:off x="683568" y="4005064"/>
              <a:ext cx="3024336" cy="19442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63688" y="3861048"/>
              <a:ext cx="216024" cy="2304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27684" y="347265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i</a:t>
              </a:r>
              <a:endParaRPr lang="el-GR" i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06120" y="3289090"/>
            <a:ext cx="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5904" y="1369249"/>
                <a:ext cx="8640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04" y="1369249"/>
                <a:ext cx="86409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33143" y="1601129"/>
                <a:ext cx="8640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143" y="1601129"/>
                <a:ext cx="86409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575135" y="1577128"/>
            <a:ext cx="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277912" y="350902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</a:t>
            </a:r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295864" y="2501989"/>
            <a:ext cx="3024336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22"/>
          <p:cNvSpPr/>
          <p:nvPr/>
        </p:nvSpPr>
        <p:spPr>
          <a:xfrm rot="5400000">
            <a:off x="1711990" y="1520022"/>
            <a:ext cx="21602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TextBox 25"/>
          <p:cNvSpPr txBox="1"/>
          <p:nvPr/>
        </p:nvSpPr>
        <p:spPr>
          <a:xfrm>
            <a:off x="311061" y="249116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endParaRPr lang="el-GR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860370" y="3104424"/>
            <a:ext cx="1733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of the </a:t>
            </a:r>
            <a:r>
              <a:rPr lang="en-US" i="1" dirty="0"/>
              <a:t>i-</a:t>
            </a:r>
            <a:r>
              <a:rPr lang="en-US" i="1" dirty="0" err="1"/>
              <a:t>th</a:t>
            </a:r>
            <a:r>
              <a:rPr lang="en-US" dirty="0"/>
              <a:t> word when </a:t>
            </a:r>
            <a:r>
              <a:rPr lang="en-US" dirty="0">
                <a:solidFill>
                  <a:srgbClr val="FF0000"/>
                </a:solidFill>
              </a:rPr>
              <a:t>context word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148237" y="2675831"/>
            <a:ext cx="288032" cy="428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 flipH="1">
            <a:off x="6509179" y="1987099"/>
            <a:ext cx="511093" cy="257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2821" y="5216964"/>
                <a:ext cx="38572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 ×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context embeddings</a:t>
                </a:r>
              </a:p>
              <a:p>
                <a:r>
                  <a:rPr lang="en-US" sz="2000" dirty="0"/>
                  <a:t>when </a:t>
                </a:r>
                <a:r>
                  <a:rPr lang="en-US" sz="2000" i="1" u="sng" dirty="0">
                    <a:solidFill>
                      <a:srgbClr val="FF0000"/>
                    </a:solidFill>
                  </a:rPr>
                  <a:t>input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21" y="5216964"/>
                <a:ext cx="3857260" cy="707886"/>
              </a:xfrm>
              <a:prstGeom prst="rect">
                <a:avLst/>
              </a:prstGeom>
              <a:blipFill>
                <a:blip r:embed="rId4"/>
                <a:stretch>
                  <a:fillRect l="-1580" t="-5172" b="-146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68739" y="4987869"/>
                <a:ext cx="34898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× |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  </m:t>
                    </m:r>
                  </m:oMath>
                </a14:m>
                <a:r>
                  <a:rPr lang="en-US" sz="2000" dirty="0"/>
                  <a:t>center embeddings</a:t>
                </a:r>
              </a:p>
              <a:p>
                <a:r>
                  <a:rPr lang="en-US" sz="2000" dirty="0"/>
                  <a:t>when </a:t>
                </a:r>
                <a:r>
                  <a:rPr lang="en-US" sz="2000" i="1" u="sng" dirty="0">
                    <a:solidFill>
                      <a:srgbClr val="FF0000"/>
                    </a:solidFill>
                  </a:rPr>
                  <a:t>output</a:t>
                </a:r>
                <a:endParaRPr lang="el-GR" sz="2000" i="1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739" y="4987869"/>
                <a:ext cx="3489814" cy="707886"/>
              </a:xfrm>
              <a:prstGeom prst="rect">
                <a:avLst/>
              </a:prstGeom>
              <a:blipFill>
                <a:blip r:embed="rId5"/>
                <a:stretch>
                  <a:fillRect l="-1745" t="-4310" b="-146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240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80" y="165787"/>
            <a:ext cx="8229600" cy="556148"/>
          </a:xfrm>
        </p:spPr>
        <p:txBody>
          <a:bodyPr>
            <a:normAutofit fontScale="90000"/>
          </a:bodyPr>
          <a:lstStyle/>
          <a:p>
            <a:r>
              <a:rPr lang="en-US" dirty="0"/>
              <a:t>CBOW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797514-A253-4370-A5AE-28C48523159F}"/>
                  </a:ext>
                </a:extLst>
              </p:cNvPr>
              <p:cNvSpPr txBox="1"/>
              <p:nvPr/>
            </p:nvSpPr>
            <p:spPr>
              <a:xfrm>
                <a:off x="323045" y="1196752"/>
                <a:ext cx="838892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Intuition</a:t>
                </a:r>
              </a:p>
              <a:p>
                <a:r>
                  <a:rPr lang="en-US" sz="2800" dirty="0"/>
                  <a:t>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800" dirty="0"/>
                  <a:t>-embedding of the </a:t>
                </a:r>
                <a:r>
                  <a:rPr lang="en-US" sz="2800" i="1" dirty="0"/>
                  <a:t>center word </a:t>
                </a:r>
                <a:r>
                  <a:rPr lang="en-US" sz="2800" dirty="0"/>
                  <a:t>should be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similar</a:t>
                </a:r>
                <a:r>
                  <a:rPr lang="en-US" sz="2800" dirty="0"/>
                  <a:t> to  the (average of)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-embeddings of its </a:t>
                </a:r>
                <a:r>
                  <a:rPr lang="en-US" sz="2800" i="1" dirty="0"/>
                  <a:t>context words </a:t>
                </a:r>
              </a:p>
              <a:p>
                <a:endParaRPr lang="en-US" sz="2400" i="1" dirty="0"/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For similarity, we will use cosine (</a:t>
                </a:r>
                <a:r>
                  <a:rPr lang="en-US" sz="2400" dirty="0">
                    <a:solidFill>
                      <a:srgbClr val="FF0000"/>
                    </a:solidFill>
                  </a:rPr>
                  <a:t>dot product</a:t>
                </a:r>
                <a:r>
                  <a:rPr lang="en-US" sz="2400" dirty="0"/>
                  <a:t>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We will take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average</a:t>
                </a:r>
                <a:r>
                  <a:rPr lang="en-US" sz="2400" dirty="0"/>
                  <a:t> of the W-embeddings of the context word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797514-A253-4370-A5AE-28C485231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45" y="1196752"/>
                <a:ext cx="8388920" cy="3293209"/>
              </a:xfrm>
              <a:prstGeom prst="rect">
                <a:avLst/>
              </a:prstGeom>
              <a:blipFill>
                <a:blip r:embed="rId2"/>
                <a:stretch>
                  <a:fillRect l="-1526" t="-1664" b="-31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87282DF-A924-43B1-A178-19B6F183929D}"/>
              </a:ext>
            </a:extLst>
          </p:cNvPr>
          <p:cNvSpPr txBox="1"/>
          <p:nvPr/>
        </p:nvSpPr>
        <p:spPr>
          <a:xfrm>
            <a:off x="371873" y="4861146"/>
            <a:ext cx="8291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We want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similarity close to one for the center word </a:t>
            </a:r>
            <a:r>
              <a:rPr lang="en-US" sz="2400" i="1" dirty="0"/>
              <a:t>and close to 0 for all other words</a:t>
            </a:r>
          </a:p>
        </p:txBody>
      </p:sp>
    </p:spTree>
    <p:extLst>
      <p:ext uri="{BB962C8B-B14F-4D97-AF65-F5344CB8AC3E}">
        <p14:creationId xmlns:p14="http://schemas.microsoft.com/office/powerpoint/2010/main" val="36952424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1586" y="2199604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1586" y="381267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5547" y="2697519"/>
            <a:ext cx="344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15546" y="4347597"/>
            <a:ext cx="32252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68093" y="322101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20" y="3001990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2967" y="191669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3" y="219960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879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3" y="353549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3169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9475" y="2641927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4" y="3555341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8" y="300130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8" y="402340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9" y="267536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830196" y="2695776"/>
                <a:ext cx="802143" cy="356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96" y="2695776"/>
                <a:ext cx="802143" cy="356444"/>
              </a:xfrm>
              <a:prstGeom prst="rect">
                <a:avLst/>
              </a:prstGeom>
              <a:blipFill>
                <a:blip r:embed="rId2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846167" y="4145794"/>
                <a:ext cx="802143" cy="356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67" y="4145794"/>
                <a:ext cx="802143" cy="356444"/>
              </a:xfrm>
              <a:prstGeom prst="rect">
                <a:avLst/>
              </a:prstGeom>
              <a:blipFill>
                <a:blip r:embed="rId3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2041973" y="335474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1973" y="494938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35513" y="4127225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331165" y="3459409"/>
                <a:ext cx="881843" cy="356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|×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165" y="3459409"/>
                <a:ext cx="881843" cy="356444"/>
              </a:xfrm>
              <a:prstGeom prst="rect">
                <a:avLst/>
              </a:prstGeom>
              <a:blipFill>
                <a:blip r:embed="rId4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660720" y="416370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69043" y="4949387"/>
            <a:ext cx="188064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 will be the size of word vector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901354" y="1686811"/>
            <a:ext cx="152798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We must learn W and W</a:t>
            </a:r>
            <a:r>
              <a:rPr lang="en-US" sz="1013" baseline="30000" dirty="0">
                <a:solidFill>
                  <a:srgbClr val="FF0000"/>
                </a:solidFill>
              </a:rPr>
              <a:t>’</a:t>
            </a:r>
            <a:r>
              <a:rPr lang="en-US" sz="1013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" name="Straight Arrow Connector 2"/>
          <p:cNvCxnSpPr>
            <a:stCxn id="81" idx="2"/>
            <a:endCxn id="71" idx="3"/>
          </p:cNvCxnSpPr>
          <p:nvPr/>
        </p:nvCxnSpPr>
        <p:spPr>
          <a:xfrm flipH="1">
            <a:off x="3632339" y="1935020"/>
            <a:ext cx="1033006" cy="938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1" idx="2"/>
            <a:endCxn id="78" idx="0"/>
          </p:cNvCxnSpPr>
          <p:nvPr/>
        </p:nvCxnSpPr>
        <p:spPr>
          <a:xfrm>
            <a:off x="4665345" y="1935020"/>
            <a:ext cx="1106742" cy="1524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1FCACC-E92F-4EE3-9633-ED68A3A80A84}"/>
              </a:ext>
            </a:extLst>
          </p:cNvPr>
          <p:cNvSpPr txBox="1"/>
          <p:nvPr/>
        </p:nvSpPr>
        <p:spPr>
          <a:xfrm>
            <a:off x="899592" y="404664"/>
            <a:ext cx="356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sat</a:t>
            </a:r>
            <a:r>
              <a:rPr lang="en-US" dirty="0"/>
              <a:t> on </a:t>
            </a:r>
          </a:p>
          <a:p>
            <a:r>
              <a:rPr lang="en-US" dirty="0"/>
              <a:t>window size = 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2AACBA9-CC2B-4908-92D7-5A31B68A6DD9}"/>
              </a:ext>
            </a:extLst>
          </p:cNvPr>
          <p:cNvSpPr txBox="1"/>
          <p:nvPr/>
        </p:nvSpPr>
        <p:spPr>
          <a:xfrm>
            <a:off x="536371" y="2515605"/>
            <a:ext cx="15392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Index of cat in vocabulary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94555BD-AC75-4188-B173-F1D2445602FA}"/>
                  </a:ext>
                </a:extLst>
              </p:cNvPr>
              <p:cNvSpPr txBox="1"/>
              <p:nvPr/>
            </p:nvSpPr>
            <p:spPr>
              <a:xfrm>
                <a:off x="6911750" y="3062513"/>
                <a:ext cx="1656371" cy="334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94555BD-AC75-4188-B173-F1D244560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750" y="3062513"/>
                <a:ext cx="1656371" cy="334707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793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8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/>
              <a:t>CBOW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43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3011" y="558905"/>
                <a:ext cx="8432333" cy="522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window size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m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one hot vector for context words,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y</a:t>
                </a:r>
                <a:r>
                  <a:rPr lang="en-US" dirty="0"/>
                  <a:t> one hot vector for the center word</a:t>
                </a:r>
              </a:p>
              <a:p>
                <a:endParaRPr lang="en-US" dirty="0"/>
              </a:p>
              <a:p>
                <a:r>
                  <a:rPr lang="en-US" dirty="0"/>
                  <a:t>1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. 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INPUT: </a:t>
                </a:r>
                <a:r>
                  <a:rPr lang="en-US" dirty="0"/>
                  <a:t>the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one hot vectors </a:t>
                </a:r>
                <a:r>
                  <a:rPr lang="en-US" dirty="0"/>
                  <a:t>for the </a:t>
                </a:r>
                <a:r>
                  <a:rPr lang="en-US" i="1" dirty="0"/>
                  <a:t>2m</a:t>
                </a:r>
                <a:r>
                  <a:rPr lang="en-US" dirty="0"/>
                  <a:t> context words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 …,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1)</m:t>
                        </m:r>
                      </m:sup>
                    </m:sSup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2.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GET THE EMBEDDINGS </a:t>
                </a:r>
                <a:r>
                  <a:rPr lang="en-US" i="1" dirty="0"/>
                  <a:t>of the context words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3.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TAKE THE SUM </a:t>
                </a:r>
                <a:r>
                  <a:rPr lang="en-US" dirty="0"/>
                  <a:t>these vectors (average)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l-G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4.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COMPUTE SIMILARITY: </a:t>
                </a:r>
                <a:r>
                  <a:rPr lang="en-US" i="1" dirty="0"/>
                  <a:t>dot produce W’ (all center vectors) and context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i="1" dirty="0"/>
                  <a:t> (generate score vector </a:t>
                </a:r>
                <a:r>
                  <a:rPr lang="en-US" dirty="0"/>
                  <a:t>z</a:t>
                </a:r>
                <a:r>
                  <a:rPr lang="en-US" i="1" dirty="0"/>
                  <a:t>)</a:t>
                </a:r>
              </a:p>
              <a:p>
                <a:r>
                  <a:rPr lang="en-US" dirty="0"/>
                  <a:t>z = W’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l-GR" dirty="0"/>
                  <a:t> </a:t>
                </a:r>
                <a:r>
                  <a:rPr lang="el-GR" i="1" dirty="0"/>
                  <a:t> </a:t>
                </a:r>
                <a:endParaRPr lang="en-US" i="1" dirty="0"/>
              </a:p>
              <a:p>
                <a:endParaRPr lang="en-US" dirty="0"/>
              </a:p>
              <a:p>
                <a:r>
                  <a:rPr lang="en-US" dirty="0"/>
                  <a:t>5. Turn the </a:t>
                </a:r>
                <a:r>
                  <a:rPr lang="en-US" i="1" dirty="0"/>
                  <a:t>score vector to probabilities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i="1" dirty="0" err="1"/>
                  <a:t>softmax</a:t>
                </a:r>
                <a:r>
                  <a:rPr lang="en-US" i="1" dirty="0"/>
                  <a:t>(z)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11" y="558905"/>
                <a:ext cx="8432333" cy="5220083"/>
              </a:xfrm>
              <a:prstGeom prst="rect">
                <a:avLst/>
              </a:prstGeom>
              <a:blipFill>
                <a:blip r:embed="rId2"/>
                <a:stretch>
                  <a:fillRect l="-578" t="-701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115616" y="5744207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We want this to be close to 1 for the center word</a:t>
            </a:r>
          </a:p>
        </p:txBody>
      </p:sp>
    </p:spTree>
    <p:extLst>
      <p:ext uri="{BB962C8B-B14F-4D97-AF65-F5344CB8AC3E}">
        <p14:creationId xmlns:p14="http://schemas.microsoft.com/office/powerpoint/2010/main" val="1397524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1450BC-DC88-461F-8375-C1F355C4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EE88B0-FD84-4EDE-8F38-FDEC9FE2E040}"/>
                  </a:ext>
                </a:extLst>
              </p:cNvPr>
              <p:cNvSpPr txBox="1"/>
              <p:nvPr/>
            </p:nvSpPr>
            <p:spPr>
              <a:xfrm>
                <a:off x="398816" y="2171648"/>
                <a:ext cx="4866288" cy="9784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EE88B0-FD84-4EDE-8F38-FDEC9FE2E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16" y="2171648"/>
                <a:ext cx="4866288" cy="9784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8D3273C-7CB2-43BE-ACDF-FB330263AF9F}"/>
              </a:ext>
            </a:extLst>
          </p:cNvPr>
          <p:cNvSpPr txBox="1"/>
          <p:nvPr/>
        </p:nvSpPr>
        <p:spPr>
          <a:xfrm>
            <a:off x="766428" y="3551753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“Most” probability to the largest value </a:t>
            </a:r>
            <a:r>
              <a:rPr lang="el-GR" sz="2000" dirty="0"/>
              <a:t>(</a:t>
            </a:r>
            <a:r>
              <a:rPr lang="en-US" sz="2000" dirty="0"/>
              <a:t>max)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“Some” probability to the other values (soft)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88A2A-748C-4E53-A6A8-AED40FFC9638}"/>
              </a:ext>
            </a:extLst>
          </p:cNvPr>
          <p:cNvSpPr txBox="1"/>
          <p:nvPr/>
        </p:nvSpPr>
        <p:spPr>
          <a:xfrm>
            <a:off x="308623" y="83086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From values to probability distributions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1CBE90F-7277-4C2D-8F3D-332DBC150487}"/>
                  </a:ext>
                </a:extLst>
              </p14:cNvPr>
              <p14:cNvContentPartPr/>
              <p14:nvPr/>
            </p14:nvContentPartPr>
            <p14:xfrm>
              <a:off x="7584260" y="3947308"/>
              <a:ext cx="3960" cy="16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1CBE90F-7277-4C2D-8F3D-332DBC1504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5260" y="3938308"/>
                <a:ext cx="21600" cy="338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CFD68642-9B8A-CACE-AE91-FD90ED6AD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17" y="4760707"/>
            <a:ext cx="7668487" cy="13234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&gt;&gt;&gt;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numpy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&gt;&gt;&gt;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=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[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1.0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2.0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3.0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</a:rPr>
              <a:t>4.0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1.0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2.0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</a:rPr>
              <a:t>3.0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</a:rPr>
              <a:t>&gt;&gt;&gt;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np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np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np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17171"/>
                </a:solidFill>
                <a:effectLst/>
                <a:latin typeface="Courier New" panose="02070309020205020404" pitchFamily="49" charset="0"/>
              </a:rPr>
              <a:t>array([0.02364054, 0.06426166, 0.1746813,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1717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</a:rPr>
              <a:t>0.474833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17171"/>
                </a:solidFill>
                <a:effectLst/>
                <a:latin typeface="Courier New" panose="02070309020205020404" pitchFamily="49" charset="0"/>
              </a:rPr>
              <a:t>, 0.02364054,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17171"/>
                </a:solidFill>
                <a:effectLst/>
                <a:latin typeface="Courier New" panose="02070309020205020404" pitchFamily="49" charset="0"/>
              </a:rPr>
              <a:t>0.06426166, 0.1746813])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4C3C7B-ABB5-4670-9E25-B53FF4D3DDF2}"/>
              </a:ext>
            </a:extLst>
          </p:cNvPr>
          <p:cNvSpPr txBox="1">
            <a:spLocks/>
          </p:cNvSpPr>
          <p:nvPr/>
        </p:nvSpPr>
        <p:spPr>
          <a:xfrm>
            <a:off x="308623" y="214987"/>
            <a:ext cx="8229600" cy="55614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Softmax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D8A9B-C641-446B-97DE-371EE41E50EF}"/>
              </a:ext>
            </a:extLst>
          </p:cNvPr>
          <p:cNvSpPr txBox="1"/>
          <p:nvPr/>
        </p:nvSpPr>
        <p:spPr>
          <a:xfrm>
            <a:off x="4990035" y="1435573"/>
            <a:ext cx="224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Exponentiate to make positive</a:t>
            </a:r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03DC22-AE27-405B-8971-027690F4F73F}"/>
              </a:ext>
            </a:extLst>
          </p:cNvPr>
          <p:cNvSpPr txBox="1"/>
          <p:nvPr/>
        </p:nvSpPr>
        <p:spPr>
          <a:xfrm>
            <a:off x="5652120" y="2527481"/>
            <a:ext cx="224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Normalize to get probabilities </a:t>
            </a:r>
            <a:endParaRPr lang="el-GR" dirty="0"/>
          </a:p>
        </p:txBody>
      </p: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140B9365-B54D-41D5-91E2-35623858A5E2}"/>
              </a:ext>
            </a:extLst>
          </p:cNvPr>
          <p:cNvCxnSpPr>
            <a:cxnSpLocks/>
          </p:cNvCxnSpPr>
          <p:nvPr/>
        </p:nvCxnSpPr>
        <p:spPr>
          <a:xfrm flipH="1">
            <a:off x="4411801" y="2070300"/>
            <a:ext cx="448232" cy="202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B5743011-C3FC-48A3-98DC-DAB6ADA791D1}"/>
              </a:ext>
            </a:extLst>
          </p:cNvPr>
          <p:cNvCxnSpPr>
            <a:cxnSpLocks/>
          </p:cNvCxnSpPr>
          <p:nvPr/>
        </p:nvCxnSpPr>
        <p:spPr>
          <a:xfrm flipH="1" flipV="1">
            <a:off x="4845976" y="2842360"/>
            <a:ext cx="518112" cy="94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704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3AC2D0-5C44-46CF-9605-6F4AF4D3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A21A86-F83F-49E5-846F-2373D69EAF92}"/>
              </a:ext>
            </a:extLst>
          </p:cNvPr>
          <p:cNvSpPr/>
          <p:nvPr/>
        </p:nvSpPr>
        <p:spPr>
          <a:xfrm>
            <a:off x="2411760" y="2564904"/>
            <a:ext cx="3212618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81F00-7450-4BC1-836A-39FF79CF935B}"/>
              </a:ext>
            </a:extLst>
          </p:cNvPr>
          <p:cNvSpPr txBox="1"/>
          <p:nvPr/>
        </p:nvSpPr>
        <p:spPr>
          <a:xfrm>
            <a:off x="284280" y="1916630"/>
            <a:ext cx="229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1-hot vector of center word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9474E2-CE88-4988-8725-C679C74518FC}"/>
                  </a:ext>
                </a:extLst>
              </p:cNvPr>
              <p:cNvSpPr txBox="1"/>
              <p:nvPr/>
            </p:nvSpPr>
            <p:spPr>
              <a:xfrm>
                <a:off x="1082696" y="3119791"/>
                <a:ext cx="673224" cy="10577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9474E2-CE88-4988-8725-C679C7451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696" y="3119791"/>
                <a:ext cx="673224" cy="10577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5E1B5B9-09E6-4E1E-BD11-333AB4429BD2}"/>
              </a:ext>
            </a:extLst>
          </p:cNvPr>
          <p:cNvSpPr txBox="1"/>
          <p:nvPr/>
        </p:nvSpPr>
        <p:spPr>
          <a:xfrm>
            <a:off x="6116101" y="1899281"/>
            <a:ext cx="2151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1-hot vectors of context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97C089-080A-4DF3-B7C1-3562DC00758F}"/>
                  </a:ext>
                </a:extLst>
              </p:cNvPr>
              <p:cNvSpPr txBox="1"/>
              <p:nvPr/>
            </p:nvSpPr>
            <p:spPr>
              <a:xfrm>
                <a:off x="6262835" y="2283251"/>
                <a:ext cx="673224" cy="1058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97C089-080A-4DF3-B7C1-3562DC007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835" y="2283251"/>
                <a:ext cx="673224" cy="10587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4F8B3D-173C-4C9B-8DD5-A15F280A7BF6}"/>
                  </a:ext>
                </a:extLst>
              </p:cNvPr>
              <p:cNvSpPr txBox="1"/>
              <p:nvPr/>
            </p:nvSpPr>
            <p:spPr>
              <a:xfrm>
                <a:off x="6353252" y="4528741"/>
                <a:ext cx="673224" cy="1058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sz="10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4F8B3D-173C-4C9B-8DD5-A15F280A7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252" y="4528741"/>
                <a:ext cx="673224" cy="1058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31D52F-F4A3-4B9B-87C4-E07D0883C934}"/>
                  </a:ext>
                </a:extLst>
              </p:cNvPr>
              <p:cNvSpPr txBox="1"/>
              <p:nvPr/>
            </p:nvSpPr>
            <p:spPr>
              <a:xfrm>
                <a:off x="7183450" y="3450124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31D52F-F4A3-4B9B-87C4-E07D0883C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450" y="3450124"/>
                <a:ext cx="12961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8C25BE9-583F-458E-AB08-DF857D853515}"/>
              </a:ext>
            </a:extLst>
          </p:cNvPr>
          <p:cNvSpPr txBox="1"/>
          <p:nvPr/>
        </p:nvSpPr>
        <p:spPr>
          <a:xfrm>
            <a:off x="6509729" y="3450124"/>
            <a:ext cx="242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.</a:t>
            </a:r>
          </a:p>
          <a:p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F53FCE-D088-42D3-B0E3-964887678D4A}"/>
              </a:ext>
            </a:extLst>
          </p:cNvPr>
          <p:cNvCxnSpPr>
            <a:cxnSpLocks/>
          </p:cNvCxnSpPr>
          <p:nvPr/>
        </p:nvCxnSpPr>
        <p:spPr>
          <a:xfrm>
            <a:off x="1824190" y="3664885"/>
            <a:ext cx="476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A3C813E-3711-4344-92CD-A31F7DDB33BF}"/>
              </a:ext>
            </a:extLst>
          </p:cNvPr>
          <p:cNvSpPr txBox="1"/>
          <p:nvPr/>
        </p:nvSpPr>
        <p:spPr>
          <a:xfrm>
            <a:off x="5105688" y="154729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D2D3E6-09EB-430D-A703-1B9F6EF1E25E}"/>
              </a:ext>
            </a:extLst>
          </p:cNvPr>
          <p:cNvSpPr txBox="1"/>
          <p:nvPr/>
        </p:nvSpPr>
        <p:spPr>
          <a:xfrm>
            <a:off x="644320" y="154752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8B56D13E-3C63-4C88-85EF-DAF08E3FCD07}"/>
              </a:ext>
            </a:extLst>
          </p:cNvPr>
          <p:cNvSpPr/>
          <p:nvPr/>
        </p:nvSpPr>
        <p:spPr>
          <a:xfrm>
            <a:off x="7026476" y="2457518"/>
            <a:ext cx="530612" cy="295232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B84B43-8145-4FE4-8568-6236007BE61A}"/>
              </a:ext>
            </a:extLst>
          </p:cNvPr>
          <p:cNvCxnSpPr>
            <a:endCxn id="4" idx="1"/>
          </p:cNvCxnSpPr>
          <p:nvPr/>
        </p:nvCxnSpPr>
        <p:spPr>
          <a:xfrm flipV="1">
            <a:off x="5789006" y="2812627"/>
            <a:ext cx="473829" cy="292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BC7AA6-28A9-4A14-865B-63ED6D7750C8}"/>
              </a:ext>
            </a:extLst>
          </p:cNvPr>
          <p:cNvCxnSpPr>
            <a:endCxn id="5" idx="1"/>
          </p:cNvCxnSpPr>
          <p:nvPr/>
        </p:nvCxnSpPr>
        <p:spPr>
          <a:xfrm>
            <a:off x="5751900" y="4689766"/>
            <a:ext cx="601352" cy="3683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0E8BF99-BD41-4807-97BD-32848AD77052}"/>
              </a:ext>
            </a:extLst>
          </p:cNvPr>
          <p:cNvSpPr txBox="1"/>
          <p:nvPr/>
        </p:nvSpPr>
        <p:spPr>
          <a:xfrm>
            <a:off x="3456692" y="36014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Skipgram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9188D6-B7BE-42E8-80C8-BE4BA7AD8E45}"/>
              </a:ext>
            </a:extLst>
          </p:cNvPr>
          <p:cNvSpPr txBox="1"/>
          <p:nvPr/>
        </p:nvSpPr>
        <p:spPr>
          <a:xfrm>
            <a:off x="284281" y="767723"/>
            <a:ext cx="874300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Given the center word,   predict (or, generate) the context words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077D458-37A7-4367-AF7F-736BCC055007}"/>
              </a:ext>
            </a:extLst>
          </p:cNvPr>
          <p:cNvSpPr txBox="1">
            <a:spLocks/>
          </p:cNvSpPr>
          <p:nvPr/>
        </p:nvSpPr>
        <p:spPr>
          <a:xfrm>
            <a:off x="444378" y="116632"/>
            <a:ext cx="8229600" cy="490066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Skipgram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E6C940A-6EA5-488A-9C97-73097B017E63}"/>
                  </a:ext>
                </a:extLst>
              </p:cNvPr>
              <p:cNvSpPr txBox="1"/>
              <p:nvPr/>
            </p:nvSpPr>
            <p:spPr>
              <a:xfrm>
                <a:off x="252336" y="5576929"/>
                <a:ext cx="79928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Learn two matrices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× |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|, </m:t>
                    </m:r>
                  </m:oMath>
                </a14:m>
                <a:r>
                  <a:rPr lang="en-US" sz="2000" dirty="0"/>
                  <a:t>input matrix, word representation as </a:t>
                </a:r>
                <a:r>
                  <a:rPr lang="en-US" sz="2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center</a:t>
                </a:r>
                <a:r>
                  <a:rPr lang="en-US" sz="2000" dirty="0"/>
                  <a:t> word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 ×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, output matrix, word representation as </a:t>
                </a:r>
                <a:r>
                  <a:rPr lang="en-US" sz="2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context</a:t>
                </a:r>
                <a:r>
                  <a:rPr lang="en-US" sz="2000" dirty="0"/>
                  <a:t> word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E6C940A-6EA5-488A-9C97-73097B017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36" y="5576929"/>
                <a:ext cx="7992888" cy="1015663"/>
              </a:xfrm>
              <a:prstGeom prst="rect">
                <a:avLst/>
              </a:prstGeom>
              <a:blipFill>
                <a:blip r:embed="rId6"/>
                <a:stretch>
                  <a:fillRect l="-762" t="-3614" b="-102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305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8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Skipgram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4467" y="1355483"/>
                <a:ext cx="8432333" cy="5029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l-GR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one hot vector for context words</a:t>
                </a:r>
              </a:p>
              <a:p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Input: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one hot vector </a:t>
                </a:r>
                <a:r>
                  <a:rPr lang="en-US" sz="2000" dirty="0"/>
                  <a:t>of the center word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2. Get the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embedding</a:t>
                </a:r>
                <a:r>
                  <a:rPr lang="en-US" sz="2000" i="1" dirty="0"/>
                  <a:t> of the center word</a:t>
                </a: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3. Generate a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score</a:t>
                </a:r>
                <a:r>
                  <a:rPr lang="en-US" sz="2000" i="1" dirty="0"/>
                  <a:t> vector for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each context word </a:t>
                </a:r>
              </a:p>
              <a:p>
                <a:r>
                  <a:rPr lang="en-US" sz="2000" dirty="0"/>
                  <a:t>z = </a:t>
                </a:r>
                <a:r>
                  <a:rPr lang="en-US" sz="2000" i="1" dirty="0"/>
                  <a:t>W’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000" i="1" dirty="0"/>
              </a:p>
              <a:p>
                <a:endParaRPr lang="en-US" sz="2000" dirty="0"/>
              </a:p>
              <a:p>
                <a:r>
                  <a:rPr lang="en-US" sz="2000" dirty="0"/>
                  <a:t>5. Turn the </a:t>
                </a:r>
                <a:r>
                  <a:rPr lang="en-US" sz="2000" i="1" dirty="0"/>
                  <a:t>score vector into probabilities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000" dirty="0"/>
                  <a:t> = </a:t>
                </a:r>
                <a:r>
                  <a:rPr lang="en-US" sz="2000" i="1" dirty="0" err="1"/>
                  <a:t>softmax</a:t>
                </a:r>
                <a:r>
                  <a:rPr lang="en-US" sz="2000" i="1" dirty="0"/>
                  <a:t>(z)</a:t>
                </a:r>
              </a:p>
              <a:p>
                <a:endParaRPr lang="en-US" sz="2000" i="1" dirty="0"/>
              </a:p>
              <a:p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We want this to be close to 1 for the context words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67" y="1355483"/>
                <a:ext cx="8432333" cy="5029582"/>
              </a:xfrm>
              <a:prstGeom prst="rect">
                <a:avLst/>
              </a:prstGeom>
              <a:blipFill>
                <a:blip r:embed="rId2"/>
                <a:stretch>
                  <a:fillRect l="-795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852936"/>
            <a:ext cx="2640300" cy="2791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1E1947-813F-4A15-8414-839A5BA7089B}"/>
              </a:ext>
            </a:extLst>
          </p:cNvPr>
          <p:cNvSpPr txBox="1"/>
          <p:nvPr/>
        </p:nvSpPr>
        <p:spPr>
          <a:xfrm>
            <a:off x="343011" y="871463"/>
            <a:ext cx="843233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Given the center word,   predict (or, generate) the context words</a:t>
            </a:r>
          </a:p>
        </p:txBody>
      </p:sp>
    </p:spTree>
    <p:extLst>
      <p:ext uri="{BB962C8B-B14F-4D97-AF65-F5344CB8AC3E}">
        <p14:creationId xmlns:p14="http://schemas.microsoft.com/office/powerpoint/2010/main" val="792953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47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" y="-1"/>
            <a:ext cx="9144002" cy="67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487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501008"/>
            <a:ext cx="7772400" cy="1362075"/>
          </a:xfrm>
        </p:spPr>
        <p:txBody>
          <a:bodyPr/>
          <a:lstStyle/>
          <a:p>
            <a:pPr algn="r"/>
            <a:r>
              <a:rPr lang="en-US" dirty="0"/>
              <a:t>Back to graphs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7650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501008"/>
            <a:ext cx="8496944" cy="1362075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Random -walk based embeddings</a:t>
            </a:r>
            <a:br>
              <a:rPr lang="en-US" sz="3600" dirty="0"/>
            </a:br>
            <a:endParaRPr lang="el-G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520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9F59F3-47F3-FC0A-74F0-86493E79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EA30EE-D22B-31FC-4932-2BB85FAD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8575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Part II:</a:t>
            </a:r>
            <a:br>
              <a:rPr lang="en-US" dirty="0"/>
            </a:br>
            <a:r>
              <a:rPr lang="en-US" sz="2800" dirty="0"/>
              <a:t>Introduction to embeddings</a:t>
            </a:r>
            <a:br>
              <a:rPr lang="en-US" sz="2800" dirty="0"/>
            </a:br>
            <a:r>
              <a:rPr lang="en-US" sz="2800" dirty="0"/>
              <a:t>Node embeddings on</a:t>
            </a:r>
            <a:br>
              <a:rPr lang="en-US" sz="2800" dirty="0"/>
            </a:br>
            <a:r>
              <a:rPr lang="en-US" sz="1800" dirty="0"/>
              <a:t>matrix decomposition</a:t>
            </a:r>
            <a:br>
              <a:rPr lang="en-US" sz="1800" dirty="0"/>
            </a:br>
            <a:r>
              <a:rPr lang="en-US" sz="1800" dirty="0"/>
              <a:t>random-walks</a:t>
            </a:r>
            <a:br>
              <a:rPr lang="en-US" sz="2800" dirty="0"/>
            </a:br>
            <a:r>
              <a:rPr lang="en-US" sz="2800" dirty="0"/>
              <a:t>Quick overview of word embedding</a:t>
            </a:r>
            <a:br>
              <a:rPr lang="en-US" sz="2800" dirty="0"/>
            </a:br>
            <a:r>
              <a:rPr lang="en-US" sz="2800" dirty="0"/>
              <a:t>Link and subgraph embeddings</a:t>
            </a:r>
          </a:p>
        </p:txBody>
      </p:sp>
    </p:spTree>
    <p:extLst>
      <p:ext uri="{BB962C8B-B14F-4D97-AF65-F5344CB8AC3E}">
        <p14:creationId xmlns:p14="http://schemas.microsoft.com/office/powerpoint/2010/main" val="18431141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50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55576" y="2132856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Words = Nodes</a:t>
            </a:r>
          </a:p>
          <a:p>
            <a:r>
              <a:rPr lang="en-GB" sz="3200" dirty="0"/>
              <a:t>Sentences = Paths, Random walks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7660" y="196350"/>
            <a:ext cx="849002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4154257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701" y="2789262"/>
            <a:ext cx="605790" cy="593725"/>
          </a:xfrm>
          <a:custGeom>
            <a:avLst/>
            <a:gdLst/>
            <a:ahLst/>
            <a:cxnLst/>
            <a:rect l="l" t="t" r="r" b="b"/>
            <a:pathLst>
              <a:path w="605790" h="593725">
                <a:moveTo>
                  <a:pt x="0" y="296825"/>
                </a:moveTo>
                <a:lnTo>
                  <a:pt x="3961" y="248678"/>
                </a:lnTo>
                <a:lnTo>
                  <a:pt x="15429" y="203005"/>
                </a:lnTo>
                <a:lnTo>
                  <a:pt x="33781" y="160417"/>
                </a:lnTo>
                <a:lnTo>
                  <a:pt x="58394" y="121524"/>
                </a:lnTo>
                <a:lnTo>
                  <a:pt x="88645" y="86938"/>
                </a:lnTo>
                <a:lnTo>
                  <a:pt x="123910" y="57270"/>
                </a:lnTo>
                <a:lnTo>
                  <a:pt x="163566" y="33131"/>
                </a:lnTo>
                <a:lnTo>
                  <a:pt x="206991" y="15132"/>
                </a:lnTo>
                <a:lnTo>
                  <a:pt x="253561" y="3884"/>
                </a:lnTo>
                <a:lnTo>
                  <a:pt x="302653" y="0"/>
                </a:lnTo>
                <a:lnTo>
                  <a:pt x="351745" y="3884"/>
                </a:lnTo>
                <a:lnTo>
                  <a:pt x="398315" y="15132"/>
                </a:lnTo>
                <a:lnTo>
                  <a:pt x="441740" y="33131"/>
                </a:lnTo>
                <a:lnTo>
                  <a:pt x="481396" y="57270"/>
                </a:lnTo>
                <a:lnTo>
                  <a:pt x="516661" y="86938"/>
                </a:lnTo>
                <a:lnTo>
                  <a:pt x="546912" y="121524"/>
                </a:lnTo>
                <a:lnTo>
                  <a:pt x="571525" y="160417"/>
                </a:lnTo>
                <a:lnTo>
                  <a:pt x="589877" y="203005"/>
                </a:lnTo>
                <a:lnTo>
                  <a:pt x="601345" y="248678"/>
                </a:lnTo>
                <a:lnTo>
                  <a:pt x="605307" y="296825"/>
                </a:lnTo>
                <a:lnTo>
                  <a:pt x="601345" y="344972"/>
                </a:lnTo>
                <a:lnTo>
                  <a:pt x="589877" y="390645"/>
                </a:lnTo>
                <a:lnTo>
                  <a:pt x="571525" y="433233"/>
                </a:lnTo>
                <a:lnTo>
                  <a:pt x="546912" y="472126"/>
                </a:lnTo>
                <a:lnTo>
                  <a:pt x="516661" y="506712"/>
                </a:lnTo>
                <a:lnTo>
                  <a:pt x="481396" y="536380"/>
                </a:lnTo>
                <a:lnTo>
                  <a:pt x="441740" y="560519"/>
                </a:lnTo>
                <a:lnTo>
                  <a:pt x="398315" y="578518"/>
                </a:lnTo>
                <a:lnTo>
                  <a:pt x="351745" y="589766"/>
                </a:lnTo>
                <a:lnTo>
                  <a:pt x="302653" y="593651"/>
                </a:lnTo>
                <a:lnTo>
                  <a:pt x="253561" y="589766"/>
                </a:lnTo>
                <a:lnTo>
                  <a:pt x="206991" y="578518"/>
                </a:lnTo>
                <a:lnTo>
                  <a:pt x="163566" y="560519"/>
                </a:lnTo>
                <a:lnTo>
                  <a:pt x="123910" y="536380"/>
                </a:lnTo>
                <a:lnTo>
                  <a:pt x="88645" y="506712"/>
                </a:lnTo>
                <a:lnTo>
                  <a:pt x="58394" y="472126"/>
                </a:lnTo>
                <a:lnTo>
                  <a:pt x="33781" y="433233"/>
                </a:lnTo>
                <a:lnTo>
                  <a:pt x="15429" y="390645"/>
                </a:lnTo>
                <a:lnTo>
                  <a:pt x="3961" y="344972"/>
                </a:lnTo>
                <a:lnTo>
                  <a:pt x="0" y="29682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060" y="2924709"/>
            <a:ext cx="128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rbel"/>
                <a:cs typeface="Corbel"/>
              </a:rPr>
              <a:t>1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98368" y="3848308"/>
            <a:ext cx="624840" cy="612775"/>
            <a:chOff x="1687267" y="4050339"/>
            <a:chExt cx="624840" cy="612775"/>
          </a:xfrm>
        </p:grpSpPr>
        <p:sp>
          <p:nvSpPr>
            <p:cNvPr id="5" name="object 5"/>
            <p:cNvSpPr/>
            <p:nvPr/>
          </p:nvSpPr>
          <p:spPr>
            <a:xfrm>
              <a:off x="1696792" y="4059864"/>
              <a:ext cx="605790" cy="593725"/>
            </a:xfrm>
            <a:custGeom>
              <a:avLst/>
              <a:gdLst/>
              <a:ahLst/>
              <a:cxnLst/>
              <a:rect l="l" t="t" r="r" b="b"/>
              <a:pathLst>
                <a:path w="605789" h="593725">
                  <a:moveTo>
                    <a:pt x="302653" y="0"/>
                  </a:moveTo>
                  <a:lnTo>
                    <a:pt x="253561" y="3884"/>
                  </a:lnTo>
                  <a:lnTo>
                    <a:pt x="206991" y="15132"/>
                  </a:lnTo>
                  <a:lnTo>
                    <a:pt x="163566" y="33131"/>
                  </a:lnTo>
                  <a:lnTo>
                    <a:pt x="123910" y="57269"/>
                  </a:lnTo>
                  <a:lnTo>
                    <a:pt x="88645" y="86938"/>
                  </a:lnTo>
                  <a:lnTo>
                    <a:pt x="58394" y="121524"/>
                  </a:lnTo>
                  <a:lnTo>
                    <a:pt x="33781" y="160416"/>
                  </a:lnTo>
                  <a:lnTo>
                    <a:pt x="15429" y="203005"/>
                  </a:lnTo>
                  <a:lnTo>
                    <a:pt x="3961" y="248678"/>
                  </a:lnTo>
                  <a:lnTo>
                    <a:pt x="0" y="296825"/>
                  </a:lnTo>
                  <a:lnTo>
                    <a:pt x="3961" y="344972"/>
                  </a:lnTo>
                  <a:lnTo>
                    <a:pt x="15429" y="390645"/>
                  </a:lnTo>
                  <a:lnTo>
                    <a:pt x="33781" y="433233"/>
                  </a:lnTo>
                  <a:lnTo>
                    <a:pt x="58394" y="472126"/>
                  </a:lnTo>
                  <a:lnTo>
                    <a:pt x="88645" y="506712"/>
                  </a:lnTo>
                  <a:lnTo>
                    <a:pt x="123910" y="536381"/>
                  </a:lnTo>
                  <a:lnTo>
                    <a:pt x="163566" y="560520"/>
                  </a:lnTo>
                  <a:lnTo>
                    <a:pt x="206991" y="578518"/>
                  </a:lnTo>
                  <a:lnTo>
                    <a:pt x="253561" y="589766"/>
                  </a:lnTo>
                  <a:lnTo>
                    <a:pt x="302653" y="593651"/>
                  </a:lnTo>
                  <a:lnTo>
                    <a:pt x="351745" y="589766"/>
                  </a:lnTo>
                  <a:lnTo>
                    <a:pt x="398315" y="578518"/>
                  </a:lnTo>
                  <a:lnTo>
                    <a:pt x="441739" y="560520"/>
                  </a:lnTo>
                  <a:lnTo>
                    <a:pt x="481396" y="536381"/>
                  </a:lnTo>
                  <a:lnTo>
                    <a:pt x="516661" y="506712"/>
                  </a:lnTo>
                  <a:lnTo>
                    <a:pt x="546911" y="472126"/>
                  </a:lnTo>
                  <a:lnTo>
                    <a:pt x="571524" y="433233"/>
                  </a:lnTo>
                  <a:lnTo>
                    <a:pt x="589876" y="390645"/>
                  </a:lnTo>
                  <a:lnTo>
                    <a:pt x="601344" y="344972"/>
                  </a:lnTo>
                  <a:lnTo>
                    <a:pt x="605306" y="296825"/>
                  </a:lnTo>
                  <a:lnTo>
                    <a:pt x="601344" y="248678"/>
                  </a:lnTo>
                  <a:lnTo>
                    <a:pt x="589876" y="203005"/>
                  </a:lnTo>
                  <a:lnTo>
                    <a:pt x="571524" y="160416"/>
                  </a:lnTo>
                  <a:lnTo>
                    <a:pt x="546911" y="121524"/>
                  </a:lnTo>
                  <a:lnTo>
                    <a:pt x="516661" y="86938"/>
                  </a:lnTo>
                  <a:lnTo>
                    <a:pt x="481396" y="57269"/>
                  </a:lnTo>
                  <a:lnTo>
                    <a:pt x="441739" y="33131"/>
                  </a:lnTo>
                  <a:lnTo>
                    <a:pt x="398315" y="15132"/>
                  </a:lnTo>
                  <a:lnTo>
                    <a:pt x="351745" y="3884"/>
                  </a:lnTo>
                  <a:lnTo>
                    <a:pt x="3026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6792" y="4059864"/>
              <a:ext cx="605790" cy="593725"/>
            </a:xfrm>
            <a:custGeom>
              <a:avLst/>
              <a:gdLst/>
              <a:ahLst/>
              <a:cxnLst/>
              <a:rect l="l" t="t" r="r" b="b"/>
              <a:pathLst>
                <a:path w="605789" h="593725">
                  <a:moveTo>
                    <a:pt x="0" y="296825"/>
                  </a:moveTo>
                  <a:lnTo>
                    <a:pt x="3961" y="248678"/>
                  </a:lnTo>
                  <a:lnTo>
                    <a:pt x="15429" y="203005"/>
                  </a:lnTo>
                  <a:lnTo>
                    <a:pt x="33781" y="160417"/>
                  </a:lnTo>
                  <a:lnTo>
                    <a:pt x="58394" y="121524"/>
                  </a:lnTo>
                  <a:lnTo>
                    <a:pt x="88645" y="86938"/>
                  </a:lnTo>
                  <a:lnTo>
                    <a:pt x="123910" y="57270"/>
                  </a:lnTo>
                  <a:lnTo>
                    <a:pt x="163566" y="33131"/>
                  </a:lnTo>
                  <a:lnTo>
                    <a:pt x="206991" y="15132"/>
                  </a:lnTo>
                  <a:lnTo>
                    <a:pt x="253561" y="3884"/>
                  </a:lnTo>
                  <a:lnTo>
                    <a:pt x="302653" y="0"/>
                  </a:lnTo>
                  <a:lnTo>
                    <a:pt x="351745" y="3884"/>
                  </a:lnTo>
                  <a:lnTo>
                    <a:pt x="398315" y="15132"/>
                  </a:lnTo>
                  <a:lnTo>
                    <a:pt x="441740" y="33131"/>
                  </a:lnTo>
                  <a:lnTo>
                    <a:pt x="481396" y="57270"/>
                  </a:lnTo>
                  <a:lnTo>
                    <a:pt x="516661" y="86938"/>
                  </a:lnTo>
                  <a:lnTo>
                    <a:pt x="546912" y="121524"/>
                  </a:lnTo>
                  <a:lnTo>
                    <a:pt x="571525" y="160417"/>
                  </a:lnTo>
                  <a:lnTo>
                    <a:pt x="589877" y="203005"/>
                  </a:lnTo>
                  <a:lnTo>
                    <a:pt x="601345" y="248678"/>
                  </a:lnTo>
                  <a:lnTo>
                    <a:pt x="605307" y="296825"/>
                  </a:lnTo>
                  <a:lnTo>
                    <a:pt x="601345" y="344972"/>
                  </a:lnTo>
                  <a:lnTo>
                    <a:pt x="589877" y="390645"/>
                  </a:lnTo>
                  <a:lnTo>
                    <a:pt x="571525" y="433233"/>
                  </a:lnTo>
                  <a:lnTo>
                    <a:pt x="546912" y="472126"/>
                  </a:lnTo>
                  <a:lnTo>
                    <a:pt x="516661" y="506712"/>
                  </a:lnTo>
                  <a:lnTo>
                    <a:pt x="481396" y="536380"/>
                  </a:lnTo>
                  <a:lnTo>
                    <a:pt x="441740" y="560519"/>
                  </a:lnTo>
                  <a:lnTo>
                    <a:pt x="398315" y="578518"/>
                  </a:lnTo>
                  <a:lnTo>
                    <a:pt x="351745" y="589766"/>
                  </a:lnTo>
                  <a:lnTo>
                    <a:pt x="302653" y="593651"/>
                  </a:lnTo>
                  <a:lnTo>
                    <a:pt x="253561" y="589766"/>
                  </a:lnTo>
                  <a:lnTo>
                    <a:pt x="206991" y="578518"/>
                  </a:lnTo>
                  <a:lnTo>
                    <a:pt x="163566" y="560519"/>
                  </a:lnTo>
                  <a:lnTo>
                    <a:pt x="123910" y="536380"/>
                  </a:lnTo>
                  <a:lnTo>
                    <a:pt x="88645" y="506712"/>
                  </a:lnTo>
                  <a:lnTo>
                    <a:pt x="58394" y="472126"/>
                  </a:lnTo>
                  <a:lnTo>
                    <a:pt x="33781" y="433233"/>
                  </a:lnTo>
                  <a:lnTo>
                    <a:pt x="15429" y="390645"/>
                  </a:lnTo>
                  <a:lnTo>
                    <a:pt x="3961" y="344972"/>
                  </a:lnTo>
                  <a:lnTo>
                    <a:pt x="0" y="2968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39108" y="3991509"/>
            <a:ext cx="143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16738" y="3145452"/>
            <a:ext cx="605790" cy="593725"/>
          </a:xfrm>
          <a:custGeom>
            <a:avLst/>
            <a:gdLst/>
            <a:ahLst/>
            <a:cxnLst/>
            <a:rect l="l" t="t" r="r" b="b"/>
            <a:pathLst>
              <a:path w="605789" h="593725">
                <a:moveTo>
                  <a:pt x="0" y="296825"/>
                </a:moveTo>
                <a:lnTo>
                  <a:pt x="3961" y="248678"/>
                </a:lnTo>
                <a:lnTo>
                  <a:pt x="15429" y="203005"/>
                </a:lnTo>
                <a:lnTo>
                  <a:pt x="33781" y="160417"/>
                </a:lnTo>
                <a:lnTo>
                  <a:pt x="58394" y="121524"/>
                </a:lnTo>
                <a:lnTo>
                  <a:pt x="88645" y="86938"/>
                </a:lnTo>
                <a:lnTo>
                  <a:pt x="123910" y="57270"/>
                </a:lnTo>
                <a:lnTo>
                  <a:pt x="163566" y="33131"/>
                </a:lnTo>
                <a:lnTo>
                  <a:pt x="206991" y="15132"/>
                </a:lnTo>
                <a:lnTo>
                  <a:pt x="253561" y="3884"/>
                </a:lnTo>
                <a:lnTo>
                  <a:pt x="302653" y="0"/>
                </a:lnTo>
                <a:lnTo>
                  <a:pt x="351745" y="3884"/>
                </a:lnTo>
                <a:lnTo>
                  <a:pt x="398315" y="15132"/>
                </a:lnTo>
                <a:lnTo>
                  <a:pt x="441740" y="33131"/>
                </a:lnTo>
                <a:lnTo>
                  <a:pt x="481396" y="57270"/>
                </a:lnTo>
                <a:lnTo>
                  <a:pt x="516661" y="86938"/>
                </a:lnTo>
                <a:lnTo>
                  <a:pt x="546912" y="121524"/>
                </a:lnTo>
                <a:lnTo>
                  <a:pt x="571525" y="160417"/>
                </a:lnTo>
                <a:lnTo>
                  <a:pt x="589877" y="203005"/>
                </a:lnTo>
                <a:lnTo>
                  <a:pt x="601345" y="248678"/>
                </a:lnTo>
                <a:lnTo>
                  <a:pt x="605307" y="296825"/>
                </a:lnTo>
                <a:lnTo>
                  <a:pt x="601345" y="344972"/>
                </a:lnTo>
                <a:lnTo>
                  <a:pt x="589877" y="390645"/>
                </a:lnTo>
                <a:lnTo>
                  <a:pt x="571525" y="433233"/>
                </a:lnTo>
                <a:lnTo>
                  <a:pt x="546912" y="472126"/>
                </a:lnTo>
                <a:lnTo>
                  <a:pt x="516661" y="506712"/>
                </a:lnTo>
                <a:lnTo>
                  <a:pt x="481396" y="536380"/>
                </a:lnTo>
                <a:lnTo>
                  <a:pt x="441740" y="560519"/>
                </a:lnTo>
                <a:lnTo>
                  <a:pt x="398315" y="578518"/>
                </a:lnTo>
                <a:lnTo>
                  <a:pt x="351745" y="589766"/>
                </a:lnTo>
                <a:lnTo>
                  <a:pt x="302653" y="593651"/>
                </a:lnTo>
                <a:lnTo>
                  <a:pt x="253561" y="589766"/>
                </a:lnTo>
                <a:lnTo>
                  <a:pt x="206991" y="578518"/>
                </a:lnTo>
                <a:lnTo>
                  <a:pt x="163566" y="560519"/>
                </a:lnTo>
                <a:lnTo>
                  <a:pt x="123910" y="536380"/>
                </a:lnTo>
                <a:lnTo>
                  <a:pt x="88645" y="506712"/>
                </a:lnTo>
                <a:lnTo>
                  <a:pt x="58394" y="472126"/>
                </a:lnTo>
                <a:lnTo>
                  <a:pt x="33781" y="433233"/>
                </a:lnTo>
                <a:lnTo>
                  <a:pt x="15429" y="390645"/>
                </a:lnTo>
                <a:lnTo>
                  <a:pt x="3961" y="344972"/>
                </a:lnTo>
                <a:lnTo>
                  <a:pt x="0" y="29682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55096" y="3278276"/>
            <a:ext cx="1295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rbel"/>
                <a:cs typeface="Corbel"/>
              </a:rPr>
              <a:t>3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10545" y="2195610"/>
            <a:ext cx="605790" cy="593725"/>
          </a:xfrm>
          <a:custGeom>
            <a:avLst/>
            <a:gdLst/>
            <a:ahLst/>
            <a:cxnLst/>
            <a:rect l="l" t="t" r="r" b="b"/>
            <a:pathLst>
              <a:path w="605789" h="593725">
                <a:moveTo>
                  <a:pt x="0" y="296825"/>
                </a:moveTo>
                <a:lnTo>
                  <a:pt x="3961" y="248678"/>
                </a:lnTo>
                <a:lnTo>
                  <a:pt x="15429" y="203005"/>
                </a:lnTo>
                <a:lnTo>
                  <a:pt x="33781" y="160417"/>
                </a:lnTo>
                <a:lnTo>
                  <a:pt x="58394" y="121524"/>
                </a:lnTo>
                <a:lnTo>
                  <a:pt x="88645" y="86938"/>
                </a:lnTo>
                <a:lnTo>
                  <a:pt x="123910" y="57270"/>
                </a:lnTo>
                <a:lnTo>
                  <a:pt x="163566" y="33131"/>
                </a:lnTo>
                <a:lnTo>
                  <a:pt x="206991" y="15132"/>
                </a:lnTo>
                <a:lnTo>
                  <a:pt x="253561" y="3884"/>
                </a:lnTo>
                <a:lnTo>
                  <a:pt x="302653" y="0"/>
                </a:lnTo>
                <a:lnTo>
                  <a:pt x="351745" y="3884"/>
                </a:lnTo>
                <a:lnTo>
                  <a:pt x="398315" y="15132"/>
                </a:lnTo>
                <a:lnTo>
                  <a:pt x="441740" y="33131"/>
                </a:lnTo>
                <a:lnTo>
                  <a:pt x="481396" y="57270"/>
                </a:lnTo>
                <a:lnTo>
                  <a:pt x="516661" y="86938"/>
                </a:lnTo>
                <a:lnTo>
                  <a:pt x="546912" y="121524"/>
                </a:lnTo>
                <a:lnTo>
                  <a:pt x="571525" y="160417"/>
                </a:lnTo>
                <a:lnTo>
                  <a:pt x="589877" y="203005"/>
                </a:lnTo>
                <a:lnTo>
                  <a:pt x="601345" y="248678"/>
                </a:lnTo>
                <a:lnTo>
                  <a:pt x="605307" y="296825"/>
                </a:lnTo>
                <a:lnTo>
                  <a:pt x="601345" y="344972"/>
                </a:lnTo>
                <a:lnTo>
                  <a:pt x="589877" y="390645"/>
                </a:lnTo>
                <a:lnTo>
                  <a:pt x="571525" y="433233"/>
                </a:lnTo>
                <a:lnTo>
                  <a:pt x="546912" y="472126"/>
                </a:lnTo>
                <a:lnTo>
                  <a:pt x="516661" y="506712"/>
                </a:lnTo>
                <a:lnTo>
                  <a:pt x="481396" y="536380"/>
                </a:lnTo>
                <a:lnTo>
                  <a:pt x="441740" y="560519"/>
                </a:lnTo>
                <a:lnTo>
                  <a:pt x="398315" y="578518"/>
                </a:lnTo>
                <a:lnTo>
                  <a:pt x="351745" y="589766"/>
                </a:lnTo>
                <a:lnTo>
                  <a:pt x="302653" y="593651"/>
                </a:lnTo>
                <a:lnTo>
                  <a:pt x="253561" y="589766"/>
                </a:lnTo>
                <a:lnTo>
                  <a:pt x="206991" y="578518"/>
                </a:lnTo>
                <a:lnTo>
                  <a:pt x="163566" y="560519"/>
                </a:lnTo>
                <a:lnTo>
                  <a:pt x="123910" y="536380"/>
                </a:lnTo>
                <a:lnTo>
                  <a:pt x="88645" y="506712"/>
                </a:lnTo>
                <a:lnTo>
                  <a:pt x="58394" y="472126"/>
                </a:lnTo>
                <a:lnTo>
                  <a:pt x="33781" y="433233"/>
                </a:lnTo>
                <a:lnTo>
                  <a:pt x="15429" y="390645"/>
                </a:lnTo>
                <a:lnTo>
                  <a:pt x="3961" y="344972"/>
                </a:lnTo>
                <a:lnTo>
                  <a:pt x="0" y="29682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41761" y="2330348"/>
            <a:ext cx="14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rbel"/>
                <a:cs typeface="Corbel"/>
              </a:rPr>
              <a:t>2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20275" y="4807675"/>
            <a:ext cx="605790" cy="593725"/>
          </a:xfrm>
          <a:custGeom>
            <a:avLst/>
            <a:gdLst/>
            <a:ahLst/>
            <a:cxnLst/>
            <a:rect l="l" t="t" r="r" b="b"/>
            <a:pathLst>
              <a:path w="605789" h="593725">
                <a:moveTo>
                  <a:pt x="0" y="296825"/>
                </a:moveTo>
                <a:lnTo>
                  <a:pt x="3961" y="248678"/>
                </a:lnTo>
                <a:lnTo>
                  <a:pt x="15429" y="203005"/>
                </a:lnTo>
                <a:lnTo>
                  <a:pt x="33781" y="160417"/>
                </a:lnTo>
                <a:lnTo>
                  <a:pt x="58394" y="121524"/>
                </a:lnTo>
                <a:lnTo>
                  <a:pt x="88645" y="86938"/>
                </a:lnTo>
                <a:lnTo>
                  <a:pt x="123910" y="57270"/>
                </a:lnTo>
                <a:lnTo>
                  <a:pt x="163566" y="33131"/>
                </a:lnTo>
                <a:lnTo>
                  <a:pt x="206991" y="15132"/>
                </a:lnTo>
                <a:lnTo>
                  <a:pt x="253561" y="3884"/>
                </a:lnTo>
                <a:lnTo>
                  <a:pt x="302653" y="0"/>
                </a:lnTo>
                <a:lnTo>
                  <a:pt x="351745" y="3884"/>
                </a:lnTo>
                <a:lnTo>
                  <a:pt x="398315" y="15132"/>
                </a:lnTo>
                <a:lnTo>
                  <a:pt x="441740" y="33131"/>
                </a:lnTo>
                <a:lnTo>
                  <a:pt x="481396" y="57270"/>
                </a:lnTo>
                <a:lnTo>
                  <a:pt x="516661" y="86938"/>
                </a:lnTo>
                <a:lnTo>
                  <a:pt x="546912" y="121524"/>
                </a:lnTo>
                <a:lnTo>
                  <a:pt x="571525" y="160417"/>
                </a:lnTo>
                <a:lnTo>
                  <a:pt x="589877" y="203005"/>
                </a:lnTo>
                <a:lnTo>
                  <a:pt x="601345" y="248678"/>
                </a:lnTo>
                <a:lnTo>
                  <a:pt x="605307" y="296825"/>
                </a:lnTo>
                <a:lnTo>
                  <a:pt x="601345" y="344972"/>
                </a:lnTo>
                <a:lnTo>
                  <a:pt x="589877" y="390645"/>
                </a:lnTo>
                <a:lnTo>
                  <a:pt x="571525" y="433233"/>
                </a:lnTo>
                <a:lnTo>
                  <a:pt x="546912" y="472126"/>
                </a:lnTo>
                <a:lnTo>
                  <a:pt x="516661" y="506712"/>
                </a:lnTo>
                <a:lnTo>
                  <a:pt x="481396" y="536380"/>
                </a:lnTo>
                <a:lnTo>
                  <a:pt x="441740" y="560519"/>
                </a:lnTo>
                <a:lnTo>
                  <a:pt x="398315" y="578518"/>
                </a:lnTo>
                <a:lnTo>
                  <a:pt x="351745" y="589766"/>
                </a:lnTo>
                <a:lnTo>
                  <a:pt x="302653" y="593651"/>
                </a:lnTo>
                <a:lnTo>
                  <a:pt x="253561" y="589766"/>
                </a:lnTo>
                <a:lnTo>
                  <a:pt x="206991" y="578518"/>
                </a:lnTo>
                <a:lnTo>
                  <a:pt x="163566" y="560519"/>
                </a:lnTo>
                <a:lnTo>
                  <a:pt x="123910" y="536380"/>
                </a:lnTo>
                <a:lnTo>
                  <a:pt x="88645" y="506712"/>
                </a:lnTo>
                <a:lnTo>
                  <a:pt x="58394" y="472126"/>
                </a:lnTo>
                <a:lnTo>
                  <a:pt x="33781" y="433233"/>
                </a:lnTo>
                <a:lnTo>
                  <a:pt x="15429" y="390645"/>
                </a:lnTo>
                <a:lnTo>
                  <a:pt x="3961" y="344972"/>
                </a:lnTo>
                <a:lnTo>
                  <a:pt x="0" y="29682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55460" y="4942485"/>
            <a:ext cx="135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rbel"/>
                <a:cs typeface="Corbel"/>
              </a:rPr>
              <a:t>5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31774" y="4570216"/>
            <a:ext cx="605790" cy="593725"/>
          </a:xfrm>
          <a:custGeom>
            <a:avLst/>
            <a:gdLst/>
            <a:ahLst/>
            <a:cxnLst/>
            <a:rect l="l" t="t" r="r" b="b"/>
            <a:pathLst>
              <a:path w="605789" h="593725">
                <a:moveTo>
                  <a:pt x="0" y="296825"/>
                </a:moveTo>
                <a:lnTo>
                  <a:pt x="3961" y="248678"/>
                </a:lnTo>
                <a:lnTo>
                  <a:pt x="15429" y="203005"/>
                </a:lnTo>
                <a:lnTo>
                  <a:pt x="33781" y="160417"/>
                </a:lnTo>
                <a:lnTo>
                  <a:pt x="58394" y="121524"/>
                </a:lnTo>
                <a:lnTo>
                  <a:pt x="88645" y="86938"/>
                </a:lnTo>
                <a:lnTo>
                  <a:pt x="123910" y="57270"/>
                </a:lnTo>
                <a:lnTo>
                  <a:pt x="163566" y="33131"/>
                </a:lnTo>
                <a:lnTo>
                  <a:pt x="206991" y="15132"/>
                </a:lnTo>
                <a:lnTo>
                  <a:pt x="253561" y="3884"/>
                </a:lnTo>
                <a:lnTo>
                  <a:pt x="302653" y="0"/>
                </a:lnTo>
                <a:lnTo>
                  <a:pt x="351745" y="3884"/>
                </a:lnTo>
                <a:lnTo>
                  <a:pt x="398315" y="15132"/>
                </a:lnTo>
                <a:lnTo>
                  <a:pt x="441740" y="33131"/>
                </a:lnTo>
                <a:lnTo>
                  <a:pt x="481396" y="57270"/>
                </a:lnTo>
                <a:lnTo>
                  <a:pt x="516661" y="86938"/>
                </a:lnTo>
                <a:lnTo>
                  <a:pt x="546912" y="121524"/>
                </a:lnTo>
                <a:lnTo>
                  <a:pt x="571525" y="160417"/>
                </a:lnTo>
                <a:lnTo>
                  <a:pt x="589877" y="203005"/>
                </a:lnTo>
                <a:lnTo>
                  <a:pt x="601345" y="248678"/>
                </a:lnTo>
                <a:lnTo>
                  <a:pt x="605307" y="296825"/>
                </a:lnTo>
                <a:lnTo>
                  <a:pt x="601345" y="344972"/>
                </a:lnTo>
                <a:lnTo>
                  <a:pt x="589877" y="390645"/>
                </a:lnTo>
                <a:lnTo>
                  <a:pt x="571525" y="433233"/>
                </a:lnTo>
                <a:lnTo>
                  <a:pt x="546912" y="472126"/>
                </a:lnTo>
                <a:lnTo>
                  <a:pt x="516661" y="506712"/>
                </a:lnTo>
                <a:lnTo>
                  <a:pt x="481396" y="536380"/>
                </a:lnTo>
                <a:lnTo>
                  <a:pt x="441740" y="560519"/>
                </a:lnTo>
                <a:lnTo>
                  <a:pt x="398315" y="578518"/>
                </a:lnTo>
                <a:lnTo>
                  <a:pt x="351745" y="589766"/>
                </a:lnTo>
                <a:lnTo>
                  <a:pt x="302653" y="593651"/>
                </a:lnTo>
                <a:lnTo>
                  <a:pt x="253561" y="589766"/>
                </a:lnTo>
                <a:lnTo>
                  <a:pt x="206991" y="578518"/>
                </a:lnTo>
                <a:lnTo>
                  <a:pt x="163566" y="560519"/>
                </a:lnTo>
                <a:lnTo>
                  <a:pt x="123910" y="536380"/>
                </a:lnTo>
                <a:lnTo>
                  <a:pt x="88645" y="506712"/>
                </a:lnTo>
                <a:lnTo>
                  <a:pt x="58394" y="472126"/>
                </a:lnTo>
                <a:lnTo>
                  <a:pt x="33781" y="433233"/>
                </a:lnTo>
                <a:lnTo>
                  <a:pt x="15429" y="390645"/>
                </a:lnTo>
                <a:lnTo>
                  <a:pt x="3961" y="344972"/>
                </a:lnTo>
                <a:lnTo>
                  <a:pt x="0" y="29682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61401" y="4704740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rbel"/>
                <a:cs typeface="Corbel"/>
              </a:rPr>
              <a:t>6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29120" y="5757518"/>
            <a:ext cx="605790" cy="593725"/>
          </a:xfrm>
          <a:custGeom>
            <a:avLst/>
            <a:gdLst/>
            <a:ahLst/>
            <a:cxnLst/>
            <a:rect l="l" t="t" r="r" b="b"/>
            <a:pathLst>
              <a:path w="605789" h="593725">
                <a:moveTo>
                  <a:pt x="0" y="296825"/>
                </a:moveTo>
                <a:lnTo>
                  <a:pt x="3961" y="248678"/>
                </a:lnTo>
                <a:lnTo>
                  <a:pt x="15429" y="203005"/>
                </a:lnTo>
                <a:lnTo>
                  <a:pt x="33781" y="160417"/>
                </a:lnTo>
                <a:lnTo>
                  <a:pt x="58394" y="121524"/>
                </a:lnTo>
                <a:lnTo>
                  <a:pt x="88645" y="86938"/>
                </a:lnTo>
                <a:lnTo>
                  <a:pt x="123910" y="57270"/>
                </a:lnTo>
                <a:lnTo>
                  <a:pt x="163566" y="33131"/>
                </a:lnTo>
                <a:lnTo>
                  <a:pt x="206991" y="15132"/>
                </a:lnTo>
                <a:lnTo>
                  <a:pt x="253561" y="3884"/>
                </a:lnTo>
                <a:lnTo>
                  <a:pt x="302653" y="0"/>
                </a:lnTo>
                <a:lnTo>
                  <a:pt x="351745" y="3884"/>
                </a:lnTo>
                <a:lnTo>
                  <a:pt x="398315" y="15132"/>
                </a:lnTo>
                <a:lnTo>
                  <a:pt x="441740" y="33131"/>
                </a:lnTo>
                <a:lnTo>
                  <a:pt x="481396" y="57270"/>
                </a:lnTo>
                <a:lnTo>
                  <a:pt x="516661" y="86938"/>
                </a:lnTo>
                <a:lnTo>
                  <a:pt x="546912" y="121524"/>
                </a:lnTo>
                <a:lnTo>
                  <a:pt x="571525" y="160417"/>
                </a:lnTo>
                <a:lnTo>
                  <a:pt x="589877" y="203005"/>
                </a:lnTo>
                <a:lnTo>
                  <a:pt x="601345" y="248678"/>
                </a:lnTo>
                <a:lnTo>
                  <a:pt x="605307" y="296825"/>
                </a:lnTo>
                <a:lnTo>
                  <a:pt x="601345" y="344972"/>
                </a:lnTo>
                <a:lnTo>
                  <a:pt x="589877" y="390645"/>
                </a:lnTo>
                <a:lnTo>
                  <a:pt x="571525" y="433233"/>
                </a:lnTo>
                <a:lnTo>
                  <a:pt x="546912" y="472126"/>
                </a:lnTo>
                <a:lnTo>
                  <a:pt x="516661" y="506712"/>
                </a:lnTo>
                <a:lnTo>
                  <a:pt x="481396" y="536380"/>
                </a:lnTo>
                <a:lnTo>
                  <a:pt x="441740" y="560519"/>
                </a:lnTo>
                <a:lnTo>
                  <a:pt x="398315" y="578518"/>
                </a:lnTo>
                <a:lnTo>
                  <a:pt x="351745" y="589766"/>
                </a:lnTo>
                <a:lnTo>
                  <a:pt x="302653" y="593651"/>
                </a:lnTo>
                <a:lnTo>
                  <a:pt x="253561" y="589766"/>
                </a:lnTo>
                <a:lnTo>
                  <a:pt x="206991" y="578518"/>
                </a:lnTo>
                <a:lnTo>
                  <a:pt x="163566" y="560519"/>
                </a:lnTo>
                <a:lnTo>
                  <a:pt x="123910" y="536380"/>
                </a:lnTo>
                <a:lnTo>
                  <a:pt x="88645" y="506712"/>
                </a:lnTo>
                <a:lnTo>
                  <a:pt x="58394" y="472126"/>
                </a:lnTo>
                <a:lnTo>
                  <a:pt x="33781" y="433233"/>
                </a:lnTo>
                <a:lnTo>
                  <a:pt x="15429" y="390645"/>
                </a:lnTo>
                <a:lnTo>
                  <a:pt x="3961" y="344972"/>
                </a:lnTo>
                <a:lnTo>
                  <a:pt x="0" y="29682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69861" y="5890413"/>
            <a:ext cx="123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rbel"/>
                <a:cs typeface="Corbel"/>
              </a:rPr>
              <a:t>7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425786" y="1236244"/>
            <a:ext cx="2037080" cy="850265"/>
            <a:chOff x="4814685" y="1438275"/>
            <a:chExt cx="2037080" cy="850265"/>
          </a:xfrm>
        </p:grpSpPr>
        <p:sp>
          <p:nvSpPr>
            <p:cNvPr id="19" name="object 19"/>
            <p:cNvSpPr/>
            <p:nvPr/>
          </p:nvSpPr>
          <p:spPr>
            <a:xfrm>
              <a:off x="4824210" y="1685259"/>
              <a:ext cx="605790" cy="593725"/>
            </a:xfrm>
            <a:custGeom>
              <a:avLst/>
              <a:gdLst/>
              <a:ahLst/>
              <a:cxnLst/>
              <a:rect l="l" t="t" r="r" b="b"/>
              <a:pathLst>
                <a:path w="605789" h="593725">
                  <a:moveTo>
                    <a:pt x="0" y="296825"/>
                  </a:moveTo>
                  <a:lnTo>
                    <a:pt x="3961" y="248678"/>
                  </a:lnTo>
                  <a:lnTo>
                    <a:pt x="15429" y="203005"/>
                  </a:lnTo>
                  <a:lnTo>
                    <a:pt x="33781" y="160417"/>
                  </a:lnTo>
                  <a:lnTo>
                    <a:pt x="58394" y="121524"/>
                  </a:lnTo>
                  <a:lnTo>
                    <a:pt x="88645" y="86938"/>
                  </a:lnTo>
                  <a:lnTo>
                    <a:pt x="123910" y="57270"/>
                  </a:lnTo>
                  <a:lnTo>
                    <a:pt x="163566" y="33131"/>
                  </a:lnTo>
                  <a:lnTo>
                    <a:pt x="206991" y="15132"/>
                  </a:lnTo>
                  <a:lnTo>
                    <a:pt x="253561" y="3884"/>
                  </a:lnTo>
                  <a:lnTo>
                    <a:pt x="302653" y="0"/>
                  </a:lnTo>
                  <a:lnTo>
                    <a:pt x="351745" y="3884"/>
                  </a:lnTo>
                  <a:lnTo>
                    <a:pt x="398315" y="15132"/>
                  </a:lnTo>
                  <a:lnTo>
                    <a:pt x="441740" y="33131"/>
                  </a:lnTo>
                  <a:lnTo>
                    <a:pt x="481396" y="57270"/>
                  </a:lnTo>
                  <a:lnTo>
                    <a:pt x="516661" y="86938"/>
                  </a:lnTo>
                  <a:lnTo>
                    <a:pt x="546912" y="121524"/>
                  </a:lnTo>
                  <a:lnTo>
                    <a:pt x="571525" y="160417"/>
                  </a:lnTo>
                  <a:lnTo>
                    <a:pt x="589877" y="203005"/>
                  </a:lnTo>
                  <a:lnTo>
                    <a:pt x="601345" y="248678"/>
                  </a:lnTo>
                  <a:lnTo>
                    <a:pt x="605307" y="296825"/>
                  </a:lnTo>
                  <a:lnTo>
                    <a:pt x="601345" y="344972"/>
                  </a:lnTo>
                  <a:lnTo>
                    <a:pt x="589877" y="390645"/>
                  </a:lnTo>
                  <a:lnTo>
                    <a:pt x="571525" y="433233"/>
                  </a:lnTo>
                  <a:lnTo>
                    <a:pt x="546912" y="472126"/>
                  </a:lnTo>
                  <a:lnTo>
                    <a:pt x="516661" y="506712"/>
                  </a:lnTo>
                  <a:lnTo>
                    <a:pt x="481396" y="536380"/>
                  </a:lnTo>
                  <a:lnTo>
                    <a:pt x="441740" y="560519"/>
                  </a:lnTo>
                  <a:lnTo>
                    <a:pt x="398315" y="578518"/>
                  </a:lnTo>
                  <a:lnTo>
                    <a:pt x="351745" y="589766"/>
                  </a:lnTo>
                  <a:lnTo>
                    <a:pt x="302653" y="593651"/>
                  </a:lnTo>
                  <a:lnTo>
                    <a:pt x="253561" y="589766"/>
                  </a:lnTo>
                  <a:lnTo>
                    <a:pt x="206991" y="578518"/>
                  </a:lnTo>
                  <a:lnTo>
                    <a:pt x="163566" y="560519"/>
                  </a:lnTo>
                  <a:lnTo>
                    <a:pt x="123910" y="536380"/>
                  </a:lnTo>
                  <a:lnTo>
                    <a:pt x="88645" y="506712"/>
                  </a:lnTo>
                  <a:lnTo>
                    <a:pt x="58394" y="472126"/>
                  </a:lnTo>
                  <a:lnTo>
                    <a:pt x="33781" y="433233"/>
                  </a:lnTo>
                  <a:lnTo>
                    <a:pt x="15429" y="390645"/>
                  </a:lnTo>
                  <a:lnTo>
                    <a:pt x="3961" y="344972"/>
                  </a:lnTo>
                  <a:lnTo>
                    <a:pt x="0" y="2968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36594" y="1447800"/>
              <a:ext cx="605790" cy="593725"/>
            </a:xfrm>
            <a:custGeom>
              <a:avLst/>
              <a:gdLst/>
              <a:ahLst/>
              <a:cxnLst/>
              <a:rect l="l" t="t" r="r" b="b"/>
              <a:pathLst>
                <a:path w="605790" h="593725">
                  <a:moveTo>
                    <a:pt x="0" y="296825"/>
                  </a:moveTo>
                  <a:lnTo>
                    <a:pt x="3961" y="248678"/>
                  </a:lnTo>
                  <a:lnTo>
                    <a:pt x="15429" y="203005"/>
                  </a:lnTo>
                  <a:lnTo>
                    <a:pt x="33781" y="160417"/>
                  </a:lnTo>
                  <a:lnTo>
                    <a:pt x="58394" y="121524"/>
                  </a:lnTo>
                  <a:lnTo>
                    <a:pt x="88645" y="86938"/>
                  </a:lnTo>
                  <a:lnTo>
                    <a:pt x="123910" y="57270"/>
                  </a:lnTo>
                  <a:lnTo>
                    <a:pt x="163566" y="33131"/>
                  </a:lnTo>
                  <a:lnTo>
                    <a:pt x="206991" y="15132"/>
                  </a:lnTo>
                  <a:lnTo>
                    <a:pt x="253561" y="3884"/>
                  </a:lnTo>
                  <a:lnTo>
                    <a:pt x="302653" y="0"/>
                  </a:lnTo>
                  <a:lnTo>
                    <a:pt x="351745" y="3884"/>
                  </a:lnTo>
                  <a:lnTo>
                    <a:pt x="398315" y="15132"/>
                  </a:lnTo>
                  <a:lnTo>
                    <a:pt x="441740" y="33131"/>
                  </a:lnTo>
                  <a:lnTo>
                    <a:pt x="481396" y="57270"/>
                  </a:lnTo>
                  <a:lnTo>
                    <a:pt x="516661" y="86938"/>
                  </a:lnTo>
                  <a:lnTo>
                    <a:pt x="546912" y="121524"/>
                  </a:lnTo>
                  <a:lnTo>
                    <a:pt x="571525" y="160417"/>
                  </a:lnTo>
                  <a:lnTo>
                    <a:pt x="589877" y="203005"/>
                  </a:lnTo>
                  <a:lnTo>
                    <a:pt x="601345" y="248678"/>
                  </a:lnTo>
                  <a:lnTo>
                    <a:pt x="605307" y="296825"/>
                  </a:lnTo>
                  <a:lnTo>
                    <a:pt x="601345" y="344972"/>
                  </a:lnTo>
                  <a:lnTo>
                    <a:pt x="589877" y="390645"/>
                  </a:lnTo>
                  <a:lnTo>
                    <a:pt x="571525" y="433233"/>
                  </a:lnTo>
                  <a:lnTo>
                    <a:pt x="546912" y="472126"/>
                  </a:lnTo>
                  <a:lnTo>
                    <a:pt x="516661" y="506712"/>
                  </a:lnTo>
                  <a:lnTo>
                    <a:pt x="481396" y="536380"/>
                  </a:lnTo>
                  <a:lnTo>
                    <a:pt x="441740" y="560519"/>
                  </a:lnTo>
                  <a:lnTo>
                    <a:pt x="398315" y="578518"/>
                  </a:lnTo>
                  <a:lnTo>
                    <a:pt x="351745" y="589766"/>
                  </a:lnTo>
                  <a:lnTo>
                    <a:pt x="302653" y="593651"/>
                  </a:lnTo>
                  <a:lnTo>
                    <a:pt x="253561" y="589766"/>
                  </a:lnTo>
                  <a:lnTo>
                    <a:pt x="206991" y="578518"/>
                  </a:lnTo>
                  <a:lnTo>
                    <a:pt x="163566" y="560519"/>
                  </a:lnTo>
                  <a:lnTo>
                    <a:pt x="123910" y="536380"/>
                  </a:lnTo>
                  <a:lnTo>
                    <a:pt x="88645" y="506712"/>
                  </a:lnTo>
                  <a:lnTo>
                    <a:pt x="58394" y="472126"/>
                  </a:lnTo>
                  <a:lnTo>
                    <a:pt x="33781" y="433233"/>
                  </a:lnTo>
                  <a:lnTo>
                    <a:pt x="15429" y="390645"/>
                  </a:lnTo>
                  <a:lnTo>
                    <a:pt x="3961" y="344972"/>
                  </a:lnTo>
                  <a:lnTo>
                    <a:pt x="0" y="2968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664940" y="1379372"/>
            <a:ext cx="1609725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4775">
              <a:lnSpc>
                <a:spcPts val="2014"/>
              </a:lnSpc>
              <a:spcBef>
                <a:spcPts val="100"/>
              </a:spcBef>
            </a:pPr>
            <a:r>
              <a:rPr sz="1800" spc="-25" dirty="0">
                <a:latin typeface="Corbel"/>
                <a:cs typeface="Corbel"/>
              </a:rPr>
              <a:t>10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ts val="2014"/>
              </a:lnSpc>
            </a:pPr>
            <a:r>
              <a:rPr sz="1800" dirty="0">
                <a:latin typeface="Corbel"/>
                <a:cs typeface="Corbel"/>
              </a:rPr>
              <a:t>9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36196" y="2670532"/>
            <a:ext cx="605790" cy="593725"/>
          </a:xfrm>
          <a:custGeom>
            <a:avLst/>
            <a:gdLst/>
            <a:ahLst/>
            <a:cxnLst/>
            <a:rect l="l" t="t" r="r" b="b"/>
            <a:pathLst>
              <a:path w="605789" h="593725">
                <a:moveTo>
                  <a:pt x="0" y="296825"/>
                </a:moveTo>
                <a:lnTo>
                  <a:pt x="3961" y="248678"/>
                </a:lnTo>
                <a:lnTo>
                  <a:pt x="15429" y="203005"/>
                </a:lnTo>
                <a:lnTo>
                  <a:pt x="33781" y="160417"/>
                </a:lnTo>
                <a:lnTo>
                  <a:pt x="58394" y="121524"/>
                </a:lnTo>
                <a:lnTo>
                  <a:pt x="88645" y="86938"/>
                </a:lnTo>
                <a:lnTo>
                  <a:pt x="123910" y="57270"/>
                </a:lnTo>
                <a:lnTo>
                  <a:pt x="163566" y="33131"/>
                </a:lnTo>
                <a:lnTo>
                  <a:pt x="206991" y="15132"/>
                </a:lnTo>
                <a:lnTo>
                  <a:pt x="253561" y="3884"/>
                </a:lnTo>
                <a:lnTo>
                  <a:pt x="302653" y="0"/>
                </a:lnTo>
                <a:lnTo>
                  <a:pt x="351745" y="3884"/>
                </a:lnTo>
                <a:lnTo>
                  <a:pt x="398315" y="15132"/>
                </a:lnTo>
                <a:lnTo>
                  <a:pt x="441740" y="33131"/>
                </a:lnTo>
                <a:lnTo>
                  <a:pt x="481396" y="57270"/>
                </a:lnTo>
                <a:lnTo>
                  <a:pt x="516661" y="86938"/>
                </a:lnTo>
                <a:lnTo>
                  <a:pt x="546912" y="121524"/>
                </a:lnTo>
                <a:lnTo>
                  <a:pt x="571525" y="160417"/>
                </a:lnTo>
                <a:lnTo>
                  <a:pt x="589877" y="203005"/>
                </a:lnTo>
                <a:lnTo>
                  <a:pt x="601345" y="248678"/>
                </a:lnTo>
                <a:lnTo>
                  <a:pt x="605307" y="296825"/>
                </a:lnTo>
                <a:lnTo>
                  <a:pt x="601345" y="344972"/>
                </a:lnTo>
                <a:lnTo>
                  <a:pt x="589877" y="390645"/>
                </a:lnTo>
                <a:lnTo>
                  <a:pt x="571525" y="433233"/>
                </a:lnTo>
                <a:lnTo>
                  <a:pt x="546912" y="472126"/>
                </a:lnTo>
                <a:lnTo>
                  <a:pt x="516661" y="506712"/>
                </a:lnTo>
                <a:lnTo>
                  <a:pt x="481396" y="536380"/>
                </a:lnTo>
                <a:lnTo>
                  <a:pt x="441740" y="560519"/>
                </a:lnTo>
                <a:lnTo>
                  <a:pt x="398315" y="578518"/>
                </a:lnTo>
                <a:lnTo>
                  <a:pt x="351745" y="589766"/>
                </a:lnTo>
                <a:lnTo>
                  <a:pt x="302653" y="593651"/>
                </a:lnTo>
                <a:lnTo>
                  <a:pt x="253561" y="589766"/>
                </a:lnTo>
                <a:lnTo>
                  <a:pt x="206991" y="578518"/>
                </a:lnTo>
                <a:lnTo>
                  <a:pt x="163566" y="560519"/>
                </a:lnTo>
                <a:lnTo>
                  <a:pt x="123910" y="536380"/>
                </a:lnTo>
                <a:lnTo>
                  <a:pt x="88645" y="506712"/>
                </a:lnTo>
                <a:lnTo>
                  <a:pt x="58394" y="472126"/>
                </a:lnTo>
                <a:lnTo>
                  <a:pt x="33781" y="433233"/>
                </a:lnTo>
                <a:lnTo>
                  <a:pt x="15429" y="390645"/>
                </a:lnTo>
                <a:lnTo>
                  <a:pt x="3961" y="344972"/>
                </a:lnTo>
                <a:lnTo>
                  <a:pt x="0" y="29682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767412" y="2805836"/>
            <a:ext cx="143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rbel"/>
                <a:cs typeface="Corbel"/>
              </a:rPr>
              <a:t>8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838170" y="1948625"/>
            <a:ext cx="1936114" cy="1681480"/>
            <a:chOff x="6227069" y="2150656"/>
            <a:chExt cx="1936114" cy="1681480"/>
          </a:xfrm>
        </p:grpSpPr>
        <p:sp>
          <p:nvSpPr>
            <p:cNvPr id="25" name="object 25"/>
            <p:cNvSpPr/>
            <p:nvPr/>
          </p:nvSpPr>
          <p:spPr>
            <a:xfrm>
              <a:off x="6236594" y="3228752"/>
              <a:ext cx="605790" cy="593725"/>
            </a:xfrm>
            <a:custGeom>
              <a:avLst/>
              <a:gdLst/>
              <a:ahLst/>
              <a:cxnLst/>
              <a:rect l="l" t="t" r="r" b="b"/>
              <a:pathLst>
                <a:path w="605790" h="593725">
                  <a:moveTo>
                    <a:pt x="0" y="296825"/>
                  </a:moveTo>
                  <a:lnTo>
                    <a:pt x="3961" y="248678"/>
                  </a:lnTo>
                  <a:lnTo>
                    <a:pt x="15429" y="203005"/>
                  </a:lnTo>
                  <a:lnTo>
                    <a:pt x="33781" y="160417"/>
                  </a:lnTo>
                  <a:lnTo>
                    <a:pt x="58394" y="121524"/>
                  </a:lnTo>
                  <a:lnTo>
                    <a:pt x="88645" y="86938"/>
                  </a:lnTo>
                  <a:lnTo>
                    <a:pt x="123910" y="57270"/>
                  </a:lnTo>
                  <a:lnTo>
                    <a:pt x="163566" y="33131"/>
                  </a:lnTo>
                  <a:lnTo>
                    <a:pt x="206991" y="15132"/>
                  </a:lnTo>
                  <a:lnTo>
                    <a:pt x="253561" y="3884"/>
                  </a:lnTo>
                  <a:lnTo>
                    <a:pt x="302653" y="0"/>
                  </a:lnTo>
                  <a:lnTo>
                    <a:pt x="351745" y="3884"/>
                  </a:lnTo>
                  <a:lnTo>
                    <a:pt x="398315" y="15132"/>
                  </a:lnTo>
                  <a:lnTo>
                    <a:pt x="441740" y="33131"/>
                  </a:lnTo>
                  <a:lnTo>
                    <a:pt x="481396" y="57270"/>
                  </a:lnTo>
                  <a:lnTo>
                    <a:pt x="516661" y="86938"/>
                  </a:lnTo>
                  <a:lnTo>
                    <a:pt x="546912" y="121524"/>
                  </a:lnTo>
                  <a:lnTo>
                    <a:pt x="571525" y="160417"/>
                  </a:lnTo>
                  <a:lnTo>
                    <a:pt x="589877" y="203005"/>
                  </a:lnTo>
                  <a:lnTo>
                    <a:pt x="601345" y="248678"/>
                  </a:lnTo>
                  <a:lnTo>
                    <a:pt x="605307" y="296825"/>
                  </a:lnTo>
                  <a:lnTo>
                    <a:pt x="601345" y="344972"/>
                  </a:lnTo>
                  <a:lnTo>
                    <a:pt x="589877" y="390645"/>
                  </a:lnTo>
                  <a:lnTo>
                    <a:pt x="571525" y="433233"/>
                  </a:lnTo>
                  <a:lnTo>
                    <a:pt x="546912" y="472126"/>
                  </a:lnTo>
                  <a:lnTo>
                    <a:pt x="516661" y="506712"/>
                  </a:lnTo>
                  <a:lnTo>
                    <a:pt x="481396" y="536380"/>
                  </a:lnTo>
                  <a:lnTo>
                    <a:pt x="441740" y="560519"/>
                  </a:lnTo>
                  <a:lnTo>
                    <a:pt x="398315" y="578518"/>
                  </a:lnTo>
                  <a:lnTo>
                    <a:pt x="351745" y="589766"/>
                  </a:lnTo>
                  <a:lnTo>
                    <a:pt x="302653" y="593651"/>
                  </a:lnTo>
                  <a:lnTo>
                    <a:pt x="253561" y="589766"/>
                  </a:lnTo>
                  <a:lnTo>
                    <a:pt x="206991" y="578518"/>
                  </a:lnTo>
                  <a:lnTo>
                    <a:pt x="163566" y="560519"/>
                  </a:lnTo>
                  <a:lnTo>
                    <a:pt x="123910" y="536380"/>
                  </a:lnTo>
                  <a:lnTo>
                    <a:pt x="88645" y="506712"/>
                  </a:lnTo>
                  <a:lnTo>
                    <a:pt x="58394" y="472126"/>
                  </a:lnTo>
                  <a:lnTo>
                    <a:pt x="33781" y="433233"/>
                  </a:lnTo>
                  <a:lnTo>
                    <a:pt x="15429" y="390645"/>
                  </a:lnTo>
                  <a:lnTo>
                    <a:pt x="3961" y="344972"/>
                  </a:lnTo>
                  <a:lnTo>
                    <a:pt x="0" y="2968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48092" y="2160181"/>
              <a:ext cx="605790" cy="593725"/>
            </a:xfrm>
            <a:custGeom>
              <a:avLst/>
              <a:gdLst/>
              <a:ahLst/>
              <a:cxnLst/>
              <a:rect l="l" t="t" r="r" b="b"/>
              <a:pathLst>
                <a:path w="605790" h="593725">
                  <a:moveTo>
                    <a:pt x="0" y="296825"/>
                  </a:moveTo>
                  <a:lnTo>
                    <a:pt x="3961" y="248678"/>
                  </a:lnTo>
                  <a:lnTo>
                    <a:pt x="15429" y="203005"/>
                  </a:lnTo>
                  <a:lnTo>
                    <a:pt x="33781" y="160417"/>
                  </a:lnTo>
                  <a:lnTo>
                    <a:pt x="58394" y="121524"/>
                  </a:lnTo>
                  <a:lnTo>
                    <a:pt x="88645" y="86938"/>
                  </a:lnTo>
                  <a:lnTo>
                    <a:pt x="123910" y="57270"/>
                  </a:lnTo>
                  <a:lnTo>
                    <a:pt x="163566" y="33131"/>
                  </a:lnTo>
                  <a:lnTo>
                    <a:pt x="206991" y="15132"/>
                  </a:lnTo>
                  <a:lnTo>
                    <a:pt x="253561" y="3884"/>
                  </a:lnTo>
                  <a:lnTo>
                    <a:pt x="302653" y="0"/>
                  </a:lnTo>
                  <a:lnTo>
                    <a:pt x="351745" y="3884"/>
                  </a:lnTo>
                  <a:lnTo>
                    <a:pt x="398315" y="15132"/>
                  </a:lnTo>
                  <a:lnTo>
                    <a:pt x="441740" y="33131"/>
                  </a:lnTo>
                  <a:lnTo>
                    <a:pt x="481396" y="57270"/>
                  </a:lnTo>
                  <a:lnTo>
                    <a:pt x="516661" y="86938"/>
                  </a:lnTo>
                  <a:lnTo>
                    <a:pt x="546912" y="121524"/>
                  </a:lnTo>
                  <a:lnTo>
                    <a:pt x="571525" y="160417"/>
                  </a:lnTo>
                  <a:lnTo>
                    <a:pt x="589877" y="203005"/>
                  </a:lnTo>
                  <a:lnTo>
                    <a:pt x="601345" y="248678"/>
                  </a:lnTo>
                  <a:lnTo>
                    <a:pt x="605307" y="296825"/>
                  </a:lnTo>
                  <a:lnTo>
                    <a:pt x="601345" y="344972"/>
                  </a:lnTo>
                  <a:lnTo>
                    <a:pt x="589877" y="390645"/>
                  </a:lnTo>
                  <a:lnTo>
                    <a:pt x="571525" y="433233"/>
                  </a:lnTo>
                  <a:lnTo>
                    <a:pt x="546912" y="472126"/>
                  </a:lnTo>
                  <a:lnTo>
                    <a:pt x="516661" y="506712"/>
                  </a:lnTo>
                  <a:lnTo>
                    <a:pt x="481396" y="536380"/>
                  </a:lnTo>
                  <a:lnTo>
                    <a:pt x="441740" y="560519"/>
                  </a:lnTo>
                  <a:lnTo>
                    <a:pt x="398315" y="578518"/>
                  </a:lnTo>
                  <a:lnTo>
                    <a:pt x="351745" y="589766"/>
                  </a:lnTo>
                  <a:lnTo>
                    <a:pt x="302653" y="593651"/>
                  </a:lnTo>
                  <a:lnTo>
                    <a:pt x="253561" y="589766"/>
                  </a:lnTo>
                  <a:lnTo>
                    <a:pt x="206991" y="578518"/>
                  </a:lnTo>
                  <a:lnTo>
                    <a:pt x="163566" y="560519"/>
                  </a:lnTo>
                  <a:lnTo>
                    <a:pt x="123910" y="536380"/>
                  </a:lnTo>
                  <a:lnTo>
                    <a:pt x="88645" y="506712"/>
                  </a:lnTo>
                  <a:lnTo>
                    <a:pt x="58394" y="472126"/>
                  </a:lnTo>
                  <a:lnTo>
                    <a:pt x="33781" y="433233"/>
                  </a:lnTo>
                  <a:lnTo>
                    <a:pt x="15429" y="390645"/>
                  </a:lnTo>
                  <a:lnTo>
                    <a:pt x="3961" y="344972"/>
                  </a:lnTo>
                  <a:lnTo>
                    <a:pt x="0" y="2968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338816" y="2092604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orbel"/>
                <a:cs typeface="Corbel"/>
              </a:rPr>
              <a:t>12</a:t>
            </a:r>
            <a:endParaRPr sz="1800" dirty="0">
              <a:latin typeface="Corbel"/>
              <a:cs typeface="Corbe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04354" y="1483229"/>
            <a:ext cx="6355733" cy="4393077"/>
            <a:chOff x="1293253" y="1685260"/>
            <a:chExt cx="6355733" cy="4393077"/>
          </a:xfrm>
        </p:grpSpPr>
        <p:sp>
          <p:nvSpPr>
            <p:cNvPr id="29" name="object 29"/>
            <p:cNvSpPr/>
            <p:nvPr/>
          </p:nvSpPr>
          <p:spPr>
            <a:xfrm>
              <a:off x="1293253" y="3584943"/>
              <a:ext cx="504825" cy="474980"/>
            </a:xfrm>
            <a:custGeom>
              <a:avLst/>
              <a:gdLst/>
              <a:ahLst/>
              <a:cxnLst/>
              <a:rect l="l" t="t" r="r" b="b"/>
              <a:pathLst>
                <a:path w="504825" h="474979">
                  <a:moveTo>
                    <a:pt x="0" y="0"/>
                  </a:moveTo>
                  <a:lnTo>
                    <a:pt x="504423" y="47492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95907" y="3228752"/>
              <a:ext cx="1109980" cy="356235"/>
            </a:xfrm>
            <a:custGeom>
              <a:avLst/>
              <a:gdLst/>
              <a:ahLst/>
              <a:cxnLst/>
              <a:rect l="l" t="t" r="r" b="b"/>
              <a:pathLst>
                <a:path w="1109980" h="356235">
                  <a:moveTo>
                    <a:pt x="0" y="0"/>
                  </a:moveTo>
                  <a:lnTo>
                    <a:pt x="1109730" y="35619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94137" y="2753833"/>
              <a:ext cx="605790" cy="237490"/>
            </a:xfrm>
            <a:custGeom>
              <a:avLst/>
              <a:gdLst/>
              <a:ahLst/>
              <a:cxnLst/>
              <a:rect l="l" t="t" r="r" b="b"/>
              <a:pathLst>
                <a:path w="605789" h="237489">
                  <a:moveTo>
                    <a:pt x="0" y="237460"/>
                  </a:moveTo>
                  <a:lnTo>
                    <a:pt x="60530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04752" y="2753832"/>
              <a:ext cx="302895" cy="593725"/>
            </a:xfrm>
            <a:custGeom>
              <a:avLst/>
              <a:gdLst/>
              <a:ahLst/>
              <a:cxnLst/>
              <a:rect l="l" t="t" r="r" b="b"/>
              <a:pathLst>
                <a:path w="302894" h="593725">
                  <a:moveTo>
                    <a:pt x="0" y="0"/>
                  </a:moveTo>
                  <a:lnTo>
                    <a:pt x="302654" y="59365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02098" y="3941134"/>
              <a:ext cx="605790" cy="356235"/>
            </a:xfrm>
            <a:custGeom>
              <a:avLst/>
              <a:gdLst/>
              <a:ahLst/>
              <a:cxnLst/>
              <a:rect l="l" t="t" r="r" b="b"/>
              <a:pathLst>
                <a:path w="605789" h="356235">
                  <a:moveTo>
                    <a:pt x="0" y="356191"/>
                  </a:moveTo>
                  <a:lnTo>
                    <a:pt x="60530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01213" y="4534785"/>
              <a:ext cx="1009015" cy="474980"/>
            </a:xfrm>
            <a:custGeom>
              <a:avLst/>
              <a:gdLst/>
              <a:ahLst/>
              <a:cxnLst/>
              <a:rect l="l" t="t" r="r" b="b"/>
              <a:pathLst>
                <a:path w="1009014" h="474979">
                  <a:moveTo>
                    <a:pt x="0" y="0"/>
                  </a:moveTo>
                  <a:lnTo>
                    <a:pt x="1008845" y="47492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714482" y="5009706"/>
              <a:ext cx="706755" cy="237490"/>
            </a:xfrm>
            <a:custGeom>
              <a:avLst/>
              <a:gdLst/>
              <a:ahLst/>
              <a:cxnLst/>
              <a:rect l="l" t="t" r="r" b="b"/>
              <a:pathLst>
                <a:path w="706754" h="237489">
                  <a:moveTo>
                    <a:pt x="0" y="237460"/>
                  </a:moveTo>
                  <a:lnTo>
                    <a:pt x="70619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13596" y="5603357"/>
              <a:ext cx="504825" cy="474980"/>
            </a:xfrm>
            <a:custGeom>
              <a:avLst/>
              <a:gdLst/>
              <a:ahLst/>
              <a:cxnLst/>
              <a:rect l="l" t="t" r="r" b="b"/>
              <a:pathLst>
                <a:path w="504825" h="474979">
                  <a:moveTo>
                    <a:pt x="0" y="0"/>
                  </a:moveTo>
                  <a:lnTo>
                    <a:pt x="504423" y="47492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21557" y="5365897"/>
              <a:ext cx="201930" cy="593725"/>
            </a:xfrm>
            <a:custGeom>
              <a:avLst/>
              <a:gdLst/>
              <a:ahLst/>
              <a:cxnLst/>
              <a:rect l="l" t="t" r="r" b="b"/>
              <a:pathLst>
                <a:path w="201929" h="593725">
                  <a:moveTo>
                    <a:pt x="201769" y="0"/>
                  </a:moveTo>
                  <a:lnTo>
                    <a:pt x="0" y="59365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30402" y="3347483"/>
              <a:ext cx="706755" cy="118745"/>
            </a:xfrm>
            <a:custGeom>
              <a:avLst/>
              <a:gdLst/>
              <a:ahLst/>
              <a:cxnLst/>
              <a:rect l="l" t="t" r="r" b="b"/>
              <a:pathLst>
                <a:path w="706754" h="118745">
                  <a:moveTo>
                    <a:pt x="0" y="0"/>
                  </a:moveTo>
                  <a:lnTo>
                    <a:pt x="706192" y="11873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841901" y="2753832"/>
              <a:ext cx="807085" cy="712470"/>
            </a:xfrm>
            <a:custGeom>
              <a:avLst/>
              <a:gdLst/>
              <a:ahLst/>
              <a:cxnLst/>
              <a:rect l="l" t="t" r="r" b="b"/>
              <a:pathLst>
                <a:path w="807084" h="712470">
                  <a:moveTo>
                    <a:pt x="0" y="712381"/>
                  </a:moveTo>
                  <a:lnTo>
                    <a:pt x="80707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41901" y="1803990"/>
              <a:ext cx="807085" cy="356235"/>
            </a:xfrm>
            <a:custGeom>
              <a:avLst/>
              <a:gdLst/>
              <a:ahLst/>
              <a:cxnLst/>
              <a:rect l="l" t="t" r="r" b="b"/>
              <a:pathLst>
                <a:path w="807084" h="356235">
                  <a:moveTo>
                    <a:pt x="0" y="0"/>
                  </a:moveTo>
                  <a:lnTo>
                    <a:pt x="807076" y="35619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429517" y="1685260"/>
              <a:ext cx="807085" cy="237490"/>
            </a:xfrm>
            <a:custGeom>
              <a:avLst/>
              <a:gdLst/>
              <a:ahLst/>
              <a:cxnLst/>
              <a:rect l="l" t="t" r="r" b="b"/>
              <a:pathLst>
                <a:path w="807085" h="237489">
                  <a:moveTo>
                    <a:pt x="0" y="237460"/>
                  </a:moveTo>
                  <a:lnTo>
                    <a:pt x="80707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26865" y="2278912"/>
              <a:ext cx="0" cy="593725"/>
            </a:xfrm>
            <a:custGeom>
              <a:avLst/>
              <a:gdLst/>
              <a:ahLst/>
              <a:cxnLst/>
              <a:rect l="l" t="t" r="r" b="b"/>
              <a:pathLst>
                <a:path h="593725">
                  <a:moveTo>
                    <a:pt x="0" y="0"/>
                  </a:moveTo>
                  <a:lnTo>
                    <a:pt x="1" y="59365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39247" y="2041451"/>
              <a:ext cx="0" cy="1187450"/>
            </a:xfrm>
            <a:custGeom>
              <a:avLst/>
              <a:gdLst/>
              <a:ahLst/>
              <a:cxnLst/>
              <a:rect l="l" t="t" r="r" b="b"/>
              <a:pathLst>
                <a:path h="1187450">
                  <a:moveTo>
                    <a:pt x="0" y="0"/>
                  </a:moveTo>
                  <a:lnTo>
                    <a:pt x="1" y="118730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04752" y="2635101"/>
              <a:ext cx="2320925" cy="356235"/>
            </a:xfrm>
            <a:custGeom>
              <a:avLst/>
              <a:gdLst/>
              <a:ahLst/>
              <a:cxnLst/>
              <a:rect l="l" t="t" r="r" b="b"/>
              <a:pathLst>
                <a:path w="2320925" h="356235">
                  <a:moveTo>
                    <a:pt x="0" y="0"/>
                  </a:moveTo>
                  <a:lnTo>
                    <a:pt x="2320344" y="35619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411828" y="3466213"/>
              <a:ext cx="1614170" cy="1543685"/>
            </a:xfrm>
            <a:custGeom>
              <a:avLst/>
              <a:gdLst/>
              <a:ahLst/>
              <a:cxnLst/>
              <a:rect l="l" t="t" r="r" b="b"/>
              <a:pathLst>
                <a:path w="1614170" h="1543685">
                  <a:moveTo>
                    <a:pt x="0" y="1543493"/>
                  </a:moveTo>
                  <a:lnTo>
                    <a:pt x="161415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6024" y="4090416"/>
              <a:ext cx="557784" cy="55778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5479" y="4114800"/>
              <a:ext cx="457200" cy="45720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765479" y="4114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131551" y="160231"/>
                  </a:moveTo>
                  <a:lnTo>
                    <a:pt x="133422" y="150962"/>
                  </a:lnTo>
                  <a:lnTo>
                    <a:pt x="138525" y="143393"/>
                  </a:lnTo>
                  <a:lnTo>
                    <a:pt x="146094" y="138290"/>
                  </a:lnTo>
                  <a:lnTo>
                    <a:pt x="155363" y="136419"/>
                  </a:lnTo>
                  <a:lnTo>
                    <a:pt x="164632" y="138290"/>
                  </a:lnTo>
                  <a:lnTo>
                    <a:pt x="172201" y="143393"/>
                  </a:lnTo>
                  <a:lnTo>
                    <a:pt x="177304" y="150962"/>
                  </a:lnTo>
                  <a:lnTo>
                    <a:pt x="179176" y="160231"/>
                  </a:lnTo>
                  <a:lnTo>
                    <a:pt x="177304" y="169500"/>
                  </a:lnTo>
                  <a:lnTo>
                    <a:pt x="172201" y="177069"/>
                  </a:lnTo>
                  <a:lnTo>
                    <a:pt x="164632" y="182172"/>
                  </a:lnTo>
                  <a:lnTo>
                    <a:pt x="155363" y="184044"/>
                  </a:lnTo>
                  <a:lnTo>
                    <a:pt x="146094" y="182172"/>
                  </a:lnTo>
                  <a:lnTo>
                    <a:pt x="138525" y="177069"/>
                  </a:lnTo>
                  <a:lnTo>
                    <a:pt x="133422" y="169500"/>
                  </a:lnTo>
                  <a:lnTo>
                    <a:pt x="131551" y="160231"/>
                  </a:lnTo>
                </a:path>
                <a:path w="457200" h="457200">
                  <a:moveTo>
                    <a:pt x="278024" y="160231"/>
                  </a:moveTo>
                  <a:lnTo>
                    <a:pt x="279895" y="150962"/>
                  </a:lnTo>
                  <a:lnTo>
                    <a:pt x="284998" y="143393"/>
                  </a:lnTo>
                  <a:lnTo>
                    <a:pt x="292567" y="138290"/>
                  </a:lnTo>
                  <a:lnTo>
                    <a:pt x="301836" y="136419"/>
                  </a:lnTo>
                  <a:lnTo>
                    <a:pt x="311105" y="138290"/>
                  </a:lnTo>
                  <a:lnTo>
                    <a:pt x="318674" y="143393"/>
                  </a:lnTo>
                  <a:lnTo>
                    <a:pt x="323777" y="150962"/>
                  </a:lnTo>
                  <a:lnTo>
                    <a:pt x="325649" y="160231"/>
                  </a:lnTo>
                  <a:lnTo>
                    <a:pt x="323777" y="169500"/>
                  </a:lnTo>
                  <a:lnTo>
                    <a:pt x="318674" y="177069"/>
                  </a:lnTo>
                  <a:lnTo>
                    <a:pt x="311105" y="182172"/>
                  </a:lnTo>
                  <a:lnTo>
                    <a:pt x="301836" y="184044"/>
                  </a:lnTo>
                  <a:lnTo>
                    <a:pt x="292567" y="182172"/>
                  </a:lnTo>
                  <a:lnTo>
                    <a:pt x="284998" y="177069"/>
                  </a:lnTo>
                  <a:lnTo>
                    <a:pt x="279895" y="169500"/>
                  </a:lnTo>
                  <a:lnTo>
                    <a:pt x="278024" y="160231"/>
                  </a:lnTo>
                </a:path>
                <a:path w="457200" h="457200">
                  <a:moveTo>
                    <a:pt x="104697" y="328294"/>
                  </a:moveTo>
                  <a:lnTo>
                    <a:pt x="145990" y="351931"/>
                  </a:lnTo>
                  <a:lnTo>
                    <a:pt x="187267" y="366113"/>
                  </a:lnTo>
                  <a:lnTo>
                    <a:pt x="228527" y="370840"/>
                  </a:lnTo>
                  <a:lnTo>
                    <a:pt x="269772" y="366113"/>
                  </a:lnTo>
                  <a:lnTo>
                    <a:pt x="311000" y="351931"/>
                  </a:lnTo>
                  <a:lnTo>
                    <a:pt x="352213" y="328294"/>
                  </a:lnTo>
                </a:path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1" y="17964"/>
                  </a:lnTo>
                  <a:lnTo>
                    <a:pt x="356412" y="39041"/>
                  </a:lnTo>
                  <a:lnTo>
                    <a:pt x="390244" y="66955"/>
                  </a:lnTo>
                  <a:lnTo>
                    <a:pt x="418158" y="100787"/>
                  </a:lnTo>
                  <a:lnTo>
                    <a:pt x="439235" y="139618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6024" y="4090416"/>
              <a:ext cx="557784" cy="55778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5479" y="4114800"/>
              <a:ext cx="457200" cy="45720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765479" y="4114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131551" y="160231"/>
                  </a:moveTo>
                  <a:lnTo>
                    <a:pt x="133422" y="150962"/>
                  </a:lnTo>
                  <a:lnTo>
                    <a:pt x="138525" y="143393"/>
                  </a:lnTo>
                  <a:lnTo>
                    <a:pt x="146094" y="138290"/>
                  </a:lnTo>
                  <a:lnTo>
                    <a:pt x="155363" y="136419"/>
                  </a:lnTo>
                  <a:lnTo>
                    <a:pt x="164632" y="138290"/>
                  </a:lnTo>
                  <a:lnTo>
                    <a:pt x="172201" y="143393"/>
                  </a:lnTo>
                  <a:lnTo>
                    <a:pt x="177304" y="150962"/>
                  </a:lnTo>
                  <a:lnTo>
                    <a:pt x="179176" y="160231"/>
                  </a:lnTo>
                  <a:lnTo>
                    <a:pt x="177304" y="169500"/>
                  </a:lnTo>
                  <a:lnTo>
                    <a:pt x="172201" y="177069"/>
                  </a:lnTo>
                  <a:lnTo>
                    <a:pt x="164632" y="182172"/>
                  </a:lnTo>
                  <a:lnTo>
                    <a:pt x="155363" y="184044"/>
                  </a:lnTo>
                  <a:lnTo>
                    <a:pt x="146094" y="182172"/>
                  </a:lnTo>
                  <a:lnTo>
                    <a:pt x="138525" y="177069"/>
                  </a:lnTo>
                  <a:lnTo>
                    <a:pt x="133422" y="169500"/>
                  </a:lnTo>
                  <a:lnTo>
                    <a:pt x="131551" y="160231"/>
                  </a:lnTo>
                </a:path>
                <a:path w="457200" h="457200">
                  <a:moveTo>
                    <a:pt x="278024" y="160231"/>
                  </a:moveTo>
                  <a:lnTo>
                    <a:pt x="279895" y="150962"/>
                  </a:lnTo>
                  <a:lnTo>
                    <a:pt x="284998" y="143393"/>
                  </a:lnTo>
                  <a:lnTo>
                    <a:pt x="292567" y="138290"/>
                  </a:lnTo>
                  <a:lnTo>
                    <a:pt x="301836" y="136419"/>
                  </a:lnTo>
                  <a:lnTo>
                    <a:pt x="311105" y="138290"/>
                  </a:lnTo>
                  <a:lnTo>
                    <a:pt x="318674" y="143393"/>
                  </a:lnTo>
                  <a:lnTo>
                    <a:pt x="323777" y="150962"/>
                  </a:lnTo>
                  <a:lnTo>
                    <a:pt x="325649" y="160231"/>
                  </a:lnTo>
                  <a:lnTo>
                    <a:pt x="323777" y="169500"/>
                  </a:lnTo>
                  <a:lnTo>
                    <a:pt x="318674" y="177069"/>
                  </a:lnTo>
                  <a:lnTo>
                    <a:pt x="311105" y="182172"/>
                  </a:lnTo>
                  <a:lnTo>
                    <a:pt x="301836" y="184044"/>
                  </a:lnTo>
                  <a:lnTo>
                    <a:pt x="292567" y="182172"/>
                  </a:lnTo>
                  <a:lnTo>
                    <a:pt x="284998" y="177069"/>
                  </a:lnTo>
                  <a:lnTo>
                    <a:pt x="279895" y="169500"/>
                  </a:lnTo>
                  <a:lnTo>
                    <a:pt x="278024" y="160231"/>
                  </a:lnTo>
                </a:path>
                <a:path w="457200" h="457200">
                  <a:moveTo>
                    <a:pt x="104697" y="328294"/>
                  </a:moveTo>
                  <a:lnTo>
                    <a:pt x="145990" y="351931"/>
                  </a:lnTo>
                  <a:lnTo>
                    <a:pt x="187267" y="366113"/>
                  </a:lnTo>
                  <a:lnTo>
                    <a:pt x="228527" y="370840"/>
                  </a:lnTo>
                  <a:lnTo>
                    <a:pt x="269772" y="366113"/>
                  </a:lnTo>
                  <a:lnTo>
                    <a:pt x="311000" y="351931"/>
                  </a:lnTo>
                  <a:lnTo>
                    <a:pt x="352213" y="328294"/>
                  </a:lnTo>
                </a:path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1" y="17964"/>
                  </a:lnTo>
                  <a:lnTo>
                    <a:pt x="356412" y="39041"/>
                  </a:lnTo>
                  <a:lnTo>
                    <a:pt x="390244" y="66955"/>
                  </a:lnTo>
                  <a:lnTo>
                    <a:pt x="418158" y="100787"/>
                  </a:lnTo>
                  <a:lnTo>
                    <a:pt x="439235" y="139618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6024" y="4090416"/>
              <a:ext cx="557784" cy="55778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5479" y="4114800"/>
              <a:ext cx="457200" cy="45720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765479" y="4114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131551" y="160231"/>
                  </a:moveTo>
                  <a:lnTo>
                    <a:pt x="133422" y="150962"/>
                  </a:lnTo>
                  <a:lnTo>
                    <a:pt x="138525" y="143393"/>
                  </a:lnTo>
                  <a:lnTo>
                    <a:pt x="146094" y="138290"/>
                  </a:lnTo>
                  <a:lnTo>
                    <a:pt x="155363" y="136419"/>
                  </a:lnTo>
                  <a:lnTo>
                    <a:pt x="164632" y="138290"/>
                  </a:lnTo>
                  <a:lnTo>
                    <a:pt x="172201" y="143393"/>
                  </a:lnTo>
                  <a:lnTo>
                    <a:pt x="177304" y="150962"/>
                  </a:lnTo>
                  <a:lnTo>
                    <a:pt x="179176" y="160231"/>
                  </a:lnTo>
                  <a:lnTo>
                    <a:pt x="177304" y="169500"/>
                  </a:lnTo>
                  <a:lnTo>
                    <a:pt x="172201" y="177069"/>
                  </a:lnTo>
                  <a:lnTo>
                    <a:pt x="164632" y="182172"/>
                  </a:lnTo>
                  <a:lnTo>
                    <a:pt x="155363" y="184044"/>
                  </a:lnTo>
                  <a:lnTo>
                    <a:pt x="146094" y="182172"/>
                  </a:lnTo>
                  <a:lnTo>
                    <a:pt x="138525" y="177069"/>
                  </a:lnTo>
                  <a:lnTo>
                    <a:pt x="133422" y="169500"/>
                  </a:lnTo>
                  <a:lnTo>
                    <a:pt x="131551" y="160231"/>
                  </a:lnTo>
                </a:path>
                <a:path w="457200" h="457200">
                  <a:moveTo>
                    <a:pt x="278024" y="160231"/>
                  </a:moveTo>
                  <a:lnTo>
                    <a:pt x="279895" y="150962"/>
                  </a:lnTo>
                  <a:lnTo>
                    <a:pt x="284998" y="143393"/>
                  </a:lnTo>
                  <a:lnTo>
                    <a:pt x="292567" y="138290"/>
                  </a:lnTo>
                  <a:lnTo>
                    <a:pt x="301836" y="136419"/>
                  </a:lnTo>
                  <a:lnTo>
                    <a:pt x="311105" y="138290"/>
                  </a:lnTo>
                  <a:lnTo>
                    <a:pt x="318674" y="143393"/>
                  </a:lnTo>
                  <a:lnTo>
                    <a:pt x="323777" y="150962"/>
                  </a:lnTo>
                  <a:lnTo>
                    <a:pt x="325649" y="160231"/>
                  </a:lnTo>
                  <a:lnTo>
                    <a:pt x="323777" y="169500"/>
                  </a:lnTo>
                  <a:lnTo>
                    <a:pt x="318674" y="177069"/>
                  </a:lnTo>
                  <a:lnTo>
                    <a:pt x="311105" y="182172"/>
                  </a:lnTo>
                  <a:lnTo>
                    <a:pt x="301836" y="184044"/>
                  </a:lnTo>
                  <a:lnTo>
                    <a:pt x="292567" y="182172"/>
                  </a:lnTo>
                  <a:lnTo>
                    <a:pt x="284998" y="177069"/>
                  </a:lnTo>
                  <a:lnTo>
                    <a:pt x="279895" y="169500"/>
                  </a:lnTo>
                  <a:lnTo>
                    <a:pt x="278024" y="160231"/>
                  </a:lnTo>
                </a:path>
                <a:path w="457200" h="457200">
                  <a:moveTo>
                    <a:pt x="104697" y="328294"/>
                  </a:moveTo>
                  <a:lnTo>
                    <a:pt x="145990" y="351931"/>
                  </a:lnTo>
                  <a:lnTo>
                    <a:pt x="187267" y="366113"/>
                  </a:lnTo>
                  <a:lnTo>
                    <a:pt x="228527" y="370840"/>
                  </a:lnTo>
                  <a:lnTo>
                    <a:pt x="269772" y="366113"/>
                  </a:lnTo>
                  <a:lnTo>
                    <a:pt x="311000" y="351931"/>
                  </a:lnTo>
                  <a:lnTo>
                    <a:pt x="352213" y="328294"/>
                  </a:lnTo>
                </a:path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1" y="17964"/>
                  </a:lnTo>
                  <a:lnTo>
                    <a:pt x="356412" y="39041"/>
                  </a:lnTo>
                  <a:lnTo>
                    <a:pt x="390244" y="66955"/>
                  </a:lnTo>
                  <a:lnTo>
                    <a:pt x="418158" y="100787"/>
                  </a:lnTo>
                  <a:lnTo>
                    <a:pt x="439235" y="139618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6024" y="4090416"/>
              <a:ext cx="557784" cy="55778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5479" y="4114800"/>
              <a:ext cx="457200" cy="45720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765479" y="4114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131551" y="160231"/>
                  </a:moveTo>
                  <a:lnTo>
                    <a:pt x="133422" y="150962"/>
                  </a:lnTo>
                  <a:lnTo>
                    <a:pt x="138525" y="143393"/>
                  </a:lnTo>
                  <a:lnTo>
                    <a:pt x="146094" y="138290"/>
                  </a:lnTo>
                  <a:lnTo>
                    <a:pt x="155363" y="136419"/>
                  </a:lnTo>
                  <a:lnTo>
                    <a:pt x="164632" y="138290"/>
                  </a:lnTo>
                  <a:lnTo>
                    <a:pt x="172201" y="143393"/>
                  </a:lnTo>
                  <a:lnTo>
                    <a:pt x="177304" y="150962"/>
                  </a:lnTo>
                  <a:lnTo>
                    <a:pt x="179176" y="160231"/>
                  </a:lnTo>
                  <a:lnTo>
                    <a:pt x="177304" y="169500"/>
                  </a:lnTo>
                  <a:lnTo>
                    <a:pt x="172201" y="177069"/>
                  </a:lnTo>
                  <a:lnTo>
                    <a:pt x="164632" y="182172"/>
                  </a:lnTo>
                  <a:lnTo>
                    <a:pt x="155363" y="184044"/>
                  </a:lnTo>
                  <a:lnTo>
                    <a:pt x="146094" y="182172"/>
                  </a:lnTo>
                  <a:lnTo>
                    <a:pt x="138525" y="177069"/>
                  </a:lnTo>
                  <a:lnTo>
                    <a:pt x="133422" y="169500"/>
                  </a:lnTo>
                  <a:lnTo>
                    <a:pt x="131551" y="160231"/>
                  </a:lnTo>
                </a:path>
                <a:path w="457200" h="457200">
                  <a:moveTo>
                    <a:pt x="278024" y="160231"/>
                  </a:moveTo>
                  <a:lnTo>
                    <a:pt x="279895" y="150962"/>
                  </a:lnTo>
                  <a:lnTo>
                    <a:pt x="284998" y="143393"/>
                  </a:lnTo>
                  <a:lnTo>
                    <a:pt x="292567" y="138290"/>
                  </a:lnTo>
                  <a:lnTo>
                    <a:pt x="301836" y="136419"/>
                  </a:lnTo>
                  <a:lnTo>
                    <a:pt x="311105" y="138290"/>
                  </a:lnTo>
                  <a:lnTo>
                    <a:pt x="318674" y="143393"/>
                  </a:lnTo>
                  <a:lnTo>
                    <a:pt x="323777" y="150962"/>
                  </a:lnTo>
                  <a:lnTo>
                    <a:pt x="325649" y="160231"/>
                  </a:lnTo>
                  <a:lnTo>
                    <a:pt x="323777" y="169500"/>
                  </a:lnTo>
                  <a:lnTo>
                    <a:pt x="318674" y="177069"/>
                  </a:lnTo>
                  <a:lnTo>
                    <a:pt x="311105" y="182172"/>
                  </a:lnTo>
                  <a:lnTo>
                    <a:pt x="301836" y="184044"/>
                  </a:lnTo>
                  <a:lnTo>
                    <a:pt x="292567" y="182172"/>
                  </a:lnTo>
                  <a:lnTo>
                    <a:pt x="284998" y="177069"/>
                  </a:lnTo>
                  <a:lnTo>
                    <a:pt x="279895" y="169500"/>
                  </a:lnTo>
                  <a:lnTo>
                    <a:pt x="278024" y="160231"/>
                  </a:lnTo>
                </a:path>
                <a:path w="457200" h="457200">
                  <a:moveTo>
                    <a:pt x="104697" y="328294"/>
                  </a:moveTo>
                  <a:lnTo>
                    <a:pt x="145990" y="351931"/>
                  </a:lnTo>
                  <a:lnTo>
                    <a:pt x="187267" y="366113"/>
                  </a:lnTo>
                  <a:lnTo>
                    <a:pt x="228527" y="370840"/>
                  </a:lnTo>
                  <a:lnTo>
                    <a:pt x="269772" y="366113"/>
                  </a:lnTo>
                  <a:lnTo>
                    <a:pt x="311000" y="351931"/>
                  </a:lnTo>
                  <a:lnTo>
                    <a:pt x="352213" y="328294"/>
                  </a:lnTo>
                </a:path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1" y="17964"/>
                  </a:lnTo>
                  <a:lnTo>
                    <a:pt x="356412" y="39041"/>
                  </a:lnTo>
                  <a:lnTo>
                    <a:pt x="390244" y="66955"/>
                  </a:lnTo>
                  <a:lnTo>
                    <a:pt x="418158" y="100787"/>
                  </a:lnTo>
                  <a:lnTo>
                    <a:pt x="439235" y="139618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6024" y="4090416"/>
              <a:ext cx="557784" cy="55778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5479" y="4114800"/>
              <a:ext cx="457200" cy="45720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765479" y="4114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131551" y="160231"/>
                  </a:moveTo>
                  <a:lnTo>
                    <a:pt x="133422" y="150962"/>
                  </a:lnTo>
                  <a:lnTo>
                    <a:pt x="138525" y="143393"/>
                  </a:lnTo>
                  <a:lnTo>
                    <a:pt x="146094" y="138290"/>
                  </a:lnTo>
                  <a:lnTo>
                    <a:pt x="155363" y="136419"/>
                  </a:lnTo>
                  <a:lnTo>
                    <a:pt x="164632" y="138290"/>
                  </a:lnTo>
                  <a:lnTo>
                    <a:pt x="172201" y="143393"/>
                  </a:lnTo>
                  <a:lnTo>
                    <a:pt x="177304" y="150962"/>
                  </a:lnTo>
                  <a:lnTo>
                    <a:pt x="179176" y="160231"/>
                  </a:lnTo>
                  <a:lnTo>
                    <a:pt x="177304" y="169500"/>
                  </a:lnTo>
                  <a:lnTo>
                    <a:pt x="172201" y="177069"/>
                  </a:lnTo>
                  <a:lnTo>
                    <a:pt x="164632" y="182172"/>
                  </a:lnTo>
                  <a:lnTo>
                    <a:pt x="155363" y="184044"/>
                  </a:lnTo>
                  <a:lnTo>
                    <a:pt x="146094" y="182172"/>
                  </a:lnTo>
                  <a:lnTo>
                    <a:pt x="138525" y="177069"/>
                  </a:lnTo>
                  <a:lnTo>
                    <a:pt x="133422" y="169500"/>
                  </a:lnTo>
                  <a:lnTo>
                    <a:pt x="131551" y="160231"/>
                  </a:lnTo>
                </a:path>
                <a:path w="457200" h="457200">
                  <a:moveTo>
                    <a:pt x="278024" y="160231"/>
                  </a:moveTo>
                  <a:lnTo>
                    <a:pt x="279895" y="150962"/>
                  </a:lnTo>
                  <a:lnTo>
                    <a:pt x="284998" y="143393"/>
                  </a:lnTo>
                  <a:lnTo>
                    <a:pt x="292567" y="138290"/>
                  </a:lnTo>
                  <a:lnTo>
                    <a:pt x="301836" y="136419"/>
                  </a:lnTo>
                  <a:lnTo>
                    <a:pt x="311105" y="138290"/>
                  </a:lnTo>
                  <a:lnTo>
                    <a:pt x="318674" y="143393"/>
                  </a:lnTo>
                  <a:lnTo>
                    <a:pt x="323777" y="150962"/>
                  </a:lnTo>
                  <a:lnTo>
                    <a:pt x="325649" y="160231"/>
                  </a:lnTo>
                  <a:lnTo>
                    <a:pt x="323777" y="169500"/>
                  </a:lnTo>
                  <a:lnTo>
                    <a:pt x="318674" y="177069"/>
                  </a:lnTo>
                  <a:lnTo>
                    <a:pt x="311105" y="182172"/>
                  </a:lnTo>
                  <a:lnTo>
                    <a:pt x="301836" y="184044"/>
                  </a:lnTo>
                  <a:lnTo>
                    <a:pt x="292567" y="182172"/>
                  </a:lnTo>
                  <a:lnTo>
                    <a:pt x="284998" y="177069"/>
                  </a:lnTo>
                  <a:lnTo>
                    <a:pt x="279895" y="169500"/>
                  </a:lnTo>
                  <a:lnTo>
                    <a:pt x="278024" y="160231"/>
                  </a:lnTo>
                </a:path>
                <a:path w="457200" h="457200">
                  <a:moveTo>
                    <a:pt x="104697" y="328294"/>
                  </a:moveTo>
                  <a:lnTo>
                    <a:pt x="145990" y="351931"/>
                  </a:lnTo>
                  <a:lnTo>
                    <a:pt x="187267" y="366113"/>
                  </a:lnTo>
                  <a:lnTo>
                    <a:pt x="228527" y="370840"/>
                  </a:lnTo>
                  <a:lnTo>
                    <a:pt x="269772" y="366113"/>
                  </a:lnTo>
                  <a:lnTo>
                    <a:pt x="311000" y="351931"/>
                  </a:lnTo>
                  <a:lnTo>
                    <a:pt x="352213" y="328294"/>
                  </a:lnTo>
                </a:path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1" y="17964"/>
                  </a:lnTo>
                  <a:lnTo>
                    <a:pt x="356412" y="39041"/>
                  </a:lnTo>
                  <a:lnTo>
                    <a:pt x="390244" y="66955"/>
                  </a:lnTo>
                  <a:lnTo>
                    <a:pt x="418158" y="100787"/>
                  </a:lnTo>
                  <a:lnTo>
                    <a:pt x="439235" y="139618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6024" y="4090416"/>
              <a:ext cx="557784" cy="55778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5479" y="4114800"/>
              <a:ext cx="457200" cy="45720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765479" y="4114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131551" y="160231"/>
                  </a:moveTo>
                  <a:lnTo>
                    <a:pt x="133422" y="150962"/>
                  </a:lnTo>
                  <a:lnTo>
                    <a:pt x="138525" y="143393"/>
                  </a:lnTo>
                  <a:lnTo>
                    <a:pt x="146094" y="138290"/>
                  </a:lnTo>
                  <a:lnTo>
                    <a:pt x="155363" y="136419"/>
                  </a:lnTo>
                  <a:lnTo>
                    <a:pt x="164632" y="138290"/>
                  </a:lnTo>
                  <a:lnTo>
                    <a:pt x="172201" y="143393"/>
                  </a:lnTo>
                  <a:lnTo>
                    <a:pt x="177304" y="150962"/>
                  </a:lnTo>
                  <a:lnTo>
                    <a:pt x="179176" y="160231"/>
                  </a:lnTo>
                  <a:lnTo>
                    <a:pt x="177304" y="169500"/>
                  </a:lnTo>
                  <a:lnTo>
                    <a:pt x="172201" y="177069"/>
                  </a:lnTo>
                  <a:lnTo>
                    <a:pt x="164632" y="182172"/>
                  </a:lnTo>
                  <a:lnTo>
                    <a:pt x="155363" y="184044"/>
                  </a:lnTo>
                  <a:lnTo>
                    <a:pt x="146094" y="182172"/>
                  </a:lnTo>
                  <a:lnTo>
                    <a:pt x="138525" y="177069"/>
                  </a:lnTo>
                  <a:lnTo>
                    <a:pt x="133422" y="169500"/>
                  </a:lnTo>
                  <a:lnTo>
                    <a:pt x="131551" y="160231"/>
                  </a:lnTo>
                </a:path>
                <a:path w="457200" h="457200">
                  <a:moveTo>
                    <a:pt x="278024" y="160231"/>
                  </a:moveTo>
                  <a:lnTo>
                    <a:pt x="279895" y="150962"/>
                  </a:lnTo>
                  <a:lnTo>
                    <a:pt x="284998" y="143393"/>
                  </a:lnTo>
                  <a:lnTo>
                    <a:pt x="292567" y="138290"/>
                  </a:lnTo>
                  <a:lnTo>
                    <a:pt x="301836" y="136419"/>
                  </a:lnTo>
                  <a:lnTo>
                    <a:pt x="311105" y="138290"/>
                  </a:lnTo>
                  <a:lnTo>
                    <a:pt x="318674" y="143393"/>
                  </a:lnTo>
                  <a:lnTo>
                    <a:pt x="323777" y="150962"/>
                  </a:lnTo>
                  <a:lnTo>
                    <a:pt x="325649" y="160231"/>
                  </a:lnTo>
                  <a:lnTo>
                    <a:pt x="323777" y="169500"/>
                  </a:lnTo>
                  <a:lnTo>
                    <a:pt x="318674" y="177069"/>
                  </a:lnTo>
                  <a:lnTo>
                    <a:pt x="311105" y="182172"/>
                  </a:lnTo>
                  <a:lnTo>
                    <a:pt x="301836" y="184044"/>
                  </a:lnTo>
                  <a:lnTo>
                    <a:pt x="292567" y="182172"/>
                  </a:lnTo>
                  <a:lnTo>
                    <a:pt x="284998" y="177069"/>
                  </a:lnTo>
                  <a:lnTo>
                    <a:pt x="279895" y="169500"/>
                  </a:lnTo>
                  <a:lnTo>
                    <a:pt x="278024" y="160231"/>
                  </a:lnTo>
                </a:path>
                <a:path w="457200" h="457200">
                  <a:moveTo>
                    <a:pt x="104697" y="328294"/>
                  </a:moveTo>
                  <a:lnTo>
                    <a:pt x="145990" y="351931"/>
                  </a:lnTo>
                  <a:lnTo>
                    <a:pt x="187267" y="366113"/>
                  </a:lnTo>
                  <a:lnTo>
                    <a:pt x="228527" y="370840"/>
                  </a:lnTo>
                  <a:lnTo>
                    <a:pt x="269772" y="366113"/>
                  </a:lnTo>
                  <a:lnTo>
                    <a:pt x="311000" y="351931"/>
                  </a:lnTo>
                  <a:lnTo>
                    <a:pt x="352213" y="328294"/>
                  </a:lnTo>
                </a:path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1" y="17964"/>
                  </a:lnTo>
                  <a:lnTo>
                    <a:pt x="356412" y="39041"/>
                  </a:lnTo>
                  <a:lnTo>
                    <a:pt x="390244" y="66955"/>
                  </a:lnTo>
                  <a:lnTo>
                    <a:pt x="418158" y="100787"/>
                  </a:lnTo>
                  <a:lnTo>
                    <a:pt x="439235" y="139618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6024" y="4090416"/>
              <a:ext cx="557784" cy="55778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5479" y="4114800"/>
              <a:ext cx="457200" cy="45720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765479" y="4114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131551" y="160231"/>
                  </a:moveTo>
                  <a:lnTo>
                    <a:pt x="133422" y="150962"/>
                  </a:lnTo>
                  <a:lnTo>
                    <a:pt x="138525" y="143393"/>
                  </a:lnTo>
                  <a:lnTo>
                    <a:pt x="146094" y="138290"/>
                  </a:lnTo>
                  <a:lnTo>
                    <a:pt x="155363" y="136419"/>
                  </a:lnTo>
                  <a:lnTo>
                    <a:pt x="164632" y="138290"/>
                  </a:lnTo>
                  <a:lnTo>
                    <a:pt x="172201" y="143393"/>
                  </a:lnTo>
                  <a:lnTo>
                    <a:pt x="177304" y="150962"/>
                  </a:lnTo>
                  <a:lnTo>
                    <a:pt x="179176" y="160231"/>
                  </a:lnTo>
                  <a:lnTo>
                    <a:pt x="177304" y="169500"/>
                  </a:lnTo>
                  <a:lnTo>
                    <a:pt x="172201" y="177069"/>
                  </a:lnTo>
                  <a:lnTo>
                    <a:pt x="164632" y="182172"/>
                  </a:lnTo>
                  <a:lnTo>
                    <a:pt x="155363" y="184044"/>
                  </a:lnTo>
                  <a:lnTo>
                    <a:pt x="146094" y="182172"/>
                  </a:lnTo>
                  <a:lnTo>
                    <a:pt x="138525" y="177069"/>
                  </a:lnTo>
                  <a:lnTo>
                    <a:pt x="133422" y="169500"/>
                  </a:lnTo>
                  <a:lnTo>
                    <a:pt x="131551" y="160231"/>
                  </a:lnTo>
                </a:path>
                <a:path w="457200" h="457200">
                  <a:moveTo>
                    <a:pt x="278024" y="160231"/>
                  </a:moveTo>
                  <a:lnTo>
                    <a:pt x="279895" y="150962"/>
                  </a:lnTo>
                  <a:lnTo>
                    <a:pt x="284998" y="143393"/>
                  </a:lnTo>
                  <a:lnTo>
                    <a:pt x="292567" y="138290"/>
                  </a:lnTo>
                  <a:lnTo>
                    <a:pt x="301836" y="136419"/>
                  </a:lnTo>
                  <a:lnTo>
                    <a:pt x="311105" y="138290"/>
                  </a:lnTo>
                  <a:lnTo>
                    <a:pt x="318674" y="143393"/>
                  </a:lnTo>
                  <a:lnTo>
                    <a:pt x="323777" y="150962"/>
                  </a:lnTo>
                  <a:lnTo>
                    <a:pt x="325649" y="160231"/>
                  </a:lnTo>
                  <a:lnTo>
                    <a:pt x="323777" y="169500"/>
                  </a:lnTo>
                  <a:lnTo>
                    <a:pt x="318674" y="177069"/>
                  </a:lnTo>
                  <a:lnTo>
                    <a:pt x="311105" y="182172"/>
                  </a:lnTo>
                  <a:lnTo>
                    <a:pt x="301836" y="184044"/>
                  </a:lnTo>
                  <a:lnTo>
                    <a:pt x="292567" y="182172"/>
                  </a:lnTo>
                  <a:lnTo>
                    <a:pt x="284998" y="177069"/>
                  </a:lnTo>
                  <a:lnTo>
                    <a:pt x="279895" y="169500"/>
                  </a:lnTo>
                  <a:lnTo>
                    <a:pt x="278024" y="160231"/>
                  </a:lnTo>
                </a:path>
                <a:path w="457200" h="457200">
                  <a:moveTo>
                    <a:pt x="104697" y="328294"/>
                  </a:moveTo>
                  <a:lnTo>
                    <a:pt x="145990" y="351931"/>
                  </a:lnTo>
                  <a:lnTo>
                    <a:pt x="187267" y="366113"/>
                  </a:lnTo>
                  <a:lnTo>
                    <a:pt x="228527" y="370840"/>
                  </a:lnTo>
                  <a:lnTo>
                    <a:pt x="269772" y="366113"/>
                  </a:lnTo>
                  <a:lnTo>
                    <a:pt x="311000" y="351931"/>
                  </a:lnTo>
                  <a:lnTo>
                    <a:pt x="352213" y="328294"/>
                  </a:lnTo>
                </a:path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1" y="17964"/>
                  </a:lnTo>
                  <a:lnTo>
                    <a:pt x="356412" y="39041"/>
                  </a:lnTo>
                  <a:lnTo>
                    <a:pt x="390244" y="66955"/>
                  </a:lnTo>
                  <a:lnTo>
                    <a:pt x="418158" y="100787"/>
                  </a:lnTo>
                  <a:lnTo>
                    <a:pt x="439235" y="139618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6350">
              <a:solidFill>
                <a:srgbClr val="F0A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4844437" y="3733684"/>
            <a:ext cx="4047217" cy="282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455"/>
              </a:spcBef>
            </a:pPr>
            <a:r>
              <a:rPr sz="2000" dirty="0">
                <a:latin typeface="Calibri"/>
                <a:cs typeface="Calibri"/>
              </a:rPr>
              <a:t>Given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graph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starting </a:t>
            </a:r>
            <a:r>
              <a:rPr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point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select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neighbor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random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move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this </a:t>
            </a:r>
            <a:r>
              <a:rPr sz="2000" dirty="0">
                <a:latin typeface="Calibri"/>
                <a:cs typeface="Calibri"/>
              </a:rPr>
              <a:t>neighbor;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select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 </a:t>
            </a:r>
            <a:r>
              <a:rPr sz="2000" dirty="0">
                <a:latin typeface="Calibri"/>
                <a:cs typeface="Calibri"/>
              </a:rPr>
              <a:t>neighbor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point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random,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move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etc.</a:t>
            </a:r>
            <a:endParaRPr lang="en-US" sz="2000" spc="-2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455"/>
              </a:spcBef>
            </a:pPr>
            <a:endParaRPr sz="1000" dirty="0">
              <a:latin typeface="Calibri"/>
              <a:cs typeface="Calibri"/>
            </a:endParaRPr>
          </a:p>
          <a:p>
            <a:pPr marL="12700" marR="30035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(random)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sequence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points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visited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random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walk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graph</a:t>
            </a:r>
            <a:r>
              <a:rPr sz="2000" spc="-10" dirty="0">
                <a:latin typeface="Calibri"/>
              </a:rPr>
              <a:t>.</a:t>
            </a:r>
          </a:p>
        </p:txBody>
      </p:sp>
      <p:sp>
        <p:nvSpPr>
          <p:cNvPr id="69" name="object 69"/>
          <p:cNvSpPr/>
          <p:nvPr/>
        </p:nvSpPr>
        <p:spPr>
          <a:xfrm>
            <a:off x="2026069" y="2111743"/>
            <a:ext cx="3797935" cy="2529840"/>
          </a:xfrm>
          <a:custGeom>
            <a:avLst/>
            <a:gdLst/>
            <a:ahLst/>
            <a:cxnLst/>
            <a:rect l="l" t="t" r="r" b="b"/>
            <a:pathLst>
              <a:path w="3797935" h="2529840">
                <a:moveTo>
                  <a:pt x="815340" y="2529560"/>
                </a:moveTo>
                <a:lnTo>
                  <a:pt x="803554" y="2513787"/>
                </a:lnTo>
                <a:lnTo>
                  <a:pt x="757999" y="2452763"/>
                </a:lnTo>
                <a:lnTo>
                  <a:pt x="745159" y="2478290"/>
                </a:lnTo>
                <a:lnTo>
                  <a:pt x="15671" y="2111603"/>
                </a:lnTo>
                <a:lnTo>
                  <a:pt x="7086" y="2114435"/>
                </a:lnTo>
                <a:lnTo>
                  <a:pt x="0" y="2128545"/>
                </a:lnTo>
                <a:lnTo>
                  <a:pt x="2832" y="2137130"/>
                </a:lnTo>
                <a:lnTo>
                  <a:pt x="732320" y="2503830"/>
                </a:lnTo>
                <a:lnTo>
                  <a:pt x="719493" y="2529357"/>
                </a:lnTo>
                <a:lnTo>
                  <a:pt x="815340" y="2529560"/>
                </a:lnTo>
                <a:close/>
              </a:path>
              <a:path w="3797935" h="2529840">
                <a:moveTo>
                  <a:pt x="2336482" y="1192149"/>
                </a:moveTo>
                <a:lnTo>
                  <a:pt x="2244648" y="1219555"/>
                </a:lnTo>
                <a:lnTo>
                  <a:pt x="2264206" y="1240396"/>
                </a:lnTo>
                <a:lnTo>
                  <a:pt x="1000633" y="2426258"/>
                </a:lnTo>
                <a:lnTo>
                  <a:pt x="1000340" y="2435301"/>
                </a:lnTo>
                <a:lnTo>
                  <a:pt x="1011148" y="2446820"/>
                </a:lnTo>
                <a:lnTo>
                  <a:pt x="1020191" y="2447099"/>
                </a:lnTo>
                <a:lnTo>
                  <a:pt x="2283752" y="1261224"/>
                </a:lnTo>
                <a:lnTo>
                  <a:pt x="2303310" y="1282065"/>
                </a:lnTo>
                <a:lnTo>
                  <a:pt x="2324290" y="1225207"/>
                </a:lnTo>
                <a:lnTo>
                  <a:pt x="2336482" y="1192149"/>
                </a:lnTo>
                <a:close/>
              </a:path>
              <a:path w="3797935" h="2529840">
                <a:moveTo>
                  <a:pt x="2589453" y="85356"/>
                </a:moveTo>
                <a:lnTo>
                  <a:pt x="2575014" y="57086"/>
                </a:lnTo>
                <a:lnTo>
                  <a:pt x="2545854" y="0"/>
                </a:lnTo>
                <a:lnTo>
                  <a:pt x="2503728" y="86093"/>
                </a:lnTo>
                <a:lnTo>
                  <a:pt x="2532303" y="85852"/>
                </a:lnTo>
                <a:lnTo>
                  <a:pt x="2535910" y="507949"/>
                </a:lnTo>
                <a:lnTo>
                  <a:pt x="2542362" y="514286"/>
                </a:lnTo>
                <a:lnTo>
                  <a:pt x="2558148" y="514159"/>
                </a:lnTo>
                <a:lnTo>
                  <a:pt x="2564485" y="507707"/>
                </a:lnTo>
                <a:lnTo>
                  <a:pt x="2560878" y="85610"/>
                </a:lnTo>
                <a:lnTo>
                  <a:pt x="2589453" y="85356"/>
                </a:lnTo>
                <a:close/>
              </a:path>
              <a:path w="3797935" h="2529840">
                <a:moveTo>
                  <a:pt x="2887002" y="418071"/>
                </a:moveTo>
                <a:lnTo>
                  <a:pt x="2858427" y="418350"/>
                </a:lnTo>
                <a:lnTo>
                  <a:pt x="2854896" y="51790"/>
                </a:lnTo>
                <a:lnTo>
                  <a:pt x="2848445" y="45466"/>
                </a:lnTo>
                <a:lnTo>
                  <a:pt x="2832658" y="45618"/>
                </a:lnTo>
                <a:lnTo>
                  <a:pt x="2826321" y="52070"/>
                </a:lnTo>
                <a:lnTo>
                  <a:pt x="2829852" y="418617"/>
                </a:lnTo>
                <a:lnTo>
                  <a:pt x="2801277" y="418896"/>
                </a:lnTo>
                <a:lnTo>
                  <a:pt x="2844965" y="504202"/>
                </a:lnTo>
                <a:lnTo>
                  <a:pt x="2872816" y="447128"/>
                </a:lnTo>
                <a:lnTo>
                  <a:pt x="2887002" y="418071"/>
                </a:lnTo>
                <a:close/>
              </a:path>
              <a:path w="3797935" h="2529840">
                <a:moveTo>
                  <a:pt x="3797820" y="1016952"/>
                </a:moveTo>
                <a:lnTo>
                  <a:pt x="3723005" y="957046"/>
                </a:lnTo>
                <a:lnTo>
                  <a:pt x="3716998" y="984986"/>
                </a:lnTo>
                <a:lnTo>
                  <a:pt x="3216262" y="877417"/>
                </a:lnTo>
                <a:lnTo>
                  <a:pt x="3208667" y="882319"/>
                </a:lnTo>
                <a:lnTo>
                  <a:pt x="3205353" y="897750"/>
                </a:lnTo>
                <a:lnTo>
                  <a:pt x="3210255" y="905344"/>
                </a:lnTo>
                <a:lnTo>
                  <a:pt x="3711003" y="1012913"/>
                </a:lnTo>
                <a:lnTo>
                  <a:pt x="3704996" y="1040853"/>
                </a:lnTo>
                <a:lnTo>
                  <a:pt x="3795395" y="1017574"/>
                </a:lnTo>
                <a:lnTo>
                  <a:pt x="3797820" y="101695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25538" y="4067709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Step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862056" y="3954933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Step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750960" y="2272436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Step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973009" y="2272436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Step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413117" y="2729636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Step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CC439D79-A81A-49A4-97B9-F0591AD9A1DA}"/>
              </a:ext>
            </a:extLst>
          </p:cNvPr>
          <p:cNvSpPr txBox="1">
            <a:spLocks/>
          </p:cNvSpPr>
          <p:nvPr/>
        </p:nvSpPr>
        <p:spPr>
          <a:xfrm>
            <a:off x="25437" y="122491"/>
            <a:ext cx="885006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Random Walk</a:t>
            </a:r>
          </a:p>
        </p:txBody>
      </p:sp>
      <p:sp>
        <p:nvSpPr>
          <p:cNvPr id="80" name="object 27">
            <a:extLst>
              <a:ext uri="{FF2B5EF4-FFF2-40B4-BE49-F238E27FC236}">
                <a16:creationId xmlns:a16="http://schemas.microsoft.com/office/drawing/2014/main" id="{70E98F28-4BB0-4417-8515-5EF345BAE89A}"/>
              </a:ext>
            </a:extLst>
          </p:cNvPr>
          <p:cNvSpPr txBox="1"/>
          <p:nvPr/>
        </p:nvSpPr>
        <p:spPr>
          <a:xfrm>
            <a:off x="6061700" y="3142594"/>
            <a:ext cx="245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orbel"/>
                <a:cs typeface="Corbel"/>
              </a:rPr>
              <a:t>1</a:t>
            </a:r>
            <a:r>
              <a:rPr lang="en-US" sz="1800" spc="-25" dirty="0">
                <a:latin typeface="Corbel"/>
                <a:cs typeface="Corbel"/>
              </a:rPr>
              <a:t>1</a:t>
            </a:r>
            <a:endParaRPr sz="18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88" y="368470"/>
            <a:ext cx="8490024" cy="1143000"/>
          </a:xfrm>
        </p:spPr>
        <p:txBody>
          <a:bodyPr>
            <a:normAutofit/>
          </a:bodyPr>
          <a:lstStyle/>
          <a:p>
            <a:r>
              <a:rPr lang="en-US" sz="5400" dirty="0"/>
              <a:t>Random-walk </a:t>
            </a:r>
            <a:r>
              <a:rPr lang="en-US" sz="5400" dirty="0" err="1"/>
              <a:t>embeddings</a:t>
            </a:r>
            <a:endParaRPr lang="en-US" sz="5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52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5856" y="2496116"/>
            <a:ext cx="4876800" cy="2875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ea typeface="Helvetica Neue Light" charset="0"/>
                <a:cs typeface="Helvetica Neue Light" charset="0"/>
                <a:sym typeface="Open Sans"/>
              </a:rPr>
              <a:t>probability that </a:t>
            </a:r>
            <a:r>
              <a:rPr lang="en-US" sz="3600" i="1" dirty="0">
                <a:solidFill>
                  <a:schemeClr val="accent1"/>
                </a:solidFill>
                <a:ea typeface="Cambria Math" charset="0"/>
                <a:cs typeface="Cambria Math" charset="0"/>
                <a:sym typeface="Open Sans"/>
              </a:rPr>
              <a:t>i</a:t>
            </a:r>
            <a:r>
              <a:rPr lang="en-US" sz="3600" dirty="0">
                <a:solidFill>
                  <a:schemeClr val="accent1"/>
                </a:solidFill>
                <a:ea typeface="Helvetica Neue Light" charset="0"/>
                <a:cs typeface="Helvetica Neue Light" charset="0"/>
                <a:sym typeface="Open Sans"/>
              </a:rPr>
              <a:t> and </a:t>
            </a:r>
            <a:r>
              <a:rPr lang="en-US" sz="3600" i="1" dirty="0">
                <a:solidFill>
                  <a:schemeClr val="accent1"/>
                </a:solidFill>
                <a:ea typeface="Cambria Math" charset="0"/>
                <a:cs typeface="Cambria Math" charset="0"/>
                <a:sym typeface="Open Sans"/>
              </a:rPr>
              <a:t>j</a:t>
            </a:r>
            <a:r>
              <a:rPr lang="en-US" sz="3600" dirty="0">
                <a:solidFill>
                  <a:schemeClr val="accent1"/>
                </a:solidFill>
                <a:ea typeface="Helvetica Neue Light" charset="0"/>
                <a:cs typeface="Helvetica Neue Light" charset="0"/>
                <a:sym typeface="Open Sans"/>
              </a:rPr>
              <a:t> co-occur on a random walk over the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9592" y="2836622"/>
                <a:ext cx="2125582" cy="1097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6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l-GR" sz="6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836622"/>
                <a:ext cx="2125582" cy="10972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9190" y="3046712"/>
                <a:ext cx="54341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l-GR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190" y="3046712"/>
                <a:ext cx="543418" cy="6771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3258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" y="100776"/>
            <a:ext cx="8850064" cy="1143000"/>
          </a:xfrm>
        </p:spPr>
        <p:txBody>
          <a:bodyPr/>
          <a:lstStyle/>
          <a:p>
            <a:r>
              <a:rPr lang="en-US" dirty="0"/>
              <a:t>Random-walk </a:t>
            </a:r>
            <a:r>
              <a:rPr lang="en-US" dirty="0" err="1"/>
              <a:t>Embeddings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80982"/>
                <a:ext cx="4675494" cy="3495221"/>
              </a:xfrm>
            </p:spPr>
            <p:txBody>
              <a:bodyPr>
                <a:noAutofit/>
              </a:bodyPr>
              <a:lstStyle/>
              <a:p>
                <a:pPr marL="609585" indent="-609585">
                  <a:spcAft>
                    <a:spcPts val="4800"/>
                  </a:spcAft>
                  <a:buFont typeface="+mj-lt"/>
                  <a:buAutoNum type="arabicPeriod"/>
                </a:pPr>
                <a:r>
                  <a:rPr lang="en-CA" sz="2667" dirty="0"/>
                  <a:t>Estimate probability of visiting node </a:t>
                </a:r>
                <a14:m>
                  <m:oMath xmlns:m="http://schemas.openxmlformats.org/officeDocument/2006/math">
                    <m:r>
                      <a:rPr lang="en-CA" sz="2667" i="1" dirty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𝑣</m:t>
                    </m:r>
                  </m:oMath>
                </a14:m>
                <a:r>
                  <a:rPr lang="en-CA" sz="2667" i="1" dirty="0"/>
                  <a:t> </a:t>
                </a:r>
                <a:r>
                  <a:rPr lang="en-CA" sz="2667" dirty="0"/>
                  <a:t>on a random walk starting from node</a:t>
                </a:r>
                <a:r>
                  <a:rPr lang="en-CA" sz="2667" i="1" dirty="0"/>
                  <a:t> </a:t>
                </a:r>
                <a14:m>
                  <m:oMath xmlns:m="http://schemas.openxmlformats.org/officeDocument/2006/math">
                    <m:r>
                      <a:rPr lang="en-CA" sz="2667" i="1" dirty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𝑢</m:t>
                    </m:r>
                  </m:oMath>
                </a14:m>
                <a:r>
                  <a:rPr lang="en-CA" sz="2667" i="1" dirty="0"/>
                  <a:t> </a:t>
                </a:r>
                <a:r>
                  <a:rPr lang="en-CA" sz="2667" dirty="0"/>
                  <a:t>using some random walk strategy </a:t>
                </a:r>
                <a:r>
                  <a:rPr lang="en-CA" sz="2667" i="1" dirty="0">
                    <a:latin typeface="Cambria Math" charset="0"/>
                    <a:ea typeface="Cambria Math" charset="0"/>
                    <a:cs typeface="Cambria Math" charset="0"/>
                  </a:rPr>
                  <a:t>R</a:t>
                </a:r>
                <a:r>
                  <a:rPr lang="en-CA" sz="2667" dirty="0"/>
                  <a:t>.</a:t>
                </a:r>
              </a:p>
              <a:p>
                <a:pPr marL="609585" indent="-609585">
                  <a:buFont typeface="+mj-lt"/>
                  <a:buAutoNum type="arabicPeriod"/>
                </a:pPr>
                <a:r>
                  <a:rPr lang="en-CA" sz="2667" dirty="0"/>
                  <a:t>Optimize </a:t>
                </a:r>
                <a:r>
                  <a:rPr lang="en-CA" sz="2667" dirty="0" err="1"/>
                  <a:t>embeddings</a:t>
                </a:r>
                <a:r>
                  <a:rPr lang="en-CA" sz="2667" dirty="0"/>
                  <a:t> to encode these random walk statistics. 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80982"/>
                <a:ext cx="4675494" cy="3495221"/>
              </a:xfrm>
              <a:blipFill>
                <a:blip r:embed="rId2"/>
                <a:stretch>
                  <a:fillRect l="-2477" t="-1920" r="-3259" b="-200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622" y="2187417"/>
            <a:ext cx="3608025" cy="2067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0" y="4211180"/>
            <a:ext cx="3556000" cy="22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931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60648"/>
            <a:ext cx="8057976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Random Walks?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54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9400" y="1630303"/>
            <a:ext cx="8407400" cy="3310865"/>
          </a:xfrm>
        </p:spPr>
        <p:txBody>
          <a:bodyPr>
            <a:noAutofit/>
          </a:bodyPr>
          <a:lstStyle/>
          <a:p>
            <a:pPr marL="685783" indent="-685783">
              <a:buFont typeface="+mj-lt"/>
              <a:buAutoNum type="arabicPeriod"/>
            </a:pPr>
            <a:r>
              <a:rPr lang="en-US" b="1" dirty="0"/>
              <a:t>Expressivity:</a:t>
            </a:r>
            <a:r>
              <a:rPr lang="en-US" dirty="0"/>
              <a:t> Flexible stochastic definition of node similarity that </a:t>
            </a:r>
            <a:r>
              <a:rPr lang="en-US" dirty="0">
                <a:solidFill>
                  <a:schemeClr val="accent2"/>
                </a:solidFill>
              </a:rPr>
              <a:t>incorporates both local and higher-order neighborhood information</a:t>
            </a:r>
            <a:r>
              <a:rPr lang="en-US" dirty="0"/>
              <a:t>. </a:t>
            </a:r>
            <a:r>
              <a:rPr lang="en-US" sz="2800" b="1" i="1" dirty="0">
                <a:cs typeface="Calibri"/>
              </a:rPr>
              <a:t>Idea:</a:t>
            </a:r>
            <a:r>
              <a:rPr lang="en-US" sz="2800" b="1" spc="-25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if</a:t>
            </a:r>
            <a:r>
              <a:rPr lang="en-US" sz="2800" spc="-4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random</a:t>
            </a:r>
            <a:r>
              <a:rPr lang="en-US" sz="2800" spc="-3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walk</a:t>
            </a:r>
            <a:r>
              <a:rPr lang="en-US" sz="2800" spc="-4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starting</a:t>
            </a:r>
            <a:r>
              <a:rPr lang="en-US" sz="2800" spc="-3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from</a:t>
            </a:r>
            <a:r>
              <a:rPr lang="en-US" sz="2800" spc="-3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node</a:t>
            </a:r>
            <a:r>
              <a:rPr lang="en-US" sz="2800" spc="-40" dirty="0">
                <a:cs typeface="Calibri"/>
              </a:rPr>
              <a:t> </a:t>
            </a:r>
            <a:r>
              <a:rPr lang="en-US" sz="2800" spc="-50" dirty="0">
                <a:latin typeface="Cambria Math"/>
                <a:cs typeface="Cambria Math"/>
              </a:rPr>
              <a:t>𝑢 </a:t>
            </a:r>
            <a:r>
              <a:rPr lang="en-US" sz="2800" dirty="0">
                <a:cs typeface="Calibri"/>
              </a:rPr>
              <a:t>visits</a:t>
            </a:r>
            <a:r>
              <a:rPr lang="en-US" sz="2800" spc="-20" dirty="0">
                <a:cs typeface="Calibri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𝑣</a:t>
            </a:r>
            <a:r>
              <a:rPr lang="en-US" sz="2800" spc="90" dirty="0">
                <a:latin typeface="Cambria Math"/>
                <a:cs typeface="Cambria Math"/>
              </a:rPr>
              <a:t> </a:t>
            </a:r>
            <a:r>
              <a:rPr lang="en-US" sz="2800" dirty="0">
                <a:cs typeface="Calibri"/>
              </a:rPr>
              <a:t>with</a:t>
            </a:r>
            <a:r>
              <a:rPr lang="en-US" sz="2800" spc="-15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high</a:t>
            </a:r>
            <a:r>
              <a:rPr lang="en-US" sz="2800" spc="-10" dirty="0">
                <a:cs typeface="Calibri"/>
              </a:rPr>
              <a:t> probability,</a:t>
            </a:r>
            <a:r>
              <a:rPr lang="en-US" sz="2800" spc="-20" dirty="0">
                <a:cs typeface="Calibri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𝑢</a:t>
            </a:r>
            <a:r>
              <a:rPr lang="en-US" sz="2800" spc="80" dirty="0">
                <a:latin typeface="Cambria Math"/>
                <a:cs typeface="Cambria Math"/>
              </a:rPr>
              <a:t> </a:t>
            </a:r>
            <a:r>
              <a:rPr lang="en-US" sz="2800" dirty="0">
                <a:cs typeface="Calibri"/>
              </a:rPr>
              <a:t>and</a:t>
            </a:r>
            <a:r>
              <a:rPr lang="en-US" sz="2800" spc="-10" dirty="0">
                <a:cs typeface="Calibri"/>
              </a:rPr>
              <a:t> </a:t>
            </a:r>
            <a:r>
              <a:rPr lang="en-US" sz="2800" dirty="0">
                <a:latin typeface="Cambria Math"/>
                <a:cs typeface="Cambria Math"/>
              </a:rPr>
              <a:t>𝑣</a:t>
            </a:r>
            <a:r>
              <a:rPr lang="en-US" sz="2800" spc="90" dirty="0">
                <a:latin typeface="Cambria Math"/>
                <a:cs typeface="Cambria Math"/>
              </a:rPr>
              <a:t> </a:t>
            </a:r>
            <a:r>
              <a:rPr lang="en-US" sz="2800" spc="-25" dirty="0">
                <a:cs typeface="Calibri"/>
              </a:rPr>
              <a:t>are </a:t>
            </a:r>
            <a:r>
              <a:rPr lang="en-US" sz="2800" dirty="0">
                <a:cs typeface="Calibri"/>
              </a:rPr>
              <a:t>similar</a:t>
            </a:r>
            <a:r>
              <a:rPr lang="en-US" sz="2800" spc="-3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(high-order</a:t>
            </a:r>
            <a:r>
              <a:rPr lang="en-US" sz="2800" spc="-15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multi-hop</a:t>
            </a:r>
            <a:r>
              <a:rPr lang="en-US" sz="2800" spc="-5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information)</a:t>
            </a:r>
            <a:endParaRPr lang="en-US" sz="2800" dirty="0"/>
          </a:p>
          <a:p>
            <a:pPr marL="685783" indent="-685783">
              <a:buFont typeface="+mj-lt"/>
              <a:buAutoNum type="arabicPeriod"/>
            </a:pPr>
            <a:r>
              <a:rPr lang="en-US" b="1" dirty="0"/>
              <a:t>Efficiency: </a:t>
            </a:r>
            <a:r>
              <a:rPr lang="en-US" dirty="0"/>
              <a:t>Do not need to consider all node pairs when training; </a:t>
            </a:r>
            <a:r>
              <a:rPr lang="en-US" dirty="0">
                <a:solidFill>
                  <a:schemeClr val="accent2"/>
                </a:solidFill>
              </a:rPr>
              <a:t>only need to consider pairs that co-occur on random walks.</a:t>
            </a:r>
          </a:p>
        </p:txBody>
      </p:sp>
    </p:spTree>
    <p:extLst>
      <p:ext uri="{BB962C8B-B14F-4D97-AF65-F5344CB8AC3E}">
        <p14:creationId xmlns:p14="http://schemas.microsoft.com/office/powerpoint/2010/main" val="11809313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067"/>
              <a:t>Unsupervised Feature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83600" cy="4061048"/>
              </a:xfrm>
            </p:spPr>
            <p:txBody>
              <a:bodyPr wrap="square">
                <a:noAutofit/>
              </a:bodyPr>
              <a:lstStyle/>
              <a:p>
                <a:pPr lvl="0"/>
                <a:r>
                  <a:rPr lang="en-US" dirty="0">
                    <a:solidFill>
                      <a:srgbClr val="C00000"/>
                    </a:solidFill>
                  </a:rPr>
                  <a:t>Intuition:</a:t>
                </a:r>
                <a:r>
                  <a:rPr lang="en-US" dirty="0"/>
                  <a:t> </a:t>
                </a:r>
                <a:r>
                  <a:rPr lang="en-GB" dirty="0"/>
                  <a:t>Find embedding of nodes in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-dimensional space that preserves similarity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Idea: </a:t>
                </a:r>
                <a:r>
                  <a:rPr lang="en-US" dirty="0"/>
                  <a:t>Learn node embedding such that </a:t>
                </a:r>
                <a:r>
                  <a:rPr lang="en-US" dirty="0">
                    <a:solidFill>
                      <a:srgbClr val="C00000"/>
                    </a:solidFill>
                  </a:rPr>
                  <a:t>nearby</a:t>
                </a:r>
                <a:r>
                  <a:rPr lang="en-US" dirty="0"/>
                  <a:t> nodes are close together in the network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Given a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how do we define nearby nodes?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Open Sans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sym typeface="Open Sans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sym typeface="Open Sans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Open Sans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sym typeface="Open Sans"/>
                          </a:rPr>
                          <m:t>𝑢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sym typeface="Open Sans"/>
                      </a:rPr>
                      <m:t>:</m:t>
                    </m:r>
                  </m:oMath>
                </a14:m>
                <a:r>
                  <a:rPr lang="is-IS" dirty="0">
                    <a:sym typeface="Open Sans"/>
                  </a:rPr>
                  <a:t> </a:t>
                </a:r>
                <a:r>
                  <a:rPr lang="en-GB" dirty="0">
                    <a:sym typeface="Open Sans"/>
                  </a:rPr>
                  <a:t>neighbourhood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sym typeface="Open Sans"/>
                      </a:rPr>
                      <m:t>𝑢</m:t>
                    </m:r>
                  </m:oMath>
                </a14:m>
                <a:r>
                  <a:rPr lang="en-GB" dirty="0">
                    <a:sym typeface="Open Sans"/>
                  </a:rPr>
                  <a:t> obtained by some </a:t>
                </a:r>
                <a:r>
                  <a:rPr lang="en-GB" dirty="0">
                    <a:solidFill>
                      <a:srgbClr val="D60093"/>
                    </a:solidFill>
                    <a:sym typeface="Open Sans"/>
                  </a:rPr>
                  <a:t>random walk strategy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  <a:sym typeface="Open Sans"/>
                      </a:rPr>
                      <m:t>𝑅</m:t>
                    </m:r>
                  </m:oMath>
                </a14:m>
                <a:endParaRPr lang="en-GB" i="1" dirty="0">
                  <a:sym typeface="Open San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83600" cy="4061048"/>
              </a:xfrm>
              <a:blipFill>
                <a:blip r:embed="rId2"/>
                <a:stretch>
                  <a:fillRect l="-1652" t="-1952" b="-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9958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67"/>
              <a:t>Random Walk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62970"/>
                <a:ext cx="8229600" cy="3932059"/>
              </a:xfrm>
            </p:spPr>
            <p:txBody>
              <a:bodyPr>
                <a:noAutofit/>
              </a:bodyPr>
              <a:lstStyle/>
              <a:p>
                <a:pPr marL="685783" indent="-685783">
                  <a:buFont typeface="+mj-lt"/>
                  <a:buAutoNum type="arabicPeriod"/>
                </a:pPr>
                <a:r>
                  <a:rPr lang="en-US" sz="2400" dirty="0"/>
                  <a:t>Run</a:t>
                </a:r>
                <a:r>
                  <a:rPr lang="en-US" sz="2400" b="1" dirty="0"/>
                  <a:t> short fixed-length random walks </a:t>
                </a:r>
                <a:r>
                  <a:rPr lang="en-US" sz="2400" dirty="0"/>
                  <a:t>starting from each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in the graph using some random walk strategy </a:t>
                </a:r>
                <a:r>
                  <a:rPr lang="en-US" sz="2400" i="1" dirty="0">
                    <a:latin typeface="Cambria Math" charset="0"/>
                    <a:ea typeface="Cambria Math" charset="0"/>
                    <a:cs typeface="Cambria Math" charset="0"/>
                  </a:rPr>
                  <a:t>R.</a:t>
                </a:r>
                <a:endParaRPr lang="en-US" sz="2400" dirty="0"/>
              </a:p>
              <a:p>
                <a:pPr marL="685783" indent="-685783">
                  <a:buFont typeface="+mj-lt"/>
                  <a:buAutoNum type="arabicPeriod"/>
                </a:pPr>
                <a:r>
                  <a:rPr lang="en-US" sz="2400" dirty="0"/>
                  <a:t>For each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𝑢</m:t>
                    </m:r>
                  </m:oMath>
                </a14:m>
                <a:r>
                  <a:rPr lang="en-US" sz="2400" dirty="0"/>
                  <a:t> collect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𝑢</m:t>
                    </m:r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, the multiset</a:t>
                </a:r>
                <a:r>
                  <a:rPr lang="en-US" sz="2400" baseline="30000" dirty="0"/>
                  <a:t>*</a:t>
                </a:r>
                <a:r>
                  <a:rPr lang="en-US" sz="2400" dirty="0"/>
                  <a:t> of nodes visited on random walks starting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sz="2400" i="1" dirty="0">
                    <a:latin typeface="Cambria Math" charset="0"/>
                    <a:ea typeface="Cambria Math" charset="0"/>
                    <a:cs typeface="Cambria Math" charset="0"/>
                  </a:rPr>
                  <a:t>.</a:t>
                </a:r>
              </a:p>
              <a:p>
                <a:pPr marL="685783" indent="-685783">
                  <a:buFont typeface="+mj-lt"/>
                  <a:buAutoNum type="arabicPeriod"/>
                </a:pPr>
                <a:r>
                  <a:rPr lang="en-US" sz="2400" dirty="0"/>
                  <a:t>Optimize embeddings according to: </a:t>
                </a:r>
                <a:r>
                  <a:rPr lang="en-US" sz="2400" dirty="0">
                    <a:solidFill>
                      <a:srgbClr val="D60093"/>
                    </a:solidFill>
                  </a:rPr>
                  <a:t>Given node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D60093"/>
                        </a:solidFill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D60093"/>
                    </a:solidFill>
                  </a:rPr>
                  <a:t>, predict its neighbors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D60093"/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2400">
                        <a:solidFill>
                          <a:srgbClr val="D60093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>
                        <a:solidFill>
                          <a:srgbClr val="D60093"/>
                        </a:solidFill>
                        <a:latin typeface="Cambria Math" charset="0"/>
                      </a:rPr>
                      <m:t>𝑢</m:t>
                    </m:r>
                    <m:r>
                      <a:rPr lang="en-US" sz="2400">
                        <a:solidFill>
                          <a:srgbClr val="D60093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>
                                  <a:latin typeface="Cambria Math" charset="0"/>
                                </a:rPr>
                                <m:t>𝑢</m:t>
                              </m:r>
                              <m:r>
                                <a:rPr lang="en-US" sz="2400">
                                  <a:latin typeface="Cambria Math" charset="0"/>
                                </a:rPr>
                                <m:t> ∈</m:t>
                              </m:r>
                              <m:r>
                                <a:rPr lang="en-US" sz="2400">
                                  <a:latin typeface="Cambria Math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charset="0"/>
                                    </a:rPr>
                                    <m:t>P</m:t>
                                  </m:r>
                                  <m:r>
                                    <a:rPr lang="en-US" sz="2400">
                                      <a:latin typeface="Cambria Math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latin typeface="Cambria Math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R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sz="2400"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func>
                              <m:r>
                                <a:rPr lang="en-US" sz="2400">
                                  <a:latin typeface="Cambria Math" charset="0"/>
                                </a:rPr>
                                <m:t>)|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𝐳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400">
                                  <a:latin typeface="Cambria Math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62970"/>
                <a:ext cx="8229600" cy="3932059"/>
              </a:xfrm>
              <a:blipFill>
                <a:blip r:embed="rId2"/>
                <a:stretch>
                  <a:fillRect l="-1185" t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6763" y="5744512"/>
                <a:ext cx="8610600" cy="53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rtlCol="0" anchor="t" anchorCtr="0">
                <a:noAutofit/>
              </a:bodyPr>
              <a:lstStyle/>
              <a:p>
                <a:r>
                  <a:rPr lang="en-US" sz="1600" dirty="0">
                    <a:solidFill>
                      <a:srgbClr val="008000"/>
                    </a:solidFill>
                    <a:latin typeface="Helvetica Neue Light" charset="0"/>
                    <a:ea typeface="Helvetica Neue Light" charset="0"/>
                    <a:cs typeface="Helvetica Neue Light" charset="0"/>
                    <a:sym typeface="Open Sans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1600" i="1">
                        <a:latin typeface="Cambria Math" charset="0"/>
                      </a:rPr>
                      <m:t>(</m:t>
                    </m:r>
                    <m:r>
                      <a:rPr lang="en-US" sz="1600" i="1">
                        <a:latin typeface="Cambria Math" charset="0"/>
                      </a:rPr>
                      <m:t>𝑢</m:t>
                    </m:r>
                    <m:r>
                      <a:rPr lang="en-US" sz="16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Helvetica Neue Light" charset="0"/>
                    <a:ea typeface="Helvetica Neue Light" charset="0"/>
                    <a:cs typeface="Helvetica Neue Light" charset="0"/>
                    <a:sym typeface="Open Sans"/>
                  </a:rPr>
                  <a:t> </a:t>
                </a:r>
                <a:r>
                  <a:rPr lang="en-US" sz="1600" dirty="0">
                    <a:solidFill>
                      <a:srgbClr val="008000"/>
                    </a:solidFill>
                    <a:latin typeface="Arial" panose="020B0604020202020204" pitchFamily="34" charset="0"/>
                    <a:ea typeface="Helvetica Neue Light" charset="0"/>
                    <a:cs typeface="Arial" panose="020B0604020202020204" pitchFamily="34" charset="0"/>
                    <a:sym typeface="Open Sans"/>
                  </a:rPr>
                  <a:t>can have repeat elements since nodes can be visited multiple times on random walks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3" y="5744512"/>
                <a:ext cx="8610600" cy="533400"/>
              </a:xfrm>
              <a:prstGeom prst="rect">
                <a:avLst/>
              </a:prstGeom>
              <a:blipFill>
                <a:blip r:embed="rId3"/>
                <a:stretch>
                  <a:fillRect l="-4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14E95A8-985D-44D2-86D6-D046AE8378C3}"/>
              </a:ext>
            </a:extLst>
          </p:cNvPr>
          <p:cNvSpPr txBox="1"/>
          <p:nvPr/>
        </p:nvSpPr>
        <p:spPr>
          <a:xfrm>
            <a:off x="5959401" y="4581128"/>
            <a:ext cx="272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Maximum likelihood objective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94A16BB-8E79-4A3A-94CF-5B9E0B69818A}"/>
              </a:ext>
            </a:extLst>
          </p:cNvPr>
          <p:cNvSpPr/>
          <p:nvPr/>
        </p:nvSpPr>
        <p:spPr>
          <a:xfrm>
            <a:off x="6732240" y="4077072"/>
            <a:ext cx="518432" cy="208189"/>
          </a:xfrm>
          <a:prstGeom prst="right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443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45465"/>
            <a:ext cx="8229600" cy="1143000"/>
          </a:xfrm>
        </p:spPr>
        <p:txBody>
          <a:bodyPr/>
          <a:lstStyle/>
          <a:p>
            <a:r>
              <a:rPr lang="en-US" sz="5067" dirty="0"/>
              <a:t>Random Walk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4000" y="3212976"/>
                <a:ext cx="8636000" cy="22734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rtlCol="0" anchor="t" anchorCtr="0">
                <a:noAutofit/>
              </a:bodyPr>
              <a:lstStyle/>
              <a:p>
                <a:pPr>
                  <a:spcBef>
                    <a:spcPts val="1600"/>
                  </a:spcBef>
                </a:pPr>
                <a:r>
                  <a:rPr lang="en-US" sz="2400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Intuition: </a:t>
                </a:r>
                <a:r>
                  <a:rPr lang="en-US" sz="2400" dirty="0"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Optimize embeddings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Helvetica Neue Light" charset="0"/>
                            <a:cs typeface="Calibri" panose="020F0502020204030204" pitchFamily="34" charset="0"/>
                            <a:sym typeface="Open Sans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Helvetica Neue Light" charset="0"/>
                            <a:cs typeface="Calibri" panose="020F0502020204030204" pitchFamily="34" charset="0"/>
                            <a:sym typeface="Open Sans"/>
                          </a:rPr>
                          <m:t>𝒛</m:t>
                        </m:r>
                      </m:e>
                      <m:sub>
                        <m:r>
                          <a:rPr lang="en-US" sz="2400" i="1" dirty="0" err="1">
                            <a:latin typeface="Cambria Math" panose="02040503050406030204" pitchFamily="18" charset="0"/>
                            <a:ea typeface="Helvetica Neue Light" charset="0"/>
                            <a:cs typeface="Calibri" panose="020F0502020204030204" pitchFamily="34" charset="0"/>
                            <a:sym typeface="Open Sans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 to </a:t>
                </a:r>
                <a:r>
                  <a:rPr lang="en-US" sz="2400" dirty="0">
                    <a:solidFill>
                      <a:srgbClr val="D60093"/>
                    </a:solidFill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minimize</a:t>
                </a:r>
                <a:r>
                  <a:rPr lang="en-US" sz="2400" dirty="0"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 the negative log-likelihood of random walk neighborhoods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Helvetica Neue Light" charset="0"/>
                        <a:cs typeface="Calibri" panose="020F0502020204030204" pitchFamily="34" charset="0"/>
                        <a:sym typeface="Open Sans"/>
                      </a:rPr>
                      <m:t>𝑁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Helvetica Neue Light" charset="0"/>
                        <a:cs typeface="Calibri" panose="020F0502020204030204" pitchFamily="34" charset="0"/>
                        <a:sym typeface="Open Sans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Helvetica Neue Light" charset="0"/>
                        <a:cs typeface="Calibri" panose="020F0502020204030204" pitchFamily="34" charset="0"/>
                        <a:sym typeface="Open Sans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Helvetica Neue Light" charset="0"/>
                        <a:cs typeface="Calibri" panose="020F0502020204030204" pitchFamily="34" charset="0"/>
                        <a:sym typeface="Open Sans"/>
                      </a:rPr>
                      <m:t>)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.</a:t>
                </a:r>
                <a:r>
                  <a:rPr lang="en-US" sz="2400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 </a:t>
                </a:r>
              </a:p>
              <a:p>
                <a:pPr>
                  <a:spcBef>
                    <a:spcPts val="1600"/>
                  </a:spcBef>
                </a:pPr>
                <a:r>
                  <a:rPr lang="en-U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Parameterize</a:t>
                </a:r>
                <a:r>
                  <a:rPr lang="en-US" sz="2400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charset="0"/>
                        <a:cs typeface="Calibri" panose="020F0502020204030204" pitchFamily="34" charset="0"/>
                        <a:sym typeface="Open Sans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charset="0"/>
                        <a:cs typeface="Calibri" panose="020F0502020204030204" pitchFamily="34" charset="0"/>
                        <a:sym typeface="Open Sans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charset="0"/>
                        <a:cs typeface="Calibri" panose="020F0502020204030204" pitchFamily="34" charset="0"/>
                        <a:sym typeface="Open Sans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charset="0"/>
                        <a:cs typeface="Calibri" panose="020F0502020204030204" pitchFamily="34" charset="0"/>
                        <a:sym typeface="Open Sans"/>
                      </a:rPr>
                      <m:t>|</m:t>
                    </m:r>
                    <m:r>
                      <a:rPr lang="en-US" sz="2400" b="1" i="0" dirty="0" err="1">
                        <a:latin typeface="Cambria Math" panose="02040503050406030204" pitchFamily="18" charset="0"/>
                        <a:ea typeface="Cambria Math" charset="0"/>
                        <a:cs typeface="Calibri" panose="020F0502020204030204" pitchFamily="34" charset="0"/>
                        <a:sym typeface="Open Sans"/>
                      </a:rPr>
                      <m:t>𝐳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  <a:ea typeface="Cambria Math" charset="0"/>
                        <a:cs typeface="Calibri" panose="020F0502020204030204" pitchFamily="34" charset="0"/>
                        <a:sym typeface="Open Sans"/>
                      </a:rPr>
                      <m:t>𝑢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charset="0"/>
                        <a:cs typeface="Calibri" panose="020F0502020204030204" pitchFamily="34" charset="0"/>
                        <a:sym typeface="Open Sans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 </a:t>
                </a:r>
                <a:r>
                  <a:rPr lang="en-U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using </a:t>
                </a:r>
                <a:r>
                  <a:rPr lang="en-US" sz="2400" b="1" dirty="0" err="1">
                    <a:solidFill>
                      <a:schemeClr val="accent1"/>
                    </a:solidFill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softmax</a:t>
                </a:r>
                <a:r>
                  <a:rPr lang="en-US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:</a:t>
                </a:r>
                <a:endParaRPr lang="en-US" sz="2400" i="1" dirty="0">
                  <a:solidFill>
                    <a:schemeClr val="accent1"/>
                  </a:solidFill>
                  <a:latin typeface="Calibri" panose="020F0502020204030204" pitchFamily="34" charset="0"/>
                  <a:ea typeface="Cambria Math" charset="0"/>
                  <a:cs typeface="Calibri" panose="020F0502020204030204" pitchFamily="34" charset="0"/>
                  <a:sym typeface="Open Sans"/>
                </a:endParaRPr>
              </a:p>
              <a:p>
                <a:endParaRPr lang="en-US" sz="2400" dirty="0">
                  <a:latin typeface="Calibri" panose="020F0502020204030204" pitchFamily="34" charset="0"/>
                  <a:ea typeface="Helvetica Neue Light" charset="0"/>
                  <a:cs typeface="Calibri" panose="020F0502020204030204" pitchFamily="34" charset="0"/>
                  <a:sym typeface="Open San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3212976"/>
                <a:ext cx="8636000" cy="2273418"/>
              </a:xfrm>
              <a:prstGeom prst="rect">
                <a:avLst/>
              </a:prstGeom>
              <a:blipFill>
                <a:blip r:embed="rId2"/>
                <a:stretch>
                  <a:fillRect l="-11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8FCF69-238C-E745-9C83-A2017B5A9628}"/>
                  </a:ext>
                </a:extLst>
              </p:cNvPr>
              <p:cNvSpPr txBox="1"/>
              <p:nvPr/>
            </p:nvSpPr>
            <p:spPr>
              <a:xfrm>
                <a:off x="5508104" y="4637567"/>
                <a:ext cx="3381896" cy="1153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Why </a:t>
                </a:r>
                <a:r>
                  <a:rPr lang="en-US" sz="1600" b="1" dirty="0" err="1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softmax</a:t>
                </a:r>
                <a:r>
                  <a:rPr lang="en-US" sz="1600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br>
                  <a:rPr lang="en-US" sz="1600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We want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𝑣</m:t>
                    </m:r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to be most similar to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𝑢</m:t>
                    </m:r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(out of all nodes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).</a:t>
                </a:r>
              </a:p>
              <a:p>
                <a:r>
                  <a:rPr lang="en-US" sz="1600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Intuition:</a:t>
                </a:r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exp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16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≈</m:t>
                    </m:r>
                    <m:func>
                      <m:funcPr>
                        <m:ctrlPr>
                          <a:rPr lang="en-US" sz="16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6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exp</m:t>
                        </m:r>
                        <m:r>
                          <a:rPr lang="en-US" sz="16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6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8FCF69-238C-E745-9C83-A2017B5A9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637567"/>
                <a:ext cx="3381896" cy="1153136"/>
              </a:xfrm>
              <a:prstGeom prst="rect">
                <a:avLst/>
              </a:prstGeom>
              <a:blipFill>
                <a:blip r:embed="rId3"/>
                <a:stretch>
                  <a:fillRect l="-1083" t="-1587" r="-361" b="-4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B13152-874B-8343-A0D1-A3A2891C810C}"/>
                  </a:ext>
                </a:extLst>
              </p:cNvPr>
              <p:cNvSpPr txBox="1"/>
              <p:nvPr/>
            </p:nvSpPr>
            <p:spPr>
              <a:xfrm>
                <a:off x="727166" y="4996238"/>
                <a:ext cx="4205189" cy="98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𝑣</m:t>
                          </m:r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exp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⁡(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T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exp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⁡(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𝐳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T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𝐳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B13152-874B-8343-A0D1-A3A2891C8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6" y="4996238"/>
                <a:ext cx="4205189" cy="98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B30A0E-5915-5B4A-BDA9-77C4F60CD171}"/>
                  </a:ext>
                </a:extLst>
              </p:cNvPr>
              <p:cNvSpPr txBox="1"/>
              <p:nvPr/>
            </p:nvSpPr>
            <p:spPr>
              <a:xfrm>
                <a:off x="1418941" y="1844824"/>
                <a:ext cx="5114862" cy="943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ℒ</m:t>
                              </m:r>
                            </m:e>
                          </m:func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𝑣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log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⁡(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𝑣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𝐳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))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B30A0E-5915-5B4A-BDA9-77C4F60CD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941" y="1844824"/>
                <a:ext cx="5114862" cy="9438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F54BB3E-CC2C-4034-A017-A223EC53AA39}"/>
              </a:ext>
            </a:extLst>
          </p:cNvPr>
          <p:cNvSpPr txBox="1"/>
          <p:nvPr/>
        </p:nvSpPr>
        <p:spPr>
          <a:xfrm>
            <a:off x="304790" y="1097535"/>
            <a:ext cx="2286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Equivalently,</a:t>
            </a:r>
          </a:p>
        </p:txBody>
      </p:sp>
    </p:spTree>
    <p:extLst>
      <p:ext uri="{BB962C8B-B14F-4D97-AF65-F5344CB8AC3E}">
        <p14:creationId xmlns:p14="http://schemas.microsoft.com/office/powerpoint/2010/main" val="24093486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67"/>
              <a:t>Random Walk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1799" y="1085785"/>
            <a:ext cx="8312017" cy="12013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>
              <a:lnSpc>
                <a:spcPct val="200000"/>
              </a:lnSpc>
              <a:spcBef>
                <a:spcPts val="1600"/>
              </a:spcBef>
            </a:pP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sym typeface="Open Sans"/>
              </a:rPr>
              <a:t>Putting it all together:</a:t>
            </a:r>
          </a:p>
          <a:p>
            <a:pPr>
              <a:lnSpc>
                <a:spcPct val="200000"/>
              </a:lnSpc>
              <a:spcBef>
                <a:spcPts val="1600"/>
              </a:spcBef>
            </a:pPr>
            <a:endParaRPr lang="en-US" sz="3200" b="1">
              <a:latin typeface="Calibri" panose="020F0502020204030204" pitchFamily="34" charset="0"/>
              <a:ea typeface="Helvetica Neue Light" charset="0"/>
              <a:cs typeface="Calibri" panose="020F0502020204030204" pitchFamily="34" charset="0"/>
              <a:sym typeface="Open Sans"/>
            </a:endParaRPr>
          </a:p>
          <a:p>
            <a:pPr>
              <a:spcBef>
                <a:spcPts val="1600"/>
              </a:spcBef>
            </a:pPr>
            <a:endParaRPr lang="en-US" sz="3200" b="1">
              <a:solidFill>
                <a:schemeClr val="accent2"/>
              </a:solidFill>
              <a:latin typeface="Calibri" panose="020F0502020204030204" pitchFamily="34" charset="0"/>
              <a:ea typeface="Helvetica Neue Light" charset="0"/>
              <a:cs typeface="Calibri" panose="020F0502020204030204" pitchFamily="34" charset="0"/>
              <a:sym typeface="Open Sans"/>
            </a:endParaRPr>
          </a:p>
          <a:p>
            <a:pPr>
              <a:spcBef>
                <a:spcPts val="1600"/>
              </a:spcBef>
            </a:pPr>
            <a:endParaRPr lang="en-US" sz="3200" b="1">
              <a:solidFill>
                <a:schemeClr val="accent2"/>
              </a:solidFill>
              <a:latin typeface="Calibri" panose="020F0502020204030204" pitchFamily="34" charset="0"/>
              <a:ea typeface="Helvetica Neue Light" charset="0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4405" y="2209801"/>
            <a:ext cx="750111" cy="1336593"/>
          </a:xfrm>
          <a:prstGeom prst="rect">
            <a:avLst/>
          </a:prstGeom>
          <a:solidFill>
            <a:schemeClr val="accent2">
              <a:alpha val="38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2410608" y="2209800"/>
            <a:ext cx="1373992" cy="1336595"/>
          </a:xfrm>
          <a:prstGeom prst="rect">
            <a:avLst/>
          </a:prstGeom>
          <a:solidFill>
            <a:schemeClr val="accent3">
              <a:alpha val="38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5003801" y="2209801"/>
            <a:ext cx="3005082" cy="1336592"/>
          </a:xfrm>
          <a:prstGeom prst="rect">
            <a:avLst/>
          </a:prstGeom>
          <a:solidFill>
            <a:schemeClr val="accent1">
              <a:alpha val="38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524770" y="3625534"/>
            <a:ext cx="413473" cy="413836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6829" y="3876138"/>
                <a:ext cx="2288572" cy="975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rtlCol="0" anchor="t" anchorCtr="0">
                <a:noAutofit/>
              </a:bodyPr>
              <a:lstStyle/>
              <a:p>
                <a:pPr algn="ctr"/>
                <a:r>
                  <a:rPr lang="en-US" sz="2400">
                    <a:solidFill>
                      <a:schemeClr val="accent2"/>
                    </a:solidFill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sum over all nodes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charset="0"/>
                        <a:cs typeface="Calibri" panose="020F0502020204030204" pitchFamily="34" charset="0"/>
                        <a:sym typeface="Open Sans"/>
                      </a:rPr>
                      <m:t>𝑢</m:t>
                    </m:r>
                  </m:oMath>
                </a14:m>
                <a:endParaRPr lang="en-US" sz="2400" i="1">
                  <a:solidFill>
                    <a:schemeClr val="accent2"/>
                  </a:solidFill>
                  <a:latin typeface="Calibri" panose="020F0502020204030204" pitchFamily="34" charset="0"/>
                  <a:ea typeface="Cambria Math" charset="0"/>
                  <a:cs typeface="Calibri" panose="020F0502020204030204" pitchFamily="34" charset="0"/>
                  <a:sym typeface="Open Sans"/>
                </a:endParaRPr>
              </a:p>
              <a:p>
                <a:pPr algn="ctr"/>
                <a:endParaRPr lang="en-US" sz="2400">
                  <a:solidFill>
                    <a:schemeClr val="accent2"/>
                  </a:solidFill>
                  <a:latin typeface="Calibri" panose="020F0502020204030204" pitchFamily="34" charset="0"/>
                  <a:ea typeface="Helvetica Neue Light" charset="0"/>
                  <a:cs typeface="Calibri" panose="020F0502020204030204" pitchFamily="34" charset="0"/>
                  <a:sym typeface="Open San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29" y="3876138"/>
                <a:ext cx="2288572" cy="975263"/>
              </a:xfrm>
              <a:prstGeom prst="rect">
                <a:avLst/>
              </a:prstGeom>
              <a:blipFill>
                <a:blip r:embed="rId2"/>
                <a:stretch>
                  <a:fillRect t="-625" b="-31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3175916" y="3631692"/>
            <a:ext cx="171496" cy="346101"/>
          </a:xfrm>
          <a:prstGeom prst="straightConnector1">
            <a:avLst/>
          </a:prstGeom>
          <a:ln w="349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76054" y="3845968"/>
                <a:ext cx="2930945" cy="12401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rtlCol="0" anchor="t" anchorCtr="0">
                <a:noAutofit/>
              </a:bodyPr>
              <a:lstStyle/>
              <a:p>
                <a:pPr algn="ctr"/>
                <a:r>
                  <a:rPr lang="en-US" sz="2400">
                    <a:solidFill>
                      <a:schemeClr val="accent3"/>
                    </a:solidFill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sum over nodes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charset="0"/>
                        <a:cs typeface="Calibri" panose="020F0502020204030204" pitchFamily="34" charset="0"/>
                        <a:sym typeface="Open Sans"/>
                      </a:rPr>
                      <m:t>𝑣</m:t>
                    </m:r>
                  </m:oMath>
                </a14:m>
                <a:r>
                  <a:rPr lang="en-US" sz="2400" i="1">
                    <a:solidFill>
                      <a:schemeClr val="accent3"/>
                    </a:solidFill>
                    <a:latin typeface="Calibri" panose="020F0502020204030204" pitchFamily="34" charset="0"/>
                    <a:ea typeface="Cambria Math" charset="0"/>
                    <a:cs typeface="Calibri" panose="020F0502020204030204" pitchFamily="34" charset="0"/>
                    <a:sym typeface="Open Sans"/>
                  </a:rPr>
                  <a:t> </a:t>
                </a:r>
                <a:r>
                  <a:rPr lang="en-US" sz="2400">
                    <a:solidFill>
                      <a:schemeClr val="accent3"/>
                    </a:solidFill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seen on random walks starting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 Math" charset="0"/>
                        <a:cs typeface="Calibri" panose="020F0502020204030204" pitchFamily="34" charset="0"/>
                        <a:sym typeface="Open Sans"/>
                      </a:rPr>
                      <m:t>𝑢</m:t>
                    </m:r>
                  </m:oMath>
                </a14:m>
                <a:endParaRPr lang="en-US" sz="2400" i="1">
                  <a:solidFill>
                    <a:schemeClr val="accent3"/>
                  </a:solidFill>
                  <a:latin typeface="Calibri" panose="020F0502020204030204" pitchFamily="34" charset="0"/>
                  <a:ea typeface="Cambria Math" charset="0"/>
                  <a:cs typeface="Calibri" panose="020F0502020204030204" pitchFamily="34" charset="0"/>
                  <a:sym typeface="Open San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054" y="3845968"/>
                <a:ext cx="2930945" cy="1240189"/>
              </a:xfrm>
              <a:prstGeom prst="rect">
                <a:avLst/>
              </a:prstGeom>
              <a:blipFill>
                <a:blip r:embed="rId3"/>
                <a:stretch>
                  <a:fillRect l="-832" t="-493" b="-108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11739" y="3839811"/>
                <a:ext cx="3451261" cy="12401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rtlCol="0" anchor="t" anchorCtr="0">
                <a:noAutofit/>
              </a:bodyPr>
              <a:lstStyle/>
              <a:p>
                <a:pPr algn="ctr"/>
                <a:r>
                  <a:rPr lang="en-US" sz="2400">
                    <a:solidFill>
                      <a:schemeClr val="accent1"/>
                    </a:solidFill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predicted probability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charset="0"/>
                        <a:cs typeface="Calibri" panose="020F0502020204030204" pitchFamily="34" charset="0"/>
                        <a:sym typeface="Open Sans"/>
                      </a:rPr>
                      <m:t>𝑢</m:t>
                    </m:r>
                  </m:oMath>
                </a14:m>
                <a:r>
                  <a:rPr lang="en-US" sz="2400">
                    <a:solidFill>
                      <a:schemeClr val="accent1"/>
                    </a:solidFill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charset="0"/>
                        <a:cs typeface="Calibri" panose="020F0502020204030204" pitchFamily="34" charset="0"/>
                        <a:sym typeface="Open Sans"/>
                      </a:rPr>
                      <m:t>𝑣</m:t>
                    </m:r>
                  </m:oMath>
                </a14:m>
                <a:r>
                  <a:rPr lang="en-US" sz="2400">
                    <a:solidFill>
                      <a:schemeClr val="accent1"/>
                    </a:solidFill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 co-occuring on random walk</a:t>
                </a:r>
                <a:endParaRPr lang="en-US" sz="2400" i="1">
                  <a:solidFill>
                    <a:schemeClr val="accent1"/>
                  </a:solidFill>
                  <a:latin typeface="Calibri" panose="020F0502020204030204" pitchFamily="34" charset="0"/>
                  <a:ea typeface="Cambria Math" charset="0"/>
                  <a:cs typeface="Calibri" panose="020F0502020204030204" pitchFamily="34" charset="0"/>
                  <a:sym typeface="Open San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739" y="3839811"/>
                <a:ext cx="3451261" cy="1240189"/>
              </a:xfrm>
              <a:prstGeom prst="rect">
                <a:avLst/>
              </a:prstGeom>
              <a:blipFill>
                <a:blip r:embed="rId4"/>
                <a:stretch>
                  <a:fillRect l="-1235" t="-493" b="-108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95197" y="5427620"/>
                <a:ext cx="85326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600"/>
                  </a:spcBef>
                </a:pPr>
                <a:r>
                  <a:rPr lang="en-US" sz="2000" dirty="0"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Optimizing random walk embeddings = Finding embeddings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Helvetica Neue Light" charset="0"/>
                            <a:cs typeface="Calibri" panose="020F0502020204030204" pitchFamily="34" charset="0"/>
                            <a:sym typeface="Open San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Helvetica Neue Light" charset="0"/>
                            <a:cs typeface="Calibri" panose="020F0502020204030204" pitchFamily="34" charset="0"/>
                            <a:sym typeface="Open Sans"/>
                          </a:rPr>
                          <m:t>z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Helvetica Neue Light" charset="0"/>
                            <a:cs typeface="Calibri" panose="020F0502020204030204" pitchFamily="34" charset="0"/>
                            <a:sym typeface="Open Sans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000" i="1" baseline="-25000" dirty="0">
                    <a:latin typeface="Cambria Math" charset="0"/>
                    <a:ea typeface="Cambria Math" charset="0"/>
                    <a:cs typeface="Calibri" panose="020F0502020204030204" pitchFamily="34" charset="0"/>
                    <a:sym typeface="Open Sans"/>
                  </a:rPr>
                  <a:t> </a:t>
                </a:r>
                <a:r>
                  <a:rPr lang="en-US" sz="2000" dirty="0">
                    <a:latin typeface="Calibri" panose="020F0502020204030204" pitchFamily="34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that minimize </a:t>
                </a:r>
                <a:r>
                  <a:rPr lang="en-US" sz="2000" dirty="0">
                    <a:latin typeface="Apple Chancery" charset="0"/>
                    <a:ea typeface="Apple Chancery" charset="0"/>
                    <a:cs typeface="Apple Chancery" charset="0"/>
                    <a:sym typeface="Open Sans"/>
                  </a:rPr>
                  <a:t>L</a:t>
                </a:r>
                <a:r>
                  <a:rPr lang="en-US" sz="2000" dirty="0">
                    <a:latin typeface="Helvetica Neue Light" charset="0"/>
                    <a:ea typeface="Helvetica Neue Light" charset="0"/>
                    <a:cs typeface="Calibri" panose="020F0502020204030204" pitchFamily="34" charset="0"/>
                    <a:sym typeface="Open Sans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97" y="5427620"/>
                <a:ext cx="8532688" cy="400110"/>
              </a:xfrm>
              <a:prstGeom prst="rect">
                <a:avLst/>
              </a:prstGeom>
              <a:blipFill>
                <a:blip r:embed="rId5"/>
                <a:stretch>
                  <a:fillRect l="-714" t="-9091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317673" y="5751176"/>
            <a:ext cx="1219200" cy="1219200"/>
          </a:xfrm>
          <a:prstGeom prst="rect">
            <a:avLst/>
          </a:prstGeom>
          <a:noFill/>
          <a:ln>
            <a:noFill/>
          </a:ln>
        </p:spPr>
        <p:txBody>
          <a:bodyPr wrap="none" lIns="91425" tIns="91425" rIns="91425" bIns="91425" rtlCol="0" anchor="t" anchorCtr="0">
            <a:noAutofit/>
          </a:bodyPr>
          <a:lstStyle/>
          <a:p>
            <a:endParaRPr lang="en-US" sz="2400">
              <a:latin typeface="Helvetica Neue Light"/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758708" y="3596026"/>
            <a:ext cx="67733" cy="32635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6C9D20-510B-7B49-B42D-8885532BFE21}"/>
                  </a:ext>
                </a:extLst>
              </p:cNvPr>
              <p:cNvSpPr txBox="1"/>
              <p:nvPr/>
            </p:nvSpPr>
            <p:spPr>
              <a:xfrm>
                <a:off x="718486" y="2153656"/>
                <a:ext cx="7565404" cy="1381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ℒ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𝑢</m:t>
                          </m:r>
                          <m:r>
                            <a:rPr lang="en-US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∈</m:t>
                          </m:r>
                          <m:r>
                            <a:rPr lang="en-US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𝑣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𝑢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−</m:t>
                              </m:r>
                              <m:r>
                                <a:rPr lang="en-US" sz="3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log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⁡( </m:t>
                              </m:r>
                              <m:f>
                                <m:f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340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exp</m:t>
                                  </m:r>
                                  <m:r>
                                    <a:rPr lang="en-US" sz="3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⁡(</m:t>
                                  </m:r>
                                  <m:sSubSup>
                                    <m:sSubSupPr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400" b="1" i="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𝐳</m:t>
                                      </m:r>
                                    </m:e>
                                    <m:sub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𝑢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3400" i="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400" b="1" i="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𝐳</m:t>
                                      </m:r>
                                    </m:e>
                                    <m:sub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sz="3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)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𝑛</m:t>
                                      </m:r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itchFamily="34" charset="0"/>
                                        </a:rPr>
                                        <m:t>∈</m:t>
                                      </m:r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itchFamily="34" charset="0"/>
                                        </a:rPr>
                                        <m:t>𝑉</m:t>
                                      </m:r>
                                    </m:sub>
                                    <m:sup/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40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exp</m:t>
                                      </m:r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⁡(</m:t>
                                      </m:r>
                                      <m:sSubSup>
                                        <m:sSubSupPr>
                                          <m:ctrlPr>
                                            <a:rPr lang="en-US" sz="34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400" b="1" i="0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𝐳</m:t>
                                          </m:r>
                                        </m:e>
                                        <m:sub>
                                          <m:r>
                                            <a:rPr lang="en-US" sz="34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𝑢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400" i="0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T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34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400" b="1" i="0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𝐳</m:t>
                                          </m:r>
                                        </m:e>
                                        <m:sub>
                                          <m:r>
                                            <a:rPr lang="en-US" sz="34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den>
                              </m:f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40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6C9D20-510B-7B49-B42D-8885532BF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86" y="2153656"/>
                <a:ext cx="7565404" cy="13810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4573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67"/>
              <a:t>Random Walk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507653"/>
            <a:ext cx="8513275" cy="35469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>
              <a:spcBef>
                <a:spcPts val="1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sym typeface="Open Sans"/>
              </a:rPr>
              <a:t>But doing this naively is too expensive!</a:t>
            </a:r>
          </a:p>
          <a:p>
            <a:pPr>
              <a:spcBef>
                <a:spcPts val="1600"/>
              </a:spcBef>
            </a:pPr>
            <a:endParaRPr lang="en-US" sz="3200" b="1">
              <a:solidFill>
                <a:schemeClr val="accent2"/>
              </a:solidFill>
              <a:latin typeface="Calibri" panose="020F0502020204030204" pitchFamily="34" charset="0"/>
              <a:ea typeface="Helvetica Neue Light" charset="0"/>
              <a:cs typeface="Calibri" panose="020F0502020204030204" pitchFamily="34" charset="0"/>
              <a:sym typeface="Open Sans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 flipV="1">
            <a:off x="2028037" y="3898804"/>
            <a:ext cx="1409432" cy="88898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82524" y="4762222"/>
            <a:ext cx="4337467" cy="9710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2667">
                <a:solidFill>
                  <a:schemeClr val="tx2"/>
                </a:solidFill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sym typeface="Open Sans"/>
              </a:rPr>
              <a:t>Nested sum over nodes gives </a:t>
            </a:r>
            <a:r>
              <a:rPr lang="en-US" sz="2667">
                <a:solidFill>
                  <a:schemeClr val="tx2"/>
                </a:solidFill>
                <a:latin typeface="Cambria Math" charset="0"/>
                <a:ea typeface="Cambria Math" charset="0"/>
                <a:cs typeface="Calibri" panose="020F0502020204030204" pitchFamily="34" charset="0"/>
                <a:sym typeface="Open Sans"/>
              </a:rPr>
              <a:t>O(|V|</a:t>
            </a:r>
            <a:r>
              <a:rPr lang="en-US" sz="2667" baseline="30000">
                <a:solidFill>
                  <a:schemeClr val="tx2"/>
                </a:solidFill>
                <a:latin typeface="Cambria Math" charset="0"/>
                <a:ea typeface="Cambria Math" charset="0"/>
                <a:cs typeface="Calibri" panose="020F0502020204030204" pitchFamily="34" charset="0"/>
                <a:sym typeface="Open Sans"/>
              </a:rPr>
              <a:t>2</a:t>
            </a:r>
            <a:r>
              <a:rPr lang="en-US" sz="2667">
                <a:solidFill>
                  <a:schemeClr val="tx2"/>
                </a:solidFill>
                <a:latin typeface="Cambria Math" charset="0"/>
                <a:ea typeface="Cambria Math" charset="0"/>
                <a:cs typeface="Calibri" panose="020F0502020204030204" pitchFamily="34" charset="0"/>
                <a:sym typeface="Open Sans"/>
              </a:rPr>
              <a:t>) </a:t>
            </a:r>
            <a:r>
              <a:rPr lang="en-US" sz="2667">
                <a:solidFill>
                  <a:schemeClr val="tx2"/>
                </a:solidFill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sym typeface="Open Sans"/>
              </a:rPr>
              <a:t>complexity!</a:t>
            </a:r>
          </a:p>
        </p:txBody>
      </p:sp>
      <p:cxnSp>
        <p:nvCxnSpPr>
          <p:cNvPr id="13" name="Straight Arrow Connector 12"/>
          <p:cNvCxnSpPr>
            <a:cxnSpLocks/>
            <a:stCxn id="12" idx="0"/>
          </p:cNvCxnSpPr>
          <p:nvPr/>
        </p:nvCxnSpPr>
        <p:spPr>
          <a:xfrm flipV="1">
            <a:off x="3951258" y="3809460"/>
            <a:ext cx="1714402" cy="95276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F0EF6F-BE11-9947-B503-DF27C2040185}"/>
                  </a:ext>
                </a:extLst>
              </p:cNvPr>
              <p:cNvSpPr txBox="1"/>
              <p:nvPr/>
            </p:nvSpPr>
            <p:spPr>
              <a:xfrm>
                <a:off x="582911" y="2450406"/>
                <a:ext cx="7565404" cy="1381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ℒ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𝑢</m:t>
                          </m:r>
                          <m:r>
                            <a:rPr lang="en-US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∈</m:t>
                          </m:r>
                          <m:r>
                            <a:rPr lang="en-US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𝑣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𝑢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log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⁡( </m:t>
                              </m:r>
                              <m:f>
                                <m:f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340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exp</m:t>
                                  </m:r>
                                  <m:r>
                                    <a:rPr lang="en-US" sz="3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⁡(</m:t>
                                  </m:r>
                                  <m:sSubSup>
                                    <m:sSubSupPr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400" b="1" i="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𝐳</m:t>
                                      </m:r>
                                    </m:e>
                                    <m:sub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𝑢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3400" i="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400" b="1" i="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𝐳</m:t>
                                      </m:r>
                                    </m:e>
                                    <m:sub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sz="3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)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𝑛</m:t>
                                      </m:r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itchFamily="34" charset="0"/>
                                        </a:rPr>
                                        <m:t>∈</m:t>
                                      </m:r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itchFamily="34" charset="0"/>
                                        </a:rPr>
                                        <m:t>𝑉</m:t>
                                      </m:r>
                                    </m:sub>
                                    <m:sup/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40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exp</m:t>
                                      </m:r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⁡(</m:t>
                                      </m:r>
                                      <m:sSubSup>
                                        <m:sSubSupPr>
                                          <m:ctrlPr>
                                            <a:rPr lang="en-US" sz="34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400" b="1" i="0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𝐳</m:t>
                                          </m:r>
                                        </m:e>
                                        <m:sub>
                                          <m:r>
                                            <a:rPr lang="en-US" sz="34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𝑢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400" i="0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T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34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400" b="1" i="0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𝐳</m:t>
                                          </m:r>
                                        </m:e>
                                        <m:sub>
                                          <m:r>
                                            <a:rPr lang="en-US" sz="34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den>
                              </m:f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40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F0EF6F-BE11-9947-B503-DF27C2040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11" y="2450406"/>
                <a:ext cx="7565404" cy="13810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68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06620" y="6242391"/>
            <a:ext cx="2133600" cy="365125"/>
          </a:xfrm>
        </p:spPr>
        <p:txBody>
          <a:bodyPr/>
          <a:lstStyle/>
          <a:p>
            <a:fld id="{878E0B35-C73E-49DE-9EA0-4D9F6C87E107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Title 28"/>
          <p:cNvSpPr txBox="1">
            <a:spLocks/>
          </p:cNvSpPr>
          <p:nvPr/>
        </p:nvSpPr>
        <p:spPr>
          <a:xfrm>
            <a:off x="457200" y="20184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Graph </a:t>
            </a:r>
            <a:r>
              <a:rPr lang="en-GB" dirty="0" err="1"/>
              <a:t>embeddings</a:t>
            </a:r>
            <a:r>
              <a:rPr lang="en-GB" dirty="0"/>
              <a:t>: why?</a:t>
            </a:r>
            <a:endParaRPr lang="en-US" dirty="0"/>
          </a:p>
        </p:txBody>
      </p:sp>
      <p:cxnSp>
        <p:nvCxnSpPr>
          <p:cNvPr id="6" name="Shape 119"/>
          <p:cNvCxnSpPr>
            <a:endCxn id="12" idx="1"/>
          </p:cNvCxnSpPr>
          <p:nvPr/>
        </p:nvCxnSpPr>
        <p:spPr>
          <a:xfrm>
            <a:off x="1375230" y="2967316"/>
            <a:ext cx="933125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" name="Shape 122"/>
          <p:cNvCxnSpPr>
            <a:stCxn id="12" idx="3"/>
            <a:endCxn id="13" idx="1"/>
          </p:cNvCxnSpPr>
          <p:nvPr/>
        </p:nvCxnSpPr>
        <p:spPr>
          <a:xfrm>
            <a:off x="4252357" y="2967316"/>
            <a:ext cx="7995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" name="Shape 124"/>
          <p:cNvCxnSpPr>
            <a:stCxn id="13" idx="3"/>
            <a:endCxn id="14" idx="1"/>
          </p:cNvCxnSpPr>
          <p:nvPr/>
        </p:nvCxnSpPr>
        <p:spPr>
          <a:xfrm>
            <a:off x="6861630" y="2967316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9" name="Shape 126"/>
          <p:cNvCxnSpPr/>
          <p:nvPr/>
        </p:nvCxnSpPr>
        <p:spPr>
          <a:xfrm rot="5400000">
            <a:off x="1290279" y="3200858"/>
            <a:ext cx="918820" cy="541052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1" name="Shape 120"/>
          <p:cNvSpPr/>
          <p:nvPr/>
        </p:nvSpPr>
        <p:spPr>
          <a:xfrm>
            <a:off x="98862" y="2371340"/>
            <a:ext cx="12591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Raw Data</a:t>
            </a:r>
          </a:p>
          <a:p>
            <a:pPr algn="ctr"/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2" name="Shape 121"/>
          <p:cNvSpPr/>
          <p:nvPr/>
        </p:nvSpPr>
        <p:spPr>
          <a:xfrm>
            <a:off x="2308355" y="2434667"/>
            <a:ext cx="19440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Structured Data</a:t>
            </a:r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3" name="Shape 123"/>
          <p:cNvSpPr/>
          <p:nvPr/>
        </p:nvSpPr>
        <p:spPr>
          <a:xfrm>
            <a:off x="5051857" y="2434667"/>
            <a:ext cx="1809775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Learning Algorithm  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4" name="Shape 125"/>
          <p:cNvSpPr/>
          <p:nvPr/>
        </p:nvSpPr>
        <p:spPr>
          <a:xfrm>
            <a:off x="7572832" y="2434667"/>
            <a:ext cx="1320951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Model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15" name="Shape 129"/>
          <p:cNvCxnSpPr/>
          <p:nvPr/>
        </p:nvCxnSpPr>
        <p:spPr>
          <a:xfrm flipV="1">
            <a:off x="5557993" y="3897269"/>
            <a:ext cx="2949825" cy="1852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6" name="Shape 130"/>
          <p:cNvSpPr txBox="1"/>
          <p:nvPr/>
        </p:nvSpPr>
        <p:spPr>
          <a:xfrm>
            <a:off x="5472100" y="3861585"/>
            <a:ext cx="3250500" cy="10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Downstream </a:t>
            </a:r>
            <a:b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</a:br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prediction task</a:t>
            </a:r>
          </a:p>
        </p:txBody>
      </p:sp>
      <p:sp>
        <p:nvSpPr>
          <p:cNvPr id="17" name="Shape 131"/>
          <p:cNvSpPr txBox="1"/>
          <p:nvPr/>
        </p:nvSpPr>
        <p:spPr>
          <a:xfrm>
            <a:off x="126698" y="3837258"/>
            <a:ext cx="2789266" cy="940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Feature Engineering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1680" y="1196752"/>
            <a:ext cx="607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Machine learning lifecycle</a:t>
            </a:r>
            <a:endParaRPr lang="el-GR" sz="2800" dirty="0"/>
          </a:p>
        </p:txBody>
      </p:sp>
      <p:sp>
        <p:nvSpPr>
          <p:cNvPr id="21" name="Rectangle 20"/>
          <p:cNvSpPr/>
          <p:nvPr/>
        </p:nvSpPr>
        <p:spPr>
          <a:xfrm>
            <a:off x="4817303" y="2266668"/>
            <a:ext cx="4176464" cy="150895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E500C2-F7AB-43B3-CB90-F83BA73BF95F}"/>
              </a:ext>
            </a:extLst>
          </p:cNvPr>
          <p:cNvSpPr txBox="1"/>
          <p:nvPr/>
        </p:nvSpPr>
        <p:spPr>
          <a:xfrm>
            <a:off x="1010721" y="4420714"/>
            <a:ext cx="2147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degree, PageRank, graphlets, neighborhood overlap, </a:t>
            </a:r>
            <a:r>
              <a:rPr lang="en-US" sz="1400" dirty="0" err="1"/>
              <a:t>etc</a:t>
            </a:r>
            <a:endParaRPr lang="en-US" sz="1400" dirty="0"/>
          </a:p>
        </p:txBody>
      </p:sp>
      <p:sp>
        <p:nvSpPr>
          <p:cNvPr id="22" name="Shape 127"/>
          <p:cNvSpPr/>
          <p:nvPr/>
        </p:nvSpPr>
        <p:spPr>
          <a:xfrm>
            <a:off x="467891" y="3732379"/>
            <a:ext cx="2837244" cy="1731144"/>
          </a:xfrm>
          <a:prstGeom prst="mathMultiply">
            <a:avLst>
              <a:gd name="adj1" fmla="val 5973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240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" name="object 21">
            <a:extLst>
              <a:ext uri="{FF2B5EF4-FFF2-40B4-BE49-F238E27FC236}">
                <a16:creationId xmlns:a16="http://schemas.microsoft.com/office/drawing/2014/main" id="{9C96869A-3B83-25DF-89F3-892CC0626A5F}"/>
              </a:ext>
            </a:extLst>
          </p:cNvPr>
          <p:cNvSpPr txBox="1"/>
          <p:nvPr/>
        </p:nvSpPr>
        <p:spPr>
          <a:xfrm>
            <a:off x="403780" y="5515893"/>
            <a:ext cx="6400468" cy="7432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Representation</a:t>
            </a:r>
            <a:r>
              <a:rPr sz="2400" spc="-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sz="2400" spc="-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40715" marR="634365" indent="-83185" algn="ctr">
              <a:lnSpc>
                <a:spcPct val="100800"/>
              </a:lnSpc>
            </a:pPr>
            <a:r>
              <a:rPr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Automatically 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</a:t>
            </a:r>
            <a:r>
              <a:rPr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features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8005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51351" y="3113279"/>
            <a:ext cx="2923856" cy="575061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12E765-C02C-C14B-A78B-8CA925F44E72}"/>
                  </a:ext>
                </a:extLst>
              </p:cNvPr>
              <p:cNvSpPr txBox="1"/>
              <p:nvPr/>
            </p:nvSpPr>
            <p:spPr>
              <a:xfrm>
                <a:off x="582911" y="2450406"/>
                <a:ext cx="7565404" cy="1381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ℒ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𝑢</m:t>
                          </m:r>
                          <m:r>
                            <a:rPr lang="en-US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∈</m:t>
                          </m:r>
                          <m:r>
                            <a:rPr lang="en-US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𝑣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𝑢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log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⁡( </m:t>
                              </m:r>
                              <m:f>
                                <m:f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340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exp</m:t>
                                  </m:r>
                                  <m:r>
                                    <a:rPr lang="en-US" sz="3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⁡(</m:t>
                                  </m:r>
                                  <m:sSubSup>
                                    <m:sSubSupPr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400" b="1" i="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𝐳</m:t>
                                      </m:r>
                                    </m:e>
                                    <m:sub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𝑢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3400" i="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400" b="1" i="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𝐳</m:t>
                                      </m:r>
                                    </m:e>
                                    <m:sub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sz="3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)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𝑛</m:t>
                                      </m:r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itchFamily="34" charset="0"/>
                                        </a:rPr>
                                        <m:t>∈</m:t>
                                      </m:r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itchFamily="34" charset="0"/>
                                        </a:rPr>
                                        <m:t>𝑉</m:t>
                                      </m:r>
                                    </m:sub>
                                    <m:sup/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40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exp</m:t>
                                      </m:r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⁡(</m:t>
                                      </m:r>
                                      <m:sSubSup>
                                        <m:sSubSupPr>
                                          <m:ctrlPr>
                                            <a:rPr lang="en-US" sz="34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400" b="1" i="0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𝐳</m:t>
                                          </m:r>
                                        </m:e>
                                        <m:sub>
                                          <m:r>
                                            <a:rPr lang="en-US" sz="34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𝑢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400" i="0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T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34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400" b="1" i="0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𝐳</m:t>
                                          </m:r>
                                        </m:e>
                                        <m:sub>
                                          <m:r>
                                            <a:rPr lang="en-US" sz="34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3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den>
                              </m:f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40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12E765-C02C-C14B-A78B-8CA925F44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11" y="2450406"/>
                <a:ext cx="7565404" cy="13810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67"/>
              <a:t>Random Walk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CS224W: Machine Learning with Graphs, http://cs224w.stanford.edu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60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7798" y="4351213"/>
            <a:ext cx="8149002" cy="14231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>
              <a:spcBef>
                <a:spcPts val="1600"/>
              </a:spcBef>
            </a:pPr>
            <a:r>
              <a:rPr lang="en-US" sz="3200" b="1">
                <a:solidFill>
                  <a:schemeClr val="accent1"/>
                </a:solidFill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sym typeface="Open Sans"/>
              </a:rPr>
              <a:t>The normalization term from the </a:t>
            </a:r>
            <a:r>
              <a:rPr lang="en-US" sz="3200" b="1" err="1">
                <a:solidFill>
                  <a:schemeClr val="accent1"/>
                </a:solidFill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sym typeface="Open Sans"/>
              </a:rPr>
              <a:t>softmax</a:t>
            </a:r>
            <a:r>
              <a:rPr lang="en-US" sz="3200" b="1">
                <a:solidFill>
                  <a:schemeClr val="accent1"/>
                </a:solidFill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sym typeface="Open Sans"/>
              </a:rPr>
              <a:t> is the culprit</a:t>
            </a:r>
            <a:r>
              <a:rPr lang="mr-IN" sz="3200" b="1">
                <a:solidFill>
                  <a:schemeClr val="accent1"/>
                </a:solidFill>
                <a:latin typeface="Calibri" panose="020F0502020204030204" pitchFamily="34" charset="0"/>
                <a:ea typeface="Helvetica Neue Light" charset="0"/>
                <a:cs typeface="Helvetica Neue Light" charset="0"/>
                <a:sym typeface="Open Sans"/>
              </a:rPr>
              <a:t>…</a:t>
            </a:r>
            <a:r>
              <a:rPr lang="en-CA" sz="3200" b="1">
                <a:solidFill>
                  <a:schemeClr val="accent1"/>
                </a:solidFill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sym typeface="Open Sans"/>
              </a:rPr>
              <a:t> can we approximate it? </a:t>
            </a:r>
            <a:endParaRPr lang="en-US" sz="3200" b="1">
              <a:solidFill>
                <a:schemeClr val="accent1"/>
              </a:solidFill>
              <a:latin typeface="Calibri" panose="020F0502020204030204" pitchFamily="34" charset="0"/>
              <a:ea typeface="Helvetica Neue Light" charset="0"/>
              <a:cs typeface="Calibri" panose="020F0502020204030204" pitchFamily="34" charset="0"/>
              <a:sym typeface="Open Sans"/>
            </a:endParaRPr>
          </a:p>
          <a:p>
            <a:pPr>
              <a:spcBef>
                <a:spcPts val="1600"/>
              </a:spcBef>
            </a:pPr>
            <a:endParaRPr lang="en-US" sz="3200" b="1">
              <a:solidFill>
                <a:schemeClr val="accent2"/>
              </a:solidFill>
              <a:latin typeface="Calibri" panose="020F0502020204030204" pitchFamily="34" charset="0"/>
              <a:ea typeface="Helvetica Neue Light" charset="0"/>
              <a:cs typeface="Calibri" panose="020F0502020204030204" pitchFamily="34" charset="0"/>
              <a:sym typeface="Open Sans"/>
            </a:endParaRPr>
          </a:p>
          <a:p>
            <a:endParaRPr lang="en-US" sz="2400">
              <a:latin typeface="Calibri" panose="020F0502020204030204" pitchFamily="34" charset="0"/>
              <a:ea typeface="Helvetica Neue Light" charset="0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9D946-945F-0D43-9B30-083476DC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0CA1-BE0B-9B47-A157-5CD5CF3229D7}" type="datetime1">
              <a:rPr lang="en-US" smtClean="0"/>
              <a:t>11/30/2023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B5A5AD-00DC-6047-A146-A3C4F30CC397}"/>
              </a:ext>
            </a:extLst>
          </p:cNvPr>
          <p:cNvSpPr txBox="1"/>
          <p:nvPr/>
        </p:nvSpPr>
        <p:spPr>
          <a:xfrm>
            <a:off x="457200" y="1507653"/>
            <a:ext cx="8513275" cy="7584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>
              <a:spcBef>
                <a:spcPts val="1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sym typeface="Open Sans"/>
              </a:rPr>
              <a:t>But doing this naively is too expensive!</a:t>
            </a:r>
          </a:p>
          <a:p>
            <a:pPr>
              <a:spcBef>
                <a:spcPts val="1600"/>
              </a:spcBef>
            </a:pPr>
            <a:endParaRPr lang="en-US" sz="3200" b="1">
              <a:solidFill>
                <a:schemeClr val="accent2"/>
              </a:solidFill>
              <a:latin typeface="Calibri" panose="020F0502020204030204" pitchFamily="34" charset="0"/>
              <a:ea typeface="Helvetica Neue Light" charset="0"/>
              <a:cs typeface="Calibri" panose="020F050202020403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471268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BF9A1E4D-D764-424D-87C7-52D275D651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41020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16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ea typeface="Helvetica Neue Light" charset="0"/>
                    <a:sym typeface="Open Sans"/>
                  </a:rPr>
                  <a:t>Solution: </a:t>
                </a:r>
                <a:r>
                  <a:rPr lang="en-US" sz="2400" dirty="0">
                    <a:solidFill>
                      <a:srgbClr val="0000FF"/>
                    </a:solidFill>
                    <a:ea typeface="Helvetica Neue Light" charset="0"/>
                    <a:sym typeface="Open Sans"/>
                  </a:rPr>
                  <a:t>Negative sampling</a:t>
                </a:r>
              </a:p>
              <a:p>
                <a:pPr>
                  <a:spcBef>
                    <a:spcPts val="1600"/>
                  </a:spcBef>
                </a:pPr>
                <a:endParaRPr lang="en-US" sz="2400" dirty="0">
                  <a:solidFill>
                    <a:schemeClr val="accent2"/>
                  </a:solidFill>
                  <a:ea typeface="Helvetica Neue Light" charset="0"/>
                  <a:sym typeface="Open Sans"/>
                </a:endParaRPr>
              </a:p>
              <a:p>
                <a:pPr>
                  <a:spcBef>
                    <a:spcPts val="1600"/>
                  </a:spcBef>
                </a:pPr>
                <a:endParaRPr lang="en-US" sz="2400" dirty="0">
                  <a:solidFill>
                    <a:schemeClr val="accent2"/>
                  </a:solidFill>
                  <a:ea typeface="Helvetica Neue Light" charset="0"/>
                  <a:sym typeface="Open Sans"/>
                </a:endParaRPr>
              </a:p>
              <a:p>
                <a:pPr>
                  <a:spcBef>
                    <a:spcPts val="1600"/>
                  </a:spcBef>
                </a:pPr>
                <a:endParaRPr lang="en-US" sz="2400" dirty="0">
                  <a:solidFill>
                    <a:schemeClr val="accent2"/>
                  </a:solidFill>
                  <a:ea typeface="Helvetica Neue Light" charset="0"/>
                  <a:sym typeface="Open Sans"/>
                </a:endParaRPr>
              </a:p>
              <a:p>
                <a:pPr>
                  <a:spcBef>
                    <a:spcPts val="1600"/>
                  </a:spcBef>
                </a:pPr>
                <a:endParaRPr lang="en-US" sz="2400" dirty="0">
                  <a:solidFill>
                    <a:schemeClr val="accent2"/>
                  </a:solidFill>
                  <a:ea typeface="Helvetica Neue Light" charset="0"/>
                  <a:sym typeface="Open Sans"/>
                </a:endParaRPr>
              </a:p>
              <a:p>
                <a:pPr>
                  <a:spcBef>
                    <a:spcPts val="1600"/>
                  </a:spcBef>
                </a:pPr>
                <a:endParaRPr lang="en-US" sz="2400" dirty="0">
                  <a:solidFill>
                    <a:schemeClr val="accent2"/>
                  </a:solidFill>
                  <a:ea typeface="Helvetica Neue Light" charset="0"/>
                  <a:sym typeface="Open Sans"/>
                </a:endParaRPr>
              </a:p>
              <a:p>
                <a:pPr marL="118872" indent="0">
                  <a:spcBef>
                    <a:spcPts val="1600"/>
                  </a:spcBef>
                  <a:buNone/>
                </a:pPr>
                <a:endParaRPr lang="en-US" sz="2400" dirty="0">
                  <a:solidFill>
                    <a:srgbClr val="C00000"/>
                  </a:solidFill>
                  <a:ea typeface="Helvetica Neue Light" charset="0"/>
                  <a:sym typeface="Open Sans"/>
                </a:endParaRPr>
              </a:p>
              <a:p>
                <a:pPr marL="118872" indent="0">
                  <a:spcBef>
                    <a:spcPts val="1600"/>
                  </a:spcBef>
                  <a:buNone/>
                </a:pPr>
                <a:r>
                  <a:rPr lang="en-US" sz="2400" dirty="0">
                    <a:solidFill>
                      <a:srgbClr val="C00000"/>
                    </a:solidFill>
                    <a:ea typeface="Helvetica Neue Light" charset="0"/>
                    <a:sym typeface="Open Sans"/>
                  </a:rPr>
                  <a:t>Instead of normalizing </a:t>
                </a:r>
                <a:r>
                  <a:rPr lang="en-US" sz="2400" dirty="0" err="1">
                    <a:solidFill>
                      <a:srgbClr val="C00000"/>
                    </a:solidFill>
                    <a:ea typeface="Helvetica Neue Light" charset="0"/>
                    <a:sym typeface="Open Sans"/>
                  </a:rPr>
                  <a:t>w.r.t.</a:t>
                </a:r>
                <a:r>
                  <a:rPr lang="en-US" sz="2400" dirty="0">
                    <a:solidFill>
                      <a:srgbClr val="C00000"/>
                    </a:solidFill>
                    <a:ea typeface="Helvetica Neue Light" charset="0"/>
                    <a:sym typeface="Open Sans"/>
                  </a:rPr>
                  <a:t> all nodes, just normalize against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charset="0"/>
                        <a:sym typeface="Open Sans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ea typeface="Helvetica Neue Light" charset="0"/>
                    <a:sym typeface="Open Sans"/>
                  </a:rPr>
                  <a:t> random “</a:t>
                </a:r>
                <a:r>
                  <a:rPr lang="en-US" sz="2400" b="1" dirty="0">
                    <a:solidFill>
                      <a:srgbClr val="C00000"/>
                    </a:solidFill>
                    <a:ea typeface="Helvetica Neue Light" charset="0"/>
                    <a:sym typeface="Open Sans"/>
                  </a:rPr>
                  <a:t>negative samples</a:t>
                </a:r>
                <a:r>
                  <a:rPr lang="en-US" sz="2400" dirty="0">
                    <a:solidFill>
                      <a:srgbClr val="C00000"/>
                    </a:solidFill>
                    <a:ea typeface="Helvetica Neue Light" charset="0"/>
                    <a:sym typeface="Open Sans"/>
                  </a:rPr>
                  <a:t>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 Neue Light" charset="0"/>
                            <a:sym typeface="Open Sans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 Neue Light" charset="0"/>
                            <a:sym typeface="Open Sans"/>
                          </a:rPr>
                          <m:t>𝑛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 Neue Light" charset="0"/>
                            <a:sym typeface="Open Sans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C00000"/>
                  </a:solidFill>
                  <a:ea typeface="Helvetica Neue Light" charset="0"/>
                  <a:sym typeface="Open Sans"/>
                </a:endParaRPr>
              </a:p>
              <a:p>
                <a:r>
                  <a:rPr lang="en-US" sz="2400" dirty="0">
                    <a:ea typeface="Helvetica Neue Light" charset="0"/>
                    <a:sym typeface="Open Sans"/>
                  </a:rPr>
                  <a:t>Negative sampling allows for quick likelihood calculation.</a:t>
                </a:r>
              </a:p>
            </p:txBody>
          </p:sp>
        </mc:Choice>
        <mc:Fallback xmlns="">
          <p:sp>
            <p:nvSpPr>
              <p:cNvPr id="20" name="Content Placeholder 19">
                <a:extLst>
                  <a:ext uri="{FF2B5EF4-FFF2-40B4-BE49-F238E27FC236}">
                    <a16:creationId xmlns:a16="http://schemas.microsoft.com/office/drawing/2014/main" id="{BF9A1E4D-D764-424D-87C7-52D275D651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410200"/>
              </a:xfrm>
              <a:blipFill>
                <a:blip r:embed="rId3"/>
                <a:stretch>
                  <a:fillRect l="-912" t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86"/>
            <a:ext cx="8229600" cy="1143000"/>
          </a:xfrm>
        </p:spPr>
        <p:txBody>
          <a:bodyPr/>
          <a:lstStyle/>
          <a:p>
            <a:r>
              <a:rPr lang="en-US" sz="5067" dirty="0"/>
              <a:t>Negative Sampling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1494049" y="3738079"/>
            <a:ext cx="201523" cy="65518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5255" y="4317261"/>
            <a:ext cx="2900732" cy="5429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  <a:sym typeface="Open Sans"/>
              </a:rPr>
              <a:t>sigmoid function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  <a:sym typeface="Open Sans"/>
              </a:rPr>
              <a:t>(makes each term a “probability” between 0 and 1)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41618" y="4223814"/>
            <a:ext cx="3487595" cy="933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  <a:sym typeface="Open Sans"/>
              </a:rPr>
              <a:t>random distribution </a:t>
            </a:r>
            <a:br>
              <a:rPr lang="en-US" sz="2400">
                <a:solidFill>
                  <a:schemeClr val="tx2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  <a:sym typeface="Open Sans"/>
              </a:rPr>
            </a:br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  <a:sym typeface="Open Sans"/>
              </a:rPr>
              <a:t>over nodes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6350620" y="3833655"/>
            <a:ext cx="398335" cy="48360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5AAE9B2-B952-4641-9999-8A16CD4B1D7A}"/>
              </a:ext>
            </a:extLst>
          </p:cNvPr>
          <p:cNvCxnSpPr>
            <a:cxnSpLocks/>
          </p:cNvCxnSpPr>
          <p:nvPr/>
        </p:nvCxnSpPr>
        <p:spPr>
          <a:xfrm flipV="1">
            <a:off x="3383587" y="3746824"/>
            <a:ext cx="1417013" cy="86965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DA77BF-697E-1C42-AABC-02382AA17980}"/>
                  </a:ext>
                </a:extLst>
              </p:cNvPr>
              <p:cNvSpPr txBox="1"/>
              <p:nvPr/>
            </p:nvSpPr>
            <p:spPr>
              <a:xfrm>
                <a:off x="5977054" y="1066800"/>
                <a:ext cx="3166946" cy="2108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Why is the approximation valid?</a:t>
                </a:r>
              </a:p>
              <a:p>
                <a:r>
                  <a:rPr lang="en-US" sz="120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Technically, this is a different objective. But Negative Sampling is a form of Noise Contrastive Estimation (NCE) which approx. maximizes the log probability of </a:t>
                </a:r>
                <a:r>
                  <a:rPr lang="en-US" sz="1200" err="1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softmax</a:t>
                </a:r>
                <a:r>
                  <a:rPr lang="en-US" sz="120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endParaRPr lang="en-US" sz="50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20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New formulation corresponds to using a logistic regression (sigmoid </a:t>
                </a:r>
                <a:r>
                  <a:rPr lang="en-US" sz="1200" err="1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func</a:t>
                </a:r>
                <a:r>
                  <a:rPr lang="en-US" sz="120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.) to distinguish the target node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𝑣</m:t>
                    </m:r>
                  </m:oMath>
                </a14:m>
                <a:r>
                  <a:rPr lang="en-US" sz="120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from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120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sampled from background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120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20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endParaRPr lang="en-US" sz="70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10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More at </a:t>
                </a:r>
                <a:r>
                  <a:rPr lang="en-US" sz="110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  <a:hlinkClick r:id="rId4"/>
                  </a:rPr>
                  <a:t>https://arxiv.org/pdf/1402.3722.pdf</a:t>
                </a:r>
                <a:r>
                  <a:rPr lang="en-US" sz="110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DA77BF-697E-1C42-AABC-02382AA17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054" y="1066800"/>
                <a:ext cx="3166946" cy="2108269"/>
              </a:xfrm>
              <a:prstGeom prst="rect">
                <a:avLst/>
              </a:prstGeom>
              <a:blipFill>
                <a:blip r:embed="rId5"/>
                <a:stretch>
                  <a:fillRect t="-289" r="-769" b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1BF4481-F900-D94F-B561-8BDA97604BB9}"/>
                  </a:ext>
                </a:extLst>
              </p:cNvPr>
              <p:cNvSpPr/>
              <p:nvPr/>
            </p:nvSpPr>
            <p:spPr>
              <a:xfrm>
                <a:off x="241840" y="3163852"/>
                <a:ext cx="7518853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b="1" i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𝐳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i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𝐳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8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en-US" sz="280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1BF4481-F900-D94F-B561-8BDA97604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40" y="3163852"/>
                <a:ext cx="7518853" cy="737189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604E6EE-FD8E-0641-AD2C-233DA53CC59E}"/>
                  </a:ext>
                </a:extLst>
              </p:cNvPr>
              <p:cNvSpPr/>
              <p:nvPr/>
            </p:nvSpPr>
            <p:spPr>
              <a:xfrm>
                <a:off x="540662" y="1835571"/>
                <a:ext cx="3810980" cy="11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log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⁡(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1" i="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𝐳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𝑢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 i="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𝐳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1" i="0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𝐳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𝑢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i="0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T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0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𝐳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604E6EE-FD8E-0641-AD2C-233DA53CC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62" y="1835571"/>
                <a:ext cx="3810980" cy="11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1708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68" y="-54397"/>
            <a:ext cx="8229600" cy="1143000"/>
          </a:xfrm>
        </p:spPr>
        <p:txBody>
          <a:bodyPr/>
          <a:lstStyle/>
          <a:p>
            <a:r>
              <a:rPr lang="en-US" sz="5067" dirty="0"/>
              <a:t>Negative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93674" y="1116097"/>
            <a:ext cx="3487595" cy="933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  <a:sym typeface="Open Sans"/>
              </a:rPr>
              <a:t>random distribution </a:t>
            </a:r>
            <a:br>
              <a:rPr lang="en-US" sz="2400">
                <a:solidFill>
                  <a:schemeClr val="tx2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  <a:sym typeface="Open Sans"/>
              </a:rPr>
            </a:br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  <a:sym typeface="Open Sans"/>
              </a:rPr>
              <a:t>over nodes</a:t>
            </a:r>
          </a:p>
        </p:txBody>
      </p:sp>
      <p:cxnSp>
        <p:nvCxnSpPr>
          <p:cNvPr id="23" name="Straight Arrow Connector 22"/>
          <p:cNvCxnSpPr>
            <a:cxnSpLocks/>
            <a:stCxn id="21" idx="2"/>
          </p:cNvCxnSpPr>
          <p:nvPr/>
        </p:nvCxnSpPr>
        <p:spPr>
          <a:xfrm>
            <a:off x="7337472" y="2049762"/>
            <a:ext cx="261507" cy="61346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26752" y="3368084"/>
                <a:ext cx="8977015" cy="2953341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rmAutofit lnSpcReduction="10000"/>
              </a:bodyPr>
              <a:lstStyle>
                <a:lvl1pPr marL="342892" indent="-342892" algn="l" defTabSz="914378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lang="en-US" sz="28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1pPr>
                <a:lvl2pPr marL="742931" indent="-285743" algn="l" defTabSz="914378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charset="2"/>
                  <a:buChar char="§"/>
                  <a:defRPr lang="en-US" sz="24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2pPr>
                <a:lvl3pPr marL="1142972" indent="-228594" algn="l" defTabSz="914378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charset="2"/>
                  <a:buChar char="§"/>
                  <a:defRPr lang="en-US" sz="20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3pPr>
                <a:lvl4pPr marL="1600160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lang="en-US" sz="18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4pPr>
                <a:lvl5pPr marL="2057348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lang="en-US" sz="8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5pPr>
                <a:lvl6pPr marL="2514537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5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spcBef>
                    <a:spcPts val="2368"/>
                  </a:spcBef>
                  <a:buClrTx/>
                </a:pPr>
                <a:r>
                  <a:rPr lang="en-US" sz="320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320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negative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each with prob. proportional to its degree.</a:t>
                </a:r>
                <a:endParaRPr lang="en-US" sz="3200" i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1219170">
                  <a:spcBef>
                    <a:spcPts val="933"/>
                  </a:spcBef>
                  <a:buClrTx/>
                </a:pPr>
                <a:r>
                  <a:rPr lang="en-US" sz="32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Two considerations for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(# negative samples):</a:t>
                </a:r>
              </a:p>
              <a:p>
                <a:pPr marL="1066757" lvl="1" indent="-457189" defTabSz="1219170">
                  <a:spcBef>
                    <a:spcPts val="933"/>
                  </a:spcBef>
                  <a:buClrTx/>
                  <a:buFont typeface="+mj-lt"/>
                  <a:buAutoNum type="arabicPeriod"/>
                </a:pPr>
                <a:r>
                  <a:rPr lang="en-US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Higher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gives more robust estimates</a:t>
                </a:r>
              </a:p>
              <a:p>
                <a:pPr marL="1066757" lvl="1" indent="-457189" defTabSz="1219170">
                  <a:spcBef>
                    <a:spcPts val="933"/>
                  </a:spcBef>
                  <a:buClrTx/>
                  <a:buFont typeface="+mj-lt"/>
                  <a:buAutoNum type="arabicPeriod"/>
                </a:pPr>
                <a:r>
                  <a:rPr lang="en-US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Higher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corresponds to higher bias on negative events</a:t>
                </a:r>
              </a:p>
              <a:p>
                <a:pPr marL="609568" lvl="1" indent="0" defTabSz="1219170">
                  <a:spcBef>
                    <a:spcPts val="933"/>
                  </a:spcBef>
                  <a:buClrTx/>
                  <a:buNone/>
                </a:pPr>
                <a:r>
                  <a:rPr lang="en-US">
                    <a:latin typeface="Calibri" panose="020F0502020204030204" pitchFamily="34" charset="0"/>
                    <a:cs typeface="Calibri" panose="020F0502020204030204" pitchFamily="34" charset="0"/>
                  </a:rPr>
                  <a:t>In practice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>
                    <a:latin typeface="Calibri" panose="020F0502020204030204" pitchFamily="34" charset="0"/>
                    <a:cs typeface="Calibri" panose="020F0502020204030204" pitchFamily="34" charset="0"/>
                  </a:rPr>
                  <a:t>5-20.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52" y="3368084"/>
                <a:ext cx="8977015" cy="2953341"/>
              </a:xfrm>
              <a:prstGeom prst="rect">
                <a:avLst/>
              </a:prstGeom>
              <a:blipFill>
                <a:blip r:embed="rId2"/>
                <a:stretch>
                  <a:fillRect l="-1223" t="-3719" b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67A8D6-8E28-B84B-9396-9624EE33F3C5}"/>
                  </a:ext>
                </a:extLst>
              </p:cNvPr>
              <p:cNvSpPr/>
              <p:nvPr/>
            </p:nvSpPr>
            <p:spPr>
              <a:xfrm>
                <a:off x="407811" y="2438449"/>
                <a:ext cx="7872412" cy="982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𝐳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𝐳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𝐳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𝐳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  <m:r>
                        <m:rPr>
                          <m:nor/>
                        </m:rPr>
                        <a:rPr lang="en-US" sz="2800" dirty="0"/>
                        <m:t>,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D67A8D6-8E28-B84B-9396-9624EE33F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11" y="2438449"/>
                <a:ext cx="7872412" cy="9828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8524FF8-3026-9842-BE8D-83B6B753734D}"/>
                  </a:ext>
                </a:extLst>
              </p:cNvPr>
              <p:cNvSpPr/>
              <p:nvPr/>
            </p:nvSpPr>
            <p:spPr>
              <a:xfrm>
                <a:off x="756022" y="1211413"/>
                <a:ext cx="3529684" cy="11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log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⁡(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1" i="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𝐳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𝑢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800" i="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0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𝐳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1" i="0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𝐳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𝑢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i="0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T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0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𝐳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8524FF8-3026-9842-BE8D-83B6B7537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22" y="1211413"/>
                <a:ext cx="3529684" cy="1126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77CBEFA-2457-4945-B7F1-CDC841D9DC10}"/>
              </a:ext>
            </a:extLst>
          </p:cNvPr>
          <p:cNvSpPr txBox="1"/>
          <p:nvPr/>
        </p:nvSpPr>
        <p:spPr>
          <a:xfrm>
            <a:off x="2702806" y="6216982"/>
            <a:ext cx="5781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68" defTabSz="1219170">
              <a:spcBef>
                <a:spcPts val="933"/>
              </a:spcBef>
            </a:pPr>
            <a:r>
              <a:rPr lang="en-US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negative sample be any node or only the nodes not on the walk? </a:t>
            </a:r>
            <a:r>
              <a:rPr lang="en-US" sz="1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often sample any node (for efficiency).</a:t>
            </a:r>
          </a:p>
        </p:txBody>
      </p:sp>
    </p:spTree>
    <p:extLst>
      <p:ext uri="{BB962C8B-B14F-4D97-AF65-F5344CB8AC3E}">
        <p14:creationId xmlns:p14="http://schemas.microsoft.com/office/powerpoint/2010/main" val="36417312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67" dirty="0"/>
              <a:t>Stochastic Gradient Descent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83492" y="1268760"/>
                <a:ext cx="8977015" cy="5486400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rmAutofit/>
              </a:bodyPr>
              <a:lstStyle>
                <a:lvl1pPr marL="342892" indent="-342892" algn="l" defTabSz="914378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lang="en-US" sz="28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1pPr>
                <a:lvl2pPr marL="742931" indent="-285743" algn="l" defTabSz="914378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charset="2"/>
                  <a:buChar char="§"/>
                  <a:defRPr lang="en-US" sz="24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2pPr>
                <a:lvl3pPr marL="1142972" indent="-228594" algn="l" defTabSz="914378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charset="2"/>
                  <a:buChar char="§"/>
                  <a:defRPr lang="en-US" sz="20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3pPr>
                <a:lvl4pPr marL="1600160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lang="en-US" sz="18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4pPr>
                <a:lvl5pPr marL="2057348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lang="en-US" sz="8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5pPr>
                <a:lvl6pPr marL="2514537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5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spcBef>
                    <a:spcPts val="2368"/>
                  </a:spcBef>
                  <a:buClrTx/>
                </a:pPr>
                <a:r>
                  <a:rPr lang="en-US" sz="32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After we obtained the objective function, how do we optimize (minimize) it?</a:t>
                </a:r>
              </a:p>
              <a:p>
                <a:pPr defTabSz="1219170">
                  <a:spcBef>
                    <a:spcPts val="2368"/>
                  </a:spcBef>
                  <a:buClrTx/>
                </a:pPr>
                <a:endParaRPr lang="en-US" sz="32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1219170">
                  <a:spcBef>
                    <a:spcPts val="2368"/>
                  </a:spcBef>
                  <a:buClrTx/>
                </a:pP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Gradient Descent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a simple way to minimize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lvl="1" defTabSz="1219170">
                  <a:lnSpc>
                    <a:spcPts val="2880"/>
                  </a:lnSpc>
                  <a:spcBef>
                    <a:spcPts val="2368"/>
                  </a:spcBef>
                  <a:buClrTx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at some randomized value for all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lvl="1" defTabSz="1219170">
                  <a:lnSpc>
                    <a:spcPts val="2880"/>
                  </a:lnSpc>
                  <a:spcBef>
                    <a:spcPts val="2368"/>
                  </a:spcBef>
                  <a:buClrTx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Iterate until convergence:</a:t>
                </a:r>
              </a:p>
              <a:p>
                <a:pPr lvl="2" defTabSz="1219170">
                  <a:lnSpc>
                    <a:spcPts val="2880"/>
                  </a:lnSpc>
                  <a:spcBef>
                    <a:spcPts val="2368"/>
                  </a:spcBef>
                  <a:buClrTx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compute the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ℒ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lvl="2" defTabSz="1219170">
                  <a:lnSpc>
                    <a:spcPts val="2880"/>
                  </a:lnSpc>
                  <a:spcBef>
                    <a:spcPts val="2368"/>
                  </a:spcBef>
                  <a:buClrTx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make a step in reverse direction of derivative: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2" y="1268760"/>
                <a:ext cx="8977015" cy="5486400"/>
              </a:xfrm>
              <a:prstGeom prst="rect">
                <a:avLst/>
              </a:prstGeom>
              <a:blipFill>
                <a:blip r:embed="rId2"/>
                <a:stretch>
                  <a:fillRect l="-1223" t="-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52607C1-6AEE-6C4A-A4B5-D5D3798877B4}"/>
                  </a:ext>
                </a:extLst>
              </p:cNvPr>
              <p:cNvSpPr/>
              <p:nvPr/>
            </p:nvSpPr>
            <p:spPr>
              <a:xfrm>
                <a:off x="2076954" y="2249214"/>
                <a:ext cx="4281805" cy="957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ℒ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𝑢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∈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𝑣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𝑢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log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⁡(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𝑃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𝑣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𝐳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))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52607C1-6AEE-6C4A-A4B5-D5D379887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954" y="2249214"/>
                <a:ext cx="4281805" cy="957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651F7A-8472-704A-94DD-1753ED11ECA7}"/>
                  </a:ext>
                </a:extLst>
              </p:cNvPr>
              <p:cNvSpPr txBox="1"/>
              <p:nvPr/>
            </p:nvSpPr>
            <p:spPr>
              <a:xfrm>
                <a:off x="6753739" y="5460913"/>
                <a:ext cx="15392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𝜂</m:t>
                    </m:r>
                  </m:oMath>
                </a14:m>
                <a:r>
                  <a:rPr lang="en-US">
                    <a:latin typeface="Arial" pitchFamily="34" charset="0"/>
                    <a:cs typeface="Arial" pitchFamily="34" charset="0"/>
                  </a:rPr>
                  <a:t>: learning rate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651F7A-8472-704A-94DD-1753ED11E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739" y="5460913"/>
                <a:ext cx="1539204" cy="276999"/>
              </a:xfrm>
              <a:prstGeom prst="rect">
                <a:avLst/>
              </a:prstGeom>
              <a:blipFill>
                <a:blip r:embed="rId4"/>
                <a:stretch>
                  <a:fillRect l="-5556" t="-28889" r="-8730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19B6B6-1221-CE4C-B974-A0BA00258040}"/>
              </a:ext>
            </a:extLst>
          </p:cNvPr>
          <p:cNvCxnSpPr/>
          <p:nvPr/>
        </p:nvCxnSpPr>
        <p:spPr>
          <a:xfrm>
            <a:off x="7525407" y="5744693"/>
            <a:ext cx="826134" cy="4545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1623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67"/>
              <a:t>Stochastic Gradient Descent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  <a:p>
            <a:pPr marL="685783" indent="-685783" defTabSz="1219170">
              <a:buClrTx/>
              <a:buSzTx/>
              <a:buNone/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46273" y="1484784"/>
                <a:ext cx="8977015" cy="4365848"/>
              </a:xfrm>
              <a:prstGeom prst="rect">
                <a:avLst/>
              </a:prstGeom>
            </p:spPr>
            <p:txBody>
              <a:bodyPr vert="horz" lIns="121920" tIns="60960" rIns="121920" bIns="60960" rtlCol="0">
                <a:noAutofit/>
              </a:bodyPr>
              <a:lstStyle>
                <a:lvl1pPr marL="342892" indent="-342892" algn="l" defTabSz="914378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lang="en-US" sz="28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1pPr>
                <a:lvl2pPr marL="742931" indent="-285743" algn="l" defTabSz="914378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charset="2"/>
                  <a:buChar char="§"/>
                  <a:defRPr lang="en-US" sz="24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2pPr>
                <a:lvl3pPr marL="1142972" indent="-228594" algn="l" defTabSz="914378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charset="2"/>
                  <a:buChar char="§"/>
                  <a:defRPr lang="en-US" sz="20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3pPr>
                <a:lvl4pPr marL="1600160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lang="en-US" sz="18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4pPr>
                <a:lvl5pPr marL="2057348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lang="en-US" sz="8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5pPr>
                <a:lvl6pPr marL="2514537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5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spcBef>
                    <a:spcPts val="2368"/>
                  </a:spcBef>
                  <a:buClrTx/>
                </a:pP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Stochastic Gradient Descent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Instead of evaluating gradients over all examples, evaluate it for each </a:t>
                </a:r>
                <a:r>
                  <a:rPr lang="en-US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individual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training example.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 defTabSz="1219170">
                  <a:lnSpc>
                    <a:spcPts val="3580"/>
                  </a:lnSpc>
                  <a:spcBef>
                    <a:spcPts val="2368"/>
                  </a:spcBef>
                  <a:buClrTx/>
                </a:pPr>
                <a:r>
                  <a:rPr lang="en-US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at some randomized value for all nodes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lvl="1" defTabSz="1219170">
                  <a:lnSpc>
                    <a:spcPts val="3580"/>
                  </a:lnSpc>
                  <a:spcBef>
                    <a:spcPts val="2368"/>
                  </a:spcBef>
                  <a:buClrTx/>
                </a:pPr>
                <a:r>
                  <a:rPr lang="en-US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Iterate until convergence:</a:t>
                </a:r>
              </a:p>
              <a:p>
                <a:pPr lvl="2" defTabSz="1219170">
                  <a:lnSpc>
                    <a:spcPts val="3580"/>
                  </a:lnSpc>
                  <a:spcBef>
                    <a:spcPts val="2368"/>
                  </a:spcBef>
                  <a:buClrTx/>
                </a:pPr>
                <a:r>
                  <a:rPr lang="en-US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Sample a node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calculate the gradient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(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𝑢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lvl="2" defTabSz="1219170">
                  <a:lnSpc>
                    <a:spcPts val="3580"/>
                  </a:lnSpc>
                  <a:spcBef>
                    <a:spcPts val="2368"/>
                  </a:spcBef>
                  <a:buClrTx/>
                </a:pPr>
                <a:r>
                  <a:rPr lang="en-US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all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lang="en-US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update: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𝜂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ℒ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(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𝑢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73" y="1484784"/>
                <a:ext cx="8977015" cy="4365848"/>
              </a:xfrm>
              <a:prstGeom prst="rect">
                <a:avLst/>
              </a:prstGeom>
              <a:blipFill>
                <a:blip r:embed="rId2"/>
                <a:stretch>
                  <a:fillRect l="-1222" t="-1536" r="-2037" b="-7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52607C1-6AEE-6C4A-A4B5-D5D3798877B4}"/>
                  </a:ext>
                </a:extLst>
              </p:cNvPr>
              <p:cNvSpPr/>
              <p:nvPr/>
            </p:nvSpPr>
            <p:spPr>
              <a:xfrm>
                <a:off x="4146571" y="3770916"/>
                <a:ext cx="4281805" cy="878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𝑅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𝑢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log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⁡(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52607C1-6AEE-6C4A-A4B5-D5D379887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571" y="3770916"/>
                <a:ext cx="4281805" cy="8789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2174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285"/>
            <a:ext cx="8229600" cy="1143000"/>
          </a:xfrm>
        </p:spPr>
        <p:txBody>
          <a:bodyPr>
            <a:normAutofit/>
          </a:bodyPr>
          <a:lstStyle/>
          <a:p>
            <a:r>
              <a:rPr lang="en-US" sz="5067" dirty="0"/>
              <a:t>Random Walks: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014426"/>
                <a:ext cx="8686800" cy="3505200"/>
              </a:xfrm>
            </p:spPr>
            <p:txBody>
              <a:bodyPr>
                <a:noAutofit/>
              </a:bodyPr>
              <a:lstStyle/>
              <a:p>
                <a:pPr marL="685783" indent="-685783">
                  <a:spcBef>
                    <a:spcPts val="2368"/>
                  </a:spcBef>
                  <a:buFont typeface="+mj-lt"/>
                  <a:buAutoNum type="arabicPeriod"/>
                </a:pPr>
                <a:r>
                  <a:rPr lang="en-US" dirty="0"/>
                  <a:t>Run </a:t>
                </a:r>
                <a:r>
                  <a:rPr lang="en-US" b="1" dirty="0"/>
                  <a:t>short fixed-length</a:t>
                </a:r>
                <a:r>
                  <a:rPr lang="en-US" dirty="0"/>
                  <a:t> random walks starting from each node on the graph</a:t>
                </a:r>
              </a:p>
              <a:p>
                <a:pPr marL="685783" indent="-685783">
                  <a:spcBef>
                    <a:spcPts val="2368"/>
                  </a:spcBef>
                  <a:buFont typeface="+mj-lt"/>
                  <a:buAutoNum type="arabicPeriod"/>
                </a:pPr>
                <a:r>
                  <a:rPr lang="en-US" dirty="0"/>
                  <a:t>For 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i="1" dirty="0">
                    <a:latin typeface="Cambria Math" charset="0"/>
                    <a:ea typeface="Cambria Math" charset="0"/>
                  </a:rPr>
                  <a:t> </a:t>
                </a:r>
                <a:r>
                  <a:rPr lang="en-US" dirty="0"/>
                  <a:t>collect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multiset of nodes visited on random walks starting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1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</a:p>
              <a:p>
                <a:pPr marL="685783" indent="-685783">
                  <a:spcBef>
                    <a:spcPts val="2368"/>
                  </a:spcBef>
                  <a:buFont typeface="+mj-lt"/>
                  <a:buAutoNum type="arabicPeriod"/>
                </a:pPr>
                <a:r>
                  <a:rPr lang="en-US" dirty="0"/>
                  <a:t>Optimize embeddings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using Stochastic Gradient Descent:</a:t>
                </a:r>
              </a:p>
              <a:p>
                <a:pPr marL="685783" indent="-685783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014426"/>
                <a:ext cx="8686800" cy="3505200"/>
              </a:xfrm>
              <a:blipFill>
                <a:blip r:embed="rId2"/>
                <a:stretch>
                  <a:fillRect l="-1825" t="-2609" r="-842" b="-9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65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376" y="5929327"/>
            <a:ext cx="8640960" cy="4270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We can efficiently approximate this using negative sampling!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84CC21-5C4A-814B-9448-6CCB8839A656}"/>
                  </a:ext>
                </a:extLst>
              </p:cNvPr>
              <p:cNvSpPr txBox="1"/>
              <p:nvPr/>
            </p:nvSpPr>
            <p:spPr>
              <a:xfrm>
                <a:off x="1879097" y="4702163"/>
                <a:ext cx="5081519" cy="1179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ℒ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𝑢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∈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𝑣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𝑢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log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⁡(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𝑃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𝑣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𝐳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))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84CC21-5C4A-814B-9448-6CCB8839A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097" y="4702163"/>
                <a:ext cx="5081519" cy="1179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1586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66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7917" y="1699783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err="1"/>
              <a:t>DeepWalk</a:t>
            </a:r>
            <a:r>
              <a:rPr lang="en-US" sz="3200" dirty="0"/>
              <a:t> just runs fixed-length, unbiased random walks starting from each node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/>
              <a:t>Node2vec:</a:t>
            </a:r>
            <a:r>
              <a:rPr lang="en-US" sz="3200" dirty="0"/>
              <a:t> </a:t>
            </a:r>
            <a:r>
              <a:rPr lang="en-CA" sz="3200" dirty="0"/>
              <a:t>biased random walks that can trade-off between </a:t>
            </a:r>
            <a:r>
              <a:rPr lang="en-CA" sz="3200" b="1" dirty="0">
                <a:solidFill>
                  <a:srgbClr val="FF0000"/>
                </a:solidFill>
              </a:rPr>
              <a:t>local</a:t>
            </a:r>
            <a:r>
              <a:rPr lang="en-CA" sz="3200" b="1" dirty="0"/>
              <a:t> </a:t>
            </a:r>
            <a:r>
              <a:rPr lang="en-CA" sz="3200" dirty="0"/>
              <a:t>and </a:t>
            </a:r>
            <a:r>
              <a:rPr lang="en-CA" sz="3200" b="1" dirty="0">
                <a:solidFill>
                  <a:srgbClr val="0070C0"/>
                </a:solidFill>
              </a:rPr>
              <a:t>global</a:t>
            </a:r>
            <a:r>
              <a:rPr lang="en-CA" sz="3200" b="1" dirty="0"/>
              <a:t> </a:t>
            </a:r>
            <a:r>
              <a:rPr lang="en-CA" sz="3200" dirty="0"/>
              <a:t>views of the network</a:t>
            </a:r>
            <a:endParaRPr lang="el-GR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57917" y="6159499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A. Grover, J. </a:t>
            </a:r>
            <a:r>
              <a:rPr lang="en-GB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Leskovec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GB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node2vec: Scalable Feature Learning for Networks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KDD 2016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0CBC5-CA78-8296-16EF-DEB24D79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067" dirty="0"/>
              <a:t>How should we randomly walk?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943EF-BAC3-E5BD-9965-0FD951961AE0}"/>
              </a:ext>
            </a:extLst>
          </p:cNvPr>
          <p:cNvSpPr txBox="1"/>
          <p:nvPr/>
        </p:nvSpPr>
        <p:spPr>
          <a:xfrm>
            <a:off x="611560" y="5824140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B. </a:t>
            </a:r>
            <a:r>
              <a:rPr lang="en-GB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Perozzi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R. Al-</a:t>
            </a:r>
            <a:r>
              <a:rPr lang="en-GB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Rfou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S. </a:t>
            </a:r>
            <a:r>
              <a:rPr lang="en-GB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Skiena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GB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DeepWalk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online learning of social representations. KDD 2014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704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924260" y="1370021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Short random walks =  sentences</a:t>
            </a:r>
            <a:endParaRPr lang="el-GR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992" y="2694499"/>
            <a:ext cx="1965730" cy="1774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104869"/>
            <a:ext cx="938877" cy="373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622491"/>
            <a:ext cx="3896291" cy="1474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6844" y="4793663"/>
            <a:ext cx="7657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Short truncated random walks </a:t>
            </a:r>
            <a:r>
              <a:rPr lang="en-US" sz="2800" dirty="0"/>
              <a:t>are sentences in an artificial </a:t>
            </a:r>
            <a:r>
              <a:rPr lang="en-GB" sz="2800" dirty="0"/>
              <a:t>language</a:t>
            </a:r>
            <a:endParaRPr lang="el-GR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7660" y="196350"/>
            <a:ext cx="849002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DeepWalk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431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68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828" y="2777164"/>
            <a:ext cx="1965730" cy="1774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125" y="3418264"/>
            <a:ext cx="938877" cy="373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08" y="3099204"/>
            <a:ext cx="3896291" cy="147427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84582"/>
            <a:ext cx="849002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DeepWalk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083" y="4649897"/>
            <a:ext cx="2234971" cy="14652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8608" y="6138144"/>
            <a:ext cx="1728192" cy="1989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465" y="5078417"/>
            <a:ext cx="4645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Node frequency in random walks </a:t>
            </a:r>
            <a:r>
              <a:rPr lang="en-US" sz="2400" dirty="0"/>
              <a:t>on scale free graphs also follows a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power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law</a:t>
            </a:r>
            <a:r>
              <a:rPr lang="en-GB" sz="2400" dirty="0"/>
              <a:t>.</a:t>
            </a:r>
            <a:endParaRPr lang="el-GR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0896" y="856668"/>
            <a:ext cx="2194158" cy="17153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1448806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Words frequency </a:t>
            </a:r>
            <a:r>
              <a:rPr lang="en-US" sz="2400" dirty="0"/>
              <a:t>in a natural</a:t>
            </a:r>
          </a:p>
          <a:p>
            <a:r>
              <a:rPr lang="en-US" sz="2400" dirty="0"/>
              <a:t>language corpus follows a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power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law</a:t>
            </a:r>
            <a:r>
              <a:rPr lang="en-GB" sz="2400" dirty="0"/>
              <a:t>.</a:t>
            </a:r>
            <a:endParaRPr lang="el-GR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1385" y="2462943"/>
            <a:ext cx="1584175" cy="23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115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03" y="836712"/>
            <a:ext cx="7881075" cy="466257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2703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Representation mapping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641815"/>
            <a:ext cx="4874401" cy="20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3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509594" y="75945"/>
            <a:ext cx="8229600" cy="1143000"/>
          </a:xfrm>
        </p:spPr>
        <p:txBody>
          <a:bodyPr/>
          <a:lstStyle/>
          <a:p>
            <a:r>
              <a:rPr lang="en-GB" dirty="0"/>
              <a:t>Node embeddings: what are they?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885" y="6597352"/>
            <a:ext cx="2032368" cy="150386"/>
          </a:xfrm>
        </p:spPr>
        <p:txBody>
          <a:bodyPr/>
          <a:lstStyle/>
          <a:p>
            <a:fld id="{4D267013-DFFC-4352-B274-32112D0CCE1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420263"/>
              </p:ext>
            </p:extLst>
          </p:nvPr>
        </p:nvGraphicFramePr>
        <p:xfrm>
          <a:off x="5662235" y="1809293"/>
          <a:ext cx="3158184" cy="422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364">
                  <a:extLst>
                    <a:ext uri="{9D8B030D-6E8A-4147-A177-3AD203B41FA5}">
                      <a16:colId xmlns:a16="http://schemas.microsoft.com/office/drawing/2014/main" val="3703208760"/>
                    </a:ext>
                  </a:extLst>
                </a:gridCol>
                <a:gridCol w="526364">
                  <a:extLst>
                    <a:ext uri="{9D8B030D-6E8A-4147-A177-3AD203B41FA5}">
                      <a16:colId xmlns:a16="http://schemas.microsoft.com/office/drawing/2014/main" val="1110494183"/>
                    </a:ext>
                  </a:extLst>
                </a:gridCol>
                <a:gridCol w="526364">
                  <a:extLst>
                    <a:ext uri="{9D8B030D-6E8A-4147-A177-3AD203B41FA5}">
                      <a16:colId xmlns:a16="http://schemas.microsoft.com/office/drawing/2014/main" val="1479563801"/>
                    </a:ext>
                  </a:extLst>
                </a:gridCol>
                <a:gridCol w="526364">
                  <a:extLst>
                    <a:ext uri="{9D8B030D-6E8A-4147-A177-3AD203B41FA5}">
                      <a16:colId xmlns:a16="http://schemas.microsoft.com/office/drawing/2014/main" val="820344764"/>
                    </a:ext>
                  </a:extLst>
                </a:gridCol>
                <a:gridCol w="526364">
                  <a:extLst>
                    <a:ext uri="{9D8B030D-6E8A-4147-A177-3AD203B41FA5}">
                      <a16:colId xmlns:a16="http://schemas.microsoft.com/office/drawing/2014/main" val="2234997218"/>
                    </a:ext>
                  </a:extLst>
                </a:gridCol>
                <a:gridCol w="526364">
                  <a:extLst>
                    <a:ext uri="{9D8B030D-6E8A-4147-A177-3AD203B41FA5}">
                      <a16:colId xmlns:a16="http://schemas.microsoft.com/office/drawing/2014/main" val="1232618174"/>
                    </a:ext>
                  </a:extLst>
                </a:gridCol>
              </a:tblGrid>
              <a:tr h="422553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1" marB="342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09930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V="1">
            <a:off x="2920715" y="2014099"/>
            <a:ext cx="2641601" cy="115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Left Brace 27"/>
          <p:cNvSpPr/>
          <p:nvPr/>
        </p:nvSpPr>
        <p:spPr>
          <a:xfrm rot="16200000">
            <a:off x="7047438" y="863274"/>
            <a:ext cx="387785" cy="3158184"/>
          </a:xfrm>
          <a:prstGeom prst="leftBrace">
            <a:avLst>
              <a:gd name="adj1" fmla="val 48348"/>
              <a:gd name="adj2" fmla="val 50264"/>
            </a:avLst>
          </a:prstGeom>
          <a:ln>
            <a:solidFill>
              <a:srgbClr val="96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9611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12161" y="1205930"/>
            <a:ext cx="1236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ea typeface="Helvetica Neue Light" charset="0"/>
                <a:cs typeface="Helvetica Neue Light" charset="0"/>
              </a:rPr>
              <a:t>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23834" y="2021669"/>
                <a:ext cx="2035365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r>
                        <a:rPr lang="en-US" sz="32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𝑢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ℝ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834" y="2021669"/>
                <a:ext cx="2035365" cy="5936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60990" y="2523996"/>
                <a:ext cx="801117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ℝ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990" y="2523996"/>
                <a:ext cx="801117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932019" y="3130373"/>
            <a:ext cx="395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Helvetica Neue Light" charset="0"/>
                <a:cs typeface="Helvetica Neue Light" charset="0"/>
              </a:rPr>
              <a:t>Feature representation, embedding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5832" y="1254831"/>
            <a:ext cx="3141288" cy="2508712"/>
            <a:chOff x="195154" y="1964143"/>
            <a:chExt cx="3141288" cy="2508712"/>
          </a:xfrm>
        </p:grpSpPr>
        <p:sp>
          <p:nvSpPr>
            <p:cNvPr id="35" name="TextBox 34"/>
            <p:cNvSpPr txBox="1"/>
            <p:nvPr/>
          </p:nvSpPr>
          <p:spPr>
            <a:xfrm>
              <a:off x="2298979" y="1964143"/>
              <a:ext cx="10374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node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1820754" y="1981910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219886" y="2572064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>
                <a:solidFill>
                  <a:srgbClr val="961100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028717" y="3470590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39" name="Oval 38"/>
            <p:cNvSpPr/>
            <p:nvPr/>
          </p:nvSpPr>
          <p:spPr>
            <a:xfrm>
              <a:off x="677755" y="3345574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40" name="Oval 39"/>
            <p:cNvSpPr/>
            <p:nvPr/>
          </p:nvSpPr>
          <p:spPr>
            <a:xfrm>
              <a:off x="334855" y="2116055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447818" y="2572064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u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2674195" y="3189360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00615" y="2300603"/>
              <a:ext cx="572835" cy="3255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17737" y="2485148"/>
              <a:ext cx="342900" cy="8604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43518" y="3530120"/>
              <a:ext cx="985201" cy="125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394478" y="3504403"/>
              <a:ext cx="333283" cy="1507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989951" y="2887107"/>
              <a:ext cx="283499" cy="5125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2003635" y="2351005"/>
              <a:ext cx="207963" cy="11195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132950" y="2296952"/>
              <a:ext cx="368432" cy="3291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195154" y="4091380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378034" y="3660616"/>
              <a:ext cx="353285" cy="4307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1312755" y="4103760"/>
              <a:ext cx="365760" cy="369095"/>
            </a:xfrm>
            <a:prstGeom prst="ellipse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989951" y="3660614"/>
              <a:ext cx="401387" cy="4431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532084" y="2296952"/>
              <a:ext cx="342236" cy="3291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532084" y="2887107"/>
              <a:ext cx="550199" cy="6375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345652" y="4071426"/>
            <a:ext cx="85132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ea typeface="Helvetica Neue Light" charset="0"/>
                <a:cs typeface="Helvetica Neue Light" charset="0"/>
              </a:rPr>
              <a:t>Map </a:t>
            </a:r>
            <a:r>
              <a:rPr lang="en-GB" sz="2800" dirty="0">
                <a:solidFill>
                  <a:srgbClr val="FF0000"/>
                </a:solidFill>
                <a:ea typeface="Helvetica Neue Light" charset="0"/>
                <a:cs typeface="Helvetica Neue Light" charset="0"/>
              </a:rPr>
              <a:t>nodes</a:t>
            </a:r>
            <a:r>
              <a:rPr lang="en-GB" sz="2800" dirty="0">
                <a:ea typeface="Helvetica Neue Light" charset="0"/>
                <a:cs typeface="Helvetica Neue Light" charset="0"/>
              </a:rPr>
              <a:t> to </a:t>
            </a:r>
            <a:r>
              <a:rPr lang="en-GB" sz="2800" i="1" dirty="0">
                <a:solidFill>
                  <a:srgbClr val="92D050"/>
                </a:solidFill>
                <a:ea typeface="Helvetica Neue Light" charset="0"/>
                <a:cs typeface="Helvetica Neue Light" charset="0"/>
              </a:rPr>
              <a:t>d</a:t>
            </a:r>
            <a:r>
              <a:rPr lang="en-GB" sz="2800" dirty="0">
                <a:solidFill>
                  <a:srgbClr val="92D050"/>
                </a:solidFill>
                <a:ea typeface="Helvetica Neue Light" charset="0"/>
                <a:cs typeface="Helvetica Neue Light" charset="0"/>
              </a:rPr>
              <a:t>-dimensional</a:t>
            </a:r>
            <a:r>
              <a:rPr lang="en-GB" sz="2800" dirty="0">
                <a:ea typeface="Helvetica Neue Light" charset="0"/>
                <a:cs typeface="Helvetica Neue Light" charset="0"/>
              </a:rPr>
              <a:t> vectors so that:</a:t>
            </a:r>
          </a:p>
          <a:p>
            <a:pPr lvl="0"/>
            <a:r>
              <a:rPr lang="en-GB" sz="2800" i="1" dirty="0">
                <a:ea typeface="Helvetica Neue Light" charset="0"/>
                <a:cs typeface="Helvetica Neue Light" charset="0"/>
              </a:rPr>
              <a:t>“similar” nodes </a:t>
            </a:r>
            <a:r>
              <a:rPr lang="en-GB" sz="2800" dirty="0">
                <a:ea typeface="Helvetica Neue Light" charset="0"/>
                <a:cs typeface="Helvetica Neue Light" charset="0"/>
              </a:rPr>
              <a:t>in the graph have </a:t>
            </a:r>
            <a:r>
              <a:rPr lang="en-GB" sz="2800" dirty="0" err="1">
                <a:ea typeface="Helvetica Neue Light" charset="0"/>
                <a:cs typeface="Helvetica Neue Light" charset="0"/>
              </a:rPr>
              <a:t>embeddings</a:t>
            </a:r>
            <a:r>
              <a:rPr lang="en-GB" sz="2800" dirty="0">
                <a:ea typeface="Helvetica Neue Light" charset="0"/>
                <a:cs typeface="Helvetica Neue Light" charset="0"/>
              </a:rPr>
              <a:t> that </a:t>
            </a:r>
            <a:r>
              <a:rPr lang="en-GB" sz="2800" i="1" dirty="0">
                <a:ea typeface="Helvetica Neue Light" charset="0"/>
                <a:cs typeface="Helvetica Neue Light" charset="0"/>
              </a:rPr>
              <a:t>are close together</a:t>
            </a:r>
            <a:r>
              <a:rPr lang="en-GB" sz="2800" dirty="0">
                <a:ea typeface="Helvetica Neue Light" charset="0"/>
                <a:cs typeface="Helvetica Neue Light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CC70C-76A7-6249-6F94-258EE8FAD86D}"/>
              </a:ext>
            </a:extLst>
          </p:cNvPr>
          <p:cNvSpPr txBox="1"/>
          <p:nvPr/>
        </p:nvSpPr>
        <p:spPr>
          <a:xfrm>
            <a:off x="107504" y="5534683"/>
            <a:ext cx="8424936" cy="1290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3420" lvl="1" indent="-342900">
              <a:lnSpc>
                <a:spcPct val="100000"/>
              </a:lnSpc>
              <a:spcBef>
                <a:spcPts val="630"/>
              </a:spcBef>
              <a:buClr>
                <a:srgbClr val="60B5CC"/>
              </a:buClr>
              <a:buFont typeface="Wingdings" panose="05000000000000000000" pitchFamily="2" charset="2"/>
              <a:buChar char="§"/>
              <a:tabLst>
                <a:tab pos="624205" algn="l"/>
              </a:tabLst>
            </a:pPr>
            <a:r>
              <a:rPr lang="en-US" sz="2400" dirty="0">
                <a:latin typeface="Calibri"/>
                <a:cs typeface="Calibri"/>
              </a:rPr>
              <a:t>Encode</a:t>
            </a:r>
            <a:r>
              <a:rPr lang="en-US" sz="2400" spc="-5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network</a:t>
            </a:r>
            <a:r>
              <a:rPr lang="en-US" sz="2400" spc="-4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information</a:t>
            </a:r>
            <a:endParaRPr lang="en-US" sz="2400" dirty="0">
              <a:latin typeface="Calibri"/>
              <a:cs typeface="Calibri"/>
            </a:endParaRPr>
          </a:p>
          <a:p>
            <a:pPr marL="693420" lvl="1" indent="-342900">
              <a:lnSpc>
                <a:spcPct val="100000"/>
              </a:lnSpc>
              <a:spcBef>
                <a:spcPts val="650"/>
              </a:spcBef>
              <a:buClr>
                <a:srgbClr val="60B5CC"/>
              </a:buClr>
              <a:buFont typeface="Wingdings" panose="05000000000000000000" pitchFamily="2" charset="2"/>
              <a:buChar char="§"/>
              <a:tabLst>
                <a:tab pos="624205" algn="l"/>
              </a:tabLst>
            </a:pPr>
            <a:r>
              <a:rPr lang="en-US" sz="2400" dirty="0">
                <a:latin typeface="Calibri"/>
                <a:cs typeface="Calibri"/>
              </a:rPr>
              <a:t>Potentially</a:t>
            </a:r>
            <a:r>
              <a:rPr lang="en-US" sz="2400" spc="-9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used</a:t>
            </a:r>
            <a:r>
              <a:rPr lang="en-US" sz="2400" spc="-7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for</a:t>
            </a:r>
            <a:r>
              <a:rPr lang="en-US" sz="2400" spc="-7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many</a:t>
            </a:r>
            <a:r>
              <a:rPr lang="en-US" sz="2400" spc="-7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downstream</a:t>
            </a:r>
            <a:r>
              <a:rPr lang="en-US" sz="2400" spc="-7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predictions</a:t>
            </a:r>
            <a:endParaRPr lang="en-US" sz="2400" dirty="0">
              <a:latin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41261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70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3528" y="2708920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/>
              <a:t>Window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/>
              <a:t>Generate</a:t>
            </a:r>
            <a:r>
              <a:rPr lang="el-GR" sz="2000" dirty="0"/>
              <a:t> </a:t>
            </a:r>
            <a:r>
              <a:rPr lang="el-GR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γ</a:t>
            </a:r>
            <a:r>
              <a:rPr lang="en-US" sz="2000" dirty="0"/>
              <a:t> random walks for </a:t>
            </a:r>
            <a:r>
              <a:rPr lang="en-US" sz="2000" i="1" dirty="0"/>
              <a:t>each vertex </a:t>
            </a:r>
            <a:r>
              <a:rPr lang="en-GB" sz="2000" dirty="0"/>
              <a:t>in the graph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/>
              <a:t>Each short random walk has length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 </a:t>
            </a:r>
            <a:r>
              <a:rPr lang="en-US" sz="2000" i="1" dirty="0"/>
              <a:t>(intuitively, sentence length)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/>
              <a:t>Pick the next step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uniformly</a:t>
            </a:r>
            <a:r>
              <a:rPr lang="en-US" sz="2000" b="1" i="1" dirty="0"/>
              <a:t> </a:t>
            </a:r>
            <a:r>
              <a:rPr lang="en-US" sz="2000" dirty="0"/>
              <a:t>from the node </a:t>
            </a:r>
            <a:r>
              <a:rPr lang="en-GB" sz="2000" dirty="0" err="1"/>
              <a:t>neighbors</a:t>
            </a:r>
            <a:endParaRPr lang="el-GR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84582"/>
            <a:ext cx="849002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DeepWalk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972" y="2896939"/>
            <a:ext cx="4104456" cy="30188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ED0E3D-3233-6208-8EA1-3101FBFB8FCA}"/>
              </a:ext>
            </a:extLst>
          </p:cNvPr>
          <p:cNvSpPr txBox="1"/>
          <p:nvPr/>
        </p:nvSpPr>
        <p:spPr>
          <a:xfrm>
            <a:off x="179512" y="1415929"/>
            <a:ext cx="8490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algorithm consists of two main components;  first a random walk generator and second an update procedure</a:t>
            </a:r>
          </a:p>
        </p:txBody>
      </p:sp>
    </p:spTree>
    <p:extLst>
      <p:ext uri="{BB962C8B-B14F-4D97-AF65-F5344CB8AC3E}">
        <p14:creationId xmlns:p14="http://schemas.microsoft.com/office/powerpoint/2010/main" val="15373289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71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60" y="692696"/>
            <a:ext cx="8258298" cy="506894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536" y="84582"/>
            <a:ext cx="849002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DeepWalk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584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93"/>
            <a:ext cx="8229600" cy="1143000"/>
          </a:xfrm>
        </p:spPr>
        <p:txBody>
          <a:bodyPr/>
          <a:lstStyle/>
          <a:p>
            <a:r>
              <a:rPr lang="en-US" dirty="0"/>
              <a:t>node2vec: Biased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9341" y="1063347"/>
                <a:ext cx="8525075" cy="5080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Two classic strategies to define a neighborhood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Open Sans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sym typeface="Open Sans"/>
                          </a:rPr>
                          <m:t>𝑁</m:t>
                        </m:r>
                      </m:e>
                      <m:sub>
                        <m:r>
                          <a:rPr lang="en-CA" b="0" i="1" smtClean="0">
                            <a:latin typeface="Cambria Math" charset="0"/>
                            <a:sym typeface="Open Sans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Open Sans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sym typeface="Open Sans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of a given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sym typeface="Open Sans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:</a:t>
                </a:r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341" y="1063347"/>
                <a:ext cx="8525075" cy="5080000"/>
              </a:xfrm>
              <a:blipFill>
                <a:blip r:embed="rId2"/>
                <a:stretch>
                  <a:fillRect l="-1787" t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482" y="5158750"/>
                <a:ext cx="40670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𝐵𝐹𝑆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={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2" y="5158750"/>
                <a:ext cx="406701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5900133"/>
                <a:ext cx="40797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𝐷𝐹𝑆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={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900133"/>
                <a:ext cx="407970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91386" y="5220709"/>
            <a:ext cx="4319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a typeface="Helvetica Neue Light" charset="0"/>
                <a:cs typeface="Helvetica Neue Light" charset="0"/>
              </a:rPr>
              <a:t>Local</a:t>
            </a:r>
            <a:r>
              <a:rPr lang="en-US" sz="2800" dirty="0">
                <a:solidFill>
                  <a:srgbClr val="961100"/>
                </a:solidFill>
                <a:ea typeface="Helvetica Neue Light" charset="0"/>
                <a:cs typeface="Helvetica Neue Light" charset="0"/>
              </a:rPr>
              <a:t> </a:t>
            </a:r>
            <a:r>
              <a:rPr lang="en-US" sz="2800" dirty="0">
                <a:ea typeface="Helvetica Neue Light" charset="0"/>
                <a:cs typeface="Helvetica Neue Light" charset="0"/>
              </a:rPr>
              <a:t>microscopic view (BFS)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2507" y="5995263"/>
            <a:ext cx="463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a typeface="Helvetica Neue Light" charset="0"/>
                <a:cs typeface="Helvetica Neue Light" charset="0"/>
              </a:rPr>
              <a:t>Global</a:t>
            </a:r>
            <a:r>
              <a:rPr lang="en-US" sz="2800" dirty="0">
                <a:solidFill>
                  <a:srgbClr val="002060"/>
                </a:solidFill>
                <a:ea typeface="Helvetica Neue Light" charset="0"/>
                <a:cs typeface="Helvetica Neue Light" charset="0"/>
              </a:rPr>
              <a:t> </a:t>
            </a:r>
            <a:r>
              <a:rPr lang="en-US" sz="2800" dirty="0">
                <a:ea typeface="Helvetica Neue Light" charset="0"/>
                <a:cs typeface="Helvetica Neue Light" charset="0"/>
              </a:rPr>
              <a:t>macroscopic view (DFS)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1952179"/>
            <a:ext cx="6473613" cy="2522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019FB3-4B23-5FA5-002D-458F434622A0}"/>
                  </a:ext>
                </a:extLst>
              </p:cNvPr>
              <p:cNvSpPr txBox="1"/>
              <p:nvPr/>
            </p:nvSpPr>
            <p:spPr>
              <a:xfrm>
                <a:off x="1979711" y="4463937"/>
                <a:ext cx="60767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Walk of length 3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of size 3):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019FB3-4B23-5FA5-002D-458F43462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1" y="4463937"/>
                <a:ext cx="6076703" cy="523220"/>
              </a:xfrm>
              <a:prstGeom prst="rect">
                <a:avLst/>
              </a:prstGeom>
              <a:blipFill>
                <a:blip r:embed="rId6"/>
                <a:stretch>
                  <a:fillRect l="-210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059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93"/>
            <a:ext cx="8229600" cy="1143000"/>
          </a:xfrm>
        </p:spPr>
        <p:txBody>
          <a:bodyPr/>
          <a:lstStyle/>
          <a:p>
            <a:r>
              <a:rPr lang="en-US" dirty="0"/>
              <a:t>BFS vs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hape 209">
                <a:extLst>
                  <a:ext uri="{FF2B5EF4-FFF2-40B4-BE49-F238E27FC236}">
                    <a16:creationId xmlns:a16="http://schemas.microsoft.com/office/drawing/2014/main" id="{51C9EDA2-DE43-C621-0685-916C1AF7B59C}"/>
                  </a:ext>
                </a:extLst>
              </p:cNvPr>
              <p:cNvSpPr txBox="1"/>
              <p:nvPr/>
            </p:nvSpPr>
            <p:spPr>
              <a:xfrm>
                <a:off x="424274" y="3266666"/>
                <a:ext cx="3715678" cy="26106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Helvetica Neue Light" charset="0"/>
                    <a:cs typeface="Helvetica Neue Light" charset="0"/>
                    <a:sym typeface="Open Sans"/>
                  </a:rPr>
                  <a:t>BFS: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elvetica Neue Light" charset="0"/>
                            <a:cs typeface="Helvetica Neue Light" charset="0"/>
                            <a:sym typeface="Open Sans"/>
                          </a:rPr>
                        </m:ctrlPr>
                      </m:sSubPr>
                      <m:e>
                        <m:r>
                          <a:rPr kumimoji="0" lang="en-GB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elvetica Neue Light" charset="0"/>
                            <a:cs typeface="Helvetica Neue Light" charset="0"/>
                            <a:sym typeface="Open San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elvetica Neue Light" charset="0"/>
                            <a:cs typeface="Helvetica Neue Light" charset="0"/>
                            <a:sym typeface="Open Sans"/>
                          </a:rPr>
                          <m:t>𝑅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Helvetica Neue Light" charset="0"/>
                        <a:cs typeface="Helvetica Neue Light" charset="0"/>
                        <a:sym typeface="Open Sans"/>
                      </a:rPr>
                      <m:t>(⋅)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Helvetica Neue Light" charset="0"/>
                    <a:cs typeface="Helvetica Neue Light" charset="0"/>
                    <a:sym typeface="Open Sans"/>
                  </a:rPr>
                  <a:t> will provide a micro-view of neighbourhood</a:t>
                </a:r>
              </a:p>
            </p:txBody>
          </p:sp>
        </mc:Choice>
        <mc:Fallback xmlns="">
          <p:sp>
            <p:nvSpPr>
              <p:cNvPr id="12" name="Shape 209">
                <a:extLst>
                  <a:ext uri="{FF2B5EF4-FFF2-40B4-BE49-F238E27FC236}">
                    <a16:creationId xmlns:a16="http://schemas.microsoft.com/office/drawing/2014/main" id="{51C9EDA2-DE43-C621-0685-916C1AF7B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74" y="3266666"/>
                <a:ext cx="3715678" cy="2610606"/>
              </a:xfrm>
              <a:prstGeom prst="rect">
                <a:avLst/>
              </a:prstGeom>
              <a:blipFill>
                <a:blip r:embed="rId2"/>
                <a:stretch>
                  <a:fillRect t="-1402" r="-26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Shape 212">
            <a:extLst>
              <a:ext uri="{FF2B5EF4-FFF2-40B4-BE49-F238E27FC236}">
                <a16:creationId xmlns:a16="http://schemas.microsoft.com/office/drawing/2014/main" id="{0BA4A208-1E51-3798-F4CD-55F997355119}"/>
              </a:ext>
            </a:extLst>
          </p:cNvPr>
          <p:cNvGrpSpPr/>
          <p:nvPr/>
        </p:nvGrpSpPr>
        <p:grpSpPr>
          <a:xfrm>
            <a:off x="1142104" y="1700808"/>
            <a:ext cx="1621243" cy="1481543"/>
            <a:chOff x="4500100" y="1949800"/>
            <a:chExt cx="1375450" cy="13242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Shape 213">
                  <a:extLst>
                    <a:ext uri="{FF2B5EF4-FFF2-40B4-BE49-F238E27FC236}">
                      <a16:creationId xmlns:a16="http://schemas.microsoft.com/office/drawing/2014/main" id="{7E834ECA-92E4-6A1C-C998-9DC10C3DD848}"/>
                    </a:ext>
                  </a:extLst>
                </p:cNvPr>
                <p:cNvSpPr/>
                <p:nvPr/>
              </p:nvSpPr>
              <p:spPr>
                <a:xfrm>
                  <a:off x="5021999" y="2417700"/>
                  <a:ext cx="337200" cy="308100"/>
                </a:xfrm>
                <a:prstGeom prst="ellipse">
                  <a:avLst/>
                </a:prstGeom>
                <a:solidFill>
                  <a:srgbClr val="A2C4C9"/>
                </a:solidFill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oMath>
                    </m:oMathPara>
                  </a14:m>
                  <a:endPara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Shape 213">
                  <a:extLst>
                    <a:ext uri="{FF2B5EF4-FFF2-40B4-BE49-F238E27FC236}">
                      <a16:creationId xmlns:a16="http://schemas.microsoft.com/office/drawing/2014/main" id="{7E834ECA-92E4-6A1C-C998-9DC10C3DD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1999" y="2417700"/>
                  <a:ext cx="337200" cy="3081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Shape 214">
              <a:extLst>
                <a:ext uri="{FF2B5EF4-FFF2-40B4-BE49-F238E27FC236}">
                  <a16:creationId xmlns:a16="http://schemas.microsoft.com/office/drawing/2014/main" id="{0873ACBD-460D-0998-1441-C807B43E0035}"/>
                </a:ext>
              </a:extLst>
            </p:cNvPr>
            <p:cNvSpPr/>
            <p:nvPr/>
          </p:nvSpPr>
          <p:spPr>
            <a:xfrm>
              <a:off x="5019225" y="1949800"/>
              <a:ext cx="337200" cy="308100"/>
            </a:xfrm>
            <a:prstGeom prst="ellipse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Shape 215">
              <a:extLst>
                <a:ext uri="{FF2B5EF4-FFF2-40B4-BE49-F238E27FC236}">
                  <a16:creationId xmlns:a16="http://schemas.microsoft.com/office/drawing/2014/main" id="{A5FBD236-0505-B7AE-84B6-D420663BA570}"/>
                </a:ext>
              </a:extLst>
            </p:cNvPr>
            <p:cNvSpPr/>
            <p:nvPr/>
          </p:nvSpPr>
          <p:spPr>
            <a:xfrm>
              <a:off x="5432625" y="2033400"/>
              <a:ext cx="337200" cy="308100"/>
            </a:xfrm>
            <a:prstGeom prst="ellipse">
              <a:avLst/>
            </a:prstGeom>
            <a:solidFill>
              <a:srgbClr val="D5A6B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7" name="Shape 216">
              <a:extLst>
                <a:ext uri="{FF2B5EF4-FFF2-40B4-BE49-F238E27FC236}">
                  <a16:creationId xmlns:a16="http://schemas.microsoft.com/office/drawing/2014/main" id="{16EF9544-F329-F6C3-175D-77F89897C062}"/>
                </a:ext>
              </a:extLst>
            </p:cNvPr>
            <p:cNvSpPr/>
            <p:nvPr/>
          </p:nvSpPr>
          <p:spPr>
            <a:xfrm>
              <a:off x="5538350" y="2417700"/>
              <a:ext cx="337200" cy="308100"/>
            </a:xfrm>
            <a:prstGeom prst="ellipse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8" name="Shape 217">
              <a:extLst>
                <a:ext uri="{FF2B5EF4-FFF2-40B4-BE49-F238E27FC236}">
                  <a16:creationId xmlns:a16="http://schemas.microsoft.com/office/drawing/2014/main" id="{C531E129-CA3F-375A-04CC-B98FF1255F04}"/>
                </a:ext>
              </a:extLst>
            </p:cNvPr>
            <p:cNvSpPr/>
            <p:nvPr/>
          </p:nvSpPr>
          <p:spPr>
            <a:xfrm rot="5400000">
              <a:off x="5469287" y="2845637"/>
              <a:ext cx="337200" cy="308100"/>
            </a:xfrm>
            <a:prstGeom prst="ellipse">
              <a:avLst/>
            </a:prstGeom>
            <a:solidFill>
              <a:srgbClr val="D5A6B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9" name="Shape 218">
              <a:extLst>
                <a:ext uri="{FF2B5EF4-FFF2-40B4-BE49-F238E27FC236}">
                  <a16:creationId xmlns:a16="http://schemas.microsoft.com/office/drawing/2014/main" id="{7A7A3AE0-9C66-0F04-54B1-0121C9C025FB}"/>
                </a:ext>
              </a:extLst>
            </p:cNvPr>
            <p:cNvSpPr/>
            <p:nvPr/>
          </p:nvSpPr>
          <p:spPr>
            <a:xfrm rot="5400000">
              <a:off x="5003250" y="2945825"/>
              <a:ext cx="337200" cy="319200"/>
            </a:xfrm>
            <a:prstGeom prst="ellipse">
              <a:avLst/>
            </a:prstGeom>
            <a:solidFill>
              <a:srgbClr val="D5A6B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0" name="Shape 219">
              <a:extLst>
                <a:ext uri="{FF2B5EF4-FFF2-40B4-BE49-F238E27FC236}">
                  <a16:creationId xmlns:a16="http://schemas.microsoft.com/office/drawing/2014/main" id="{C503FEC4-48E3-BB0D-1076-51D4CA52D78C}"/>
                </a:ext>
              </a:extLst>
            </p:cNvPr>
            <p:cNvSpPr/>
            <p:nvPr/>
          </p:nvSpPr>
          <p:spPr>
            <a:xfrm flipH="1">
              <a:off x="5019225" y="1949800"/>
              <a:ext cx="337200" cy="308100"/>
            </a:xfrm>
            <a:prstGeom prst="ellipse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1" name="Shape 220">
              <a:extLst>
                <a:ext uri="{FF2B5EF4-FFF2-40B4-BE49-F238E27FC236}">
                  <a16:creationId xmlns:a16="http://schemas.microsoft.com/office/drawing/2014/main" id="{08B380B9-26D4-2384-2666-9F837454EA0F}"/>
                </a:ext>
              </a:extLst>
            </p:cNvPr>
            <p:cNvSpPr/>
            <p:nvPr/>
          </p:nvSpPr>
          <p:spPr>
            <a:xfrm flipH="1">
              <a:off x="4605825" y="2033400"/>
              <a:ext cx="337200" cy="308100"/>
            </a:xfrm>
            <a:prstGeom prst="ellipse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Shape 221">
              <a:extLst>
                <a:ext uri="{FF2B5EF4-FFF2-40B4-BE49-F238E27FC236}">
                  <a16:creationId xmlns:a16="http://schemas.microsoft.com/office/drawing/2014/main" id="{DEFAB1C1-3A7E-153B-E36B-1BF168372143}"/>
                </a:ext>
              </a:extLst>
            </p:cNvPr>
            <p:cNvSpPr/>
            <p:nvPr/>
          </p:nvSpPr>
          <p:spPr>
            <a:xfrm flipH="1">
              <a:off x="4500100" y="2417700"/>
              <a:ext cx="337200" cy="308100"/>
            </a:xfrm>
            <a:prstGeom prst="ellipse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Shape 222">
              <a:extLst>
                <a:ext uri="{FF2B5EF4-FFF2-40B4-BE49-F238E27FC236}">
                  <a16:creationId xmlns:a16="http://schemas.microsoft.com/office/drawing/2014/main" id="{28E38557-346C-41B6-219B-E245FDACB7B6}"/>
                </a:ext>
              </a:extLst>
            </p:cNvPr>
            <p:cNvSpPr/>
            <p:nvPr/>
          </p:nvSpPr>
          <p:spPr>
            <a:xfrm rot="-5400000" flipH="1">
              <a:off x="4569162" y="2845637"/>
              <a:ext cx="337200" cy="308100"/>
            </a:xfrm>
            <a:prstGeom prst="ellipse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24" name="Shape 223">
              <a:extLst>
                <a:ext uri="{FF2B5EF4-FFF2-40B4-BE49-F238E27FC236}">
                  <a16:creationId xmlns:a16="http://schemas.microsoft.com/office/drawing/2014/main" id="{F5B24F4C-1CE4-DD66-95F8-5FF12907227E}"/>
                </a:ext>
              </a:extLst>
            </p:cNvPr>
            <p:cNvCxnSpPr/>
            <p:nvPr/>
          </p:nvCxnSpPr>
          <p:spPr>
            <a:xfrm rot="10800000" flipH="1">
              <a:off x="5307106" y="2296379"/>
              <a:ext cx="174900" cy="1665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5" name="Shape 224">
              <a:extLst>
                <a:ext uri="{FF2B5EF4-FFF2-40B4-BE49-F238E27FC236}">
                  <a16:creationId xmlns:a16="http://schemas.microsoft.com/office/drawing/2014/main" id="{1EEA0D31-5E88-29A3-2631-FDFBB420772E}"/>
                </a:ext>
              </a:extLst>
            </p:cNvPr>
            <p:cNvCxnSpPr/>
            <p:nvPr/>
          </p:nvCxnSpPr>
          <p:spPr>
            <a:xfrm>
              <a:off x="5356425" y="2571750"/>
              <a:ext cx="182100" cy="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6" name="Shape 225">
              <a:extLst>
                <a:ext uri="{FF2B5EF4-FFF2-40B4-BE49-F238E27FC236}">
                  <a16:creationId xmlns:a16="http://schemas.microsoft.com/office/drawing/2014/main" id="{0FF9FD18-F2CE-B57F-8486-2E0F922988ED}"/>
                </a:ext>
              </a:extLst>
            </p:cNvPr>
            <p:cNvCxnSpPr/>
            <p:nvPr/>
          </p:nvCxnSpPr>
          <p:spPr>
            <a:xfrm rot="10800000">
              <a:off x="5187825" y="2257900"/>
              <a:ext cx="0" cy="1599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7" name="Shape 226">
              <a:extLst>
                <a:ext uri="{FF2B5EF4-FFF2-40B4-BE49-F238E27FC236}">
                  <a16:creationId xmlns:a16="http://schemas.microsoft.com/office/drawing/2014/main" id="{EBAAD025-8A17-10C4-1512-D11DA0BB68C8}"/>
                </a:ext>
              </a:extLst>
            </p:cNvPr>
            <p:cNvCxnSpPr/>
            <p:nvPr/>
          </p:nvCxnSpPr>
          <p:spPr>
            <a:xfrm rot="10800000">
              <a:off x="4893643" y="2296379"/>
              <a:ext cx="174900" cy="1665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8" name="Shape 227">
              <a:extLst>
                <a:ext uri="{FF2B5EF4-FFF2-40B4-BE49-F238E27FC236}">
                  <a16:creationId xmlns:a16="http://schemas.microsoft.com/office/drawing/2014/main" id="{5BCC7063-1625-BCB7-EB5B-E9DEA73ED352}"/>
                </a:ext>
              </a:extLst>
            </p:cNvPr>
            <p:cNvCxnSpPr/>
            <p:nvPr/>
          </p:nvCxnSpPr>
          <p:spPr>
            <a:xfrm rot="10800000">
              <a:off x="4837125" y="2571750"/>
              <a:ext cx="182100" cy="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9" name="Shape 228">
              <a:extLst>
                <a:ext uri="{FF2B5EF4-FFF2-40B4-BE49-F238E27FC236}">
                  <a16:creationId xmlns:a16="http://schemas.microsoft.com/office/drawing/2014/main" id="{31B93B34-446A-7755-EB36-2834DFF5265F}"/>
                </a:ext>
              </a:extLst>
            </p:cNvPr>
            <p:cNvCxnSpPr/>
            <p:nvPr/>
          </p:nvCxnSpPr>
          <p:spPr>
            <a:xfrm flipH="1">
              <a:off x="5171925" y="2725800"/>
              <a:ext cx="15900" cy="2109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30" name="Shape 229">
              <a:extLst>
                <a:ext uri="{FF2B5EF4-FFF2-40B4-BE49-F238E27FC236}">
                  <a16:creationId xmlns:a16="http://schemas.microsoft.com/office/drawing/2014/main" id="{8CEA18AD-5D6F-EEB2-6395-775D948951F6}"/>
                </a:ext>
              </a:extLst>
            </p:cNvPr>
            <p:cNvCxnSpPr/>
            <p:nvPr/>
          </p:nvCxnSpPr>
          <p:spPr>
            <a:xfrm>
              <a:off x="5306957" y="2680669"/>
              <a:ext cx="222000" cy="1998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31" name="Shape 230">
              <a:extLst>
                <a:ext uri="{FF2B5EF4-FFF2-40B4-BE49-F238E27FC236}">
                  <a16:creationId xmlns:a16="http://schemas.microsoft.com/office/drawing/2014/main" id="{D7C44B65-A7CD-B636-5B83-63608357286F}"/>
                </a:ext>
              </a:extLst>
            </p:cNvPr>
            <p:cNvCxnSpPr/>
            <p:nvPr/>
          </p:nvCxnSpPr>
          <p:spPr>
            <a:xfrm flipH="1">
              <a:off x="4846606" y="2680679"/>
              <a:ext cx="222000" cy="1998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hape 209">
                <a:extLst>
                  <a:ext uri="{FF2B5EF4-FFF2-40B4-BE49-F238E27FC236}">
                    <a16:creationId xmlns:a16="http://schemas.microsoft.com/office/drawing/2014/main" id="{4391EF0E-E175-D9BE-1B19-67E740BA900E}"/>
                  </a:ext>
                </a:extLst>
              </p:cNvPr>
              <p:cNvSpPr txBox="1"/>
              <p:nvPr/>
            </p:nvSpPr>
            <p:spPr>
              <a:xfrm>
                <a:off x="4486597" y="3300065"/>
                <a:ext cx="3970377" cy="13817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Helvetica Neue Light" charset="0"/>
                    <a:cs typeface="Helvetica Neue Light" charset="0"/>
                    <a:sym typeface="Open Sans"/>
                  </a:rPr>
                  <a:t>DFS: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elvetica Neue Light" charset="0"/>
                            <a:cs typeface="Helvetica Neue Light" charset="0"/>
                            <a:sym typeface="Open Sans"/>
                          </a:rPr>
                        </m:ctrlPr>
                      </m:sSubPr>
                      <m:e>
                        <m:r>
                          <a:rPr kumimoji="0" lang="en-GB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elvetica Neue Light" charset="0"/>
                            <a:cs typeface="Helvetica Neue Light" charset="0"/>
                            <a:sym typeface="Open San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elvetica Neue Light" charset="0"/>
                            <a:cs typeface="Helvetica Neue Light" charset="0"/>
                            <a:sym typeface="Open Sans"/>
                          </a:rPr>
                          <m:t>𝑅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Helvetica Neue Light" charset="0"/>
                        <a:cs typeface="Helvetica Neue Light" charset="0"/>
                        <a:sym typeface="Open Sans"/>
                      </a:rPr>
                      <m:t>(⋅) 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Helvetica Neue Light" charset="0"/>
                    <a:cs typeface="Helvetica Neue Light" charset="0"/>
                    <a:sym typeface="Open Sans"/>
                  </a:rPr>
                  <a:t>will provide a macro-view of neighbourhood</a:t>
                </a:r>
              </a:p>
            </p:txBody>
          </p:sp>
        </mc:Choice>
        <mc:Fallback xmlns="">
          <p:sp>
            <p:nvSpPr>
              <p:cNvPr id="32" name="Shape 209">
                <a:extLst>
                  <a:ext uri="{FF2B5EF4-FFF2-40B4-BE49-F238E27FC236}">
                    <a16:creationId xmlns:a16="http://schemas.microsoft.com/office/drawing/2014/main" id="{4391EF0E-E175-D9BE-1B19-67E740BA9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597" y="3300065"/>
                <a:ext cx="3970377" cy="1381796"/>
              </a:xfrm>
              <a:prstGeom prst="rect">
                <a:avLst/>
              </a:prstGeom>
              <a:blipFill>
                <a:blip r:embed="rId4"/>
                <a:stretch>
                  <a:fillRect t="-2203" b="-65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Shape 208">
            <a:extLst>
              <a:ext uri="{FF2B5EF4-FFF2-40B4-BE49-F238E27FC236}">
                <a16:creationId xmlns:a16="http://schemas.microsoft.com/office/drawing/2014/main" id="{34EDF8F9-DAB7-E5B5-8F39-7AAFF084DBE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3105" y="884260"/>
            <a:ext cx="2755599" cy="24085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hape 213">
                <a:extLst>
                  <a:ext uri="{FF2B5EF4-FFF2-40B4-BE49-F238E27FC236}">
                    <a16:creationId xmlns:a16="http://schemas.microsoft.com/office/drawing/2014/main" id="{AE1E6842-EFB9-0911-BD72-5E296EC72DCC}"/>
                  </a:ext>
                </a:extLst>
              </p:cNvPr>
              <p:cNvSpPr/>
              <p:nvPr/>
            </p:nvSpPr>
            <p:spPr>
              <a:xfrm>
                <a:off x="6128009" y="2224773"/>
                <a:ext cx="397458" cy="344702"/>
              </a:xfrm>
              <a:prstGeom prst="ellipse">
                <a:avLst/>
              </a:prstGeom>
              <a:solidFill>
                <a:srgbClr val="A2C4C9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𝑢</m:t>
                      </m:r>
                    </m:oMath>
                  </m:oMathPara>
                </a14:m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Shape 213">
                <a:extLst>
                  <a:ext uri="{FF2B5EF4-FFF2-40B4-BE49-F238E27FC236}">
                    <a16:creationId xmlns:a16="http://schemas.microsoft.com/office/drawing/2014/main" id="{AE1E6842-EFB9-0911-BD72-5E296EC72D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009" y="2224773"/>
                <a:ext cx="397458" cy="34470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75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84" y="-46398"/>
            <a:ext cx="8229600" cy="1143000"/>
          </a:xfrm>
        </p:spPr>
        <p:txBody>
          <a:bodyPr/>
          <a:lstStyle/>
          <a:p>
            <a:r>
              <a:rPr lang="en-US" dirty="0"/>
              <a:t>Biased 2</a:t>
            </a:r>
            <a:r>
              <a:rPr lang="en-US" baseline="30000" dirty="0"/>
              <a:t>nd </a:t>
            </a:r>
            <a:r>
              <a:rPr lang="en-US" dirty="0"/>
              <a:t>Order Random Walks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070656" y="2319150"/>
            <a:ext cx="4312076" cy="1981200"/>
            <a:chOff x="3022940" y="2790624"/>
            <a:chExt cx="4312076" cy="1981200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3666194" y="3001945"/>
              <a:ext cx="700871" cy="289969"/>
            </a:xfrm>
            <a:prstGeom prst="straightConnector1">
              <a:avLst/>
            </a:prstGeom>
            <a:ln w="571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4872810" y="3476424"/>
              <a:ext cx="719065" cy="331717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3022940" y="4065632"/>
                  <a:ext cx="573024" cy="48768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67" i="1" dirty="0" smtClean="0">
                            <a:latin typeface="Cambria Math" panose="02040503050406030204" pitchFamily="18" charset="0"/>
                            <a:ea typeface="Helvetica Neue Light" charset="0"/>
                            <a:cs typeface="Helvetica Neue Light" charset="0"/>
                          </a:rPr>
                          <m:t>𝑡</m:t>
                        </m:r>
                      </m:oMath>
                    </m:oMathPara>
                  </a14:m>
                  <a:endParaRPr lang="en-US" sz="2667" baseline="-25000" dirty="0"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940" y="4065632"/>
                  <a:ext cx="573024" cy="487680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>
              <a:stCxn id="6" idx="3"/>
            </p:cNvCxnSpPr>
            <p:nvPr/>
          </p:nvCxnSpPr>
          <p:spPr>
            <a:xfrm flipH="1">
              <a:off x="3022940" y="4472503"/>
              <a:ext cx="83917" cy="12465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6"/>
            </p:cNvCxnSpPr>
            <p:nvPr/>
          </p:nvCxnSpPr>
          <p:spPr>
            <a:xfrm flipV="1">
              <a:off x="3595967" y="3781293"/>
              <a:ext cx="651199" cy="5187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071664" y="2790624"/>
              <a:ext cx="573024" cy="4876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32157"/>
              </a:schemeClr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b"/>
            <a:lstStyle/>
            <a:p>
              <a:pPr algn="ctr"/>
              <a:r>
                <a:rPr lang="en-US" sz="2667" dirty="0">
                  <a:latin typeface="Helvetica Neue Light" charset="0"/>
                  <a:ea typeface="Helvetica Neue Light" charset="0"/>
                  <a:cs typeface="Helvetica Neue Light" charset="0"/>
                </a:rPr>
                <a:t>x</a:t>
              </a:r>
              <a:r>
                <a:rPr lang="en-US" sz="2667" baseline="-25000" dirty="0">
                  <a:latin typeface="Helvetica Neue Light" charset="0"/>
                  <a:ea typeface="Helvetica Neue Light" charset="0"/>
                  <a:cs typeface="Helvetica Neue Light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4163245" y="3374420"/>
                  <a:ext cx="573024" cy="487680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b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67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Light" charset="0"/>
                            <a:cs typeface="Helvetica Neue Light" charset="0"/>
                          </a:rPr>
                          <m:t>𝒗</m:t>
                        </m:r>
                      </m:oMath>
                    </m:oMathPara>
                  </a14:m>
                  <a:endParaRPr lang="en-US" sz="2667" b="1" baseline="-25000" dirty="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245" y="3374420"/>
                  <a:ext cx="573024" cy="48768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>
              <a:stCxn id="12" idx="5"/>
            </p:cNvCxnSpPr>
            <p:nvPr/>
          </p:nvCxnSpPr>
          <p:spPr>
            <a:xfrm>
              <a:off x="3560771" y="3206886"/>
              <a:ext cx="686395" cy="2389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510391" y="2931331"/>
              <a:ext cx="573024" cy="487680"/>
            </a:xfrm>
            <a:prstGeom prst="ellipse">
              <a:avLst/>
            </a:prstGeom>
            <a:solidFill>
              <a:srgbClr val="FF9300">
                <a:alpha val="29804"/>
              </a:srgb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b"/>
            <a:lstStyle/>
            <a:p>
              <a:pPr algn="ctr"/>
              <a:r>
                <a:rPr lang="en-US" sz="2667" dirty="0">
                  <a:latin typeface="Helvetica Neue Light" charset="0"/>
                  <a:ea typeface="Helvetica Neue Light" charset="0"/>
                  <a:cs typeface="Helvetica Neue Light" charset="0"/>
                </a:rPr>
                <a:t>x</a:t>
              </a:r>
              <a:r>
                <a:rPr lang="en-US" sz="2667" baseline="-25000" dirty="0">
                  <a:latin typeface="Helvetica Neue Light" charset="0"/>
                  <a:ea typeface="Helvetica Neue Light" charset="0"/>
                  <a:cs typeface="Helvetica Neue Light" charset="0"/>
                </a:rPr>
                <a:t>2</a:t>
              </a:r>
            </a:p>
          </p:txBody>
        </p:sp>
        <p:cxnSp>
          <p:nvCxnSpPr>
            <p:cNvPr id="16" name="Straight Connector 15"/>
            <p:cNvCxnSpPr>
              <a:endCxn id="15" idx="3"/>
            </p:cNvCxnSpPr>
            <p:nvPr/>
          </p:nvCxnSpPr>
          <p:spPr>
            <a:xfrm flipV="1">
              <a:off x="4736272" y="3347593"/>
              <a:ext cx="858037" cy="2706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3650537" y="3918490"/>
              <a:ext cx="716529" cy="55401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2" idx="4"/>
              <a:endCxn id="7" idx="0"/>
            </p:cNvCxnSpPr>
            <p:nvPr/>
          </p:nvCxnSpPr>
          <p:spPr>
            <a:xfrm flipH="1">
              <a:off x="3309453" y="3278304"/>
              <a:ext cx="48724" cy="78732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452665" y="4402492"/>
                  <a:ext cx="13981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0070C0"/>
                      </a:solidFill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Closer to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 Neue Light" charset="0"/>
                          <a:cs typeface="Helvetica Neue Light" charset="0"/>
                        </a:rPr>
                        <m:t>𝒕</m:t>
                      </m:r>
                    </m:oMath>
                  </a14:m>
                  <a:endParaRPr lang="en-US" b="1" dirty="0">
                    <a:solidFill>
                      <a:srgbClr val="0070C0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2665" y="4402492"/>
                  <a:ext cx="139814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930" t="-10000" b="-2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564980" y="3411892"/>
                  <a:ext cx="17700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Farther from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Helvetica Neue Light" charset="0"/>
                          <a:cs typeface="Helvetica Neue Light" charset="0"/>
                        </a:rPr>
                        <m:t>𝒕</m:t>
                      </m:r>
                    </m:oMath>
                  </a14:m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4980" y="3411892"/>
                  <a:ext cx="177003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749" t="-8197" b="-2459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6752" y="1057250"/>
                <a:ext cx="845633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Walker from </a:t>
                </a:r>
                <a:r>
                  <a:rPr lang="en-US" sz="2800" i="1" dirty="0"/>
                  <a:t>t</a:t>
                </a:r>
                <a:r>
                  <a:rPr lang="en-US" sz="2800" dirty="0"/>
                  <a:t>, traversed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) and is now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, where to go next?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52" y="1057250"/>
                <a:ext cx="8456331" cy="954107"/>
              </a:xfrm>
              <a:prstGeom prst="rect">
                <a:avLst/>
              </a:prstGeom>
              <a:blipFill>
                <a:blip r:embed="rId6"/>
                <a:stretch>
                  <a:fillRect l="-1514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3484" y="4844769"/>
                <a:ext cx="78613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How much far away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? Only three possible choices: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Farther distance (distance =2)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Same distance (distance = 1)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Back to t (distance = 0)</a:t>
                </a:r>
                <a:endParaRPr lang="el-GR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84" y="4844769"/>
                <a:ext cx="7861332" cy="1569660"/>
              </a:xfrm>
              <a:prstGeom prst="rect">
                <a:avLst/>
              </a:prstGeom>
              <a:blipFill>
                <a:blip r:embed="rId7"/>
                <a:stretch>
                  <a:fillRect l="-1241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A1A8ED-8CE2-4686-F611-D5CED8CF40FA}"/>
              </a:ext>
            </a:extLst>
          </p:cNvPr>
          <p:cNvCxnSpPr/>
          <p:nvPr/>
        </p:nvCxnSpPr>
        <p:spPr>
          <a:xfrm flipV="1">
            <a:off x="3608487" y="3146790"/>
            <a:ext cx="459457" cy="335603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AC452D-6C25-9017-04EE-F34294260E17}"/>
                  </a:ext>
                </a:extLst>
              </p:cNvPr>
              <p:cNvSpPr txBox="1"/>
              <p:nvPr/>
            </p:nvSpPr>
            <p:spPr>
              <a:xfrm>
                <a:off x="2690304" y="1888930"/>
                <a:ext cx="2295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Same distance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Helvetica Neue Light" charset="0"/>
                        <a:cs typeface="Helvetica Neue Light" charset="0"/>
                      </a:rPr>
                      <m:t>𝒕</m:t>
                    </m:r>
                  </m:oMath>
                </a14:m>
                <a:endParaRPr lang="en-US" b="1" dirty="0">
                  <a:solidFill>
                    <a:schemeClr val="accent3">
                      <a:lumMod val="75000"/>
                    </a:schemeClr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AC452D-6C25-9017-04EE-F34294260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04" y="1888930"/>
                <a:ext cx="2295821" cy="369332"/>
              </a:xfrm>
              <a:prstGeom prst="rect">
                <a:avLst/>
              </a:prstGeom>
              <a:blipFill>
                <a:blip r:embed="rId8"/>
                <a:stretch>
                  <a:fillRect l="-2122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3991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Interpolating BFS and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4738" y="1268760"/>
                <a:ext cx="8585200" cy="37730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Biased random walk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charset="0"/>
                      </a:rPr>
                      <m:t>𝑅</m:t>
                    </m:r>
                  </m:oMath>
                </a14:m>
                <a:r>
                  <a:rPr lang="en-US" sz="2800" dirty="0"/>
                  <a:t> that given a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sz="2800" dirty="0"/>
                  <a:t> generates neighborhood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sym typeface="Open Sans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  <a:sym typeface="Open Sans"/>
                          </a:rPr>
                          <m:t>𝑁</m:t>
                        </m:r>
                      </m:e>
                      <m:sub>
                        <m:r>
                          <a:rPr lang="en-CA" sz="2800" b="0" i="1" smtClean="0">
                            <a:latin typeface="Cambria Math" charset="0"/>
                            <a:sym typeface="Open Sans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sym typeface="Open Sans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  <a:sym typeface="Open Sans"/>
                          </a:rPr>
                          <m:t>𝑢</m:t>
                        </m: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Two parameters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sz="2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Return parameter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lvl="2"/>
                <a:r>
                  <a:rPr lang="en-US" sz="2000" dirty="0"/>
                  <a:t>Return to the previous node</a:t>
                </a:r>
              </a:p>
              <a:p>
                <a:pPr lvl="1"/>
                <a:r>
                  <a:rPr lang="en-US" sz="2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In-out parameter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lvl="2"/>
                <a:r>
                  <a:rPr lang="en-US" sz="2000" dirty="0"/>
                  <a:t>Moving outwards (DFS) vs. inwards (BFS)</a:t>
                </a:r>
              </a:p>
              <a:p>
                <a:pPr lvl="2"/>
                <a:r>
                  <a:rPr lang="en-US" sz="2000" dirty="0"/>
                  <a:t>Intuitively,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sz="2000" dirty="0"/>
                  <a:t> is the “ratio” of BFS vs. DFS</a:t>
                </a:r>
              </a:p>
              <a:p>
                <a:r>
                  <a:rPr lang="en-US" sz="2800" dirty="0"/>
                  <a:t>Specify how a </a:t>
                </a:r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single step </a:t>
                </a:r>
                <a:r>
                  <a:rPr lang="en-US" sz="2800" dirty="0"/>
                  <a:t>of biased random walk is performed</a:t>
                </a:r>
              </a:p>
              <a:p>
                <a:pPr lvl="1"/>
                <a:r>
                  <a:rPr lang="en-US" sz="2400" dirty="0"/>
                  <a:t>Random walk is then just a sequence of these steps.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738" y="1268760"/>
                <a:ext cx="8585200" cy="3773016"/>
              </a:xfrm>
              <a:blipFill>
                <a:blip r:embed="rId2"/>
                <a:stretch>
                  <a:fillRect l="-1491" t="-1454" b="-29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178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84" y="1392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One step of the biased random walk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620273" y="3068960"/>
            <a:ext cx="4903730" cy="2350936"/>
            <a:chOff x="2431286" y="2420888"/>
            <a:chExt cx="4903730" cy="2350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431286" y="2420888"/>
                  <a:ext cx="22958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3">
                          <a:lumMod val="75000"/>
                        </a:schemeClr>
                      </a:solidFill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Same distance to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Helvetica Neue Light" charset="0"/>
                          <a:cs typeface="Helvetica Neue Light" charset="0"/>
                        </a:rPr>
                        <m:t>𝒕</m:t>
                      </m:r>
                    </m:oMath>
                  </a14:m>
                  <a:endParaRPr lang="en-US" b="1" dirty="0">
                    <a:solidFill>
                      <a:schemeClr val="accent3">
                        <a:lumMod val="75000"/>
                      </a:schemeClr>
                    </a:solidFill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1286" y="2420888"/>
                  <a:ext cx="2295821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122" t="-10000" b="-2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Group 29"/>
            <p:cNvGrpSpPr/>
            <p:nvPr/>
          </p:nvGrpSpPr>
          <p:grpSpPr>
            <a:xfrm>
              <a:off x="3022940" y="2790624"/>
              <a:ext cx="4312076" cy="1981200"/>
              <a:chOff x="3022940" y="2790624"/>
              <a:chExt cx="4312076" cy="198120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H="1" flipV="1">
                <a:off x="3666194" y="3001945"/>
                <a:ext cx="700871" cy="289969"/>
              </a:xfrm>
              <a:prstGeom prst="straightConnector1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V="1">
                <a:off x="4872810" y="3476424"/>
                <a:ext cx="719065" cy="331717"/>
              </a:xfrm>
              <a:prstGeom prst="straightConnector1">
                <a:avLst/>
              </a:prstGeom>
              <a:ln w="571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/>
                  <p:cNvSpPr/>
                  <p:nvPr/>
                </p:nvSpPr>
                <p:spPr>
                  <a:xfrm>
                    <a:off x="3022940" y="4065632"/>
                    <a:ext cx="573024" cy="487680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28575">
                    <a:solidFill>
                      <a:srgbClr val="0070C0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lIns="0" tIns="0" rIns="0" bIns="0"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67" i="1" dirty="0" smtClean="0">
                              <a:latin typeface="Cambria Math" panose="02040503050406030204" pitchFamily="18" charset="0"/>
                              <a:ea typeface="Helvetica Neue Light" charset="0"/>
                              <a:cs typeface="Helvetica Neue Light" charset="0"/>
                            </a:rPr>
                            <m:t>𝑡</m:t>
                          </m:r>
                        </m:oMath>
                      </m:oMathPara>
                    </a14:m>
                    <a:endParaRPr lang="en-US" sz="2667" baseline="-25000" dirty="0">
                      <a:latin typeface="Helvetica Neue Light" charset="0"/>
                      <a:ea typeface="Helvetica Neue Light" charset="0"/>
                      <a:cs typeface="Helvetica Neue Light" charset="0"/>
                    </a:endParaRPr>
                  </a:p>
                </p:txBody>
              </p:sp>
            </mc:Choice>
            <mc:Fallback xmlns="">
              <p:sp>
                <p:nvSpPr>
                  <p:cNvPr id="7" name="Oval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2940" y="4065632"/>
                    <a:ext cx="573024" cy="48768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28575"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>
                <a:stCxn id="6" idx="3"/>
              </p:cNvCxnSpPr>
              <p:nvPr/>
            </p:nvCxnSpPr>
            <p:spPr>
              <a:xfrm flipH="1">
                <a:off x="3022940" y="4472503"/>
                <a:ext cx="83917" cy="12465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6" idx="6"/>
              </p:cNvCxnSpPr>
              <p:nvPr/>
            </p:nvCxnSpPr>
            <p:spPr>
              <a:xfrm flipV="1">
                <a:off x="3595967" y="3781293"/>
                <a:ext cx="651199" cy="51879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3071664" y="2790624"/>
                <a:ext cx="573024" cy="487680"/>
              </a:xfrm>
              <a:prstGeom prst="ellipse">
                <a:avLst/>
              </a:prstGeom>
              <a:solidFill>
                <a:schemeClr val="accent3">
                  <a:lumMod val="75000"/>
                  <a:alpha val="32157"/>
                </a:schemeClr>
              </a:solidFill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 anchor="b"/>
              <a:lstStyle/>
              <a:p>
                <a:pPr algn="ctr"/>
                <a:r>
                  <a:rPr lang="en-US" sz="2667" dirty="0">
                    <a:latin typeface="Helvetica Neue Light" charset="0"/>
                    <a:ea typeface="Helvetica Neue Light" charset="0"/>
                    <a:cs typeface="Helvetica Neue Light" charset="0"/>
                  </a:rPr>
                  <a:t>x</a:t>
                </a:r>
                <a:r>
                  <a:rPr lang="en-US" sz="2667" baseline="-25000" dirty="0">
                    <a:latin typeface="Helvetica Neue Light" charset="0"/>
                    <a:ea typeface="Helvetica Neue Light" charset="0"/>
                    <a:cs typeface="Helvetica Neue Light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/>
                  <p:cNvSpPr/>
                  <p:nvPr/>
                </p:nvSpPr>
                <p:spPr>
                  <a:xfrm>
                    <a:off x="4163245" y="3374420"/>
                    <a:ext cx="573024" cy="48768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wrap="none" lIns="0" tIns="0" rIns="0" bIns="0" rtlCol="0" anchor="b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67" i="1" dirty="0" smtClean="0">
                              <a:latin typeface="Cambria Math" panose="02040503050406030204" pitchFamily="18" charset="0"/>
                              <a:ea typeface="Helvetica Neue Light" charset="0"/>
                              <a:cs typeface="Helvetica Neue Light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667" baseline="-25000" dirty="0">
                      <a:latin typeface="Helvetica Neue Light" charset="0"/>
                      <a:ea typeface="Helvetica Neue Light" charset="0"/>
                      <a:cs typeface="Helvetica Neue Light" charset="0"/>
                    </a:endParaRPr>
                  </a:p>
                </p:txBody>
              </p:sp>
            </mc:Choice>
            <mc:Fallback xmlns="">
              <p:sp>
                <p:nvSpPr>
                  <p:cNvPr id="13" name="Oval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245" y="3374420"/>
                    <a:ext cx="573024" cy="48768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Connector 13"/>
              <p:cNvCxnSpPr>
                <a:stCxn id="12" idx="5"/>
              </p:cNvCxnSpPr>
              <p:nvPr/>
            </p:nvCxnSpPr>
            <p:spPr>
              <a:xfrm>
                <a:off x="3560771" y="3206886"/>
                <a:ext cx="686395" cy="23895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5510391" y="2931331"/>
                <a:ext cx="573024" cy="487680"/>
              </a:xfrm>
              <a:prstGeom prst="ellipse">
                <a:avLst/>
              </a:prstGeom>
              <a:solidFill>
                <a:srgbClr val="FF9300">
                  <a:alpha val="29804"/>
                </a:srgb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 anchor="b"/>
              <a:lstStyle/>
              <a:p>
                <a:pPr algn="ctr"/>
                <a:r>
                  <a:rPr lang="en-US" sz="2667" dirty="0">
                    <a:latin typeface="Helvetica Neue Light" charset="0"/>
                    <a:ea typeface="Helvetica Neue Light" charset="0"/>
                    <a:cs typeface="Helvetica Neue Light" charset="0"/>
                  </a:rPr>
                  <a:t>x</a:t>
                </a:r>
                <a:r>
                  <a:rPr lang="en-US" sz="2667" baseline="-25000" dirty="0">
                    <a:latin typeface="Helvetica Neue Light" charset="0"/>
                    <a:ea typeface="Helvetica Neue Light" charset="0"/>
                    <a:cs typeface="Helvetica Neue Light" charset="0"/>
                  </a:rPr>
                  <a:t>2</a:t>
                </a:r>
              </a:p>
            </p:txBody>
          </p:sp>
          <p:cxnSp>
            <p:nvCxnSpPr>
              <p:cNvPr id="16" name="Straight Connector 15"/>
              <p:cNvCxnSpPr>
                <a:endCxn id="15" idx="3"/>
              </p:cNvCxnSpPr>
              <p:nvPr/>
            </p:nvCxnSpPr>
            <p:spPr>
              <a:xfrm flipV="1">
                <a:off x="4736272" y="3347593"/>
                <a:ext cx="858037" cy="27067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>
                <a:off x="3650537" y="3918490"/>
                <a:ext cx="716529" cy="55401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2" idx="4"/>
                <a:endCxn id="7" idx="0"/>
              </p:cNvCxnSpPr>
              <p:nvPr/>
            </p:nvCxnSpPr>
            <p:spPr>
              <a:xfrm flipH="1">
                <a:off x="3309453" y="3278304"/>
                <a:ext cx="48724" cy="78732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452665" y="4402492"/>
                    <a:ext cx="139814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0070C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rPr>
                      <a:t>Closer to </a:t>
                    </a:r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 Neue Light" charset="0"/>
                            <a:cs typeface="Helvetica Neue Light" charset="0"/>
                          </a:rPr>
                          <m:t>𝒕</m:t>
                        </m:r>
                      </m:oMath>
                    </a14:m>
                    <a:endParaRPr lang="en-US" b="1" dirty="0">
                      <a:solidFill>
                        <a:srgbClr val="0070C0"/>
                      </a:solidFill>
                      <a:latin typeface="Helvetica Neue Light" charset="0"/>
                      <a:ea typeface="Helvetica Neue Light" charset="0"/>
                      <a:cs typeface="Helvetica Neue Light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2665" y="4402492"/>
                    <a:ext cx="1398140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3930"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5564980" y="3411892"/>
                    <a:ext cx="17700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rPr>
                      <a:t>Farther from </a:t>
                    </a:r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Helvetica Neue Light" charset="0"/>
                            <a:cs typeface="Helvetica Neue Light" charset="0"/>
                          </a:rPr>
                          <m:t>𝒕</m:t>
                        </m:r>
                      </m:oMath>
                    </a14:m>
                    <a:endParaRPr lang="en-US" b="1" dirty="0">
                      <a:solidFill>
                        <a:schemeClr val="accent6">
                          <a:lumMod val="75000"/>
                        </a:schemeClr>
                      </a:solidFill>
                      <a:latin typeface="Helvetica Neue Light" charset="0"/>
                      <a:ea typeface="Helvetica Neue Light" charset="0"/>
                      <a:cs typeface="Helvetica Neue Light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4980" y="3411892"/>
                    <a:ext cx="1770036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2749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4049" y="1261630"/>
                <a:ext cx="3339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,  where to go next?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49" y="1261630"/>
                <a:ext cx="3339800" cy="830997"/>
              </a:xfrm>
              <a:prstGeom prst="rect">
                <a:avLst/>
              </a:prstGeom>
              <a:blipFill>
                <a:blip r:embed="rId8"/>
                <a:stretch>
                  <a:fillRect l="-2920" t="-5882" r="-219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91351" y="3415214"/>
                <a:ext cx="439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3">
                      <a:lumMod val="75000"/>
                    </a:schemeClr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351" y="3415214"/>
                <a:ext cx="43954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97610" y="4334780"/>
                <a:ext cx="7442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1/</m:t>
                      </m:r>
                      <m:r>
                        <a:rPr lang="en-US" sz="24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610" y="4334780"/>
                <a:ext cx="744223" cy="461665"/>
              </a:xfrm>
              <a:prstGeom prst="rect">
                <a:avLst/>
              </a:prstGeom>
              <a:blipFill>
                <a:blip r:embed="rId10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301760" y="4695077"/>
                <a:ext cx="7442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1/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760" y="4695077"/>
                <a:ext cx="744223" cy="461665"/>
              </a:xfrm>
              <a:prstGeom prst="rect">
                <a:avLst/>
              </a:prstGeom>
              <a:blipFill>
                <a:blip r:embed="rId1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79988" y="3742090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1 to node with same distance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1/q node further apart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1/p back to t</a:t>
            </a:r>
          </a:p>
          <a:p>
            <a:r>
              <a:rPr lang="en-US" sz="2000" dirty="0">
                <a:solidFill>
                  <a:schemeClr val="tx1"/>
                </a:solidFill>
              </a:rPr>
              <a:t>(unnormalized probabilities)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693917C-9651-DE65-7C76-16B29412EC30}"/>
                  </a:ext>
                </a:extLst>
              </p:cNvPr>
              <p:cNvSpPr/>
              <p:nvPr/>
            </p:nvSpPr>
            <p:spPr>
              <a:xfrm>
                <a:off x="1953573" y="5676692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lvl="1"/>
                <a:r>
                  <a:rPr lang="en-US" sz="2400" b="1" dirty="0"/>
                  <a:t>BFS-like</a:t>
                </a:r>
                <a:r>
                  <a:rPr lang="en-US" sz="2400" dirty="0"/>
                  <a:t> walk: Low value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0" lvl="1"/>
                <a:r>
                  <a:rPr lang="en-US" sz="2400" b="1" dirty="0"/>
                  <a:t>DFS-like</a:t>
                </a:r>
                <a:r>
                  <a:rPr lang="en-US" sz="2400" dirty="0"/>
                  <a:t> walk: Low value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693917C-9651-DE65-7C76-16B29412E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573" y="5676692"/>
                <a:ext cx="4572000" cy="830997"/>
              </a:xfrm>
              <a:prstGeom prst="rect">
                <a:avLst/>
              </a:prstGeom>
              <a:blipFill>
                <a:blip r:embed="rId12"/>
                <a:stretch>
                  <a:fillRect l="-2000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8DCD6E-D077-643D-032F-F2A0DD3062D0}"/>
                  </a:ext>
                </a:extLst>
              </p:cNvPr>
              <p:cNvSpPr txBox="1"/>
              <p:nvPr/>
            </p:nvSpPr>
            <p:spPr>
              <a:xfrm>
                <a:off x="3503849" y="1195154"/>
                <a:ext cx="53166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Define the random walk by specifying the walk transition probabilities on edges adjacent to the current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8DCD6E-D077-643D-032F-F2A0DD306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849" y="1195154"/>
                <a:ext cx="5316623" cy="1200329"/>
              </a:xfrm>
              <a:prstGeom prst="rect">
                <a:avLst/>
              </a:prstGeom>
              <a:blipFill>
                <a:blip r:embed="rId13"/>
                <a:stretch>
                  <a:fillRect l="-1835" t="-4061" r="-2867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5918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84" y="1392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One step of the biased random walk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EA5613-0D16-B826-09A0-EACD6FABB5BE}"/>
              </a:ext>
            </a:extLst>
          </p:cNvPr>
          <p:cNvGrpSpPr/>
          <p:nvPr/>
        </p:nvGrpSpPr>
        <p:grpSpPr>
          <a:xfrm>
            <a:off x="25358" y="1700808"/>
            <a:ext cx="8543064" cy="3376490"/>
            <a:chOff x="62447" y="2504873"/>
            <a:chExt cx="8543064" cy="3376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1226025-1C45-7900-4D9F-EF40ABF62372}"/>
                    </a:ext>
                  </a:extLst>
                </p:cNvPr>
                <p:cNvSpPr txBox="1"/>
                <p:nvPr/>
              </p:nvSpPr>
              <p:spPr>
                <a:xfrm>
                  <a:off x="5181600" y="3305805"/>
                  <a:ext cx="132991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Helvetica Neue Light" charset="0"/>
                          <a:cs typeface="Helvetica Neue Light" charset="0"/>
                        </a:rPr>
                        <m:t>𝑣</m:t>
                      </m:r>
                      <m:r>
                        <a:rPr kumimoji="0" lang="en-US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648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→</m:t>
                      </m:r>
                    </m:oMath>
                  </a14:m>
                  <a:r>
                    <a:rPr kumimoji="0" 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64847">
                          <a:lumMod val="75000"/>
                        </a:srgbClr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1226025-1C45-7900-4D9F-EF40ABF623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3305805"/>
                  <a:ext cx="1329916" cy="6463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1DC0EA5-63D3-4EFF-BC55-F9134C5D74B3}"/>
                    </a:ext>
                  </a:extLst>
                </p:cNvPr>
                <p:cNvSpPr txBox="1"/>
                <p:nvPr/>
              </p:nvSpPr>
              <p:spPr>
                <a:xfrm>
                  <a:off x="6345106" y="2819401"/>
                  <a:ext cx="616807" cy="2062103"/>
                </a:xfrm>
                <a:prstGeom prst="rect">
                  <a:avLst/>
                </a:prstGeom>
                <a:noFill/>
                <a:ln w="38100">
                  <a:solidFill>
                    <a:srgbClr val="9611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elvetica Neue Light" charset="0"/>
                            <a:cs typeface="Helvetica Neue Light" charset="0"/>
                          </a:rPr>
                          <m:t>𝑡</m:t>
                        </m:r>
                      </m:oMath>
                    </m:oMathPara>
                  </a14:m>
                  <a:br>
                    <a:rPr kumimoji="0" lang="en-US" sz="32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E88651"/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</a:b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s</a:t>
                  </a:r>
                  <a:r>
                    <a:rPr kumimoji="0" lang="en-US" sz="32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2</a:t>
                  </a:r>
                  <a:br>
                    <a:rPr kumimoji="0" lang="en-US" sz="32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E88651"/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</a:b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64847">
                          <a:lumMod val="75000"/>
                        </a:srgbClr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s</a:t>
                  </a:r>
                  <a:r>
                    <a:rPr kumimoji="0" lang="en-US" sz="32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64847">
                          <a:lumMod val="75000"/>
                        </a:srgbClr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3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64847">
                          <a:lumMod val="75000"/>
                        </a:srgbClr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s</a:t>
                  </a:r>
                  <a:r>
                    <a:rPr kumimoji="0" lang="en-US" sz="32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C64847">
                          <a:lumMod val="75000"/>
                        </a:srgbClr>
                      </a:solidFill>
                      <a:effectLst/>
                      <a:uLnTx/>
                      <a:uFillTx/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1DC0EA5-63D3-4EFF-BC55-F9134C5D74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5106" y="2819401"/>
                  <a:ext cx="616807" cy="2062103"/>
                </a:xfrm>
                <a:prstGeom prst="rect">
                  <a:avLst/>
                </a:prstGeom>
                <a:blipFill>
                  <a:blip r:embed="rId3"/>
                  <a:stretch>
                    <a:fillRect l="-10280" r="-4673" b="-7267"/>
                  </a:stretch>
                </a:blipFill>
                <a:ln w="38100">
                  <a:solidFill>
                    <a:srgbClr val="9611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FF7AB3D-26CF-D00C-B3AF-55F42F4695F7}"/>
                    </a:ext>
                  </a:extLst>
                </p:cNvPr>
                <p:cNvSpPr txBox="1"/>
                <p:nvPr/>
              </p:nvSpPr>
              <p:spPr>
                <a:xfrm>
                  <a:off x="7162800" y="2819400"/>
                  <a:ext cx="847113" cy="2028056"/>
                </a:xfrm>
                <a:prstGeom prst="rect">
                  <a:avLst/>
                </a:prstGeom>
                <a:noFill/>
                <a:ln w="38100">
                  <a:solidFill>
                    <a:srgbClr val="9611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  <m:t>1/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  <m:t>𝑝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  <m:t>1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648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  <m:t>1/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648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  <m:t>𝑞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C64847">
                        <a:lumMod val="75000"/>
                      </a:srgbClr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648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  <m:t>1/</m:t>
                        </m:r>
                        <m: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648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  <m:t>𝑞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C64847">
                        <a:lumMod val="75000"/>
                      </a:srgbClr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FF7AB3D-26CF-D00C-B3AF-55F42F4695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800" y="2819400"/>
                  <a:ext cx="847113" cy="202805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rgbClr val="9611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CFA302E-D16E-D5F4-5EAA-14660ABA870B}"/>
                    </a:ext>
                  </a:extLst>
                </p:cNvPr>
                <p:cNvSpPr txBox="1"/>
                <p:nvPr/>
              </p:nvSpPr>
              <p:spPr>
                <a:xfrm>
                  <a:off x="6877020" y="4927256"/>
                  <a:ext cx="1728491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Unnormalized</a:t>
                  </a:r>
                  <a:b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</a:b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transition prob.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segmented based on distance from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itchFamily="34" charset="0"/>
                        </a:rPr>
                        <m:t>𝑡</m:t>
                      </m:r>
                    </m:oMath>
                  </a14:m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CFA302E-D16E-D5F4-5EAA-14660ABA87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7020" y="4927256"/>
                  <a:ext cx="1728491" cy="954107"/>
                </a:xfrm>
                <a:prstGeom prst="rect">
                  <a:avLst/>
                </a:prstGeom>
                <a:blipFill>
                  <a:blip r:embed="rId5"/>
                  <a:stretch>
                    <a:fillRect l="-1056" t="-637" b="-57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2EB7ED3-B233-05EB-ECA9-96F2CA7813EC}"/>
                    </a:ext>
                  </a:extLst>
                </p:cNvPr>
                <p:cNvSpPr txBox="1"/>
                <p:nvPr/>
              </p:nvSpPr>
              <p:spPr>
                <a:xfrm>
                  <a:off x="2539525" y="2642800"/>
                  <a:ext cx="4395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  <m:t>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2EB7ED3-B233-05EB-ECA9-96F2CA7813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9525" y="2642800"/>
                  <a:ext cx="439543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49FF65B-EBE2-1A1D-B8BE-5A43FB4F9379}"/>
                    </a:ext>
                  </a:extLst>
                </p:cNvPr>
                <p:cNvSpPr txBox="1"/>
                <p:nvPr/>
              </p:nvSpPr>
              <p:spPr>
                <a:xfrm>
                  <a:off x="3419749" y="3594064"/>
                  <a:ext cx="7442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648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  <m:t>1/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648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  <m:t>𝑞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C64847">
                        <a:lumMod val="75000"/>
                      </a:srgbClr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49FF65B-EBE2-1A1D-B8BE-5A43FB4F93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749" y="3594064"/>
                  <a:ext cx="744223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2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F7A5260-9272-80E6-CCD0-86DBE1391051}"/>
                    </a:ext>
                  </a:extLst>
                </p:cNvPr>
                <p:cNvSpPr txBox="1"/>
                <p:nvPr/>
              </p:nvSpPr>
              <p:spPr>
                <a:xfrm>
                  <a:off x="2456178" y="4066848"/>
                  <a:ext cx="7442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  <m:t>1/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  <m:t>𝑝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F7A5260-9272-80E6-CCD0-86DBE13910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6178" y="4066848"/>
                  <a:ext cx="74422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878A15A-76A9-ABD9-5597-7B4B6C9E28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25322" y="2971739"/>
              <a:ext cx="670280" cy="24227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1F110E6-C1BD-5CF0-DE12-FDF4CA87FB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3275" y="3149481"/>
              <a:ext cx="730230" cy="279519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C47FAC39-E2D4-6F39-D104-571450D58F51}"/>
                    </a:ext>
                  </a:extLst>
                </p:cNvPr>
                <p:cNvSpPr/>
                <p:nvPr/>
              </p:nvSpPr>
              <p:spPr>
                <a:xfrm>
                  <a:off x="1551476" y="3987728"/>
                  <a:ext cx="573024" cy="48768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b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667" i="1" dirty="0" smtClean="0">
                            <a:solidFill>
                              <a:prstClr val="black"/>
                            </a:solidFill>
                            <a:latin typeface="Helvetica Neue Light" charset="0"/>
                            <a:ea typeface="Helvetica Neue Light" charset="0"/>
                            <a:cs typeface="Helvetica Neue Light" charset="0"/>
                          </a:rPr>
                          <m:t>t</m:t>
                        </m:r>
                      </m:oMath>
                    </m:oMathPara>
                  </a14:m>
                  <a:endParaRPr lang="en-US" sz="2667" baseline="-25000" dirty="0">
                    <a:solidFill>
                      <a:prstClr val="black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C47FAC39-E2D4-6F39-D104-571450D58F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476" y="3987728"/>
                  <a:ext cx="573024" cy="48768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77D59DD-6766-3AE2-6CAA-6B1341144382}"/>
                </a:ext>
              </a:extLst>
            </p:cNvPr>
            <p:cNvCxnSpPr>
              <a:stCxn id="41" idx="2"/>
            </p:cNvCxnSpPr>
            <p:nvPr/>
          </p:nvCxnSpPr>
          <p:spPr>
            <a:xfrm flipH="1">
              <a:off x="649225" y="4231568"/>
              <a:ext cx="902252" cy="661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2FEBB2-0772-E723-3CE1-2993A9382720}"/>
                </a:ext>
              </a:extLst>
            </p:cNvPr>
            <p:cNvCxnSpPr>
              <a:stCxn id="40" idx="3"/>
            </p:cNvCxnSpPr>
            <p:nvPr/>
          </p:nvCxnSpPr>
          <p:spPr>
            <a:xfrm flipH="1">
              <a:off x="1551476" y="4394599"/>
              <a:ext cx="83917" cy="12465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6630B1B-57D8-0381-ED77-FD3813D683B3}"/>
                </a:ext>
              </a:extLst>
            </p:cNvPr>
            <p:cNvCxnSpPr>
              <a:stCxn id="40" idx="6"/>
            </p:cNvCxnSpPr>
            <p:nvPr/>
          </p:nvCxnSpPr>
          <p:spPr>
            <a:xfrm flipV="1">
              <a:off x="2124503" y="3703389"/>
              <a:ext cx="651199" cy="5187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DD31EF7-CB2A-F0AA-AD48-3CFE3250FEDD}"/>
                </a:ext>
              </a:extLst>
            </p:cNvPr>
            <p:cNvSpPr/>
            <p:nvPr/>
          </p:nvSpPr>
          <p:spPr>
            <a:xfrm>
              <a:off x="1568832" y="2717548"/>
              <a:ext cx="573024" cy="487680"/>
            </a:xfrm>
            <a:prstGeom prst="ellipse">
              <a:avLst/>
            </a:prstGeom>
            <a:solidFill>
              <a:srgbClr val="FF2600">
                <a:alpha val="32157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 charset="0"/>
                  <a:ea typeface="Helvetica Neue Light" charset="0"/>
                  <a:cs typeface="Helvetica Neue Light" charset="0"/>
                </a:rPr>
                <a:t>s</a:t>
              </a:r>
              <a:r>
                <a:rPr kumimoji="0" lang="en-US" sz="2667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 charset="0"/>
                  <a:ea typeface="Helvetica Neue Light" charset="0"/>
                  <a:cs typeface="Helvetica Neue Light" charset="0"/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4421D48C-8656-CEB2-0CD0-6FF2158AFEC0}"/>
                    </a:ext>
                  </a:extLst>
                </p:cNvPr>
                <p:cNvSpPr/>
                <p:nvPr/>
              </p:nvSpPr>
              <p:spPr>
                <a:xfrm>
                  <a:off x="2691781" y="3296516"/>
                  <a:ext cx="573024" cy="487680"/>
                </a:xfrm>
                <a:prstGeom prst="ellipse">
                  <a:avLst/>
                </a:prstGeom>
                <a:solidFill>
                  <a:srgbClr val="92D05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667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elvetica Neue Light" charset="0"/>
                            <a:cs typeface="Helvetica Neue Light" charset="0"/>
                          </a:rPr>
                          <m:t>𝑣</m:t>
                        </m:r>
                      </m:oMath>
                    </m:oMathPara>
                  </a14:m>
                  <a:endParaRPr kumimoji="0" lang="en-US" sz="2667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4421D48C-8656-CEB2-0CD0-6FF2158AFE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1781" y="3296516"/>
                  <a:ext cx="573024" cy="48768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4FF7251-3092-8E18-F3B9-4B5263FD2FBD}"/>
                </a:ext>
              </a:extLst>
            </p:cNvPr>
            <p:cNvCxnSpPr>
              <a:stCxn id="46" idx="5"/>
            </p:cNvCxnSpPr>
            <p:nvPr/>
          </p:nvCxnSpPr>
          <p:spPr>
            <a:xfrm>
              <a:off x="2089307" y="3128982"/>
              <a:ext cx="686395" cy="2389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FA714DC-606C-B147-3D97-BD6FE3D18A80}"/>
                </a:ext>
              </a:extLst>
            </p:cNvPr>
            <p:cNvSpPr/>
            <p:nvPr/>
          </p:nvSpPr>
          <p:spPr>
            <a:xfrm>
              <a:off x="4038927" y="2853427"/>
              <a:ext cx="573024" cy="487680"/>
            </a:xfrm>
            <a:prstGeom prst="ellipse">
              <a:avLst/>
            </a:prstGeom>
            <a:solidFill>
              <a:srgbClr val="FF9300">
                <a:alpha val="29804"/>
              </a:srgb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 charset="0"/>
                  <a:ea typeface="Helvetica Neue Light" charset="0"/>
                  <a:cs typeface="Helvetica Neue Light" charset="0"/>
                </a:rPr>
                <a:t>s</a:t>
              </a:r>
              <a:r>
                <a:rPr kumimoji="0" lang="en-US" sz="2667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 charset="0"/>
                  <a:ea typeface="Helvetica Neue Light" charset="0"/>
                  <a:cs typeface="Helvetica Neue Light" charset="0"/>
                </a:rPr>
                <a:t>3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FA1FB0F-B1E5-8C1D-42ED-2F16506DDB4F}"/>
                </a:ext>
              </a:extLst>
            </p:cNvPr>
            <p:cNvCxnSpPr>
              <a:endCxn id="49" idx="3"/>
            </p:cNvCxnSpPr>
            <p:nvPr/>
          </p:nvCxnSpPr>
          <p:spPr>
            <a:xfrm flipV="1">
              <a:off x="3264808" y="3269689"/>
              <a:ext cx="858037" cy="2706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48A6163-E6E4-75F6-013D-F9FD40001E67}"/>
                </a:ext>
              </a:extLst>
            </p:cNvPr>
            <p:cNvCxnSpPr/>
            <p:nvPr/>
          </p:nvCxnSpPr>
          <p:spPr>
            <a:xfrm flipH="1">
              <a:off x="2179073" y="3840586"/>
              <a:ext cx="716529" cy="55401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0130-E8F3-9E40-1B91-B8E062D2C503}"/>
                    </a:ext>
                  </a:extLst>
                </p:cNvPr>
                <p:cNvSpPr/>
                <p:nvPr/>
              </p:nvSpPr>
              <p:spPr>
                <a:xfrm>
                  <a:off x="62447" y="4070159"/>
                  <a:ext cx="573024" cy="4876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667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Helvetica Neue Light" charset="0"/>
                            <a:cs typeface="Helvetica Neue Light" charset="0"/>
                          </a:rPr>
                          <m:t>𝑢</m:t>
                        </m:r>
                      </m:oMath>
                    </m:oMathPara>
                  </a14:m>
                  <a:endParaRPr kumimoji="0" lang="en-US" sz="26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</p:txBody>
            </p:sp>
          </mc:Choice>
          <mc:Fallback xmlns="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B450130-E8F3-9E40-1B91-B8E062D2C5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47" y="4070159"/>
                  <a:ext cx="573024" cy="48768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8010059-509C-55E7-EF80-EBE8C72F63AA}"/>
                </a:ext>
              </a:extLst>
            </p:cNvPr>
            <p:cNvCxnSpPr>
              <a:stCxn id="46" idx="4"/>
              <a:endCxn id="41" idx="0"/>
            </p:cNvCxnSpPr>
            <p:nvPr/>
          </p:nvCxnSpPr>
          <p:spPr>
            <a:xfrm flipH="1">
              <a:off x="1837989" y="3200400"/>
              <a:ext cx="48724" cy="78732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05CBFB4-3506-3AD0-8F13-F5B63FB48B02}"/>
                </a:ext>
              </a:extLst>
            </p:cNvPr>
            <p:cNvSpPr/>
            <p:nvPr/>
          </p:nvSpPr>
          <p:spPr>
            <a:xfrm>
              <a:off x="3998976" y="4084320"/>
              <a:ext cx="573024" cy="487680"/>
            </a:xfrm>
            <a:prstGeom prst="ellipse">
              <a:avLst/>
            </a:prstGeom>
            <a:solidFill>
              <a:srgbClr val="FF9300">
                <a:alpha val="29804"/>
              </a:srgb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 charset="0"/>
                  <a:ea typeface="Helvetica Neue Light" charset="0"/>
                  <a:cs typeface="Helvetica Neue Light" charset="0"/>
                </a:rPr>
                <a:t>s</a:t>
              </a:r>
              <a:r>
                <a:rPr kumimoji="0" lang="en-US" sz="2667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Light" charset="0"/>
                  <a:ea typeface="Helvetica Neue Light" charset="0"/>
                  <a:cs typeface="Helvetica Neue Light" charset="0"/>
                </a:rPr>
                <a:t>4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D8BD837-0397-6F85-0603-695DECC9294B}"/>
                </a:ext>
              </a:extLst>
            </p:cNvPr>
            <p:cNvCxnSpPr>
              <a:cxnSpLocks/>
              <a:stCxn id="43" idx="5"/>
            </p:cNvCxnSpPr>
            <p:nvPr/>
          </p:nvCxnSpPr>
          <p:spPr>
            <a:xfrm>
              <a:off x="3180888" y="3712777"/>
              <a:ext cx="804334" cy="59475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EC9883E-2F78-91B7-58A5-990DE16506FF}"/>
                </a:ext>
              </a:extLst>
            </p:cNvPr>
            <p:cNvCxnSpPr>
              <a:cxnSpLocks/>
            </p:cNvCxnSpPr>
            <p:nvPr/>
          </p:nvCxnSpPr>
          <p:spPr>
            <a:xfrm>
              <a:off x="3186322" y="3850452"/>
              <a:ext cx="750977" cy="546921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FCD4B81-783B-2E9E-FEF5-82621EB9D39B}"/>
                    </a:ext>
                  </a:extLst>
                </p:cNvPr>
                <p:cNvSpPr txBox="1"/>
                <p:nvPr/>
              </p:nvSpPr>
              <p:spPr>
                <a:xfrm>
                  <a:off x="3219142" y="2692634"/>
                  <a:ext cx="7442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648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  <m:t>1/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648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  <m:t>𝑞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64847">
                        <a:lumMod val="75000"/>
                      </a:srgbClr>
                    </a:solidFill>
                    <a:effectLst/>
                    <a:uLnTx/>
                    <a:uFillTx/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FCD4B81-783B-2E9E-FEF5-82621EB9D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9142" y="2692634"/>
                  <a:ext cx="744223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2E55766-1A7F-658D-88B7-2AE4E744FC6D}"/>
                    </a:ext>
                  </a:extLst>
                </p:cNvPr>
                <p:cNvSpPr txBox="1"/>
                <p:nvPr/>
              </p:nvSpPr>
              <p:spPr>
                <a:xfrm>
                  <a:off x="6248400" y="2504873"/>
                  <a:ext cx="1305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Target</a:t>
                  </a:r>
                  <a14:m>
                    <m:oMath xmlns:m="http://schemas.openxmlformats.org/officeDocument/2006/math">
                      <m:r>
                        <a:rPr kumimoji="0" 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itchFamily="34" charset="0"/>
                        </a:rPr>
                        <m:t> </m:t>
                      </m:r>
                    </m:oMath>
                  </a14:m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2E55766-1A7F-658D-88B7-2AE4E744FC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2504873"/>
                  <a:ext cx="1305169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1402" t="-4000" b="-22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0E9FFDD-9837-CA49-F1F6-EF52D1EDC473}"/>
                </a:ext>
              </a:extLst>
            </p:cNvPr>
            <p:cNvSpPr txBox="1"/>
            <p:nvPr/>
          </p:nvSpPr>
          <p:spPr>
            <a:xfrm>
              <a:off x="7153031" y="2514600"/>
              <a:ext cx="13051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Prob.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C892B56-9B58-B709-5DF1-5791DD3960AB}"/>
                  </a:ext>
                </a:extLst>
              </p:cNvPr>
              <p:cNvSpPr txBox="1"/>
              <p:nvPr/>
            </p:nvSpPr>
            <p:spPr>
              <a:xfrm>
                <a:off x="8074173" y="1753726"/>
                <a:ext cx="1305169" cy="2323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Dist.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kumimoji="0" lang="en-US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a:rPr kumimoji="0" lang="en-US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𝑺</m:t>
                        </m:r>
                      </m:e>
                      <m:sub>
                        <m:r>
                          <a:rPr kumimoji="0" lang="en-US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𝒊</m:t>
                        </m:r>
                      </m:sub>
                    </m:sSub>
                    <m:r>
                      <a:rPr kumimoji="0" lang="en-US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,</m:t>
                    </m:r>
                    <m:r>
                      <a:rPr kumimoji="0" lang="en-US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𝒕</m:t>
                    </m:r>
                    <m:r>
                      <a:rPr kumimoji="0" lang="en-US" sz="1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)</m:t>
                    </m:r>
                  </m:oMath>
                </a14:m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  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 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  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  2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C892B56-9B58-B709-5DF1-5791DD396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173" y="1753726"/>
                <a:ext cx="1305169" cy="2323713"/>
              </a:xfrm>
              <a:prstGeom prst="rect">
                <a:avLst/>
              </a:prstGeom>
              <a:blipFill>
                <a:blip r:embed="rId14"/>
                <a:stretch>
                  <a:fillRect l="-1402" t="-525" b="-5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27FB269-E2DD-A3EB-7AFD-FBA6D363D12C}"/>
                  </a:ext>
                </a:extLst>
              </p:cNvPr>
              <p:cNvSpPr txBox="1"/>
              <p:nvPr/>
            </p:nvSpPr>
            <p:spPr>
              <a:xfrm>
                <a:off x="2447333" y="1163254"/>
                <a:ext cx="333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27FB269-E2DD-A3EB-7AFD-FBA6D363D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33" y="1163254"/>
                <a:ext cx="3339800" cy="461665"/>
              </a:xfrm>
              <a:prstGeom prst="rect">
                <a:avLst/>
              </a:prstGeom>
              <a:blipFill>
                <a:blip r:embed="rId15"/>
                <a:stretch>
                  <a:fillRect l="-273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3A43FAF-DEC6-7BBF-BE8B-53E0EAB38AC4}"/>
                  </a:ext>
                </a:extLst>
              </p:cNvPr>
              <p:cNvSpPr txBox="1"/>
              <p:nvPr/>
            </p:nvSpPr>
            <p:spPr>
              <a:xfrm>
                <a:off x="443484" y="5373216"/>
                <a:ext cx="65767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are the nodes visited by the biased walk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3A43FAF-DEC6-7BBF-BE8B-53E0EAB38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84" y="5373216"/>
                <a:ext cx="6576788" cy="461665"/>
              </a:xfrm>
              <a:prstGeom prst="rect">
                <a:avLst/>
              </a:prstGeom>
              <a:blipFill>
                <a:blip r:embed="rId16"/>
                <a:stretch>
                  <a:fillRect l="-27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6862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84" y="13929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node2vec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DF89CAB-221E-F298-54EA-3749C0C4EE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7179" y="1276350"/>
                <a:ext cx="8653293" cy="5080000"/>
              </a:xfrm>
              <a:prstGeom prst="rect">
                <a:avLst/>
              </a:prstGeom>
            </p:spPr>
            <p:txBody>
              <a:bodyPr vert="horz" lIns="54864" tIns="91440" rtlCol="0">
                <a:norm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100000"/>
                  <a:buFont typeface="Wingdings" pitchFamily="2" charset="2"/>
                  <a:buChar char="§"/>
                  <a:defRPr kumimoji="0" sz="28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100000"/>
                  <a:buFont typeface="Wingdings" pitchFamily="2" charset="2"/>
                  <a:buChar char="§"/>
                  <a:defRPr kumimoji="0" sz="24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100000"/>
                  <a:buFont typeface="Wingdings" pitchFamily="2" charset="2"/>
                  <a:buChar char="§"/>
                  <a:defRPr kumimoji="0" sz="20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lang="en-US" sz="2000" kern="1200" smtClean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118872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1)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Compute edge transition probabilities:</a:t>
                </a:r>
              </a:p>
              <a:p>
                <a:pPr marL="731520" marR="0" lvl="1" indent="-27432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60B5CC"/>
                  </a:buClr>
                  <a:buSzPct val="100000"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For each edge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𝑠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, 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we compute edge walk probabilities (based on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𝑝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𝑞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of edges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,⋅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118872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2)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Simulate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charset="0"/>
                        <a:ea typeface="Helvetica Neue Light" charset="0"/>
                        <a:cs typeface="Helvetica Neue Light" charset="0"/>
                      </a:rPr>
                      <m:t>𝑟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random walks of length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charset="0"/>
                        <a:ea typeface="Helvetica Neue Light" charset="0"/>
                        <a:cs typeface="Helvetica Neue Light" charset="0"/>
                      </a:rPr>
                      <m:t>𝑙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starting from each node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𝑢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118872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3)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8865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Optimize the node2vec objective using Stochastic Gradient Descent</a:t>
                </a:r>
              </a:p>
              <a:p>
                <a:pPr marL="1216152" marR="0" lvl="3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6BB76D"/>
                  </a:buClr>
                  <a:buSzPct val="100000"/>
                  <a:buFont typeface="Wingdings" pitchFamily="2" charset="2"/>
                  <a:buChar char="§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Linear-time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complexity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All 3 steps are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individually parallelizable</a:t>
                </a:r>
              </a:p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DF89CAB-221E-F298-54EA-3749C0C4E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79" y="1276350"/>
                <a:ext cx="8653293" cy="5080000"/>
              </a:xfrm>
              <a:prstGeom prst="rect">
                <a:avLst/>
              </a:prstGeom>
              <a:blipFill>
                <a:blip r:embed="rId2"/>
                <a:stretch>
                  <a:fillRect l="-2183" t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3774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67"/>
              <a:t>Other Random Walk Ideas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891" y="1393280"/>
            <a:ext cx="8229600" cy="3556992"/>
          </a:xfrm>
        </p:spPr>
        <p:txBody>
          <a:bodyPr>
            <a:noAutofit/>
          </a:bodyPr>
          <a:lstStyle/>
          <a:p>
            <a:r>
              <a:rPr lang="en-CA" sz="2667" b="1" dirty="0"/>
              <a:t>Different kinds of biased random walks: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Based on node attributes (</a:t>
            </a:r>
            <a:r>
              <a:rPr lang="en-CA" sz="2400" dirty="0">
                <a:hlinkClick r:id="rId2"/>
              </a:rPr>
              <a:t>Dong et al., 2017</a:t>
            </a:r>
            <a:r>
              <a:rPr lang="en-CA" sz="2400" dirty="0"/>
              <a:t>).</a:t>
            </a:r>
          </a:p>
          <a:p>
            <a:pPr lvl="1">
              <a:spcBef>
                <a:spcPts val="0"/>
              </a:spcBef>
            </a:pPr>
            <a:r>
              <a:rPr lang="en-CA" sz="2400" dirty="0"/>
              <a:t>Based on learned weights (</a:t>
            </a:r>
            <a:r>
              <a:rPr lang="en-CA" sz="2400" dirty="0">
                <a:hlinkClick r:id="rId3"/>
              </a:rPr>
              <a:t>Abu-El-</a:t>
            </a:r>
            <a:r>
              <a:rPr lang="en-CA" sz="2400" dirty="0" err="1">
                <a:hlinkClick r:id="rId3"/>
              </a:rPr>
              <a:t>Haija</a:t>
            </a:r>
            <a:r>
              <a:rPr lang="en-CA" sz="2400" dirty="0">
                <a:hlinkClick r:id="rId3"/>
              </a:rPr>
              <a:t> et al., 2017</a:t>
            </a:r>
            <a:r>
              <a:rPr lang="en-CA" sz="2400" dirty="0"/>
              <a:t>)</a:t>
            </a:r>
          </a:p>
          <a:p>
            <a:pPr lvl="6"/>
            <a:endParaRPr lang="en-CA" sz="1267" b="1" dirty="0"/>
          </a:p>
          <a:p>
            <a:r>
              <a:rPr lang="en-CA" sz="2667" b="1" dirty="0"/>
              <a:t>Alternative optimization schemes:</a:t>
            </a:r>
            <a:endParaRPr lang="en-CA" sz="2667" dirty="0"/>
          </a:p>
          <a:p>
            <a:pPr lvl="1"/>
            <a:r>
              <a:rPr lang="en-CA" sz="2400" dirty="0"/>
              <a:t>Directly optimize based on 1-hop and 2-hop random walk probabilities (as in </a:t>
            </a:r>
            <a:r>
              <a:rPr lang="en-CA" sz="2400" dirty="0">
                <a:hlinkClick r:id="rId4"/>
              </a:rPr>
              <a:t>LINE from Tang et al. 2015</a:t>
            </a:r>
            <a:r>
              <a:rPr lang="en-CA" sz="2400" dirty="0"/>
              <a:t>).</a:t>
            </a:r>
          </a:p>
          <a:p>
            <a:pPr lvl="6"/>
            <a:endParaRPr lang="en-CA" sz="1267" b="1" dirty="0"/>
          </a:p>
          <a:p>
            <a:r>
              <a:rPr lang="en-CA" sz="2667" b="1" dirty="0"/>
              <a:t>Network preprocessing techniques:</a:t>
            </a:r>
            <a:endParaRPr lang="en-CA" sz="2667" dirty="0"/>
          </a:p>
          <a:p>
            <a:pPr lvl="1"/>
            <a:r>
              <a:rPr lang="en-CA" sz="2400" dirty="0"/>
              <a:t>Run random walks on modified versions of the original network (e.g., </a:t>
            </a:r>
            <a:r>
              <a:rPr lang="en-CA" sz="2400" dirty="0">
                <a:hlinkClick r:id="rId5"/>
              </a:rPr>
              <a:t>Ribeiro et al. 2017 struct2vec</a:t>
            </a:r>
            <a:r>
              <a:rPr lang="en-CA" sz="2400" dirty="0"/>
              <a:t>, </a:t>
            </a:r>
            <a:r>
              <a:rPr lang="en-CA" sz="2400" dirty="0">
                <a:hlinkClick r:id="rId6"/>
              </a:rPr>
              <a:t>Chen et al. 2016 HARP</a:t>
            </a:r>
            <a:r>
              <a:rPr lang="en-CA" sz="2400" dirty="0"/>
              <a:t>).</a:t>
            </a:r>
            <a:r>
              <a:rPr lang="en-CA" sz="2667" b="1" dirty="0"/>
              <a:t> </a:t>
            </a:r>
            <a:endParaRPr lang="en-CA" sz="2933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9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80502" y="34306"/>
            <a:ext cx="8229600" cy="1143000"/>
          </a:xfrm>
        </p:spPr>
        <p:txBody>
          <a:bodyPr/>
          <a:lstStyle/>
          <a:p>
            <a:r>
              <a:rPr lang="en-GB" dirty="0"/>
              <a:t>Example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81430" y="1861912"/>
            <a:ext cx="1676400" cy="81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r>
              <a:rPr lang="en-US" sz="3200" dirty="0">
                <a:solidFill>
                  <a:srgbClr val="92D050"/>
                </a:solidFill>
                <a:ea typeface="Helvetica Neue Light" charset="0"/>
                <a:cs typeface="Helvetica Neue Light" charset="0"/>
                <a:sym typeface="Open Sans"/>
              </a:rPr>
              <a:t>Output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9854" y="2492896"/>
            <a:ext cx="8861552" cy="3099816"/>
            <a:chOff x="178308" y="1694688"/>
            <a:chExt cx="6646164" cy="2324862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08" y="1780364"/>
              <a:ext cx="6646164" cy="223918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733800" y="1694688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78308" y="173355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304734" y="1200206"/>
            <a:ext cx="9200896" cy="857953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dirty="0"/>
              <a:t>Zachary’s Karate Club Network:</a:t>
            </a:r>
            <a:endParaRPr lang="en-US" sz="3200" dirty="0">
              <a:ea typeface="Helvetica Neue Light" charset="0"/>
              <a:cs typeface="Helvetica Neue Light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566" y="6356350"/>
            <a:ext cx="50467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tx2">
                    <a:lumMod val="75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Image from: Perozzi et al.. </a:t>
            </a:r>
            <a:r>
              <a:rPr lang="en-US" sz="800" i="1" dirty="0" err="1">
                <a:solidFill>
                  <a:schemeClr val="tx2">
                    <a:lumMod val="75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DeepWalk</a:t>
            </a:r>
            <a:r>
              <a:rPr lang="en-US" sz="800" i="1" dirty="0">
                <a:solidFill>
                  <a:schemeClr val="tx2">
                    <a:lumMod val="75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: Online Learning of Social Representations. KDD 2014.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94293" y="2008997"/>
            <a:ext cx="1379728" cy="81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Input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9AEB91-DCF0-2953-9A26-A33529AE188D}"/>
              </a:ext>
            </a:extLst>
          </p:cNvPr>
          <p:cNvSpPr txBox="1"/>
          <p:nvPr/>
        </p:nvSpPr>
        <p:spPr>
          <a:xfrm>
            <a:off x="6315152" y="5635642"/>
            <a:ext cx="180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t-SNE</a:t>
            </a:r>
          </a:p>
        </p:txBody>
      </p:sp>
    </p:spTree>
    <p:extLst>
      <p:ext uri="{BB962C8B-B14F-4D97-AF65-F5344CB8AC3E}">
        <p14:creationId xmlns:p14="http://schemas.microsoft.com/office/powerpoint/2010/main" val="22760449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581" y="724439"/>
            <a:ext cx="1523250" cy="926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197" y="834107"/>
            <a:ext cx="1777125" cy="824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603" y="10377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Path of length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=1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603" y="196127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Path of length  k = 2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493" y="1430731"/>
            <a:ext cx="1574025" cy="164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875" y="1823005"/>
            <a:ext cx="1523250" cy="101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1664" y="3080431"/>
            <a:ext cx="1878675" cy="18019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6930" y="3489795"/>
            <a:ext cx="2132550" cy="9009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2079" y="4725144"/>
            <a:ext cx="1980225" cy="1675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2381" y="4725144"/>
            <a:ext cx="1980225" cy="121824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63965" y="-52685"/>
            <a:ext cx="799288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000" b="0" i="0" kern="1200" cap="none" spc="0">
                <a:ln>
                  <a:noFill/>
                </a:ln>
                <a:solidFill>
                  <a:srgbClr val="C00000"/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pPr defTabSz="914400"/>
            <a:r>
              <a:rPr lang="en-US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GraRep</a:t>
            </a:r>
            <a:endParaRPr lang="en-US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800" y="328880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Path of length </a:t>
            </a:r>
            <a:r>
              <a:rPr lang="en-US" i="1" dirty="0">
                <a:solidFill>
                  <a:srgbClr val="FF0000"/>
                </a:solidFill>
              </a:rPr>
              <a:t>k </a:t>
            </a:r>
            <a:r>
              <a:rPr lang="en-US" dirty="0">
                <a:solidFill>
                  <a:srgbClr val="FF0000"/>
                </a:solidFill>
              </a:rPr>
              <a:t>= 3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603" y="469774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Path of length </a:t>
            </a:r>
            <a:r>
              <a:rPr lang="en-US" i="1" dirty="0">
                <a:solidFill>
                  <a:srgbClr val="FF0000"/>
                </a:solidFill>
              </a:rPr>
              <a:t>k </a:t>
            </a:r>
            <a:r>
              <a:rPr lang="en-US" dirty="0">
                <a:solidFill>
                  <a:srgbClr val="FF0000"/>
                </a:solidFill>
              </a:rPr>
              <a:t>= 4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4482" y="1505108"/>
            <a:ext cx="26300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Look at the paths that connect the nodes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More paths -- more similar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Probability from a node to reach the other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Considers paths of different lengths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800" y="6400224"/>
            <a:ext cx="756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ea typeface="Helvetica Neue Light" charset="0"/>
                <a:cs typeface="Helvetica Neue Light" charset="0"/>
                <a:sym typeface="Open Sans"/>
              </a:rPr>
              <a:t>S. Cao, W. Lu, </a:t>
            </a:r>
            <a:r>
              <a:rPr lang="en-US" sz="1200" dirty="0" err="1">
                <a:solidFill>
                  <a:srgbClr val="0070C0"/>
                </a:solidFill>
                <a:ea typeface="Helvetica Neue Light" charset="0"/>
                <a:cs typeface="Helvetica Neue Light" charset="0"/>
                <a:sym typeface="Open Sans"/>
              </a:rPr>
              <a:t>Q.i</a:t>
            </a:r>
            <a:r>
              <a:rPr lang="en-US" sz="1200" dirty="0">
                <a:solidFill>
                  <a:srgbClr val="0070C0"/>
                </a:solidFill>
                <a:ea typeface="Helvetica Neue Light" charset="0"/>
                <a:cs typeface="Helvetica Neue Light" charset="0"/>
                <a:sym typeface="Open Sans"/>
              </a:rPr>
              <a:t> Xu</a:t>
            </a:r>
            <a:r>
              <a:rPr lang="en-US" sz="1200" i="1" dirty="0">
                <a:solidFill>
                  <a:srgbClr val="0070C0"/>
                </a:solidFill>
                <a:ea typeface="Helvetica Neue Light" charset="0"/>
                <a:cs typeface="Helvetica Neue Light" charset="0"/>
                <a:sym typeface="Open Sans"/>
              </a:rPr>
              <a:t>: </a:t>
            </a:r>
            <a:r>
              <a:rPr lang="en-US" sz="1200" i="1" dirty="0" err="1">
                <a:solidFill>
                  <a:srgbClr val="0070C0"/>
                </a:solidFill>
                <a:ea typeface="Helvetica Neue Light" charset="0"/>
                <a:cs typeface="Helvetica Neue Light" charset="0"/>
                <a:sym typeface="Open Sans"/>
              </a:rPr>
              <a:t>GraRep</a:t>
            </a:r>
            <a:r>
              <a:rPr lang="en-US" sz="1200" i="1" dirty="0">
                <a:solidFill>
                  <a:srgbClr val="0070C0"/>
                </a:solidFill>
                <a:ea typeface="Helvetica Neue Light" charset="0"/>
                <a:cs typeface="Helvetica Neue Light" charset="0"/>
                <a:sym typeface="Open Sans"/>
              </a:rPr>
              <a:t>: Learning Graph Representations with Global Structural Information</a:t>
            </a:r>
            <a:r>
              <a:rPr lang="en-US" sz="1200" dirty="0">
                <a:solidFill>
                  <a:srgbClr val="0070C0"/>
                </a:solidFill>
                <a:ea typeface="Helvetica Neue Light" charset="0"/>
                <a:cs typeface="Helvetica Neue Light" charset="0"/>
                <a:sym typeface="Open Sans"/>
              </a:rPr>
              <a:t>. CIKM 2015</a:t>
            </a:r>
            <a:endParaRPr lang="el-G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338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10776" y="454911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Nearest neighborhoods more important</a:t>
            </a:r>
          </a:p>
          <a:p>
            <a:endParaRPr lang="en-US" dirty="0"/>
          </a:p>
          <a:p>
            <a:r>
              <a:rPr lang="en-US" dirty="0"/>
              <a:t>Maintain different k-step information  differently in the graph representation</a:t>
            </a:r>
            <a:endParaRPr lang="el-G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76872"/>
            <a:ext cx="2538750" cy="1472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2162662"/>
            <a:ext cx="1980225" cy="17004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44624"/>
            <a:ext cx="799288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000" b="0" i="0" kern="1200" cap="none" spc="0">
                <a:ln>
                  <a:noFill/>
                </a:ln>
                <a:solidFill>
                  <a:srgbClr val="C00000"/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pPr defTabSz="914400"/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GraRep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136" y="1409581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not all k-neighbors equally important</a:t>
            </a:r>
          </a:p>
        </p:txBody>
      </p:sp>
    </p:spTree>
    <p:extLst>
      <p:ext uri="{BB962C8B-B14F-4D97-AF65-F5344CB8AC3E}">
        <p14:creationId xmlns:p14="http://schemas.microsoft.com/office/powerpoint/2010/main" val="34349727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50" y="19101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GraRep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/>
          </a:p>
        </p:txBody>
      </p:sp>
      <p:grpSp>
        <p:nvGrpSpPr>
          <p:cNvPr id="4" name="Group 3"/>
          <p:cNvGrpSpPr/>
          <p:nvPr/>
        </p:nvGrpSpPr>
        <p:grpSpPr>
          <a:xfrm>
            <a:off x="292118" y="196804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384675" y="1816100"/>
          <a:ext cx="210185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71600" imgH="1143000" progId="Equation.3">
                  <p:embed/>
                </p:oleObj>
              </mc:Choice>
              <mc:Fallback>
                <p:oleObj name="Equation" r:id="rId9" imgW="1371600" imgH="1143000" progId="Equation.3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1816100"/>
                        <a:ext cx="2101850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794500" y="1801813"/>
          <a:ext cx="2070100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0" imgH="1143000" progId="Equation.3">
                  <p:embed/>
                </p:oleObj>
              </mc:Choice>
              <mc:Fallback>
                <p:oleObj name="Equation" r:id="rId11" imgW="1396800" imgH="1143000" progId="Equation.3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1801813"/>
                        <a:ext cx="2070100" cy="169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3844925" y="3767138"/>
          <a:ext cx="3462338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60440" imgH="1143000" progId="Equation.3">
                  <p:embed/>
                </p:oleObj>
              </mc:Choice>
              <mc:Fallback>
                <p:oleObj name="Equation" r:id="rId13" imgW="2260440" imgH="1143000" progId="Equation.3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5" y="3767138"/>
                        <a:ext cx="3462338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7200" y="5788358"/>
                <a:ext cx="75405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Probabilistic adjacency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dirty="0"/>
                  <a:t> the probability of transition from node </a:t>
                </a:r>
                <a:r>
                  <a:rPr lang="en-US" i="1" dirty="0">
                    <a:solidFill>
                      <a:srgbClr val="0070C0"/>
                    </a:solidFill>
                  </a:rPr>
                  <a:t>i</a:t>
                </a:r>
                <a:r>
                  <a:rPr lang="en-US" dirty="0"/>
                  <a:t>  to node</a:t>
                </a:r>
                <a:r>
                  <a:rPr lang="en-US" i="1" dirty="0"/>
                  <a:t> </a:t>
                </a:r>
                <a:r>
                  <a:rPr lang="en-US" i="1" dirty="0">
                    <a:solidFill>
                      <a:srgbClr val="0070C0"/>
                    </a:solidFill>
                  </a:rPr>
                  <a:t>j</a:t>
                </a:r>
                <a:r>
                  <a:rPr lang="en-US" i="1" dirty="0"/>
                  <a:t> </a:t>
                </a:r>
                <a:r>
                  <a:rPr lang="en-US" dirty="0"/>
                  <a:t>where the transition has </a:t>
                </a:r>
                <a:r>
                  <a:rPr lang="en-US" i="1" dirty="0">
                    <a:solidFill>
                      <a:srgbClr val="0070C0"/>
                    </a:solidFill>
                  </a:rPr>
                  <a:t>length exactly 1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88358"/>
                <a:ext cx="7540529" cy="646331"/>
              </a:xfrm>
              <a:prstGeom prst="rect">
                <a:avLst/>
              </a:prstGeom>
              <a:blipFill>
                <a:blip r:embed="rId15"/>
                <a:stretch>
                  <a:fillRect l="-647" t="-5660" b="-141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508104" y="4826554"/>
            <a:ext cx="432048" cy="2586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49037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144" y="146963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GraRep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 dirty="0"/>
          </a:p>
        </p:txBody>
      </p:sp>
      <p:grpSp>
        <p:nvGrpSpPr>
          <p:cNvPr id="4" name="Group 3"/>
          <p:cNvGrpSpPr/>
          <p:nvPr/>
        </p:nvGrpSpPr>
        <p:grpSpPr>
          <a:xfrm>
            <a:off x="355843" y="1912452"/>
            <a:ext cx="2136752" cy="2138288"/>
            <a:chOff x="2492375" y="2333216"/>
            <a:chExt cx="3439729" cy="3361685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68229" y="2333216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229" y="2333216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6531" b="-578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52218" y="309809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2218" y="309809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24490" b="-578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22449" b="-578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26531" b="-578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73349" y="27912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3349" y="2791263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25000" b="-578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824163" y="1847850"/>
          <a:ext cx="60102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24000" imgH="1143000" progId="Equation.3">
                  <p:embed/>
                </p:oleObj>
              </mc:Choice>
              <mc:Fallback>
                <p:oleObj name="Equation" r:id="rId9" imgW="3924000" imgH="1143000" progId="Equation.3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1847850"/>
                        <a:ext cx="601027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7956376" y="1768026"/>
            <a:ext cx="432048" cy="193569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65827" y="2208517"/>
            <a:ext cx="2376264" cy="3346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987824" y="374691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Nodes reachable in 1-step </a:t>
            </a:r>
            <a:r>
              <a:rPr lang="en-US" b="1" dirty="0">
                <a:solidFill>
                  <a:srgbClr val="FF0000"/>
                </a:solidFill>
              </a:rPr>
              <a:t>from node 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22504" y="385037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Nodes that reach </a:t>
            </a:r>
            <a:r>
              <a:rPr lang="en-US" b="1" dirty="0">
                <a:solidFill>
                  <a:srgbClr val="00B050"/>
                </a:solidFill>
              </a:rPr>
              <a:t>node 4</a:t>
            </a:r>
            <a:r>
              <a:rPr lang="en-US" dirty="0"/>
              <a:t> in one step 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750888" y="4797425"/>
          <a:ext cx="328771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45960" imgH="1143000" progId="Equation.3">
                  <p:embed/>
                </p:oleObj>
              </mc:Choice>
              <mc:Fallback>
                <p:oleObj name="Equation" r:id="rId11" imgW="2145960" imgH="1143000" progId="Equation.3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4797425"/>
                        <a:ext cx="328771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55976" y="5157192"/>
                <a:ext cx="3528392" cy="990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the probability of transition  form node</a:t>
                </a:r>
                <a:r>
                  <a:rPr lang="en-US" i="1" dirty="0"/>
                  <a:t> </a:t>
                </a:r>
                <a:r>
                  <a:rPr lang="en-US" i="1" dirty="0">
                    <a:solidFill>
                      <a:srgbClr val="0070C0"/>
                    </a:solidFill>
                  </a:rPr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from node </a:t>
                </a:r>
                <a:r>
                  <a:rPr lang="en-US" i="1" dirty="0">
                    <a:solidFill>
                      <a:srgbClr val="0070C0"/>
                    </a:solidFill>
                  </a:rPr>
                  <a:t>j</a:t>
                </a:r>
                <a:r>
                  <a:rPr lang="en-US" i="1" dirty="0"/>
                  <a:t> </a:t>
                </a:r>
                <a:r>
                  <a:rPr lang="en-US" dirty="0"/>
                  <a:t>when the transition has </a:t>
                </a:r>
                <a:r>
                  <a:rPr lang="en-US" i="1" dirty="0">
                    <a:solidFill>
                      <a:srgbClr val="0070C0"/>
                    </a:solidFill>
                  </a:rPr>
                  <a:t>length exactly 2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157192"/>
                <a:ext cx="3528392" cy="990143"/>
              </a:xfrm>
              <a:prstGeom prst="rect">
                <a:avLst/>
              </a:prstGeom>
              <a:blipFill rotWithShape="0">
                <a:blip r:embed="rId13"/>
                <a:stretch>
                  <a:fillRect l="-1557" t="-1852" b="-7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2987824" y="5157192"/>
            <a:ext cx="504056" cy="323165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386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52" y="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GraRep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1784" y="933348"/>
                <a:ext cx="8046085" cy="1090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/>
                  <a:t>:  </a:t>
                </a:r>
                <a:r>
                  <a:rPr lang="en-US" sz="2400" dirty="0"/>
                  <a:t>Transition probability from node </a:t>
                </a:r>
                <a:r>
                  <a:rPr lang="en-US" sz="24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</a:t>
                </a:r>
                <a:r>
                  <a:rPr lang="en-US" sz="2400" dirty="0"/>
                  <a:t> to node </a:t>
                </a:r>
                <a:r>
                  <a:rPr lang="en-US" sz="24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j</a:t>
                </a:r>
                <a:r>
                  <a:rPr lang="en-US" sz="2400" dirty="0"/>
                  <a:t> where the transition consists of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exactly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k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steps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4" y="933348"/>
                <a:ext cx="8046085" cy="1090555"/>
              </a:xfrm>
              <a:prstGeom prst="rect">
                <a:avLst/>
              </a:prstGeom>
              <a:blipFill rotWithShape="0">
                <a:blip r:embed="rId3"/>
                <a:stretch>
                  <a:fillRect l="-1136" b="-78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296576" y="4581128"/>
            <a:ext cx="7546979" cy="1080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2400" dirty="0">
                <a:solidFill>
                  <a:schemeClr val="accent2">
                    <a:lumMod val="75000"/>
                  </a:schemeClr>
                </a:solidFill>
              </a:rPr>
              <a:t>Basic idea:</a:t>
            </a:r>
            <a:endParaRPr lang="en-CA" sz="2400" dirty="0"/>
          </a:p>
          <a:p>
            <a:r>
              <a:rPr lang="en-CA" sz="2400" dirty="0"/>
              <a:t>Train </a:t>
            </a:r>
            <a:r>
              <a:rPr lang="en-CA" sz="2400" dirty="0" err="1"/>
              <a:t>embeddings</a:t>
            </a:r>
            <a:r>
              <a:rPr lang="en-CA" sz="2400" dirty="0"/>
              <a:t> to predict </a:t>
            </a:r>
            <a:r>
              <a:rPr lang="en-CA" sz="2400" i="1" dirty="0"/>
              <a:t>k</a:t>
            </a:r>
            <a:r>
              <a:rPr lang="en-CA" sz="2400" dirty="0"/>
              <a:t>-hop neighbors.</a:t>
            </a:r>
          </a:p>
          <a:p>
            <a:r>
              <a:rPr lang="en-CA" sz="2400" dirty="0"/>
              <a:t>Approach based on </a:t>
            </a:r>
            <a:r>
              <a:rPr lang="en-CA" sz="2400" dirty="0" err="1"/>
              <a:t>skipgrams</a:t>
            </a:r>
            <a:endParaRPr lang="en-C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1560" y="2733363"/>
                <a:ext cx="8150513" cy="836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</a:rPr>
                      <m:t> = </m:t>
                    </m:r>
                    <m:nary>
                      <m:naryPr>
                        <m:chr m:val="∑"/>
                        <m:supHide m:val="on"/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∈  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  <m:sup/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||</m:t>
                        </m:r>
                        <m:sSubSup>
                          <m:sSubSupPr>
                            <m:ctrlPr>
                              <a:rPr lang="en-US" sz="4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4000" dirty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/>
                      </a:rPr>
                      <m:t>||</m:t>
                    </m:r>
                    <m:r>
                      <a:rPr lang="en-US" sz="4000" b="0" i="1" baseline="3000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4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33363"/>
                <a:ext cx="8150513" cy="836319"/>
              </a:xfrm>
              <a:prstGeom prst="rect">
                <a:avLst/>
              </a:prstGeom>
              <a:blipFill rotWithShape="0">
                <a:blip r:embed="rId4"/>
                <a:stretch>
                  <a:fillRect t="-6522" b="-210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6576" y="3564227"/>
            <a:ext cx="7496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</a:t>
            </a:r>
            <a:r>
              <a:rPr lang="en-US" sz="2800" i="1" dirty="0"/>
              <a:t>Concatenate</a:t>
            </a:r>
            <a:r>
              <a:rPr lang="en-US" sz="2800" dirty="0"/>
              <a:t> the </a:t>
            </a:r>
            <a:r>
              <a:rPr lang="en-US" sz="2800" dirty="0" err="1"/>
              <a:t>embeddings</a:t>
            </a:r>
            <a:r>
              <a:rPr lang="en-US" sz="2800" dirty="0"/>
              <a:t> for the different </a:t>
            </a:r>
            <a:r>
              <a:rPr lang="en-US" sz="2800" i="1" dirty="0"/>
              <a:t>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248" y="2170893"/>
            <a:ext cx="602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Minimize the loss for </a:t>
            </a:r>
            <a:r>
              <a:rPr lang="en-US" sz="2800" i="1" dirty="0"/>
              <a:t>a specific k</a:t>
            </a:r>
          </a:p>
        </p:txBody>
      </p:sp>
    </p:spTree>
    <p:extLst>
      <p:ext uri="{BB962C8B-B14F-4D97-AF65-F5344CB8AC3E}">
        <p14:creationId xmlns:p14="http://schemas.microsoft.com/office/powerpoint/2010/main" val="36946371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1975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GraRep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85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54482" y="1788939"/>
                <a:ext cx="2044919" cy="533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 |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482" y="1788939"/>
                <a:ext cx="2044919" cy="5330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62331" y="1026339"/>
            <a:ext cx="7902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Transition probability from node </a:t>
            </a:r>
            <a:r>
              <a:rPr lang="en-US" sz="2400" i="1" dirty="0"/>
              <a:t>i</a:t>
            </a:r>
            <a:r>
              <a:rPr lang="en-US" sz="2400" dirty="0"/>
              <a:t> (current node) to node </a:t>
            </a:r>
            <a:r>
              <a:rPr lang="en-US" sz="2400" i="1" dirty="0"/>
              <a:t>j (context node)</a:t>
            </a:r>
            <a:r>
              <a:rPr lang="en-US" sz="2400" dirty="0"/>
              <a:t> where the transition consists of </a:t>
            </a:r>
            <a:r>
              <a:rPr lang="en-US" sz="2400" i="1" u="sng" dirty="0"/>
              <a:t>exactly</a:t>
            </a:r>
            <a:r>
              <a:rPr lang="en-US" sz="2400" i="1" dirty="0"/>
              <a:t> k steps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724" y="3023801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Given a center </a:t>
            </a:r>
            <a:r>
              <a:rPr lang="en-US" sz="2400" dirty="0">
                <a:solidFill>
                  <a:srgbClr val="FF0000"/>
                </a:solidFill>
              </a:rPr>
              <a:t>word w</a:t>
            </a:r>
            <a:r>
              <a:rPr lang="en-US" sz="2400" dirty="0"/>
              <a:t>, predict the </a:t>
            </a:r>
            <a:r>
              <a:rPr lang="en-US" sz="2400" dirty="0">
                <a:solidFill>
                  <a:srgbClr val="FF0000"/>
                </a:solidFill>
              </a:rPr>
              <a:t>context</a:t>
            </a:r>
            <a:r>
              <a:rPr lang="en-US" sz="2400" dirty="0"/>
              <a:t> words </a:t>
            </a:r>
            <a:r>
              <a:rPr lang="en-US" sz="2400" i="1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,  i.e., the words that appear within distance </a:t>
            </a:r>
            <a:r>
              <a:rPr lang="en-US" sz="2400" i="1" dirty="0"/>
              <a:t>k</a:t>
            </a:r>
            <a:r>
              <a:rPr lang="en-US" sz="2400" dirty="0"/>
              <a:t> from w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47395" y="3953918"/>
                <a:ext cx="2293833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𝑐𝑤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/>
                            </a:rPr>
                            <m:t> |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395" y="3953918"/>
                <a:ext cx="2293833" cy="468205"/>
              </a:xfrm>
              <a:prstGeom prst="rect">
                <a:avLst/>
              </a:prstGeom>
              <a:blipFill rotWithShape="0"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5724" y="2420888"/>
            <a:ext cx="3092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Skip-gram model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367" y="4946395"/>
            <a:ext cx="7753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 two representations: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One for node </a:t>
            </a:r>
            <a:r>
              <a:rPr lang="en-US" sz="2400" i="1" dirty="0"/>
              <a:t>i</a:t>
            </a:r>
            <a:r>
              <a:rPr lang="en-US" sz="2400" dirty="0"/>
              <a:t> as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source</a:t>
            </a:r>
            <a:r>
              <a:rPr lang="en-US" sz="2400" dirty="0"/>
              <a:t> node (i.e., center word)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One for node </a:t>
            </a:r>
            <a:r>
              <a:rPr lang="en-US" sz="2400" i="1" dirty="0"/>
              <a:t>i</a:t>
            </a:r>
            <a:r>
              <a:rPr lang="en-US" sz="2400" dirty="0"/>
              <a:t> as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destination</a:t>
            </a:r>
            <a:r>
              <a:rPr lang="en-US" sz="2400" dirty="0"/>
              <a:t> node (i.e., context word)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783921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63" y="56005"/>
            <a:ext cx="8229600" cy="868687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GraRep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86</a:t>
            </a:fld>
            <a:endParaRPr lang="el-GR" dirty="0"/>
          </a:p>
        </p:txBody>
      </p:sp>
      <p:sp>
        <p:nvSpPr>
          <p:cNvPr id="26" name="TextBox 25"/>
          <p:cNvSpPr txBox="1"/>
          <p:nvPr/>
        </p:nvSpPr>
        <p:spPr>
          <a:xfrm>
            <a:off x="207186" y="955287"/>
            <a:ext cx="8515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negative sampling (*) </a:t>
            </a:r>
            <a:r>
              <a:rPr lang="en-US" dirty="0"/>
              <a:t>and maximum likelihood</a:t>
            </a:r>
          </a:p>
          <a:p>
            <a:r>
              <a:rPr lang="en-US" dirty="0"/>
              <a:t>Assume for a given </a:t>
            </a:r>
            <a:r>
              <a:rPr lang="en-US" i="1" dirty="0"/>
              <a:t>k</a:t>
            </a:r>
            <a:r>
              <a:rPr lang="en-US" dirty="0"/>
              <a:t>, the collection of </a:t>
            </a:r>
            <a:r>
              <a:rPr lang="en-US" dirty="0">
                <a:solidFill>
                  <a:srgbClr val="FF0000"/>
                </a:solidFill>
              </a:rPr>
              <a:t>all paths </a:t>
            </a:r>
            <a:r>
              <a:rPr lang="en-US" dirty="0"/>
              <a:t>from G that start  from </a:t>
            </a:r>
            <a:r>
              <a:rPr lang="en-US" i="1" dirty="0"/>
              <a:t>i</a:t>
            </a:r>
            <a:r>
              <a:rPr lang="en-US" dirty="0"/>
              <a:t> and end at </a:t>
            </a:r>
            <a:r>
              <a:rPr lang="en-US" i="1" dirty="0"/>
              <a:t>j</a:t>
            </a:r>
            <a:r>
              <a:rPr lang="en-US" dirty="0"/>
              <a:t>. Maximize</a:t>
            </a:r>
          </a:p>
          <a:p>
            <a:pPr marL="342900" indent="-342900">
              <a:buAutoNum type="arabicParenBoth"/>
            </a:pPr>
            <a:r>
              <a:rPr lang="en-US" dirty="0"/>
              <a:t>Probability that these pairs came from the graph, and</a:t>
            </a:r>
          </a:p>
          <a:p>
            <a:pPr marL="342900" indent="-342900">
              <a:buAutoNum type="arabicParenBoth"/>
            </a:pPr>
            <a:r>
              <a:rPr lang="en-US" dirty="0"/>
              <a:t>Probability that all other pairs </a:t>
            </a:r>
            <a:r>
              <a:rPr lang="en-US" dirty="0">
                <a:solidFill>
                  <a:srgbClr val="FF0000"/>
                </a:solidFill>
              </a:rPr>
              <a:t>did not </a:t>
            </a:r>
            <a:r>
              <a:rPr lang="en-US" dirty="0"/>
              <a:t>come form the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0963" y="3336061"/>
                <a:ext cx="9132180" cy="50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∈ </m:t>
                        </m:r>
                        <m:r>
                          <a:rPr lang="en-US" sz="24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(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sz="24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4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nary>
                    <m:sSub>
                      <m:sSubPr>
                        <m:ctrlPr>
                          <a:rPr lang="en-US" sz="24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))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l-GR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𝜆</m:t>
                    </m:r>
                    <m:r>
                      <a:rPr lang="el-GR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′~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[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</a:rPr>
                      <m:t>log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 ]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63" y="3336061"/>
                <a:ext cx="9132180" cy="507960"/>
              </a:xfrm>
              <a:prstGeom prst="rect">
                <a:avLst/>
              </a:prstGeom>
              <a:blipFill rotWithShape="0">
                <a:blip r:embed="rId3"/>
                <a:stretch>
                  <a:fillRect l="-134" t="-116667" b="-1678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/>
          <p:cNvSpPr/>
          <p:nvPr/>
        </p:nvSpPr>
        <p:spPr>
          <a:xfrm rot="16200000">
            <a:off x="3038021" y="1370032"/>
            <a:ext cx="403664" cy="3528394"/>
          </a:xfrm>
          <a:prstGeom prst="rightBrac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96136" y="4147302"/>
                <a:ext cx="25922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Sampled vertices drawn according to the vertex distribution over the graph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(V))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147302"/>
                <a:ext cx="2592288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2118" t="-2538" b="-71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308207" y="4303289"/>
            <a:ext cx="2386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hyper parameter indicating the number of negative samples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3608" y="2458425"/>
            <a:ext cx="268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probability that  pair (i, j) came from the graph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1087" y="244858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probability that  pair (i, j) did not come from the graph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9030" y="4436676"/>
            <a:ext cx="353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: sigmoid function</a:t>
            </a:r>
            <a:endParaRPr lang="el-GR" dirty="0"/>
          </a:p>
        </p:txBody>
      </p:sp>
      <p:sp>
        <p:nvSpPr>
          <p:cNvPr id="15" name="Right Brace 14"/>
          <p:cNvSpPr/>
          <p:nvPr/>
        </p:nvSpPr>
        <p:spPr>
          <a:xfrm rot="16200000">
            <a:off x="6969252" y="1445708"/>
            <a:ext cx="403664" cy="3528394"/>
          </a:xfrm>
          <a:prstGeom prst="rightBrac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211960" y="3789040"/>
            <a:ext cx="1194927" cy="57606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300192" y="3835842"/>
            <a:ext cx="253008" cy="38447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56013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05" y="7128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GraRep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87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1374504"/>
                <a:ext cx="9080884" cy="50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∈ </m:t>
                        </m:r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(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))+</m:t>
                    </m:r>
                    <m:r>
                      <a:rPr lang="el-GR" sz="2400" b="0" i="1" smtClean="0">
                        <a:latin typeface="Cambria Math"/>
                      </a:rPr>
                      <m:t>𝜆</m:t>
                    </m:r>
                    <m:r>
                      <a:rPr lang="el-GR" sz="2400" b="0" i="1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′~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log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]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74504"/>
                <a:ext cx="9080884" cy="507960"/>
              </a:xfrm>
              <a:prstGeom prst="rect">
                <a:avLst/>
              </a:prstGeom>
              <a:blipFill rotWithShape="0">
                <a:blip r:embed="rId3"/>
                <a:stretch>
                  <a:fillRect l="-134" t="-116667" b="-1678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5576" y="3005295"/>
                <a:ext cx="7930697" cy="633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log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𝜎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l-GR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′∈</m:t>
                        </m:r>
                        <m:r>
                          <m:rPr>
                            <m:brk m:alnAt="7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en-US" sz="2400" b="0" i="1" baseline="3000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log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l-G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005295"/>
                <a:ext cx="7930697" cy="6337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7185" y="2322659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Local objective for a specific pair of nodes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3826247"/>
            <a:ext cx="799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before, compute the gradient and use stochastic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1063" y="5039951"/>
                <a:ext cx="4804834" cy="59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latin typeface="Cambria Math"/>
                      </a:rPr>
                      <m:t>⁡(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𝑗𝑘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𝑗𝑘𝑘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dirty="0"/>
                  <a:t>) – log(</a:t>
                </a:r>
                <a:r>
                  <a:rPr lang="el-GR" dirty="0"/>
                  <a:t>β</a:t>
                </a:r>
                <a:r>
                  <a:rPr lang="en-US" dirty="0"/>
                  <a:t>)</a:t>
                </a:r>
                <a:r>
                  <a:rPr lang="el-GR" dirty="0"/>
                  <a:t>, β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Ν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063" y="5039951"/>
                <a:ext cx="4804834" cy="596574"/>
              </a:xfrm>
              <a:prstGeom prst="rect">
                <a:avLst/>
              </a:prstGeom>
              <a:blipFill rotWithShape="0">
                <a:blip r:embed="rId5"/>
                <a:stretch>
                  <a:fillRect t="-12245" b="-744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39405" y="4375246"/>
            <a:ext cx="799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 solve by setting = 0 and get</a:t>
            </a:r>
          </a:p>
        </p:txBody>
      </p:sp>
    </p:spTree>
    <p:extLst>
      <p:ext uri="{BB962C8B-B14F-4D97-AF65-F5344CB8AC3E}">
        <p14:creationId xmlns:p14="http://schemas.microsoft.com/office/powerpoint/2010/main" val="3251205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88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346994"/>
            <a:ext cx="8424936" cy="5080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Basic idea: </a:t>
            </a:r>
            <a:r>
              <a:rPr lang="en-US" dirty="0"/>
              <a:t>Embed nodes so that distances in embedding space reflect node similarities in the original network.</a:t>
            </a:r>
          </a:p>
          <a:p>
            <a:r>
              <a:rPr lang="en-US" dirty="0"/>
              <a:t>Different notions of node similarity:</a:t>
            </a:r>
          </a:p>
          <a:p>
            <a:pPr lvl="1"/>
            <a:r>
              <a:rPr lang="en-US" dirty="0"/>
              <a:t>Adjacency-based (i.e., similar if connected)</a:t>
            </a:r>
          </a:p>
          <a:p>
            <a:pPr lvl="1"/>
            <a:r>
              <a:rPr lang="en-US" dirty="0"/>
              <a:t>Multi-hop similarity definitions (HOPE, </a:t>
            </a:r>
            <a:r>
              <a:rPr lang="en-US" dirty="0" err="1"/>
              <a:t>GraRep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Random walk approaches (</a:t>
            </a:r>
            <a:r>
              <a:rPr lang="en-US" dirty="0" err="1"/>
              <a:t>DeepWalk</a:t>
            </a:r>
            <a:r>
              <a:rPr lang="en-US" dirty="0"/>
              <a:t>, node2vec) </a:t>
            </a:r>
          </a:p>
          <a:p>
            <a:r>
              <a:rPr lang="en-US" dirty="0"/>
              <a:t>No one method wins in all cases</a:t>
            </a:r>
            <a:endParaRPr lang="en-CA" dirty="0"/>
          </a:p>
          <a:p>
            <a:pPr lvl="1"/>
            <a:r>
              <a:rPr lang="en-CA" sz="2667" dirty="0"/>
              <a:t>e.g., node2vec performs better on node classification while multi-hop methods performs better on link prediction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5142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501008"/>
            <a:ext cx="8496944" cy="1362075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LINK ANG SUBGRAPH embeddings</a:t>
            </a:r>
            <a:br>
              <a:rPr lang="en-US" sz="3600" dirty="0"/>
            </a:br>
            <a:endParaRPr lang="el-G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532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4907" y="1052736"/>
            <a:ext cx="7534909" cy="1491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  <a:buClr>
                <a:srgbClr val="F0AD00"/>
              </a:buClr>
              <a:buSzPct val="81250"/>
              <a:tabLst>
                <a:tab pos="332740" algn="l"/>
              </a:tabLst>
            </a:pPr>
            <a:r>
              <a:rPr sz="3200" dirty="0">
                <a:latin typeface="Calibri"/>
                <a:cs typeface="Calibri"/>
              </a:rPr>
              <a:t>Goal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encode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nodes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that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similarity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embedding</a:t>
            </a:r>
            <a:r>
              <a:rPr sz="32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space</a:t>
            </a:r>
            <a:r>
              <a:rPr sz="32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(e.g.,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product) </a:t>
            </a:r>
            <a:r>
              <a:rPr sz="3200" dirty="0">
                <a:latin typeface="Calibri"/>
                <a:cs typeface="Calibri"/>
              </a:rPr>
              <a:t>approximates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similarity</a:t>
            </a:r>
            <a:r>
              <a:rPr sz="32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32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32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graph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705" y="2633228"/>
            <a:ext cx="7990185" cy="345175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8694297" y="6699893"/>
            <a:ext cx="20447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pPr marL="9525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en-US" smtClean="0"/>
              <a:pPr marL="95250">
                <a:lnSpc>
                  <a:spcPct val="100000"/>
                </a:lnSpc>
                <a:spcBef>
                  <a:spcPts val="55"/>
                </a:spcBef>
              </a:pPr>
              <a:t>9</a:t>
            </a:fld>
            <a:endParaRPr spc="-25" dirty="0"/>
          </a:p>
        </p:txBody>
      </p:sp>
      <p:sp>
        <p:nvSpPr>
          <p:cNvPr id="8" name="Title 28">
            <a:extLst>
              <a:ext uri="{FF2B5EF4-FFF2-40B4-BE49-F238E27FC236}">
                <a16:creationId xmlns:a16="http://schemas.microsoft.com/office/drawing/2014/main" id="{EE3B1CED-8AE1-D79A-B4A6-896DCB9220AD}"/>
              </a:ext>
            </a:extLst>
          </p:cNvPr>
          <p:cNvSpPr txBox="1">
            <a:spLocks/>
          </p:cNvSpPr>
          <p:nvPr/>
        </p:nvSpPr>
        <p:spPr>
          <a:xfrm>
            <a:off x="457200" y="20184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Graph embeddings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243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node to link embeddings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90</a:t>
            </a:fld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64" y="3881164"/>
            <a:ext cx="6042226" cy="164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8075" y="1922026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Also learns edge vectors based on the vectors of their endpoints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8468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3160-25DE-8B4F-BBE8-72A3B099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Embedding Entire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0EA798-1C94-1B4E-891A-4DF141B127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Goal:</a:t>
                </a:r>
                <a:r>
                  <a:rPr lang="en-US" dirty="0"/>
                  <a:t> Want  to embed a subgraph or an entire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 Graph embedding: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3"/>
                <a:endParaRPr lang="en-US" dirty="0"/>
              </a:p>
              <a:p>
                <a:endParaRPr lang="en-US" dirty="0"/>
              </a:p>
              <a:p>
                <a:pPr lvl="4"/>
                <a:endParaRPr lang="en-US" dirty="0"/>
              </a:p>
              <a:p>
                <a:pPr lvl="5"/>
                <a:endParaRPr lang="en-US" dirty="0"/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Tasks:</a:t>
                </a:r>
              </a:p>
              <a:p>
                <a:pPr lvl="1"/>
                <a:r>
                  <a:rPr lang="en-US" dirty="0"/>
                  <a:t>Classifying toxic vs. non-toxic molecules</a:t>
                </a:r>
              </a:p>
              <a:p>
                <a:pPr lvl="1"/>
                <a:r>
                  <a:rPr lang="en-US" dirty="0"/>
                  <a:t>Identifying anomalous graphs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0EA798-1C94-1B4E-891A-4DF141B127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  <a:blipFill>
                <a:blip r:embed="rId2"/>
                <a:stretch>
                  <a:fillRect l="-1481" t="-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896675D-75DC-F24B-BC5A-E218063A5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2209800"/>
            <a:ext cx="7466283" cy="25908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C181392-F076-0247-8341-5EDE2C28508F}"/>
              </a:ext>
            </a:extLst>
          </p:cNvPr>
          <p:cNvSpPr/>
          <p:nvPr/>
        </p:nvSpPr>
        <p:spPr>
          <a:xfrm rot="21215738">
            <a:off x="528771" y="2584254"/>
            <a:ext cx="3429000" cy="1835605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292703-BAFA-F344-B138-EDA3120CC3F8}"/>
                  </a:ext>
                </a:extLst>
              </p:cNvPr>
              <p:cNvSpPr txBox="1"/>
              <p:nvPr/>
            </p:nvSpPr>
            <p:spPr>
              <a:xfrm>
                <a:off x="6825232" y="2831068"/>
                <a:ext cx="413768" cy="369332"/>
              </a:xfrm>
              <a:prstGeom prst="rect">
                <a:avLst/>
              </a:prstGeom>
              <a:solidFill>
                <a:srgbClr val="CC9A97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292703-BAFA-F344-B138-EDA3120CC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232" y="2831068"/>
                <a:ext cx="413768" cy="369332"/>
              </a:xfrm>
              <a:prstGeom prst="rect">
                <a:avLst/>
              </a:prstGeom>
              <a:blipFill>
                <a:blip r:embed="rId4"/>
                <a:stretch>
                  <a:fillRect l="-8824" r="-1471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>
            <a:extLst>
              <a:ext uri="{FF2B5EF4-FFF2-40B4-BE49-F238E27FC236}">
                <a16:creationId xmlns:a16="http://schemas.microsoft.com/office/drawing/2014/main" id="{E88815BB-5705-8A42-A6CD-196E246B7C4E}"/>
              </a:ext>
            </a:extLst>
          </p:cNvPr>
          <p:cNvSpPr/>
          <p:nvPr/>
        </p:nvSpPr>
        <p:spPr>
          <a:xfrm>
            <a:off x="3141921" y="2908005"/>
            <a:ext cx="584791" cy="223283"/>
          </a:xfrm>
          <a:custGeom>
            <a:avLst/>
            <a:gdLst>
              <a:gd name="connsiteX0" fmla="*/ 0 w 584791"/>
              <a:gd name="connsiteY0" fmla="*/ 164804 h 223283"/>
              <a:gd name="connsiteX1" fmla="*/ 122274 w 584791"/>
              <a:gd name="connsiteY1" fmla="*/ 223283 h 223283"/>
              <a:gd name="connsiteX2" fmla="*/ 584791 w 584791"/>
              <a:gd name="connsiteY2" fmla="*/ 101009 h 223283"/>
              <a:gd name="connsiteX3" fmla="*/ 510363 w 584791"/>
              <a:gd name="connsiteY3" fmla="*/ 0 h 223283"/>
              <a:gd name="connsiteX4" fmla="*/ 0 w 584791"/>
              <a:gd name="connsiteY4" fmla="*/ 164804 h 22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791" h="223283">
                <a:moveTo>
                  <a:pt x="0" y="164804"/>
                </a:moveTo>
                <a:lnTo>
                  <a:pt x="122274" y="223283"/>
                </a:lnTo>
                <a:lnTo>
                  <a:pt x="584791" y="101009"/>
                </a:lnTo>
                <a:lnTo>
                  <a:pt x="510363" y="0"/>
                </a:lnTo>
                <a:lnTo>
                  <a:pt x="0" y="164804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338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4515"/>
            <a:ext cx="8229600" cy="1143000"/>
          </a:xfrm>
        </p:spPr>
        <p:txBody>
          <a:bodyPr/>
          <a:lstStyle/>
          <a:p>
            <a:r>
              <a:rPr lang="en-US" dirty="0"/>
              <a:t>Approach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1572" y="1124744"/>
                <a:ext cx="8229600" cy="5184576"/>
              </a:xfrm>
            </p:spPr>
            <p:txBody>
              <a:bodyPr>
                <a:noAutofit/>
              </a:bodyPr>
              <a:lstStyle/>
              <a:p>
                <a:pPr marL="118872" indent="0">
                  <a:buNone/>
                </a:pPr>
                <a:r>
                  <a:rPr lang="en-CA" b="1" dirty="0"/>
                  <a:t>Simple (but effective) approach 1: </a:t>
                </a:r>
              </a:p>
              <a:p>
                <a:r>
                  <a:rPr lang="en-US" dirty="0"/>
                  <a:t>Run a standard graph embedding technique </a:t>
                </a:r>
                <a:r>
                  <a:rPr lang="en-US" i="1" dirty="0"/>
                  <a:t>on </a:t>
                </a:r>
                <a:r>
                  <a:rPr lang="en-CA" dirty="0"/>
                  <a:t>the (sub)graph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.</a:t>
                </a:r>
              </a:p>
              <a:p>
                <a:r>
                  <a:rPr lang="en-CA" dirty="0"/>
                  <a:t>Then just sum (or average) the node embeddings in the (sub)graph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pPr marL="0" indent="0">
                  <a:buNone/>
                </a:pPr>
                <a:endParaRPr lang="en-CA" sz="24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CA" sz="12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CA" sz="2400" dirty="0">
                    <a:solidFill>
                      <a:srgbClr val="0000FF"/>
                    </a:solidFill>
                  </a:rPr>
                  <a:t>Used by </a:t>
                </a:r>
                <a:r>
                  <a:rPr lang="en-CA" sz="2400" dirty="0" err="1">
                    <a:solidFill>
                      <a:srgbClr val="0000FF"/>
                    </a:solidFill>
                    <a:hlinkClick r:id="rId2"/>
                  </a:rPr>
                  <a:t>Duvenaud</a:t>
                </a:r>
                <a:r>
                  <a:rPr lang="en-CA" sz="2400" dirty="0">
                    <a:solidFill>
                      <a:srgbClr val="0000FF"/>
                    </a:solidFill>
                    <a:hlinkClick r:id="rId2"/>
                  </a:rPr>
                  <a:t> et al., 2016</a:t>
                </a:r>
                <a:r>
                  <a:rPr lang="en-CA" sz="2400" dirty="0">
                    <a:solidFill>
                      <a:srgbClr val="0000FF"/>
                    </a:solidFill>
                  </a:rPr>
                  <a:t> to classify molecules based on their graph structure</a:t>
                </a:r>
                <a:endParaRPr lang="en-CA" sz="2400" dirty="0"/>
              </a:p>
              <a:p>
                <a:endParaRPr lang="en-CA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572" y="1124744"/>
                <a:ext cx="8229600" cy="5184576"/>
              </a:xfrm>
              <a:blipFill>
                <a:blip r:embed="rId3"/>
                <a:stretch>
                  <a:fillRect l="-1704" t="-1529" b="-6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5C6A71-6C92-2347-9575-92E0F0570429}"/>
                  </a:ext>
                </a:extLst>
              </p:cNvPr>
              <p:cNvSpPr txBox="1"/>
              <p:nvPr/>
            </p:nvSpPr>
            <p:spPr>
              <a:xfrm>
                <a:off x="2819400" y="4051277"/>
                <a:ext cx="2852126" cy="1586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𝑮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𝑣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∈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400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5C6A71-6C92-2347-9575-92E0F0570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051277"/>
                <a:ext cx="2852126" cy="15866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1688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62" y="0"/>
            <a:ext cx="8229600" cy="1143000"/>
          </a:xfrm>
        </p:spPr>
        <p:txBody>
          <a:bodyPr/>
          <a:lstStyle/>
          <a:p>
            <a:r>
              <a:rPr lang="en-US" dirty="0"/>
              <a:t>Approach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138" y="908720"/>
            <a:ext cx="8229600" cy="5112568"/>
          </a:xfrm>
        </p:spPr>
        <p:txBody>
          <a:bodyPr>
            <a:noAutofit/>
          </a:bodyPr>
          <a:lstStyle/>
          <a:p>
            <a:r>
              <a:rPr lang="en-CA" b="1" dirty="0"/>
              <a:t>Approach 2: </a:t>
            </a:r>
            <a:r>
              <a:rPr lang="en-CA" dirty="0"/>
              <a:t>Introduce a </a:t>
            </a:r>
            <a:r>
              <a:rPr lang="en-CA" b="1" dirty="0">
                <a:solidFill>
                  <a:srgbClr val="C00000"/>
                </a:solidFill>
              </a:rPr>
              <a:t>“virtual node”</a:t>
            </a:r>
            <a:r>
              <a:rPr lang="en-CA" b="1" dirty="0">
                <a:solidFill>
                  <a:schemeClr val="accent2"/>
                </a:solidFill>
              </a:rPr>
              <a:t> </a:t>
            </a:r>
            <a:r>
              <a:rPr lang="en-CA" dirty="0"/>
              <a:t>to represent the (sub)graph and run a standard graph embedding technique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lvl="3"/>
            <a:endParaRPr lang="en-CA" dirty="0"/>
          </a:p>
          <a:p>
            <a:pPr marL="0" indent="0">
              <a:buNone/>
            </a:pPr>
            <a:endParaRPr lang="en-CA" sz="12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CA" sz="2400" dirty="0">
                <a:solidFill>
                  <a:srgbClr val="0000FF"/>
                </a:solidFill>
              </a:rPr>
              <a:t>Proposed by </a:t>
            </a:r>
            <a:r>
              <a:rPr lang="en-US" sz="2400" dirty="0">
                <a:solidFill>
                  <a:srgbClr val="0000FF"/>
                </a:solidFill>
                <a:sym typeface="Open Sans"/>
                <a:hlinkClick r:id="rId2"/>
              </a:rPr>
              <a:t>Li et al., 2016</a:t>
            </a:r>
            <a:r>
              <a:rPr lang="en-US" sz="2400" dirty="0">
                <a:solidFill>
                  <a:srgbClr val="0000FF"/>
                </a:solidFill>
                <a:sym typeface="Open Sans"/>
              </a:rPr>
              <a:t> as a general technique for subgraph embedding</a:t>
            </a:r>
            <a:endParaRPr lang="en-CA" sz="2400" dirty="0">
              <a:solidFill>
                <a:srgbClr val="0000FF"/>
              </a:solidFill>
            </a:endParaRPr>
          </a:p>
          <a:p>
            <a:pPr lvl="1"/>
            <a:endParaRPr lang="en-CA" dirty="0"/>
          </a:p>
          <a:p>
            <a:endParaRPr lang="en-CA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616" y="2971800"/>
            <a:ext cx="6539581" cy="226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4926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A225-33DD-4583-9098-3AF3D6B4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Preview: Hierarchical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7F6DA-0187-4DD4-8023-882FD6007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err="1">
                <a:solidFill>
                  <a:srgbClr val="0000FF"/>
                </a:solidFill>
              </a:rPr>
              <a:t>DiffPool</a:t>
            </a:r>
            <a:r>
              <a:rPr lang="en-US" b="1">
                <a:solidFill>
                  <a:srgbClr val="0000FF"/>
                </a:solidFill>
              </a:rPr>
              <a:t>: </a:t>
            </a:r>
            <a:r>
              <a:rPr lang="en-US"/>
              <a:t>We can also </a:t>
            </a:r>
            <a:r>
              <a:rPr lang="en-US" b="1"/>
              <a:t>hierarchically</a:t>
            </a:r>
            <a:r>
              <a:rPr lang="en-US"/>
              <a:t> cluster nodes in graphs, and </a:t>
            </a:r>
            <a:r>
              <a:rPr lang="en-US" b="1"/>
              <a:t>sum/avg </a:t>
            </a:r>
            <a:r>
              <a:rPr lang="en-US"/>
              <a:t>the node embeddings according to these clusters.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A57D7-838C-437E-A836-315EC63B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429043-3B29-487C-9E20-4FC319465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3499587"/>
            <a:ext cx="8854168" cy="243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5157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501008"/>
            <a:ext cx="8496944" cy="1362075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EmBeddings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and Factorization</a:t>
            </a:r>
            <a:br>
              <a:rPr lang="en-US" sz="3600" dirty="0"/>
            </a:br>
            <a:endParaRPr lang="el-G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45821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D983-720F-4FEF-8465-CEEAAA3F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Embeddings &amp; Matrix Factorization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A9A17-F078-498D-8360-B93BC43C0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Recall:</a:t>
            </a:r>
            <a:r>
              <a:rPr lang="en-US" dirty="0">
                <a:solidFill>
                  <a:schemeClr val="accent2"/>
                </a:solidFill>
              </a:rPr>
              <a:t> encoder as an embedding lookup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2D372-AEB9-45C5-9942-B0C68AA7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D7CAA-E821-435C-828D-C037338B82E0}"/>
              </a:ext>
            </a:extLst>
          </p:cNvPr>
          <p:cNvSpPr/>
          <p:nvPr/>
        </p:nvSpPr>
        <p:spPr>
          <a:xfrm>
            <a:off x="2235860" y="2809448"/>
            <a:ext cx="4217940" cy="20468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E090073E-E5B4-4031-BA02-E0B030DB5B3A}"/>
              </a:ext>
            </a:extLst>
          </p:cNvPr>
          <p:cNvSpPr/>
          <p:nvPr/>
        </p:nvSpPr>
        <p:spPr>
          <a:xfrm>
            <a:off x="3327721" y="2825359"/>
            <a:ext cx="219456" cy="2030967"/>
          </a:xfrm>
          <a:prstGeom prst="roundRect">
            <a:avLst/>
          </a:prstGeom>
          <a:noFill/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7343E6-C51C-4EF8-AED5-4DA7F35F3B5C}"/>
              </a:ext>
            </a:extLst>
          </p:cNvPr>
          <p:cNvGrpSpPr/>
          <p:nvPr/>
        </p:nvGrpSpPr>
        <p:grpSpPr>
          <a:xfrm>
            <a:off x="3364297" y="2852865"/>
            <a:ext cx="158496" cy="768096"/>
            <a:chOff x="3081528" y="2681478"/>
            <a:chExt cx="118872" cy="57607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8CB4713-C224-4749-81E1-36C6FD0D65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1528" y="2681478"/>
              <a:ext cx="118872" cy="118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AA69198-1EAF-4A4A-8018-6FE9470C3C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1528" y="2833878"/>
              <a:ext cx="118872" cy="118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3C51E2B-BA8D-4799-B138-91865620D4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1528" y="2986278"/>
              <a:ext cx="118872" cy="118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73FA035-A2D6-4515-8786-77F9A0B338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1528" y="3138678"/>
              <a:ext cx="118872" cy="118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CA6B2F-3802-4FBC-98C8-689F97F31B78}"/>
              </a:ext>
            </a:extLst>
          </p:cNvPr>
          <p:cNvGrpSpPr/>
          <p:nvPr/>
        </p:nvGrpSpPr>
        <p:grpSpPr>
          <a:xfrm>
            <a:off x="3364297" y="3665665"/>
            <a:ext cx="158496" cy="768096"/>
            <a:chOff x="3081528" y="2681478"/>
            <a:chExt cx="118872" cy="57607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054D291-EADA-449E-87F4-46DEE7CD93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1528" y="2681478"/>
              <a:ext cx="118872" cy="118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789BB93-95CA-4766-B5C0-3ACA27FB37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1528" y="2833878"/>
              <a:ext cx="118872" cy="118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73BF9A4-0D45-49D6-BE89-1FCFB3FF06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1528" y="2986278"/>
              <a:ext cx="118872" cy="118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ED84693-C0C8-4643-B447-1CEEC735B4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1528" y="3138678"/>
              <a:ext cx="118872" cy="118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DB257C5E-9A5E-4BF2-AE67-856D6F8D5089}"/>
              </a:ext>
            </a:extLst>
          </p:cNvPr>
          <p:cNvSpPr>
            <a:spLocks noChangeAspect="1"/>
          </p:cNvSpPr>
          <p:nvPr/>
        </p:nvSpPr>
        <p:spPr>
          <a:xfrm>
            <a:off x="3364297" y="4478465"/>
            <a:ext cx="158496" cy="1584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A4DBC78-F4E6-4E0B-B6E7-4ABB038E7390}"/>
              </a:ext>
            </a:extLst>
          </p:cNvPr>
          <p:cNvSpPr>
            <a:spLocks noChangeAspect="1"/>
          </p:cNvSpPr>
          <p:nvPr/>
        </p:nvSpPr>
        <p:spPr>
          <a:xfrm>
            <a:off x="3364297" y="4681665"/>
            <a:ext cx="158496" cy="1584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DF94A31E-DC75-4561-8226-7D3995602DFF}"/>
              </a:ext>
            </a:extLst>
          </p:cNvPr>
          <p:cNvSpPr/>
          <p:nvPr/>
        </p:nvSpPr>
        <p:spPr>
          <a:xfrm rot="16200000">
            <a:off x="4098526" y="2999045"/>
            <a:ext cx="440267" cy="42702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7CC5E3D8-4201-464D-B49F-01F24117234F}"/>
              </a:ext>
            </a:extLst>
          </p:cNvPr>
          <p:cNvSpPr/>
          <p:nvPr/>
        </p:nvSpPr>
        <p:spPr>
          <a:xfrm rot="10800000">
            <a:off x="6490375" y="2809446"/>
            <a:ext cx="417545" cy="20307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3AE281-2907-4635-831A-1EEBF6BC7AB9}"/>
              </a:ext>
            </a:extLst>
          </p:cNvPr>
          <p:cNvSpPr txBox="1"/>
          <p:nvPr/>
        </p:nvSpPr>
        <p:spPr>
          <a:xfrm>
            <a:off x="6920235" y="3303845"/>
            <a:ext cx="2286000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r>
              <a:rPr lang="en-US" sz="2400"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  <a:sym typeface="Open Sans"/>
              </a:rPr>
              <a:t>Dimension/size of embeddings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2D73F3-520A-4F10-987C-C899F96AC4CA}"/>
              </a:ext>
            </a:extLst>
          </p:cNvPr>
          <p:cNvSpPr txBox="1"/>
          <p:nvPr/>
        </p:nvSpPr>
        <p:spPr>
          <a:xfrm>
            <a:off x="2789734" y="5177137"/>
            <a:ext cx="3107113" cy="5437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r>
              <a:rPr lang="en-US" sz="2400"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  <a:sym typeface="Open Sans"/>
              </a:rPr>
              <a:t>one column per node</a:t>
            </a:r>
            <a:r>
              <a:rPr lang="en-US" sz="240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B994D4-EB38-42DA-A45A-7586967BE3A8}"/>
              </a:ext>
            </a:extLst>
          </p:cNvPr>
          <p:cNvSpPr txBox="1"/>
          <p:nvPr/>
        </p:nvSpPr>
        <p:spPr>
          <a:xfrm>
            <a:off x="-48910" y="2243051"/>
            <a:ext cx="1935328" cy="76375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  <a:sym typeface="Open Sans"/>
              </a:rPr>
              <a:t>embedding matrix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A513C6E-6D41-43DB-9269-BBC4634CCCAD}"/>
              </a:ext>
            </a:extLst>
          </p:cNvPr>
          <p:cNvCxnSpPr/>
          <p:nvPr/>
        </p:nvCxnSpPr>
        <p:spPr>
          <a:xfrm>
            <a:off x="931070" y="3056064"/>
            <a:ext cx="181033" cy="41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02B6B97-8FAD-42D4-8EA6-8D9E3016B73E}"/>
              </a:ext>
            </a:extLst>
          </p:cNvPr>
          <p:cNvSpPr txBox="1"/>
          <p:nvPr/>
        </p:nvSpPr>
        <p:spPr>
          <a:xfrm>
            <a:off x="2937513" y="1855123"/>
            <a:ext cx="3707171" cy="76375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ea typeface="Helvetica Neue Light" charset="0"/>
                <a:cs typeface="Arial" panose="020B0604020202020204" pitchFamily="34" charset="0"/>
                <a:sym typeface="Open Sans"/>
              </a:rPr>
              <a:t>embedding vector for a specific node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A9F3AA2-EFCC-495A-B571-BDEE73CAEEF8}"/>
              </a:ext>
            </a:extLst>
          </p:cNvPr>
          <p:cNvCxnSpPr/>
          <p:nvPr/>
        </p:nvCxnSpPr>
        <p:spPr>
          <a:xfrm flipH="1">
            <a:off x="3624395" y="2654991"/>
            <a:ext cx="1083731" cy="886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37F1E44-8EEA-49CE-8028-8F1142302BAB}"/>
                  </a:ext>
                </a:extLst>
              </p:cNvPr>
              <p:cNvSpPr txBox="1"/>
              <p:nvPr/>
            </p:nvSpPr>
            <p:spPr>
              <a:xfrm>
                <a:off x="872638" y="3516586"/>
                <a:ext cx="1130004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𝐙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480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37F1E44-8EEA-49CE-8028-8F1142302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38" y="3516586"/>
                <a:ext cx="1130004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34F74F-BF8C-4EC3-9414-3503DC269316}"/>
                  </a:ext>
                </a:extLst>
              </p:cNvPr>
              <p:cNvSpPr txBox="1"/>
              <p:nvPr/>
            </p:nvSpPr>
            <p:spPr>
              <a:xfrm>
                <a:off x="595994" y="5822991"/>
                <a:ext cx="8137741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Objective</a:t>
                </a:r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: maximize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𝐳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𝑣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Τ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𝐳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 for node pairs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 that are </a:t>
                </a:r>
                <a:r>
                  <a:rPr lang="en-US" sz="2400" b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similar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34F74F-BF8C-4EC3-9414-3503DC269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4" y="5822991"/>
                <a:ext cx="8137741" cy="468205"/>
              </a:xfrm>
              <a:prstGeom prst="rect">
                <a:avLst/>
              </a:prstGeom>
              <a:blipFill>
                <a:blip r:embed="rId3"/>
                <a:stretch>
                  <a:fillRect l="-1199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08517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28E54-104B-442C-984D-7E7A92DA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65" y="-21926"/>
            <a:ext cx="8229600" cy="1143000"/>
          </a:xfrm>
        </p:spPr>
        <p:txBody>
          <a:bodyPr/>
          <a:lstStyle/>
          <a:p>
            <a:r>
              <a:rPr lang="en-US" dirty="0"/>
              <a:t>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5EE75-A59F-4FD2-AAFE-1A94AF6A7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778" y="1052736"/>
                <a:ext cx="8760443" cy="525780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Simplest nodes similarity, two nodes are similar if connected by an edge.</a:t>
                </a:r>
              </a:p>
              <a:p>
                <a:pPr marL="0" indent="0">
                  <a:buNone/>
                </a:pPr>
                <a:r>
                  <a:rPr lang="en-US" sz="2400" dirty="0"/>
                  <a:t>Exact factorization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dirty="0"/>
                  <a:t> is generally not possible </a:t>
                </a:r>
              </a:p>
              <a:p>
                <a:pPr marL="0" indent="0">
                  <a:buNone/>
                </a:pPr>
                <a:r>
                  <a:rPr lang="en-US" sz="2400" dirty="0"/>
                  <a:t>However, we can learn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dirty="0"/>
                  <a:t> approximately</a:t>
                </a:r>
              </a:p>
              <a:p>
                <a:r>
                  <a:rPr lang="en-US" sz="2400" b="1" dirty="0">
                    <a:solidFill>
                      <a:srgbClr val="008000"/>
                    </a:solidFill>
                  </a:rPr>
                  <a:t>Objective</a:t>
                </a:r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𝐙</m:t>
                        </m:r>
                      </m:lim>
                    </m:limLow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We optimize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dirty="0"/>
                  <a:t> such that it minimizes the L2 norm (</a:t>
                </a:r>
                <a:r>
                  <a:rPr lang="en-US" sz="2400" dirty="0" err="1"/>
                  <a:t>Frobenius</a:t>
                </a:r>
                <a:r>
                  <a:rPr lang="en-US" sz="2400" dirty="0"/>
                  <a:t> norm)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Note today we used </a:t>
                </a:r>
                <a:r>
                  <a:rPr lang="en-US" sz="2400" dirty="0" err="1"/>
                  <a:t>softmax</a:t>
                </a:r>
                <a:r>
                  <a:rPr lang="en-US" sz="2400" dirty="0"/>
                  <a:t> instead of L2. But the goal to approximate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2400" dirty="0"/>
                  <a:t> is the same.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Conclusion: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Inner product decoder with node similarity defined by edge connectivity is equivalent to </a:t>
                </a:r>
                <a:r>
                  <a:rPr lang="en-US" sz="2400" b="1" dirty="0">
                    <a:solidFill>
                      <a:srgbClr val="FF0066"/>
                    </a:solidFill>
                  </a:rPr>
                  <a:t>matrix factorization of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1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solidFill>
                    <a:srgbClr val="FF0066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5EE75-A59F-4FD2-AAFE-1A94AF6A7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778" y="1052736"/>
                <a:ext cx="8760443" cy="5257801"/>
              </a:xfrm>
              <a:blipFill>
                <a:blip r:embed="rId2"/>
                <a:stretch>
                  <a:fillRect l="-1043" t="-928" b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9CE31-E9E4-403C-B19A-445A57FB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2369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BE7B6-09F5-47EE-9D26-8F2C2EBC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Walk-based Similarity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07AC9-B7D2-4BD3-9EF4-2EE08A1F1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99225"/>
            <a:ext cx="8229600" cy="4525963"/>
          </a:xfrm>
        </p:spPr>
        <p:txBody>
          <a:bodyPr/>
          <a:lstStyle/>
          <a:p>
            <a:r>
              <a:rPr lang="en-US" b="1" dirty="0" err="1"/>
              <a:t>DeepWalk</a:t>
            </a:r>
            <a:r>
              <a:rPr lang="en-US" dirty="0"/>
              <a:t> and </a:t>
            </a:r>
            <a:r>
              <a:rPr lang="en-US" b="1" dirty="0"/>
              <a:t>node2vec</a:t>
            </a:r>
            <a:r>
              <a:rPr lang="en-US" dirty="0"/>
              <a:t> have a more complex </a:t>
            </a:r>
            <a:r>
              <a:rPr lang="en-US" b="1" dirty="0">
                <a:solidFill>
                  <a:srgbClr val="C00000"/>
                </a:solidFill>
              </a:rPr>
              <a:t>node similarity </a:t>
            </a:r>
            <a:r>
              <a:rPr lang="en-US" dirty="0"/>
              <a:t>definition based on random walks</a:t>
            </a:r>
          </a:p>
          <a:p>
            <a:r>
              <a:rPr lang="en-US" b="1" dirty="0" err="1"/>
              <a:t>DeepWalk</a:t>
            </a:r>
            <a:r>
              <a:rPr lang="en-US" dirty="0"/>
              <a:t> is equivalent to matrix factorization of the following complex matrix expression: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Explanation of this equation is on the next slide.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786EF-E497-4600-BDB1-ACD1A9E5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75FAB0-F821-4725-830D-F78C6D846A9E}"/>
                  </a:ext>
                </a:extLst>
              </p:cNvPr>
              <p:cNvSpPr txBox="1"/>
              <p:nvPr/>
            </p:nvSpPr>
            <p:spPr>
              <a:xfrm>
                <a:off x="1475874" y="4346360"/>
                <a:ext cx="6192251" cy="846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𝑙𝑜𝑔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𝑣𝑜𝑙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𝐺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𝑇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𝐷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𝐴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sz="240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75FAB0-F821-4725-830D-F78C6D846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874" y="4346360"/>
                <a:ext cx="6192251" cy="846257"/>
              </a:xfrm>
              <a:prstGeom prst="rect">
                <a:avLst/>
              </a:prstGeom>
              <a:blipFill>
                <a:blip r:embed="rId3"/>
                <a:stretch>
                  <a:fillRect b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27022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7569-0FCF-4AA2-BF7B-39ED16889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31" y="34170"/>
            <a:ext cx="8229600" cy="1143000"/>
          </a:xfrm>
        </p:spPr>
        <p:txBody>
          <a:bodyPr/>
          <a:lstStyle/>
          <a:p>
            <a:r>
              <a:rPr lang="en-US" dirty="0"/>
              <a:t>Random Walk-based Similarity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F6DAF-C466-4FA4-B093-B888C297A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b="1"/>
              <a:t>Node2vec</a:t>
            </a:r>
            <a:r>
              <a:rPr lang="en-US"/>
              <a:t> can also be formulated as a matrix factorization (albeit a more complex matrix)</a:t>
            </a:r>
          </a:p>
          <a:p>
            <a:r>
              <a:rPr lang="en-US"/>
              <a:t>Refer to the paper for more details: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880F4-E19B-46BC-90AF-A145535B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2E1AE-6196-4007-AD06-E4F319BD498E}"/>
              </a:ext>
            </a:extLst>
          </p:cNvPr>
          <p:cNvSpPr txBox="1"/>
          <p:nvPr/>
        </p:nvSpPr>
        <p:spPr>
          <a:xfrm>
            <a:off x="335090" y="6202461"/>
            <a:ext cx="8351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Network Embedding as Matrix Factorization: Unifying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DeepWalk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LINE, PTE, and node2vec, WSDM 18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F7B49C-840E-40F3-92AD-7AB6B647E9D8}"/>
              </a:ext>
            </a:extLst>
          </p:cNvPr>
          <p:cNvCxnSpPr>
            <a:cxnSpLocks/>
          </p:cNvCxnSpPr>
          <p:nvPr/>
        </p:nvCxnSpPr>
        <p:spPr>
          <a:xfrm flipV="1">
            <a:off x="4609493" y="3186305"/>
            <a:ext cx="0" cy="870264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1F5DA1-9D9D-4007-9E7C-6F874D68A305}"/>
              </a:ext>
            </a:extLst>
          </p:cNvPr>
          <p:cNvSpPr txBox="1"/>
          <p:nvPr/>
        </p:nvSpPr>
        <p:spPr>
          <a:xfrm>
            <a:off x="3588204" y="4015760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Power of normalized</a:t>
            </a:r>
            <a:br>
              <a:rPr lang="en-US" b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</a:br>
            <a:r>
              <a:rPr lang="en-US" b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adjacency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A09BAD-87D0-4655-94AE-D14DDEEF2DD5}"/>
                  </a:ext>
                </a:extLst>
              </p:cNvPr>
              <p:cNvSpPr txBox="1"/>
              <p:nvPr/>
            </p:nvSpPr>
            <p:spPr>
              <a:xfrm>
                <a:off x="604795" y="3790269"/>
                <a:ext cx="24160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context window size</a:t>
                </a:r>
                <a:b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A09BAD-87D0-4655-94AE-D14DDEEF2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95" y="3790269"/>
                <a:ext cx="2416046" cy="646331"/>
              </a:xfrm>
              <a:prstGeom prst="rect">
                <a:avLst/>
              </a:prstGeom>
              <a:blipFill>
                <a:blip r:embed="rId2"/>
                <a:stretch>
                  <a:fillRect l="-2015" t="-5660" r="-1259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72E5B8-EAFC-4A85-B0B0-784F165F4F96}"/>
              </a:ext>
            </a:extLst>
          </p:cNvPr>
          <p:cNvCxnSpPr>
            <a:cxnSpLocks/>
          </p:cNvCxnSpPr>
          <p:nvPr/>
        </p:nvCxnSpPr>
        <p:spPr>
          <a:xfrm flipV="1">
            <a:off x="1944845" y="3378073"/>
            <a:ext cx="925116" cy="41219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74C5E8-B6C6-4C59-A568-862B893F66CC}"/>
              </a:ext>
            </a:extLst>
          </p:cNvPr>
          <p:cNvSpPr txBox="1"/>
          <p:nvPr/>
        </p:nvSpPr>
        <p:spPr>
          <a:xfrm>
            <a:off x="6349026" y="3835473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Number of </a:t>
            </a:r>
            <a:b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negative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FFE094-9644-4D36-A960-C8B89747B6DA}"/>
                  </a:ext>
                </a:extLst>
              </p:cNvPr>
              <p:cNvSpPr txBox="1"/>
              <p:nvPr/>
            </p:nvSpPr>
            <p:spPr>
              <a:xfrm>
                <a:off x="6460859" y="1705783"/>
                <a:ext cx="2147063" cy="658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Diagonal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itchFamily="34" charset="0"/>
                      </a:rPr>
                      <m:t>𝐷</m:t>
                    </m:r>
                  </m:oMath>
                </a14:m>
                <a:br>
                  <a:rPr lang="en-US">
                    <a:latin typeface="Arial" pitchFamily="34" charset="0"/>
                    <a:cs typeface="Arial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deg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FFE094-9644-4D36-A960-C8B89747B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859" y="1705783"/>
                <a:ext cx="2147063" cy="658514"/>
              </a:xfrm>
              <a:prstGeom prst="rect">
                <a:avLst/>
              </a:prstGeom>
              <a:blipFill>
                <a:blip r:embed="rId3"/>
                <a:stretch>
                  <a:fillRect l="-2557" t="-5556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6DD5F1-1C9E-4F72-8538-3885AC60077C}"/>
                  </a:ext>
                </a:extLst>
              </p:cNvPr>
              <p:cNvSpPr txBox="1"/>
              <p:nvPr/>
            </p:nvSpPr>
            <p:spPr>
              <a:xfrm>
                <a:off x="896784" y="2657426"/>
                <a:ext cx="5847346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𝑣𝑜𝑙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𝐺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 </m:t>
                                  </m:r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sz="20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𝑟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𝑇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(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cs typeface="Arial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cs typeface="Arial" pitchFamily="34" charset="0"/>
                                                </a:rPr>
                                                <m:t>𝐷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cs typeface="Arial" pitchFamily="34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  <m:t>𝑟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sz="200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6DD5F1-1C9E-4F72-8538-3885AC600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84" y="2657426"/>
                <a:ext cx="5847346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9DE4B2-4BAB-47AE-8153-5D2435BC589F}"/>
              </a:ext>
            </a:extLst>
          </p:cNvPr>
          <p:cNvCxnSpPr>
            <a:cxnSpLocks/>
          </p:cNvCxnSpPr>
          <p:nvPr/>
        </p:nvCxnSpPr>
        <p:spPr>
          <a:xfrm flipH="1" flipV="1">
            <a:off x="6155545" y="3243685"/>
            <a:ext cx="1014403" cy="4826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BBB8C5-6E7D-4CB1-B5EF-5A425EF4800F}"/>
              </a:ext>
            </a:extLst>
          </p:cNvPr>
          <p:cNvCxnSpPr>
            <a:cxnSpLocks/>
          </p:cNvCxnSpPr>
          <p:nvPr/>
        </p:nvCxnSpPr>
        <p:spPr>
          <a:xfrm flipH="1">
            <a:off x="5016955" y="1997361"/>
            <a:ext cx="1420584" cy="87144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3E134E-46C0-4E4F-947C-742394FF5E78}"/>
                  </a:ext>
                </a:extLst>
              </p:cNvPr>
              <p:cNvSpPr txBox="1"/>
              <p:nvPr/>
            </p:nvSpPr>
            <p:spPr>
              <a:xfrm>
                <a:off x="534431" y="1197436"/>
                <a:ext cx="2325637" cy="1072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Volume of graph</a:t>
                </a:r>
                <a:br>
                  <a:rPr lang="en-US">
                    <a:latin typeface="Arial" pitchFamily="34" charset="0"/>
                    <a:cs typeface="Arial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𝑣𝑜𝑙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3E134E-46C0-4E4F-947C-742394FF5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31" y="1197436"/>
                <a:ext cx="2325637" cy="1072858"/>
              </a:xfrm>
              <a:prstGeom prst="rect">
                <a:avLst/>
              </a:prstGeom>
              <a:blipFill>
                <a:blip r:embed="rId5"/>
                <a:stretch>
                  <a:fillRect l="-2362" t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6AB431-3642-4B93-8A0A-0E5A35347733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697250" y="2270294"/>
            <a:ext cx="432644" cy="59851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913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3777</TotalTime>
  <Words>6253</Words>
  <Application>Microsoft Office PowerPoint</Application>
  <PresentationFormat>On-screen Show (4:3)</PresentationFormat>
  <Paragraphs>1100</Paragraphs>
  <Slides>106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23" baseType="lpstr">
      <vt:lpstr>Apple Chancery</vt:lpstr>
      <vt:lpstr>Arial</vt:lpstr>
      <vt:lpstr>Calibri</vt:lpstr>
      <vt:lpstr>Cambria Math</vt:lpstr>
      <vt:lpstr>CMMI9</vt:lpstr>
      <vt:lpstr>CMR9</vt:lpstr>
      <vt:lpstr>Corbel</vt:lpstr>
      <vt:lpstr>Courier New</vt:lpstr>
      <vt:lpstr>Google Sans</vt:lpstr>
      <vt:lpstr>Helvetica</vt:lpstr>
      <vt:lpstr>Helvetica Neue Light</vt:lpstr>
      <vt:lpstr>NimbusRomNo9L-Regu</vt:lpstr>
      <vt:lpstr>Times New Roman</vt:lpstr>
      <vt:lpstr>Wingdings</vt:lpstr>
      <vt:lpstr>Wingdings 2</vt:lpstr>
      <vt:lpstr>Office Theme</vt:lpstr>
      <vt:lpstr>Equation</vt:lpstr>
      <vt:lpstr>Online Social Networks and Media </vt:lpstr>
      <vt:lpstr>PowerPoint Presentation</vt:lpstr>
      <vt:lpstr>PowerPoint Presentation</vt:lpstr>
      <vt:lpstr>PowerPoint Presentation</vt:lpstr>
      <vt:lpstr>Part II: Introduction to embeddings Node embeddings on matrix decomposition random-walks Quick overview of word embedding Link and subgraph embeddings</vt:lpstr>
      <vt:lpstr>PowerPoint Presentation</vt:lpstr>
      <vt:lpstr>Node embeddings: what are they?</vt:lpstr>
      <vt:lpstr>Example</vt:lpstr>
      <vt:lpstr>PowerPoint Presentation</vt:lpstr>
      <vt:lpstr>PowerPoint Presentation</vt:lpstr>
      <vt:lpstr>PowerPoint Presentation</vt:lpstr>
      <vt:lpstr>Learning node embeddings</vt:lpstr>
      <vt:lpstr>Shallow embeddings(*)</vt:lpstr>
      <vt:lpstr>Shallow embeddings</vt:lpstr>
      <vt:lpstr>PowerPoint Presentation</vt:lpstr>
      <vt:lpstr>PowerPoint Presentation</vt:lpstr>
      <vt:lpstr>PowerPoint Presentation</vt:lpstr>
      <vt:lpstr>ADJACENCY-Based  </vt:lpstr>
      <vt:lpstr>Adjacency Matrix</vt:lpstr>
      <vt:lpstr>Adjacency-based approach</vt:lpstr>
      <vt:lpstr>Adjacency-based approach</vt:lpstr>
      <vt:lpstr>Adjacency-based approach</vt:lpstr>
      <vt:lpstr>Adjacency-based approach – stochastic gradient descent </vt:lpstr>
      <vt:lpstr>Stochastic Gradient Descent </vt:lpstr>
      <vt:lpstr>Adjacency-based  approach</vt:lpstr>
      <vt:lpstr>Adjacency-based approach</vt:lpstr>
      <vt:lpstr>Multi-hop approaches</vt:lpstr>
      <vt:lpstr>High-order Proximity Preserved Embeddings (HOPE)</vt:lpstr>
      <vt:lpstr>HOPE</vt:lpstr>
      <vt:lpstr>HOPE</vt:lpstr>
      <vt:lpstr>Node embeddings</vt:lpstr>
      <vt:lpstr>Word EMBeddings (Some material from Chris Manning course) </vt:lpstr>
      <vt:lpstr>Basic Idea</vt:lpstr>
      <vt:lpstr>PowerPoint Presentation</vt:lpstr>
      <vt:lpstr>PowerPoint Presentation</vt:lpstr>
      <vt:lpstr>Word2Vec</vt:lpstr>
      <vt:lpstr>Hierarchical softmax</vt:lpstr>
      <vt:lpstr>PowerPoint Presentation</vt:lpstr>
      <vt:lpstr>PowerPoint Presentation</vt:lpstr>
      <vt:lpstr>CBOW</vt:lpstr>
      <vt:lpstr>CBOW</vt:lpstr>
      <vt:lpstr>PowerPoint Presentation</vt:lpstr>
      <vt:lpstr>CBOW</vt:lpstr>
      <vt:lpstr>PowerPoint Presentation</vt:lpstr>
      <vt:lpstr>PowerPoint Presentation</vt:lpstr>
      <vt:lpstr>Skipgram</vt:lpstr>
      <vt:lpstr>PowerPoint Presentation</vt:lpstr>
      <vt:lpstr>Back to graphs</vt:lpstr>
      <vt:lpstr>Random -walk based embeddings </vt:lpstr>
      <vt:lpstr>PowerPoint Presentation</vt:lpstr>
      <vt:lpstr>PowerPoint Presentation</vt:lpstr>
      <vt:lpstr>Random-walk embeddings</vt:lpstr>
      <vt:lpstr>Random-walk Embeddings</vt:lpstr>
      <vt:lpstr>Why Random Walks?</vt:lpstr>
      <vt:lpstr>Unsupervised Feature Learning</vt:lpstr>
      <vt:lpstr>Random Walk Optimization</vt:lpstr>
      <vt:lpstr>Random Walk Optimization</vt:lpstr>
      <vt:lpstr>Random Walk Optimization</vt:lpstr>
      <vt:lpstr>Random Walk Optimization</vt:lpstr>
      <vt:lpstr>Random Walk Optimization</vt:lpstr>
      <vt:lpstr>Negative Sampling</vt:lpstr>
      <vt:lpstr>Negative Sampling</vt:lpstr>
      <vt:lpstr>Stochastic Gradient Descent </vt:lpstr>
      <vt:lpstr>Stochastic Gradient Descent </vt:lpstr>
      <vt:lpstr>Random Walks: Summary</vt:lpstr>
      <vt:lpstr>How should we randomly walk?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node2vec: Biased Walks</vt:lpstr>
      <vt:lpstr>BFS vs DFS</vt:lpstr>
      <vt:lpstr>Biased 2nd Order Random Walks</vt:lpstr>
      <vt:lpstr>Interpolating BFS and DFS</vt:lpstr>
      <vt:lpstr>One step of the biased random walk</vt:lpstr>
      <vt:lpstr>One step of the biased random walk</vt:lpstr>
      <vt:lpstr>node2vec algorithm</vt:lpstr>
      <vt:lpstr>Other Random Walk Ideas</vt:lpstr>
      <vt:lpstr>PowerPoint Presentation</vt:lpstr>
      <vt:lpstr>PowerPoint Presentation</vt:lpstr>
      <vt:lpstr>GraRep</vt:lpstr>
      <vt:lpstr>GraRep</vt:lpstr>
      <vt:lpstr>GraRep</vt:lpstr>
      <vt:lpstr>GraRep</vt:lpstr>
      <vt:lpstr>GraRep</vt:lpstr>
      <vt:lpstr>GraRep</vt:lpstr>
      <vt:lpstr>Summary</vt:lpstr>
      <vt:lpstr>LINK ANG SUBGRAPH embeddings </vt:lpstr>
      <vt:lpstr>From node to link embeddings</vt:lpstr>
      <vt:lpstr>Embedding Entire Graphs</vt:lpstr>
      <vt:lpstr>Approach 1</vt:lpstr>
      <vt:lpstr>Approach 2</vt:lpstr>
      <vt:lpstr>Preview: Hierarchical Embeddings</vt:lpstr>
      <vt:lpstr>EmBeddings and Factorization </vt:lpstr>
      <vt:lpstr>Embeddings &amp; Matrix Factorization</vt:lpstr>
      <vt:lpstr>Matrix Factorization</vt:lpstr>
      <vt:lpstr>Random Walk-based Similarity</vt:lpstr>
      <vt:lpstr>Random Walk-based Similarity</vt:lpstr>
      <vt:lpstr>Summary </vt:lpstr>
      <vt:lpstr>How to Use Embeddings</vt:lpstr>
      <vt:lpstr>Limitations (1)</vt:lpstr>
      <vt:lpstr>Limitation (2)</vt:lpstr>
      <vt:lpstr>Limitations (3)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ΠΑΝΑΓΙΩΤΗΣ ΤΣΑΠΑΡΑΣ</cp:lastModifiedBy>
  <cp:revision>368</cp:revision>
  <dcterms:created xsi:type="dcterms:W3CDTF">2012-10-10T06:53:19Z</dcterms:created>
  <dcterms:modified xsi:type="dcterms:W3CDTF">2023-11-30T09:21:20Z</dcterms:modified>
</cp:coreProperties>
</file>