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7" r:id="rId41"/>
    <p:sldId id="298" r:id="rId42"/>
    <p:sldId id="299" r:id="rId43"/>
  </p:sldIdLst>
  <p:sldSz cx="12192000" cy="6858000"/>
  <p:notesSz cx="7772400" cy="100584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101EAE-E4A6-1944-0CA6-F2F1E58FC65E}" v="221" dt="2025-10-10T12:14:38.047"/>
    <p1510:client id="{9CAB8769-4147-58A3-75D9-0A2EF49B5C3A}" v="619" dt="2025-10-11T15:57:10.332"/>
    <p1510:client id="{C78BC939-8D61-E29F-3809-B30888A09218}" v="156" dt="2025-10-10T11:36:02.474"/>
    <p1510:client id="{D406B85E-D79F-E82E-E36C-9B9AD1B9E24A}" v="5258" dt="2025-10-11T15:33:51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microsoft.com/office/2015/10/relationships/revisionInfo" Target="revisionInfo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0" y="220680"/>
            <a:ext cx="12190320" cy="22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" name="CustomShape 2"/>
          <p:cNvSpPr/>
          <p:nvPr/>
        </p:nvSpPr>
        <p:spPr>
          <a:xfrm>
            <a:off x="0" y="0"/>
            <a:ext cx="12190320" cy="363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Line 3"/>
          <p:cNvSpPr/>
          <p:nvPr/>
        </p:nvSpPr>
        <p:spPr>
          <a:xfrm>
            <a:off x="914400" y="3398400"/>
            <a:ext cx="10464480" cy="1440"/>
          </a:xfrm>
          <a:prstGeom prst="line">
            <a:avLst/>
          </a:prstGeom>
          <a:ln w="1908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Πατήστε για επεξεργασία της μορφής κειμένου του τίτλου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Πατήστε για επεξεργασία της μορφής κειμένου διάρθρωσης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Δεύτερο επίπεδο διάρθρωσης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Τρίτο επίπεδο διάρθρωσης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Τέταρτο επίπεδο διάρθρωσης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Πέμπτο επίπεδο διάρθρωσης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Έκτο επίπεδο διάρθρωσης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Έβδομο επίπεδο διάρθρωσης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220680"/>
            <a:ext cx="12190320" cy="22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" name="CustomShape 2"/>
          <p:cNvSpPr/>
          <p:nvPr/>
        </p:nvSpPr>
        <p:spPr>
          <a:xfrm>
            <a:off x="0" y="0"/>
            <a:ext cx="12190320" cy="363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Line 3"/>
          <p:cNvSpPr/>
          <p:nvPr/>
        </p:nvSpPr>
        <p:spPr>
          <a:xfrm>
            <a:off x="975240" y="4599360"/>
            <a:ext cx="10464840" cy="1440"/>
          </a:xfrm>
          <a:prstGeom prst="line">
            <a:avLst/>
          </a:prstGeom>
          <a:ln w="19080">
            <a:solidFill>
              <a:schemeClr val="tx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Πατήστε για επεξεργασία της μορφής κειμένου του τίτλου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Πατήστε για επεξεργασία της μορφής κειμένου διάρθρωσης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Δεύτερο επίπεδο διάρθρωσης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Τρίτο επίπεδο διάρθρωσης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Τέταρτο επίπεδο διάρθρωσης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Πέμπτο επίπεδο διάρθρωσης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Έκτο επίπεδο διάρθρωσης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Έβδομο επίπεδο διάρθρωσης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220680"/>
            <a:ext cx="12190320" cy="22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3" name="CustomShape 2"/>
          <p:cNvSpPr/>
          <p:nvPr/>
        </p:nvSpPr>
        <p:spPr>
          <a:xfrm>
            <a:off x="0" y="0"/>
            <a:ext cx="12190320" cy="363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Πατήστε για επεξεργασία της μορφής κειμένου του τίτλου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Πατήστε για επεξεργασία της μορφής κειμένου διάρθρωσης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Δεύτερο επίπεδο διάρθρωσης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Τρίτο επίπεδο διάρθρωσης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Τέταρτο επίπεδο διάρθρωσης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Πέμπτο επίπεδο διάρθρωσης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Έκτο επίπεδο διάρθρωσης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Έβδομο επίπεδο διάρθρωσης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4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2.png"/><Relationship Id="rId5" Type="http://schemas.openxmlformats.org/officeDocument/2006/relationships/image" Target="../media/image14.png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64.png"/><Relationship Id="rId21" Type="http://schemas.openxmlformats.org/officeDocument/2006/relationships/image" Target="../media/image82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3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914400" y="1371600"/>
            <a:ext cx="10742400" cy="192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 b="0" strike="noStrike" cap="all" spc="-100">
                <a:solidFill>
                  <a:srgbClr val="1F497D"/>
                </a:solidFill>
                <a:latin typeface="Arial"/>
                <a:ea typeface="DejaVu Sans"/>
              </a:rPr>
              <a:t>A Crash COURSE on PROBABILITY THEORY</a:t>
            </a:r>
            <a:endParaRPr lang="en-US" sz="5400" b="0" strike="noStrike" spc="-1">
              <a:latin typeface="Arial"/>
            </a:endParaRPr>
          </a:p>
        </p:txBody>
      </p:sp>
      <p:sp>
        <p:nvSpPr>
          <p:cNvPr id="123" name="CustomShape 2"/>
          <p:cNvSpPr/>
          <p:nvPr/>
        </p:nvSpPr>
        <p:spPr>
          <a:xfrm>
            <a:off x="914400" y="3505320"/>
            <a:ext cx="10208880" cy="316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</a:pPr>
            <a:r>
              <a:rPr lang="en-US" sz="2800" b="0" strike="noStrike" spc="-1">
                <a:solidFill>
                  <a:srgbClr val="404040"/>
                </a:solidFill>
                <a:latin typeface="Arial"/>
                <a:ea typeface="DejaVu Sans"/>
              </a:rPr>
              <a:t>Discrete and Continuous Probabilities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lang="en-US" sz="2800" b="0" strike="noStrike" spc="-1">
                <a:solidFill>
                  <a:srgbClr val="404040"/>
                </a:solidFill>
                <a:latin typeface="Arial"/>
                <a:ea typeface="DejaVu Sans"/>
              </a:rPr>
              <a:t>Data Mining 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lang="en-US" sz="2800" b="0" strike="noStrike" spc="-1">
                <a:solidFill>
                  <a:srgbClr val="404040"/>
                </a:solidFill>
                <a:latin typeface="Arial"/>
                <a:ea typeface="DejaVu Sans"/>
              </a:rPr>
              <a:t>Fall 2025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124" name="TextShape 3"/>
          <p:cNvSpPr txBox="1"/>
          <p:nvPr/>
        </p:nvSpPr>
        <p:spPr>
          <a:xfrm>
            <a:off x="9509760" y="6091200"/>
            <a:ext cx="2560320" cy="85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800" b="0" strike="noStrike" spc="-1">
                <a:latin typeface="Arial"/>
              </a:rPr>
              <a:t>n.theologis@uoi.gr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1068480" y="3200400"/>
            <a:ext cx="10361520" cy="82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0" strike="noStrike" cap="all" spc="-100">
                <a:solidFill>
                  <a:srgbClr val="EEECE1"/>
                </a:solidFill>
                <a:latin typeface="Arial"/>
                <a:ea typeface="DejaVu Sans"/>
              </a:rPr>
              <a:t>DISCRETE PROBABILITY THEORY</a:t>
            </a:r>
            <a:endParaRPr lang="en-US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274320" y="28980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Events and Probabilities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27" name="CustomShape 2"/>
          <p:cNvSpPr/>
          <p:nvPr/>
        </p:nvSpPr>
        <p:spPr>
          <a:xfrm>
            <a:off x="320400" y="1280160"/>
            <a:ext cx="11870280" cy="557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Consider a </a:t>
            </a:r>
            <a:r>
              <a:rPr lang="en-US" sz="2800" b="0" strike="noStrike" spc="-1">
                <a:solidFill>
                  <a:srgbClr val="E46C0A"/>
                </a:solidFill>
                <a:latin typeface="Arial"/>
                <a:ea typeface="DejaVu Sans"/>
              </a:rPr>
              <a:t>random process</a:t>
            </a:r>
            <a:endParaRPr lang="en-US" sz="2800" b="0" strike="noStrike" spc="-1">
              <a:latin typeface="Arial"/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400" spc="-1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(Throw dice, pick a random card) 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en-US" sz="24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Each possible outcome is a </a:t>
            </a:r>
            <a:r>
              <a:rPr lang="en-US" sz="2800" b="0" strike="noStrike" spc="-1">
                <a:solidFill>
                  <a:srgbClr val="FF0000"/>
                </a:solidFill>
                <a:latin typeface="Arial"/>
                <a:ea typeface="DejaVu Sans"/>
              </a:rPr>
              <a:t>simple even 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(or sample point)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The </a:t>
            </a:r>
            <a:r>
              <a:rPr lang="en-US" sz="2800" b="0" strike="noStrike" spc="-1">
                <a:solidFill>
                  <a:srgbClr val="FF0000"/>
                </a:solidFill>
                <a:latin typeface="Arial"/>
                <a:ea typeface="DejaVu Sans"/>
              </a:rPr>
              <a:t>sample space 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DejaVu Sans"/>
              </a:rPr>
              <a:t>Ω</a:t>
            </a:r>
            <a:r>
              <a:rPr lang="en-US" sz="2800" b="0" strike="noStrike" spc="-1">
                <a:solidFill>
                  <a:srgbClr val="FF0000"/>
                </a:solidFill>
                <a:latin typeface="Arial"/>
                <a:ea typeface="DejaVu Sans"/>
              </a:rPr>
              <a:t> 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is the set of all possible simple events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An </a:t>
            </a:r>
            <a:r>
              <a:rPr lang="en-US" sz="2800" b="0" strike="noStrike" spc="-1">
                <a:solidFill>
                  <a:srgbClr val="FF0000"/>
                </a:solidFill>
                <a:latin typeface="Arial"/>
                <a:ea typeface="DejaVu Sans"/>
              </a:rPr>
              <a:t>event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is a </a:t>
            </a:r>
            <a:r>
              <a:rPr lang="en-US" sz="2800" b="0" strike="noStrike" spc="-1">
                <a:solidFill>
                  <a:srgbClr val="FF0000"/>
                </a:solidFill>
                <a:latin typeface="Arial"/>
                <a:ea typeface="DejaVu Sans"/>
              </a:rPr>
              <a:t>set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of simple events (a </a:t>
            </a:r>
            <a:r>
              <a:rPr lang="en-US" sz="2800" b="0" strike="noStrike" spc="-1">
                <a:solidFill>
                  <a:srgbClr val="FF0000"/>
                </a:solidFill>
                <a:latin typeface="Arial"/>
                <a:ea typeface="DejaVu Sans"/>
              </a:rPr>
              <a:t>subset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of the sample space)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With each simple event 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Ε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 we associate a real number 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0 ≤ </a:t>
            </a:r>
            <a:r>
              <a:rPr lang="en-US" sz="2800" b="1" strike="noStrike" spc="-1" err="1">
                <a:solidFill>
                  <a:srgbClr val="1C99E0"/>
                </a:solidFill>
                <a:latin typeface="Arial"/>
                <a:ea typeface="Microsoft YaHei"/>
              </a:rPr>
              <a:t>Pr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(E) ≤ 1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Microsoft YaHei"/>
              </a:rPr>
              <a:t> 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which is the </a:t>
            </a:r>
            <a:r>
              <a:rPr lang="en-US" sz="2800" b="0" strike="noStrike" spc="-1">
                <a:solidFill>
                  <a:srgbClr val="FF0000"/>
                </a:solidFill>
                <a:latin typeface="Arial"/>
                <a:ea typeface="Microsoft YaHei"/>
              </a:rPr>
              <a:t>probability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of event 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</p:txBody>
      </p:sp>
      <p:pic>
        <p:nvPicPr>
          <p:cNvPr id="128" name="Εικόνα 127"/>
          <p:cNvPicPr/>
          <p:nvPr/>
        </p:nvPicPr>
        <p:blipFill>
          <a:blip r:embed="rId2"/>
          <a:srcRect l="43399" t="4677" b="4031"/>
          <a:stretch/>
        </p:blipFill>
        <p:spPr>
          <a:xfrm>
            <a:off x="5171760" y="1188720"/>
            <a:ext cx="1410480" cy="1278720"/>
          </a:xfrm>
          <a:prstGeom prst="rect">
            <a:avLst/>
          </a:prstGeom>
          <a:ln>
            <a:noFill/>
          </a:ln>
        </p:spPr>
      </p:pic>
      <p:sp>
        <p:nvSpPr>
          <p:cNvPr id="129" name="CustomShape 3"/>
          <p:cNvSpPr/>
          <p:nvPr/>
        </p:nvSpPr>
        <p:spPr>
          <a:xfrm>
            <a:off x="6766920" y="1280160"/>
            <a:ext cx="2833200" cy="75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latin typeface="Arial"/>
                <a:ea typeface="DejaVu Sans"/>
              </a:rPr>
              <a:t>What is Randomness?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30" name="CustomShape 4"/>
          <p:cNvSpPr/>
          <p:nvPr/>
        </p:nvSpPr>
        <p:spPr>
          <a:xfrm>
            <a:off x="6766560" y="1005840"/>
            <a:ext cx="2924640" cy="1370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930" y="7160"/>
                </a:moveTo>
                <a:cubicBezTo>
                  <a:pt x="1530" y="4490"/>
                  <a:pt x="3400" y="1970"/>
                  <a:pt x="5270" y="1970"/>
                </a:cubicBezTo>
                <a:cubicBezTo>
                  <a:pt x="5860" y="1950"/>
                  <a:pt x="6470" y="2210"/>
                  <a:pt x="6970" y="2600"/>
                </a:cubicBezTo>
                <a:cubicBezTo>
                  <a:pt x="7450" y="1390"/>
                  <a:pt x="8340" y="650"/>
                  <a:pt x="9340" y="650"/>
                </a:cubicBezTo>
                <a:cubicBezTo>
                  <a:pt x="10004" y="690"/>
                  <a:pt x="10710" y="1050"/>
                  <a:pt x="11210" y="1700"/>
                </a:cubicBezTo>
                <a:cubicBezTo>
                  <a:pt x="11570" y="630"/>
                  <a:pt x="12330" y="0"/>
                  <a:pt x="13150" y="0"/>
                </a:cubicBezTo>
                <a:cubicBezTo>
                  <a:pt x="13840" y="0"/>
                  <a:pt x="14470" y="460"/>
                  <a:pt x="14870" y="1160"/>
                </a:cubicBezTo>
                <a:cubicBezTo>
                  <a:pt x="15330" y="440"/>
                  <a:pt x="16020" y="0"/>
                  <a:pt x="16740" y="0"/>
                </a:cubicBezTo>
                <a:cubicBezTo>
                  <a:pt x="17910" y="0"/>
                  <a:pt x="18900" y="1130"/>
                  <a:pt x="19110" y="2710"/>
                </a:cubicBezTo>
                <a:cubicBezTo>
                  <a:pt x="20240" y="3150"/>
                  <a:pt x="21060" y="4580"/>
                  <a:pt x="21060" y="6220"/>
                </a:cubicBezTo>
                <a:cubicBezTo>
                  <a:pt x="21060" y="6720"/>
                  <a:pt x="21000" y="7200"/>
                  <a:pt x="20830" y="7660"/>
                </a:cubicBezTo>
                <a:cubicBezTo>
                  <a:pt x="21310" y="8460"/>
                  <a:pt x="21600" y="9450"/>
                  <a:pt x="21600" y="10460"/>
                </a:cubicBezTo>
                <a:cubicBezTo>
                  <a:pt x="21600" y="12750"/>
                  <a:pt x="20310" y="14680"/>
                  <a:pt x="18650" y="15010"/>
                </a:cubicBezTo>
                <a:cubicBezTo>
                  <a:pt x="18650" y="17200"/>
                  <a:pt x="17370" y="18920"/>
                  <a:pt x="15770" y="18920"/>
                </a:cubicBezTo>
                <a:cubicBezTo>
                  <a:pt x="15220" y="18920"/>
                  <a:pt x="14700" y="18710"/>
                  <a:pt x="14240" y="18310"/>
                </a:cubicBezTo>
                <a:cubicBezTo>
                  <a:pt x="13820" y="20240"/>
                  <a:pt x="12490" y="21600"/>
                  <a:pt x="11000" y="21600"/>
                </a:cubicBezTo>
                <a:cubicBezTo>
                  <a:pt x="9890" y="21600"/>
                  <a:pt x="8840" y="20790"/>
                  <a:pt x="8210" y="19510"/>
                </a:cubicBezTo>
                <a:cubicBezTo>
                  <a:pt x="7620" y="20000"/>
                  <a:pt x="7930" y="20290"/>
                  <a:pt x="6240" y="20290"/>
                </a:cubicBezTo>
                <a:cubicBezTo>
                  <a:pt x="4850" y="20290"/>
                  <a:pt x="3570" y="19280"/>
                  <a:pt x="2900" y="17640"/>
                </a:cubicBezTo>
                <a:cubicBezTo>
                  <a:pt x="1300" y="17600"/>
                  <a:pt x="480" y="16300"/>
                  <a:pt x="480" y="14660"/>
                </a:cubicBezTo>
                <a:cubicBezTo>
                  <a:pt x="480" y="13900"/>
                  <a:pt x="690" y="13210"/>
                  <a:pt x="1070" y="12640"/>
                </a:cubicBezTo>
                <a:cubicBezTo>
                  <a:pt x="380" y="12160"/>
                  <a:pt x="0" y="11210"/>
                  <a:pt x="0" y="10120"/>
                </a:cubicBezTo>
                <a:cubicBezTo>
                  <a:pt x="0" y="8590"/>
                  <a:pt x="840" y="7330"/>
                  <a:pt x="1930" y="7160"/>
                </a:cubicBezTo>
                <a:close/>
                <a:moveTo>
                  <a:pt x="1930" y="7160"/>
                </a:moveTo>
                <a:cubicBezTo>
                  <a:pt x="1950" y="7410"/>
                  <a:pt x="2040" y="7690"/>
                  <a:pt x="2090" y="7920"/>
                </a:cubicBezTo>
                <a:moveTo>
                  <a:pt x="6970" y="2600"/>
                </a:moveTo>
                <a:cubicBezTo>
                  <a:pt x="7200" y="2790"/>
                  <a:pt x="7480" y="3050"/>
                  <a:pt x="7670" y="3310"/>
                </a:cubicBezTo>
                <a:moveTo>
                  <a:pt x="11210" y="1700"/>
                </a:moveTo>
                <a:cubicBezTo>
                  <a:pt x="11130" y="1910"/>
                  <a:pt x="11080" y="2160"/>
                  <a:pt x="11030" y="2400"/>
                </a:cubicBezTo>
                <a:moveTo>
                  <a:pt x="14870" y="1160"/>
                </a:moveTo>
                <a:cubicBezTo>
                  <a:pt x="14720" y="1400"/>
                  <a:pt x="14640" y="1720"/>
                  <a:pt x="14540" y="2010"/>
                </a:cubicBezTo>
                <a:moveTo>
                  <a:pt x="19110" y="2710"/>
                </a:moveTo>
                <a:cubicBezTo>
                  <a:pt x="19130" y="2890"/>
                  <a:pt x="19230" y="3290"/>
                  <a:pt x="19190" y="3380"/>
                </a:cubicBezTo>
                <a:moveTo>
                  <a:pt x="20830" y="7660"/>
                </a:moveTo>
                <a:cubicBezTo>
                  <a:pt x="20660" y="8170"/>
                  <a:pt x="20430" y="8620"/>
                  <a:pt x="20110" y="8990"/>
                </a:cubicBezTo>
                <a:moveTo>
                  <a:pt x="18660" y="15010"/>
                </a:moveTo>
                <a:cubicBezTo>
                  <a:pt x="18740" y="14200"/>
                  <a:pt x="18280" y="12200"/>
                  <a:pt x="17000" y="11450"/>
                </a:cubicBezTo>
                <a:moveTo>
                  <a:pt x="14240" y="18310"/>
                </a:moveTo>
                <a:cubicBezTo>
                  <a:pt x="14320" y="17980"/>
                  <a:pt x="14350" y="17680"/>
                  <a:pt x="14370" y="17360"/>
                </a:cubicBezTo>
                <a:moveTo>
                  <a:pt x="8220" y="19510"/>
                </a:moveTo>
                <a:cubicBezTo>
                  <a:pt x="8060" y="19250"/>
                  <a:pt x="7960" y="18950"/>
                  <a:pt x="7860" y="18640"/>
                </a:cubicBezTo>
                <a:moveTo>
                  <a:pt x="2900" y="17640"/>
                </a:moveTo>
                <a:cubicBezTo>
                  <a:pt x="3090" y="17600"/>
                  <a:pt x="3280" y="17540"/>
                  <a:pt x="3460" y="17450"/>
                </a:cubicBezTo>
                <a:moveTo>
                  <a:pt x="1070" y="12640"/>
                </a:moveTo>
                <a:cubicBezTo>
                  <a:pt x="1400" y="12900"/>
                  <a:pt x="1780" y="13130"/>
                  <a:pt x="2330" y="13040"/>
                </a:cubicBezTo>
              </a:path>
            </a:pathLst>
          </a:custGeom>
          <a:solidFill>
            <a:srgbClr val="729FCF">
              <a:alpha val="20000"/>
            </a:srgbClr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" name="Line 5"/>
          <p:cNvSpPr/>
          <p:nvPr/>
        </p:nvSpPr>
        <p:spPr>
          <a:xfrm>
            <a:off x="9692640" y="1645920"/>
            <a:ext cx="457200" cy="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2" name="CustomShape 6"/>
          <p:cNvSpPr/>
          <p:nvPr/>
        </p:nvSpPr>
        <p:spPr>
          <a:xfrm>
            <a:off x="10241280" y="1326960"/>
            <a:ext cx="1827360" cy="75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latin typeface="Arial"/>
                <a:ea typeface="DejaVu Sans"/>
              </a:rPr>
              <a:t>Lack of Information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33" name="CustomShape 7"/>
          <p:cNvSpPr/>
          <p:nvPr/>
        </p:nvSpPr>
        <p:spPr>
          <a:xfrm>
            <a:off x="10241280" y="1280160"/>
            <a:ext cx="1735920" cy="821520"/>
          </a:xfrm>
          <a:prstGeom prst="rect">
            <a:avLst/>
          </a:prstGeom>
          <a:noFill/>
          <a:ln>
            <a:solidFill>
              <a:srgbClr val="C9211E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CustomShape 8"/>
          <p:cNvSpPr/>
          <p:nvPr/>
        </p:nvSpPr>
        <p:spPr>
          <a:xfrm>
            <a:off x="7223760" y="4114800"/>
            <a:ext cx="42962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DejaVu Sans"/>
              </a:rPr>
              <a:t>Ω = {1,2,3,4,5,6} 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135" name="CustomShape 9"/>
          <p:cNvSpPr/>
          <p:nvPr/>
        </p:nvSpPr>
        <p:spPr>
          <a:xfrm>
            <a:off x="7132320" y="5122440"/>
            <a:ext cx="4296240" cy="51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DejaVu Sans"/>
              </a:rPr>
              <a:t>E = ”odd” = {1,3,5} 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274680" y="38124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Probability Space – Definition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37" name="CustomShape 2"/>
          <p:cNvSpPr/>
          <p:nvPr/>
        </p:nvSpPr>
        <p:spPr>
          <a:xfrm>
            <a:off x="182880" y="1371600"/>
            <a:ext cx="12160080" cy="594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Three components of a </a:t>
            </a:r>
            <a:r>
              <a:rPr lang="en-US" sz="2400" b="0" strike="noStrike" spc="-1">
                <a:solidFill>
                  <a:srgbClr val="FF0000"/>
                </a:solidFill>
                <a:latin typeface="Arial"/>
                <a:ea typeface="DejaVu Sans"/>
              </a:rPr>
              <a:t>Probability Space</a:t>
            </a: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endParaRPr lang="en-US" sz="24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479"/>
              </a:spcBef>
              <a:buClr>
                <a:srgbClr val="F79646"/>
              </a:buClr>
              <a:buFont typeface="Arial"/>
              <a:buAutoNum type="arabicParenR"/>
            </a:pPr>
            <a:r>
              <a:rPr lang="en-US" sz="2100" b="0" strike="noStrike" spc="-1">
                <a:solidFill>
                  <a:srgbClr val="000000"/>
                </a:solidFill>
                <a:latin typeface="Arial"/>
                <a:ea typeface="DejaVu Sans"/>
              </a:rPr>
              <a:t> A </a:t>
            </a:r>
            <a:r>
              <a:rPr lang="en-US" sz="2100" b="0" strike="noStrike" spc="-1">
                <a:solidFill>
                  <a:srgbClr val="FF0000"/>
                </a:solidFill>
                <a:latin typeface="Arial"/>
                <a:ea typeface="DejaVu Sans"/>
              </a:rPr>
              <a:t>sample space </a:t>
            </a:r>
            <a:r>
              <a:rPr lang="en-US" sz="2100" b="1" strike="noStrike" spc="-1">
                <a:solidFill>
                  <a:srgbClr val="1C99E0"/>
                </a:solidFill>
                <a:latin typeface="Arial"/>
                <a:ea typeface="DejaVu Sans"/>
              </a:rPr>
              <a:t>Ω</a:t>
            </a:r>
            <a:r>
              <a:rPr lang="en-US" sz="2100" b="0" strike="noStrike" spc="-1">
                <a:solidFill>
                  <a:srgbClr val="FF0000"/>
                </a:solidFill>
                <a:latin typeface="Arial"/>
                <a:ea typeface="DejaVu Sans"/>
              </a:rPr>
              <a:t> </a:t>
            </a:r>
            <a:r>
              <a:rPr lang="en-US" sz="2100" b="0" strike="noStrike" spc="-1">
                <a:solidFill>
                  <a:srgbClr val="000000"/>
                </a:solidFill>
                <a:latin typeface="Arial"/>
                <a:ea typeface="DejaVu Sans"/>
              </a:rPr>
              <a:t>, which is the set of all possible outcomes of the random process</a:t>
            </a:r>
            <a:endParaRPr lang="en-US" sz="21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420"/>
              </a:spcBef>
              <a:buClr>
                <a:srgbClr val="F79646"/>
              </a:buClr>
              <a:buFont typeface="Arial"/>
              <a:buAutoNum type="arabicParenR"/>
            </a:pPr>
            <a:r>
              <a:rPr lang="en-US" sz="21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A family of sets </a:t>
            </a:r>
            <a:r>
              <a:rPr lang="en-US" sz="21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F</a:t>
            </a:r>
            <a:r>
              <a:rPr lang="en-US" sz="21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representing the </a:t>
            </a:r>
            <a:r>
              <a:rPr lang="en-US" sz="2100" b="0" strike="noStrike" spc="-1">
                <a:solidFill>
                  <a:srgbClr val="FF0000"/>
                </a:solidFill>
                <a:latin typeface="Arial"/>
                <a:ea typeface="Microsoft YaHei"/>
              </a:rPr>
              <a:t>Allowable Events</a:t>
            </a:r>
            <a:r>
              <a:rPr lang="en-US" sz="21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, where each set in  </a:t>
            </a:r>
            <a:r>
              <a:rPr lang="en-US" sz="21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F </a:t>
            </a:r>
            <a:r>
              <a:rPr lang="en-US" sz="21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is a subset of the sample space. In discrete probability space: </a:t>
            </a:r>
            <a:r>
              <a:rPr lang="en-US" sz="21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F</a:t>
            </a:r>
            <a:r>
              <a:rPr lang="en-US" sz="2100" b="1" strike="noStrike" spc="-1">
                <a:solidFill>
                  <a:srgbClr val="000000"/>
                </a:solidFill>
                <a:latin typeface="Arial"/>
                <a:ea typeface="Microsoft YaHei"/>
              </a:rPr>
              <a:t> =</a:t>
            </a:r>
            <a:r>
              <a:rPr lang="en-US" sz="2100" b="1" strike="noStrike" spc="-1">
                <a:solidFill>
                  <a:srgbClr val="0070C0"/>
                </a:solidFill>
                <a:latin typeface="Arial"/>
                <a:ea typeface="Microsoft YaHei"/>
              </a:rPr>
              <a:t> All subsets of Ω</a:t>
            </a:r>
            <a:endParaRPr lang="en-US" sz="21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420"/>
              </a:spcBef>
              <a:buClr>
                <a:srgbClr val="F79646"/>
              </a:buClr>
              <a:buFont typeface="Arial"/>
              <a:buAutoNum type="arabicParenR"/>
            </a:pPr>
            <a:r>
              <a:rPr lang="en-US" sz="1900" b="1" strike="noStrike" spc="-1">
                <a:solidFill>
                  <a:srgbClr val="0070C0"/>
                </a:solidFill>
                <a:latin typeface="Arial"/>
                <a:ea typeface="Microsoft YaHei"/>
              </a:rPr>
              <a:t> </a:t>
            </a:r>
            <a:r>
              <a:rPr lang="en-US" sz="21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A </a:t>
            </a:r>
            <a:r>
              <a:rPr lang="en-US" sz="2100" b="0" strike="noStrike" spc="-1">
                <a:solidFill>
                  <a:srgbClr val="FF0000"/>
                </a:solidFill>
                <a:latin typeface="Arial"/>
                <a:ea typeface="Microsoft YaHei"/>
              </a:rPr>
              <a:t>probability function </a:t>
            </a:r>
            <a:r>
              <a:rPr lang="en-US" sz="21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Pr: F → R</a:t>
            </a:r>
            <a:r>
              <a:rPr lang="en-US" sz="21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satisfying the definition below</a:t>
            </a:r>
            <a:endParaRPr lang="en-US" sz="21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A </a:t>
            </a:r>
            <a:r>
              <a:rPr lang="en-US" sz="2400" b="0" strike="noStrike" spc="-1">
                <a:solidFill>
                  <a:srgbClr val="FF0000"/>
                </a:solidFill>
                <a:latin typeface="Arial"/>
                <a:ea typeface="Microsoft YaHei"/>
              </a:rPr>
              <a:t>probability function </a:t>
            </a: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is any function  that satisfies the following conditions</a:t>
            </a:r>
            <a:endParaRPr lang="en-US" sz="2400" b="0" strike="noStrike" spc="-1">
              <a:latin typeface="Arial"/>
            </a:endParaRPr>
          </a:p>
          <a:p>
            <a:pPr marL="514440" indent="-512640">
              <a:lnSpc>
                <a:spcPct val="100000"/>
              </a:lnSpc>
              <a:spcBef>
                <a:spcPts val="479"/>
              </a:spcBef>
              <a:buClr>
                <a:srgbClr val="F79646"/>
              </a:buClr>
              <a:buSzPct val="85000"/>
              <a:buFont typeface="Wingdings" charset="2"/>
              <a:buChar char=""/>
            </a:pPr>
            <a:r>
              <a:rPr lang="en-US" sz="21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For any event  </a:t>
            </a:r>
            <a:r>
              <a:rPr lang="en-US" sz="21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Ε, </a:t>
            </a:r>
            <a:r>
              <a:rPr lang="en-US" sz="2060" b="1" strike="noStrike" spc="-1">
                <a:solidFill>
                  <a:srgbClr val="1C99E0"/>
                </a:solidFill>
                <a:latin typeface="Arial"/>
                <a:ea typeface="Microsoft YaHei"/>
              </a:rPr>
              <a:t>0 ≤ Pr(E) ≤ 1 </a:t>
            </a:r>
            <a:r>
              <a:rPr lang="en-US" sz="21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 </a:t>
            </a:r>
            <a:endParaRPr lang="en-US" sz="2100" b="0" strike="noStrike" spc="-1">
              <a:latin typeface="Arial"/>
            </a:endParaRPr>
          </a:p>
          <a:p>
            <a:pPr marL="514440" indent="-512640">
              <a:lnSpc>
                <a:spcPct val="100000"/>
              </a:lnSpc>
              <a:spcBef>
                <a:spcPts val="479"/>
              </a:spcBef>
              <a:buClr>
                <a:srgbClr val="F79646"/>
              </a:buClr>
              <a:buSzPct val="85000"/>
              <a:buFont typeface="Wingdings" charset="2"/>
              <a:buChar char=""/>
            </a:pPr>
            <a:r>
              <a:rPr lang="en-US" sz="21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Pr(Ω) = 1</a:t>
            </a:r>
            <a:endParaRPr lang="en-US" sz="2100" b="0" strike="noStrike" spc="-1">
              <a:latin typeface="Arial"/>
            </a:endParaRPr>
          </a:p>
          <a:p>
            <a:pPr marL="514440" indent="-512640">
              <a:lnSpc>
                <a:spcPct val="100000"/>
              </a:lnSpc>
              <a:spcBef>
                <a:spcPts val="479"/>
              </a:spcBef>
              <a:buClr>
                <a:srgbClr val="F79646"/>
              </a:buClr>
              <a:buSzPct val="85000"/>
              <a:buFont typeface="Wingdings" charset="2"/>
              <a:buChar char=""/>
            </a:pPr>
            <a:r>
              <a:rPr lang="en-US" sz="21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For any finite or countably infinite sequence of </a:t>
            </a:r>
            <a:r>
              <a:rPr lang="en-US" sz="2100" b="0" strike="noStrike" spc="-1">
                <a:solidFill>
                  <a:srgbClr val="FF0000"/>
                </a:solidFill>
                <a:latin typeface="Arial"/>
                <a:ea typeface="Microsoft YaHei"/>
              </a:rPr>
              <a:t>pairwise mutually disjoint events E</a:t>
            </a:r>
            <a:r>
              <a:rPr lang="en-US" sz="2100" b="0" strike="noStrike" spc="-1" baseline="-33000">
                <a:solidFill>
                  <a:srgbClr val="FF0000"/>
                </a:solidFill>
                <a:latin typeface="Arial"/>
                <a:ea typeface="Microsoft YaHei"/>
              </a:rPr>
              <a:t>1</a:t>
            </a:r>
            <a:r>
              <a:rPr lang="en-US" sz="2100" b="0" strike="noStrike" spc="-1">
                <a:solidFill>
                  <a:srgbClr val="FF0000"/>
                </a:solidFill>
                <a:latin typeface="Arial"/>
                <a:ea typeface="Microsoft YaHei"/>
              </a:rPr>
              <a:t>,E</a:t>
            </a:r>
            <a:r>
              <a:rPr lang="en-US" sz="2100" b="0" strike="noStrike" spc="-1" baseline="-33000">
                <a:solidFill>
                  <a:srgbClr val="FF0000"/>
                </a:solidFill>
                <a:latin typeface="Arial"/>
                <a:ea typeface="Microsoft YaHei"/>
              </a:rPr>
              <a:t>2</a:t>
            </a:r>
            <a:r>
              <a:rPr lang="en-US" sz="2100" b="0" strike="noStrike" spc="-1">
                <a:solidFill>
                  <a:srgbClr val="FF0000"/>
                </a:solidFill>
                <a:latin typeface="Arial"/>
                <a:ea typeface="Microsoft YaHei"/>
              </a:rPr>
              <a:t>,E</a:t>
            </a:r>
            <a:r>
              <a:rPr lang="en-US" sz="2100" b="0" strike="noStrike" spc="-1" baseline="-33000">
                <a:solidFill>
                  <a:srgbClr val="FF0000"/>
                </a:solidFill>
                <a:latin typeface="Arial"/>
                <a:ea typeface="Microsoft YaHei"/>
              </a:rPr>
              <a:t>3</a:t>
            </a:r>
            <a:r>
              <a:rPr lang="en-US" sz="2100" b="0" strike="noStrike" spc="-1">
                <a:solidFill>
                  <a:srgbClr val="FF0000"/>
                </a:solidFill>
                <a:latin typeface="Arial"/>
                <a:ea typeface="Microsoft YaHei"/>
              </a:rPr>
              <a:t>,...</a:t>
            </a:r>
            <a:endParaRPr lang="en-US" sz="21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en-US" sz="21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Corollary: The probability of an event is the sum of the probabilities of its simple events.</a:t>
            </a:r>
            <a:endParaRPr lang="en-US" sz="2400" b="0" strike="noStrike" spc="-1">
              <a:latin typeface="Arial"/>
            </a:endParaRPr>
          </a:p>
        </p:txBody>
      </p:sp>
      <p:pic>
        <p:nvPicPr>
          <p:cNvPr id="138" name="Εικόνα 137"/>
          <p:cNvPicPr/>
          <p:nvPr/>
        </p:nvPicPr>
        <p:blipFill>
          <a:blip r:embed="rId2"/>
          <a:stretch/>
        </p:blipFill>
        <p:spPr>
          <a:xfrm>
            <a:off x="4206240" y="5394960"/>
            <a:ext cx="3473280" cy="1004400"/>
          </a:xfrm>
          <a:prstGeom prst="rect">
            <a:avLst/>
          </a:prstGeom>
          <a:ln>
            <a:noFill/>
          </a:ln>
        </p:spPr>
      </p:pic>
      <p:pic>
        <p:nvPicPr>
          <p:cNvPr id="139" name="Εικόνα 138"/>
          <p:cNvPicPr/>
          <p:nvPr/>
        </p:nvPicPr>
        <p:blipFill>
          <a:blip r:embed="rId3"/>
          <a:srcRect l="43399" t="4677" b="4031"/>
          <a:stretch/>
        </p:blipFill>
        <p:spPr>
          <a:xfrm>
            <a:off x="10566720" y="822960"/>
            <a:ext cx="1410480" cy="1278720"/>
          </a:xfrm>
          <a:prstGeom prst="rect">
            <a:avLst/>
          </a:prstGeom>
          <a:ln>
            <a:noFill/>
          </a:ln>
        </p:spPr>
      </p:pic>
      <p:sp>
        <p:nvSpPr>
          <p:cNvPr id="140" name="CustomShape 3"/>
          <p:cNvSpPr/>
          <p:nvPr/>
        </p:nvSpPr>
        <p:spPr>
          <a:xfrm>
            <a:off x="8869680" y="2774520"/>
            <a:ext cx="3930480" cy="75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1C99E0"/>
                </a:solidFill>
                <a:latin typeface="Arial"/>
                <a:ea typeface="DejaVu Sans"/>
              </a:rPr>
              <a:t>F = { {1} , {2} , … , {6},       {1,2}, … , {1,2,3,4,5,6} }  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41" name="Line 4"/>
          <p:cNvSpPr/>
          <p:nvPr/>
        </p:nvSpPr>
        <p:spPr>
          <a:xfrm flipH="1">
            <a:off x="11430000" y="2103120"/>
            <a:ext cx="274320" cy="67140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Line 5"/>
          <p:cNvSpPr/>
          <p:nvPr/>
        </p:nvSpPr>
        <p:spPr>
          <a:xfrm>
            <a:off x="7772400" y="5852160"/>
            <a:ext cx="640080" cy="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3" name="CustomShape 6"/>
          <p:cNvSpPr/>
          <p:nvPr/>
        </p:nvSpPr>
        <p:spPr>
          <a:xfrm>
            <a:off x="8526600" y="5512680"/>
            <a:ext cx="3553560" cy="75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1C99E0"/>
                </a:solidFill>
                <a:latin typeface="Arial"/>
                <a:ea typeface="DejaVu Sans"/>
              </a:rPr>
              <a:t>Pr(E = odd) = Pr({1,2,3})= </a:t>
            </a:r>
            <a:endParaRPr lang="en-US" sz="2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1C99E0"/>
                </a:solidFill>
                <a:latin typeface="Arial"/>
                <a:ea typeface="DejaVu Sans"/>
              </a:rPr>
              <a:t>Pr(1)+Pr(2)+Pr(3) = 3/6   </a:t>
            </a:r>
            <a:endParaRPr lang="en-US" sz="2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Example: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274320" y="1798560"/>
            <a:ext cx="11199600" cy="48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66000"/>
          </a:bodyPr>
          <a:lstStyle/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Rolling two dice. Sample space is the set of all ordered pairs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lang="en-US" sz="2800" b="0" strike="noStrike" spc="-1">
                <a:solidFill>
                  <a:srgbClr val="1C99E0"/>
                </a:solidFill>
                <a:latin typeface="Arial"/>
                <a:ea typeface="Microsoft YaHei"/>
              </a:rPr>
              <a:t>                                                 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Ω = {(i,j): 1≤ i,j ≤ 6}</a:t>
            </a: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We assume each simple event has probability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Pr(i,j) = 1/36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Event: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Ε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1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= “Ντόρτια”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 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Microsoft YaHei"/>
              </a:rPr>
              <a:t> </a:t>
            </a: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Event: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Microsoft YaHei"/>
              </a:rPr>
              <a:t>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Ε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2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= “sum = 8”</a:t>
            </a: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Event: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Ε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3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= “sum at least = 8”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Event 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Microsoft YaHei"/>
              </a:rPr>
              <a:t>: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Ε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4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= “Both dice have odd numbers”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 </a:t>
            </a:r>
            <a:endParaRPr lang="en-US" sz="2800" b="0" strike="noStrike" spc="-1">
              <a:latin typeface="Arial"/>
            </a:endParaRPr>
          </a:p>
          <a:p>
            <a:pPr marL="457200" lvl="1" indent="-18108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There are four combinations, equally likely: (odd,odd), (even, even), (odd, even), (even, odd)</a:t>
            </a:r>
            <a:endParaRPr lang="en-US" sz="24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Event 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Microsoft YaHei"/>
              </a:rPr>
              <a:t>: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Ε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5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= E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3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∩ E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4</a:t>
            </a:r>
            <a:endParaRPr lang="en-US" sz="2800" b="0" strike="noStrike" spc="-1">
              <a:latin typeface="Arial"/>
            </a:endParaRPr>
          </a:p>
        </p:txBody>
      </p:sp>
      <p:pic>
        <p:nvPicPr>
          <p:cNvPr id="146" name="Εικόνα 145"/>
          <p:cNvPicPr/>
          <p:nvPr/>
        </p:nvPicPr>
        <p:blipFill>
          <a:blip r:embed="rId2"/>
          <a:stretch/>
        </p:blipFill>
        <p:spPr>
          <a:xfrm>
            <a:off x="3017520" y="502920"/>
            <a:ext cx="2833200" cy="1095840"/>
          </a:xfrm>
          <a:prstGeom prst="rect">
            <a:avLst/>
          </a:prstGeom>
          <a:ln>
            <a:noFill/>
          </a:ln>
        </p:spPr>
      </p:pic>
      <p:pic>
        <p:nvPicPr>
          <p:cNvPr id="147" name="Εικόνα 146"/>
          <p:cNvPicPr/>
          <p:nvPr/>
        </p:nvPicPr>
        <p:blipFill>
          <a:blip r:embed="rId3"/>
          <a:stretch/>
        </p:blipFill>
        <p:spPr>
          <a:xfrm>
            <a:off x="8503920" y="454320"/>
            <a:ext cx="3595320" cy="2653200"/>
          </a:xfrm>
          <a:prstGeom prst="rect">
            <a:avLst/>
          </a:prstGeom>
          <a:ln>
            <a:noFill/>
          </a:ln>
        </p:spPr>
      </p:pic>
      <p:sp>
        <p:nvSpPr>
          <p:cNvPr id="148" name="Line 3"/>
          <p:cNvSpPr/>
          <p:nvPr/>
        </p:nvSpPr>
        <p:spPr>
          <a:xfrm flipV="1">
            <a:off x="5617143" y="2336131"/>
            <a:ext cx="2514600" cy="2246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" name="Line 4"/>
          <p:cNvSpPr/>
          <p:nvPr/>
        </p:nvSpPr>
        <p:spPr>
          <a:xfrm>
            <a:off x="3019820" y="3364877"/>
            <a:ext cx="640080" cy="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0" name="CustomShape 5"/>
          <p:cNvSpPr/>
          <p:nvPr/>
        </p:nvSpPr>
        <p:spPr>
          <a:xfrm>
            <a:off x="3707398" y="3190965"/>
            <a:ext cx="4016880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strike="noStrike" spc="-1" err="1">
                <a:solidFill>
                  <a:srgbClr val="1C99E0"/>
                </a:solidFill>
                <a:latin typeface="Arial"/>
                <a:ea typeface="Microsoft YaHei"/>
              </a:rPr>
              <a:t>Pr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(E</a:t>
            </a:r>
            <a:r>
              <a:rPr lang="en-US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1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) = </a:t>
            </a:r>
            <a:r>
              <a:rPr lang="en-US" b="1" strike="noStrike" spc="-1" err="1">
                <a:solidFill>
                  <a:srgbClr val="1C99E0"/>
                </a:solidFill>
                <a:latin typeface="Arial"/>
                <a:ea typeface="Microsoft YaHei"/>
              </a:rPr>
              <a:t>Pr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(4,4) = 1/36</a:t>
            </a:r>
            <a:endParaRPr lang="en-US" b="0" strike="noStrike" spc="-1">
              <a:latin typeface="Arial"/>
            </a:endParaRPr>
          </a:p>
        </p:txBody>
      </p:sp>
      <p:sp>
        <p:nvSpPr>
          <p:cNvPr id="151" name="Line 6"/>
          <p:cNvSpPr/>
          <p:nvPr/>
        </p:nvSpPr>
        <p:spPr>
          <a:xfrm>
            <a:off x="3019820" y="3750190"/>
            <a:ext cx="640080" cy="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2" name="CustomShape 7"/>
          <p:cNvSpPr/>
          <p:nvPr/>
        </p:nvSpPr>
        <p:spPr>
          <a:xfrm>
            <a:off x="3707398" y="3557928"/>
            <a:ext cx="6823440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strike="noStrike" spc="-1" err="1">
                <a:solidFill>
                  <a:srgbClr val="1C99E0"/>
                </a:solidFill>
                <a:latin typeface="Arial"/>
                <a:ea typeface="Microsoft YaHei"/>
              </a:rPr>
              <a:t>Pr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(E</a:t>
            </a:r>
            <a:r>
              <a:rPr lang="en-US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2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) = </a:t>
            </a:r>
            <a:r>
              <a:rPr lang="en-US" b="1" strike="noStrike" spc="-1" err="1">
                <a:solidFill>
                  <a:srgbClr val="1C99E0"/>
                </a:solidFill>
                <a:latin typeface="Arial"/>
                <a:ea typeface="Microsoft YaHei"/>
              </a:rPr>
              <a:t>Pr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({(2,6),(3,5),(4,4),(5,3),(6,2)}) = 5/36</a:t>
            </a:r>
            <a:endParaRPr lang="en-US" b="0" strike="noStrike" spc="-1">
              <a:latin typeface="Arial"/>
            </a:endParaRPr>
          </a:p>
        </p:txBody>
      </p:sp>
      <p:sp>
        <p:nvSpPr>
          <p:cNvPr id="153" name="Line 8"/>
          <p:cNvSpPr/>
          <p:nvPr/>
        </p:nvSpPr>
        <p:spPr>
          <a:xfrm flipV="1">
            <a:off x="9509760" y="1188720"/>
            <a:ext cx="2590920" cy="1920240"/>
          </a:xfrm>
          <a:prstGeom prst="line">
            <a:avLst/>
          </a:prstGeom>
          <a:ln w="19080">
            <a:solidFill>
              <a:srgbClr val="C9211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Line 9"/>
          <p:cNvSpPr/>
          <p:nvPr/>
        </p:nvSpPr>
        <p:spPr>
          <a:xfrm>
            <a:off x="3789827" y="4102397"/>
            <a:ext cx="640080" cy="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CustomShape 10"/>
          <p:cNvSpPr/>
          <p:nvPr/>
        </p:nvSpPr>
        <p:spPr>
          <a:xfrm>
            <a:off x="4505267" y="3928130"/>
            <a:ext cx="682344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strike="noStrike" spc="-1" err="1">
                <a:solidFill>
                  <a:srgbClr val="1C99E0"/>
                </a:solidFill>
                <a:latin typeface="Arial"/>
                <a:ea typeface="Microsoft YaHei"/>
              </a:rPr>
              <a:t>Pr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(E</a:t>
            </a:r>
            <a:r>
              <a:rPr lang="en-US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3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) = </a:t>
            </a:r>
            <a:r>
              <a:rPr lang="en-US" b="1" strike="noStrike" spc="-1" err="1">
                <a:solidFill>
                  <a:srgbClr val="1C99E0"/>
                </a:solidFill>
                <a:latin typeface="Arial"/>
                <a:ea typeface="Microsoft YaHei"/>
              </a:rPr>
              <a:t>Pr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({E</a:t>
            </a:r>
            <a:r>
              <a:rPr lang="en-US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2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,(6,3),(5,4),(4,5),(3,6),(6,4),(5,5),                       (4,6),(6,5),(5,6),(6,6)}) = 15/36</a:t>
            </a:r>
            <a:endParaRPr lang="en-US" b="0" strike="noStrike" spc="-1">
              <a:latin typeface="Arial"/>
            </a:endParaRPr>
          </a:p>
        </p:txBody>
      </p:sp>
      <p:sp>
        <p:nvSpPr>
          <p:cNvPr id="156" name="Line 11"/>
          <p:cNvSpPr/>
          <p:nvPr/>
        </p:nvSpPr>
        <p:spPr>
          <a:xfrm flipV="1">
            <a:off x="5461936" y="5117833"/>
            <a:ext cx="822960" cy="26309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12"/>
          <p:cNvSpPr/>
          <p:nvPr/>
        </p:nvSpPr>
        <p:spPr>
          <a:xfrm>
            <a:off x="6294922" y="4883617"/>
            <a:ext cx="4016880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strike="noStrike" spc="-1" err="1">
                <a:solidFill>
                  <a:srgbClr val="1C99E0"/>
                </a:solidFill>
                <a:latin typeface="Arial"/>
                <a:ea typeface="Microsoft YaHei"/>
              </a:rPr>
              <a:t>Pr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(E</a:t>
            </a:r>
            <a:r>
              <a:rPr lang="en-US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4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) = 1/4</a:t>
            </a:r>
            <a:endParaRPr lang="en-US" b="0" strike="noStrike" spc="-1">
              <a:latin typeface="Arial"/>
            </a:endParaRPr>
          </a:p>
        </p:txBody>
      </p:sp>
      <p:sp>
        <p:nvSpPr>
          <p:cNvPr id="158" name="Line 13"/>
          <p:cNvSpPr/>
          <p:nvPr/>
        </p:nvSpPr>
        <p:spPr>
          <a:xfrm>
            <a:off x="2699084" y="5849353"/>
            <a:ext cx="640080" cy="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CustomShape 14"/>
          <p:cNvSpPr/>
          <p:nvPr/>
        </p:nvSpPr>
        <p:spPr>
          <a:xfrm>
            <a:off x="3440631" y="5672792"/>
            <a:ext cx="8136720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strike="noStrike" spc="-1" err="1">
                <a:solidFill>
                  <a:srgbClr val="1C99E0"/>
                </a:solidFill>
                <a:latin typeface="Arial"/>
                <a:ea typeface="Microsoft YaHei"/>
              </a:rPr>
              <a:t>Pr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(E</a:t>
            </a:r>
            <a:r>
              <a:rPr lang="en-US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5</a:t>
            </a:r>
            <a:r>
              <a:rPr lang="en-US" b="1" strike="noStrike" spc="-1">
                <a:solidFill>
                  <a:srgbClr val="1C99E0"/>
                </a:solidFill>
                <a:latin typeface="Arial"/>
                <a:ea typeface="Microsoft YaHei"/>
              </a:rPr>
              <a:t>) = {(5,3),(3,5),(5,5)} = 3/36</a:t>
            </a:r>
            <a:endParaRPr lang="en-US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Conditional Probability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61" name="CustomShape 2"/>
          <p:cNvSpPr/>
          <p:nvPr/>
        </p:nvSpPr>
        <p:spPr>
          <a:xfrm>
            <a:off x="183240" y="1615680"/>
            <a:ext cx="10971000" cy="48550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2500" lnSpcReduction="20000"/>
          </a:bodyPr>
          <a:lstStyle/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In conditional probability we consider the probability that an event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DejaVu Sans"/>
              </a:rPr>
              <a:t>E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DejaVu Sans"/>
              </a:rPr>
              <a:t>1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 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occurs, given that we know that an event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DejaVu Sans"/>
              </a:rPr>
              <a:t>E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DejaVu Sans"/>
              </a:rPr>
              <a:t>2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 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has occurred.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Sample space: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DejaVu Sans"/>
              </a:rPr>
              <a:t>Ω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= “Αll the people living in Ioannina”</a:t>
            </a: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Event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DejaVu Sans"/>
              </a:rPr>
              <a:t>Ε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DejaVu Sans"/>
              </a:rPr>
              <a:t>1</a:t>
            </a:r>
            <a:r>
              <a:rPr lang="en-US" sz="2800" b="0" strike="noStrike" spc="-1">
                <a:solidFill>
                  <a:srgbClr val="1C99E0"/>
                </a:solidFill>
                <a:latin typeface="Arial"/>
                <a:ea typeface="DejaVu Sans"/>
              </a:rPr>
              <a:t> = 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“People living in Ioannina who were born in Ioannina”</a:t>
            </a: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Event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Ε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2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Microsoft YaHei"/>
              </a:rPr>
              <a:t>= “People living in Ioannina who are students at UoI”</a:t>
            </a: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Conditional probability of a person living in Ioannina to be born in Ioannina given that they are students at UoI: 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Pr(E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1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|E</a:t>
            </a:r>
            <a:r>
              <a:rPr lang="en-US" sz="28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2 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)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Conditional probability is </a:t>
            </a:r>
            <a:r>
              <a:rPr lang="en-US" sz="2800" b="1" strike="noStrike" spc="-1">
                <a:solidFill>
                  <a:srgbClr val="C9211E"/>
                </a:solidFill>
                <a:latin typeface="Arial"/>
                <a:ea typeface="Microsoft YaHei"/>
              </a:rPr>
              <a:t>different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from joint probability </a:t>
            </a:r>
            <a:r>
              <a:rPr lang="en-US" sz="32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Pr(E</a:t>
            </a:r>
            <a:r>
              <a:rPr lang="en-US" sz="32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1</a:t>
            </a:r>
            <a:r>
              <a:rPr lang="en-US" sz="32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∩E</a:t>
            </a:r>
            <a:r>
              <a:rPr lang="en-US" sz="32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2 </a:t>
            </a:r>
            <a:r>
              <a:rPr lang="en-US" sz="32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) ≠ Pr(E</a:t>
            </a:r>
            <a:r>
              <a:rPr lang="en-US" sz="32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1 </a:t>
            </a:r>
            <a:r>
              <a:rPr lang="en-US" sz="32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|E</a:t>
            </a:r>
            <a:r>
              <a:rPr lang="en-US" sz="3200" b="1" strike="noStrike" spc="-1" baseline="-33000">
                <a:solidFill>
                  <a:srgbClr val="1C99E0"/>
                </a:solidFill>
                <a:latin typeface="Arial"/>
                <a:ea typeface="Microsoft YaHei"/>
              </a:rPr>
              <a:t>2 </a:t>
            </a:r>
            <a:r>
              <a:rPr lang="en-US" sz="32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) 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32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This is the probability that a person living in Ioannina is born in Ioannina </a:t>
            </a:r>
            <a:r>
              <a:rPr lang="en-US" sz="2800" b="1" strike="noStrike" spc="-1">
                <a:solidFill>
                  <a:srgbClr val="C9211E"/>
                </a:solidFill>
                <a:latin typeface="Arial"/>
                <a:ea typeface="Microsoft YaHei"/>
              </a:rPr>
              <a:t>and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is also a student at UoI</a:t>
            </a:r>
            <a:endParaRPr lang="en-US" sz="2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Computing Conditional Probability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63" name="CustomShape 2"/>
          <p:cNvSpPr/>
          <p:nvPr/>
        </p:nvSpPr>
        <p:spPr>
          <a:xfrm>
            <a:off x="182880" y="1645920"/>
            <a:ext cx="11702880" cy="48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</a:pPr>
            <a:r>
              <a:rPr lang="en-US" sz="2600" b="0" strike="noStrike" spc="-1">
                <a:solidFill>
                  <a:srgbClr val="000000"/>
                </a:solidFill>
                <a:latin typeface="Arial"/>
                <a:ea typeface="DejaVu Sans"/>
              </a:rPr>
              <a:t>The conditional probability that event </a:t>
            </a:r>
            <a:r>
              <a:rPr lang="en-US" sz="2600" b="1" strike="noStrike" spc="-1">
                <a:solidFill>
                  <a:srgbClr val="00A0FC"/>
                </a:solidFill>
                <a:latin typeface="Arial"/>
                <a:ea typeface="DejaVu Sans"/>
              </a:rPr>
              <a:t>E</a:t>
            </a:r>
            <a:r>
              <a:rPr lang="en-US" sz="2600" b="0" strike="noStrike" spc="-1">
                <a:solidFill>
                  <a:srgbClr val="000000"/>
                </a:solidFill>
                <a:latin typeface="Arial"/>
                <a:ea typeface="DejaVu Sans"/>
              </a:rPr>
              <a:t> occurs given that event </a:t>
            </a:r>
            <a:r>
              <a:rPr lang="en-US" sz="2600" b="1" strike="noStrike" spc="-1">
                <a:solidFill>
                  <a:srgbClr val="00A0FC"/>
                </a:solidFill>
                <a:latin typeface="Arial"/>
                <a:ea typeface="DejaVu Sans"/>
              </a:rPr>
              <a:t>F</a:t>
            </a:r>
            <a:r>
              <a:rPr lang="en-US" sz="2600" b="0" strike="noStrike" spc="-1">
                <a:solidFill>
                  <a:srgbClr val="000000"/>
                </a:solidFill>
                <a:latin typeface="Arial"/>
                <a:ea typeface="DejaVu Sans"/>
              </a:rPr>
              <a:t> occurs is 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lang="en-US" sz="2600" b="0" strike="noStrike" spc="-1">
                <a:solidFill>
                  <a:srgbClr val="000000"/>
                </a:solidFill>
                <a:latin typeface="Arial"/>
                <a:ea typeface="DejaVu Sans"/>
              </a:rPr>
              <a:t>The conditional probability is well defined only if  </a:t>
            </a:r>
            <a:r>
              <a:rPr lang="en-US" sz="2600" b="1" strike="noStrike" spc="-1" err="1">
                <a:solidFill>
                  <a:srgbClr val="00A0FC"/>
                </a:solidFill>
                <a:latin typeface="Arial"/>
                <a:ea typeface="DejaVu Sans"/>
              </a:rPr>
              <a:t>Pr</a:t>
            </a:r>
            <a:r>
              <a:rPr lang="en-US" sz="2600" b="1" strike="noStrike" spc="-1">
                <a:solidFill>
                  <a:srgbClr val="00A0FC"/>
                </a:solidFill>
                <a:latin typeface="Arial"/>
                <a:ea typeface="DejaVu Sans"/>
              </a:rPr>
              <a:t>(F) &gt; 0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lang="en-US" sz="26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By conditioning on </a:t>
            </a:r>
            <a:r>
              <a:rPr lang="en-US" sz="2600" b="1" strike="noStrike" spc="-1">
                <a:solidFill>
                  <a:srgbClr val="00A0FC"/>
                </a:solidFill>
                <a:latin typeface="Arial"/>
                <a:ea typeface="Microsoft YaHei"/>
              </a:rPr>
              <a:t>F</a:t>
            </a:r>
            <a:r>
              <a:rPr lang="en-US" sz="26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we restrict the sample space from </a:t>
            </a:r>
            <a:r>
              <a:rPr lang="en-US" sz="2600" b="1" strike="noStrike" spc="-1">
                <a:solidFill>
                  <a:srgbClr val="00A0FC"/>
                </a:solidFill>
                <a:latin typeface="Arial"/>
                <a:ea typeface="Microsoft YaHei"/>
              </a:rPr>
              <a:t>Ω</a:t>
            </a:r>
            <a:r>
              <a:rPr lang="en-US" sz="26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to the set </a:t>
            </a:r>
            <a:r>
              <a:rPr lang="en-US" sz="2600" b="1" strike="noStrike" spc="-1">
                <a:solidFill>
                  <a:srgbClr val="00A0FC"/>
                </a:solidFill>
                <a:latin typeface="Arial"/>
                <a:ea typeface="Microsoft YaHei"/>
              </a:rPr>
              <a:t>F</a:t>
            </a:r>
            <a:r>
              <a:rPr lang="en-US" sz="26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.      Thus, we are interested in </a:t>
            </a:r>
            <a:r>
              <a:rPr lang="en-US" sz="2600" b="1" strike="noStrike" spc="-1" err="1">
                <a:solidFill>
                  <a:srgbClr val="00A0FC"/>
                </a:solidFill>
                <a:latin typeface="Arial"/>
                <a:ea typeface="Microsoft YaHei"/>
              </a:rPr>
              <a:t>Pr</a:t>
            </a:r>
            <a:r>
              <a:rPr lang="en-US" sz="2600" b="1" strike="noStrike" spc="-1">
                <a:solidFill>
                  <a:srgbClr val="00A0FC"/>
                </a:solidFill>
                <a:latin typeface="Arial"/>
                <a:ea typeface="Microsoft YaHei"/>
              </a:rPr>
              <a:t>(E∩F)</a:t>
            </a:r>
            <a:r>
              <a:rPr lang="en-US" sz="2600" b="0" strike="noStrike" spc="-1">
                <a:solidFill>
                  <a:srgbClr val="0070C0"/>
                </a:solidFill>
                <a:latin typeface="Arial"/>
                <a:ea typeface="Microsoft YaHei"/>
              </a:rPr>
              <a:t> </a:t>
            </a:r>
            <a:r>
              <a:rPr lang="en-US" sz="26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normalized by </a:t>
            </a:r>
            <a:r>
              <a:rPr lang="en-US" sz="2600" b="1" strike="noStrike" spc="-1" err="1">
                <a:solidFill>
                  <a:srgbClr val="00A0FC"/>
                </a:solidFill>
                <a:latin typeface="Arial"/>
                <a:ea typeface="Microsoft YaHei"/>
              </a:rPr>
              <a:t>Pr</a:t>
            </a:r>
            <a:r>
              <a:rPr lang="en-US" sz="2600" b="1" strike="noStrike" spc="-1">
                <a:solidFill>
                  <a:srgbClr val="00A0FC"/>
                </a:solidFill>
                <a:latin typeface="Arial"/>
                <a:ea typeface="Microsoft YaHei"/>
              </a:rPr>
              <a:t>(F)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lang="en-US" sz="26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Corollary:</a:t>
            </a:r>
            <a:endParaRPr lang="en-US" sz="2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600" b="0" strike="noStrike" spc="-1">
              <a:latin typeface="Arial"/>
              <a:ea typeface="Microsoft YaHei"/>
            </a:endParaRPr>
          </a:p>
          <a:p>
            <a:pPr>
              <a:spcBef>
                <a:spcPts val="561"/>
              </a:spcBef>
            </a:pPr>
            <a:endParaRPr lang="en-US" sz="2600" spc="-1">
              <a:latin typeface="Arial"/>
              <a:ea typeface="Microsoft YaHei"/>
              <a:cs typeface="Arial"/>
            </a:endParaRPr>
          </a:p>
          <a:p>
            <a:pPr>
              <a:spcBef>
                <a:spcPts val="561"/>
              </a:spcBef>
            </a:pPr>
            <a:endParaRPr lang="en-US" sz="2600" spc="-1">
              <a:latin typeface="Arial"/>
            </a:endParaRPr>
          </a:p>
        </p:txBody>
      </p:sp>
      <p:pic>
        <p:nvPicPr>
          <p:cNvPr id="164" name="Εικόνα 163"/>
          <p:cNvPicPr/>
          <p:nvPr/>
        </p:nvPicPr>
        <p:blipFill>
          <a:blip r:embed="rId2"/>
          <a:stretch/>
        </p:blipFill>
        <p:spPr>
          <a:xfrm>
            <a:off x="4663440" y="2286000"/>
            <a:ext cx="3624120" cy="1004400"/>
          </a:xfrm>
          <a:prstGeom prst="rect">
            <a:avLst/>
          </a:prstGeom>
          <a:ln>
            <a:noFill/>
          </a:ln>
        </p:spPr>
      </p:pic>
      <p:pic>
        <p:nvPicPr>
          <p:cNvPr id="165" name="Εικόνα 164"/>
          <p:cNvPicPr/>
          <p:nvPr/>
        </p:nvPicPr>
        <p:blipFill>
          <a:blip r:embed="rId3"/>
          <a:stretch/>
        </p:blipFill>
        <p:spPr>
          <a:xfrm>
            <a:off x="2011680" y="5688720"/>
            <a:ext cx="5484960" cy="69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Venn Diagrams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67" name="CustomShape 2"/>
          <p:cNvSpPr/>
          <p:nvPr/>
        </p:nvSpPr>
        <p:spPr>
          <a:xfrm>
            <a:off x="91800" y="1615680"/>
            <a:ext cx="10971000" cy="57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We can represent events using Venn Diagrams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168" name="CustomShape 3"/>
          <p:cNvSpPr/>
          <p:nvPr/>
        </p:nvSpPr>
        <p:spPr>
          <a:xfrm>
            <a:off x="3276720" y="2590920"/>
            <a:ext cx="4875120" cy="3808080"/>
          </a:xfrm>
          <a:prstGeom prst="ellipse">
            <a:avLst/>
          </a:prstGeom>
          <a:noFill/>
          <a:ln w="57240">
            <a:solidFill>
              <a:srgbClr val="1C99E0"/>
            </a:solidFill>
            <a:rou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</p:sp>
      <p:sp>
        <p:nvSpPr>
          <p:cNvPr id="169" name="CustomShape 4"/>
          <p:cNvSpPr/>
          <p:nvPr/>
        </p:nvSpPr>
        <p:spPr>
          <a:xfrm>
            <a:off x="8458200" y="2209680"/>
            <a:ext cx="2970000" cy="760320"/>
          </a:xfrm>
          <a:prstGeom prst="borderCallout2">
            <a:avLst>
              <a:gd name="adj1" fmla="val 51058"/>
              <a:gd name="adj2" fmla="val -849"/>
              <a:gd name="adj3" fmla="val 48750"/>
              <a:gd name="adj4" fmla="val -14172"/>
              <a:gd name="adj5" fmla="val 111852"/>
              <a:gd name="adj6" fmla="val -38746"/>
            </a:avLst>
          </a:prstGeom>
          <a:noFill/>
          <a:ln>
            <a:solidFill>
              <a:srgbClr val="1C99E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0" name="CustomShape 5"/>
          <p:cNvSpPr/>
          <p:nvPr/>
        </p:nvSpPr>
        <p:spPr>
          <a:xfrm>
            <a:off x="8458200" y="2247840"/>
            <a:ext cx="297000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Sample space </a:t>
            </a:r>
            <a:r>
              <a:rPr lang="en-US" sz="1800" b="1" strike="noStrike" spc="-1">
                <a:solidFill>
                  <a:srgbClr val="1C99E0"/>
                </a:solidFill>
                <a:latin typeface="Arial"/>
                <a:ea typeface="DejaVu Sans"/>
              </a:rPr>
              <a:t>Ω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All people living in Ioannina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71" name="CustomShape 6"/>
          <p:cNvSpPr/>
          <p:nvPr/>
        </p:nvSpPr>
        <p:spPr>
          <a:xfrm>
            <a:off x="3809880" y="3352680"/>
            <a:ext cx="2665080" cy="1979280"/>
          </a:xfrm>
          <a:prstGeom prst="ellipse">
            <a:avLst/>
          </a:prstGeom>
          <a:noFill/>
          <a:ln w="57240">
            <a:solidFill>
              <a:srgbClr val="FF0000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172" name="CustomShape 7"/>
          <p:cNvSpPr/>
          <p:nvPr/>
        </p:nvSpPr>
        <p:spPr>
          <a:xfrm>
            <a:off x="824760" y="2461320"/>
            <a:ext cx="2817720" cy="713520"/>
          </a:xfrm>
          <a:prstGeom prst="borderCallout2">
            <a:avLst>
              <a:gd name="adj1" fmla="val 49783"/>
              <a:gd name="adj2" fmla="val 100578"/>
              <a:gd name="adj3" fmla="val 61605"/>
              <a:gd name="adj4" fmla="val 143729"/>
              <a:gd name="adj5" fmla="val 123322"/>
              <a:gd name="adj6" fmla="val 148938"/>
            </a:avLst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Event </a:t>
            </a:r>
            <a:r>
              <a:rPr lang="en-US" sz="1800" b="1" strike="noStrike" spc="-1">
                <a:solidFill>
                  <a:srgbClr val="C9211E"/>
                </a:solidFill>
                <a:latin typeface="Arial"/>
                <a:ea typeface="DejaVu Sans"/>
              </a:rPr>
              <a:t>Ε</a:t>
            </a:r>
            <a:r>
              <a:rPr lang="en-US" sz="1800" b="1" strike="noStrike" spc="-1" baseline="-33000">
                <a:solidFill>
                  <a:srgbClr val="C9211E"/>
                </a:solidFill>
                <a:latin typeface="Arial"/>
                <a:ea typeface="DejaVu Sans"/>
              </a:rPr>
              <a:t>1</a:t>
            </a:r>
            <a:r>
              <a:rPr lang="en-US" sz="1800" b="1" strike="noStrike" spc="-1">
                <a:solidFill>
                  <a:srgbClr val="C9211E"/>
                </a:solidFill>
                <a:latin typeface="Arial"/>
                <a:ea typeface="DejaVu Sans"/>
              </a:rPr>
              <a:t> 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People born in Ioannina 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73" name="CustomShape 8"/>
          <p:cNvSpPr/>
          <p:nvPr/>
        </p:nvSpPr>
        <p:spPr>
          <a:xfrm>
            <a:off x="5319720" y="3742200"/>
            <a:ext cx="2679480" cy="1979280"/>
          </a:xfrm>
          <a:prstGeom prst="ellipse">
            <a:avLst/>
          </a:prstGeom>
          <a:noFill/>
          <a:ln w="57240"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174" name="CustomShape 9"/>
          <p:cNvSpPr/>
          <p:nvPr/>
        </p:nvSpPr>
        <p:spPr>
          <a:xfrm>
            <a:off x="8801280" y="5625720"/>
            <a:ext cx="2284200" cy="760320"/>
          </a:xfrm>
          <a:prstGeom prst="borderCallout2">
            <a:avLst>
              <a:gd name="adj1" fmla="val 50829"/>
              <a:gd name="adj2" fmla="val -16"/>
              <a:gd name="adj3" fmla="val 50829"/>
              <a:gd name="adj4" fmla="val -24588"/>
              <a:gd name="adj5" fmla="val -15817"/>
              <a:gd name="adj6" fmla="val -58548"/>
            </a:avLst>
          </a:prstGeom>
          <a:noFill/>
          <a:ln>
            <a:solidFill>
              <a:schemeClr val="accent3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Event </a:t>
            </a:r>
            <a:r>
              <a:rPr lang="en-US" sz="1800" b="1" strike="noStrike" spc="-1">
                <a:solidFill>
                  <a:srgbClr val="18A303"/>
                </a:solidFill>
                <a:latin typeface="Arial"/>
                <a:ea typeface="DejaVu Sans"/>
              </a:rPr>
              <a:t>Ε</a:t>
            </a:r>
            <a:r>
              <a:rPr lang="en-US" sz="1800" b="1" strike="noStrike" spc="-1" baseline="-33000">
                <a:solidFill>
                  <a:srgbClr val="18A303"/>
                </a:solidFill>
                <a:latin typeface="Arial"/>
                <a:ea typeface="DejaVu Sans"/>
              </a:rPr>
              <a:t>2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Students at UoI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75" name="CustomShape 10"/>
          <p:cNvSpPr/>
          <p:nvPr/>
        </p:nvSpPr>
        <p:spPr>
          <a:xfrm>
            <a:off x="1554480" y="5587920"/>
            <a:ext cx="1941480" cy="902880"/>
          </a:xfrm>
          <a:prstGeom prst="borderCallout2">
            <a:avLst>
              <a:gd name="adj1" fmla="val 49783"/>
              <a:gd name="adj2" fmla="val 100974"/>
              <a:gd name="adj3" fmla="val 52645"/>
              <a:gd name="adj4" fmla="val 114911"/>
              <a:gd name="adj5" fmla="val -64674"/>
              <a:gd name="adj6" fmla="val 209990"/>
            </a:avLst>
          </a:prstGeom>
          <a:noFill/>
          <a:ln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Event </a:t>
            </a:r>
            <a:r>
              <a:rPr lang="en-US" sz="1800" b="1" strike="noStrike" spc="-1">
                <a:solidFill>
                  <a:srgbClr val="8E03A3"/>
                </a:solidFill>
                <a:latin typeface="Arial"/>
                <a:ea typeface="Microsoft YaHei"/>
              </a:rPr>
              <a:t>E</a:t>
            </a:r>
            <a:r>
              <a:rPr lang="en-US" sz="1800" b="1" strike="noStrike" spc="-1" baseline="-33000">
                <a:solidFill>
                  <a:srgbClr val="8E03A3"/>
                </a:solidFill>
                <a:latin typeface="Arial"/>
                <a:ea typeface="Microsoft YaHei"/>
              </a:rPr>
              <a:t>1</a:t>
            </a:r>
            <a:r>
              <a:rPr lang="en-US" sz="1800" b="1" strike="noStrike" spc="-1">
                <a:solidFill>
                  <a:srgbClr val="8E03A3"/>
                </a:solidFill>
                <a:latin typeface="Arial"/>
                <a:ea typeface="Microsoft YaHei"/>
              </a:rPr>
              <a:t>∩E</a:t>
            </a:r>
            <a:r>
              <a:rPr lang="en-US" sz="1800" b="1" strike="noStrike" spc="-1" baseline="-33000">
                <a:solidFill>
                  <a:srgbClr val="8E03A3"/>
                </a:solidFill>
                <a:latin typeface="Arial"/>
                <a:ea typeface="Microsoft YaHei"/>
              </a:rPr>
              <a:t>2</a:t>
            </a:r>
            <a:r>
              <a:rPr lang="en-US" sz="1800" b="0" strike="noStrike" spc="-1" baseline="-33000">
                <a:solidFill>
                  <a:srgbClr val="8E03A3"/>
                </a:solidFill>
                <a:latin typeface="Arial"/>
                <a:ea typeface="DejaVu Sans"/>
              </a:rPr>
              <a:t> 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Students at UoI born in Ioannina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76" name="CustomShape 11"/>
          <p:cNvSpPr/>
          <p:nvPr/>
        </p:nvSpPr>
        <p:spPr>
          <a:xfrm rot="1926600">
            <a:off x="5432400" y="3781080"/>
            <a:ext cx="912600" cy="1510200"/>
          </a:xfrm>
          <a:prstGeom prst="ellipse">
            <a:avLst/>
          </a:prstGeom>
          <a:solidFill>
            <a:srgbClr val="5B2D90">
              <a:alpha val="5000"/>
            </a:srgbClr>
          </a:solidFill>
          <a:ln w="57240">
            <a:solidFill>
              <a:srgbClr val="5B2D9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12"/>
          <p:cNvSpPr/>
          <p:nvPr/>
        </p:nvSpPr>
        <p:spPr>
          <a:xfrm>
            <a:off x="11338560" y="4480560"/>
            <a:ext cx="638640" cy="364320"/>
          </a:xfrm>
          <a:prstGeom prst="ellipse">
            <a:avLst/>
          </a:prstGeom>
          <a:noFill/>
          <a:ln w="19080">
            <a:rou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</p:sp>
      <p:sp>
        <p:nvSpPr>
          <p:cNvPr id="178" name="CustomShape 13"/>
          <p:cNvSpPr/>
          <p:nvPr/>
        </p:nvSpPr>
        <p:spPr>
          <a:xfrm rot="1926600">
            <a:off x="728640" y="4521600"/>
            <a:ext cx="297720" cy="489960"/>
          </a:xfrm>
          <a:prstGeom prst="ellipse">
            <a:avLst/>
          </a:prstGeom>
          <a:solidFill>
            <a:srgbClr val="5B2D90">
              <a:alpha val="5000"/>
            </a:srgbClr>
          </a:solidFill>
          <a:ln w="19080">
            <a:solidFill>
              <a:srgbClr val="5B2D9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9" name="CustomShape 14"/>
          <p:cNvSpPr/>
          <p:nvPr/>
        </p:nvSpPr>
        <p:spPr>
          <a:xfrm rot="1926600">
            <a:off x="11538720" y="3845160"/>
            <a:ext cx="305280" cy="497880"/>
          </a:xfrm>
          <a:prstGeom prst="ellipse">
            <a:avLst/>
          </a:prstGeom>
          <a:solidFill>
            <a:srgbClr val="5B2D90">
              <a:alpha val="5000"/>
            </a:srgbClr>
          </a:solidFill>
          <a:ln w="19080">
            <a:solidFill>
              <a:srgbClr val="5B2D9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" name="CustomShape 15"/>
          <p:cNvSpPr/>
          <p:nvPr/>
        </p:nvSpPr>
        <p:spPr>
          <a:xfrm>
            <a:off x="457200" y="5105880"/>
            <a:ext cx="821520" cy="470520"/>
          </a:xfrm>
          <a:prstGeom prst="ellipse">
            <a:avLst/>
          </a:prstGeom>
          <a:noFill/>
          <a:ln w="19080">
            <a:solidFill>
              <a:srgbClr val="1C99E0"/>
            </a:solidFill>
            <a:rou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</p:sp>
      <p:pic>
        <p:nvPicPr>
          <p:cNvPr id="181" name="Εικόνα 180"/>
          <p:cNvPicPr/>
          <p:nvPr/>
        </p:nvPicPr>
        <p:blipFill>
          <a:blip r:embed="rId2"/>
          <a:stretch/>
        </p:blipFill>
        <p:spPr>
          <a:xfrm>
            <a:off x="8300520" y="3931920"/>
            <a:ext cx="2670840" cy="874800"/>
          </a:xfrm>
          <a:prstGeom prst="rect">
            <a:avLst/>
          </a:prstGeom>
          <a:ln>
            <a:noFill/>
          </a:ln>
        </p:spPr>
      </p:pic>
      <p:pic>
        <p:nvPicPr>
          <p:cNvPr id="182" name="Εικόνα 181"/>
          <p:cNvPicPr/>
          <p:nvPr/>
        </p:nvPicPr>
        <p:blipFill>
          <a:blip r:embed="rId3"/>
          <a:stretch/>
        </p:blipFill>
        <p:spPr>
          <a:xfrm>
            <a:off x="108720" y="3657600"/>
            <a:ext cx="2998800" cy="730080"/>
          </a:xfrm>
          <a:prstGeom prst="rect">
            <a:avLst/>
          </a:prstGeom>
          <a:ln>
            <a:noFill/>
          </a:ln>
        </p:spPr>
      </p:pic>
      <p:sp>
        <p:nvSpPr>
          <p:cNvPr id="183" name="CustomShape 16"/>
          <p:cNvSpPr/>
          <p:nvPr/>
        </p:nvSpPr>
        <p:spPr>
          <a:xfrm>
            <a:off x="10932120" y="4206240"/>
            <a:ext cx="3135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84" name="Line 17"/>
          <p:cNvSpPr/>
          <p:nvPr/>
        </p:nvSpPr>
        <p:spPr>
          <a:xfrm>
            <a:off x="11247120" y="4389120"/>
            <a:ext cx="822960" cy="0"/>
          </a:xfrm>
          <a:prstGeom prst="line">
            <a:avLst/>
          </a:prstGeom>
          <a:ln w="126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Line 18"/>
          <p:cNvSpPr/>
          <p:nvPr/>
        </p:nvSpPr>
        <p:spPr>
          <a:xfrm>
            <a:off x="418320" y="5055840"/>
            <a:ext cx="822960" cy="0"/>
          </a:xfrm>
          <a:prstGeom prst="line">
            <a:avLst/>
          </a:prstGeom>
          <a:ln w="126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6" name="CustomShape 19"/>
          <p:cNvSpPr/>
          <p:nvPr/>
        </p:nvSpPr>
        <p:spPr>
          <a:xfrm>
            <a:off x="782280" y="4206240"/>
            <a:ext cx="3135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Example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345707" y="1714902"/>
            <a:ext cx="10971000" cy="5336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What is the probability when rolling two dice that their sum is 8, given that their sum is even ? 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DejaVu Sans"/>
              </a:rPr>
              <a:t>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DejaVu Sans"/>
              </a:rPr>
              <a:t>1 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DejaVu Sans"/>
              </a:rPr>
              <a:t>= “sum is 8” = {(2,6),(3,5),(4,4),(5,3),(6,2)}: Pr(E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DejaVu Sans"/>
              </a:rPr>
              <a:t>1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DejaVu Sans"/>
              </a:rPr>
              <a:t>) = 5/36</a:t>
            </a: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DejaVu Sans"/>
              </a:rPr>
              <a:t>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DejaVu Sans"/>
              </a:rPr>
              <a:t>2 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DejaVu Sans"/>
              </a:rPr>
              <a:t>= “sum is even”: Pr(E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DejaVu Sans"/>
              </a:rPr>
              <a:t>2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DejaVu Sans"/>
              </a:rPr>
              <a:t>) = 1/2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Pr(E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Microsoft YaHei"/>
              </a:rPr>
              <a:t>1 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|E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Microsoft YaHei"/>
              </a:rPr>
              <a:t>2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) = Pr(E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Microsoft YaHei"/>
              </a:rPr>
              <a:t>1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∩E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Microsoft YaHei"/>
              </a:rPr>
              <a:t>2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) / Pr(E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Microsoft YaHei"/>
              </a:rPr>
              <a:t>2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) = (5/36) / (1/2) = 5/18  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Notice: 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Pr(E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Microsoft YaHei"/>
              </a:rPr>
              <a:t>1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∩E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Microsoft YaHei"/>
              </a:rPr>
              <a:t>2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) = Pr(E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Microsoft YaHei"/>
              </a:rPr>
              <a:t>1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) = 5/36 = 1/2 * Pr(E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Microsoft YaHei"/>
              </a:rPr>
              <a:t>1 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|E</a:t>
            </a:r>
            <a:r>
              <a:rPr lang="en-US" sz="2800" b="0" strike="noStrike" spc="-1" baseline="-33000">
                <a:solidFill>
                  <a:srgbClr val="00A0FC"/>
                </a:solidFill>
                <a:latin typeface="Arial"/>
                <a:ea typeface="Microsoft YaHei"/>
              </a:rPr>
              <a:t>2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)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</p:txBody>
      </p:sp>
      <p:pic>
        <p:nvPicPr>
          <p:cNvPr id="189" name="Εικόνα 188"/>
          <p:cNvPicPr/>
          <p:nvPr/>
        </p:nvPicPr>
        <p:blipFill>
          <a:blip r:embed="rId2"/>
          <a:stretch/>
        </p:blipFill>
        <p:spPr>
          <a:xfrm>
            <a:off x="4024800" y="502920"/>
            <a:ext cx="2833200" cy="1095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Complement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274320" y="1523880"/>
            <a:ext cx="10971000" cy="414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84500" lnSpcReduction="10000"/>
          </a:bodyPr>
          <a:lstStyle/>
          <a:p>
            <a:pPr>
              <a:lnSpc>
                <a:spcPct val="100000"/>
              </a:lnSpc>
              <a:spcBef>
                <a:spcPts val="561"/>
              </a:spcBef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Let </a:t>
            </a:r>
            <a:r>
              <a:rPr lang="en-US" sz="2800" b="1" strike="noStrike" spc="-1">
                <a:solidFill>
                  <a:srgbClr val="00A0FC"/>
                </a:solidFill>
                <a:latin typeface="Arial"/>
                <a:ea typeface="Microsoft YaHei"/>
              </a:rPr>
              <a:t>Ω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be the sample space. If </a:t>
            </a:r>
            <a:r>
              <a:rPr lang="en-US" sz="2800" b="1" strike="noStrike" spc="-1">
                <a:solidFill>
                  <a:srgbClr val="00A0FC"/>
                </a:solidFill>
                <a:latin typeface="Arial"/>
                <a:ea typeface="Microsoft YaHei"/>
              </a:rPr>
              <a:t>E ⊆ Ω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is an event, then the </a:t>
            </a:r>
            <a:r>
              <a:rPr lang="en-US" sz="2800" b="0" strike="noStrike" spc="-1">
                <a:solidFill>
                  <a:srgbClr val="FF0000"/>
                </a:solidFill>
                <a:latin typeface="Arial"/>
                <a:ea typeface="Microsoft YaHei"/>
              </a:rPr>
              <a:t>complement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of the event </a:t>
            </a:r>
            <a:r>
              <a:rPr lang="en-US" sz="2800" b="1" strike="noStrike" spc="-1">
                <a:solidFill>
                  <a:srgbClr val="00A0FC"/>
                </a:solidFill>
                <a:latin typeface="Arial"/>
                <a:ea typeface="Microsoft YaHei"/>
              </a:rPr>
              <a:t>E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is the event </a:t>
            </a:r>
            <a:r>
              <a:rPr lang="en-US" sz="2800" b="0" strike="noStrike" spc="-1">
                <a:solidFill>
                  <a:srgbClr val="00A0FC"/>
                </a:solidFill>
                <a:latin typeface="Arial"/>
                <a:ea typeface="Microsoft YaHei"/>
              </a:rPr>
              <a:t>Ē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, such that: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latin typeface="Arial"/>
            </a:endParaRPr>
          </a:p>
          <a:p>
            <a:endParaRPr lang="en-US" sz="2800" spc="-1">
              <a:solidFill>
                <a:srgbClr val="000000"/>
              </a:solidFill>
              <a:latin typeface="Arial"/>
              <a:ea typeface="Microsoft YaHei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Example: 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Probability of the complement: </a:t>
            </a: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Sometimes it is more convenient to work with the complement. </a:t>
            </a: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Example: Compute the probability that the sum of two dice is greater than 2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latin typeface="Arial"/>
            </a:endParaRPr>
          </a:p>
        </p:txBody>
      </p:sp>
      <p:pic>
        <p:nvPicPr>
          <p:cNvPr id="192" name="Εικόνα 191"/>
          <p:cNvPicPr/>
          <p:nvPr/>
        </p:nvPicPr>
        <p:blipFill>
          <a:blip r:embed="rId2"/>
          <a:stretch/>
        </p:blipFill>
        <p:spPr>
          <a:xfrm>
            <a:off x="7223760" y="2265120"/>
            <a:ext cx="3473280" cy="2122560"/>
          </a:xfrm>
          <a:prstGeom prst="rect">
            <a:avLst/>
          </a:prstGeom>
          <a:ln>
            <a:noFill/>
          </a:ln>
        </p:spPr>
      </p:pic>
      <p:pic>
        <p:nvPicPr>
          <p:cNvPr id="193" name="Εικόνα 192"/>
          <p:cNvPicPr/>
          <p:nvPr/>
        </p:nvPicPr>
        <p:blipFill>
          <a:blip r:embed="rId3"/>
          <a:stretch/>
        </p:blipFill>
        <p:spPr>
          <a:xfrm>
            <a:off x="548640" y="2377440"/>
            <a:ext cx="1702800" cy="821520"/>
          </a:xfrm>
          <a:prstGeom prst="rect">
            <a:avLst/>
          </a:prstGeom>
          <a:ln>
            <a:noFill/>
          </a:ln>
        </p:spPr>
      </p:pic>
      <p:pic>
        <p:nvPicPr>
          <p:cNvPr id="194" name="Εικόνα 193"/>
          <p:cNvPicPr/>
          <p:nvPr/>
        </p:nvPicPr>
        <p:blipFill>
          <a:blip r:embed="rId4"/>
          <a:stretch/>
        </p:blipFill>
        <p:spPr>
          <a:xfrm>
            <a:off x="4732420" y="4392504"/>
            <a:ext cx="2927047" cy="442349"/>
          </a:xfrm>
          <a:prstGeom prst="rect">
            <a:avLst/>
          </a:prstGeom>
          <a:ln>
            <a:noFill/>
          </a:ln>
        </p:spPr>
      </p:pic>
      <p:pic>
        <p:nvPicPr>
          <p:cNvPr id="195" name="Εικόνα 194"/>
          <p:cNvPicPr/>
          <p:nvPr/>
        </p:nvPicPr>
        <p:blipFill>
          <a:blip r:embed="rId5"/>
          <a:stretch/>
        </p:blipFill>
        <p:spPr>
          <a:xfrm>
            <a:off x="548640" y="3670560"/>
            <a:ext cx="3494880" cy="717120"/>
          </a:xfrm>
          <a:prstGeom prst="rect">
            <a:avLst/>
          </a:prstGeom>
          <a:ln>
            <a:noFill/>
          </a:ln>
        </p:spPr>
      </p:pic>
      <p:pic>
        <p:nvPicPr>
          <p:cNvPr id="196" name="Εικόνα 195"/>
          <p:cNvPicPr/>
          <p:nvPr/>
        </p:nvPicPr>
        <p:blipFill>
          <a:blip r:embed="rId6"/>
          <a:srcRect b="48303"/>
          <a:stretch/>
        </p:blipFill>
        <p:spPr>
          <a:xfrm>
            <a:off x="548640" y="5807160"/>
            <a:ext cx="4296240" cy="775080"/>
          </a:xfrm>
          <a:prstGeom prst="rect">
            <a:avLst/>
          </a:prstGeom>
          <a:ln>
            <a:noFill/>
          </a:ln>
        </p:spPr>
      </p:pic>
      <p:pic>
        <p:nvPicPr>
          <p:cNvPr id="197" name="Εικόνα 196"/>
          <p:cNvPicPr/>
          <p:nvPr/>
        </p:nvPicPr>
        <p:blipFill>
          <a:blip r:embed="rId6"/>
          <a:srcRect l="4254" t="48269" b="3417"/>
          <a:stretch/>
        </p:blipFill>
        <p:spPr>
          <a:xfrm>
            <a:off x="5760720" y="5802389"/>
            <a:ext cx="4293833" cy="688411"/>
          </a:xfrm>
          <a:prstGeom prst="rect">
            <a:avLst/>
          </a:prstGeom>
          <a:ln>
            <a:noFill/>
          </a:ln>
        </p:spPr>
      </p:pic>
      <p:pic>
        <p:nvPicPr>
          <p:cNvPr id="198" name="Εικόνα 197"/>
          <p:cNvPicPr/>
          <p:nvPr/>
        </p:nvPicPr>
        <p:blipFill>
          <a:blip r:embed="rId7"/>
          <a:stretch/>
        </p:blipFill>
        <p:spPr>
          <a:xfrm>
            <a:off x="4835091" y="6003758"/>
            <a:ext cx="627834" cy="38557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A Useful Identity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244080" y="1523880"/>
            <a:ext cx="9904320" cy="221976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1417"/>
              </a:spcBef>
            </a:pPr>
            <a:endParaRPr lang="en-US" sz="1800" b="0" strike="noStrike" spc="-1">
              <a:latin typeface="Arial"/>
            </a:endParaRPr>
          </a:p>
          <a:p>
            <a:pPr marL="109855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201" name="CustomShape 3"/>
          <p:cNvSpPr/>
          <p:nvPr/>
        </p:nvSpPr>
        <p:spPr>
          <a:xfrm flipH="1">
            <a:off x="8289360" y="1523880"/>
            <a:ext cx="3412080" cy="486360"/>
          </a:xfrm>
          <a:prstGeom prst="rect">
            <a:avLst/>
          </a:prstGeom>
          <a:blipFill rotWithShape="0">
            <a:blip r:embed="rId3"/>
            <a:stretch>
              <a:fillRect t="-9700" b="-24653"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 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02" name="CustomShape 4"/>
          <p:cNvSpPr/>
          <p:nvPr/>
        </p:nvSpPr>
        <p:spPr>
          <a:xfrm flipH="1">
            <a:off x="7679520" y="3108960"/>
            <a:ext cx="4113000" cy="459000"/>
          </a:xfrm>
          <a:prstGeom prst="rect">
            <a:avLst/>
          </a:prstGeom>
          <a:blipFill rotWithShape="0">
            <a:blip r:embed="rId4"/>
            <a:stretch>
              <a:fillRect l="-1149" t="-7877" b="-24288"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 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03" name="Line 5"/>
          <p:cNvSpPr/>
          <p:nvPr/>
        </p:nvSpPr>
        <p:spPr>
          <a:xfrm flipV="1">
            <a:off x="4023360" y="1523880"/>
            <a:ext cx="1188720" cy="67068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CustomShape 6"/>
          <p:cNvSpPr/>
          <p:nvPr/>
        </p:nvSpPr>
        <p:spPr>
          <a:xfrm>
            <a:off x="4937760" y="640080"/>
            <a:ext cx="2284560" cy="1065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930" y="7160"/>
                </a:moveTo>
                <a:cubicBezTo>
                  <a:pt x="1530" y="4490"/>
                  <a:pt x="3400" y="1970"/>
                  <a:pt x="5270" y="1970"/>
                </a:cubicBezTo>
                <a:cubicBezTo>
                  <a:pt x="5860" y="1950"/>
                  <a:pt x="6470" y="2210"/>
                  <a:pt x="6970" y="2600"/>
                </a:cubicBezTo>
                <a:cubicBezTo>
                  <a:pt x="7450" y="1390"/>
                  <a:pt x="8340" y="650"/>
                  <a:pt x="9340" y="650"/>
                </a:cubicBezTo>
                <a:cubicBezTo>
                  <a:pt x="10004" y="690"/>
                  <a:pt x="10710" y="1050"/>
                  <a:pt x="11210" y="1700"/>
                </a:cubicBezTo>
                <a:cubicBezTo>
                  <a:pt x="11570" y="630"/>
                  <a:pt x="12330" y="0"/>
                  <a:pt x="13150" y="0"/>
                </a:cubicBezTo>
                <a:cubicBezTo>
                  <a:pt x="13840" y="0"/>
                  <a:pt x="14470" y="460"/>
                  <a:pt x="14870" y="1160"/>
                </a:cubicBezTo>
                <a:cubicBezTo>
                  <a:pt x="15330" y="440"/>
                  <a:pt x="16020" y="0"/>
                  <a:pt x="16740" y="0"/>
                </a:cubicBezTo>
                <a:cubicBezTo>
                  <a:pt x="17910" y="0"/>
                  <a:pt x="18900" y="1130"/>
                  <a:pt x="19110" y="2710"/>
                </a:cubicBezTo>
                <a:cubicBezTo>
                  <a:pt x="20240" y="3150"/>
                  <a:pt x="21060" y="4580"/>
                  <a:pt x="21060" y="6220"/>
                </a:cubicBezTo>
                <a:cubicBezTo>
                  <a:pt x="21060" y="6720"/>
                  <a:pt x="21000" y="7200"/>
                  <a:pt x="20830" y="7660"/>
                </a:cubicBezTo>
                <a:cubicBezTo>
                  <a:pt x="21310" y="8460"/>
                  <a:pt x="21600" y="9450"/>
                  <a:pt x="21600" y="10460"/>
                </a:cubicBezTo>
                <a:cubicBezTo>
                  <a:pt x="21600" y="12750"/>
                  <a:pt x="20310" y="14680"/>
                  <a:pt x="18650" y="15010"/>
                </a:cubicBezTo>
                <a:cubicBezTo>
                  <a:pt x="18650" y="17200"/>
                  <a:pt x="17370" y="18920"/>
                  <a:pt x="15770" y="18920"/>
                </a:cubicBezTo>
                <a:cubicBezTo>
                  <a:pt x="15220" y="18920"/>
                  <a:pt x="14700" y="18710"/>
                  <a:pt x="14240" y="18310"/>
                </a:cubicBezTo>
                <a:cubicBezTo>
                  <a:pt x="13820" y="20240"/>
                  <a:pt x="12490" y="21600"/>
                  <a:pt x="11000" y="21600"/>
                </a:cubicBezTo>
                <a:cubicBezTo>
                  <a:pt x="9890" y="21600"/>
                  <a:pt x="8840" y="20790"/>
                  <a:pt x="8210" y="19510"/>
                </a:cubicBezTo>
                <a:cubicBezTo>
                  <a:pt x="7620" y="20000"/>
                  <a:pt x="7930" y="20290"/>
                  <a:pt x="6240" y="20290"/>
                </a:cubicBezTo>
                <a:cubicBezTo>
                  <a:pt x="4850" y="20290"/>
                  <a:pt x="3570" y="19280"/>
                  <a:pt x="2900" y="17640"/>
                </a:cubicBezTo>
                <a:cubicBezTo>
                  <a:pt x="1300" y="17600"/>
                  <a:pt x="480" y="16300"/>
                  <a:pt x="480" y="14660"/>
                </a:cubicBezTo>
                <a:cubicBezTo>
                  <a:pt x="480" y="13900"/>
                  <a:pt x="690" y="13210"/>
                  <a:pt x="1070" y="12640"/>
                </a:cubicBezTo>
                <a:cubicBezTo>
                  <a:pt x="380" y="12160"/>
                  <a:pt x="0" y="11210"/>
                  <a:pt x="0" y="10120"/>
                </a:cubicBezTo>
                <a:cubicBezTo>
                  <a:pt x="0" y="8590"/>
                  <a:pt x="840" y="7330"/>
                  <a:pt x="1930" y="7160"/>
                </a:cubicBezTo>
                <a:close/>
                <a:moveTo>
                  <a:pt x="1930" y="7160"/>
                </a:moveTo>
                <a:cubicBezTo>
                  <a:pt x="1950" y="7410"/>
                  <a:pt x="2040" y="7690"/>
                  <a:pt x="2090" y="7920"/>
                </a:cubicBezTo>
                <a:moveTo>
                  <a:pt x="6970" y="2600"/>
                </a:moveTo>
                <a:cubicBezTo>
                  <a:pt x="7200" y="2790"/>
                  <a:pt x="7480" y="3050"/>
                  <a:pt x="7670" y="3310"/>
                </a:cubicBezTo>
                <a:moveTo>
                  <a:pt x="11210" y="1700"/>
                </a:moveTo>
                <a:cubicBezTo>
                  <a:pt x="11130" y="1910"/>
                  <a:pt x="11080" y="2160"/>
                  <a:pt x="11030" y="2400"/>
                </a:cubicBezTo>
                <a:moveTo>
                  <a:pt x="14870" y="1160"/>
                </a:moveTo>
                <a:cubicBezTo>
                  <a:pt x="14720" y="1400"/>
                  <a:pt x="14640" y="1720"/>
                  <a:pt x="14540" y="2010"/>
                </a:cubicBezTo>
                <a:moveTo>
                  <a:pt x="19110" y="2710"/>
                </a:moveTo>
                <a:cubicBezTo>
                  <a:pt x="19130" y="2890"/>
                  <a:pt x="19230" y="3290"/>
                  <a:pt x="19190" y="3380"/>
                </a:cubicBezTo>
                <a:moveTo>
                  <a:pt x="20830" y="7660"/>
                </a:moveTo>
                <a:cubicBezTo>
                  <a:pt x="20660" y="8170"/>
                  <a:pt x="20430" y="8620"/>
                  <a:pt x="20110" y="8990"/>
                </a:cubicBezTo>
                <a:moveTo>
                  <a:pt x="18660" y="15010"/>
                </a:moveTo>
                <a:cubicBezTo>
                  <a:pt x="18740" y="14200"/>
                  <a:pt x="18280" y="12200"/>
                  <a:pt x="17000" y="11450"/>
                </a:cubicBezTo>
                <a:moveTo>
                  <a:pt x="14240" y="18310"/>
                </a:moveTo>
                <a:cubicBezTo>
                  <a:pt x="14320" y="17980"/>
                  <a:pt x="14350" y="17680"/>
                  <a:pt x="14370" y="17360"/>
                </a:cubicBezTo>
                <a:moveTo>
                  <a:pt x="8220" y="19510"/>
                </a:moveTo>
                <a:cubicBezTo>
                  <a:pt x="8060" y="19250"/>
                  <a:pt x="7960" y="18950"/>
                  <a:pt x="7860" y="18640"/>
                </a:cubicBezTo>
                <a:moveTo>
                  <a:pt x="2900" y="17640"/>
                </a:moveTo>
                <a:cubicBezTo>
                  <a:pt x="3090" y="17600"/>
                  <a:pt x="3280" y="17540"/>
                  <a:pt x="3460" y="17450"/>
                </a:cubicBezTo>
                <a:moveTo>
                  <a:pt x="1070" y="12640"/>
                </a:moveTo>
                <a:cubicBezTo>
                  <a:pt x="1400" y="12900"/>
                  <a:pt x="1780" y="13130"/>
                  <a:pt x="2330" y="13040"/>
                </a:cubicBezTo>
              </a:path>
            </a:pathLst>
          </a:custGeom>
          <a:solidFill>
            <a:srgbClr val="729FCF">
              <a:alpha val="20000"/>
            </a:srgbClr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Why is this 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True?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205" name="Εικόνα 204"/>
          <p:cNvPicPr/>
          <p:nvPr/>
        </p:nvPicPr>
        <p:blipFill>
          <a:blip r:embed="rId5"/>
          <a:stretch/>
        </p:blipFill>
        <p:spPr>
          <a:xfrm>
            <a:off x="8961120" y="457200"/>
            <a:ext cx="1827360" cy="1110960"/>
          </a:xfrm>
          <a:prstGeom prst="rect">
            <a:avLst/>
          </a:prstGeom>
          <a:ln>
            <a:noFill/>
          </a:ln>
        </p:spPr>
      </p:pic>
      <p:pic>
        <p:nvPicPr>
          <p:cNvPr id="206" name="Εικόνα 205"/>
          <p:cNvPicPr/>
          <p:nvPr/>
        </p:nvPicPr>
        <p:blipFill>
          <a:blip r:embed="rId6"/>
          <a:stretch/>
        </p:blipFill>
        <p:spPr>
          <a:xfrm>
            <a:off x="7498080" y="914400"/>
            <a:ext cx="828360" cy="455760"/>
          </a:xfrm>
          <a:prstGeom prst="rect">
            <a:avLst/>
          </a:prstGeom>
          <a:ln>
            <a:noFill/>
          </a:ln>
        </p:spPr>
      </p:pic>
      <p:sp>
        <p:nvSpPr>
          <p:cNvPr id="207" name="CustomShape 7"/>
          <p:cNvSpPr/>
          <p:nvPr/>
        </p:nvSpPr>
        <p:spPr>
          <a:xfrm>
            <a:off x="549000" y="2670480"/>
            <a:ext cx="264996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Application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08" name="CustomShape 8"/>
          <p:cNvSpPr/>
          <p:nvPr/>
        </p:nvSpPr>
        <p:spPr>
          <a:xfrm>
            <a:off x="61200" y="3455640"/>
            <a:ext cx="10971000" cy="48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Compute the probability that a randomly selected person has height greater than 1.80. Assume that we know that: 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Font typeface="Arial"/>
              <a:buAutoNum type="arabicParenR"/>
            </a:pP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 Probability that a man has height greater than 1.80 is 0.4</a:t>
            </a: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Font typeface="Arial"/>
              <a:buAutoNum type="arabicParenR"/>
            </a:pP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 Probability that a woman has height greater than 1.80 is 0.04</a:t>
            </a: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Event 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A = “height greater than 1.80”</a:t>
            </a: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Event 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B = “person is a woman”. </a:t>
            </a:r>
            <a:r>
              <a:rPr lang="en-US" sz="2400" b="0" strike="noStrike" spc="-1">
                <a:solidFill>
                  <a:srgbClr val="0070C0"/>
                </a:solidFill>
                <a:latin typeface="Arial"/>
                <a:ea typeface="DejaVu Sans"/>
              </a:rPr>
              <a:t>Pr(B)=0.51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400" b="0" strike="noStrike" spc="-1">
              <a:latin typeface="Arial"/>
            </a:endParaRPr>
          </a:p>
        </p:txBody>
      </p:sp>
      <p:pic>
        <p:nvPicPr>
          <p:cNvPr id="209" name="Εικόνα 208"/>
          <p:cNvPicPr/>
          <p:nvPr/>
        </p:nvPicPr>
        <p:blipFill>
          <a:blip r:embed="rId7"/>
          <a:stretch/>
        </p:blipFill>
        <p:spPr>
          <a:xfrm>
            <a:off x="7406640" y="6126480"/>
            <a:ext cx="4681080" cy="659520"/>
          </a:xfrm>
          <a:prstGeom prst="rect">
            <a:avLst/>
          </a:prstGeom>
          <a:ln>
            <a:noFill/>
          </a:ln>
        </p:spPr>
      </p:pic>
      <p:sp>
        <p:nvSpPr>
          <p:cNvPr id="210" name="CustomShape 9"/>
          <p:cNvSpPr/>
          <p:nvPr/>
        </p:nvSpPr>
        <p:spPr>
          <a:xfrm>
            <a:off x="9021960" y="5752800"/>
            <a:ext cx="201024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C9211E"/>
                </a:solidFill>
                <a:latin typeface="Arial"/>
                <a:ea typeface="DejaVu Sans"/>
              </a:rPr>
              <a:t>Solution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211" name="CustomShape 10"/>
          <p:cNvSpPr/>
          <p:nvPr/>
        </p:nvSpPr>
        <p:spPr>
          <a:xfrm>
            <a:off x="7406640" y="6126480"/>
            <a:ext cx="4681080" cy="659520"/>
          </a:xfrm>
          <a:prstGeom prst="rect">
            <a:avLst/>
          </a:prstGeom>
          <a:noFill/>
          <a:ln w="19080">
            <a:solidFill>
              <a:srgbClr val="C9211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Bayes Rule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13" name="CustomShape 2"/>
          <p:cNvSpPr/>
          <p:nvPr/>
        </p:nvSpPr>
        <p:spPr>
          <a:xfrm>
            <a:off x="1221480" y="1600200"/>
            <a:ext cx="10971000" cy="487512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431800" indent="-321945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1800" b="0" strike="noStrike" spc="-1">
              <a:latin typeface="Arial"/>
            </a:endParaRPr>
          </a:p>
          <a:p>
            <a:pPr marL="109855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</a:pPr>
            <a:endParaRPr lang="en-US" sz="2800" b="0" strike="noStrike" spc="-1">
              <a:latin typeface="Arial"/>
            </a:endParaRPr>
          </a:p>
        </p:txBody>
      </p:sp>
      <p:pic>
        <p:nvPicPr>
          <p:cNvPr id="214" name="Εικόνα 213"/>
          <p:cNvPicPr/>
          <p:nvPr/>
        </p:nvPicPr>
        <p:blipFill>
          <a:blip r:embed="rId3"/>
          <a:srcRect l="2545" t="22278" r="1933" b="17716"/>
          <a:stretch/>
        </p:blipFill>
        <p:spPr>
          <a:xfrm>
            <a:off x="8503920" y="457200"/>
            <a:ext cx="3564360" cy="1259280"/>
          </a:xfrm>
          <a:prstGeom prst="rect">
            <a:avLst/>
          </a:prstGeom>
          <a:ln>
            <a:noFill/>
          </a:ln>
        </p:spPr>
      </p:pic>
      <p:pic>
        <p:nvPicPr>
          <p:cNvPr id="215" name="Εικόνα 214"/>
          <p:cNvPicPr/>
          <p:nvPr/>
        </p:nvPicPr>
        <p:blipFill>
          <a:blip r:embed="rId4"/>
          <a:srcRect l="10208" t="25190" r="8798" b="5484"/>
          <a:stretch/>
        </p:blipFill>
        <p:spPr>
          <a:xfrm>
            <a:off x="91440" y="2834640"/>
            <a:ext cx="3381840" cy="3930480"/>
          </a:xfrm>
          <a:prstGeom prst="rect">
            <a:avLst/>
          </a:prstGeom>
          <a:ln>
            <a:noFill/>
          </a:ln>
        </p:spPr>
      </p:pic>
      <p:sp>
        <p:nvSpPr>
          <p:cNvPr id="216" name="Line 3"/>
          <p:cNvSpPr/>
          <p:nvPr/>
        </p:nvSpPr>
        <p:spPr>
          <a:xfrm flipH="1">
            <a:off x="4846320" y="3657600"/>
            <a:ext cx="640080" cy="155448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7" name="CustomShape 4"/>
          <p:cNvSpPr/>
          <p:nvPr/>
        </p:nvSpPr>
        <p:spPr>
          <a:xfrm>
            <a:off x="3657600" y="5059800"/>
            <a:ext cx="2284560" cy="10652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930" y="7160"/>
                </a:moveTo>
                <a:cubicBezTo>
                  <a:pt x="1530" y="4490"/>
                  <a:pt x="3400" y="1970"/>
                  <a:pt x="5270" y="1970"/>
                </a:cubicBezTo>
                <a:cubicBezTo>
                  <a:pt x="5860" y="1950"/>
                  <a:pt x="6470" y="2210"/>
                  <a:pt x="6970" y="2600"/>
                </a:cubicBezTo>
                <a:cubicBezTo>
                  <a:pt x="7450" y="1390"/>
                  <a:pt x="8340" y="650"/>
                  <a:pt x="9340" y="650"/>
                </a:cubicBezTo>
                <a:cubicBezTo>
                  <a:pt x="10004" y="690"/>
                  <a:pt x="10710" y="1050"/>
                  <a:pt x="11210" y="1700"/>
                </a:cubicBezTo>
                <a:cubicBezTo>
                  <a:pt x="11570" y="630"/>
                  <a:pt x="12330" y="0"/>
                  <a:pt x="13150" y="0"/>
                </a:cubicBezTo>
                <a:cubicBezTo>
                  <a:pt x="13840" y="0"/>
                  <a:pt x="14470" y="460"/>
                  <a:pt x="14870" y="1160"/>
                </a:cubicBezTo>
                <a:cubicBezTo>
                  <a:pt x="15330" y="440"/>
                  <a:pt x="16020" y="0"/>
                  <a:pt x="16740" y="0"/>
                </a:cubicBezTo>
                <a:cubicBezTo>
                  <a:pt x="17910" y="0"/>
                  <a:pt x="18900" y="1130"/>
                  <a:pt x="19110" y="2710"/>
                </a:cubicBezTo>
                <a:cubicBezTo>
                  <a:pt x="20240" y="3150"/>
                  <a:pt x="21060" y="4580"/>
                  <a:pt x="21060" y="6220"/>
                </a:cubicBezTo>
                <a:cubicBezTo>
                  <a:pt x="21060" y="6720"/>
                  <a:pt x="21000" y="7200"/>
                  <a:pt x="20830" y="7660"/>
                </a:cubicBezTo>
                <a:cubicBezTo>
                  <a:pt x="21310" y="8460"/>
                  <a:pt x="21600" y="9450"/>
                  <a:pt x="21600" y="10460"/>
                </a:cubicBezTo>
                <a:cubicBezTo>
                  <a:pt x="21600" y="12750"/>
                  <a:pt x="20310" y="14680"/>
                  <a:pt x="18650" y="15010"/>
                </a:cubicBezTo>
                <a:cubicBezTo>
                  <a:pt x="18650" y="17200"/>
                  <a:pt x="17370" y="18920"/>
                  <a:pt x="15770" y="18920"/>
                </a:cubicBezTo>
                <a:cubicBezTo>
                  <a:pt x="15220" y="18920"/>
                  <a:pt x="14700" y="18710"/>
                  <a:pt x="14240" y="18310"/>
                </a:cubicBezTo>
                <a:cubicBezTo>
                  <a:pt x="13820" y="20240"/>
                  <a:pt x="12490" y="21600"/>
                  <a:pt x="11000" y="21600"/>
                </a:cubicBezTo>
                <a:cubicBezTo>
                  <a:pt x="9890" y="21600"/>
                  <a:pt x="8840" y="20790"/>
                  <a:pt x="8210" y="19510"/>
                </a:cubicBezTo>
                <a:cubicBezTo>
                  <a:pt x="7620" y="20000"/>
                  <a:pt x="7930" y="20290"/>
                  <a:pt x="6240" y="20290"/>
                </a:cubicBezTo>
                <a:cubicBezTo>
                  <a:pt x="4850" y="20290"/>
                  <a:pt x="3570" y="19280"/>
                  <a:pt x="2900" y="17640"/>
                </a:cubicBezTo>
                <a:cubicBezTo>
                  <a:pt x="1300" y="17600"/>
                  <a:pt x="480" y="16300"/>
                  <a:pt x="480" y="14660"/>
                </a:cubicBezTo>
                <a:cubicBezTo>
                  <a:pt x="480" y="13900"/>
                  <a:pt x="690" y="13210"/>
                  <a:pt x="1070" y="12640"/>
                </a:cubicBezTo>
                <a:cubicBezTo>
                  <a:pt x="380" y="12160"/>
                  <a:pt x="0" y="11210"/>
                  <a:pt x="0" y="10120"/>
                </a:cubicBezTo>
                <a:cubicBezTo>
                  <a:pt x="0" y="8590"/>
                  <a:pt x="840" y="7330"/>
                  <a:pt x="1930" y="7160"/>
                </a:cubicBezTo>
                <a:close/>
                <a:moveTo>
                  <a:pt x="1930" y="7160"/>
                </a:moveTo>
                <a:cubicBezTo>
                  <a:pt x="1950" y="7410"/>
                  <a:pt x="2040" y="7690"/>
                  <a:pt x="2090" y="7920"/>
                </a:cubicBezTo>
                <a:moveTo>
                  <a:pt x="6970" y="2600"/>
                </a:moveTo>
                <a:cubicBezTo>
                  <a:pt x="7200" y="2790"/>
                  <a:pt x="7480" y="3050"/>
                  <a:pt x="7670" y="3310"/>
                </a:cubicBezTo>
                <a:moveTo>
                  <a:pt x="11210" y="1700"/>
                </a:moveTo>
                <a:cubicBezTo>
                  <a:pt x="11130" y="1910"/>
                  <a:pt x="11080" y="2160"/>
                  <a:pt x="11030" y="2400"/>
                </a:cubicBezTo>
                <a:moveTo>
                  <a:pt x="14870" y="1160"/>
                </a:moveTo>
                <a:cubicBezTo>
                  <a:pt x="14720" y="1400"/>
                  <a:pt x="14640" y="1720"/>
                  <a:pt x="14540" y="2010"/>
                </a:cubicBezTo>
                <a:moveTo>
                  <a:pt x="19110" y="2710"/>
                </a:moveTo>
                <a:cubicBezTo>
                  <a:pt x="19130" y="2890"/>
                  <a:pt x="19230" y="3290"/>
                  <a:pt x="19190" y="3380"/>
                </a:cubicBezTo>
                <a:moveTo>
                  <a:pt x="20830" y="7660"/>
                </a:moveTo>
                <a:cubicBezTo>
                  <a:pt x="20660" y="8170"/>
                  <a:pt x="20430" y="8620"/>
                  <a:pt x="20110" y="8990"/>
                </a:cubicBezTo>
                <a:moveTo>
                  <a:pt x="18660" y="15010"/>
                </a:moveTo>
                <a:cubicBezTo>
                  <a:pt x="18740" y="14200"/>
                  <a:pt x="18280" y="12200"/>
                  <a:pt x="17000" y="11450"/>
                </a:cubicBezTo>
                <a:moveTo>
                  <a:pt x="14240" y="18310"/>
                </a:moveTo>
                <a:cubicBezTo>
                  <a:pt x="14320" y="17980"/>
                  <a:pt x="14350" y="17680"/>
                  <a:pt x="14370" y="17360"/>
                </a:cubicBezTo>
                <a:moveTo>
                  <a:pt x="8220" y="19510"/>
                </a:moveTo>
                <a:cubicBezTo>
                  <a:pt x="8060" y="19250"/>
                  <a:pt x="7960" y="18950"/>
                  <a:pt x="7860" y="18640"/>
                </a:cubicBezTo>
                <a:moveTo>
                  <a:pt x="2900" y="17640"/>
                </a:moveTo>
                <a:cubicBezTo>
                  <a:pt x="3090" y="17600"/>
                  <a:pt x="3280" y="17540"/>
                  <a:pt x="3460" y="17450"/>
                </a:cubicBezTo>
                <a:moveTo>
                  <a:pt x="1070" y="12640"/>
                </a:moveTo>
                <a:cubicBezTo>
                  <a:pt x="1400" y="12900"/>
                  <a:pt x="1780" y="13130"/>
                  <a:pt x="2330" y="13040"/>
                </a:cubicBezTo>
              </a:path>
            </a:pathLst>
          </a:custGeom>
          <a:solidFill>
            <a:srgbClr val="729FCF">
              <a:alpha val="20000"/>
            </a:srgbClr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Why is this 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True?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218" name="Εικόνα 217"/>
          <p:cNvPicPr/>
          <p:nvPr/>
        </p:nvPicPr>
        <p:blipFill>
          <a:blip r:embed="rId5"/>
          <a:stretch/>
        </p:blipFill>
        <p:spPr>
          <a:xfrm>
            <a:off x="8273716" y="5625164"/>
            <a:ext cx="2376000" cy="658080"/>
          </a:xfrm>
          <a:prstGeom prst="rect">
            <a:avLst/>
          </a:prstGeom>
          <a:ln>
            <a:noFill/>
          </a:ln>
        </p:spPr>
      </p:pic>
      <p:sp>
        <p:nvSpPr>
          <p:cNvPr id="219" name="CustomShape 5"/>
          <p:cNvSpPr/>
          <p:nvPr/>
        </p:nvSpPr>
        <p:spPr>
          <a:xfrm>
            <a:off x="6444916" y="5808044"/>
            <a:ext cx="20102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Remember that: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Example: A-posteriori probability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274320" y="1708200"/>
            <a:ext cx="10971000" cy="487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lnSpcReduction="10000"/>
          </a:bodyPr>
          <a:lstStyle/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We are given 2 coins:</a:t>
            </a:r>
            <a:endParaRPr lang="en-US" sz="2800" b="0" strike="noStrike" spc="-1">
              <a:latin typeface="Arial"/>
            </a:endParaRPr>
          </a:p>
          <a:p>
            <a:pPr marL="457200" lvl="1" indent="-180975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one is a </a:t>
            </a:r>
            <a:r>
              <a:rPr lang="en-US" sz="2400" b="0" strike="noStrike" spc="-1">
                <a:solidFill>
                  <a:srgbClr val="FF0000"/>
                </a:solidFill>
                <a:latin typeface="Arial"/>
                <a:ea typeface="DejaVu Sans"/>
              </a:rPr>
              <a:t>fair</a:t>
            </a: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 coin A</a:t>
            </a:r>
            <a:endParaRPr lang="en-US" sz="2400" b="0" strike="noStrike" spc="-1">
              <a:latin typeface="Arial"/>
            </a:endParaRPr>
          </a:p>
          <a:p>
            <a:pPr marL="457200" lvl="1" indent="-180975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the other coin, B, has head on both sides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400" b="0" strike="noStrike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We choose a coin at random, i.e. each coin is chosen with probability 1/2. </a:t>
            </a:r>
            <a:endParaRPr lang="en-US" sz="2800" spc="-1">
              <a:solidFill>
                <a:srgbClr val="000000"/>
              </a:solidFill>
              <a:latin typeface="Arial"/>
              <a:ea typeface="DejaVu Sans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solidFill>
                <a:srgbClr val="000000"/>
              </a:solidFill>
              <a:latin typeface="Arial"/>
              <a:ea typeface="DejaVu Sans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We then flip the coin.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Given that we got head, what is the probability that we chose the fair coin A ???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</p:txBody>
      </p:sp>
      <p:pic>
        <p:nvPicPr>
          <p:cNvPr id="222" name="Εικόνα 221"/>
          <p:cNvPicPr/>
          <p:nvPr/>
        </p:nvPicPr>
        <p:blipFill>
          <a:blip r:embed="rId2"/>
          <a:stretch/>
        </p:blipFill>
        <p:spPr>
          <a:xfrm>
            <a:off x="6483417" y="1527726"/>
            <a:ext cx="5577480" cy="1185480"/>
          </a:xfrm>
          <a:prstGeom prst="rect">
            <a:avLst/>
          </a:prstGeom>
          <a:ln>
            <a:noFill/>
          </a:ln>
        </p:spPr>
      </p:pic>
      <p:pic>
        <p:nvPicPr>
          <p:cNvPr id="223" name="Εικόνα 222"/>
          <p:cNvPicPr/>
          <p:nvPr/>
        </p:nvPicPr>
        <p:blipFill>
          <a:blip r:embed="rId3"/>
          <a:srcRect l="51104"/>
          <a:stretch/>
        </p:blipFill>
        <p:spPr>
          <a:xfrm>
            <a:off x="10424160" y="2946240"/>
            <a:ext cx="874080" cy="985680"/>
          </a:xfrm>
          <a:prstGeom prst="rect">
            <a:avLst/>
          </a:prstGeom>
          <a:ln>
            <a:noFill/>
          </a:ln>
        </p:spPr>
      </p:pic>
      <p:pic>
        <p:nvPicPr>
          <p:cNvPr id="224" name="Εικόνα 223"/>
          <p:cNvPicPr/>
          <p:nvPr/>
        </p:nvPicPr>
        <p:blipFill>
          <a:blip r:embed="rId3"/>
          <a:srcRect l="51104"/>
          <a:stretch/>
        </p:blipFill>
        <p:spPr>
          <a:xfrm>
            <a:off x="10424160" y="4043520"/>
            <a:ext cx="874080" cy="985680"/>
          </a:xfrm>
          <a:prstGeom prst="rect">
            <a:avLst/>
          </a:prstGeom>
          <a:ln>
            <a:noFill/>
          </a:ln>
        </p:spPr>
      </p:pic>
      <p:sp>
        <p:nvSpPr>
          <p:cNvPr id="225" name="Line 3"/>
          <p:cNvSpPr/>
          <p:nvPr/>
        </p:nvSpPr>
        <p:spPr>
          <a:xfrm flipV="1">
            <a:off x="9784080" y="3234088"/>
            <a:ext cx="548640" cy="36576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6" name="Line 4"/>
          <p:cNvSpPr/>
          <p:nvPr/>
        </p:nvSpPr>
        <p:spPr>
          <a:xfrm>
            <a:off x="9784080" y="3599848"/>
            <a:ext cx="548640" cy="54864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7" name="TextShape 5"/>
          <p:cNvSpPr txBox="1"/>
          <p:nvPr/>
        </p:nvSpPr>
        <p:spPr>
          <a:xfrm>
            <a:off x="11430000" y="3291840"/>
            <a:ext cx="36576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800" b="0" strike="noStrike" spc="-1">
                <a:latin typeface="Arial"/>
              </a:rPr>
              <a:t>A</a:t>
            </a:r>
          </a:p>
        </p:txBody>
      </p:sp>
      <p:sp>
        <p:nvSpPr>
          <p:cNvPr id="228" name="TextShape 6"/>
          <p:cNvSpPr txBox="1"/>
          <p:nvPr/>
        </p:nvSpPr>
        <p:spPr>
          <a:xfrm>
            <a:off x="11430000" y="4297680"/>
            <a:ext cx="36576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800" b="0" strike="noStrike" spc="-1">
                <a:latin typeface="Arial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0" build="p"/>
      <p:bldP spid="227" grpId="0"/>
      <p:bldP spid="2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Example: A-posteriori probability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30" name="CustomShape 2"/>
          <p:cNvSpPr/>
          <p:nvPr/>
        </p:nvSpPr>
        <p:spPr>
          <a:xfrm>
            <a:off x="275760" y="1708200"/>
            <a:ext cx="10971000" cy="48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Event 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E</a:t>
            </a:r>
            <a:r>
              <a:rPr lang="en-US" sz="2600" b="0" strike="noStrike" spc="-1" baseline="-33000">
                <a:solidFill>
                  <a:srgbClr val="0070C0"/>
                </a:solidFill>
                <a:latin typeface="Arial"/>
                <a:ea typeface="DejaVu Sans"/>
              </a:rPr>
              <a:t>1 </a:t>
            </a:r>
            <a:r>
              <a:rPr lang="en-US" sz="2600" b="0" strike="noStrike" spc="-1">
                <a:solidFill>
                  <a:srgbClr val="0070C0"/>
                </a:solidFill>
                <a:latin typeface="Arial"/>
                <a:ea typeface="DejaVu Sans"/>
              </a:rPr>
              <a:t>=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 “coin A was chosen”</a:t>
            </a: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Event 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E</a:t>
            </a:r>
            <a:r>
              <a:rPr lang="en-US" sz="2600" b="0" strike="noStrike" spc="-1" baseline="-33000">
                <a:solidFill>
                  <a:srgbClr val="0070C0"/>
                </a:solidFill>
                <a:latin typeface="Arial"/>
                <a:ea typeface="DejaVu Sans"/>
              </a:rPr>
              <a:t>2 </a:t>
            </a:r>
            <a:r>
              <a:rPr lang="en-US" sz="2600" b="0" strike="noStrike" spc="-1">
                <a:solidFill>
                  <a:srgbClr val="0070C0"/>
                </a:solidFill>
                <a:latin typeface="Arial"/>
                <a:ea typeface="DejaVu Sans"/>
              </a:rPr>
              <a:t>= </a:t>
            </a:r>
            <a:r>
              <a:rPr lang="en-US" sz="2800" b="0" strike="noStrike" spc="-1">
                <a:solidFill>
                  <a:srgbClr val="0070C0"/>
                </a:solidFill>
                <a:latin typeface="Arial"/>
                <a:ea typeface="DejaVu Sans"/>
              </a:rPr>
              <a:t>“output was head”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What do we want to compute?  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Using Bayes Rule: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br/>
            <a:endParaRPr lang="en-US" sz="2800" b="0" strike="noStrike" spc="-1">
              <a:latin typeface="Arial"/>
            </a:endParaRPr>
          </a:p>
        </p:txBody>
      </p:sp>
      <p:pic>
        <p:nvPicPr>
          <p:cNvPr id="231" name="Εικόνα 230"/>
          <p:cNvPicPr/>
          <p:nvPr/>
        </p:nvPicPr>
        <p:blipFill>
          <a:blip r:embed="rId2"/>
          <a:stretch/>
        </p:blipFill>
        <p:spPr>
          <a:xfrm>
            <a:off x="5663520" y="3383280"/>
            <a:ext cx="645480" cy="273960"/>
          </a:xfrm>
          <a:prstGeom prst="rect">
            <a:avLst/>
          </a:prstGeom>
          <a:ln>
            <a:noFill/>
          </a:ln>
        </p:spPr>
      </p:pic>
      <p:pic>
        <p:nvPicPr>
          <p:cNvPr id="232" name="Εικόνα 231"/>
          <p:cNvPicPr/>
          <p:nvPr/>
        </p:nvPicPr>
        <p:blipFill>
          <a:blip r:embed="rId3"/>
          <a:stretch/>
        </p:blipFill>
        <p:spPr>
          <a:xfrm>
            <a:off x="6473160" y="3200400"/>
            <a:ext cx="2213280" cy="660600"/>
          </a:xfrm>
          <a:prstGeom prst="rect">
            <a:avLst/>
          </a:prstGeom>
          <a:ln>
            <a:noFill/>
          </a:ln>
        </p:spPr>
      </p:pic>
      <p:pic>
        <p:nvPicPr>
          <p:cNvPr id="233" name="Εικόνα 232"/>
          <p:cNvPicPr/>
          <p:nvPr/>
        </p:nvPicPr>
        <p:blipFill>
          <a:blip r:embed="rId4"/>
          <a:srcRect b="70017"/>
          <a:stretch/>
        </p:blipFill>
        <p:spPr>
          <a:xfrm>
            <a:off x="3566160" y="4024562"/>
            <a:ext cx="6857640" cy="942556"/>
          </a:xfrm>
          <a:prstGeom prst="rect">
            <a:avLst/>
          </a:prstGeom>
          <a:ln>
            <a:noFill/>
          </a:ln>
        </p:spPr>
      </p:pic>
      <p:pic>
        <p:nvPicPr>
          <p:cNvPr id="234" name="Εικόνα 233"/>
          <p:cNvPicPr/>
          <p:nvPr/>
        </p:nvPicPr>
        <p:blipFill>
          <a:blip r:embed="rId4"/>
          <a:srcRect l="19995" t="29957" r="45334" b="26742"/>
          <a:stretch/>
        </p:blipFill>
        <p:spPr>
          <a:xfrm>
            <a:off x="4997918" y="5049253"/>
            <a:ext cx="2376720" cy="1188000"/>
          </a:xfrm>
          <a:prstGeom prst="rect">
            <a:avLst/>
          </a:prstGeom>
          <a:ln>
            <a:noFill/>
          </a:ln>
        </p:spPr>
      </p:pic>
      <p:pic>
        <p:nvPicPr>
          <p:cNvPr id="235" name="Εικόνα 234"/>
          <p:cNvPicPr/>
          <p:nvPr/>
        </p:nvPicPr>
        <p:blipFill>
          <a:blip r:embed="rId4"/>
          <a:srcRect l="19995" t="73232" r="65332" b="113"/>
          <a:stretch/>
        </p:blipFill>
        <p:spPr>
          <a:xfrm>
            <a:off x="7385385" y="5212080"/>
            <a:ext cx="1188000" cy="863640"/>
          </a:xfrm>
          <a:prstGeom prst="rect">
            <a:avLst/>
          </a:prstGeom>
          <a:ln>
            <a:noFill/>
          </a:ln>
        </p:spPr>
      </p:pic>
      <p:pic>
        <p:nvPicPr>
          <p:cNvPr id="236" name="Εικόνα 235"/>
          <p:cNvPicPr/>
          <p:nvPr/>
        </p:nvPicPr>
        <p:blipFill>
          <a:blip r:embed="rId5"/>
          <a:srcRect l="51104"/>
          <a:stretch/>
        </p:blipFill>
        <p:spPr>
          <a:xfrm>
            <a:off x="8686800" y="1005840"/>
            <a:ext cx="914400" cy="985680"/>
          </a:xfrm>
          <a:prstGeom prst="rect">
            <a:avLst/>
          </a:prstGeom>
          <a:ln>
            <a:noFill/>
          </a:ln>
        </p:spPr>
      </p:pic>
      <p:pic>
        <p:nvPicPr>
          <p:cNvPr id="237" name="Εικόνα 236"/>
          <p:cNvPicPr/>
          <p:nvPr/>
        </p:nvPicPr>
        <p:blipFill>
          <a:blip r:embed="rId5"/>
          <a:srcRect l="51104"/>
          <a:stretch/>
        </p:blipFill>
        <p:spPr>
          <a:xfrm>
            <a:off x="10424160" y="1026000"/>
            <a:ext cx="914400" cy="985680"/>
          </a:xfrm>
          <a:prstGeom prst="rect">
            <a:avLst/>
          </a:prstGeom>
          <a:ln>
            <a:noFill/>
          </a:ln>
        </p:spPr>
      </p:pic>
      <p:sp>
        <p:nvSpPr>
          <p:cNvPr id="238" name="TextShape 3"/>
          <p:cNvSpPr txBox="1"/>
          <p:nvPr/>
        </p:nvSpPr>
        <p:spPr>
          <a:xfrm>
            <a:off x="8595360" y="2031120"/>
            <a:ext cx="1188720" cy="85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800" b="0" strike="noStrike" spc="-1">
                <a:latin typeface="Arial"/>
              </a:rPr>
              <a:t>A  = Fair </a:t>
            </a:r>
          </a:p>
        </p:txBody>
      </p:sp>
      <p:sp>
        <p:nvSpPr>
          <p:cNvPr id="239" name="TextShape 4"/>
          <p:cNvSpPr txBox="1"/>
          <p:nvPr/>
        </p:nvSpPr>
        <p:spPr>
          <a:xfrm>
            <a:off x="10241280" y="2011680"/>
            <a:ext cx="1371600" cy="85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800" b="0" strike="noStrike" spc="-1">
                <a:latin typeface="Arial"/>
              </a:rPr>
              <a:t>B  = Unfair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2F77FC-D903-C70E-A607-69D03A64F914}"/>
              </a:ext>
            </a:extLst>
          </p:cNvPr>
          <p:cNvSpPr txBox="1"/>
          <p:nvPr/>
        </p:nvSpPr>
        <p:spPr>
          <a:xfrm>
            <a:off x="8933447" y="3108158"/>
            <a:ext cx="297781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Given that we got head, what is the probability that we chose the fair coin A </a:t>
            </a:r>
            <a:endParaRPr lang="el-GR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Independent Events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41" name="CustomShape 2"/>
          <p:cNvSpPr/>
          <p:nvPr/>
        </p:nvSpPr>
        <p:spPr>
          <a:xfrm>
            <a:off x="609480" y="1600200"/>
            <a:ext cx="10971000" cy="48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Two events  and are </a:t>
            </a:r>
            <a:r>
              <a:rPr lang="en-US" sz="2800" b="0" strike="noStrike" spc="-1">
                <a:solidFill>
                  <a:srgbClr val="FF0000"/>
                </a:solidFill>
                <a:latin typeface="Arial"/>
                <a:ea typeface="DejaVu Sans"/>
              </a:rPr>
              <a:t>independent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if and only if 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The probability of occurring together is equal to the product of the probabilities of occurring individually.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Equivalently: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1080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The probability of one event occurring is </a:t>
            </a:r>
            <a:r>
              <a:rPr lang="en-US" sz="2800" b="0" strike="noStrike" spc="-1">
                <a:solidFill>
                  <a:srgbClr val="FF0000"/>
                </a:solidFill>
                <a:latin typeface="Arial"/>
                <a:ea typeface="DejaVu Sans"/>
              </a:rPr>
              <a:t>not affected 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by the fact that we know the other event has occurred. </a:t>
            </a:r>
            <a:endParaRPr lang="en-US" sz="2800" b="0" strike="noStrike" spc="-1">
              <a:latin typeface="Arial"/>
            </a:endParaRPr>
          </a:p>
        </p:txBody>
      </p:sp>
      <p:pic>
        <p:nvPicPr>
          <p:cNvPr id="242" name="Εικόνα 241"/>
          <p:cNvPicPr/>
          <p:nvPr/>
        </p:nvPicPr>
        <p:blipFill>
          <a:blip r:embed="rId2"/>
          <a:stretch/>
        </p:blipFill>
        <p:spPr>
          <a:xfrm>
            <a:off x="3931920" y="2090160"/>
            <a:ext cx="4845960" cy="561240"/>
          </a:xfrm>
          <a:prstGeom prst="rect">
            <a:avLst/>
          </a:prstGeom>
          <a:ln>
            <a:noFill/>
          </a:ln>
        </p:spPr>
      </p:pic>
      <p:pic>
        <p:nvPicPr>
          <p:cNvPr id="243" name="Εικόνα 242"/>
          <p:cNvPicPr/>
          <p:nvPr/>
        </p:nvPicPr>
        <p:blipFill>
          <a:blip r:embed="rId3"/>
          <a:stretch/>
        </p:blipFill>
        <p:spPr>
          <a:xfrm>
            <a:off x="4417560" y="4164120"/>
            <a:ext cx="3537360" cy="1139040"/>
          </a:xfrm>
          <a:prstGeom prst="rect">
            <a:avLst/>
          </a:prstGeom>
          <a:ln>
            <a:noFill/>
          </a:ln>
        </p:spPr>
      </p:pic>
      <p:pic>
        <p:nvPicPr>
          <p:cNvPr id="244" name="Εικόνα 243"/>
          <p:cNvPicPr/>
          <p:nvPr/>
        </p:nvPicPr>
        <p:blipFill>
          <a:blip r:embed="rId4"/>
          <a:srcRect r="13599"/>
          <a:stretch/>
        </p:blipFill>
        <p:spPr>
          <a:xfrm>
            <a:off x="9052560" y="365760"/>
            <a:ext cx="3200040" cy="2285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Examples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46" name="CustomShape 2"/>
          <p:cNvSpPr/>
          <p:nvPr/>
        </p:nvSpPr>
        <p:spPr>
          <a:xfrm>
            <a:off x="368848" y="1600200"/>
            <a:ext cx="10971000" cy="48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Pick a random card from a deck:</a:t>
            </a:r>
            <a:endParaRPr lang="en-US" sz="2800" b="0" strike="noStrike" spc="-1">
              <a:latin typeface="Arial"/>
            </a:endParaRPr>
          </a:p>
          <a:p>
            <a:pPr marL="457200" lvl="1" indent="-180975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70C0"/>
                </a:solidFill>
                <a:latin typeface="Arial"/>
                <a:ea typeface="DejaVu Sans"/>
              </a:rPr>
              <a:t>E = “ace was picked”</a:t>
            </a:r>
            <a:endParaRPr lang="en-US" sz="2400" b="0" strike="noStrike" spc="-1">
              <a:latin typeface="Arial"/>
            </a:endParaRPr>
          </a:p>
          <a:p>
            <a:pPr marL="457200" lvl="1" indent="-180975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70C0"/>
                </a:solidFill>
                <a:latin typeface="Arial"/>
                <a:ea typeface="DejaVu Sans"/>
              </a:rPr>
              <a:t>F = “heart was picked”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Roll a die:</a:t>
            </a:r>
            <a:endParaRPr lang="en-US" sz="2800" b="0" strike="noStrike" spc="-1">
              <a:latin typeface="Arial"/>
            </a:endParaRPr>
          </a:p>
          <a:p>
            <a:pPr marL="457200" lvl="1" indent="-180975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70C0"/>
                </a:solidFill>
                <a:latin typeface="Arial"/>
                <a:ea typeface="DejaVu Sans"/>
              </a:rPr>
              <a:t>E = “even number ” = {2,4,6}</a:t>
            </a:r>
            <a:endParaRPr lang="en-US" sz="2400" b="0" strike="noStrike" spc="-1">
              <a:latin typeface="Arial"/>
            </a:endParaRPr>
          </a:p>
          <a:p>
            <a:pPr lvl="1" indent="-180975"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70C0"/>
                </a:solidFill>
                <a:latin typeface="Arial"/>
                <a:ea typeface="DejaVu Sans"/>
              </a:rPr>
              <a:t>F = “number</a:t>
            </a:r>
            <a:r>
              <a:rPr lang="en-US" sz="2400" spc="-1">
                <a:solidFill>
                  <a:srgbClr val="0070C0"/>
                </a:solidFill>
                <a:latin typeface="Arial"/>
                <a:ea typeface="DejaVu Sans"/>
              </a:rPr>
              <a:t> </a:t>
            </a:r>
            <a:r>
              <a:rPr lang="en-US" sz="2400" spc="-1">
                <a:solidFill>
                  <a:srgbClr val="0070C0"/>
                </a:solidFill>
                <a:latin typeface="Arial"/>
                <a:ea typeface="DejaVu Sans"/>
                <a:cs typeface="Arial"/>
              </a:rPr>
              <a:t>≤</a:t>
            </a:r>
            <a:r>
              <a:rPr lang="en-US" sz="2400" spc="-1">
                <a:solidFill>
                  <a:srgbClr val="0070C0"/>
                </a:solidFill>
                <a:latin typeface="Arial"/>
                <a:ea typeface="DejaVu Sans"/>
              </a:rPr>
              <a:t> </a:t>
            </a:r>
            <a:r>
              <a:rPr lang="en-US" sz="2400" b="0" strike="noStrike" spc="-1">
                <a:solidFill>
                  <a:srgbClr val="0070C0"/>
                </a:solidFill>
                <a:latin typeface="Arial"/>
                <a:ea typeface="DejaVu Sans"/>
              </a:rPr>
              <a:t>4” = {1,2,3,4} 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Roll a die:</a:t>
            </a:r>
            <a:endParaRPr lang="en-US" sz="2800" b="0" strike="noStrike" spc="-1">
              <a:latin typeface="Arial"/>
            </a:endParaRPr>
          </a:p>
          <a:p>
            <a:pPr marL="457200" lvl="1" indent="-180975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70C0"/>
                </a:solidFill>
                <a:latin typeface="Arial"/>
                <a:ea typeface="DejaVu Sans"/>
              </a:rPr>
              <a:t>E = “prime number” = {1,2,3,5}</a:t>
            </a:r>
            <a:endParaRPr lang="en-US" sz="2400" b="0" strike="noStrike" spc="-1">
              <a:latin typeface="Arial"/>
            </a:endParaRPr>
          </a:p>
          <a:p>
            <a:pPr lvl="1" indent="-180975"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70C0"/>
                </a:solidFill>
                <a:latin typeface="Arial"/>
                <a:ea typeface="DejaVu Sans"/>
              </a:rPr>
              <a:t>F = “number</a:t>
            </a:r>
            <a:r>
              <a:rPr lang="en-US" sz="2400" spc="-1">
                <a:solidFill>
                  <a:srgbClr val="0070C0"/>
                </a:solidFill>
                <a:latin typeface="Arial"/>
                <a:ea typeface="DejaVu Sans"/>
              </a:rPr>
              <a:t> </a:t>
            </a:r>
            <a:r>
              <a:rPr lang="en-US" sz="2400" spc="-1">
                <a:solidFill>
                  <a:srgbClr val="0070C0"/>
                </a:solidFill>
                <a:latin typeface="Arial"/>
                <a:ea typeface="DejaVu Sans"/>
                <a:cs typeface="Arial"/>
              </a:rPr>
              <a:t>≤</a:t>
            </a:r>
            <a:r>
              <a:rPr lang="en-US" sz="2400" spc="-1">
                <a:solidFill>
                  <a:srgbClr val="0070C0"/>
                </a:solidFill>
                <a:latin typeface="Arial"/>
                <a:ea typeface="DejaVu Sans"/>
              </a:rPr>
              <a:t> </a:t>
            </a:r>
            <a:r>
              <a:rPr lang="en-US" sz="2400" b="0" strike="noStrike" spc="-1">
                <a:solidFill>
                  <a:srgbClr val="0070C0"/>
                </a:solidFill>
                <a:latin typeface="Arial"/>
                <a:ea typeface="DejaVu Sans"/>
              </a:rPr>
              <a:t>to 4” = {1,2,3,4} 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714C94-AEA7-4D17-FF40-C17D374D68F2}"/>
              </a:ext>
            </a:extLst>
          </p:cNvPr>
          <p:cNvSpPr txBox="1"/>
          <p:nvPr/>
        </p:nvSpPr>
        <p:spPr>
          <a:xfrm>
            <a:off x="6739978" y="1717399"/>
            <a:ext cx="475102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l-GR" err="1">
                <a:solidFill>
                  <a:srgbClr val="FF0000"/>
                </a:solidFill>
              </a:rPr>
              <a:t>Independent</a:t>
            </a:r>
            <a:r>
              <a:rPr lang="el-GR">
                <a:solidFill>
                  <a:srgbClr val="FF0000"/>
                </a:solidFill>
              </a:rPr>
              <a:t>!</a:t>
            </a:r>
          </a:p>
          <a:p>
            <a:r>
              <a:rPr lang="el-GR" err="1"/>
              <a:t>Even</a:t>
            </a:r>
            <a:r>
              <a:rPr lang="el-GR"/>
              <a:t> </a:t>
            </a:r>
            <a:r>
              <a:rPr lang="el-GR" err="1"/>
              <a:t>if</a:t>
            </a:r>
            <a:r>
              <a:rPr lang="el-GR"/>
              <a:t> </a:t>
            </a:r>
            <a:r>
              <a:rPr lang="el-GR" err="1"/>
              <a:t>we</a:t>
            </a:r>
            <a:r>
              <a:rPr lang="el-GR"/>
              <a:t> </a:t>
            </a:r>
            <a:r>
              <a:rPr lang="el-GR" err="1"/>
              <a:t>know</a:t>
            </a:r>
            <a:r>
              <a:rPr lang="el-GR"/>
              <a:t> </a:t>
            </a:r>
            <a:r>
              <a:rPr lang="el-GR" err="1"/>
              <a:t>that</a:t>
            </a:r>
            <a:r>
              <a:rPr lang="el-GR"/>
              <a:t> </a:t>
            </a:r>
            <a:r>
              <a:rPr lang="el-GR" err="1"/>
              <a:t>we</a:t>
            </a:r>
            <a:r>
              <a:rPr lang="el-GR"/>
              <a:t> </a:t>
            </a:r>
            <a:r>
              <a:rPr lang="el-GR" err="1"/>
              <a:t>have</a:t>
            </a:r>
            <a:r>
              <a:rPr lang="el-GR"/>
              <a:t> </a:t>
            </a:r>
            <a:r>
              <a:rPr lang="el-GR" err="1"/>
              <a:t>picked</a:t>
            </a:r>
            <a:r>
              <a:rPr lang="el-GR"/>
              <a:t> a </a:t>
            </a:r>
            <a:r>
              <a:rPr lang="el-GR" err="1"/>
              <a:t>heart</a:t>
            </a:r>
            <a:endParaRPr lang="el-GR"/>
          </a:p>
          <a:p>
            <a:r>
              <a:rPr lang="el-GR" err="1"/>
              <a:t>We</a:t>
            </a:r>
            <a:r>
              <a:rPr lang="el-GR"/>
              <a:t> </a:t>
            </a:r>
            <a:r>
              <a:rPr lang="el-GR" err="1"/>
              <a:t>still</a:t>
            </a:r>
            <a:r>
              <a:rPr lang="el-GR"/>
              <a:t> </a:t>
            </a:r>
            <a:r>
              <a:rPr lang="el-GR" err="1"/>
              <a:t>have</a:t>
            </a:r>
            <a:r>
              <a:rPr lang="el-GR"/>
              <a:t> </a:t>
            </a:r>
            <a:r>
              <a:rPr lang="el-GR" err="1"/>
              <a:t>probability</a:t>
            </a:r>
            <a:r>
              <a:rPr lang="el-GR"/>
              <a:t> </a:t>
            </a:r>
            <a:r>
              <a:rPr lang="el-GR">
                <a:solidFill>
                  <a:srgbClr val="0070C0"/>
                </a:solidFill>
              </a:rPr>
              <a:t>1/13</a:t>
            </a:r>
            <a:r>
              <a:rPr lang="el-GR"/>
              <a:t> </a:t>
            </a:r>
            <a:r>
              <a:rPr lang="el-GR" err="1"/>
              <a:t>to</a:t>
            </a:r>
            <a:r>
              <a:rPr lang="el-GR"/>
              <a:t> </a:t>
            </a:r>
            <a:r>
              <a:rPr lang="el-GR" err="1"/>
              <a:t>pick</a:t>
            </a:r>
            <a:r>
              <a:rPr lang="el-GR"/>
              <a:t> </a:t>
            </a:r>
            <a:r>
              <a:rPr lang="el-GR" err="1"/>
              <a:t>an</a:t>
            </a:r>
            <a:r>
              <a:rPr lang="el-GR"/>
              <a:t> </a:t>
            </a:r>
            <a:r>
              <a:rPr lang="el-GR" err="1"/>
              <a:t>ace</a:t>
            </a:r>
            <a:endParaRPr lang="el-GR"/>
          </a:p>
          <a:p>
            <a:r>
              <a:rPr lang="el-GR" err="1"/>
              <a:t>Two</a:t>
            </a:r>
            <a:r>
              <a:rPr lang="el-GR"/>
              <a:t> </a:t>
            </a:r>
            <a:r>
              <a:rPr lang="el-GR" err="1"/>
              <a:t>independent</a:t>
            </a:r>
            <a:r>
              <a:rPr lang="el-GR"/>
              <a:t> </a:t>
            </a:r>
            <a:r>
              <a:rPr lang="el-GR" err="1"/>
              <a:t>processes</a:t>
            </a:r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0C5390-615F-91A5-D155-B860F359152D}"/>
              </a:ext>
            </a:extLst>
          </p:cNvPr>
          <p:cNvSpPr txBox="1"/>
          <p:nvPr/>
        </p:nvSpPr>
        <p:spPr>
          <a:xfrm>
            <a:off x="6739977" y="3424168"/>
            <a:ext cx="532940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l-GR" err="1">
                <a:solidFill>
                  <a:srgbClr val="FF0000"/>
                </a:solidFill>
              </a:rPr>
              <a:t>Independent</a:t>
            </a:r>
            <a:r>
              <a:rPr lang="el-GR">
                <a:solidFill>
                  <a:srgbClr val="FF0000"/>
                </a:solidFill>
              </a:rPr>
              <a:t>!</a:t>
            </a:r>
          </a:p>
          <a:p>
            <a:r>
              <a:rPr lang="el-GR"/>
              <a:t>The </a:t>
            </a:r>
            <a:r>
              <a:rPr lang="el-GR" err="1"/>
              <a:t>events</a:t>
            </a:r>
            <a:r>
              <a:rPr lang="el-GR"/>
              <a:t> </a:t>
            </a:r>
            <a:r>
              <a:rPr lang="el-GR" err="1"/>
              <a:t>are</a:t>
            </a:r>
            <a:r>
              <a:rPr lang="el-GR"/>
              <a:t> of the </a:t>
            </a:r>
            <a:r>
              <a:rPr lang="el-GR" err="1"/>
              <a:t>same</a:t>
            </a:r>
            <a:r>
              <a:rPr lang="el-GR"/>
              <a:t> </a:t>
            </a:r>
            <a:r>
              <a:rPr lang="el-GR" err="1"/>
              <a:t>process</a:t>
            </a:r>
            <a:r>
              <a:rPr lang="el-GR"/>
              <a:t> </a:t>
            </a:r>
            <a:r>
              <a:rPr lang="el-GR" err="1"/>
              <a:t>but</a:t>
            </a:r>
            <a:r>
              <a:rPr lang="el-GR"/>
              <a:t> </a:t>
            </a:r>
            <a:r>
              <a:rPr lang="el-GR" err="1"/>
              <a:t>even</a:t>
            </a:r>
            <a:r>
              <a:rPr lang="el-GR"/>
              <a:t> </a:t>
            </a:r>
            <a:r>
              <a:rPr lang="el-GR" err="1"/>
              <a:t>if</a:t>
            </a:r>
            <a:r>
              <a:rPr lang="el-GR"/>
              <a:t> </a:t>
            </a:r>
            <a:r>
              <a:rPr lang="el-GR" err="1"/>
              <a:t>we</a:t>
            </a:r>
            <a:r>
              <a:rPr lang="el-GR"/>
              <a:t> </a:t>
            </a:r>
            <a:r>
              <a:rPr lang="el-GR" err="1"/>
              <a:t>know</a:t>
            </a:r>
            <a:r>
              <a:rPr lang="el-GR"/>
              <a:t> </a:t>
            </a:r>
            <a:r>
              <a:rPr lang="el-GR" err="1"/>
              <a:t>that</a:t>
            </a:r>
            <a:r>
              <a:rPr lang="el-GR"/>
              <a:t> </a:t>
            </a:r>
            <a:r>
              <a:rPr lang="el-GR" err="1"/>
              <a:t>we</a:t>
            </a:r>
            <a:r>
              <a:rPr lang="el-GR"/>
              <a:t> </a:t>
            </a:r>
            <a:r>
              <a:rPr lang="el-GR" err="1"/>
              <a:t>have</a:t>
            </a:r>
            <a:r>
              <a:rPr lang="el-GR"/>
              <a:t> </a:t>
            </a:r>
            <a:r>
              <a:rPr lang="el-GR" err="1"/>
              <a:t>picked</a:t>
            </a:r>
            <a:r>
              <a:rPr lang="el-GR"/>
              <a:t> a </a:t>
            </a:r>
            <a:r>
              <a:rPr lang="el-GR" err="1"/>
              <a:t>number</a:t>
            </a:r>
            <a:r>
              <a:rPr lang="el-GR"/>
              <a:t> </a:t>
            </a:r>
            <a:r>
              <a:rPr lang="en-US">
                <a:cs typeface="Arial"/>
              </a:rPr>
              <a:t>≤ 4</a:t>
            </a:r>
          </a:p>
          <a:p>
            <a:r>
              <a:rPr lang="en-US">
                <a:cs typeface="Arial"/>
              </a:rPr>
              <a:t>We still have probability </a:t>
            </a:r>
            <a:r>
              <a:rPr lang="en-US">
                <a:solidFill>
                  <a:srgbClr val="00B0F0"/>
                </a:solidFill>
                <a:cs typeface="Arial"/>
              </a:rPr>
              <a:t>½</a:t>
            </a:r>
            <a:r>
              <a:rPr lang="en-US">
                <a:cs typeface="Arial"/>
              </a:rPr>
              <a:t> to pick an even number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04F4D4-9523-8B8F-659B-65B142DFC5D3}"/>
              </a:ext>
            </a:extLst>
          </p:cNvPr>
          <p:cNvSpPr txBox="1"/>
          <p:nvPr/>
        </p:nvSpPr>
        <p:spPr>
          <a:xfrm>
            <a:off x="6739975" y="5281331"/>
            <a:ext cx="552304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err="1">
                <a:solidFill>
                  <a:srgbClr val="FF0000"/>
                </a:solidFill>
              </a:rPr>
              <a:t>Not</a:t>
            </a:r>
            <a:r>
              <a:rPr lang="el-GR">
                <a:solidFill>
                  <a:srgbClr val="FF0000"/>
                </a:solidFill>
              </a:rPr>
              <a:t> </a:t>
            </a:r>
            <a:r>
              <a:rPr lang="el-GR" err="1">
                <a:solidFill>
                  <a:srgbClr val="FF0000"/>
                </a:solidFill>
              </a:rPr>
              <a:t>Independent</a:t>
            </a:r>
            <a:r>
              <a:rPr lang="el-GR">
                <a:solidFill>
                  <a:srgbClr val="FF0000"/>
                </a:solidFill>
              </a:rPr>
              <a:t>!</a:t>
            </a:r>
          </a:p>
          <a:p>
            <a:r>
              <a:rPr lang="el-GR" err="1"/>
              <a:t>If</a:t>
            </a:r>
            <a:r>
              <a:rPr lang="el-GR"/>
              <a:t> </a:t>
            </a:r>
            <a:r>
              <a:rPr lang="el-GR" err="1"/>
              <a:t>we</a:t>
            </a:r>
            <a:r>
              <a:rPr lang="el-GR"/>
              <a:t> </a:t>
            </a:r>
            <a:r>
              <a:rPr lang="el-GR" err="1"/>
              <a:t>know</a:t>
            </a:r>
            <a:r>
              <a:rPr lang="el-GR"/>
              <a:t> </a:t>
            </a:r>
            <a:r>
              <a:rPr lang="el-GR" err="1"/>
              <a:t>that</a:t>
            </a:r>
            <a:r>
              <a:rPr lang="el-GR"/>
              <a:t> </a:t>
            </a:r>
            <a:r>
              <a:rPr lang="el-GR" err="1"/>
              <a:t>we</a:t>
            </a:r>
            <a:r>
              <a:rPr lang="el-GR"/>
              <a:t> </a:t>
            </a:r>
            <a:r>
              <a:rPr lang="el-GR" err="1"/>
              <a:t>have</a:t>
            </a:r>
            <a:r>
              <a:rPr lang="el-GR"/>
              <a:t> </a:t>
            </a:r>
            <a:r>
              <a:rPr lang="el-GR" err="1"/>
              <a:t>picked</a:t>
            </a:r>
            <a:r>
              <a:rPr lang="el-GR"/>
              <a:t> a </a:t>
            </a:r>
            <a:r>
              <a:rPr lang="el-GR" err="1"/>
              <a:t>number</a:t>
            </a:r>
            <a:r>
              <a:rPr lang="el-GR"/>
              <a:t> </a:t>
            </a:r>
            <a:r>
              <a:rPr lang="en-US">
                <a:cs typeface="Arial"/>
              </a:rPr>
              <a:t>≤ 4</a:t>
            </a:r>
          </a:p>
          <a:p>
            <a:r>
              <a:rPr lang="en-US">
                <a:cs typeface="Arial"/>
              </a:rPr>
              <a:t>Then we have probability </a:t>
            </a:r>
            <a:r>
              <a:rPr lang="en-US">
                <a:solidFill>
                  <a:srgbClr val="00B0F0"/>
                </a:solidFill>
                <a:cs typeface="Arial"/>
              </a:rPr>
              <a:t>3/4</a:t>
            </a:r>
            <a:r>
              <a:rPr lang="en-US">
                <a:cs typeface="Arial"/>
              </a:rPr>
              <a:t> to pick a prime number</a:t>
            </a:r>
          </a:p>
          <a:p>
            <a:r>
              <a:rPr lang="en-US">
                <a:cs typeface="Arial"/>
              </a:rPr>
              <a:t>While we have probability </a:t>
            </a:r>
            <a:r>
              <a:rPr lang="en-US">
                <a:solidFill>
                  <a:srgbClr val="00B0F0"/>
                </a:solidFill>
                <a:cs typeface="Arial"/>
              </a:rPr>
              <a:t>4/6</a:t>
            </a:r>
            <a:r>
              <a:rPr lang="en-US">
                <a:cs typeface="Arial"/>
              </a:rPr>
              <a:t> overall</a:t>
            </a:r>
            <a:endParaRPr lang="en-US"/>
          </a:p>
        </p:txBody>
      </p:sp>
      <p:pic>
        <p:nvPicPr>
          <p:cNvPr id="6" name="Εικόνα 5" descr="Εικόνα που περιέχει ζάρι, παιχνίδι με ζάρια, αγώνες και αθλήματα εσωτερικού χώρου, επιτραπέζιο παιχνίδι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7EA3BAEC-64B3-1C68-C3DC-77419DAD0A9A}"/>
              </a:ext>
            </a:extLst>
          </p:cNvPr>
          <p:cNvPicPr/>
          <p:nvPr/>
        </p:nvPicPr>
        <p:blipFill>
          <a:blip r:embed="rId2"/>
          <a:srcRect l="46844" b="11328"/>
          <a:stretch/>
        </p:blipFill>
        <p:spPr>
          <a:xfrm>
            <a:off x="8602177" y="439553"/>
            <a:ext cx="1032834" cy="1171074"/>
          </a:xfrm>
          <a:prstGeom prst="rect">
            <a:avLst/>
          </a:prstGeom>
          <a:ln>
            <a:noFill/>
          </a:ln>
        </p:spPr>
      </p:pic>
      <p:pic>
        <p:nvPicPr>
          <p:cNvPr id="8" name="Εικόνα 7" descr="Εικόνα που περιέχει κείμενο, βιβλίο, άτομο, νύχι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92600B40-6869-899E-394A-B9C2A99DDE1F}"/>
              </a:ext>
            </a:extLst>
          </p:cNvPr>
          <p:cNvPicPr/>
          <p:nvPr/>
        </p:nvPicPr>
        <p:blipFill>
          <a:blip r:embed="rId3"/>
          <a:srcRect l="11228" t="2352" r="37768" b="2595"/>
          <a:stretch/>
        </p:blipFill>
        <p:spPr>
          <a:xfrm>
            <a:off x="10147835" y="439554"/>
            <a:ext cx="1027096" cy="117888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 build="p"/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Random Variables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52" name="CustomShape 3"/>
          <p:cNvSpPr/>
          <p:nvPr/>
        </p:nvSpPr>
        <p:spPr>
          <a:xfrm>
            <a:off x="2036409" y="4822741"/>
            <a:ext cx="1828800" cy="548640"/>
          </a:xfrm>
          <a:prstGeom prst="ellipse">
            <a:avLst/>
          </a:prstGeom>
          <a:noFill/>
          <a:ln w="38160">
            <a:solidFill>
              <a:srgbClr val="C9211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F3564EBB-8871-281A-86FE-EF30320B0842}"/>
              </a:ext>
            </a:extLst>
          </p:cNvPr>
          <p:cNvSpPr/>
          <p:nvPr/>
        </p:nvSpPr>
        <p:spPr>
          <a:xfrm>
            <a:off x="210452" y="1348518"/>
            <a:ext cx="10971000" cy="48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800" spc="-1" err="1">
                <a:solidFill>
                  <a:srgbClr val="FF0000"/>
                </a:solidFill>
                <a:latin typeface="Arial"/>
                <a:ea typeface="DejaVu Sans"/>
              </a:rPr>
              <a:t>radom</a:t>
            </a:r>
            <a:r>
              <a:rPr lang="en-US" sz="2800" spc="-1">
                <a:solidFill>
                  <a:srgbClr val="FF0000"/>
                </a:solidFill>
                <a:latin typeface="Arial"/>
                <a:ea typeface="DejaVu Sans"/>
              </a:rPr>
              <a:t> variable </a:t>
            </a:r>
            <a:r>
              <a:rPr lang="en-US" sz="2800" spc="-1">
                <a:solidFill>
                  <a:srgbClr val="00B0F0"/>
                </a:solidFill>
                <a:latin typeface="Arial"/>
                <a:ea typeface="DejaVu Sans"/>
              </a:rPr>
              <a:t>X</a:t>
            </a:r>
            <a:r>
              <a:rPr lang="en-US" sz="2800" spc="-1">
                <a:solidFill>
                  <a:srgbClr val="FF0000"/>
                </a:solidFill>
                <a:latin typeface="Arial"/>
                <a:ea typeface="DejaVu Sans"/>
              </a:rPr>
              <a:t> </a:t>
            </a:r>
            <a:r>
              <a:rPr lang="en-US" sz="2800" spc="-1">
                <a:solidFill>
                  <a:srgbClr val="000000"/>
                </a:solidFill>
                <a:latin typeface="Arial"/>
                <a:ea typeface="DejaVu Sans"/>
              </a:rPr>
              <a:t>on the sample Space </a:t>
            </a:r>
            <a:r>
              <a:rPr lang="en-US" sz="2800" spc="-1">
                <a:solidFill>
                  <a:srgbClr val="00B0F0"/>
                </a:solidFill>
                <a:latin typeface="Arial"/>
                <a:ea typeface="DejaVu Sans"/>
              </a:rPr>
              <a:t>Ω</a:t>
            </a:r>
            <a:r>
              <a:rPr lang="en-US" sz="2800" spc="-1">
                <a:solidFill>
                  <a:srgbClr val="000000"/>
                </a:solidFill>
                <a:latin typeface="Arial"/>
                <a:ea typeface="DejaVu Sans"/>
              </a:rPr>
              <a:t> is a function on </a:t>
            </a:r>
            <a:r>
              <a:rPr lang="en-US" sz="2800" spc="-1">
                <a:solidFill>
                  <a:srgbClr val="00B0F0"/>
                </a:solidFill>
                <a:latin typeface="Arial"/>
                <a:ea typeface="DejaVu Sans"/>
              </a:rPr>
              <a:t>Ω</a:t>
            </a:r>
            <a:r>
              <a:rPr lang="en-US" sz="2800" spc="-1">
                <a:solidFill>
                  <a:srgbClr val="000000"/>
                </a:solidFill>
                <a:latin typeface="Arial"/>
                <a:ea typeface="DejaVu Sans"/>
              </a:rPr>
              <a:t>, that </a:t>
            </a:r>
            <a:endParaRPr lang="en-US" sz="2800" b="0" strike="noStrike" spc="-1">
              <a:latin typeface="Arial"/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latin typeface="Arial"/>
              </a:rPr>
              <a:t>  is,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X: Ω </a:t>
            </a:r>
            <a:r>
              <a:rPr lang="en-US" sz="3600" spc="-1">
                <a:solidFill>
                  <a:srgbClr val="00B0F0"/>
                </a:solidFill>
                <a:ea typeface="+mn-lt"/>
                <a:cs typeface="+mn-lt"/>
              </a:rPr>
              <a:t>→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 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ℝ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 </a:t>
            </a: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000000"/>
                </a:solidFill>
                <a:latin typeface="Arial"/>
              </a:rPr>
              <a:t>A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discrete random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variable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 is a random variable that takes only a finite or countably infinite number of values.  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000000"/>
                </a:solidFill>
                <a:latin typeface="Arial"/>
              </a:rPr>
              <a:t>A random variable is a numeric quantity that we are interested in that is the by-product of the random process.</a:t>
            </a:r>
            <a:endParaRPr lang="en-US" sz="2800" b="0" strike="noStrike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By defining the random variable, we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assign a value to every simple event</a:t>
            </a:r>
            <a:r>
              <a:rPr lang="en-US" sz="2800" spc="-1">
                <a:latin typeface="Arial"/>
              </a:rPr>
              <a:t> in the sample space</a:t>
            </a: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>
              <a:spcBef>
                <a:spcPts val="561"/>
              </a:spcBef>
            </a:pPr>
            <a:endParaRPr lang="en-US" sz="2800" spc="-1">
              <a:latin typeface="Arial"/>
            </a:endParaRPr>
          </a:p>
          <a:p>
            <a:pPr>
              <a:spcBef>
                <a:spcPts val="561"/>
              </a:spcBef>
            </a:pPr>
            <a:endParaRPr lang="en-US" sz="2800" spc="-1">
              <a:latin typeface="Arial"/>
            </a:endParaRPr>
          </a:p>
        </p:txBody>
      </p:sp>
      <p:pic>
        <p:nvPicPr>
          <p:cNvPr id="5" name="Εικόνα 4" descr="Εικόνα που περιέχει κύκλος, γραφικά, γραμμή, τέχνη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36C8F4DE-250B-0642-4618-3949267C7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902" y="1959894"/>
            <a:ext cx="1840332" cy="9429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5B5A9D-897A-6612-1E31-02324FD39EB7}"/>
              </a:ext>
            </a:extLst>
          </p:cNvPr>
          <p:cNvSpPr txBox="1"/>
          <p:nvPr/>
        </p:nvSpPr>
        <p:spPr>
          <a:xfrm>
            <a:off x="5504447" y="2215815"/>
            <a:ext cx="59155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l-GR" sz="2400">
                <a:solidFill>
                  <a:srgbClr val="00B0F0"/>
                </a:solidFill>
              </a:rPr>
              <a:t>Ω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60BA0E-6D11-5082-9F9C-8CE857EF62A3}"/>
              </a:ext>
            </a:extLst>
          </p:cNvPr>
          <p:cNvSpPr txBox="1"/>
          <p:nvPr/>
        </p:nvSpPr>
        <p:spPr>
          <a:xfrm>
            <a:off x="7870658" y="2185736"/>
            <a:ext cx="59155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>
                <a:solidFill>
                  <a:srgbClr val="00B0F0"/>
                </a:solidFill>
                <a:cs typeface="Arial"/>
              </a:rPr>
              <a:t>ℝ</a:t>
            </a:r>
            <a:endParaRPr lang="el-GR" sz="2800">
              <a:solidFill>
                <a:srgbClr val="000000"/>
              </a:solidFill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79ABBE-6497-DA4D-DB0D-53880ADE7360}"/>
              </a:ext>
            </a:extLst>
          </p:cNvPr>
          <p:cNvSpPr txBox="1"/>
          <p:nvPr/>
        </p:nvSpPr>
        <p:spPr>
          <a:xfrm>
            <a:off x="6657473" y="1985209"/>
            <a:ext cx="59155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solidFill>
                  <a:srgbClr val="00B0F0"/>
                </a:solidFill>
                <a:cs typeface="Arial"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CustomShape 1"/>
          <p:cNvSpPr/>
          <p:nvPr/>
        </p:nvSpPr>
        <p:spPr>
          <a:xfrm>
            <a:off x="609480" y="533520"/>
            <a:ext cx="3379756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Examples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55" name="CustomShape 3"/>
          <p:cNvSpPr/>
          <p:nvPr/>
        </p:nvSpPr>
        <p:spPr>
          <a:xfrm>
            <a:off x="5572089" y="1256776"/>
            <a:ext cx="429624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DejaVu Sans"/>
              </a:rPr>
              <a:t>Ω = {1,2,3,4,5,6} </a:t>
            </a: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BA53A2FF-FD8A-D0C4-1332-D57B6288DA96}"/>
              </a:ext>
            </a:extLst>
          </p:cNvPr>
          <p:cNvSpPr/>
          <p:nvPr/>
        </p:nvSpPr>
        <p:spPr>
          <a:xfrm>
            <a:off x="5572088" y="2033152"/>
            <a:ext cx="429624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pc="-1">
                <a:solidFill>
                  <a:srgbClr val="1C99E0"/>
                </a:solidFill>
                <a:latin typeface="Arial"/>
                <a:ea typeface="DejaVu Sans"/>
              </a:rPr>
              <a:t>R</a:t>
            </a:r>
            <a:r>
              <a:rPr lang="en-US" sz="2800" b="1" strike="noStrike" spc="-1">
                <a:solidFill>
                  <a:srgbClr val="1C99E0"/>
                </a:solidFill>
                <a:latin typeface="Arial"/>
                <a:ea typeface="DejaVu Sans"/>
              </a:rPr>
              <a:t> = {1,2,3,4,5,6} </a:t>
            </a:r>
          </a:p>
        </p:txBody>
      </p:sp>
      <p:sp>
        <p:nvSpPr>
          <p:cNvPr id="8" name="CustomShape 2">
            <a:extLst>
              <a:ext uri="{FF2B5EF4-FFF2-40B4-BE49-F238E27FC236}">
                <a16:creationId xmlns:a16="http://schemas.microsoft.com/office/drawing/2014/main" id="{BC671DB9-418A-C0D6-D45F-EF12698A9409}"/>
              </a:ext>
            </a:extLst>
          </p:cNvPr>
          <p:cNvSpPr/>
          <p:nvPr/>
        </p:nvSpPr>
        <p:spPr>
          <a:xfrm>
            <a:off x="210452" y="1707952"/>
            <a:ext cx="10971000" cy="48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Roll a die: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X</a:t>
            </a:r>
            <a:r>
              <a:rPr lang="en-US" sz="2800" spc="-1" baseline="-25000">
                <a:solidFill>
                  <a:srgbClr val="00B0F0"/>
                </a:solidFill>
                <a:latin typeface="Arial"/>
              </a:rPr>
              <a:t>1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 = "the number"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Roll 2 dice: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X</a:t>
            </a:r>
            <a:r>
              <a:rPr lang="en-US" sz="2800" spc="-1" baseline="-25000">
                <a:solidFill>
                  <a:srgbClr val="00B0F0"/>
                </a:solidFill>
                <a:latin typeface="Arial"/>
              </a:rPr>
              <a:t>2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 = "the sum of the values"     </a:t>
            </a:r>
            <a:r>
              <a:rPr lang="en-US" sz="2800" spc="-1">
                <a:solidFill>
                  <a:srgbClr val="0070C0"/>
                </a:solidFill>
                <a:latin typeface="Arial"/>
              </a:rPr>
              <a:t>(</a:t>
            </a:r>
            <a:r>
              <a:rPr lang="en-US" sz="2800" spc="-1" err="1">
                <a:solidFill>
                  <a:srgbClr val="0070C0"/>
                </a:solidFill>
                <a:latin typeface="Arial"/>
              </a:rPr>
              <a:t>i,j</a:t>
            </a:r>
            <a:r>
              <a:rPr lang="en-US" sz="2800" spc="-1">
                <a:solidFill>
                  <a:srgbClr val="0070C0"/>
                </a:solidFill>
                <a:latin typeface="Arial"/>
              </a:rPr>
              <a:t>)     (</a:t>
            </a:r>
            <a:r>
              <a:rPr lang="en-US" sz="2800" spc="-1" err="1">
                <a:solidFill>
                  <a:srgbClr val="0070C0"/>
                </a:solidFill>
                <a:latin typeface="Arial"/>
              </a:rPr>
              <a:t>i+j</a:t>
            </a:r>
            <a:r>
              <a:rPr lang="en-US" sz="2800" spc="-1">
                <a:solidFill>
                  <a:srgbClr val="0070C0"/>
                </a:solidFill>
                <a:latin typeface="Arial"/>
              </a:rPr>
              <a:t>)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Flip 2 coins: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Χ</a:t>
            </a:r>
            <a:r>
              <a:rPr lang="en-US" sz="2800" spc="-1" baseline="-25000">
                <a:solidFill>
                  <a:srgbClr val="00B0F0"/>
                </a:solidFill>
                <a:latin typeface="Arial"/>
              </a:rPr>
              <a:t>3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 = 3$, if 2 Heads   OR  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 Χ</a:t>
            </a:r>
            <a:r>
              <a:rPr lang="en-US" sz="2800" spc="-1" baseline="-25000">
                <a:solidFill>
                  <a:srgbClr val="00B0F0"/>
                </a:solidFill>
                <a:latin typeface="Arial"/>
                <a:cs typeface="Arial"/>
              </a:rPr>
              <a:t>3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 = 1$, otherwise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solidFill>
                <a:srgbClr val="00B0F0"/>
              </a:solidFill>
              <a:latin typeface="Arial"/>
              <a:cs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Pick a card: 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Χ</a:t>
            </a:r>
            <a:r>
              <a:rPr lang="en-US" sz="2800" spc="-1" baseline="-25000">
                <a:solidFill>
                  <a:srgbClr val="00B0F0"/>
                </a:solidFill>
                <a:latin typeface="Arial"/>
                <a:cs typeface="Arial"/>
              </a:rPr>
              <a:t>4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 = 1, if Ace   </a:t>
            </a: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             OR   Χ</a:t>
            </a:r>
            <a:r>
              <a:rPr lang="en-US" sz="2800" spc="-1" baseline="-25000">
                <a:solidFill>
                  <a:srgbClr val="00B0F0"/>
                </a:solidFill>
                <a:latin typeface="Arial"/>
                <a:cs typeface="Arial"/>
              </a:rPr>
              <a:t>4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 = 0, otherwise</a:t>
            </a:r>
            <a:endParaRPr lang="en-US"/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endParaRPr lang="en-US" sz="2800" spc="-1">
              <a:latin typeface="Arial"/>
            </a:endParaRPr>
          </a:p>
          <a:p>
            <a:pPr marL="1905">
              <a:spcBef>
                <a:spcPts val="561"/>
              </a:spcBef>
            </a:pPr>
            <a:endParaRPr lang="en-US" sz="2800" spc="-1">
              <a:latin typeface="Arial"/>
            </a:endParaRPr>
          </a:p>
          <a:p>
            <a:pPr marL="1905">
              <a:spcBef>
                <a:spcPts val="561"/>
              </a:spcBef>
            </a:pPr>
            <a:endParaRPr lang="en-US" sz="2800" spc="-1">
              <a:latin typeface="Arial"/>
            </a:endParaRPr>
          </a:p>
          <a:p>
            <a:pPr>
              <a:spcBef>
                <a:spcPts val="561"/>
              </a:spcBef>
            </a:pPr>
            <a:endParaRPr lang="en-US" sz="2800" spc="-1">
              <a:latin typeface="Arial"/>
            </a:endParaRPr>
          </a:p>
          <a:p>
            <a:pPr>
              <a:spcBef>
                <a:spcPts val="561"/>
              </a:spcBef>
            </a:pPr>
            <a:endParaRPr lang="en-US" sz="2800" spc="-1">
              <a:latin typeface="Arial"/>
            </a:endParaRPr>
          </a:p>
        </p:txBody>
      </p:sp>
      <p:cxnSp>
        <p:nvCxnSpPr>
          <p:cNvPr id="9" name="Ευθύγραμμο βέλος σύνδεσης 8">
            <a:extLst>
              <a:ext uri="{FF2B5EF4-FFF2-40B4-BE49-F238E27FC236}">
                <a16:creationId xmlns:a16="http://schemas.microsoft.com/office/drawing/2014/main" id="{553542F8-8DCC-C81A-C9AC-540B251C8BB3}"/>
              </a:ext>
            </a:extLst>
          </p:cNvPr>
          <p:cNvCxnSpPr/>
          <p:nvPr/>
        </p:nvCxnSpPr>
        <p:spPr>
          <a:xfrm flipH="1">
            <a:off x="6593839" y="1711325"/>
            <a:ext cx="4445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>
            <a:extLst>
              <a:ext uri="{FF2B5EF4-FFF2-40B4-BE49-F238E27FC236}">
                <a16:creationId xmlns:a16="http://schemas.microsoft.com/office/drawing/2014/main" id="{D4149177-1E8B-3328-6723-C423562916AC}"/>
              </a:ext>
            </a:extLst>
          </p:cNvPr>
          <p:cNvCxnSpPr>
            <a:cxnSpLocks/>
          </p:cNvCxnSpPr>
          <p:nvPr/>
        </p:nvCxnSpPr>
        <p:spPr>
          <a:xfrm flipH="1">
            <a:off x="6888478" y="1711325"/>
            <a:ext cx="4445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ύγραμμο βέλος σύνδεσης 10">
            <a:extLst>
              <a:ext uri="{FF2B5EF4-FFF2-40B4-BE49-F238E27FC236}">
                <a16:creationId xmlns:a16="http://schemas.microsoft.com/office/drawing/2014/main" id="{F5541BF1-B596-B30D-5AF0-ECC45DBE1661}"/>
              </a:ext>
            </a:extLst>
          </p:cNvPr>
          <p:cNvCxnSpPr>
            <a:cxnSpLocks/>
          </p:cNvCxnSpPr>
          <p:nvPr/>
        </p:nvCxnSpPr>
        <p:spPr>
          <a:xfrm flipH="1">
            <a:off x="7172958" y="1711325"/>
            <a:ext cx="4445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65F6C815-92FF-47F7-161E-F411589A2613}"/>
              </a:ext>
            </a:extLst>
          </p:cNvPr>
          <p:cNvCxnSpPr>
            <a:cxnSpLocks/>
          </p:cNvCxnSpPr>
          <p:nvPr/>
        </p:nvCxnSpPr>
        <p:spPr>
          <a:xfrm flipH="1">
            <a:off x="7508238" y="1711325"/>
            <a:ext cx="4445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>
            <a:extLst>
              <a:ext uri="{FF2B5EF4-FFF2-40B4-BE49-F238E27FC236}">
                <a16:creationId xmlns:a16="http://schemas.microsoft.com/office/drawing/2014/main" id="{5B3A63FE-2FE1-2E3F-C546-0F0A9606A790}"/>
              </a:ext>
            </a:extLst>
          </p:cNvPr>
          <p:cNvCxnSpPr>
            <a:cxnSpLocks/>
          </p:cNvCxnSpPr>
          <p:nvPr/>
        </p:nvCxnSpPr>
        <p:spPr>
          <a:xfrm flipH="1">
            <a:off x="7772398" y="1711325"/>
            <a:ext cx="4445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ύγραμμο βέλος σύνδεσης 13">
            <a:extLst>
              <a:ext uri="{FF2B5EF4-FFF2-40B4-BE49-F238E27FC236}">
                <a16:creationId xmlns:a16="http://schemas.microsoft.com/office/drawing/2014/main" id="{A9D53675-E83E-81DA-ACBD-9C3728F46E6B}"/>
              </a:ext>
            </a:extLst>
          </p:cNvPr>
          <p:cNvCxnSpPr>
            <a:cxnSpLocks/>
          </p:cNvCxnSpPr>
          <p:nvPr/>
        </p:nvCxnSpPr>
        <p:spPr>
          <a:xfrm flipH="1">
            <a:off x="8067038" y="1711325"/>
            <a:ext cx="4445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>
            <a:extLst>
              <a:ext uri="{FF2B5EF4-FFF2-40B4-BE49-F238E27FC236}">
                <a16:creationId xmlns:a16="http://schemas.microsoft.com/office/drawing/2014/main" id="{54A50B34-8BE6-A487-2F96-60724CA328FB}"/>
              </a:ext>
            </a:extLst>
          </p:cNvPr>
          <p:cNvCxnSpPr>
            <a:cxnSpLocks/>
          </p:cNvCxnSpPr>
          <p:nvPr/>
        </p:nvCxnSpPr>
        <p:spPr>
          <a:xfrm flipV="1">
            <a:off x="7827642" y="3041015"/>
            <a:ext cx="290195" cy="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Εικόνα 2" descr="Εικόνα που περιέχει κείμενο, στιγμιότυπο οθόνης, αριθμός, τετράγωνο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09529C19-AE1F-EB4B-F310-C998B5C9677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9357726" y="1030894"/>
            <a:ext cx="2356889" cy="1728605"/>
          </a:xfrm>
          <a:prstGeom prst="rect">
            <a:avLst/>
          </a:prstGeom>
          <a:ln>
            <a:noFill/>
          </a:ln>
        </p:spPr>
      </p:pic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B5B65A69-4C5E-D234-FC02-99C9845BFD28}"/>
              </a:ext>
            </a:extLst>
          </p:cNvPr>
          <p:cNvCxnSpPr>
            <a:cxnSpLocks/>
          </p:cNvCxnSpPr>
          <p:nvPr/>
        </p:nvCxnSpPr>
        <p:spPr>
          <a:xfrm flipH="1">
            <a:off x="10481568" y="2757927"/>
            <a:ext cx="4445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stomShape 3">
            <a:extLst>
              <a:ext uri="{FF2B5EF4-FFF2-40B4-BE49-F238E27FC236}">
                <a16:creationId xmlns:a16="http://schemas.microsoft.com/office/drawing/2014/main" id="{92900019-BAE6-38A0-4259-54A33C222CCD}"/>
              </a:ext>
            </a:extLst>
          </p:cNvPr>
          <p:cNvSpPr/>
          <p:nvPr/>
        </p:nvSpPr>
        <p:spPr>
          <a:xfrm>
            <a:off x="10043101" y="3037836"/>
            <a:ext cx="429624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pc="-1">
                <a:solidFill>
                  <a:srgbClr val="1C99E0"/>
                </a:solidFill>
                <a:latin typeface="Arial"/>
              </a:rPr>
              <a:t>(</a:t>
            </a:r>
            <a:r>
              <a:rPr lang="en-US" sz="2800" b="1" spc="-1" err="1">
                <a:solidFill>
                  <a:srgbClr val="1C99E0"/>
                </a:solidFill>
                <a:latin typeface="Arial"/>
              </a:rPr>
              <a:t>i+j</a:t>
            </a:r>
            <a:r>
              <a:rPr lang="en-US" sz="2800" b="1" spc="-1">
                <a:solidFill>
                  <a:srgbClr val="1C99E0"/>
                </a:solidFill>
                <a:latin typeface="Arial"/>
              </a:rPr>
              <a:t>)</a:t>
            </a:r>
            <a:endParaRPr lang="el-GR"/>
          </a:p>
        </p:txBody>
      </p:sp>
      <p:pic>
        <p:nvPicPr>
          <p:cNvPr id="18" name="Εικόνα 17" descr="Generated image">
            <a:extLst>
              <a:ext uri="{FF2B5EF4-FFF2-40B4-BE49-F238E27FC236}">
                <a16:creationId xmlns:a16="http://schemas.microsoft.com/office/drawing/2014/main" id="{84AB183A-C237-52B3-48C3-5FB9C847D9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43" t="23991" r="6970" b="9881"/>
          <a:stretch>
            <a:fillRect/>
          </a:stretch>
        </p:blipFill>
        <p:spPr>
          <a:xfrm>
            <a:off x="5574631" y="4575486"/>
            <a:ext cx="3659611" cy="1858019"/>
          </a:xfrm>
          <a:prstGeom prst="rect">
            <a:avLst/>
          </a:prstGeom>
        </p:spPr>
      </p:pic>
      <p:pic>
        <p:nvPicPr>
          <p:cNvPr id="20" name="Εικόνα 19" descr="Ace of hearts - Wikipedia">
            <a:extLst>
              <a:ext uri="{FF2B5EF4-FFF2-40B4-BE49-F238E27FC236}">
                <a16:creationId xmlns:a16="http://schemas.microsoft.com/office/drawing/2014/main" id="{26F1627F-B9BB-A791-8934-15437D2AC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0737" y="6226342"/>
            <a:ext cx="300790" cy="360949"/>
          </a:xfrm>
          <a:prstGeom prst="rect">
            <a:avLst/>
          </a:prstGeom>
        </p:spPr>
      </p:pic>
      <p:pic>
        <p:nvPicPr>
          <p:cNvPr id="21" name="Εικόνα 20" descr="File:Ace of clubs.svg - Wikimedia Commons">
            <a:extLst>
              <a:ext uri="{FF2B5EF4-FFF2-40B4-BE49-F238E27FC236}">
                <a16:creationId xmlns:a16="http://schemas.microsoft.com/office/drawing/2014/main" id="{C2EC2527-3DDE-8811-5AE1-7B8BB16DC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5536" y="6226341"/>
            <a:ext cx="332875" cy="360949"/>
          </a:xfrm>
          <a:prstGeom prst="rect">
            <a:avLst/>
          </a:prstGeom>
        </p:spPr>
      </p:pic>
      <p:pic>
        <p:nvPicPr>
          <p:cNvPr id="22" name="Εικόνα 21" descr="File:Playing card diamond A.svg - Wikimedia Commons">
            <a:extLst>
              <a:ext uri="{FF2B5EF4-FFF2-40B4-BE49-F238E27FC236}">
                <a16:creationId xmlns:a16="http://schemas.microsoft.com/office/drawing/2014/main" id="{AF584262-1CDA-368E-E7DA-1E65FE4A08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7954" y="6226342"/>
            <a:ext cx="309775" cy="360949"/>
          </a:xfrm>
          <a:prstGeom prst="rect">
            <a:avLst/>
          </a:prstGeom>
        </p:spPr>
      </p:pic>
      <p:pic>
        <p:nvPicPr>
          <p:cNvPr id="23" name="Εικόνα 22" descr="Ace of Spades Playing Card Isolated on White Stock Image - Image of lucky,  risk: 172550077">
            <a:extLst>
              <a:ext uri="{FF2B5EF4-FFF2-40B4-BE49-F238E27FC236}">
                <a16:creationId xmlns:a16="http://schemas.microsoft.com/office/drawing/2014/main" id="{8476911B-FBE2-8FAB-5BB0-B9F1702145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9007" y="6226343"/>
            <a:ext cx="319276" cy="360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Probability Distribution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59" name="TextShape 3"/>
          <p:cNvSpPr txBox="1"/>
          <p:nvPr/>
        </p:nvSpPr>
        <p:spPr>
          <a:xfrm>
            <a:off x="385920" y="7233480"/>
            <a:ext cx="180720" cy="430560"/>
          </a:xfrm>
          <a:prstGeom prst="rect">
            <a:avLst/>
          </a:prstGeom>
          <a:noFill/>
          <a:ln>
            <a:noFill/>
          </a:ln>
        </p:spPr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12E2326F-9ECF-6458-8E80-DE75FBD69DA4}"/>
              </a:ext>
            </a:extLst>
          </p:cNvPr>
          <p:cNvSpPr/>
          <p:nvPr/>
        </p:nvSpPr>
        <p:spPr>
          <a:xfrm>
            <a:off x="210452" y="1720652"/>
            <a:ext cx="11567900" cy="48624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,Sans-Serif"/>
              <a:buChar char="•"/>
            </a:pPr>
            <a:r>
              <a:rPr lang="en-US" sz="2800" spc="-1">
                <a:solidFill>
                  <a:srgbClr val="000000"/>
                </a:solidFill>
                <a:latin typeface="Arial"/>
                <a:cs typeface="Arial"/>
              </a:rPr>
              <a:t>Each value 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x</a:t>
            </a:r>
            <a:r>
              <a:rPr lang="en-US" sz="2800" spc="-1">
                <a:solidFill>
                  <a:srgbClr val="000000"/>
                </a:solidFill>
                <a:latin typeface="Arial"/>
                <a:cs typeface="Arial"/>
              </a:rPr>
              <a:t> of the random variable 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X</a:t>
            </a:r>
            <a:r>
              <a:rPr lang="en-US" sz="2800" spc="-1">
                <a:solidFill>
                  <a:srgbClr val="000000"/>
                </a:solidFill>
                <a:latin typeface="Arial"/>
                <a:cs typeface="Arial"/>
              </a:rPr>
              <a:t>, defines an event 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(X=x)</a:t>
            </a:r>
            <a:r>
              <a:rPr lang="en-US" sz="2800" spc="-1">
                <a:solidFill>
                  <a:srgbClr val="000000"/>
                </a:solidFill>
                <a:latin typeface="Arial"/>
                <a:cs typeface="Arial"/>
              </a:rPr>
              <a:t> in the sample space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 Ω</a:t>
            </a:r>
            <a:r>
              <a:rPr lang="en-US" sz="2800" spc="-1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,Sans-Serif"/>
              <a:buChar char="•"/>
            </a:pPr>
            <a:r>
              <a:rPr lang="en-US" sz="2800" spc="-1">
                <a:ea typeface="+mn-lt"/>
                <a:cs typeface="+mn-lt"/>
              </a:rPr>
              <a:t>For example, for the random variable 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Χ</a:t>
            </a:r>
            <a:r>
              <a:rPr lang="en-US" sz="2800" spc="-1" baseline="-25000">
                <a:solidFill>
                  <a:srgbClr val="00B0F0"/>
                </a:solidFill>
                <a:ea typeface="+mn-lt"/>
                <a:cs typeface="+mn-lt"/>
              </a:rPr>
              <a:t>3</a:t>
            </a:r>
            <a:r>
              <a:rPr lang="en-US" sz="2800" spc="-1">
                <a:ea typeface="+mn-lt"/>
                <a:cs typeface="+mn-lt"/>
              </a:rPr>
              <a:t> (money gained when drawing cards) the value 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Χ</a:t>
            </a:r>
            <a:r>
              <a:rPr lang="en-US" sz="1900" spc="-1" baseline="-25000">
                <a:solidFill>
                  <a:srgbClr val="00B0F0"/>
                </a:solidFill>
                <a:ea typeface="+mn-lt"/>
                <a:cs typeface="+mn-lt"/>
              </a:rPr>
              <a:t>3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=3$</a:t>
            </a:r>
            <a:r>
              <a:rPr lang="en-US" sz="2800" spc="-1">
                <a:ea typeface="+mn-lt"/>
                <a:cs typeface="+mn-lt"/>
              </a:rPr>
              <a:t> corresponds to the event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{(Η,Η)}</a:t>
            </a:r>
            <a:r>
              <a:rPr lang="en-US" sz="2800" spc="-1">
                <a:ea typeface="+mn-lt"/>
                <a:cs typeface="+mn-lt"/>
              </a:rPr>
              <a:t>, while the value 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Χ</a:t>
            </a:r>
            <a:r>
              <a:rPr lang="en-US" sz="1900" spc="-1" baseline="-25000">
                <a:solidFill>
                  <a:srgbClr val="00B0F0"/>
                </a:solidFill>
                <a:ea typeface="+mn-lt"/>
                <a:cs typeface="+mn-lt"/>
              </a:rPr>
              <a:t>3</a:t>
            </a:r>
            <a:r>
              <a:rPr lang="en-US" sz="1300" spc="-1" baseline="-25000">
                <a:solidFill>
                  <a:srgbClr val="00B0F0"/>
                </a:solidFill>
                <a:ea typeface="+mn-lt"/>
                <a:cs typeface="+mn-lt"/>
              </a:rPr>
              <a:t>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=1$</a:t>
            </a:r>
            <a:r>
              <a:rPr lang="en-US" sz="2800" spc="-1">
                <a:ea typeface="+mn-lt"/>
                <a:cs typeface="+mn-lt"/>
              </a:rPr>
              <a:t> corresponds to the events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{(Η,Η), (T,H), (T,T)}</a:t>
            </a:r>
            <a:endParaRPr lang="en-US" sz="2800" spc="-1">
              <a:ea typeface="+mn-lt"/>
              <a:cs typeface="+mn-lt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,Sans-Serif"/>
              <a:buChar char="•"/>
            </a:pPr>
            <a:r>
              <a:rPr lang="en-US" sz="2800" spc="-1">
                <a:solidFill>
                  <a:srgbClr val="000000"/>
                </a:solidFill>
                <a:cs typeface="Arial"/>
              </a:rPr>
              <a:t>We can thus compute the probability of a value </a:t>
            </a:r>
            <a:r>
              <a:rPr lang="en-US" sz="2800" spc="-1" err="1">
                <a:solidFill>
                  <a:srgbClr val="00B0F0"/>
                </a:solidFill>
                <a:cs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cs typeface="Arial"/>
              </a:rPr>
              <a:t>(X=x)</a:t>
            </a:r>
            <a:r>
              <a:rPr lang="en-US" sz="2800" spc="-1">
                <a:solidFill>
                  <a:srgbClr val="000000"/>
                </a:solidFill>
                <a:cs typeface="Arial"/>
              </a:rPr>
              <a:t>, or </a:t>
            </a:r>
            <a:r>
              <a:rPr lang="en-US" sz="2800" spc="-1" err="1">
                <a:solidFill>
                  <a:srgbClr val="00B0F0"/>
                </a:solidFill>
                <a:cs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cs typeface="Arial"/>
              </a:rPr>
              <a:t>(x)</a:t>
            </a:r>
            <a:r>
              <a:rPr lang="en-US" sz="2800" spc="-1">
                <a:solidFill>
                  <a:srgbClr val="000000"/>
                </a:solidFill>
                <a:cs typeface="Arial"/>
              </a:rPr>
              <a:t>       </a:t>
            </a:r>
            <a:r>
              <a:rPr lang="en-US" sz="2800" spc="-1" err="1">
                <a:solidFill>
                  <a:srgbClr val="00B0F0"/>
                </a:solidFill>
                <a:cs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cs typeface="Arial"/>
              </a:rPr>
              <a:t>(Χ</a:t>
            </a:r>
            <a:r>
              <a:rPr lang="en-US" sz="1900" spc="-1" baseline="-25000">
                <a:solidFill>
                  <a:srgbClr val="00B0F0"/>
                </a:solidFill>
                <a:cs typeface="Arial"/>
              </a:rPr>
              <a:t>3 </a:t>
            </a:r>
            <a:r>
              <a:rPr lang="en-US" sz="2800" spc="-1">
                <a:solidFill>
                  <a:srgbClr val="00B0F0"/>
                </a:solidFill>
                <a:cs typeface="Arial"/>
              </a:rPr>
              <a:t>=3$) = 1/4 , </a:t>
            </a:r>
            <a:r>
              <a:rPr lang="en-US" sz="2800" spc="-1" err="1">
                <a:solidFill>
                  <a:srgbClr val="00B0F0"/>
                </a:solidFill>
                <a:cs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cs typeface="Arial"/>
              </a:rPr>
              <a:t>(Χ</a:t>
            </a:r>
            <a:r>
              <a:rPr lang="en-US" sz="1900" spc="-1" baseline="-25000">
                <a:solidFill>
                  <a:srgbClr val="00B0F0"/>
                </a:solidFill>
                <a:cs typeface="Arial"/>
              </a:rPr>
              <a:t>3 </a:t>
            </a:r>
            <a:r>
              <a:rPr lang="en-US" sz="2800" spc="-1">
                <a:solidFill>
                  <a:srgbClr val="00B0F0"/>
                </a:solidFill>
                <a:cs typeface="Arial"/>
              </a:rPr>
              <a:t>=1$) = 3/4 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,Sans-Serif"/>
              <a:buChar char="•"/>
            </a:pPr>
            <a:endParaRPr lang="en-US" sz="2800" spc="-1">
              <a:solidFill>
                <a:srgbClr val="00B0F0"/>
              </a:solidFill>
              <a:cs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,Sans-Serif"/>
              <a:buChar char="•"/>
            </a:pPr>
            <a:r>
              <a:rPr lang="en-US" sz="2800" spc="-1">
                <a:cs typeface="Arial"/>
              </a:rPr>
              <a:t>Thus we define: </a:t>
            </a:r>
            <a:r>
              <a:rPr lang="en-US" sz="2800" spc="-1">
                <a:solidFill>
                  <a:srgbClr val="FF0000"/>
                </a:solidFill>
                <a:cs typeface="Arial"/>
              </a:rPr>
              <a:t>Probability distribution function</a:t>
            </a:r>
            <a:r>
              <a:rPr lang="en-US" sz="2800" spc="-1">
                <a:solidFill>
                  <a:srgbClr val="000000"/>
                </a:solidFill>
                <a:cs typeface="Arial"/>
              </a:rPr>
              <a:t> for </a:t>
            </a:r>
            <a:r>
              <a:rPr lang="en-US" sz="2800" spc="-1">
                <a:solidFill>
                  <a:srgbClr val="FF0000"/>
                </a:solidFill>
                <a:cs typeface="Arial"/>
              </a:rPr>
              <a:t>random variable </a:t>
            </a:r>
            <a:r>
              <a:rPr lang="en-US" sz="2800" spc="-1">
                <a:solidFill>
                  <a:srgbClr val="00B0F0"/>
                </a:solidFill>
                <a:cs typeface="Arial"/>
              </a:rPr>
              <a:t>X </a:t>
            </a:r>
            <a:r>
              <a:rPr lang="en-US" sz="2800" spc="-1">
                <a:cs typeface="Arial"/>
              </a:rPr>
              <a:t>which satisfies:</a:t>
            </a:r>
            <a:r>
              <a:rPr lang="en-US" sz="2800" spc="-1">
                <a:solidFill>
                  <a:srgbClr val="00B0F0"/>
                </a:solidFill>
                <a:cs typeface="Arial"/>
              </a:rPr>
              <a:t>           0 ≤ </a:t>
            </a:r>
            <a:r>
              <a:rPr lang="en-US" sz="2800" spc="-1" err="1">
                <a:solidFill>
                  <a:srgbClr val="00B0F0"/>
                </a:solidFill>
                <a:cs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cs typeface="Arial"/>
              </a:rPr>
              <a:t>(x) ≤ 1      and      </a:t>
            </a:r>
            <a:r>
              <a:rPr lang="en-US" sz="2800" spc="-1" err="1">
                <a:solidFill>
                  <a:srgbClr val="00B0F0"/>
                </a:solidFill>
                <a:cs typeface="Arial"/>
              </a:rPr>
              <a:t>Σ</a:t>
            </a:r>
            <a:r>
              <a:rPr lang="en-US" sz="2800" spc="-1" baseline="-25000" err="1">
                <a:solidFill>
                  <a:srgbClr val="00B0F0"/>
                </a:solidFill>
                <a:cs typeface="Arial"/>
              </a:rPr>
              <a:t>x</a:t>
            </a:r>
            <a:r>
              <a:rPr lang="en-US" sz="2800" spc="-1" baseline="-25000">
                <a:solidFill>
                  <a:srgbClr val="00B0F0"/>
                </a:solidFill>
                <a:cs typeface="Arial"/>
              </a:rPr>
              <a:t> </a:t>
            </a:r>
            <a:r>
              <a:rPr lang="en-US" sz="2800" spc="-1" err="1">
                <a:solidFill>
                  <a:srgbClr val="00B0F0"/>
                </a:solidFill>
                <a:cs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cs typeface="Arial"/>
              </a:rPr>
              <a:t>(x) = 1</a:t>
            </a:r>
          </a:p>
          <a:p>
            <a:pPr marL="1905">
              <a:spcBef>
                <a:spcPts val="561"/>
              </a:spcBef>
            </a:pPr>
            <a:endParaRPr lang="en-US" sz="2800" spc="-1">
              <a:solidFill>
                <a:srgbClr val="00B0F0"/>
              </a:solidFill>
              <a:ea typeface="+mn-lt"/>
              <a:cs typeface="+mn-lt"/>
            </a:endParaRPr>
          </a:p>
          <a:p>
            <a:endParaRPr lang="en-US">
              <a:cs typeface="Arial"/>
            </a:endParaRPr>
          </a:p>
          <a:p>
            <a:pPr marL="1905">
              <a:spcBef>
                <a:spcPts val="561"/>
              </a:spcBef>
            </a:pPr>
            <a:endParaRPr lang="en-US" sz="2800" spc="-1">
              <a:latin typeface="Arial"/>
              <a:cs typeface="Arial"/>
            </a:endParaRPr>
          </a:p>
          <a:p>
            <a:pPr>
              <a:spcBef>
                <a:spcPts val="561"/>
              </a:spcBef>
            </a:pPr>
            <a:endParaRPr lang="en-US" sz="2800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338770" y="3170441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Example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-2125" y="4056647"/>
            <a:ext cx="10971000" cy="48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Rolling 5 dice:</a:t>
            </a:r>
            <a:endParaRPr lang="en-US" sz="2800" b="0" strike="noStrike" spc="-1">
              <a:latin typeface="Arial"/>
            </a:endParaRPr>
          </a:p>
          <a:p>
            <a:pPr marL="457200" lvl="1" indent="-180975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The outcome of each roll is </a:t>
            </a:r>
            <a:r>
              <a:rPr lang="en-US" sz="2400" b="0" strike="noStrike" spc="-1">
                <a:solidFill>
                  <a:srgbClr val="C9211E"/>
                </a:solidFill>
                <a:latin typeface="Arial"/>
                <a:ea typeface="DejaVu Sans"/>
              </a:rPr>
              <a:t>independent</a:t>
            </a: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 of the outcome of the other rolls</a:t>
            </a:r>
            <a:endParaRPr lang="en-US" sz="2400" b="0" strike="noStrike" spc="-1">
              <a:latin typeface="Arial"/>
            </a:endParaRPr>
          </a:p>
          <a:p>
            <a:pPr marL="457200" lvl="1" indent="-180975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The sum of the first three rolls is </a:t>
            </a:r>
            <a:r>
              <a:rPr lang="en-US" sz="2400" b="0" strike="noStrike" spc="-1">
                <a:solidFill>
                  <a:srgbClr val="C9211E"/>
                </a:solidFill>
                <a:latin typeface="Arial"/>
                <a:ea typeface="DejaVu Sans"/>
              </a:rPr>
              <a:t>independent</a:t>
            </a: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 of the sum of the last two rolls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Drawing 3 cards:</a:t>
            </a:r>
            <a:endParaRPr lang="en-US" sz="2800" b="0" strike="noStrike" spc="-1">
              <a:latin typeface="Arial"/>
            </a:endParaRPr>
          </a:p>
          <a:p>
            <a:pPr marL="457200" lvl="1" indent="-180975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SzPct val="85000"/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The number of Aces we have is </a:t>
            </a:r>
            <a:r>
              <a:rPr lang="en-US" sz="2400" b="0" strike="noStrike" spc="-1">
                <a:solidFill>
                  <a:srgbClr val="C9211E"/>
                </a:solidFill>
                <a:latin typeface="Arial"/>
                <a:ea typeface="DejaVu Sans"/>
              </a:rPr>
              <a:t>independent</a:t>
            </a: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 of the number of Hearts we get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latin typeface="Arial"/>
            </a:endParaRPr>
          </a:p>
        </p:txBody>
      </p:sp>
      <p:pic>
        <p:nvPicPr>
          <p:cNvPr id="266" name="Εικόνα 265"/>
          <p:cNvPicPr/>
          <p:nvPr/>
        </p:nvPicPr>
        <p:blipFill>
          <a:blip r:embed="rId2"/>
          <a:srcRect l="46844" b="11328"/>
          <a:stretch/>
        </p:blipFill>
        <p:spPr>
          <a:xfrm>
            <a:off x="9584757" y="3066449"/>
            <a:ext cx="1233360" cy="1371600"/>
          </a:xfrm>
          <a:prstGeom prst="rect">
            <a:avLst/>
          </a:prstGeom>
          <a:ln>
            <a:noFill/>
          </a:ln>
        </p:spPr>
      </p:pic>
      <p:pic>
        <p:nvPicPr>
          <p:cNvPr id="267" name="Εικόνα 266"/>
          <p:cNvPicPr/>
          <p:nvPr/>
        </p:nvPicPr>
        <p:blipFill>
          <a:blip r:embed="rId3"/>
          <a:srcRect l="11228" t="2352" r="37768" b="2595"/>
          <a:stretch/>
        </p:blipFill>
        <p:spPr>
          <a:xfrm>
            <a:off x="10969993" y="3066448"/>
            <a:ext cx="1097280" cy="1359360"/>
          </a:xfrm>
          <a:prstGeom prst="rect">
            <a:avLst/>
          </a:prstGeom>
          <a:ln>
            <a:noFill/>
          </a:ln>
        </p:spPr>
      </p:pic>
      <p:sp>
        <p:nvSpPr>
          <p:cNvPr id="2" name="CustomShape 2">
            <a:extLst>
              <a:ext uri="{FF2B5EF4-FFF2-40B4-BE49-F238E27FC236}">
                <a16:creationId xmlns:a16="http://schemas.microsoft.com/office/drawing/2014/main" id="{63D4397E-E82A-0B5D-7835-EC1B2FB9130D}"/>
              </a:ext>
            </a:extLst>
          </p:cNvPr>
          <p:cNvSpPr/>
          <p:nvPr/>
        </p:nvSpPr>
        <p:spPr>
          <a:xfrm>
            <a:off x="-2126" y="1259305"/>
            <a:ext cx="10971000" cy="23184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000000"/>
                </a:solidFill>
                <a:latin typeface="Arial"/>
              </a:rPr>
              <a:t>Random Variables X and Y are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independent 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if and only if: </a:t>
            </a:r>
            <a:endParaRPr lang="en-US" sz="2800" spc="-1">
              <a:solidFill>
                <a:srgbClr val="00B0F0"/>
              </a:solidFill>
              <a:latin typeface="Arial"/>
              <a:cs typeface="Arial"/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                         </a:t>
            </a:r>
            <a:r>
              <a:rPr lang="en-US" sz="2800" spc="-1" err="1">
                <a:solidFill>
                  <a:srgbClr val="00B0F0"/>
                </a:solidFill>
                <a:latin typeface="Arial"/>
                <a:cs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( (X=x) </a:t>
            </a:r>
            <a:r>
              <a:rPr lang="en-US" sz="2800" b="1" spc="-1">
                <a:solidFill>
                  <a:srgbClr val="00B0F0"/>
                </a:solidFill>
                <a:latin typeface="Arial"/>
                <a:cs typeface="Arial"/>
              </a:rPr>
              <a:t>∩ 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(Y=y) ) = </a:t>
            </a:r>
            <a:r>
              <a:rPr lang="en-US" sz="2800" spc="-1" err="1">
                <a:solidFill>
                  <a:srgbClr val="00B0F0"/>
                </a:solidFill>
                <a:latin typeface="Arial"/>
                <a:cs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(X=x) </a:t>
            </a:r>
            <a:r>
              <a:rPr lang="en-US" sz="2800" spc="-1" err="1">
                <a:solidFill>
                  <a:srgbClr val="00B0F0"/>
                </a:solidFill>
                <a:latin typeface="Arial"/>
                <a:cs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(Y=y)</a:t>
            </a:r>
            <a:r>
              <a:rPr lang="en-US" sz="2400" spc="-1">
                <a:latin typeface="Arial"/>
                <a:cs typeface="Arial"/>
              </a:rPr>
              <a:t>,  for all </a:t>
            </a:r>
            <a:r>
              <a:rPr lang="en-US" sz="2400" spc="-1" err="1">
                <a:latin typeface="Arial"/>
                <a:cs typeface="Arial"/>
              </a:rPr>
              <a:t>x,y</a:t>
            </a:r>
            <a:endParaRPr lang="en-US" sz="2400" b="0" strike="noStrike" spc="-1" err="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Also we can write:</a:t>
            </a:r>
            <a:endParaRPr lang="en-US" sz="2800" b="0" strike="noStrike" spc="-1">
              <a:latin typeface="Arial"/>
            </a:endParaRPr>
          </a:p>
          <a:p>
            <a:pPr>
              <a:spcBef>
                <a:spcPts val="561"/>
              </a:spcBef>
            </a:pPr>
            <a:r>
              <a:rPr lang="en-US" sz="2800" spc="-1">
                <a:latin typeface="Arial"/>
              </a:rPr>
              <a:t>                         </a:t>
            </a:r>
            <a:r>
              <a:rPr lang="en-US" sz="2800" spc="-1" err="1">
                <a:solidFill>
                  <a:srgbClr val="00B0F0"/>
                </a:solidFill>
                <a:latin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(X,Y) = </a:t>
            </a:r>
            <a:r>
              <a:rPr lang="en-US" sz="2800" spc="-1" err="1">
                <a:solidFill>
                  <a:srgbClr val="00B0F0"/>
                </a:solidFill>
                <a:latin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(X)</a:t>
            </a:r>
            <a:r>
              <a:rPr lang="en-US" sz="2800" spc="-1" err="1">
                <a:solidFill>
                  <a:srgbClr val="00B0F0"/>
                </a:solidFill>
                <a:latin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(Y)  and  </a:t>
            </a:r>
            <a:r>
              <a:rPr lang="en-US" sz="2800" spc="-1" err="1">
                <a:solidFill>
                  <a:srgbClr val="00B0F0"/>
                </a:solidFill>
                <a:latin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(X|Y) = </a:t>
            </a:r>
            <a:r>
              <a:rPr lang="en-US" sz="2800" spc="-1" err="1">
                <a:solidFill>
                  <a:srgbClr val="00B0F0"/>
                </a:solidFill>
                <a:latin typeface="Arial"/>
              </a:rPr>
              <a:t>Pr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(X)</a:t>
            </a:r>
            <a:endParaRPr lang="en-US" sz="2800" b="0" strike="noStrike" spc="-1">
              <a:solidFill>
                <a:srgbClr val="00B0F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>
              <a:latin typeface="Arial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A169B072-970A-5878-FDB4-A80563330436}"/>
              </a:ext>
            </a:extLst>
          </p:cNvPr>
          <p:cNvSpPr/>
          <p:nvPr/>
        </p:nvSpPr>
        <p:spPr>
          <a:xfrm>
            <a:off x="338769" y="26281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Independent Random Variables</a:t>
            </a:r>
            <a:endParaRPr lang="en-US" sz="4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/>
      <p:bldP spid="265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178348" y="332993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Expectation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48397A48-8D81-92F2-1600-8D541A93011E}"/>
              </a:ext>
            </a:extLst>
          </p:cNvPr>
          <p:cNvSpPr/>
          <p:nvPr/>
        </p:nvSpPr>
        <p:spPr>
          <a:xfrm>
            <a:off x="318716" y="1209173"/>
            <a:ext cx="10971000" cy="23184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000000"/>
                </a:solidFill>
                <a:latin typeface="Arial"/>
              </a:rPr>
              <a:t>The expectation of a discrete random variable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X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,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E[X]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 is given by:</a:t>
            </a:r>
            <a:endParaRPr lang="en-US" sz="2800" b="0" strike="noStrike" spc="-1">
              <a:solidFill>
                <a:srgbClr val="00B0F0"/>
              </a:solidFill>
              <a:latin typeface="Arial"/>
              <a:cs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b="0" strike="noStrike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Think of the expectation as the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mean value</a:t>
            </a:r>
            <a:r>
              <a:rPr lang="en-US" sz="2800" spc="-1">
                <a:latin typeface="Arial"/>
              </a:rPr>
              <a:t> you would get if you took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infinite values</a:t>
            </a:r>
            <a:r>
              <a:rPr lang="en-US" sz="2800" spc="-1">
                <a:latin typeface="Arial"/>
              </a:rPr>
              <a:t> of the random variable X </a:t>
            </a:r>
          </a:p>
          <a:p>
            <a:endParaRPr lang="en-US" sz="2800" spc="-1">
              <a:latin typeface="Arial"/>
            </a:endParaRPr>
          </a:p>
        </p:txBody>
      </p:sp>
      <p:pic>
        <p:nvPicPr>
          <p:cNvPr id="5" name="Εικόνα 4" descr="Εικόνα που περιέχει γραμματοσειρά, γραμμή, λευκό, γραφικά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BE49BC0B-BCD4-04EE-94A1-522ED3F98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193" y="1719012"/>
            <a:ext cx="3863139" cy="1113924"/>
          </a:xfrm>
          <a:prstGeom prst="rect">
            <a:avLst/>
          </a:prstGeom>
        </p:spPr>
      </p:pic>
      <p:sp>
        <p:nvSpPr>
          <p:cNvPr id="7" name="CustomShape 1">
            <a:extLst>
              <a:ext uri="{FF2B5EF4-FFF2-40B4-BE49-F238E27FC236}">
                <a16:creationId xmlns:a16="http://schemas.microsoft.com/office/drawing/2014/main" id="{914290A0-B6CC-BAFC-F831-4990B8B93C02}"/>
              </a:ext>
            </a:extLst>
          </p:cNvPr>
          <p:cNvSpPr/>
          <p:nvPr/>
        </p:nvSpPr>
        <p:spPr>
          <a:xfrm>
            <a:off x="178348" y="3651705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Examples</a:t>
            </a:r>
            <a:endParaRPr lang="en-US" sz="40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1" name="CustomShape 2">
            <a:extLst>
              <a:ext uri="{FF2B5EF4-FFF2-40B4-BE49-F238E27FC236}">
                <a16:creationId xmlns:a16="http://schemas.microsoft.com/office/drawing/2014/main" id="{2360C6B7-7058-5F49-1540-672330435699}"/>
              </a:ext>
            </a:extLst>
          </p:cNvPr>
          <p:cNvSpPr/>
          <p:nvPr/>
        </p:nvSpPr>
        <p:spPr>
          <a:xfrm>
            <a:off x="320721" y="4539915"/>
            <a:ext cx="10971000" cy="23184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000000"/>
                </a:solidFill>
                <a:latin typeface="Arial"/>
              </a:rPr>
              <a:t>The expected value of a dice roll:</a:t>
            </a:r>
            <a:endParaRPr lang="en-US" sz="2800" b="0" strike="noStrike" spc="-1">
              <a:solidFill>
                <a:srgbClr val="00B0F0"/>
              </a:solidFill>
              <a:latin typeface="Arial"/>
              <a:cs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The expected sum of 2 dice rolls: </a:t>
            </a:r>
            <a:endParaRPr lang="en-US" sz="2800" b="0" strike="noStrike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Throw 2 coins. If both are head you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win 3$</a:t>
            </a:r>
            <a:r>
              <a:rPr lang="en-US" sz="2800" spc="-1">
                <a:latin typeface="Arial"/>
              </a:rPr>
              <a:t> else you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loose 1.1$                                      </a:t>
            </a:r>
            <a:r>
              <a:rPr lang="en-US" sz="2800" spc="-1">
                <a:latin typeface="Arial"/>
              </a:rPr>
              <a:t>would you play this game?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endParaRPr lang="en-US" sz="2800" spc="-1">
              <a:latin typeface="Arial"/>
            </a:endParaRPr>
          </a:p>
        </p:txBody>
      </p:sp>
      <p:pic>
        <p:nvPicPr>
          <p:cNvPr id="12" name="Εικόνα 11" descr="Εικόνα που περιέχει γραμματοσειρά, κείμενο, γραμμή, αριθμός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720F3528-1699-524E-A73A-64F3DE876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736" y="3849605"/>
            <a:ext cx="3880184" cy="873292"/>
          </a:xfrm>
          <a:prstGeom prst="rect">
            <a:avLst/>
          </a:prstGeom>
        </p:spPr>
      </p:pic>
      <p:pic>
        <p:nvPicPr>
          <p:cNvPr id="13" name="Εικόνα 12" descr="Εικόνα που περιέχει γραμματοσειρά, γραμμή, γραφικός χαρακτήρας, κείμενο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BF96621D-F3CC-2361-BB7A-097AA5B17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729" y="4881062"/>
            <a:ext cx="5109411" cy="675272"/>
          </a:xfrm>
          <a:prstGeom prst="rect">
            <a:avLst/>
          </a:prstGeom>
        </p:spPr>
      </p:pic>
      <p:pic>
        <p:nvPicPr>
          <p:cNvPr id="14" name="Εικόνα 13" descr="Εικόνα που περιέχει γραμματοσειρά, γραμμή, κείμενο, αριθμός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8F3C95DF-7A64-EDD7-7544-131C9BF43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3018" y="6040855"/>
            <a:ext cx="4035593" cy="802106"/>
          </a:xfrm>
          <a:prstGeom prst="rect">
            <a:avLst/>
          </a:prstGeom>
        </p:spPr>
      </p:pic>
      <p:cxnSp>
        <p:nvCxnSpPr>
          <p:cNvPr id="15" name="Ευθύγραμμο βέλος σύνδεσης 14">
            <a:extLst>
              <a:ext uri="{FF2B5EF4-FFF2-40B4-BE49-F238E27FC236}">
                <a16:creationId xmlns:a16="http://schemas.microsoft.com/office/drawing/2014/main" id="{8E14A5D3-6965-C9D0-68DD-ECE109E4F896}"/>
              </a:ext>
            </a:extLst>
          </p:cNvPr>
          <p:cNvCxnSpPr/>
          <p:nvPr/>
        </p:nvCxnSpPr>
        <p:spPr>
          <a:xfrm flipV="1">
            <a:off x="5835316" y="4321342"/>
            <a:ext cx="511341" cy="370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Ευθύγραμμο βέλος σύνδεσης 15">
            <a:extLst>
              <a:ext uri="{FF2B5EF4-FFF2-40B4-BE49-F238E27FC236}">
                <a16:creationId xmlns:a16="http://schemas.microsoft.com/office/drawing/2014/main" id="{32E3C0BE-A00C-3DEC-E26E-567AA81EFD75}"/>
              </a:ext>
            </a:extLst>
          </p:cNvPr>
          <p:cNvCxnSpPr>
            <a:cxnSpLocks/>
          </p:cNvCxnSpPr>
          <p:nvPr/>
        </p:nvCxnSpPr>
        <p:spPr>
          <a:xfrm flipV="1">
            <a:off x="5805237" y="5223710"/>
            <a:ext cx="571499" cy="70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Ευθύγραμμο βέλος σύνδεσης 16">
            <a:extLst>
              <a:ext uri="{FF2B5EF4-FFF2-40B4-BE49-F238E27FC236}">
                <a16:creationId xmlns:a16="http://schemas.microsoft.com/office/drawing/2014/main" id="{11C51CDF-0C8C-710E-27A9-2BAB6548A66E}"/>
              </a:ext>
            </a:extLst>
          </p:cNvPr>
          <p:cNvCxnSpPr>
            <a:cxnSpLocks/>
          </p:cNvCxnSpPr>
          <p:nvPr/>
        </p:nvCxnSpPr>
        <p:spPr>
          <a:xfrm>
            <a:off x="4882816" y="6196262"/>
            <a:ext cx="1022682" cy="200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Examples</a:t>
            </a:r>
            <a:endParaRPr lang="en-US" sz="4000" b="0" strike="noStrike" spc="-1">
              <a:latin typeface="Arial"/>
            </a:endParaRPr>
          </a:p>
        </p:txBody>
      </p:sp>
      <p:pic>
        <p:nvPicPr>
          <p:cNvPr id="276" name="Εικόνα 275"/>
          <p:cNvPicPr/>
          <p:nvPr/>
        </p:nvPicPr>
        <p:blipFill>
          <a:blip r:embed="rId2"/>
          <a:srcRect t="6657"/>
          <a:stretch/>
        </p:blipFill>
        <p:spPr>
          <a:xfrm>
            <a:off x="8229600" y="4434480"/>
            <a:ext cx="3962520" cy="2423520"/>
          </a:xfrm>
          <a:prstGeom prst="rect">
            <a:avLst/>
          </a:prstGeom>
          <a:ln>
            <a:noFill/>
          </a:ln>
        </p:spPr>
      </p:pic>
      <p:sp>
        <p:nvSpPr>
          <p:cNvPr id="277" name="Line 3"/>
          <p:cNvSpPr/>
          <p:nvPr/>
        </p:nvSpPr>
        <p:spPr>
          <a:xfrm>
            <a:off x="7040880" y="4389120"/>
            <a:ext cx="1463040" cy="27432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8" name="Line 4"/>
          <p:cNvSpPr/>
          <p:nvPr/>
        </p:nvSpPr>
        <p:spPr>
          <a:xfrm flipH="1" flipV="1">
            <a:off x="11704320" y="5577840"/>
            <a:ext cx="274320" cy="91440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9" name="TextShape 5"/>
          <p:cNvSpPr txBox="1"/>
          <p:nvPr/>
        </p:nvSpPr>
        <p:spPr>
          <a:xfrm>
            <a:off x="11587700" y="5212080"/>
            <a:ext cx="600766" cy="367878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en-US" sz="1800" b="0" strike="noStrike" spc="-1">
                <a:solidFill>
                  <a:srgbClr val="C9211E"/>
                </a:solidFill>
                <a:latin typeface="Arial"/>
              </a:rPr>
              <a:t>2</a:t>
            </a:r>
            <a:r>
              <a:rPr lang="en-US" sz="1800" b="0" strike="noStrike" spc="-1" baseline="33000">
                <a:solidFill>
                  <a:srgbClr val="C9211E"/>
                </a:solidFill>
                <a:latin typeface="Arial"/>
              </a:rPr>
              <a:t>10</a:t>
            </a:r>
            <a:endParaRPr lang="en-US" sz="1800" b="0" strike="noStrike" spc="-1">
              <a:solidFill>
                <a:srgbClr val="C9211E"/>
              </a:solidFill>
              <a:latin typeface="Arial"/>
            </a:endParaRPr>
          </a:p>
        </p:txBody>
      </p:sp>
      <p:pic>
        <p:nvPicPr>
          <p:cNvPr id="2" name="Εικόνα 1" descr="Εικόνα που περιέχει γραμματοσειρά, διάγραμμα, γραμμή, αριθμός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7835313A-0F19-41F9-0C56-943CCBB26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679" y="4975571"/>
            <a:ext cx="5193472" cy="1350204"/>
          </a:xfrm>
          <a:prstGeom prst="rect">
            <a:avLst/>
          </a:prstGeom>
        </p:spPr>
      </p:pic>
      <p:sp>
        <p:nvSpPr>
          <p:cNvPr id="5" name="CustomShape 2">
            <a:extLst>
              <a:ext uri="{FF2B5EF4-FFF2-40B4-BE49-F238E27FC236}">
                <a16:creationId xmlns:a16="http://schemas.microsoft.com/office/drawing/2014/main" id="{BD2D7E0E-E44A-657B-46B4-F575D0163325}"/>
              </a:ext>
            </a:extLst>
          </p:cNvPr>
          <p:cNvSpPr/>
          <p:nvPr/>
        </p:nvSpPr>
        <p:spPr>
          <a:xfrm>
            <a:off x="184130" y="1525045"/>
            <a:ext cx="10971000" cy="26067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000000"/>
                </a:solidFill>
                <a:ea typeface="+mn-lt"/>
                <a:cs typeface="+mn-lt"/>
              </a:rPr>
              <a:t>The</a:t>
            </a:r>
            <a:r>
              <a:rPr lang="en-US" sz="2800" spc="-1">
                <a:ea typeface="+mn-lt"/>
                <a:cs typeface="+mn-lt"/>
              </a:rPr>
              <a:t> expectation is </a:t>
            </a:r>
            <a:r>
              <a:rPr lang="en-US" sz="2800" spc="-1">
                <a:solidFill>
                  <a:srgbClr val="FF0000"/>
                </a:solidFill>
                <a:ea typeface="+mn-lt"/>
                <a:cs typeface="+mn-lt"/>
              </a:rPr>
              <a:t>not the most probable value</a:t>
            </a:r>
            <a:r>
              <a:rPr lang="en-US" sz="2800" spc="-1">
                <a:ea typeface="+mn-lt"/>
                <a:cs typeface="+mn-lt"/>
              </a:rPr>
              <a:t>. Consider random variable X that takes values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{-2,0,2}</a:t>
            </a:r>
            <a:r>
              <a:rPr lang="en-US" sz="2800" spc="-1">
                <a:ea typeface="+mn-lt"/>
                <a:cs typeface="+mn-lt"/>
              </a:rPr>
              <a:t> with probability 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{0.4, 0.2, 0.4}</a:t>
            </a:r>
            <a:r>
              <a:rPr lang="en-US" sz="2800" spc="-1">
                <a:ea typeface="+mn-lt"/>
                <a:cs typeface="+mn-lt"/>
              </a:rPr>
              <a:t> The Expected value is:</a:t>
            </a:r>
            <a:endParaRPr lang="en-US" sz="4000" spc="-1">
              <a:latin typeface="Arial"/>
              <a:cs typeface="Arial"/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                           E[X] = -2 • 0.4 + 0 • 0.2 + 2 • 0.4 = 0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ea typeface="+mn-lt"/>
                <a:cs typeface="+mn-lt"/>
              </a:rPr>
              <a:t>The expectation may be </a:t>
            </a:r>
            <a:r>
              <a:rPr lang="en-US" sz="2800" spc="-1">
                <a:solidFill>
                  <a:srgbClr val="FF0000"/>
                </a:solidFill>
                <a:ea typeface="+mn-lt"/>
                <a:cs typeface="+mn-lt"/>
              </a:rPr>
              <a:t>unbounded</a:t>
            </a:r>
            <a:r>
              <a:rPr lang="en-US" sz="2800" spc="-1">
                <a:ea typeface="+mn-lt"/>
                <a:cs typeface="+mn-lt"/>
              </a:rPr>
              <a:t>. Consider the random variable X which takes value 2</a:t>
            </a:r>
            <a:r>
              <a:rPr lang="en-US" sz="2800" spc="-1" baseline="30000">
                <a:ea typeface="+mn-lt"/>
                <a:cs typeface="+mn-lt"/>
              </a:rPr>
              <a:t>i</a:t>
            </a:r>
            <a:r>
              <a:rPr lang="en-US" sz="2800" spc="-1">
                <a:ea typeface="+mn-lt"/>
                <a:cs typeface="+mn-lt"/>
              </a:rPr>
              <a:t> with probability 1/2</a:t>
            </a:r>
            <a:r>
              <a:rPr lang="en-US" sz="2800" spc="-1" baseline="30000">
                <a:ea typeface="+mn-lt"/>
                <a:cs typeface="+mn-lt"/>
              </a:rPr>
              <a:t>i</a:t>
            </a:r>
            <a:r>
              <a:rPr lang="en-US" sz="2800" spc="-1">
                <a:ea typeface="+mn-lt"/>
                <a:cs typeface="+mn-lt"/>
              </a:rPr>
              <a:t>,  for </a:t>
            </a:r>
            <a:r>
              <a:rPr lang="en-US" sz="2800" spc="-1" err="1">
                <a:ea typeface="+mn-lt"/>
                <a:cs typeface="+mn-lt"/>
              </a:rPr>
              <a:t>i</a:t>
            </a:r>
            <a:r>
              <a:rPr lang="en-US" sz="2800" spc="-1">
                <a:ea typeface="+mn-lt"/>
                <a:cs typeface="+mn-lt"/>
              </a:rPr>
              <a:t> = 1,2,3,...     (this distribution)</a:t>
            </a:r>
            <a:endParaRPr lang="en-US"/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endParaRPr lang="en-US" sz="2800" spc="-1">
              <a:latin typeface="Arial"/>
            </a:endParaRPr>
          </a:p>
        </p:txBody>
      </p:sp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4359F3A3-6C3F-3049-03B4-546CF8275D1D}"/>
              </a:ext>
            </a:extLst>
          </p:cNvPr>
          <p:cNvCxnSpPr/>
          <p:nvPr/>
        </p:nvCxnSpPr>
        <p:spPr>
          <a:xfrm flipV="1">
            <a:off x="8658086" y="2937563"/>
            <a:ext cx="817217" cy="165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A0AF2BD-D412-1FDF-BFC4-CA94B7DBCDD7}"/>
              </a:ext>
            </a:extLst>
          </p:cNvPr>
          <p:cNvSpPr txBox="1"/>
          <p:nvPr/>
        </p:nvSpPr>
        <p:spPr>
          <a:xfrm>
            <a:off x="9199218" y="2694608"/>
            <a:ext cx="218660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/>
              <a:t>The </a:t>
            </a:r>
            <a:r>
              <a:rPr lang="el-GR" err="1"/>
              <a:t>most</a:t>
            </a:r>
            <a:r>
              <a:rPr lang="el-GR"/>
              <a:t> </a:t>
            </a:r>
            <a:r>
              <a:rPr lang="el-GR" err="1">
                <a:solidFill>
                  <a:srgbClr val="FF0000"/>
                </a:solidFill>
              </a:rPr>
              <a:t>not</a:t>
            </a:r>
            <a:r>
              <a:rPr lang="el-GR">
                <a:solidFill>
                  <a:srgbClr val="FF0000"/>
                </a:solidFill>
              </a:rPr>
              <a:t> </a:t>
            </a:r>
            <a:r>
              <a:rPr lang="el-GR" err="1"/>
              <a:t>probable</a:t>
            </a:r>
            <a:r>
              <a:rPr lang="el-GR"/>
              <a:t> </a:t>
            </a:r>
            <a:r>
              <a:rPr lang="el-GR" err="1"/>
              <a:t>value</a:t>
            </a:r>
            <a:r>
              <a:rPr lang="el-GR"/>
              <a:t>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5" grpId="0" build="p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CustomShape 1"/>
          <p:cNvSpPr/>
          <p:nvPr/>
        </p:nvSpPr>
        <p:spPr>
          <a:xfrm>
            <a:off x="609480" y="349906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Linearity of Expectation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7C66F661-BD50-7303-2B9E-BBD3E49898E3}"/>
              </a:ext>
            </a:extLst>
          </p:cNvPr>
          <p:cNvSpPr/>
          <p:nvPr/>
        </p:nvSpPr>
        <p:spPr>
          <a:xfrm>
            <a:off x="163126" y="1341930"/>
            <a:ext cx="10971000" cy="52378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lang="en-US" sz="2800" spc="-1">
                <a:solidFill>
                  <a:srgbClr val="000000"/>
                </a:solidFill>
                <a:ea typeface="+mn-lt"/>
                <a:cs typeface="+mn-lt"/>
              </a:rPr>
              <a:t> any two random variables </a:t>
            </a:r>
            <a:r>
              <a:rPr lang="en-US" sz="2800" spc="-1">
                <a:solidFill>
                  <a:srgbClr val="000000"/>
                </a:solidFill>
                <a:latin typeface="Arial"/>
                <a:cs typeface="Arial"/>
              </a:rPr>
              <a:t>X and Y:</a:t>
            </a:r>
            <a:endParaRPr lang="en-US" sz="2400" spc="-1">
              <a:solidFill>
                <a:srgbClr val="000000"/>
              </a:solidFill>
              <a:latin typeface="Arial"/>
              <a:cs typeface="Arial"/>
            </a:endParaRPr>
          </a:p>
          <a:p>
            <a:pPr marL="1905" algn="ctr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E[X + Y] = E[X] + E[Y]</a:t>
            </a:r>
            <a:endParaRPr lang="en-US" sz="2400" b="0" strike="noStrike" spc="-1">
              <a:latin typeface="Arial"/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ea typeface="+mn-lt"/>
                <a:cs typeface="+mn-lt"/>
              </a:rPr>
              <a:t>This holds for </a:t>
            </a:r>
            <a:r>
              <a:rPr lang="en-US" sz="2800" spc="-1">
                <a:solidFill>
                  <a:srgbClr val="FF0000"/>
                </a:solidFill>
                <a:ea typeface="+mn-lt"/>
                <a:cs typeface="+mn-lt"/>
              </a:rPr>
              <a:t>any</a:t>
            </a:r>
            <a:r>
              <a:rPr lang="en-US" sz="2800" spc="-1">
                <a:ea typeface="+mn-lt"/>
                <a:cs typeface="+mn-lt"/>
              </a:rPr>
              <a:t> random variables, 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X</a:t>
            </a:r>
            <a:r>
              <a:rPr lang="en-US" sz="2800" spc="-1">
                <a:ea typeface="+mn-lt"/>
                <a:cs typeface="+mn-lt"/>
              </a:rPr>
              <a:t> and 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Y</a:t>
            </a:r>
            <a:r>
              <a:rPr lang="en-US" sz="2800" spc="-1">
                <a:ea typeface="+mn-lt"/>
                <a:cs typeface="+mn-lt"/>
              </a:rPr>
              <a:t> do not need to be independent 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ea typeface="+mn-lt"/>
              <a:cs typeface="+mn-lt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ea typeface="+mn-lt"/>
                <a:cs typeface="+mn-lt"/>
              </a:rPr>
              <a:t>For any constant  and random variable :</a:t>
            </a:r>
          </a:p>
          <a:p>
            <a:pPr marL="1905" algn="ctr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E[</a:t>
            </a:r>
            <a:r>
              <a:rPr lang="en-US" sz="2800" spc="-1" err="1">
                <a:solidFill>
                  <a:srgbClr val="00B0F0"/>
                </a:solidFill>
                <a:ea typeface="+mn-lt"/>
                <a:cs typeface="+mn-lt"/>
              </a:rPr>
              <a:t>cX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] = </a:t>
            </a:r>
            <a:r>
              <a:rPr lang="en-US" sz="2800" spc="-1" err="1">
                <a:solidFill>
                  <a:srgbClr val="00B0F0"/>
                </a:solidFill>
                <a:ea typeface="+mn-lt"/>
                <a:cs typeface="+mn-lt"/>
              </a:rPr>
              <a:t>cE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[X]</a:t>
            </a:r>
          </a:p>
          <a:p>
            <a:pPr marL="1905">
              <a:spcBef>
                <a:spcPts val="561"/>
              </a:spcBef>
            </a:pPr>
            <a:endParaRPr lang="en-US" sz="2800" spc="-1">
              <a:solidFill>
                <a:srgbClr val="00B0F0"/>
              </a:solidFill>
              <a:ea typeface="+mn-lt"/>
              <a:cs typeface="+mn-lt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ea typeface="+mn-lt"/>
                <a:cs typeface="+mn-lt"/>
              </a:rPr>
              <a:t>Corollary: The expectation of a constant is the constant</a:t>
            </a:r>
          </a:p>
          <a:p>
            <a:pPr marL="1905" algn="ctr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E[c] = c</a:t>
            </a:r>
            <a:endParaRPr lang="en-US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609480" y="353046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Examples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6DD4F2F8-F682-DA0C-4D70-D3A4F309C25D}"/>
              </a:ext>
            </a:extLst>
          </p:cNvPr>
          <p:cNvSpPr/>
          <p:nvPr/>
        </p:nvSpPr>
        <p:spPr>
          <a:xfrm>
            <a:off x="163126" y="1341930"/>
            <a:ext cx="11823236" cy="52378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000000"/>
                </a:solidFill>
                <a:latin typeface="Arial"/>
                <a:cs typeface="Arial"/>
              </a:rPr>
              <a:t>Roll n dice. What is the expected sum of their outputs?</a:t>
            </a: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solidFill>
                  <a:srgbClr val="000000"/>
                </a:solidFill>
                <a:latin typeface="Arial"/>
                <a:cs typeface="Arial"/>
              </a:rPr>
              <a:t>Define random variables 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X</a:t>
            </a:r>
            <a:r>
              <a:rPr lang="en-US" sz="2800" spc="-1" baseline="-25000">
                <a:solidFill>
                  <a:srgbClr val="00B0F0"/>
                </a:solidFill>
                <a:latin typeface="Arial"/>
                <a:cs typeface="Arial"/>
              </a:rPr>
              <a:t>1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,X</a:t>
            </a:r>
            <a:r>
              <a:rPr lang="en-US" sz="2800" spc="-1" baseline="-25000">
                <a:solidFill>
                  <a:srgbClr val="00B0F0"/>
                </a:solidFill>
                <a:latin typeface="Arial"/>
                <a:cs typeface="Arial"/>
              </a:rPr>
              <a:t>1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, … ,</a:t>
            </a:r>
            <a:r>
              <a:rPr lang="en-US" sz="2800" spc="-1" err="1">
                <a:solidFill>
                  <a:srgbClr val="00B0F0"/>
                </a:solidFill>
                <a:latin typeface="Arial"/>
                <a:cs typeface="Arial"/>
              </a:rPr>
              <a:t>X</a:t>
            </a:r>
            <a:r>
              <a:rPr lang="en-US" sz="2800" spc="-1" baseline="-25000" err="1">
                <a:solidFill>
                  <a:srgbClr val="00B0F0"/>
                </a:solidFill>
                <a:latin typeface="Arial"/>
                <a:cs typeface="Arial"/>
              </a:rPr>
              <a:t>n</a:t>
            </a:r>
            <a:r>
              <a:rPr lang="en-US" sz="2800" spc="-1" baseline="-25000">
                <a:solidFill>
                  <a:srgbClr val="00B0F0"/>
                </a:solidFill>
                <a:latin typeface="Arial"/>
                <a:cs typeface="Arial"/>
              </a:rPr>
              <a:t>  </a:t>
            </a:r>
            <a:r>
              <a:rPr lang="en-US" sz="2800" spc="-1">
                <a:latin typeface="Arial"/>
                <a:cs typeface="Arial"/>
              </a:rPr>
              <a:t>as the out of each dice then:</a:t>
            </a:r>
          </a:p>
          <a:p>
            <a:pPr marL="1905">
              <a:spcBef>
                <a:spcPts val="561"/>
              </a:spcBef>
            </a:pPr>
            <a:endParaRPr lang="en-US" sz="2800" spc="-1">
              <a:solidFill>
                <a:srgbClr val="000000"/>
              </a:solidFill>
              <a:latin typeface="Arial"/>
              <a:cs typeface="Arial"/>
            </a:endParaRPr>
          </a:p>
          <a:p>
            <a:pPr marL="1905" algn="ctr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E[X] = E[</a:t>
            </a:r>
            <a:r>
              <a:rPr lang="en-US" sz="2800" spc="-1" err="1">
                <a:solidFill>
                  <a:srgbClr val="00B0F0"/>
                </a:solidFill>
                <a:latin typeface="Arial"/>
                <a:cs typeface="Arial"/>
              </a:rPr>
              <a:t>Σ</a:t>
            </a:r>
            <a:r>
              <a:rPr lang="en-US" sz="2800" spc="-1" baseline="-25000" err="1">
                <a:solidFill>
                  <a:srgbClr val="00B0F0"/>
                </a:solidFill>
                <a:latin typeface="Arial"/>
                <a:cs typeface="Arial"/>
              </a:rPr>
              <a:t>n</a:t>
            </a:r>
            <a:r>
              <a:rPr lang="en-US" sz="2800" spc="-1" baseline="-2500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X</a:t>
            </a:r>
            <a:r>
              <a:rPr lang="en-US" sz="2800" spc="-1" baseline="-25000">
                <a:solidFill>
                  <a:srgbClr val="00B0F0"/>
                </a:solidFill>
                <a:latin typeface="Arial"/>
                <a:cs typeface="Arial"/>
              </a:rPr>
              <a:t>i</a:t>
            </a:r>
            <a:r>
              <a:rPr lang="en-US" sz="2800" spc="-1">
                <a:solidFill>
                  <a:srgbClr val="00B0F0"/>
                </a:solidFill>
                <a:latin typeface="Arial"/>
                <a:cs typeface="Arial"/>
              </a:rPr>
              <a:t>] = </a:t>
            </a:r>
            <a:r>
              <a:rPr lang="en-US" sz="2800" spc="-1" err="1">
                <a:solidFill>
                  <a:srgbClr val="00B0F0"/>
                </a:solidFill>
                <a:latin typeface="Arial"/>
                <a:cs typeface="Arial"/>
              </a:rPr>
              <a:t>Σ</a:t>
            </a:r>
            <a:r>
              <a:rPr lang="en-US" sz="2800" spc="-1" baseline="-25000" err="1">
                <a:solidFill>
                  <a:srgbClr val="00B0F0"/>
                </a:solidFill>
                <a:ea typeface="+mn-lt"/>
                <a:cs typeface="+mn-lt"/>
              </a:rPr>
              <a:t>n</a:t>
            </a:r>
            <a:r>
              <a:rPr lang="en-US" sz="1900" spc="-1" baseline="-25000">
                <a:solidFill>
                  <a:srgbClr val="00B0F0"/>
                </a:solidFill>
                <a:ea typeface="+mn-lt"/>
                <a:cs typeface="+mn-lt"/>
              </a:rPr>
              <a:t>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E[X</a:t>
            </a:r>
            <a:r>
              <a:rPr lang="en-US" sz="2800" spc="-1" baseline="-25000">
                <a:solidFill>
                  <a:srgbClr val="00B0F0"/>
                </a:solidFill>
                <a:ea typeface="+mn-lt"/>
                <a:cs typeface="+mn-lt"/>
              </a:rPr>
              <a:t>i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] = </a:t>
            </a:r>
            <a:r>
              <a:rPr lang="en-US" sz="2800" spc="-1" err="1">
                <a:solidFill>
                  <a:srgbClr val="00B0F0"/>
                </a:solidFill>
                <a:ea typeface="+mn-lt"/>
                <a:cs typeface="+mn-lt"/>
              </a:rPr>
              <a:t>Σ</a:t>
            </a:r>
            <a:r>
              <a:rPr lang="en-US" sz="2800" spc="-1" baseline="-25000" err="1">
                <a:solidFill>
                  <a:srgbClr val="00B0F0"/>
                </a:solidFill>
                <a:ea typeface="+mn-lt"/>
                <a:cs typeface="+mn-lt"/>
              </a:rPr>
              <a:t>n</a:t>
            </a:r>
            <a:r>
              <a:rPr lang="en-US" sz="1300" spc="-1" baseline="-25000">
                <a:solidFill>
                  <a:srgbClr val="00B0F0"/>
                </a:solidFill>
                <a:ea typeface="+mn-lt"/>
                <a:cs typeface="+mn-lt"/>
              </a:rPr>
              <a:t> </a:t>
            </a:r>
            <a:r>
              <a:rPr lang="en-US" sz="2800" spc="-1" baseline="-25000">
                <a:solidFill>
                  <a:srgbClr val="00B0F0"/>
                </a:solidFill>
                <a:ea typeface="+mn-lt"/>
                <a:cs typeface="+mn-lt"/>
              </a:rPr>
              <a:t>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7/2 = 7n / 2</a:t>
            </a:r>
            <a:endParaRPr lang="en-US" sz="2800" b="0" strike="noStrike" spc="-1">
              <a:latin typeface="Arial"/>
            </a:endParaRPr>
          </a:p>
          <a:p>
            <a:pPr marL="1905" algn="ctr">
              <a:spcBef>
                <a:spcPts val="561"/>
              </a:spcBef>
            </a:pPr>
            <a:endParaRPr lang="en-US" sz="2800" spc="-1">
              <a:solidFill>
                <a:srgbClr val="00B0F0"/>
              </a:solidFill>
              <a:ea typeface="+mn-lt"/>
              <a:cs typeface="+mn-lt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ea typeface="+mn-lt"/>
                <a:cs typeface="+mn-lt"/>
              </a:rPr>
              <a:t>Roll 2 dice. What is the expectation of the random variable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X</a:t>
            </a:r>
            <a:r>
              <a:rPr lang="en-US" sz="2800" spc="-1">
                <a:ea typeface="+mn-lt"/>
                <a:cs typeface="+mn-lt"/>
              </a:rPr>
              <a:t>, which is </a:t>
            </a:r>
            <a:r>
              <a:rPr lang="en-US" sz="2800" spc="-1" err="1">
                <a:ea typeface="+mn-lt"/>
                <a:cs typeface="+mn-lt"/>
              </a:rPr>
              <a:t>definced</a:t>
            </a:r>
            <a:r>
              <a:rPr lang="en-US" sz="2800" spc="-1">
                <a:ea typeface="+mn-lt"/>
                <a:cs typeface="+mn-lt"/>
              </a:rPr>
              <a:t> as: The output of the 1st dice, plus 2 times the output of the 2nd dice?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solidFill>
                <a:srgbClr val="000000"/>
              </a:solidFill>
              <a:ea typeface="+mn-lt"/>
              <a:cs typeface="+mn-lt"/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  E[X] = E[X1+2X2] = E[X1] + E[2X2] = E[X1] + 2E[X2] = 7/2 + 14/2 = 10.5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1905" algn="ctr">
              <a:spcBef>
                <a:spcPts val="561"/>
              </a:spcBef>
              <a:buClr>
                <a:srgbClr val="F79646"/>
              </a:buClr>
              <a:buSzPct val="85000"/>
            </a:pPr>
            <a:endParaRPr lang="en-US" sz="2800" spc="-1">
              <a:solidFill>
                <a:srgbClr val="00B0F0"/>
              </a:solidFill>
              <a:ea typeface="+mn-lt"/>
              <a:cs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Bernoulli Random Variable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379C30B7-99C3-022C-8C37-5CF7410CCA44}"/>
              </a:ext>
            </a:extLst>
          </p:cNvPr>
          <p:cNvSpPr/>
          <p:nvPr/>
        </p:nvSpPr>
        <p:spPr>
          <a:xfrm>
            <a:off x="163126" y="1341930"/>
            <a:ext cx="11823236" cy="52378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ea typeface="+mn-lt"/>
                <a:cs typeface="+mn-lt"/>
              </a:rPr>
              <a:t> A </a:t>
            </a:r>
            <a:r>
              <a:rPr lang="en-US" sz="2800" spc="-1">
                <a:solidFill>
                  <a:srgbClr val="FF0000"/>
                </a:solidFill>
                <a:ea typeface="+mn-lt"/>
                <a:cs typeface="+mn-lt"/>
              </a:rPr>
              <a:t>Bernoulli Random Variable</a:t>
            </a:r>
            <a:r>
              <a:rPr lang="en-US" sz="2800" spc="-1">
                <a:ea typeface="+mn-lt"/>
                <a:cs typeface="+mn-lt"/>
              </a:rPr>
              <a:t> is one that takes values {0,1}. It has a  </a:t>
            </a:r>
            <a:endParaRPr lang="el-GR">
              <a:ea typeface="+mn-lt"/>
              <a:cs typeface="+mn-lt"/>
            </a:endParaRPr>
          </a:p>
          <a:p>
            <a:pPr>
              <a:buClr>
                <a:srgbClr val="F79646"/>
              </a:buClr>
              <a:buSzPct val="85000"/>
            </a:pPr>
            <a:r>
              <a:rPr lang="en-US" sz="2800" spc="-1">
                <a:ea typeface="+mn-lt"/>
                <a:cs typeface="+mn-lt"/>
              </a:rPr>
              <a:t>  parameter 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p</a:t>
            </a:r>
            <a:r>
              <a:rPr lang="en-US" sz="2800" spc="-1">
                <a:ea typeface="+mn-lt"/>
                <a:cs typeface="+mn-lt"/>
              </a:rPr>
              <a:t> which is the probability of taking the value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1</a:t>
            </a:r>
            <a:r>
              <a:rPr lang="en-US" sz="2800" spc="-1">
                <a:ea typeface="+mn-lt"/>
                <a:cs typeface="+mn-lt"/>
              </a:rPr>
              <a:t>.</a:t>
            </a:r>
            <a:endParaRPr lang="el-GR">
              <a:cs typeface="Arial"/>
            </a:endParaRPr>
          </a:p>
          <a:p>
            <a:endParaRPr lang="en-US" sz="2800" spc="-1">
              <a:cs typeface="Arial"/>
            </a:endParaRPr>
          </a:p>
          <a:p>
            <a:endParaRPr lang="en-US" sz="2800" spc="-1">
              <a:ea typeface="+mn-lt"/>
              <a:cs typeface="+mn-lt"/>
            </a:endParaRPr>
          </a:p>
          <a:p>
            <a:pPr>
              <a:buClr>
                <a:srgbClr val="F79646"/>
              </a:buClr>
              <a:buSzPct val="85000"/>
              <a:buFont typeface="Arial"/>
              <a:buChar char="•"/>
            </a:pPr>
            <a:endParaRPr lang="el-GR">
              <a:ea typeface="+mn-lt"/>
              <a:cs typeface="+mn-lt"/>
            </a:endParaRPr>
          </a:p>
          <a:p>
            <a:pPr>
              <a:buClr>
                <a:srgbClr val="F79646"/>
              </a:buClr>
              <a:buSzPct val="85000"/>
              <a:buFont typeface="Arial"/>
              <a:buChar char="•"/>
            </a:pPr>
            <a:endParaRPr lang="el-GR">
              <a:ea typeface="+mn-lt"/>
              <a:cs typeface="+mn-lt"/>
            </a:endParaRPr>
          </a:p>
          <a:p>
            <a:pPr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ea typeface="+mn-lt"/>
                <a:cs typeface="+mn-lt"/>
              </a:rPr>
              <a:t> Bernoulli variables are used as </a:t>
            </a:r>
            <a:r>
              <a:rPr lang="en-US" sz="2800" spc="-1">
                <a:solidFill>
                  <a:srgbClr val="FF0000"/>
                </a:solidFill>
                <a:ea typeface="+mn-lt"/>
                <a:cs typeface="+mn-lt"/>
              </a:rPr>
              <a:t>indicator variables</a:t>
            </a:r>
            <a:r>
              <a:rPr lang="en-US" sz="2800" spc="-1">
                <a:ea typeface="+mn-lt"/>
                <a:cs typeface="+mn-lt"/>
              </a:rPr>
              <a:t>, whether some event of interest happened or not, e.g., 1 if you draw an Ace, 0 otherwise</a:t>
            </a:r>
            <a:endParaRPr lang="en-US"/>
          </a:p>
          <a:p>
            <a:pPr>
              <a:buClr>
                <a:srgbClr val="F79646"/>
              </a:buClr>
              <a:buSzPct val="85000"/>
              <a:buFont typeface="Arial"/>
              <a:buChar char="•"/>
            </a:pPr>
            <a:endParaRPr lang="en-US"/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ea typeface="+mn-lt"/>
                <a:cs typeface="+mn-lt"/>
              </a:rPr>
              <a:t>Expectation:</a:t>
            </a:r>
            <a:endParaRPr lang="en-US"/>
          </a:p>
        </p:txBody>
      </p:sp>
      <p:pic>
        <p:nvPicPr>
          <p:cNvPr id="4" name="Εικόνα 3" descr="Εικόνα που περιέχει γραμματοσειρά, κείμενο, γραμμή, γραφικός χαρακτήρας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A4860249-19D3-50A5-BF12-886B9B409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655" y="2288256"/>
            <a:ext cx="6308558" cy="1318963"/>
          </a:xfrm>
          <a:prstGeom prst="rect">
            <a:avLst/>
          </a:prstGeom>
        </p:spPr>
      </p:pic>
      <p:pic>
        <p:nvPicPr>
          <p:cNvPr id="5" name="Εικόνα 4" descr="Εικόνα που περιέχει γραμματοσειρά, γραφικός χαρακτήρας, τυπογραφία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8B4EDE92-F4EE-7CBE-7ED7-826EC7A47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93" y="5506954"/>
            <a:ext cx="8855242" cy="586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Binomial Random Variable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95" name="TextShape 5"/>
          <p:cNvSpPr txBox="1"/>
          <p:nvPr/>
        </p:nvSpPr>
        <p:spPr>
          <a:xfrm>
            <a:off x="8513946" y="5194835"/>
            <a:ext cx="3566160" cy="365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strike="noStrike" spc="-1">
                <a:latin typeface="Arial"/>
              </a:rPr>
              <a:t>Probability of getting </a:t>
            </a:r>
            <a:r>
              <a:rPr lang="en-US" sz="1800" b="0" strike="noStrike" spc="-1">
                <a:solidFill>
                  <a:srgbClr val="00B0F0"/>
                </a:solidFill>
                <a:latin typeface="Arial"/>
              </a:rPr>
              <a:t>n-k failures</a:t>
            </a:r>
          </a:p>
        </p:txBody>
      </p:sp>
      <p:sp>
        <p:nvSpPr>
          <p:cNvPr id="296" name="TextShape 6"/>
          <p:cNvSpPr txBox="1"/>
          <p:nvPr/>
        </p:nvSpPr>
        <p:spPr>
          <a:xfrm>
            <a:off x="8513946" y="5672087"/>
            <a:ext cx="3566160" cy="365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strike="noStrike" spc="-1">
                <a:latin typeface="Arial"/>
              </a:rPr>
              <a:t>Probability of getting </a:t>
            </a:r>
            <a:r>
              <a:rPr lang="en-US" sz="1800" b="0" strike="noStrike" spc="-1">
                <a:solidFill>
                  <a:srgbClr val="00B0F0"/>
                </a:solidFill>
                <a:latin typeface="Arial"/>
              </a:rPr>
              <a:t>k successes</a:t>
            </a:r>
          </a:p>
        </p:txBody>
      </p:sp>
      <p:pic>
        <p:nvPicPr>
          <p:cNvPr id="2" name="Εικόνα 1" descr="Εικόνα που περιέχει γραμματοσειρά, γραφικός χαρακτήρας, καλλιγραφία, κείμενο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DF4D1D72-EA1B-19FC-9E50-22BE46ACE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039" y="4030832"/>
            <a:ext cx="7019925" cy="962025"/>
          </a:xfrm>
          <a:prstGeom prst="rect">
            <a:avLst/>
          </a:prstGeom>
        </p:spPr>
      </p:pic>
      <p:sp>
        <p:nvSpPr>
          <p:cNvPr id="4" name="CustomShape 2">
            <a:extLst>
              <a:ext uri="{FF2B5EF4-FFF2-40B4-BE49-F238E27FC236}">
                <a16:creationId xmlns:a16="http://schemas.microsoft.com/office/drawing/2014/main" id="{6BAB9A66-F353-3DE9-0BDC-E8526FDD25DF}"/>
              </a:ext>
            </a:extLst>
          </p:cNvPr>
          <p:cNvSpPr/>
          <p:nvPr/>
        </p:nvSpPr>
        <p:spPr>
          <a:xfrm>
            <a:off x="2705" y="1712903"/>
            <a:ext cx="12194209" cy="37740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ea typeface="+mn-lt"/>
                <a:cs typeface="+mn-lt"/>
              </a:rPr>
              <a:t> A </a:t>
            </a:r>
            <a:r>
              <a:rPr lang="en-US" sz="2800" spc="-1">
                <a:solidFill>
                  <a:srgbClr val="FF0000"/>
                </a:solidFill>
                <a:ea typeface="+mn-lt"/>
                <a:cs typeface="+mn-lt"/>
              </a:rPr>
              <a:t>binomial random variable</a:t>
            </a:r>
            <a:r>
              <a:rPr lang="en-US" sz="2800" spc="-1">
                <a:ea typeface="+mn-lt"/>
                <a:cs typeface="+mn-lt"/>
              </a:rPr>
              <a:t> measures the number of successes in a sequence of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n</a:t>
            </a:r>
            <a:r>
              <a:rPr lang="en-US" sz="2800" spc="-1">
                <a:ea typeface="+mn-lt"/>
                <a:cs typeface="+mn-lt"/>
              </a:rPr>
              <a:t> trials, e.g. Toss a </a:t>
            </a:r>
            <a:r>
              <a:rPr lang="en-US" sz="2800" spc="-1" err="1">
                <a:ea typeface="+mn-lt"/>
                <a:cs typeface="+mn-lt"/>
              </a:rPr>
              <a:t>coing</a:t>
            </a:r>
            <a:r>
              <a:rPr lang="en-US" sz="2800" spc="-1">
                <a:ea typeface="+mn-lt"/>
                <a:cs typeface="+mn-lt"/>
              </a:rPr>
              <a:t>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n</a:t>
            </a:r>
            <a:r>
              <a:rPr lang="en-US" sz="2800" spc="-1">
                <a:ea typeface="+mn-lt"/>
                <a:cs typeface="+mn-lt"/>
              </a:rPr>
              <a:t> times: What is the number of tails?</a:t>
            </a:r>
            <a:endParaRPr lang="el-GR">
              <a:ea typeface="+mn-lt"/>
              <a:cs typeface="+mn-lt"/>
            </a:endParaRPr>
          </a:p>
          <a:p>
            <a:pPr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ea typeface="+mn-lt"/>
              <a:cs typeface="+mn-lt"/>
            </a:endParaRPr>
          </a:p>
          <a:p>
            <a:pPr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ea typeface="+mn-lt"/>
                <a:cs typeface="+mn-lt"/>
              </a:rPr>
              <a:t> A binomial random variable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X</a:t>
            </a:r>
            <a:r>
              <a:rPr lang="en-US" sz="2800" spc="-1">
                <a:ea typeface="+mn-lt"/>
                <a:cs typeface="+mn-lt"/>
              </a:rPr>
              <a:t> with parameters </a:t>
            </a:r>
            <a:r>
              <a:rPr lang="en-US" sz="2800" spc="-1" err="1">
                <a:solidFill>
                  <a:srgbClr val="00B0F0"/>
                </a:solidFill>
                <a:ea typeface="+mn-lt"/>
                <a:cs typeface="+mn-lt"/>
              </a:rPr>
              <a:t>n,p</a:t>
            </a:r>
            <a:r>
              <a:rPr lang="en-US" sz="2800" spc="-1">
                <a:ea typeface="+mn-lt"/>
                <a:cs typeface="+mn-lt"/>
              </a:rPr>
              <a:t>, denoted 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B(</a:t>
            </a:r>
            <a:r>
              <a:rPr lang="en-US" sz="2800" spc="-1" err="1">
                <a:solidFill>
                  <a:srgbClr val="00B0F0"/>
                </a:solidFill>
                <a:ea typeface="+mn-lt"/>
                <a:cs typeface="+mn-lt"/>
              </a:rPr>
              <a:t>n,p</a:t>
            </a:r>
            <a:r>
              <a:rPr lang="en-US" sz="2800" spc="-1">
                <a:solidFill>
                  <a:srgbClr val="00B0F0"/>
                </a:solidFill>
                <a:ea typeface="+mn-lt"/>
                <a:cs typeface="+mn-lt"/>
              </a:rPr>
              <a:t>)</a:t>
            </a:r>
            <a:r>
              <a:rPr lang="en-US" sz="2800" spc="-1">
                <a:ea typeface="+mn-lt"/>
                <a:cs typeface="+mn-lt"/>
              </a:rPr>
              <a:t> is defined by the following probability distribution for k = 0,1,2, …,n    </a:t>
            </a:r>
            <a:endParaRPr lang="en-US" sz="2800" spc="-1">
              <a:cs typeface="Arial"/>
            </a:endParaRP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6B49A93F-8302-69C1-DB0D-5FE571D76F04}"/>
              </a:ext>
            </a:extLst>
          </p:cNvPr>
          <p:cNvSpPr/>
          <p:nvPr/>
        </p:nvSpPr>
        <p:spPr>
          <a:xfrm>
            <a:off x="7921590" y="4822655"/>
            <a:ext cx="562277" cy="334479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AFFF650E-552F-36CA-B060-2238CC3053B7}"/>
              </a:ext>
            </a:extLst>
          </p:cNvPr>
          <p:cNvSpPr/>
          <p:nvPr/>
        </p:nvSpPr>
        <p:spPr>
          <a:xfrm>
            <a:off x="6823107" y="4904072"/>
            <a:ext cx="1670786" cy="900763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2D8D2F99-1B21-2A24-8F20-2EFDEC055C48}"/>
              </a:ext>
            </a:extLst>
          </p:cNvPr>
          <p:cNvSpPr/>
          <p:nvPr/>
        </p:nvSpPr>
        <p:spPr>
          <a:xfrm>
            <a:off x="5970870" y="5034414"/>
            <a:ext cx="1660760" cy="1101289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A1FCF-49FC-DCB8-CE94-6F5C11CF198E}"/>
              </a:ext>
            </a:extLst>
          </p:cNvPr>
          <p:cNvSpPr txBox="1"/>
          <p:nvPr/>
        </p:nvSpPr>
        <p:spPr>
          <a:xfrm>
            <a:off x="7650079" y="6035843"/>
            <a:ext cx="393031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Number of ways to select </a:t>
            </a:r>
            <a:r>
              <a:rPr lang="en-US">
                <a:solidFill>
                  <a:srgbClr val="00B0F0"/>
                </a:solidFill>
              </a:rPr>
              <a:t>k</a:t>
            </a:r>
            <a:r>
              <a:rPr lang="en-US"/>
              <a:t> elements </a:t>
            </a:r>
            <a:endParaRPr lang="el-GR"/>
          </a:p>
          <a:p>
            <a:pPr algn="ctr"/>
            <a:r>
              <a:rPr lang="en-US"/>
              <a:t>out of </a:t>
            </a:r>
            <a:r>
              <a:rPr lang="en-US">
                <a:solidFill>
                  <a:srgbClr val="00B0F0"/>
                </a:solidFill>
              </a:rPr>
              <a:t>n</a:t>
            </a:r>
            <a:r>
              <a:rPr lang="en-US"/>
              <a:t> elements</a:t>
            </a:r>
          </a:p>
        </p:txBody>
      </p:sp>
      <p:sp>
        <p:nvSpPr>
          <p:cNvPr id="11" name="Line 4">
            <a:extLst>
              <a:ext uri="{FF2B5EF4-FFF2-40B4-BE49-F238E27FC236}">
                <a16:creationId xmlns:a16="http://schemas.microsoft.com/office/drawing/2014/main" id="{7358B1BB-43ED-CBF6-0D9B-A6B64667C2BB}"/>
              </a:ext>
            </a:extLst>
          </p:cNvPr>
          <p:cNvSpPr/>
          <p:nvPr/>
        </p:nvSpPr>
        <p:spPr>
          <a:xfrm flipH="1">
            <a:off x="3179946" y="4743651"/>
            <a:ext cx="1437371" cy="559867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TextShape 6">
            <a:extLst>
              <a:ext uri="{FF2B5EF4-FFF2-40B4-BE49-F238E27FC236}">
                <a16:creationId xmlns:a16="http://schemas.microsoft.com/office/drawing/2014/main" id="{757D3FE0-23D2-B93C-A6BC-BD9CF092BFBE}"/>
              </a:ext>
            </a:extLst>
          </p:cNvPr>
          <p:cNvSpPr txBox="1"/>
          <p:nvPr/>
        </p:nvSpPr>
        <p:spPr>
          <a:xfrm>
            <a:off x="613209" y="5220902"/>
            <a:ext cx="3566160" cy="365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pc="-1">
                <a:latin typeface="Arial"/>
              </a:rPr>
              <a:t>k: Number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en-US" spc="-1">
                <a:solidFill>
                  <a:srgbClr val="000000"/>
                </a:solidFill>
                <a:latin typeface="Arial"/>
              </a:rPr>
              <a:t>of </a:t>
            </a:r>
            <a:r>
              <a:rPr lang="en-US" sz="1800" b="0" strike="noStrike" spc="-1">
                <a:solidFill>
                  <a:srgbClr val="00B0F0"/>
                </a:solidFill>
                <a:latin typeface="Arial"/>
              </a:rPr>
              <a:t>successes</a:t>
            </a:r>
          </a:p>
        </p:txBody>
      </p:sp>
      <p:sp>
        <p:nvSpPr>
          <p:cNvPr id="13" name="TextShape 6">
            <a:extLst>
              <a:ext uri="{FF2B5EF4-FFF2-40B4-BE49-F238E27FC236}">
                <a16:creationId xmlns:a16="http://schemas.microsoft.com/office/drawing/2014/main" id="{76D1097D-E1F2-BC3A-EF37-102394806A67}"/>
              </a:ext>
            </a:extLst>
          </p:cNvPr>
          <p:cNvSpPr txBox="1"/>
          <p:nvPr/>
        </p:nvSpPr>
        <p:spPr>
          <a:xfrm>
            <a:off x="613209" y="5561796"/>
            <a:ext cx="3566160" cy="365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pc="-1">
                <a:latin typeface="Arial"/>
              </a:rPr>
              <a:t>n: Number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en-US" spc="-1">
                <a:solidFill>
                  <a:srgbClr val="000000"/>
                </a:solidFill>
                <a:latin typeface="Arial"/>
              </a:rPr>
              <a:t>of</a:t>
            </a:r>
            <a:r>
              <a:rPr lang="en-US" spc="-1">
                <a:solidFill>
                  <a:srgbClr val="00B0F0"/>
                </a:solidFill>
                <a:latin typeface="Arial"/>
              </a:rPr>
              <a:t> trials</a:t>
            </a:r>
            <a:endParaRPr lang="en-US" sz="1800" b="0" strike="noStrike" spc="-1">
              <a:solidFill>
                <a:srgbClr val="00B0F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0"/>
      <p:bldP spid="296" grpId="0"/>
      <p:bldP spid="4" grpId="0" build="p"/>
      <p:bldP spid="10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CustomShape 1"/>
          <p:cNvSpPr/>
          <p:nvPr/>
        </p:nvSpPr>
        <p:spPr>
          <a:xfrm>
            <a:off x="609480" y="533520"/>
            <a:ext cx="240804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Example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98" name="CustomShape 2"/>
          <p:cNvSpPr/>
          <p:nvPr/>
        </p:nvSpPr>
        <p:spPr>
          <a:xfrm>
            <a:off x="365760" y="1554480"/>
            <a:ext cx="10971000" cy="487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Giannis has a 70% chance to make a free throw</a:t>
            </a: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He takes n=4 free throws at clutch time</a:t>
            </a: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What is the probability to make </a:t>
            </a:r>
            <a:r>
              <a:rPr lang="en-US" sz="2800" spc="-1">
                <a:solidFill>
                  <a:srgbClr val="000000"/>
                </a:solidFill>
                <a:latin typeface="Arial"/>
                <a:ea typeface="DejaVu Sans"/>
              </a:rPr>
              <a:t>k=3</a:t>
            </a: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baskets?</a:t>
            </a: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lang="en-US" sz="2800" b="0" strike="noStrike" spc="-1">
              <a:latin typeface="Arial"/>
            </a:endParaRPr>
          </a:p>
        </p:txBody>
      </p:sp>
      <p:pic>
        <p:nvPicPr>
          <p:cNvPr id="299" name="Εικόνα 298"/>
          <p:cNvPicPr/>
          <p:nvPr/>
        </p:nvPicPr>
        <p:blipFill>
          <a:blip r:embed="rId2"/>
          <a:srcRect l="26917" r="38577"/>
          <a:stretch/>
        </p:blipFill>
        <p:spPr>
          <a:xfrm>
            <a:off x="9583200" y="822960"/>
            <a:ext cx="1753560" cy="2859120"/>
          </a:xfrm>
          <a:prstGeom prst="rect">
            <a:avLst/>
          </a:prstGeom>
          <a:ln>
            <a:noFill/>
          </a:ln>
        </p:spPr>
      </p:pic>
      <p:pic>
        <p:nvPicPr>
          <p:cNvPr id="300" name="Εικόνα 299"/>
          <p:cNvPicPr/>
          <p:nvPr/>
        </p:nvPicPr>
        <p:blipFill>
          <a:blip r:embed="rId3"/>
          <a:stretch/>
        </p:blipFill>
        <p:spPr>
          <a:xfrm>
            <a:off x="2103120" y="5577840"/>
            <a:ext cx="7567560" cy="1049400"/>
          </a:xfrm>
          <a:prstGeom prst="rect">
            <a:avLst/>
          </a:prstGeom>
          <a:ln>
            <a:noFill/>
          </a:ln>
        </p:spPr>
      </p:pic>
      <p:pic>
        <p:nvPicPr>
          <p:cNvPr id="301" name="Εικόνα 300"/>
          <p:cNvPicPr/>
          <p:nvPr/>
        </p:nvPicPr>
        <p:blipFill>
          <a:blip r:embed="rId4"/>
          <a:srcRect l="9609" t="27045" r="66347"/>
          <a:stretch/>
        </p:blipFill>
        <p:spPr>
          <a:xfrm>
            <a:off x="274320" y="3840120"/>
            <a:ext cx="1371240" cy="1646280"/>
          </a:xfrm>
          <a:prstGeom prst="rect">
            <a:avLst/>
          </a:prstGeom>
          <a:ln>
            <a:noFill/>
          </a:ln>
        </p:spPr>
      </p:pic>
      <p:pic>
        <p:nvPicPr>
          <p:cNvPr id="302" name="Εικόνα 301"/>
          <p:cNvPicPr/>
          <p:nvPr/>
        </p:nvPicPr>
        <p:blipFill>
          <a:blip r:embed="rId4"/>
          <a:srcRect b="81008"/>
          <a:stretch/>
        </p:blipFill>
        <p:spPr>
          <a:xfrm>
            <a:off x="237960" y="3229560"/>
            <a:ext cx="5705640" cy="428040"/>
          </a:xfrm>
          <a:prstGeom prst="rect">
            <a:avLst/>
          </a:prstGeom>
          <a:ln>
            <a:noFill/>
          </a:ln>
        </p:spPr>
      </p:pic>
      <p:pic>
        <p:nvPicPr>
          <p:cNvPr id="303" name="Εικόνα 302"/>
          <p:cNvPicPr/>
          <p:nvPr/>
        </p:nvPicPr>
        <p:blipFill>
          <a:blip r:embed="rId5"/>
          <a:stretch/>
        </p:blipFill>
        <p:spPr>
          <a:xfrm>
            <a:off x="1954080" y="4395240"/>
            <a:ext cx="7738560" cy="542520"/>
          </a:xfrm>
          <a:prstGeom prst="rect">
            <a:avLst/>
          </a:prstGeom>
          <a:ln>
            <a:noFill/>
          </a:ln>
        </p:spPr>
      </p:pic>
      <p:sp>
        <p:nvSpPr>
          <p:cNvPr id="304" name="Line 3"/>
          <p:cNvSpPr/>
          <p:nvPr/>
        </p:nvSpPr>
        <p:spPr>
          <a:xfrm>
            <a:off x="1554120" y="4114800"/>
            <a:ext cx="457560" cy="45720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5" name="Line 4"/>
          <p:cNvSpPr/>
          <p:nvPr/>
        </p:nvSpPr>
        <p:spPr>
          <a:xfrm flipH="1">
            <a:off x="7955280" y="4846320"/>
            <a:ext cx="1188720" cy="100584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Expectation of a Binomial Random Variable</a:t>
            </a:r>
            <a:endParaRPr lang="en-US" sz="4000" b="0" strike="noStrike" spc="-1">
              <a:latin typeface="Arial"/>
            </a:endParaRPr>
          </a:p>
        </p:txBody>
      </p:sp>
      <p:pic>
        <p:nvPicPr>
          <p:cNvPr id="307" name="Εικόνα 306"/>
          <p:cNvPicPr/>
          <p:nvPr/>
        </p:nvPicPr>
        <p:blipFill>
          <a:blip r:embed="rId2"/>
          <a:srcRect t="35522" r="-515" b="-299"/>
          <a:stretch>
            <a:fillRect/>
          </a:stretch>
        </p:blipFill>
        <p:spPr>
          <a:xfrm>
            <a:off x="452160" y="4576490"/>
            <a:ext cx="11126341" cy="2175415"/>
          </a:xfrm>
          <a:prstGeom prst="rect">
            <a:avLst/>
          </a:prstGeom>
          <a:ln>
            <a:noFill/>
          </a:ln>
        </p:spPr>
      </p:pic>
      <p:pic>
        <p:nvPicPr>
          <p:cNvPr id="308" name="Εικόνα 307"/>
          <p:cNvPicPr/>
          <p:nvPr/>
        </p:nvPicPr>
        <p:blipFill>
          <a:blip r:embed="rId3"/>
          <a:srcRect l="579" t="32456" b="30994"/>
          <a:stretch>
            <a:fillRect/>
          </a:stretch>
        </p:blipFill>
        <p:spPr>
          <a:xfrm>
            <a:off x="452160" y="1957257"/>
            <a:ext cx="10322982" cy="1252977"/>
          </a:xfrm>
          <a:prstGeom prst="rect">
            <a:avLst/>
          </a:prstGeom>
          <a:ln>
            <a:noFill/>
          </a:ln>
        </p:spPr>
      </p:pic>
      <p:sp>
        <p:nvSpPr>
          <p:cNvPr id="3" name="CustomShape 2">
            <a:extLst>
              <a:ext uri="{FF2B5EF4-FFF2-40B4-BE49-F238E27FC236}">
                <a16:creationId xmlns:a16="http://schemas.microsoft.com/office/drawing/2014/main" id="{79B3643D-5ADB-DF8F-56D4-42D879A2DE59}"/>
              </a:ext>
            </a:extLst>
          </p:cNvPr>
          <p:cNvSpPr/>
          <p:nvPr/>
        </p:nvSpPr>
        <p:spPr>
          <a:xfrm>
            <a:off x="105076" y="1524402"/>
            <a:ext cx="11973631" cy="49051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We can compute the expectation using the standard formula:</a:t>
            </a: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b="0" strike="noStrike" spc="-1">
              <a:latin typeface="Arial"/>
            </a:endParaRPr>
          </a:p>
          <a:p>
            <a:pPr marL="182880" indent="-180975">
              <a:lnSpc>
                <a:spcPct val="100000"/>
              </a:lnSpc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b="0" strike="noStrike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Is there a simpler way? Ideas?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Defining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n</a:t>
            </a:r>
            <a:r>
              <a:rPr lang="en-US" sz="2800" spc="-1">
                <a:latin typeface="Arial"/>
              </a:rPr>
              <a:t> Bernoulli random variables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X</a:t>
            </a:r>
            <a:r>
              <a:rPr lang="en-US" sz="2800" spc="-1" baseline="-25000">
                <a:solidFill>
                  <a:srgbClr val="00B0F0"/>
                </a:solidFill>
                <a:latin typeface="Arial"/>
              </a:rPr>
              <a:t>1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,...,</a:t>
            </a:r>
            <a:r>
              <a:rPr lang="en-US" sz="2800" spc="-1" err="1">
                <a:solidFill>
                  <a:srgbClr val="00B0F0"/>
                </a:solidFill>
                <a:latin typeface="Arial"/>
              </a:rPr>
              <a:t>X</a:t>
            </a:r>
            <a:r>
              <a:rPr lang="en-US" sz="2800" spc="-1" baseline="-25000" err="1">
                <a:solidFill>
                  <a:srgbClr val="00B0F0"/>
                </a:solidFill>
                <a:latin typeface="Arial"/>
              </a:rPr>
              <a:t>n</a:t>
            </a:r>
            <a:r>
              <a:rPr lang="en-US" sz="2800" spc="-1">
                <a:latin typeface="Arial"/>
              </a:rPr>
              <a:t> with success probability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p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>
              <a:spcBef>
                <a:spcPts val="561"/>
              </a:spcBef>
            </a:pPr>
            <a:endParaRPr lang="en-US" sz="2800" spc="-1">
              <a:latin typeface="Arial"/>
            </a:endParaRPr>
          </a:p>
          <a:p>
            <a:pPr>
              <a:spcBef>
                <a:spcPts val="561"/>
              </a:spcBef>
            </a:pPr>
            <a:endParaRPr lang="en-US" sz="2800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Expectation is not everything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311" name="TextShape 3"/>
          <p:cNvSpPr txBox="1"/>
          <p:nvPr/>
        </p:nvSpPr>
        <p:spPr>
          <a:xfrm>
            <a:off x="457200" y="4206240"/>
            <a:ext cx="9784080" cy="1789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2400" b="0" strike="noStrike" spc="-1">
                <a:latin typeface="Arial"/>
              </a:rPr>
              <a:t>Using </a:t>
            </a:r>
            <a:r>
              <a:rPr lang="en-US" sz="2400" b="0" strike="noStrike" spc="-1">
                <a:solidFill>
                  <a:srgbClr val="C9211E"/>
                </a:solidFill>
                <a:latin typeface="Arial"/>
              </a:rPr>
              <a:t>only</a:t>
            </a:r>
            <a:r>
              <a:rPr lang="en-US" sz="2400" b="0" strike="noStrike" spc="-1">
                <a:latin typeface="Arial"/>
              </a:rPr>
              <a:t> the Metric of Expected value the “Correct” choice is </a:t>
            </a:r>
            <a:r>
              <a:rPr lang="en-US" sz="2400" b="0" strike="noStrike" spc="-1">
                <a:solidFill>
                  <a:srgbClr val="C9211E"/>
                </a:solidFill>
                <a:latin typeface="Arial"/>
              </a:rPr>
              <a:t>B</a:t>
            </a:r>
            <a:r>
              <a:rPr lang="en-US" sz="2400" b="0" strike="noStrike" spc="-1">
                <a:latin typeface="Arial"/>
              </a:rPr>
              <a:t> !!</a:t>
            </a:r>
          </a:p>
          <a:p>
            <a:endParaRPr lang="en-US" sz="2400" b="0" strike="noStrike" spc="-1">
              <a:latin typeface="Arial"/>
            </a:endParaRPr>
          </a:p>
          <a:p>
            <a:r>
              <a:rPr lang="en-US" sz="2400" b="0" strike="noStrike" spc="-1">
                <a:latin typeface="Arial"/>
              </a:rPr>
              <a:t>E[A] = 1000</a:t>
            </a:r>
          </a:p>
          <a:p>
            <a:endParaRPr lang="en-US" sz="2400" b="0" strike="noStrike" spc="-1">
              <a:latin typeface="Arial"/>
            </a:endParaRPr>
          </a:p>
          <a:p>
            <a:r>
              <a:rPr lang="en-US" sz="2400" b="0" strike="noStrike" spc="-1">
                <a:latin typeface="Arial"/>
              </a:rPr>
              <a:t>E[B] = 1 + (1 / 1000) * 1,000,000 = 1001</a:t>
            </a:r>
          </a:p>
        </p:txBody>
      </p:sp>
      <p:sp>
        <p:nvSpPr>
          <p:cNvPr id="312" name="TextShape 4"/>
          <p:cNvSpPr txBox="1"/>
          <p:nvPr/>
        </p:nvSpPr>
        <p:spPr>
          <a:xfrm>
            <a:off x="-2807" y="1883744"/>
            <a:ext cx="731520" cy="402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2200" b="0" strike="noStrike" spc="-1">
                <a:solidFill>
                  <a:srgbClr val="C9211E"/>
                </a:solidFill>
                <a:latin typeface="Arial"/>
              </a:rPr>
              <a:t>(A)</a:t>
            </a:r>
          </a:p>
        </p:txBody>
      </p:sp>
      <p:sp>
        <p:nvSpPr>
          <p:cNvPr id="315" name="TextShape 7"/>
          <p:cNvSpPr txBox="1"/>
          <p:nvPr/>
        </p:nvSpPr>
        <p:spPr>
          <a:xfrm>
            <a:off x="-2807" y="2424540"/>
            <a:ext cx="731520" cy="402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2200" b="0" strike="noStrike" spc="-1">
                <a:solidFill>
                  <a:srgbClr val="C9211E"/>
                </a:solidFill>
                <a:latin typeface="Arial"/>
              </a:rPr>
              <a:t>(B)</a:t>
            </a: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8CB2939F-9E6E-A96B-F0C8-14D87BC44BBC}"/>
              </a:ext>
            </a:extLst>
          </p:cNvPr>
          <p:cNvSpPr/>
          <p:nvPr/>
        </p:nvSpPr>
        <p:spPr>
          <a:xfrm>
            <a:off x="365759" y="1374007"/>
            <a:ext cx="10389474" cy="25089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Consider the following 2 job offerings:</a:t>
            </a:r>
            <a:endParaRPr lang="en-US" sz="2800" b="0" strike="noStrike" spc="-1">
              <a:latin typeface="Arial"/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>
                <a:latin typeface="Arial"/>
              </a:rPr>
              <a:t>Job gives salary 1000$ per month</a:t>
            </a:r>
            <a:endParaRPr lang="en-US" sz="2800" b="0" strike="noStrike" spc="-1">
              <a:latin typeface="Arial"/>
            </a:endParaRPr>
          </a:p>
          <a:p>
            <a:pPr marL="1905">
              <a:spcBef>
                <a:spcPts val="561"/>
              </a:spcBef>
            </a:pPr>
            <a:r>
              <a:rPr lang="en-US" sz="2800" spc="-1">
                <a:latin typeface="Arial"/>
              </a:rPr>
              <a:t>Job gives salary 1$ per month plus a bonus of 1.000.000$ but with probability 1/1000</a:t>
            </a:r>
            <a:endParaRPr lang="en-US" sz="2800" b="0" strike="noStrike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Which job would you pick?</a:t>
            </a:r>
            <a:endParaRPr lang="en-US"/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>
              <a:spcBef>
                <a:spcPts val="561"/>
              </a:spcBef>
            </a:pPr>
            <a:endParaRPr lang="en-US" sz="2800" spc="-1">
              <a:latin typeface="Arial"/>
            </a:endParaRPr>
          </a:p>
          <a:p>
            <a:pPr>
              <a:spcBef>
                <a:spcPts val="561"/>
              </a:spcBef>
            </a:pPr>
            <a:endParaRPr lang="en-US" sz="2800" spc="-1">
              <a:latin typeface="Arial"/>
            </a:endParaRPr>
          </a:p>
        </p:txBody>
      </p:sp>
      <p:sp>
        <p:nvSpPr>
          <p:cNvPr id="5" name="CustomShape 6">
            <a:extLst>
              <a:ext uri="{FF2B5EF4-FFF2-40B4-BE49-F238E27FC236}">
                <a16:creationId xmlns:a16="http://schemas.microsoft.com/office/drawing/2014/main" id="{CCE1EF21-C3F6-22C5-23BA-F9364DC217F7}"/>
              </a:ext>
            </a:extLst>
          </p:cNvPr>
          <p:cNvSpPr/>
          <p:nvPr/>
        </p:nvSpPr>
        <p:spPr>
          <a:xfrm>
            <a:off x="6993154" y="4941369"/>
            <a:ext cx="3056586" cy="147631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930" y="7160"/>
                </a:moveTo>
                <a:cubicBezTo>
                  <a:pt x="1530" y="4490"/>
                  <a:pt x="3400" y="1970"/>
                  <a:pt x="5270" y="1970"/>
                </a:cubicBezTo>
                <a:cubicBezTo>
                  <a:pt x="5860" y="1950"/>
                  <a:pt x="6470" y="2210"/>
                  <a:pt x="6970" y="2600"/>
                </a:cubicBezTo>
                <a:cubicBezTo>
                  <a:pt x="7450" y="1390"/>
                  <a:pt x="8340" y="650"/>
                  <a:pt x="9340" y="650"/>
                </a:cubicBezTo>
                <a:cubicBezTo>
                  <a:pt x="10004" y="690"/>
                  <a:pt x="10710" y="1050"/>
                  <a:pt x="11210" y="1700"/>
                </a:cubicBezTo>
                <a:cubicBezTo>
                  <a:pt x="11570" y="630"/>
                  <a:pt x="12330" y="0"/>
                  <a:pt x="13150" y="0"/>
                </a:cubicBezTo>
                <a:cubicBezTo>
                  <a:pt x="13840" y="0"/>
                  <a:pt x="14470" y="460"/>
                  <a:pt x="14870" y="1160"/>
                </a:cubicBezTo>
                <a:cubicBezTo>
                  <a:pt x="15330" y="440"/>
                  <a:pt x="16020" y="0"/>
                  <a:pt x="16740" y="0"/>
                </a:cubicBezTo>
                <a:cubicBezTo>
                  <a:pt x="17910" y="0"/>
                  <a:pt x="18900" y="1130"/>
                  <a:pt x="19110" y="2710"/>
                </a:cubicBezTo>
                <a:cubicBezTo>
                  <a:pt x="20240" y="3150"/>
                  <a:pt x="21060" y="4580"/>
                  <a:pt x="21060" y="6220"/>
                </a:cubicBezTo>
                <a:cubicBezTo>
                  <a:pt x="21060" y="6720"/>
                  <a:pt x="21000" y="7200"/>
                  <a:pt x="20830" y="7660"/>
                </a:cubicBezTo>
                <a:cubicBezTo>
                  <a:pt x="21310" y="8460"/>
                  <a:pt x="21600" y="9450"/>
                  <a:pt x="21600" y="10460"/>
                </a:cubicBezTo>
                <a:cubicBezTo>
                  <a:pt x="21600" y="12750"/>
                  <a:pt x="20310" y="14680"/>
                  <a:pt x="18650" y="15010"/>
                </a:cubicBezTo>
                <a:cubicBezTo>
                  <a:pt x="18650" y="17200"/>
                  <a:pt x="17370" y="18920"/>
                  <a:pt x="15770" y="18920"/>
                </a:cubicBezTo>
                <a:cubicBezTo>
                  <a:pt x="15220" y="18920"/>
                  <a:pt x="14700" y="18710"/>
                  <a:pt x="14240" y="18310"/>
                </a:cubicBezTo>
                <a:cubicBezTo>
                  <a:pt x="13820" y="20240"/>
                  <a:pt x="12490" y="21600"/>
                  <a:pt x="11000" y="21600"/>
                </a:cubicBezTo>
                <a:cubicBezTo>
                  <a:pt x="9890" y="21600"/>
                  <a:pt x="8840" y="20790"/>
                  <a:pt x="8210" y="19510"/>
                </a:cubicBezTo>
                <a:cubicBezTo>
                  <a:pt x="7620" y="20000"/>
                  <a:pt x="7930" y="20290"/>
                  <a:pt x="6240" y="20290"/>
                </a:cubicBezTo>
                <a:cubicBezTo>
                  <a:pt x="4850" y="20290"/>
                  <a:pt x="3570" y="19280"/>
                  <a:pt x="2900" y="17640"/>
                </a:cubicBezTo>
                <a:cubicBezTo>
                  <a:pt x="1300" y="17600"/>
                  <a:pt x="480" y="16300"/>
                  <a:pt x="480" y="14660"/>
                </a:cubicBezTo>
                <a:cubicBezTo>
                  <a:pt x="480" y="13900"/>
                  <a:pt x="690" y="13210"/>
                  <a:pt x="1070" y="12640"/>
                </a:cubicBezTo>
                <a:cubicBezTo>
                  <a:pt x="380" y="12160"/>
                  <a:pt x="0" y="11210"/>
                  <a:pt x="0" y="10120"/>
                </a:cubicBezTo>
                <a:cubicBezTo>
                  <a:pt x="0" y="8590"/>
                  <a:pt x="840" y="7330"/>
                  <a:pt x="1930" y="7160"/>
                </a:cubicBezTo>
                <a:close/>
                <a:moveTo>
                  <a:pt x="1930" y="7160"/>
                </a:moveTo>
                <a:cubicBezTo>
                  <a:pt x="1950" y="7410"/>
                  <a:pt x="2040" y="7690"/>
                  <a:pt x="2090" y="7920"/>
                </a:cubicBezTo>
                <a:moveTo>
                  <a:pt x="6970" y="2600"/>
                </a:moveTo>
                <a:cubicBezTo>
                  <a:pt x="7200" y="2790"/>
                  <a:pt x="7480" y="3050"/>
                  <a:pt x="7670" y="3310"/>
                </a:cubicBezTo>
                <a:moveTo>
                  <a:pt x="11210" y="1700"/>
                </a:moveTo>
                <a:cubicBezTo>
                  <a:pt x="11130" y="1910"/>
                  <a:pt x="11080" y="2160"/>
                  <a:pt x="11030" y="2400"/>
                </a:cubicBezTo>
                <a:moveTo>
                  <a:pt x="14870" y="1160"/>
                </a:moveTo>
                <a:cubicBezTo>
                  <a:pt x="14720" y="1400"/>
                  <a:pt x="14640" y="1720"/>
                  <a:pt x="14540" y="2010"/>
                </a:cubicBezTo>
                <a:moveTo>
                  <a:pt x="19110" y="2710"/>
                </a:moveTo>
                <a:cubicBezTo>
                  <a:pt x="19130" y="2890"/>
                  <a:pt x="19230" y="3290"/>
                  <a:pt x="19190" y="3380"/>
                </a:cubicBezTo>
                <a:moveTo>
                  <a:pt x="20830" y="7660"/>
                </a:moveTo>
                <a:cubicBezTo>
                  <a:pt x="20660" y="8170"/>
                  <a:pt x="20430" y="8620"/>
                  <a:pt x="20110" y="8990"/>
                </a:cubicBezTo>
                <a:moveTo>
                  <a:pt x="18660" y="15010"/>
                </a:moveTo>
                <a:cubicBezTo>
                  <a:pt x="18740" y="14200"/>
                  <a:pt x="18280" y="12200"/>
                  <a:pt x="17000" y="11450"/>
                </a:cubicBezTo>
                <a:moveTo>
                  <a:pt x="14240" y="18310"/>
                </a:moveTo>
                <a:cubicBezTo>
                  <a:pt x="14320" y="17980"/>
                  <a:pt x="14350" y="17680"/>
                  <a:pt x="14370" y="17360"/>
                </a:cubicBezTo>
                <a:moveTo>
                  <a:pt x="8220" y="19510"/>
                </a:moveTo>
                <a:cubicBezTo>
                  <a:pt x="8060" y="19250"/>
                  <a:pt x="7960" y="18950"/>
                  <a:pt x="7860" y="18640"/>
                </a:cubicBezTo>
                <a:moveTo>
                  <a:pt x="2900" y="17640"/>
                </a:moveTo>
                <a:cubicBezTo>
                  <a:pt x="3090" y="17600"/>
                  <a:pt x="3280" y="17540"/>
                  <a:pt x="3460" y="17450"/>
                </a:cubicBezTo>
                <a:moveTo>
                  <a:pt x="1070" y="12640"/>
                </a:moveTo>
                <a:cubicBezTo>
                  <a:pt x="1400" y="12900"/>
                  <a:pt x="1780" y="13130"/>
                  <a:pt x="2330" y="13040"/>
                </a:cubicBezTo>
              </a:path>
            </a:pathLst>
          </a:custGeom>
          <a:solidFill>
            <a:srgbClr val="729FCF">
              <a:alpha val="20000"/>
            </a:srgbClr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/>
            <a:r>
              <a:rPr lang="en-US" b="1" spc="-1">
                <a:solidFill>
                  <a:srgbClr val="000000"/>
                </a:solidFill>
                <a:latin typeface="Arial"/>
              </a:rPr>
              <a:t>Would you choose</a:t>
            </a:r>
            <a:endParaRPr lang="el-GR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en-US" b="1" spc="-1">
                <a:solidFill>
                  <a:srgbClr val="000000"/>
                </a:solidFill>
                <a:latin typeface="Arial"/>
              </a:rPr>
              <a:t> Job B?</a:t>
            </a: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" grpId="0" build="p"/>
      <p:bldP spid="312" grpId="0"/>
      <p:bldP spid="315" grpId="0"/>
      <p:bldP spid="3" grpId="0" build="p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Variance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318" name="Line 3"/>
          <p:cNvSpPr/>
          <p:nvPr/>
        </p:nvSpPr>
        <p:spPr>
          <a:xfrm flipV="1">
            <a:off x="7736460" y="5120640"/>
            <a:ext cx="950340" cy="36394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9" name="TextShape 4"/>
          <p:cNvSpPr txBox="1"/>
          <p:nvPr/>
        </p:nvSpPr>
        <p:spPr>
          <a:xfrm>
            <a:off x="8778240" y="4937760"/>
            <a:ext cx="3200400" cy="1752872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800" b="0" strike="noStrike" spc="-1">
                <a:latin typeface="Arial"/>
              </a:rPr>
              <a:t>In the Previous Job Example</a:t>
            </a:r>
          </a:p>
          <a:p>
            <a:endParaRPr lang="en-US" sz="1800" b="0" strike="noStrike" spc="-1">
              <a:latin typeface="Arial"/>
            </a:endParaRPr>
          </a:p>
          <a:p>
            <a:r>
              <a:rPr lang="en-US" sz="1800" b="0" strike="noStrike" spc="-1">
                <a:solidFill>
                  <a:srgbClr val="C9211E"/>
                </a:solidFill>
                <a:latin typeface="Arial"/>
              </a:rPr>
              <a:t>Job A</a:t>
            </a:r>
            <a:r>
              <a:rPr lang="en-US" sz="1800" b="0" strike="noStrike" spc="-1">
                <a:latin typeface="Arial"/>
              </a:rPr>
              <a:t>: Var(A) = σ(Α) = 0</a:t>
            </a:r>
          </a:p>
          <a:p>
            <a:endParaRPr lang="en-US" sz="1800" b="0" strike="noStrike" spc="-1">
              <a:latin typeface="Arial"/>
            </a:endParaRPr>
          </a:p>
          <a:p>
            <a:r>
              <a:rPr lang="en-US" sz="1800" b="0" strike="noStrike" spc="-1">
                <a:solidFill>
                  <a:srgbClr val="C9211E"/>
                </a:solidFill>
                <a:latin typeface="Arial"/>
              </a:rPr>
              <a:t>Job B</a:t>
            </a:r>
            <a:r>
              <a:rPr lang="en-US" sz="1800" b="0" strike="noStrike" spc="-1">
                <a:latin typeface="Arial"/>
              </a:rPr>
              <a:t>: Var(B) ≈ 10</a:t>
            </a:r>
            <a:r>
              <a:rPr lang="en-US" sz="1800" b="0" strike="noStrike" spc="-1" baseline="33000">
                <a:latin typeface="Arial"/>
              </a:rPr>
              <a:t>9</a:t>
            </a:r>
            <a:endParaRPr lang="en-US" sz="1800" b="0" strike="noStrike" spc="-1">
              <a:latin typeface="Arial"/>
            </a:endParaRPr>
          </a:p>
          <a:p>
            <a:r>
              <a:rPr lang="en-US" sz="1800" b="0" strike="noStrike" spc="-1" baseline="33000">
                <a:latin typeface="Arial"/>
                <a:ea typeface="Microsoft YaHei"/>
              </a:rPr>
              <a:t>                      </a:t>
            </a:r>
            <a:r>
              <a:rPr lang="en-US" sz="1800" b="0" strike="noStrike" spc="-1">
                <a:latin typeface="Arial"/>
                <a:ea typeface="Microsoft YaHei"/>
              </a:rPr>
              <a:t>σ(Β) ≈ 31.600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3" name="Εικόνα 2" descr="Εικόνα που περιέχει γραμματοσειρά, τυπογραφία, κείμενο, γραμμή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43697C6F-D265-2ADD-5864-5E7F25B6E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27" y="2244811"/>
            <a:ext cx="10296525" cy="762000"/>
          </a:xfrm>
          <a:prstGeom prst="rect">
            <a:avLst/>
          </a:prstGeom>
        </p:spPr>
      </p:pic>
      <p:pic>
        <p:nvPicPr>
          <p:cNvPr id="4" name="Εικόνα 3" descr="Εικόνα που περιέχει γραμματοσειρά, κείμενο, γραμμή, γραφικά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9501A326-FA87-0F5E-4AAB-9A0FC4E72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225" y="5207086"/>
            <a:ext cx="4781550" cy="933450"/>
          </a:xfrm>
          <a:prstGeom prst="rect">
            <a:avLst/>
          </a:prstGeom>
        </p:spPr>
      </p:pic>
      <p:sp>
        <p:nvSpPr>
          <p:cNvPr id="6" name="CustomShape 2">
            <a:extLst>
              <a:ext uri="{FF2B5EF4-FFF2-40B4-BE49-F238E27FC236}">
                <a16:creationId xmlns:a16="http://schemas.microsoft.com/office/drawing/2014/main" id="{96C2525A-136F-FA20-A058-E5DF688855F3}"/>
              </a:ext>
            </a:extLst>
          </p:cNvPr>
          <p:cNvSpPr/>
          <p:nvPr/>
        </p:nvSpPr>
        <p:spPr>
          <a:xfrm>
            <a:off x="105076" y="1524403"/>
            <a:ext cx="11973631" cy="35562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The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variance </a:t>
            </a:r>
            <a:r>
              <a:rPr lang="en-US" sz="2800" spc="-1">
                <a:latin typeface="Arial"/>
              </a:rPr>
              <a:t>of a random variable is defined as:</a:t>
            </a:r>
            <a:endParaRPr lang="el-GR"/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Variance measures the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expected deviation from the expected value</a:t>
            </a:r>
            <a:r>
              <a:rPr lang="en-US" sz="2800" spc="-1">
                <a:latin typeface="Arial"/>
              </a:rPr>
              <a:t>, measured as the squared difference</a:t>
            </a:r>
            <a:endParaRPr lang="en-US"/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latin typeface="Arial"/>
              </a:rPr>
              <a:t>The standard deviation of a random variable is: </a:t>
            </a:r>
            <a:endParaRPr lang="en-US" sz="2800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" grpId="0"/>
      <p:bldP spid="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Quiz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324" name="Line 2"/>
          <p:cNvSpPr/>
          <p:nvPr/>
        </p:nvSpPr>
        <p:spPr>
          <a:xfrm flipV="1">
            <a:off x="6858000" y="1097280"/>
            <a:ext cx="365760" cy="45720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5" name="TextShape 3"/>
          <p:cNvSpPr txBox="1"/>
          <p:nvPr/>
        </p:nvSpPr>
        <p:spPr>
          <a:xfrm>
            <a:off x="6309720" y="533520"/>
            <a:ext cx="1919880" cy="546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32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A∩B = ∅ 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326" name="Line 4"/>
          <p:cNvSpPr/>
          <p:nvPr/>
        </p:nvSpPr>
        <p:spPr>
          <a:xfrm flipV="1">
            <a:off x="9418320" y="1097280"/>
            <a:ext cx="365760" cy="42516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7" name="TextShape 5"/>
          <p:cNvSpPr txBox="1"/>
          <p:nvPr/>
        </p:nvSpPr>
        <p:spPr>
          <a:xfrm>
            <a:off x="9052560" y="520560"/>
            <a:ext cx="3139560" cy="1001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3200" b="1" strike="noStrike" spc="-1">
                <a:solidFill>
                  <a:srgbClr val="1C99E0"/>
                </a:solidFill>
                <a:latin typeface="Arial"/>
                <a:ea typeface="Microsoft YaHei"/>
              </a:rPr>
              <a:t>Pr(A|B) = Pr(A)   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4DB21E38-B2C2-012F-7F75-B5C1040662BA}"/>
              </a:ext>
            </a:extLst>
          </p:cNvPr>
          <p:cNvSpPr/>
          <p:nvPr/>
        </p:nvSpPr>
        <p:spPr>
          <a:xfrm>
            <a:off x="4435" y="1524402"/>
            <a:ext cx="11973631" cy="54659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FFC000"/>
                </a:solidFill>
                <a:latin typeface="Arial"/>
              </a:rPr>
              <a:t>Question: </a:t>
            </a:r>
            <a:r>
              <a:rPr lang="en-US" sz="2800" spc="-1">
                <a:latin typeface="Arial"/>
              </a:rPr>
              <a:t>We have two events that are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disjoint</a:t>
            </a:r>
            <a:r>
              <a:rPr lang="en-US" sz="2800" spc="-1">
                <a:latin typeface="Arial"/>
              </a:rPr>
              <a:t>. Are they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independent</a:t>
            </a:r>
            <a:r>
              <a:rPr lang="en-US" sz="2800" spc="-1">
                <a:latin typeface="Arial"/>
              </a:rPr>
              <a:t>?</a:t>
            </a:r>
            <a:endParaRPr lang="el-GR"/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FFC000"/>
                </a:solidFill>
                <a:latin typeface="Arial"/>
              </a:rPr>
              <a:t>Answer:</a:t>
            </a:r>
            <a:r>
              <a:rPr lang="en-US" sz="2800" spc="-1">
                <a:latin typeface="Arial"/>
              </a:rPr>
              <a:t> No. They are clearly dependent since if one happens the probability of the other happening is zero (think of coin toss)</a:t>
            </a:r>
            <a:endParaRPr lang="en-US" sz="2800" b="0" strike="noStrike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FFC000"/>
                </a:solidFill>
                <a:latin typeface="Arial"/>
              </a:rPr>
              <a:t>Question:</a:t>
            </a:r>
            <a:r>
              <a:rPr lang="en-US" sz="2800" spc="-1">
                <a:latin typeface="Arial"/>
              </a:rPr>
              <a:t> A coin has probability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p</a:t>
            </a:r>
            <a:r>
              <a:rPr lang="en-US" sz="2800" spc="-1">
                <a:latin typeface="Arial"/>
              </a:rPr>
              <a:t> of being head. What is the probability that I throw the coin 10 times and I get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all </a:t>
            </a:r>
            <a:r>
              <a:rPr lang="en-US" sz="2800" spc="-1">
                <a:latin typeface="Arial"/>
              </a:rPr>
              <a:t>heads?</a:t>
            </a:r>
            <a:endParaRPr lang="en-US" sz="2800" b="0" strike="noStrike" spc="-1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FFC000"/>
                </a:solidFill>
                <a:latin typeface="Arial"/>
              </a:rPr>
              <a:t>Answer: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 Each coin toss is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independent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. Therefore, the probability is: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p</a:t>
            </a:r>
            <a:r>
              <a:rPr lang="en-US" sz="2800" spc="-1" baseline="30000">
                <a:solidFill>
                  <a:srgbClr val="00B0F0"/>
                </a:solidFill>
                <a:latin typeface="Arial"/>
              </a:rPr>
              <a:t>10</a:t>
            </a:r>
            <a:endParaRPr lang="en-US" sz="2800" b="0" strike="noStrike" spc="-1" baseline="30000">
              <a:solidFill>
                <a:srgbClr val="00B0F0"/>
              </a:solidFill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FFC000"/>
                </a:solidFill>
                <a:latin typeface="Arial"/>
              </a:rPr>
              <a:t>Question: 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A coin has probability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p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 of being head. What is the probability that I throw the coin 10 times and I get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at least one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 head?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>
                <a:solidFill>
                  <a:srgbClr val="FFC000"/>
                </a:solidFill>
                <a:latin typeface="Arial"/>
              </a:rPr>
              <a:t>Answer: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 Consider the complement of his event: I get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NO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 heads. The probability of not getting a head is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1-p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. The probability of getting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NO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 heads is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 (1-p)</a:t>
            </a:r>
            <a:r>
              <a:rPr lang="en-US" sz="2800" spc="-1" baseline="30000">
                <a:solidFill>
                  <a:srgbClr val="00B0F0"/>
                </a:solidFill>
                <a:latin typeface="Arial"/>
              </a:rPr>
              <a:t>10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. The probability of this </a:t>
            </a:r>
            <a:r>
              <a:rPr lang="en-US" sz="2800" spc="-1">
                <a:solidFill>
                  <a:srgbClr val="FF0000"/>
                </a:solidFill>
                <a:latin typeface="Arial"/>
              </a:rPr>
              <a:t>NOT </a:t>
            </a:r>
            <a:r>
              <a:rPr lang="en-US" sz="2800" spc="-1">
                <a:solidFill>
                  <a:srgbClr val="000000"/>
                </a:solidFill>
                <a:latin typeface="Arial"/>
              </a:rPr>
              <a:t>happening is </a:t>
            </a:r>
            <a:r>
              <a:rPr lang="en-US" sz="2800" spc="-1">
                <a:solidFill>
                  <a:srgbClr val="00B0F0"/>
                </a:solidFill>
                <a:latin typeface="Arial"/>
              </a:rPr>
              <a:t>1-(1-p)</a:t>
            </a:r>
            <a:r>
              <a:rPr lang="en-US" sz="2800" spc="-1" baseline="30000">
                <a:solidFill>
                  <a:srgbClr val="00B0F0"/>
                </a:solidFill>
                <a:latin typeface="Arial"/>
              </a:rPr>
              <a:t>10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solidFill>
                <a:srgbClr val="000000"/>
              </a:solidFill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latin typeface="Arial"/>
            </a:endParaRPr>
          </a:p>
          <a:p>
            <a:pPr>
              <a:spcBef>
                <a:spcPts val="561"/>
              </a:spcBef>
            </a:pPr>
            <a:endParaRPr lang="en-US" sz="2800" spc="-1">
              <a:latin typeface="Arial"/>
            </a:endParaRPr>
          </a:p>
          <a:p>
            <a:pPr>
              <a:spcBef>
                <a:spcPts val="561"/>
              </a:spcBef>
            </a:pPr>
            <a:endParaRPr lang="en-US" sz="2800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Exercise</a:t>
            </a:r>
            <a:endParaRPr lang="en-US" sz="4000" b="0" strike="noStrike" spc="-1">
              <a:latin typeface="Arial"/>
            </a:endParaRPr>
          </a:p>
        </p:txBody>
      </p:sp>
      <p:pic>
        <p:nvPicPr>
          <p:cNvPr id="332" name="Εικόνα 331"/>
          <p:cNvPicPr/>
          <p:nvPr/>
        </p:nvPicPr>
        <p:blipFill>
          <a:blip r:embed="rId2"/>
          <a:srcRect l="75561" t="21806" r="-477" b="67297"/>
          <a:stretch>
            <a:fillRect/>
          </a:stretch>
        </p:blipFill>
        <p:spPr>
          <a:xfrm>
            <a:off x="4097362" y="3597948"/>
            <a:ext cx="3451838" cy="715975"/>
          </a:xfrm>
          <a:prstGeom prst="rect">
            <a:avLst/>
          </a:prstGeom>
          <a:ln>
            <a:noFill/>
          </a:ln>
        </p:spPr>
      </p:pic>
      <p:pic>
        <p:nvPicPr>
          <p:cNvPr id="333" name="Εικόνα 332"/>
          <p:cNvPicPr/>
          <p:nvPr/>
        </p:nvPicPr>
        <p:blipFill>
          <a:blip r:embed="rId2"/>
          <a:srcRect l="24001" t="48080" r="25205" b="38564"/>
          <a:stretch>
            <a:fillRect/>
          </a:stretch>
        </p:blipFill>
        <p:spPr>
          <a:xfrm>
            <a:off x="214899" y="5213371"/>
            <a:ext cx="6219040" cy="863758"/>
          </a:xfrm>
          <a:prstGeom prst="rect">
            <a:avLst/>
          </a:prstGeom>
          <a:ln>
            <a:noFill/>
          </a:ln>
        </p:spPr>
      </p:pic>
      <p:pic>
        <p:nvPicPr>
          <p:cNvPr id="334" name="Εικόνα 333"/>
          <p:cNvPicPr/>
          <p:nvPr/>
        </p:nvPicPr>
        <p:blipFill>
          <a:blip r:embed="rId3"/>
          <a:srcRect t="6666" b="70662"/>
          <a:stretch/>
        </p:blipFill>
        <p:spPr>
          <a:xfrm>
            <a:off x="4572000" y="457200"/>
            <a:ext cx="2833920" cy="963360"/>
          </a:xfrm>
          <a:prstGeom prst="rect">
            <a:avLst/>
          </a:prstGeom>
          <a:ln>
            <a:noFill/>
          </a:ln>
        </p:spPr>
      </p:pic>
      <p:sp>
        <p:nvSpPr>
          <p:cNvPr id="3" name="CustomShape 2">
            <a:extLst>
              <a:ext uri="{FF2B5EF4-FFF2-40B4-BE49-F238E27FC236}">
                <a16:creationId xmlns:a16="http://schemas.microsoft.com/office/drawing/2014/main" id="{35879117-D359-B2E7-B640-23DB031B5CDC}"/>
              </a:ext>
            </a:extLst>
          </p:cNvPr>
          <p:cNvSpPr/>
          <p:nvPr/>
        </p:nvSpPr>
        <p:spPr>
          <a:xfrm>
            <a:off x="215244" y="1652933"/>
            <a:ext cx="11973631" cy="35562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Assume that 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N</a:t>
            </a:r>
            <a:r>
              <a:rPr lang="en-US" sz="2800" spc="-1" dirty="0">
                <a:latin typeface="Arial"/>
              </a:rPr>
              <a:t> people check their coats in a restaurant. The coats get mixed up.  Each person then gets a </a:t>
            </a:r>
            <a:r>
              <a:rPr lang="en-US" sz="2800" spc="-1" dirty="0">
                <a:latin typeface="Arial"/>
                <a:cs typeface="Arial"/>
              </a:rPr>
              <a:t>random</a:t>
            </a:r>
            <a:r>
              <a:rPr lang="en-US" sz="2800" spc="-1" dirty="0">
                <a:latin typeface="Arial"/>
              </a:rPr>
              <a:t> coat.</a:t>
            </a:r>
            <a:endParaRPr lang="el-GR" dirty="0"/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How many people do we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expect </a:t>
            </a:r>
            <a:r>
              <a:rPr lang="en-US" sz="2800" spc="-1" dirty="0">
                <a:latin typeface="Arial"/>
              </a:rPr>
              <a:t>to get their coat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back</a:t>
            </a:r>
            <a:r>
              <a:rPr lang="en-US" sz="2800" spc="-1" dirty="0">
                <a:latin typeface="Arial"/>
              </a:rPr>
              <a:t>?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Let X = "number of people that got their coat back", we want to compute: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>
              <a:solidFill>
                <a:srgbClr val="000000"/>
              </a:solidFill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  <a:latin typeface="Arial"/>
              </a:rPr>
              <a:t>Define N Bernoulli random variables Xi:</a:t>
            </a:r>
          </a:p>
        </p:txBody>
      </p:sp>
      <p:pic>
        <p:nvPicPr>
          <p:cNvPr id="5" name="Εικόνα 4" descr="Εικόνα που περιέχει κείμενο, γραμματοσειρά, γραφικός χαρακτήρας, διάγραμμα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D7516FDE-6083-9F79-F544-632584754F81}"/>
              </a:ext>
            </a:extLst>
          </p:cNvPr>
          <p:cNvPicPr/>
          <p:nvPr/>
        </p:nvPicPr>
        <p:blipFill>
          <a:blip r:embed="rId2"/>
          <a:srcRect l="29276" t="61654" r="27477" b="-376"/>
          <a:stretch>
            <a:fillRect/>
          </a:stretch>
        </p:blipFill>
        <p:spPr>
          <a:xfrm>
            <a:off x="7405170" y="4475504"/>
            <a:ext cx="4828112" cy="1891939"/>
          </a:xfrm>
          <a:prstGeom prst="rect">
            <a:avLst/>
          </a:prstGeom>
          <a:ln>
            <a:noFill/>
          </a:ln>
        </p:spPr>
      </p:pic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D8261926-CDA3-89DA-4540-FC3AE33CD09A}"/>
              </a:ext>
            </a:extLst>
          </p:cNvPr>
          <p:cNvCxnSpPr/>
          <p:nvPr/>
        </p:nvCxnSpPr>
        <p:spPr>
          <a:xfrm flipH="1">
            <a:off x="5432691" y="5954784"/>
            <a:ext cx="643134" cy="3007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stomShape 6">
            <a:extLst>
              <a:ext uri="{FF2B5EF4-FFF2-40B4-BE49-F238E27FC236}">
                <a16:creationId xmlns:a16="http://schemas.microsoft.com/office/drawing/2014/main" id="{06641C82-3469-F460-9457-7A935626E15F}"/>
              </a:ext>
            </a:extLst>
          </p:cNvPr>
          <p:cNvSpPr/>
          <p:nvPr/>
        </p:nvSpPr>
        <p:spPr>
          <a:xfrm>
            <a:off x="3991058" y="6079779"/>
            <a:ext cx="1422418" cy="7326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930" y="7160"/>
                </a:moveTo>
                <a:cubicBezTo>
                  <a:pt x="1530" y="4490"/>
                  <a:pt x="3400" y="1970"/>
                  <a:pt x="5270" y="1970"/>
                </a:cubicBezTo>
                <a:cubicBezTo>
                  <a:pt x="5860" y="1950"/>
                  <a:pt x="6470" y="2210"/>
                  <a:pt x="6970" y="2600"/>
                </a:cubicBezTo>
                <a:cubicBezTo>
                  <a:pt x="7450" y="1390"/>
                  <a:pt x="8340" y="650"/>
                  <a:pt x="9340" y="650"/>
                </a:cubicBezTo>
                <a:cubicBezTo>
                  <a:pt x="10004" y="690"/>
                  <a:pt x="10710" y="1050"/>
                  <a:pt x="11210" y="1700"/>
                </a:cubicBezTo>
                <a:cubicBezTo>
                  <a:pt x="11570" y="630"/>
                  <a:pt x="12330" y="0"/>
                  <a:pt x="13150" y="0"/>
                </a:cubicBezTo>
                <a:cubicBezTo>
                  <a:pt x="13840" y="0"/>
                  <a:pt x="14470" y="460"/>
                  <a:pt x="14870" y="1160"/>
                </a:cubicBezTo>
                <a:cubicBezTo>
                  <a:pt x="15330" y="440"/>
                  <a:pt x="16020" y="0"/>
                  <a:pt x="16740" y="0"/>
                </a:cubicBezTo>
                <a:cubicBezTo>
                  <a:pt x="17910" y="0"/>
                  <a:pt x="18900" y="1130"/>
                  <a:pt x="19110" y="2710"/>
                </a:cubicBezTo>
                <a:cubicBezTo>
                  <a:pt x="20240" y="3150"/>
                  <a:pt x="21060" y="4580"/>
                  <a:pt x="21060" y="6220"/>
                </a:cubicBezTo>
                <a:cubicBezTo>
                  <a:pt x="21060" y="6720"/>
                  <a:pt x="21000" y="7200"/>
                  <a:pt x="20830" y="7660"/>
                </a:cubicBezTo>
                <a:cubicBezTo>
                  <a:pt x="21310" y="8460"/>
                  <a:pt x="21600" y="9450"/>
                  <a:pt x="21600" y="10460"/>
                </a:cubicBezTo>
                <a:cubicBezTo>
                  <a:pt x="21600" y="12750"/>
                  <a:pt x="20310" y="14680"/>
                  <a:pt x="18650" y="15010"/>
                </a:cubicBezTo>
                <a:cubicBezTo>
                  <a:pt x="18650" y="17200"/>
                  <a:pt x="17370" y="18920"/>
                  <a:pt x="15770" y="18920"/>
                </a:cubicBezTo>
                <a:cubicBezTo>
                  <a:pt x="15220" y="18920"/>
                  <a:pt x="14700" y="18710"/>
                  <a:pt x="14240" y="18310"/>
                </a:cubicBezTo>
                <a:cubicBezTo>
                  <a:pt x="13820" y="20240"/>
                  <a:pt x="12490" y="21600"/>
                  <a:pt x="11000" y="21600"/>
                </a:cubicBezTo>
                <a:cubicBezTo>
                  <a:pt x="9890" y="21600"/>
                  <a:pt x="8840" y="20790"/>
                  <a:pt x="8210" y="19510"/>
                </a:cubicBezTo>
                <a:cubicBezTo>
                  <a:pt x="7620" y="20000"/>
                  <a:pt x="7930" y="20290"/>
                  <a:pt x="6240" y="20290"/>
                </a:cubicBezTo>
                <a:cubicBezTo>
                  <a:pt x="4850" y="20290"/>
                  <a:pt x="3570" y="19280"/>
                  <a:pt x="2900" y="17640"/>
                </a:cubicBezTo>
                <a:cubicBezTo>
                  <a:pt x="1300" y="17600"/>
                  <a:pt x="480" y="16300"/>
                  <a:pt x="480" y="14660"/>
                </a:cubicBezTo>
                <a:cubicBezTo>
                  <a:pt x="480" y="13900"/>
                  <a:pt x="690" y="13210"/>
                  <a:pt x="1070" y="12640"/>
                </a:cubicBezTo>
                <a:cubicBezTo>
                  <a:pt x="380" y="12160"/>
                  <a:pt x="0" y="11210"/>
                  <a:pt x="0" y="10120"/>
                </a:cubicBezTo>
                <a:cubicBezTo>
                  <a:pt x="0" y="8590"/>
                  <a:pt x="840" y="7330"/>
                  <a:pt x="1930" y="7160"/>
                </a:cubicBezTo>
                <a:close/>
                <a:moveTo>
                  <a:pt x="1930" y="7160"/>
                </a:moveTo>
                <a:cubicBezTo>
                  <a:pt x="1950" y="7410"/>
                  <a:pt x="2040" y="7690"/>
                  <a:pt x="2090" y="7920"/>
                </a:cubicBezTo>
                <a:moveTo>
                  <a:pt x="6970" y="2600"/>
                </a:moveTo>
                <a:cubicBezTo>
                  <a:pt x="7200" y="2790"/>
                  <a:pt x="7480" y="3050"/>
                  <a:pt x="7670" y="3310"/>
                </a:cubicBezTo>
                <a:moveTo>
                  <a:pt x="11210" y="1700"/>
                </a:moveTo>
                <a:cubicBezTo>
                  <a:pt x="11130" y="1910"/>
                  <a:pt x="11080" y="2160"/>
                  <a:pt x="11030" y="2400"/>
                </a:cubicBezTo>
                <a:moveTo>
                  <a:pt x="14870" y="1160"/>
                </a:moveTo>
                <a:cubicBezTo>
                  <a:pt x="14720" y="1400"/>
                  <a:pt x="14640" y="1720"/>
                  <a:pt x="14540" y="2010"/>
                </a:cubicBezTo>
                <a:moveTo>
                  <a:pt x="19110" y="2710"/>
                </a:moveTo>
                <a:cubicBezTo>
                  <a:pt x="19130" y="2890"/>
                  <a:pt x="19230" y="3290"/>
                  <a:pt x="19190" y="3380"/>
                </a:cubicBezTo>
                <a:moveTo>
                  <a:pt x="20830" y="7660"/>
                </a:moveTo>
                <a:cubicBezTo>
                  <a:pt x="20660" y="8170"/>
                  <a:pt x="20430" y="8620"/>
                  <a:pt x="20110" y="8990"/>
                </a:cubicBezTo>
                <a:moveTo>
                  <a:pt x="18660" y="15010"/>
                </a:moveTo>
                <a:cubicBezTo>
                  <a:pt x="18740" y="14200"/>
                  <a:pt x="18280" y="12200"/>
                  <a:pt x="17000" y="11450"/>
                </a:cubicBezTo>
                <a:moveTo>
                  <a:pt x="14240" y="18310"/>
                </a:moveTo>
                <a:cubicBezTo>
                  <a:pt x="14320" y="17980"/>
                  <a:pt x="14350" y="17680"/>
                  <a:pt x="14370" y="17360"/>
                </a:cubicBezTo>
                <a:moveTo>
                  <a:pt x="8220" y="19510"/>
                </a:moveTo>
                <a:cubicBezTo>
                  <a:pt x="8060" y="19250"/>
                  <a:pt x="7960" y="18950"/>
                  <a:pt x="7860" y="18640"/>
                </a:cubicBezTo>
                <a:moveTo>
                  <a:pt x="2900" y="17640"/>
                </a:moveTo>
                <a:cubicBezTo>
                  <a:pt x="3090" y="17600"/>
                  <a:pt x="3280" y="17540"/>
                  <a:pt x="3460" y="17450"/>
                </a:cubicBezTo>
                <a:moveTo>
                  <a:pt x="1070" y="12640"/>
                </a:moveTo>
                <a:cubicBezTo>
                  <a:pt x="1400" y="12900"/>
                  <a:pt x="1780" y="13130"/>
                  <a:pt x="2330" y="13040"/>
                </a:cubicBezTo>
              </a:path>
            </a:pathLst>
          </a:custGeom>
          <a:solidFill>
            <a:srgbClr val="729FCF">
              <a:alpha val="20000"/>
            </a:srgbClr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/>
            <a:r>
              <a:rPr lang="en-US" b="1" spc="-1" dirty="0">
                <a:solidFill>
                  <a:srgbClr val="000000"/>
                </a:solidFill>
                <a:latin typeface="Arial"/>
              </a:rPr>
              <a:t>Why?</a:t>
            </a:r>
            <a:endParaRPr lang="el-GR" dirty="0"/>
          </a:p>
        </p:txBody>
      </p:sp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19883B1C-0516-9E1F-3282-3BA6C31D8A8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581593" y="5476485"/>
            <a:ext cx="645480" cy="34740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Exercise</a:t>
            </a:r>
            <a:endParaRPr lang="en-US" sz="4000" b="0" strike="noStrike" spc="-1">
              <a:latin typeface="Arial"/>
            </a:endParaRPr>
          </a:p>
        </p:txBody>
      </p:sp>
      <p:pic>
        <p:nvPicPr>
          <p:cNvPr id="336" name="Εικόνα 335"/>
          <p:cNvPicPr/>
          <p:nvPr/>
        </p:nvPicPr>
        <p:blipFill>
          <a:blip r:embed="rId2"/>
          <a:srcRect l="37625" t="22532" r="39614" b="60730"/>
          <a:stretch>
            <a:fillRect/>
          </a:stretch>
        </p:blipFill>
        <p:spPr>
          <a:xfrm>
            <a:off x="4722394" y="3036414"/>
            <a:ext cx="3006698" cy="951495"/>
          </a:xfrm>
          <a:prstGeom prst="rect">
            <a:avLst/>
          </a:prstGeom>
          <a:ln>
            <a:noFill/>
          </a:ln>
        </p:spPr>
      </p:pic>
      <p:pic>
        <p:nvPicPr>
          <p:cNvPr id="337" name="Εικόνα 336"/>
          <p:cNvPicPr/>
          <p:nvPr/>
        </p:nvPicPr>
        <p:blipFill>
          <a:blip r:embed="rId2"/>
          <a:srcRect l="22511" t="79399" r="22304" b="8369"/>
          <a:stretch>
            <a:fillRect/>
          </a:stretch>
        </p:blipFill>
        <p:spPr>
          <a:xfrm>
            <a:off x="4576813" y="5415815"/>
            <a:ext cx="6993672" cy="711153"/>
          </a:xfrm>
          <a:prstGeom prst="rect">
            <a:avLst/>
          </a:prstGeom>
          <a:ln>
            <a:noFill/>
          </a:ln>
        </p:spPr>
      </p:pic>
      <p:pic>
        <p:nvPicPr>
          <p:cNvPr id="338" name="Εικόνα 337"/>
          <p:cNvPicPr/>
          <p:nvPr/>
        </p:nvPicPr>
        <p:blipFill>
          <a:blip r:embed="rId3"/>
          <a:srcRect t="6666" b="70662"/>
          <a:stretch/>
        </p:blipFill>
        <p:spPr>
          <a:xfrm>
            <a:off x="4572000" y="457200"/>
            <a:ext cx="2833920" cy="963360"/>
          </a:xfrm>
          <a:prstGeom prst="rect">
            <a:avLst/>
          </a:prstGeom>
          <a:ln>
            <a:noFill/>
          </a:ln>
        </p:spPr>
      </p:pic>
      <p:sp>
        <p:nvSpPr>
          <p:cNvPr id="3" name="CustomShape 2">
            <a:extLst>
              <a:ext uri="{FF2B5EF4-FFF2-40B4-BE49-F238E27FC236}">
                <a16:creationId xmlns:a16="http://schemas.microsoft.com/office/drawing/2014/main" id="{525F5208-22FB-BBA0-22EE-7F080EFE7356}"/>
              </a:ext>
            </a:extLst>
          </p:cNvPr>
          <p:cNvSpPr/>
          <p:nvPr/>
        </p:nvSpPr>
        <p:spPr>
          <a:xfrm>
            <a:off x="104954" y="1522591"/>
            <a:ext cx="11973631" cy="35562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solidFill>
                  <a:srgbClr val="FFC000"/>
                </a:solidFill>
                <a:latin typeface="Arial"/>
              </a:rPr>
              <a:t>Question:</a:t>
            </a:r>
            <a:r>
              <a:rPr lang="en-US" sz="2800" spc="-1" dirty="0">
                <a:latin typeface="Arial"/>
              </a:rPr>
              <a:t> What is the probability that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everyone </a:t>
            </a:r>
            <a:r>
              <a:rPr lang="en-US" sz="2800" spc="-1" dirty="0">
                <a:latin typeface="Arial"/>
              </a:rPr>
              <a:t>gets their coat back?</a:t>
            </a:r>
            <a:endParaRPr lang="el-GR" dirty="0"/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solidFill>
                  <a:srgbClr val="FFC000"/>
                </a:solidFill>
                <a:latin typeface="Arial"/>
              </a:rPr>
              <a:t>Idea:</a:t>
            </a:r>
            <a:r>
              <a:rPr lang="en-US" sz="2800" spc="-1" dirty="0">
                <a:latin typeface="Arial"/>
              </a:rPr>
              <a:t> The probability that one person gets their coat is: </a:t>
            </a:r>
            <a:r>
              <a:rPr lang="en-US" sz="2800" spc="-1" err="1">
                <a:solidFill>
                  <a:srgbClr val="00B0F0"/>
                </a:solidFill>
                <a:latin typeface="Arial"/>
              </a:rPr>
              <a:t>Pr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(X</a:t>
            </a:r>
            <a:r>
              <a:rPr lang="en-US" sz="2800" spc="-1" baseline="-25000" dirty="0">
                <a:solidFill>
                  <a:srgbClr val="00B0F0"/>
                </a:solidFill>
                <a:latin typeface="Arial"/>
              </a:rPr>
              <a:t>i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=1) = 1/N</a:t>
            </a:r>
            <a:endParaRPr lang="en-US">
              <a:solidFill>
                <a:srgbClr val="00B0F0"/>
              </a:solidFill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 dirty="0">
                <a:latin typeface="Arial"/>
              </a:rPr>
              <a:t>Then that everyone gets their coat is:</a:t>
            </a:r>
          </a:p>
          <a:p>
            <a:pPr marL="1905">
              <a:spcBef>
                <a:spcPts val="561"/>
              </a:spcBef>
            </a:pPr>
            <a:endParaRPr lang="en-US" sz="2800" spc="-1" dirty="0">
              <a:latin typeface="Arial"/>
            </a:endParaRPr>
          </a:p>
          <a:p>
            <a:pPr marL="1905">
              <a:spcBef>
                <a:spcPts val="561"/>
              </a:spcBef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What is the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error</a:t>
            </a:r>
            <a:r>
              <a:rPr lang="en-US" sz="2800" spc="-1" dirty="0">
                <a:latin typeface="Arial"/>
              </a:rPr>
              <a:t>?</a:t>
            </a:r>
            <a:endParaRPr lang="en-US" dirty="0"/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The random variables </a:t>
            </a:r>
            <a:r>
              <a:rPr lang="en-US" sz="2800" spc="-1" dirty="0">
                <a:solidFill>
                  <a:srgbClr val="00B0F0"/>
                </a:solidFill>
                <a:latin typeface="Arial"/>
                <a:cs typeface="Arial"/>
              </a:rPr>
              <a:t>X</a:t>
            </a:r>
            <a:r>
              <a:rPr lang="en-US" sz="2800" spc="-1" baseline="-25000" dirty="0">
                <a:solidFill>
                  <a:srgbClr val="00B0F0"/>
                </a:solidFill>
                <a:latin typeface="Arial"/>
                <a:cs typeface="Arial"/>
              </a:rPr>
              <a:t>i</a:t>
            </a:r>
            <a:r>
              <a:rPr lang="en-US" sz="2800" spc="-1" dirty="0">
                <a:latin typeface="Arial"/>
              </a:rPr>
              <a:t> are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NOT independent</a:t>
            </a:r>
            <a:r>
              <a:rPr lang="en-US" sz="2800" spc="-1" dirty="0">
                <a:latin typeface="Arial"/>
              </a:rPr>
              <a:t>. Once one person has found their coat the probability for the rest changes!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One way to compute it: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  <a:latin typeface="Arial"/>
              </a:rPr>
              <a:t>This makes sense since from all permutations of coats only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one </a:t>
            </a:r>
            <a:r>
              <a:rPr lang="en-US" sz="2800" spc="-1" dirty="0">
                <a:solidFill>
                  <a:srgbClr val="000000"/>
                </a:solidFill>
                <a:latin typeface="Arial"/>
              </a:rPr>
              <a:t>is correct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solidFill>
                <a:srgbClr val="000000"/>
              </a:solidFill>
              <a:latin typeface="Arial"/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endParaRPr lang="en-US" sz="2800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CustomShape 1"/>
          <p:cNvSpPr/>
          <p:nvPr/>
        </p:nvSpPr>
        <p:spPr>
          <a:xfrm>
            <a:off x="963000" y="3108960"/>
            <a:ext cx="10361520" cy="82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0" strike="noStrike" cap="all" spc="-100">
                <a:solidFill>
                  <a:srgbClr val="EEECE1"/>
                </a:solidFill>
                <a:latin typeface="Arial"/>
                <a:ea typeface="DejaVu Sans"/>
              </a:rPr>
              <a:t>CONTINUOUS RANDOM VARIABLES</a:t>
            </a:r>
            <a:endParaRPr lang="en-US" sz="4800" b="0" strike="noStrike" spc="-1">
              <a:latin typeface="Arial"/>
            </a:endParaRPr>
          </a:p>
        </p:txBody>
      </p:sp>
      <p:sp>
        <p:nvSpPr>
          <p:cNvPr id="340" name="CustomShape 2"/>
          <p:cNvSpPr/>
          <p:nvPr/>
        </p:nvSpPr>
        <p:spPr>
          <a:xfrm>
            <a:off x="963000" y="4626720"/>
            <a:ext cx="10361520" cy="1498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Continuous Random Variables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BE36300D-DF91-57E3-036B-44BF60E10DCF}"/>
              </a:ext>
            </a:extLst>
          </p:cNvPr>
          <p:cNvSpPr/>
          <p:nvPr/>
        </p:nvSpPr>
        <p:spPr>
          <a:xfrm>
            <a:off x="104954" y="1281959"/>
            <a:ext cx="12083920" cy="35562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/>
              <a:t>A </a:t>
            </a:r>
            <a:r>
              <a:rPr lang="en-US" sz="2800" spc="-1" dirty="0">
                <a:solidFill>
                  <a:srgbClr val="FF0000"/>
                </a:solidFill>
              </a:rPr>
              <a:t>continuous random variable</a:t>
            </a:r>
            <a:r>
              <a:rPr lang="en-US" sz="2800" spc="-1" dirty="0"/>
              <a:t> </a:t>
            </a:r>
            <a:r>
              <a:rPr lang="en-US" sz="2800" spc="-1" dirty="0">
                <a:solidFill>
                  <a:srgbClr val="00B0F0"/>
                </a:solidFill>
              </a:rPr>
              <a:t>X</a:t>
            </a:r>
            <a:r>
              <a:rPr lang="en-US" sz="2800" spc="-1" dirty="0"/>
              <a:t> is one that takes values on a real interval, rather than a discrete set. (e.g. height, temperature, speed, etc...)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solidFill>
                <a:srgbClr val="000000"/>
              </a:solidFill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solidFill>
                <a:srgbClr val="000000"/>
              </a:solidFill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solidFill>
                <a:srgbClr val="000000"/>
              </a:solidFill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solidFill>
                <a:srgbClr val="000000"/>
              </a:solidFill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solidFill>
                <a:srgbClr val="000000"/>
              </a:solidFill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The probability value is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NOT </a:t>
            </a:r>
            <a:r>
              <a:rPr lang="en-US" sz="2800" spc="-1" dirty="0">
                <a:latin typeface="Arial"/>
              </a:rPr>
              <a:t>defined for a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specific </a:t>
            </a:r>
            <a:r>
              <a:rPr lang="en-US" sz="2800" spc="-1" dirty="0">
                <a:latin typeface="Arial"/>
              </a:rPr>
              <a:t>real value </a:t>
            </a:r>
            <a:endParaRPr lang="en-US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The probability value is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defined </a:t>
            </a:r>
            <a:r>
              <a:rPr lang="en-US" sz="2800" spc="-1" dirty="0">
                <a:latin typeface="Arial"/>
              </a:rPr>
              <a:t>over an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interval of values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latin typeface="Arial"/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endParaRPr lang="en-US" sz="2800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Εικόνα 4" descr="Akshay 🚀 on X: &quot;Discrete &amp; continuous random variables: A discrete random  variable takes a finite or countable number of distinct values. A continuous  random variable takes an infinite number of values">
            <a:extLst>
              <a:ext uri="{FF2B5EF4-FFF2-40B4-BE49-F238E27FC236}">
                <a16:creationId xmlns:a16="http://schemas.microsoft.com/office/drawing/2014/main" id="{08BB212D-0571-7011-9F35-DC769D1F0E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52" t="7268" r="5301" b="18567"/>
          <a:stretch>
            <a:fillRect/>
          </a:stretch>
        </p:blipFill>
        <p:spPr>
          <a:xfrm>
            <a:off x="2618351" y="2263060"/>
            <a:ext cx="6613701" cy="3311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r>
              <a:rPr lang="en-US" sz="4000" b="0" strike="noStrike" spc="-100" dirty="0">
                <a:solidFill>
                  <a:srgbClr val="1F497D"/>
                </a:solidFill>
                <a:latin typeface="Arial"/>
                <a:ea typeface="DejaVu Sans"/>
              </a:rPr>
              <a:t>Cumulative </a:t>
            </a:r>
            <a:r>
              <a:rPr lang="en-US" sz="4000" spc="-100" dirty="0">
                <a:solidFill>
                  <a:srgbClr val="1F497D"/>
                </a:solidFill>
                <a:latin typeface="Arial"/>
                <a:ea typeface="DejaVu Sans"/>
              </a:rPr>
              <a:t>&amp; Density </a:t>
            </a:r>
            <a:r>
              <a:rPr lang="en-US" sz="4000" b="0" strike="noStrike" spc="-100" dirty="0">
                <a:solidFill>
                  <a:srgbClr val="1F497D"/>
                </a:solidFill>
                <a:latin typeface="Arial"/>
                <a:ea typeface="DejaVu Sans"/>
              </a:rPr>
              <a:t>Probability </a:t>
            </a:r>
            <a:r>
              <a:rPr lang="en-US" sz="4000" spc="-100" dirty="0">
                <a:solidFill>
                  <a:srgbClr val="1F497D"/>
                </a:solidFill>
                <a:latin typeface="Arial"/>
                <a:ea typeface="DejaVu Sans"/>
              </a:rPr>
              <a:t>Functions</a:t>
            </a:r>
            <a:endParaRPr lang="en-US" sz="4000" b="0" strike="noStrike" spc="-1" dirty="0">
              <a:latin typeface="Arial"/>
            </a:endParaRPr>
          </a:p>
        </p:txBody>
      </p:sp>
      <p:pic>
        <p:nvPicPr>
          <p:cNvPr id="2" name="Εικόνα 1" descr="Εικόνα που περιέχει γραμματοσειρά, γραφικός χαρακτήρας, κείμενο, καλλιγραφία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D20CD9E1-05C5-EE29-755C-7FF2E9FA3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104" y="5984968"/>
            <a:ext cx="3276889" cy="570923"/>
          </a:xfrm>
          <a:prstGeom prst="rect">
            <a:avLst/>
          </a:prstGeom>
        </p:spPr>
      </p:pic>
      <p:pic>
        <p:nvPicPr>
          <p:cNvPr id="3" name="Εικόνα 2" descr="Εικόνα που περιέχει γραμματοσειρά, γραφικός χαρακτήρας, κείμενο, καλλιγραφία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1C0896C8-46AE-BB46-CEED-41213255C4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085" r="12222" b="448"/>
          <a:stretch>
            <a:fillRect/>
          </a:stretch>
        </p:blipFill>
        <p:spPr>
          <a:xfrm>
            <a:off x="5000825" y="6078251"/>
            <a:ext cx="2623666" cy="6490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F5FC8F-C3DD-61BE-EE2B-0633B316FEC5}"/>
              </a:ext>
            </a:extLst>
          </p:cNvPr>
          <p:cNvSpPr txBox="1"/>
          <p:nvPr/>
        </p:nvSpPr>
        <p:spPr>
          <a:xfrm>
            <a:off x="360405" y="1832918"/>
            <a:ext cx="4561702" cy="7722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l-GR"/>
          </a:p>
        </p:txBody>
      </p:sp>
      <p:pic>
        <p:nvPicPr>
          <p:cNvPr id="8" name="Εικόνα 7" descr="Cumulative Frequency Distribution">
            <a:extLst>
              <a:ext uri="{FF2B5EF4-FFF2-40B4-BE49-F238E27FC236}">
                <a16:creationId xmlns:a16="http://schemas.microsoft.com/office/drawing/2014/main" id="{2691DF7A-19FF-9E00-8346-6791E902B2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106" r="-211" b="-518"/>
          <a:stretch>
            <a:fillRect/>
          </a:stretch>
        </p:blipFill>
        <p:spPr>
          <a:xfrm>
            <a:off x="661087" y="2176205"/>
            <a:ext cx="4461829" cy="3658905"/>
          </a:xfrm>
          <a:prstGeom prst="rect">
            <a:avLst/>
          </a:prstGeom>
        </p:spPr>
      </p:pic>
      <p:pic>
        <p:nvPicPr>
          <p:cNvPr id="9" name="Εικόνα 8" descr="Cumulative Frequency Distribution">
            <a:extLst>
              <a:ext uri="{FF2B5EF4-FFF2-40B4-BE49-F238E27FC236}">
                <a16:creationId xmlns:a16="http://schemas.microsoft.com/office/drawing/2014/main" id="{1DF47B38-C613-1AF7-96EE-0BC15C096B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683" b="-518"/>
          <a:stretch>
            <a:fillRect/>
          </a:stretch>
        </p:blipFill>
        <p:spPr>
          <a:xfrm>
            <a:off x="7096899" y="2217394"/>
            <a:ext cx="4194110" cy="35765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382DEAA-1687-ED7C-9D6D-E3E97D886FD0}"/>
              </a:ext>
            </a:extLst>
          </p:cNvPr>
          <p:cNvSpPr txBox="1"/>
          <p:nvPr/>
        </p:nvSpPr>
        <p:spPr>
          <a:xfrm>
            <a:off x="360405" y="1565189"/>
            <a:ext cx="538548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dirty="0"/>
              <a:t>CDF: </a:t>
            </a:r>
            <a:r>
              <a:rPr lang="el-GR" dirty="0">
                <a:solidFill>
                  <a:srgbClr val="FF0000"/>
                </a:solidFill>
                <a:ea typeface="+mn-lt"/>
                <a:cs typeface="+mn-lt"/>
              </a:rPr>
              <a:t>Probability </a:t>
            </a:r>
            <a:r>
              <a:rPr lang="el-GR" dirty="0">
                <a:ea typeface="+mn-lt"/>
                <a:cs typeface="+mn-lt"/>
              </a:rPr>
              <a:t>of a </a:t>
            </a:r>
            <a:r>
              <a:rPr lang="el-GR" err="1">
                <a:ea typeface="+mn-lt"/>
                <a:cs typeface="+mn-lt"/>
              </a:rPr>
              <a:t>random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err="1">
                <a:ea typeface="+mn-lt"/>
                <a:cs typeface="+mn-lt"/>
              </a:rPr>
              <a:t>variable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>
                <a:solidFill>
                  <a:srgbClr val="00B0F0"/>
                </a:solidFill>
                <a:ea typeface="+mn-lt"/>
                <a:cs typeface="+mn-lt"/>
              </a:rPr>
              <a:t>X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err="1">
                <a:ea typeface="+mn-lt"/>
                <a:cs typeface="+mn-lt"/>
              </a:rPr>
              <a:t>to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err="1">
                <a:ea typeface="+mn-lt"/>
                <a:cs typeface="+mn-lt"/>
              </a:rPr>
              <a:t>be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err="1">
                <a:ea typeface="+mn-lt"/>
                <a:cs typeface="+mn-lt"/>
              </a:rPr>
              <a:t>less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err="1">
                <a:ea typeface="+mn-lt"/>
                <a:cs typeface="+mn-lt"/>
              </a:rPr>
              <a:t>than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err="1">
                <a:ea typeface="+mn-lt"/>
                <a:cs typeface="+mn-lt"/>
              </a:rPr>
              <a:t>or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err="1">
                <a:ea typeface="+mn-lt"/>
                <a:cs typeface="+mn-lt"/>
              </a:rPr>
              <a:t>equal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err="1">
                <a:ea typeface="+mn-lt"/>
                <a:cs typeface="+mn-lt"/>
              </a:rPr>
              <a:t>to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>
                <a:solidFill>
                  <a:srgbClr val="FF0000"/>
                </a:solidFill>
                <a:ea typeface="+mn-lt"/>
                <a:cs typeface="+mn-lt"/>
              </a:rPr>
              <a:t>x</a:t>
            </a:r>
            <a:endParaRPr lang="el-GR">
              <a:solidFill>
                <a:srgbClr val="FF0000"/>
              </a:solidFill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1C531994-A939-5D87-8A42-A3216240674A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5654836" y="3581782"/>
            <a:ext cx="645480" cy="347405"/>
          </a:xfrm>
          <a:prstGeom prst="rect">
            <a:avLst/>
          </a:prstGeom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A6C910-18CB-F2AE-ECBD-1DE22E67692A}"/>
              </a:ext>
            </a:extLst>
          </p:cNvPr>
          <p:cNvSpPr txBox="1"/>
          <p:nvPr/>
        </p:nvSpPr>
        <p:spPr>
          <a:xfrm>
            <a:off x="6291648" y="1565189"/>
            <a:ext cx="538548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dirty="0"/>
              <a:t>PDF: </a:t>
            </a:r>
            <a:r>
              <a:rPr lang="el-GR" dirty="0" err="1">
                <a:solidFill>
                  <a:srgbClr val="FF0000"/>
                </a:solidFill>
                <a:ea typeface="+mn-lt"/>
                <a:cs typeface="+mn-lt"/>
              </a:rPr>
              <a:t>Density</a:t>
            </a:r>
            <a:r>
              <a:rPr lang="el-GR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l-GR" dirty="0">
                <a:solidFill>
                  <a:srgbClr val="000000"/>
                </a:solidFill>
                <a:ea typeface="+mn-lt"/>
                <a:cs typeface="+mn-lt"/>
              </a:rPr>
              <a:t>of </a:t>
            </a:r>
            <a:r>
              <a:rPr lang="el-GR" dirty="0" err="1">
                <a:solidFill>
                  <a:srgbClr val="FF0000"/>
                </a:solidFill>
                <a:ea typeface="+mn-lt"/>
                <a:cs typeface="+mn-lt"/>
              </a:rPr>
              <a:t>Probability</a:t>
            </a:r>
            <a:r>
              <a:rPr lang="el-GR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l-GR" dirty="0">
                <a:ea typeface="+mn-lt"/>
                <a:cs typeface="+mn-lt"/>
              </a:rPr>
              <a:t>for </a:t>
            </a:r>
            <a:r>
              <a:rPr lang="el-GR" dirty="0" err="1">
                <a:ea typeface="+mn-lt"/>
                <a:cs typeface="+mn-lt"/>
              </a:rPr>
              <a:t>random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 err="1">
                <a:ea typeface="+mn-lt"/>
                <a:cs typeface="+mn-lt"/>
              </a:rPr>
              <a:t>variable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>
                <a:solidFill>
                  <a:srgbClr val="00B0F0"/>
                </a:solidFill>
                <a:ea typeface="+mn-lt"/>
                <a:cs typeface="+mn-lt"/>
              </a:rPr>
              <a:t>X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 err="1">
                <a:ea typeface="+mn-lt"/>
                <a:cs typeface="+mn-lt"/>
              </a:rPr>
              <a:t>at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 err="1">
                <a:ea typeface="+mn-lt"/>
                <a:cs typeface="+mn-lt"/>
              </a:rPr>
              <a:t>each</a:t>
            </a:r>
            <a:r>
              <a:rPr lang="el-GR" dirty="0">
                <a:ea typeface="+mn-lt"/>
                <a:cs typeface="+mn-lt"/>
              </a:rPr>
              <a:t> </a:t>
            </a:r>
            <a:r>
              <a:rPr lang="el-GR" dirty="0" err="1">
                <a:ea typeface="+mn-lt"/>
                <a:cs typeface="+mn-lt"/>
              </a:rPr>
              <a:t>value</a:t>
            </a:r>
            <a:r>
              <a:rPr lang="el-GR" dirty="0">
                <a:ea typeface="+mn-lt"/>
                <a:cs typeface="+mn-lt"/>
              </a:rPr>
              <a:t>  </a:t>
            </a:r>
            <a:r>
              <a:rPr lang="el-GR" dirty="0">
                <a:solidFill>
                  <a:srgbClr val="FF0000"/>
                </a:solidFill>
                <a:ea typeface="+mn-lt"/>
                <a:cs typeface="+mn-lt"/>
              </a:rPr>
              <a:t>x</a:t>
            </a:r>
            <a:endParaRPr lang="el-GR">
              <a:solidFill>
                <a:srgbClr val="FF0000"/>
              </a:solidFill>
            </a:endParaRPr>
          </a:p>
        </p:txBody>
      </p:sp>
      <p:cxnSp>
        <p:nvCxnSpPr>
          <p:cNvPr id="14" name="Ευθύγραμμο βέλος σύνδεσης 13">
            <a:extLst>
              <a:ext uri="{FF2B5EF4-FFF2-40B4-BE49-F238E27FC236}">
                <a16:creationId xmlns:a16="http://schemas.microsoft.com/office/drawing/2014/main" id="{0B968892-17AD-965A-62FE-AA93CF6D2DB3}"/>
              </a:ext>
            </a:extLst>
          </p:cNvPr>
          <p:cNvCxnSpPr/>
          <p:nvPr/>
        </p:nvCxnSpPr>
        <p:spPr>
          <a:xfrm flipH="1">
            <a:off x="453079" y="4510216"/>
            <a:ext cx="391297" cy="1081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CA0E86A-9917-C6B1-09D5-CF8E759E4737}"/>
              </a:ext>
            </a:extLst>
          </p:cNvPr>
          <p:cNvSpPr txBox="1"/>
          <p:nvPr/>
        </p:nvSpPr>
        <p:spPr>
          <a:xfrm>
            <a:off x="-72082" y="5612026"/>
            <a:ext cx="147251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l-GR" u="sng" dirty="0" err="1">
                <a:solidFill>
                  <a:srgbClr val="FF0000"/>
                </a:solidFill>
              </a:rPr>
              <a:t>Probabilities</a:t>
            </a:r>
            <a:endParaRPr lang="el-GR" u="sng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2A5DD7-35BF-6653-1DC9-FF15B690A9F2}"/>
              </a:ext>
            </a:extLst>
          </p:cNvPr>
          <p:cNvSpPr txBox="1"/>
          <p:nvPr/>
        </p:nvSpPr>
        <p:spPr>
          <a:xfrm>
            <a:off x="5982729" y="5426674"/>
            <a:ext cx="131805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u="sng" dirty="0" err="1">
                <a:solidFill>
                  <a:srgbClr val="FF0000"/>
                </a:solidFill>
              </a:rPr>
              <a:t>ProbabilityDensity</a:t>
            </a:r>
            <a:endParaRPr lang="el-GR" dirty="0" err="1"/>
          </a:p>
        </p:txBody>
      </p:sp>
      <p:cxnSp>
        <p:nvCxnSpPr>
          <p:cNvPr id="17" name="Ευθύγραμμο βέλος σύνδεσης 16">
            <a:extLst>
              <a:ext uri="{FF2B5EF4-FFF2-40B4-BE49-F238E27FC236}">
                <a16:creationId xmlns:a16="http://schemas.microsoft.com/office/drawing/2014/main" id="{EC76E7BA-79C2-6935-A836-4CD58FF41167}"/>
              </a:ext>
            </a:extLst>
          </p:cNvPr>
          <p:cNvCxnSpPr/>
          <p:nvPr/>
        </p:nvCxnSpPr>
        <p:spPr>
          <a:xfrm flipH="1">
            <a:off x="6610864" y="4201297"/>
            <a:ext cx="545756" cy="1204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Εικόνα 18" descr="Εικόνα που περιέχει γραφικός χαρακτήρας, γραμματοσειρά, κείμενο, καλλιγραφία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B5118617-BF2B-181C-9FE3-8434D39EBC6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222" r="56331" b="-1111"/>
          <a:stretch>
            <a:fillRect/>
          </a:stretch>
        </p:blipFill>
        <p:spPr>
          <a:xfrm>
            <a:off x="8287007" y="5807675"/>
            <a:ext cx="1103717" cy="892608"/>
          </a:xfrm>
          <a:prstGeom prst="rect">
            <a:avLst/>
          </a:prstGeom>
        </p:spPr>
      </p:pic>
      <p:pic>
        <p:nvPicPr>
          <p:cNvPr id="20" name="Εικόνα 19" descr="Εικόνα που περιέχει γραφικός χαρακτήρας, γραμματοσειρά, κείμενο, καλλιγραφία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F569A3DC-5315-79FE-E30A-CEABC53255D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8077" t="5222" r="-1573" b="-1889"/>
          <a:stretch>
            <a:fillRect/>
          </a:stretch>
        </p:blipFill>
        <p:spPr>
          <a:xfrm>
            <a:off x="9315392" y="5807675"/>
            <a:ext cx="1099350" cy="899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609480" y="53352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Probability Density Function</a:t>
            </a:r>
            <a:endParaRPr lang="en-US" sz="4000" b="0" strike="noStrike" spc="-1">
              <a:latin typeface="Arial"/>
            </a:endParaRPr>
          </a:p>
        </p:txBody>
      </p:sp>
      <p:pic>
        <p:nvPicPr>
          <p:cNvPr id="349" name="Ink 99"/>
          <p:cNvPicPr/>
          <p:nvPr/>
        </p:nvPicPr>
        <p:blipFill>
          <a:blip r:embed="rId2"/>
          <a:stretch/>
        </p:blipFill>
        <p:spPr>
          <a:xfrm>
            <a:off x="335012" y="5888744"/>
            <a:ext cx="3405208" cy="195571"/>
          </a:xfrm>
          <a:prstGeom prst="rect">
            <a:avLst/>
          </a:prstGeom>
          <a:ln>
            <a:noFill/>
          </a:ln>
        </p:spPr>
      </p:pic>
      <p:pic>
        <p:nvPicPr>
          <p:cNvPr id="350" name="Ink 100"/>
          <p:cNvPicPr/>
          <p:nvPr/>
        </p:nvPicPr>
        <p:blipFill>
          <a:blip r:embed="rId3"/>
          <a:stretch/>
        </p:blipFill>
        <p:spPr>
          <a:xfrm>
            <a:off x="422132" y="4567408"/>
            <a:ext cx="3295048" cy="1467947"/>
          </a:xfrm>
          <a:prstGeom prst="rect">
            <a:avLst/>
          </a:prstGeom>
          <a:ln>
            <a:noFill/>
          </a:ln>
        </p:spPr>
      </p:pic>
      <p:pic>
        <p:nvPicPr>
          <p:cNvPr id="351" name="Ink 101"/>
          <p:cNvPicPr/>
          <p:nvPr/>
        </p:nvPicPr>
        <p:blipFill>
          <a:blip r:embed="rId4"/>
          <a:stretch/>
        </p:blipFill>
        <p:spPr>
          <a:xfrm>
            <a:off x="2379420" y="4570595"/>
            <a:ext cx="76680" cy="1434881"/>
          </a:xfrm>
          <a:prstGeom prst="rect">
            <a:avLst/>
          </a:prstGeom>
          <a:ln>
            <a:noFill/>
          </a:ln>
        </p:spPr>
      </p:pic>
      <p:pic>
        <p:nvPicPr>
          <p:cNvPr id="352" name="Ink 119"/>
          <p:cNvPicPr/>
          <p:nvPr/>
        </p:nvPicPr>
        <p:blipFill>
          <a:blip r:embed="rId5"/>
          <a:stretch/>
        </p:blipFill>
        <p:spPr>
          <a:xfrm>
            <a:off x="2390274" y="4641767"/>
            <a:ext cx="150066" cy="1350028"/>
          </a:xfrm>
          <a:prstGeom prst="rect">
            <a:avLst/>
          </a:prstGeom>
          <a:ln>
            <a:noFill/>
          </a:ln>
        </p:spPr>
      </p:pic>
      <p:grpSp>
        <p:nvGrpSpPr>
          <p:cNvPr id="353" name="Group 3"/>
          <p:cNvGrpSpPr/>
          <p:nvPr/>
        </p:nvGrpSpPr>
        <p:grpSpPr>
          <a:xfrm>
            <a:off x="2254715" y="4499852"/>
            <a:ext cx="879985" cy="1847984"/>
            <a:chOff x="2866320" y="5211720"/>
            <a:chExt cx="839880" cy="1396800"/>
          </a:xfrm>
        </p:grpSpPr>
        <p:pic>
          <p:nvPicPr>
            <p:cNvPr id="354" name="Ink 105"/>
            <p:cNvPicPr/>
            <p:nvPr/>
          </p:nvPicPr>
          <p:blipFill>
            <a:blip r:embed="rId6"/>
            <a:stretch/>
          </p:blipFill>
          <p:spPr>
            <a:xfrm>
              <a:off x="2891160" y="6430680"/>
              <a:ext cx="176040" cy="1278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5" name="Ink 106"/>
            <p:cNvPicPr/>
            <p:nvPr/>
          </p:nvPicPr>
          <p:blipFill>
            <a:blip r:embed="rId7"/>
            <a:stretch/>
          </p:blipFill>
          <p:spPr>
            <a:xfrm>
              <a:off x="2866320" y="6381360"/>
              <a:ext cx="212400" cy="200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6" name="Ink 108"/>
            <p:cNvPicPr/>
            <p:nvPr/>
          </p:nvPicPr>
          <p:blipFill>
            <a:blip r:embed="rId8"/>
            <a:stretch/>
          </p:blipFill>
          <p:spPr>
            <a:xfrm>
              <a:off x="3058200" y="5220720"/>
              <a:ext cx="56520" cy="10972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7" name="Ink 109"/>
            <p:cNvPicPr/>
            <p:nvPr/>
          </p:nvPicPr>
          <p:blipFill>
            <a:blip r:embed="rId9"/>
            <a:stretch/>
          </p:blipFill>
          <p:spPr>
            <a:xfrm>
              <a:off x="2959200" y="5211720"/>
              <a:ext cx="69120" cy="108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8" name="Ink 157"/>
            <p:cNvPicPr/>
            <p:nvPr/>
          </p:nvPicPr>
          <p:blipFill>
            <a:blip r:embed="rId10"/>
            <a:stretch/>
          </p:blipFill>
          <p:spPr>
            <a:xfrm>
              <a:off x="3220560" y="6416280"/>
              <a:ext cx="129960" cy="1310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9" name="Ink 158"/>
            <p:cNvPicPr/>
            <p:nvPr/>
          </p:nvPicPr>
          <p:blipFill>
            <a:blip r:embed="rId11"/>
            <a:stretch/>
          </p:blipFill>
          <p:spPr>
            <a:xfrm>
              <a:off x="3182400" y="6380640"/>
              <a:ext cx="171720" cy="2152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0" name="Ink 159"/>
            <p:cNvPicPr/>
            <p:nvPr/>
          </p:nvPicPr>
          <p:blipFill>
            <a:blip r:embed="rId12"/>
            <a:stretch/>
          </p:blipFill>
          <p:spPr>
            <a:xfrm>
              <a:off x="3341520" y="6437880"/>
              <a:ext cx="187920" cy="738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1" name="Ink 160"/>
            <p:cNvPicPr/>
            <p:nvPr/>
          </p:nvPicPr>
          <p:blipFill>
            <a:blip r:embed="rId13"/>
            <a:stretch/>
          </p:blipFill>
          <p:spPr>
            <a:xfrm>
              <a:off x="3402000" y="6409440"/>
              <a:ext cx="77760" cy="1436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2" name="Ink 161"/>
            <p:cNvPicPr/>
            <p:nvPr/>
          </p:nvPicPr>
          <p:blipFill>
            <a:blip r:embed="rId14"/>
            <a:stretch/>
          </p:blipFill>
          <p:spPr>
            <a:xfrm>
              <a:off x="3542400" y="6382440"/>
              <a:ext cx="158040" cy="2260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3" name="Ink 162"/>
            <p:cNvPicPr/>
            <p:nvPr/>
          </p:nvPicPr>
          <p:blipFill>
            <a:blip r:embed="rId15"/>
            <a:stretch/>
          </p:blipFill>
          <p:spPr>
            <a:xfrm>
              <a:off x="3516840" y="6495840"/>
              <a:ext cx="189360" cy="4644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364" name="Ink 188"/>
          <p:cNvPicPr/>
          <p:nvPr/>
        </p:nvPicPr>
        <p:blipFill>
          <a:blip r:embed="rId16"/>
          <a:stretch/>
        </p:blipFill>
        <p:spPr>
          <a:xfrm>
            <a:off x="786436" y="4393598"/>
            <a:ext cx="1666784" cy="1792237"/>
          </a:xfrm>
          <a:prstGeom prst="rect">
            <a:avLst/>
          </a:prstGeom>
          <a:ln>
            <a:noFill/>
          </a:ln>
        </p:spPr>
      </p:pic>
      <p:grpSp>
        <p:nvGrpSpPr>
          <p:cNvPr id="365" name="Group 4"/>
          <p:cNvGrpSpPr/>
          <p:nvPr/>
        </p:nvGrpSpPr>
        <p:grpSpPr>
          <a:xfrm>
            <a:off x="1663181" y="5384814"/>
            <a:ext cx="649998" cy="538942"/>
            <a:chOff x="2264760" y="5775840"/>
            <a:chExt cx="619920" cy="408600"/>
          </a:xfrm>
        </p:grpSpPr>
        <p:pic>
          <p:nvPicPr>
            <p:cNvPr id="366" name="Ink 189"/>
            <p:cNvPicPr/>
            <p:nvPr/>
          </p:nvPicPr>
          <p:blipFill>
            <a:blip r:embed="rId17"/>
            <a:stretch/>
          </p:blipFill>
          <p:spPr>
            <a:xfrm>
              <a:off x="2264760" y="5799600"/>
              <a:ext cx="258480" cy="3848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7" name="Ink 190"/>
            <p:cNvPicPr/>
            <p:nvPr/>
          </p:nvPicPr>
          <p:blipFill>
            <a:blip r:embed="rId18"/>
            <a:stretch/>
          </p:blipFill>
          <p:spPr>
            <a:xfrm>
              <a:off x="2267640" y="5962320"/>
              <a:ext cx="225720" cy="864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8" name="Ink 191"/>
            <p:cNvPicPr/>
            <p:nvPr/>
          </p:nvPicPr>
          <p:blipFill>
            <a:blip r:embed="rId19"/>
            <a:stretch/>
          </p:blipFill>
          <p:spPr>
            <a:xfrm>
              <a:off x="2504880" y="5776920"/>
              <a:ext cx="159120" cy="3430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9" name="Ink 192"/>
            <p:cNvPicPr/>
            <p:nvPr/>
          </p:nvPicPr>
          <p:blipFill>
            <a:blip r:embed="rId20"/>
            <a:stretch/>
          </p:blipFill>
          <p:spPr>
            <a:xfrm>
              <a:off x="2629080" y="5922720"/>
              <a:ext cx="141840" cy="1162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0" name="Ink 193"/>
            <p:cNvPicPr/>
            <p:nvPr/>
          </p:nvPicPr>
          <p:blipFill>
            <a:blip r:embed="rId21"/>
            <a:stretch/>
          </p:blipFill>
          <p:spPr>
            <a:xfrm>
              <a:off x="2634480" y="5902920"/>
              <a:ext cx="134280" cy="1879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1" name="Ink 194"/>
            <p:cNvPicPr/>
            <p:nvPr/>
          </p:nvPicPr>
          <p:blipFill>
            <a:blip r:embed="rId22"/>
            <a:stretch/>
          </p:blipFill>
          <p:spPr>
            <a:xfrm>
              <a:off x="2722320" y="5775840"/>
              <a:ext cx="162360" cy="34632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72" name="CustomShape 5"/>
          <p:cNvSpPr/>
          <p:nvPr/>
        </p:nvSpPr>
        <p:spPr>
          <a:xfrm>
            <a:off x="4330611" y="4226094"/>
            <a:ext cx="6790680" cy="1145520"/>
          </a:xfrm>
          <a:prstGeom prst="rect">
            <a:avLst/>
          </a:prstGeom>
          <a:blipFill rotWithShape="0">
            <a:blip r:embed="rId2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 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373" name="CustomShape 6"/>
          <p:cNvSpPr/>
          <p:nvPr/>
        </p:nvSpPr>
        <p:spPr>
          <a:xfrm>
            <a:off x="6459047" y="5487916"/>
            <a:ext cx="2534760" cy="1081080"/>
          </a:xfrm>
          <a:prstGeom prst="rect">
            <a:avLst/>
          </a:prstGeom>
          <a:blipFill rotWithShape="0">
            <a:blip r:embed="rId2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 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4B870A68-A3BF-0FB7-3932-AE67F8E99DBE}"/>
              </a:ext>
            </a:extLst>
          </p:cNvPr>
          <p:cNvSpPr/>
          <p:nvPr/>
        </p:nvSpPr>
        <p:spPr>
          <a:xfrm>
            <a:off x="104954" y="1622854"/>
            <a:ext cx="12083920" cy="35562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The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PDF </a:t>
            </a:r>
            <a:r>
              <a:rPr lang="en-US" sz="2800" spc="-1" dirty="0">
                <a:latin typeface="Arial"/>
              </a:rPr>
              <a:t>is the closest analog to the probability function of the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discrete </a:t>
            </a:r>
            <a:r>
              <a:rPr lang="en-US" sz="2800" spc="-1" dirty="0">
                <a:latin typeface="Arial"/>
              </a:rPr>
              <a:t>case, i.e. it tells us how the probability mass is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distributed </a:t>
            </a:r>
            <a:r>
              <a:rPr lang="en-US" sz="2800" spc="-1" dirty="0">
                <a:latin typeface="Arial"/>
              </a:rPr>
              <a:t>over some range of the random variable 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X</a:t>
            </a:r>
            <a:endParaRPr lang="el-GR" dirty="0">
              <a:solidFill>
                <a:srgbClr val="00B0F0"/>
              </a:solidFill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Sometimes, we may use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 f(x)</a:t>
            </a:r>
            <a:r>
              <a:rPr lang="en-US" sz="2800" spc="-1" dirty="0">
                <a:latin typeface="Arial"/>
              </a:rPr>
              <a:t> as the probability of value 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x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The correct way to compute this is to take the integral of PDF in 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(</a:t>
            </a:r>
            <a:r>
              <a:rPr lang="en-US" sz="2800" spc="-1" err="1">
                <a:solidFill>
                  <a:srgbClr val="00B0F0"/>
                </a:solidFill>
                <a:latin typeface="Arial"/>
              </a:rPr>
              <a:t>x,x+ε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)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solidFill>
                <a:srgbClr val="000000"/>
              </a:solidFill>
              <a:latin typeface="Arial"/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endParaRPr lang="en-US" sz="2800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" grpId="0" animBg="1"/>
      <p:bldP spid="373" grpId="0" animBg="1"/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CustomShape 1"/>
          <p:cNvSpPr/>
          <p:nvPr/>
        </p:nvSpPr>
        <p:spPr>
          <a:xfrm>
            <a:off x="609480" y="471736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Expectation and Indepedence</a:t>
            </a:r>
            <a:endParaRPr lang="en-US" sz="4000" b="0" strike="noStrike" spc="-1">
              <a:latin typeface="Arial"/>
            </a:endParaRPr>
          </a:p>
        </p:txBody>
      </p:sp>
      <p:pic>
        <p:nvPicPr>
          <p:cNvPr id="376" name="Εικόνα 375"/>
          <p:cNvPicPr/>
          <p:nvPr/>
        </p:nvPicPr>
        <p:blipFill>
          <a:blip r:embed="rId2"/>
          <a:stretch/>
        </p:blipFill>
        <p:spPr>
          <a:xfrm>
            <a:off x="8264017" y="4378956"/>
            <a:ext cx="3999240" cy="483840"/>
          </a:xfrm>
          <a:prstGeom prst="rect">
            <a:avLst/>
          </a:prstGeom>
          <a:ln>
            <a:noFill/>
          </a:ln>
        </p:spPr>
      </p:pic>
      <p:pic>
        <p:nvPicPr>
          <p:cNvPr id="377" name="Εικόνα 376"/>
          <p:cNvPicPr/>
          <p:nvPr/>
        </p:nvPicPr>
        <p:blipFill>
          <a:blip r:embed="rId3"/>
          <a:stretch/>
        </p:blipFill>
        <p:spPr>
          <a:xfrm>
            <a:off x="8331337" y="3876756"/>
            <a:ext cx="2560320" cy="502200"/>
          </a:xfrm>
          <a:prstGeom prst="rect">
            <a:avLst/>
          </a:prstGeom>
          <a:ln>
            <a:noFill/>
          </a:ln>
        </p:spPr>
      </p:pic>
      <p:pic>
        <p:nvPicPr>
          <p:cNvPr id="378" name="Εικόνα 377"/>
          <p:cNvPicPr/>
          <p:nvPr/>
        </p:nvPicPr>
        <p:blipFill>
          <a:blip r:embed="rId4"/>
          <a:stretch/>
        </p:blipFill>
        <p:spPr>
          <a:xfrm>
            <a:off x="8413057" y="3376356"/>
            <a:ext cx="1472760" cy="500400"/>
          </a:xfrm>
          <a:prstGeom prst="rect">
            <a:avLst/>
          </a:prstGeom>
          <a:ln>
            <a:noFill/>
          </a:ln>
        </p:spPr>
      </p:pic>
      <p:sp>
        <p:nvSpPr>
          <p:cNvPr id="379" name="Line 3"/>
          <p:cNvSpPr/>
          <p:nvPr/>
        </p:nvSpPr>
        <p:spPr>
          <a:xfrm flipV="1">
            <a:off x="7965577" y="3582636"/>
            <a:ext cx="447480" cy="54864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0" name="Line 4"/>
          <p:cNvSpPr/>
          <p:nvPr/>
        </p:nvSpPr>
        <p:spPr>
          <a:xfrm>
            <a:off x="7965577" y="4131276"/>
            <a:ext cx="365760" cy="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1" name="Line 5"/>
          <p:cNvSpPr/>
          <p:nvPr/>
        </p:nvSpPr>
        <p:spPr>
          <a:xfrm>
            <a:off x="7965577" y="4131276"/>
            <a:ext cx="365760" cy="457200"/>
          </a:xfrm>
          <a:prstGeom prst="line">
            <a:avLst/>
          </a:prstGeom>
          <a:ln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Εικόνα 1" descr="Εικόνα που περιέχει γραμματοσειρά, κείμενο, γραφικός χαρακτήρας, γραμμή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25F695CA-BAD6-AAE6-BA74-F2EE1EDA88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3762" y="1881557"/>
            <a:ext cx="4128187" cy="1639588"/>
          </a:xfrm>
          <a:prstGeom prst="rect">
            <a:avLst/>
          </a:prstGeom>
        </p:spPr>
      </p:pic>
      <p:pic>
        <p:nvPicPr>
          <p:cNvPr id="3" name="Εικόνα 2" descr="Εικόνα που περιέχει γραμματοσειρά, γραφικός χαρακτήρας, κείμενο, καλλιγραφία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AC9871F7-8691-7AD3-3816-98FDE87B10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018" y="5490004"/>
            <a:ext cx="3857883" cy="1170803"/>
          </a:xfrm>
          <a:prstGeom prst="rect">
            <a:avLst/>
          </a:prstGeom>
        </p:spPr>
      </p:pic>
      <p:sp>
        <p:nvSpPr>
          <p:cNvPr id="5" name="CustomShape 2">
            <a:extLst>
              <a:ext uri="{FF2B5EF4-FFF2-40B4-BE49-F238E27FC236}">
                <a16:creationId xmlns:a16="http://schemas.microsoft.com/office/drawing/2014/main" id="{E82C9C61-1096-D8D0-1529-A8ED3F0B2A0B}"/>
              </a:ext>
            </a:extLst>
          </p:cNvPr>
          <p:cNvSpPr/>
          <p:nvPr/>
        </p:nvSpPr>
        <p:spPr>
          <a:xfrm>
            <a:off x="104954" y="1355125"/>
            <a:ext cx="12083920" cy="35562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The expectation is defined by taking the integral: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Same properties hold for linearity of Expectation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Independence is defined using the cumulative and the density function</a:t>
            </a:r>
          </a:p>
        </p:txBody>
      </p:sp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6D32EBB2-9FDF-BB95-57D5-652076A1E810}"/>
              </a:ext>
            </a:extLst>
          </p:cNvPr>
          <p:cNvCxnSpPr/>
          <p:nvPr/>
        </p:nvCxnSpPr>
        <p:spPr>
          <a:xfrm flipV="1">
            <a:off x="7805351" y="1348945"/>
            <a:ext cx="1318053" cy="988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Εικόνα 7" descr="Εικόνα που περιέχει γραμματοσειρά, γραμμή, λευκό, γραφικά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A49C48B7-3A45-621F-8EEC-F30F525A8C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3138" y="668687"/>
            <a:ext cx="2678951" cy="794708"/>
          </a:xfrm>
          <a:prstGeom prst="rect">
            <a:avLst/>
          </a:prstGeom>
        </p:spPr>
      </p:pic>
      <p:sp>
        <p:nvSpPr>
          <p:cNvPr id="11" name="CustomShape 6">
            <a:extLst>
              <a:ext uri="{FF2B5EF4-FFF2-40B4-BE49-F238E27FC236}">
                <a16:creationId xmlns:a16="http://schemas.microsoft.com/office/drawing/2014/main" id="{C703B263-6020-F74F-9B58-67509202C9B2}"/>
              </a:ext>
            </a:extLst>
          </p:cNvPr>
          <p:cNvSpPr/>
          <p:nvPr/>
        </p:nvSpPr>
        <p:spPr>
          <a:xfrm>
            <a:off x="8460086" y="1590158"/>
            <a:ext cx="1803417" cy="110338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930" y="7160"/>
                </a:moveTo>
                <a:cubicBezTo>
                  <a:pt x="1530" y="4490"/>
                  <a:pt x="3400" y="1970"/>
                  <a:pt x="5270" y="1970"/>
                </a:cubicBezTo>
                <a:cubicBezTo>
                  <a:pt x="5860" y="1950"/>
                  <a:pt x="6470" y="2210"/>
                  <a:pt x="6970" y="2600"/>
                </a:cubicBezTo>
                <a:cubicBezTo>
                  <a:pt x="7450" y="1390"/>
                  <a:pt x="8340" y="650"/>
                  <a:pt x="9340" y="650"/>
                </a:cubicBezTo>
                <a:cubicBezTo>
                  <a:pt x="10004" y="690"/>
                  <a:pt x="10710" y="1050"/>
                  <a:pt x="11210" y="1700"/>
                </a:cubicBezTo>
                <a:cubicBezTo>
                  <a:pt x="11570" y="630"/>
                  <a:pt x="12330" y="0"/>
                  <a:pt x="13150" y="0"/>
                </a:cubicBezTo>
                <a:cubicBezTo>
                  <a:pt x="13840" y="0"/>
                  <a:pt x="14470" y="460"/>
                  <a:pt x="14870" y="1160"/>
                </a:cubicBezTo>
                <a:cubicBezTo>
                  <a:pt x="15330" y="440"/>
                  <a:pt x="16020" y="0"/>
                  <a:pt x="16740" y="0"/>
                </a:cubicBezTo>
                <a:cubicBezTo>
                  <a:pt x="17910" y="0"/>
                  <a:pt x="18900" y="1130"/>
                  <a:pt x="19110" y="2710"/>
                </a:cubicBezTo>
                <a:cubicBezTo>
                  <a:pt x="20240" y="3150"/>
                  <a:pt x="21060" y="4580"/>
                  <a:pt x="21060" y="6220"/>
                </a:cubicBezTo>
                <a:cubicBezTo>
                  <a:pt x="21060" y="6720"/>
                  <a:pt x="21000" y="7200"/>
                  <a:pt x="20830" y="7660"/>
                </a:cubicBezTo>
                <a:cubicBezTo>
                  <a:pt x="21310" y="8460"/>
                  <a:pt x="21600" y="9450"/>
                  <a:pt x="21600" y="10460"/>
                </a:cubicBezTo>
                <a:cubicBezTo>
                  <a:pt x="21600" y="12750"/>
                  <a:pt x="20310" y="14680"/>
                  <a:pt x="18650" y="15010"/>
                </a:cubicBezTo>
                <a:cubicBezTo>
                  <a:pt x="18650" y="17200"/>
                  <a:pt x="17370" y="18920"/>
                  <a:pt x="15770" y="18920"/>
                </a:cubicBezTo>
                <a:cubicBezTo>
                  <a:pt x="15220" y="18920"/>
                  <a:pt x="14700" y="18710"/>
                  <a:pt x="14240" y="18310"/>
                </a:cubicBezTo>
                <a:cubicBezTo>
                  <a:pt x="13820" y="20240"/>
                  <a:pt x="12490" y="21600"/>
                  <a:pt x="11000" y="21600"/>
                </a:cubicBezTo>
                <a:cubicBezTo>
                  <a:pt x="9890" y="21600"/>
                  <a:pt x="8840" y="20790"/>
                  <a:pt x="8210" y="19510"/>
                </a:cubicBezTo>
                <a:cubicBezTo>
                  <a:pt x="7620" y="20000"/>
                  <a:pt x="7930" y="20290"/>
                  <a:pt x="6240" y="20290"/>
                </a:cubicBezTo>
                <a:cubicBezTo>
                  <a:pt x="4850" y="20290"/>
                  <a:pt x="3570" y="19280"/>
                  <a:pt x="2900" y="17640"/>
                </a:cubicBezTo>
                <a:cubicBezTo>
                  <a:pt x="1300" y="17600"/>
                  <a:pt x="480" y="16300"/>
                  <a:pt x="480" y="14660"/>
                </a:cubicBezTo>
                <a:cubicBezTo>
                  <a:pt x="480" y="13900"/>
                  <a:pt x="690" y="13210"/>
                  <a:pt x="1070" y="12640"/>
                </a:cubicBezTo>
                <a:cubicBezTo>
                  <a:pt x="380" y="12160"/>
                  <a:pt x="0" y="11210"/>
                  <a:pt x="0" y="10120"/>
                </a:cubicBezTo>
                <a:cubicBezTo>
                  <a:pt x="0" y="8590"/>
                  <a:pt x="840" y="7330"/>
                  <a:pt x="1930" y="7160"/>
                </a:cubicBezTo>
                <a:close/>
                <a:moveTo>
                  <a:pt x="1930" y="7160"/>
                </a:moveTo>
                <a:cubicBezTo>
                  <a:pt x="1950" y="7410"/>
                  <a:pt x="2040" y="7690"/>
                  <a:pt x="2090" y="7920"/>
                </a:cubicBezTo>
                <a:moveTo>
                  <a:pt x="6970" y="2600"/>
                </a:moveTo>
                <a:cubicBezTo>
                  <a:pt x="7200" y="2790"/>
                  <a:pt x="7480" y="3050"/>
                  <a:pt x="7670" y="3310"/>
                </a:cubicBezTo>
                <a:moveTo>
                  <a:pt x="11210" y="1700"/>
                </a:moveTo>
                <a:cubicBezTo>
                  <a:pt x="11130" y="1910"/>
                  <a:pt x="11080" y="2160"/>
                  <a:pt x="11030" y="2400"/>
                </a:cubicBezTo>
                <a:moveTo>
                  <a:pt x="14870" y="1160"/>
                </a:moveTo>
                <a:cubicBezTo>
                  <a:pt x="14720" y="1400"/>
                  <a:pt x="14640" y="1720"/>
                  <a:pt x="14540" y="2010"/>
                </a:cubicBezTo>
                <a:moveTo>
                  <a:pt x="19110" y="2710"/>
                </a:moveTo>
                <a:cubicBezTo>
                  <a:pt x="19130" y="2890"/>
                  <a:pt x="19230" y="3290"/>
                  <a:pt x="19190" y="3380"/>
                </a:cubicBezTo>
                <a:moveTo>
                  <a:pt x="20830" y="7660"/>
                </a:moveTo>
                <a:cubicBezTo>
                  <a:pt x="20660" y="8170"/>
                  <a:pt x="20430" y="8620"/>
                  <a:pt x="20110" y="8990"/>
                </a:cubicBezTo>
                <a:moveTo>
                  <a:pt x="18660" y="15010"/>
                </a:moveTo>
                <a:cubicBezTo>
                  <a:pt x="18740" y="14200"/>
                  <a:pt x="18280" y="12200"/>
                  <a:pt x="17000" y="11450"/>
                </a:cubicBezTo>
                <a:moveTo>
                  <a:pt x="14240" y="18310"/>
                </a:moveTo>
                <a:cubicBezTo>
                  <a:pt x="14320" y="17980"/>
                  <a:pt x="14350" y="17680"/>
                  <a:pt x="14370" y="17360"/>
                </a:cubicBezTo>
                <a:moveTo>
                  <a:pt x="8220" y="19510"/>
                </a:moveTo>
                <a:cubicBezTo>
                  <a:pt x="8060" y="19250"/>
                  <a:pt x="7960" y="18950"/>
                  <a:pt x="7860" y="18640"/>
                </a:cubicBezTo>
                <a:moveTo>
                  <a:pt x="2900" y="17640"/>
                </a:moveTo>
                <a:cubicBezTo>
                  <a:pt x="3090" y="17600"/>
                  <a:pt x="3280" y="17540"/>
                  <a:pt x="3460" y="17450"/>
                </a:cubicBezTo>
                <a:moveTo>
                  <a:pt x="1070" y="12640"/>
                </a:moveTo>
                <a:cubicBezTo>
                  <a:pt x="1400" y="12900"/>
                  <a:pt x="1780" y="13130"/>
                  <a:pt x="2330" y="13040"/>
                </a:cubicBezTo>
              </a:path>
            </a:pathLst>
          </a:custGeom>
          <a:solidFill>
            <a:srgbClr val="729FCF">
              <a:alpha val="20000"/>
            </a:srgbClr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/>
            <a:r>
              <a:rPr lang="en-US" b="1" spc="-1" dirty="0">
                <a:solidFill>
                  <a:srgbClr val="000000"/>
                </a:solidFill>
                <a:latin typeface="Arial"/>
              </a:rPr>
              <a:t>Reminder for</a:t>
            </a:r>
            <a:endParaRPr lang="el-GR" dirty="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en-US" b="1" spc="-1" dirty="0">
                <a:solidFill>
                  <a:srgbClr val="000000"/>
                </a:solidFill>
                <a:latin typeface="Arial"/>
              </a:rPr>
              <a:t> Discrete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CustomShape 1"/>
          <p:cNvSpPr/>
          <p:nvPr/>
        </p:nvSpPr>
        <p:spPr>
          <a:xfrm>
            <a:off x="609480" y="428745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Important continuous distributions</a:t>
            </a:r>
            <a:endParaRPr lang="en-US" sz="4000" b="0" strike="noStrike" spc="-1">
              <a:latin typeface="Arial"/>
            </a:endParaRPr>
          </a:p>
        </p:txBody>
      </p:sp>
      <p:pic>
        <p:nvPicPr>
          <p:cNvPr id="384" name="Picture 2"/>
          <p:cNvPicPr/>
          <p:nvPr/>
        </p:nvPicPr>
        <p:blipFill>
          <a:blip r:embed="rId2"/>
          <a:srcRect r="5969"/>
          <a:stretch/>
        </p:blipFill>
        <p:spPr>
          <a:xfrm>
            <a:off x="6635385" y="3833685"/>
            <a:ext cx="5560200" cy="2955600"/>
          </a:xfrm>
          <a:prstGeom prst="rect">
            <a:avLst/>
          </a:prstGeom>
          <a:ln>
            <a:noFill/>
          </a:ln>
        </p:spPr>
      </p:pic>
      <p:pic>
        <p:nvPicPr>
          <p:cNvPr id="385" name="Picture 2"/>
          <p:cNvPicPr/>
          <p:nvPr/>
        </p:nvPicPr>
        <p:blipFill>
          <a:blip r:embed="rId3"/>
          <a:stretch/>
        </p:blipFill>
        <p:spPr>
          <a:xfrm>
            <a:off x="7553445" y="1331505"/>
            <a:ext cx="3552705" cy="2505270"/>
          </a:xfrm>
          <a:prstGeom prst="rect">
            <a:avLst/>
          </a:prstGeom>
          <a:ln>
            <a:noFill/>
          </a:ln>
        </p:spPr>
      </p:pic>
      <p:pic>
        <p:nvPicPr>
          <p:cNvPr id="2" name="Εικόνα 1" descr="Εικόνα που περιέχει γραμματοσειρά, γραφικός χαρακτήρας, γραμμή, κείμενο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ED052404-E4F9-197B-AADC-1AE1E6C34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4872038"/>
            <a:ext cx="3209925" cy="876300"/>
          </a:xfrm>
          <a:prstGeom prst="rect">
            <a:avLst/>
          </a:prstGeom>
        </p:spPr>
      </p:pic>
      <p:sp>
        <p:nvSpPr>
          <p:cNvPr id="4" name="CustomShape 2">
            <a:extLst>
              <a:ext uri="{FF2B5EF4-FFF2-40B4-BE49-F238E27FC236}">
                <a16:creationId xmlns:a16="http://schemas.microsoft.com/office/drawing/2014/main" id="{D188AD9C-B658-4348-BED9-DBA067E38EED}"/>
              </a:ext>
            </a:extLst>
          </p:cNvPr>
          <p:cNvSpPr/>
          <p:nvPr/>
        </p:nvSpPr>
        <p:spPr>
          <a:xfrm>
            <a:off x="133529" y="1336075"/>
            <a:ext cx="7007095" cy="35562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solidFill>
                  <a:srgbClr val="FF0000"/>
                </a:solidFill>
              </a:rPr>
              <a:t>Uniform Distribution: </a:t>
            </a: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 dirty="0"/>
              <a:t>The probability of any interval </a:t>
            </a:r>
            <a:r>
              <a:rPr lang="en-US" sz="2800" spc="-1" dirty="0">
                <a:solidFill>
                  <a:srgbClr val="00B0F0"/>
                </a:solidFill>
              </a:rPr>
              <a:t>(</a:t>
            </a:r>
            <a:r>
              <a:rPr lang="en-US" sz="2800" spc="-1" err="1">
                <a:solidFill>
                  <a:srgbClr val="00B0F0"/>
                </a:solidFill>
              </a:rPr>
              <a:t>a,b</a:t>
            </a:r>
            <a:r>
              <a:rPr lang="en-US" sz="2800" spc="-1" dirty="0">
                <a:solidFill>
                  <a:srgbClr val="00B0F0"/>
                </a:solidFill>
              </a:rPr>
              <a:t>)</a:t>
            </a:r>
            <a:r>
              <a:rPr lang="en-US" sz="2800" spc="-1" dirty="0"/>
              <a:t> is </a:t>
            </a:r>
            <a:r>
              <a:rPr lang="en-US" sz="2800" spc="-1" dirty="0">
                <a:solidFill>
                  <a:srgbClr val="00B0F0"/>
                </a:solidFill>
              </a:rPr>
              <a:t>proportional </a:t>
            </a:r>
            <a:r>
              <a:rPr lang="en-US" sz="2800" spc="-1" dirty="0"/>
              <a:t>to its length </a:t>
            </a:r>
            <a:r>
              <a:rPr lang="en-US" sz="2800" spc="-1" dirty="0">
                <a:solidFill>
                  <a:srgbClr val="00B0F0"/>
                </a:solidFill>
              </a:rPr>
              <a:t>b-a</a:t>
            </a:r>
            <a:r>
              <a:rPr lang="en-US" sz="2800" spc="-1" dirty="0"/>
              <a:t>. </a:t>
            </a:r>
          </a:p>
          <a:p>
            <a:pPr marL="1905">
              <a:spcBef>
                <a:spcPts val="561"/>
              </a:spcBef>
            </a:pPr>
            <a:r>
              <a:rPr lang="en-US" sz="2800" spc="-1" dirty="0"/>
              <a:t>The resulting PDF is a </a:t>
            </a:r>
            <a:r>
              <a:rPr lang="en-US" sz="2800" spc="-1" dirty="0">
                <a:solidFill>
                  <a:srgbClr val="00B0F0"/>
                </a:solidFill>
              </a:rPr>
              <a:t>flat line</a:t>
            </a:r>
            <a:r>
              <a:rPr lang="en-US" sz="2800" spc="-1" dirty="0"/>
              <a:t>: </a:t>
            </a:r>
          </a:p>
          <a:p>
            <a:pPr marL="1905">
              <a:spcBef>
                <a:spcPts val="561"/>
              </a:spcBef>
            </a:pPr>
            <a:r>
              <a:rPr lang="en-US" sz="2800" spc="-1" dirty="0"/>
              <a:t>Equal mass </a:t>
            </a:r>
            <a:r>
              <a:rPr lang="en-US" sz="2800" spc="-1" dirty="0">
                <a:solidFill>
                  <a:srgbClr val="00B0F0"/>
                </a:solidFill>
              </a:rPr>
              <a:t>everywhere</a:t>
            </a:r>
            <a:r>
              <a:rPr lang="en-US" sz="2800" spc="-1" dirty="0"/>
              <a:t>, how is the CDF? </a:t>
            </a:r>
            <a:endParaRPr lang="en-US" dirty="0"/>
          </a:p>
          <a:p>
            <a:pPr marL="1905">
              <a:spcBef>
                <a:spcPts val="561"/>
              </a:spcBef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solidFill>
                  <a:srgbClr val="FF0000"/>
                </a:solidFill>
                <a:latin typeface="Arial"/>
              </a:rPr>
              <a:t>Gaussian / Normal Distribution:</a:t>
            </a:r>
            <a:endParaRPr lang="en-US" sz="2800" spc="-1" dirty="0">
              <a:solidFill>
                <a:srgbClr val="FF0000"/>
              </a:solidFill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endParaRPr lang="en-US" sz="2800" spc="-1" dirty="0">
              <a:latin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latin typeface="Arial"/>
            </a:endParaRPr>
          </a:p>
          <a:p>
            <a:pPr marL="1905">
              <a:spcBef>
                <a:spcPts val="561"/>
              </a:spcBef>
              <a:buClr>
                <a:srgbClr val="F79646"/>
              </a:buClr>
              <a:buSzPct val="85000"/>
            </a:pPr>
            <a:r>
              <a:rPr lang="en-US" sz="2800" spc="-1" dirty="0">
                <a:latin typeface="Arial"/>
              </a:rPr>
              <a:t>It is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fully</a:t>
            </a:r>
            <a:r>
              <a:rPr lang="en-US" sz="2800" spc="-1" dirty="0">
                <a:latin typeface="Arial"/>
              </a:rPr>
              <a:t> characterized by the 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mean μ</a:t>
            </a:r>
            <a:r>
              <a:rPr lang="en-US" sz="2800" spc="-1" dirty="0">
                <a:latin typeface="Arial"/>
              </a:rPr>
              <a:t>    and the 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standard deviation 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CustomShape 1"/>
          <p:cNvSpPr/>
          <p:nvPr/>
        </p:nvSpPr>
        <p:spPr>
          <a:xfrm>
            <a:off x="609480" y="743070"/>
            <a:ext cx="10971000" cy="98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0" strike="noStrike" spc="-100">
                <a:solidFill>
                  <a:srgbClr val="1F497D"/>
                </a:solidFill>
                <a:latin typeface="Arial"/>
                <a:ea typeface="DejaVu Sans"/>
              </a:rPr>
              <a:t>Central Limit Theorem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388" name="CustomShape 3"/>
          <p:cNvSpPr/>
          <p:nvPr/>
        </p:nvSpPr>
        <p:spPr>
          <a:xfrm>
            <a:off x="8321040" y="641160"/>
            <a:ext cx="36576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Poincare: Physicists think of CLT as a mathematics theorem while mathematicians think of CLT as a natural physical law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389" name="Εικόνα 388"/>
          <p:cNvPicPr/>
          <p:nvPr/>
        </p:nvPicPr>
        <p:blipFill>
          <a:blip r:embed="rId2"/>
          <a:srcRect l="-7362" t="5000" r="7693" b="6014"/>
          <a:stretch/>
        </p:blipFill>
        <p:spPr>
          <a:xfrm>
            <a:off x="6949440" y="457200"/>
            <a:ext cx="1280160" cy="1462320"/>
          </a:xfrm>
          <a:prstGeom prst="rect">
            <a:avLst/>
          </a:prstGeom>
          <a:ln>
            <a:noFill/>
          </a:ln>
        </p:spPr>
      </p:pic>
      <p:sp>
        <p:nvSpPr>
          <p:cNvPr id="3" name="CustomShape 2">
            <a:extLst>
              <a:ext uri="{FF2B5EF4-FFF2-40B4-BE49-F238E27FC236}">
                <a16:creationId xmlns:a16="http://schemas.microsoft.com/office/drawing/2014/main" id="{5F2793FE-4E8C-7B1B-E7F9-F913998105F7}"/>
              </a:ext>
            </a:extLst>
          </p:cNvPr>
          <p:cNvSpPr/>
          <p:nvPr/>
        </p:nvSpPr>
        <p:spPr>
          <a:xfrm>
            <a:off x="124004" y="2107600"/>
            <a:ext cx="12064870" cy="45278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latin typeface="Arial"/>
              </a:rPr>
              <a:t>Let 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Y</a:t>
            </a:r>
            <a:r>
              <a:rPr lang="en-US" sz="2800" spc="-1" baseline="-25000" dirty="0">
                <a:solidFill>
                  <a:srgbClr val="00B0F0"/>
                </a:solidFill>
                <a:latin typeface="Arial"/>
              </a:rPr>
              <a:t>1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, Y</a:t>
            </a:r>
            <a:r>
              <a:rPr lang="en-US" sz="2800" spc="-1" baseline="-25000" dirty="0">
                <a:solidFill>
                  <a:srgbClr val="00B0F0"/>
                </a:solidFill>
                <a:latin typeface="Arial"/>
              </a:rPr>
              <a:t>2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, …, Y</a:t>
            </a:r>
            <a:r>
              <a:rPr lang="en-US" sz="2800" spc="-1" baseline="-25000" dirty="0">
                <a:solidFill>
                  <a:srgbClr val="00B0F0"/>
                </a:solidFill>
                <a:latin typeface="Arial"/>
              </a:rPr>
              <a:t>n</a:t>
            </a:r>
            <a:r>
              <a:rPr lang="en-US" sz="2800" spc="-1" dirty="0">
                <a:latin typeface="Arial"/>
              </a:rPr>
              <a:t> be </a:t>
            </a:r>
            <a:r>
              <a:rPr lang="en-US" sz="2800" spc="-1" dirty="0">
                <a:solidFill>
                  <a:srgbClr val="FF0000"/>
                </a:solidFill>
                <a:latin typeface="Arial"/>
              </a:rPr>
              <a:t>independent identically distributed</a:t>
            </a:r>
            <a:r>
              <a:rPr lang="en-US" sz="2800" spc="-1" dirty="0">
                <a:latin typeface="Arial"/>
              </a:rPr>
              <a:t> random variables with 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mean μ</a:t>
            </a:r>
            <a:r>
              <a:rPr lang="en-US" sz="2800" spc="-1" dirty="0">
                <a:latin typeface="Arial"/>
              </a:rPr>
              <a:t> and 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variance σ</a:t>
            </a:r>
            <a:r>
              <a:rPr lang="en-US" sz="2800" spc="-1" baseline="30000" dirty="0">
                <a:solidFill>
                  <a:srgbClr val="00B0F0"/>
                </a:solidFill>
                <a:latin typeface="Arial"/>
              </a:rPr>
              <a:t>2</a:t>
            </a:r>
            <a:r>
              <a:rPr lang="en-US" sz="2800" spc="-1" dirty="0">
                <a:latin typeface="Arial"/>
              </a:rPr>
              <a:t> (for example </a:t>
            </a:r>
            <a:r>
              <a:rPr lang="en-US" sz="2800" spc="-1" dirty="0">
                <a:solidFill>
                  <a:srgbClr val="00B0F0"/>
                </a:solidFill>
                <a:latin typeface="Arial"/>
              </a:rPr>
              <a:t>n</a:t>
            </a:r>
            <a:r>
              <a:rPr lang="en-US" sz="2800" spc="-1" dirty="0">
                <a:latin typeface="Arial"/>
              </a:rPr>
              <a:t> height measurements from a broader population)</a:t>
            </a:r>
            <a:endParaRPr lang="en-US"/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/>
              <a:t>Let </a:t>
            </a:r>
            <a:r>
              <a:rPr lang="en-US" sz="2800" spc="-1" dirty="0">
                <a:solidFill>
                  <a:srgbClr val="00B0F0"/>
                </a:solidFill>
              </a:rPr>
              <a:t>Y = 1/n </a:t>
            </a:r>
            <a:r>
              <a:rPr lang="en-US" sz="2800" spc="-1" err="1">
                <a:solidFill>
                  <a:srgbClr val="00B0F0"/>
                </a:solidFill>
              </a:rPr>
              <a:t>Σ</a:t>
            </a:r>
            <a:r>
              <a:rPr lang="en-US" sz="2800" spc="-1" baseline="-25000" err="1">
                <a:solidFill>
                  <a:srgbClr val="00B0F0"/>
                </a:solidFill>
              </a:rPr>
              <a:t>i</a:t>
            </a:r>
            <a:r>
              <a:rPr lang="en-US" sz="2800" spc="-1" dirty="0">
                <a:solidFill>
                  <a:srgbClr val="00B0F0"/>
                </a:solidFill>
              </a:rPr>
              <a:t> Y</a:t>
            </a:r>
            <a:r>
              <a:rPr lang="en-US" sz="2800" spc="-1" baseline="-25000" dirty="0">
                <a:solidFill>
                  <a:srgbClr val="00B0F0"/>
                </a:solidFill>
              </a:rPr>
              <a:t>i</a:t>
            </a:r>
            <a:r>
              <a:rPr lang="en-US" sz="2800" spc="-1" dirty="0"/>
              <a:t> , be the mean value of the </a:t>
            </a:r>
            <a:r>
              <a:rPr lang="en-US" sz="2800" spc="-1" dirty="0">
                <a:solidFill>
                  <a:srgbClr val="00B0F0"/>
                </a:solidFill>
              </a:rPr>
              <a:t>n</a:t>
            </a:r>
            <a:r>
              <a:rPr lang="en-US" sz="2800" spc="-1" dirty="0"/>
              <a:t> random variables (in our example the mean height)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/>
              <a:t>When </a:t>
            </a:r>
            <a:r>
              <a:rPr lang="en-US" sz="2800" spc="-1" dirty="0">
                <a:solidFill>
                  <a:srgbClr val="00B0F0"/>
                </a:solidFill>
              </a:rPr>
              <a:t>n</a:t>
            </a:r>
            <a:r>
              <a:rPr lang="en-US" sz="2800" spc="-1" dirty="0"/>
              <a:t> is large the random variable </a:t>
            </a:r>
            <a:r>
              <a:rPr lang="en-US" sz="2800" spc="-1" dirty="0">
                <a:solidFill>
                  <a:srgbClr val="00B0F0"/>
                </a:solidFill>
              </a:rPr>
              <a:t>Y</a:t>
            </a:r>
            <a:r>
              <a:rPr lang="en-US" sz="2800" spc="-1" dirty="0"/>
              <a:t> </a:t>
            </a:r>
            <a:r>
              <a:rPr lang="en-US" sz="2800" spc="-1" dirty="0">
                <a:solidFill>
                  <a:srgbClr val="FF0000"/>
                </a:solidFill>
              </a:rPr>
              <a:t>converges </a:t>
            </a:r>
            <a:r>
              <a:rPr lang="en-US" sz="2800" spc="-1" dirty="0"/>
              <a:t>to a normal distribution with </a:t>
            </a:r>
            <a:r>
              <a:rPr lang="en-US" sz="2800" spc="-1" dirty="0">
                <a:solidFill>
                  <a:srgbClr val="00B0F0"/>
                </a:solidFill>
              </a:rPr>
              <a:t>mean μ</a:t>
            </a:r>
            <a:r>
              <a:rPr lang="en-US" sz="2800" spc="-1" dirty="0"/>
              <a:t> </a:t>
            </a:r>
            <a:r>
              <a:rPr lang="en-US" sz="2800" spc="-1" dirty="0">
                <a:cs typeface="Arial"/>
              </a:rPr>
              <a:t>and </a:t>
            </a:r>
            <a:r>
              <a:rPr lang="en-US" sz="2800" spc="-1" dirty="0">
                <a:solidFill>
                  <a:srgbClr val="00B0F0"/>
                </a:solidFill>
                <a:cs typeface="Arial"/>
              </a:rPr>
              <a:t>variance σ</a:t>
            </a:r>
            <a:r>
              <a:rPr lang="en-US" sz="2800" spc="-1" baseline="30000" dirty="0">
                <a:solidFill>
                  <a:srgbClr val="00B0F0"/>
                </a:solidFill>
                <a:cs typeface="Arial"/>
              </a:rPr>
              <a:t>2</a:t>
            </a:r>
            <a:r>
              <a:rPr lang="en-US" sz="2800" spc="-1" dirty="0">
                <a:solidFill>
                  <a:srgbClr val="00B0F0"/>
                </a:solidFill>
                <a:cs typeface="Arial"/>
              </a:rPr>
              <a:t>/n</a:t>
            </a:r>
            <a:r>
              <a:rPr lang="en-US" sz="2800" spc="-1" dirty="0">
                <a:cs typeface="Arial"/>
              </a:rPr>
              <a:t> !!</a:t>
            </a: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endParaRPr lang="en-US" sz="2800" spc="-1" dirty="0">
              <a:cs typeface="Arial"/>
            </a:endParaRPr>
          </a:p>
          <a:p>
            <a:pPr marL="182880" indent="-180975">
              <a:spcBef>
                <a:spcPts val="561"/>
              </a:spcBef>
              <a:buClr>
                <a:srgbClr val="F79646"/>
              </a:buClr>
              <a:buSzPct val="85000"/>
              <a:buFont typeface="Arial"/>
              <a:buChar char="•"/>
            </a:pPr>
            <a:r>
              <a:rPr lang="en-US" sz="2800" spc="-1" dirty="0">
                <a:cs typeface="Arial"/>
              </a:rPr>
              <a:t>This means that if we </a:t>
            </a:r>
            <a:r>
              <a:rPr lang="en-US" sz="2800" spc="-1" dirty="0">
                <a:solidFill>
                  <a:srgbClr val="FF0000"/>
                </a:solidFill>
                <a:cs typeface="Arial"/>
              </a:rPr>
              <a:t>repeat </a:t>
            </a:r>
            <a:r>
              <a:rPr lang="en-US" sz="2800" spc="-1" dirty="0">
                <a:cs typeface="Arial"/>
              </a:rPr>
              <a:t>the height measurements multiple times, the </a:t>
            </a:r>
            <a:r>
              <a:rPr lang="en-US" sz="2800" spc="-1" dirty="0">
                <a:solidFill>
                  <a:srgbClr val="FF0000"/>
                </a:solidFill>
                <a:cs typeface="Arial"/>
              </a:rPr>
              <a:t>distribution of the mean height</a:t>
            </a:r>
            <a:r>
              <a:rPr lang="en-US" sz="2800" spc="-1" dirty="0">
                <a:cs typeface="Arial"/>
              </a:rPr>
              <a:t> will follow the gaussian/normal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Ευρεία οθόνη</PresentationFormat>
  <Slides>40</Slides>
  <Notes>0</Notes>
  <HiddenSlides>0</HiddenSlides>
  <ScaleCrop>false</ScaleCrop>
  <HeadingPairs>
    <vt:vector size="4" baseType="variant">
      <vt:variant>
        <vt:lpstr>Θέμα</vt:lpstr>
      </vt:variant>
      <vt:variant>
        <vt:i4>3</vt:i4>
      </vt:variant>
      <vt:variant>
        <vt:lpstr>Τίτλοι διαφανειών</vt:lpstr>
      </vt:variant>
      <vt:variant>
        <vt:i4>40</vt:i4>
      </vt:variant>
    </vt:vector>
  </HeadingPairs>
  <TitlesOfParts>
    <vt:vector size="43" baseType="lpstr">
      <vt:lpstr>Office Theme</vt:lpstr>
      <vt:lpstr>Office Theme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 The Data Mining Pipeline</dc:title>
  <dc:subject/>
  <dc:creator>Panayiotis Tsaparas</dc:creator>
  <dc:description/>
  <cp:revision>955</cp:revision>
  <dcterms:created xsi:type="dcterms:W3CDTF">2020-10-12T08:50:21Z</dcterms:created>
  <dcterms:modified xsi:type="dcterms:W3CDTF">2025-10-11T16:01:09Z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46</vt:i4>
  </property>
</Properties>
</file>