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360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ΠΑΝΑΓΙΩΤΗΣ ΤΣΑΠΑΡΑΣ" userId="14c29a0b-fba8-4de1-ba9f-ce710cf39d77" providerId="ADAL" clId="{8AEFDF41-CE12-425E-B46F-7D0445F3678E}"/>
    <pc:docChg chg="custSel delSld modSld">
      <pc:chgData name="ΠΑΝΑΓΙΩΤΗΣ ΤΣΑΠΑΡΑΣ" userId="14c29a0b-fba8-4de1-ba9f-ce710cf39d77" providerId="ADAL" clId="{8AEFDF41-CE12-425E-B46F-7D0445F3678E}" dt="2021-10-05T16:35:20.863" v="255" actId="313"/>
      <pc:docMkLst>
        <pc:docMk/>
      </pc:docMkLst>
      <pc:sldChg chg="modSp mod">
        <pc:chgData name="ΠΑΝΑΓΙΩΤΗΣ ΤΣΑΠΑΡΑΣ" userId="14c29a0b-fba8-4de1-ba9f-ce710cf39d77" providerId="ADAL" clId="{8AEFDF41-CE12-425E-B46F-7D0445F3678E}" dt="2021-10-05T16:35:10.398" v="254" actId="20577"/>
        <pc:sldMkLst>
          <pc:docMk/>
          <pc:sldMk cId="2860016990" sldId="258"/>
        </pc:sldMkLst>
        <pc:spChg chg="mod">
          <ac:chgData name="ΠΑΝΑΓΙΩΤΗΣ ΤΣΑΠΑΡΑΣ" userId="14c29a0b-fba8-4de1-ba9f-ce710cf39d77" providerId="ADAL" clId="{8AEFDF41-CE12-425E-B46F-7D0445F3678E}" dt="2021-10-05T16:35:10.398" v="254" actId="20577"/>
          <ac:spMkLst>
            <pc:docMk/>
            <pc:sldMk cId="2860016990" sldId="258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8AEFDF41-CE12-425E-B46F-7D0445F3678E}" dt="2021-10-05T16:34:52.810" v="252" actId="20577"/>
        <pc:sldMkLst>
          <pc:docMk/>
          <pc:sldMk cId="2284825865" sldId="260"/>
        </pc:sldMkLst>
        <pc:spChg chg="mod">
          <ac:chgData name="ΠΑΝΑΓΙΩΤΗΣ ΤΣΑΠΑΡΑΣ" userId="14c29a0b-fba8-4de1-ba9f-ce710cf39d77" providerId="ADAL" clId="{8AEFDF41-CE12-425E-B46F-7D0445F3678E}" dt="2021-10-05T16:34:52.810" v="252" actId="20577"/>
          <ac:spMkLst>
            <pc:docMk/>
            <pc:sldMk cId="2284825865" sldId="260"/>
            <ac:spMk id="5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8AEFDF41-CE12-425E-B46F-7D0445F3678E}" dt="2021-10-05T16:35:20.863" v="255" actId="313"/>
        <pc:sldMkLst>
          <pc:docMk/>
          <pc:sldMk cId="1885505077" sldId="261"/>
        </pc:sldMkLst>
        <pc:spChg chg="mod">
          <ac:chgData name="ΠΑΝΑΓΙΩΤΗΣ ΤΣΑΠΑΡΑΣ" userId="14c29a0b-fba8-4de1-ba9f-ce710cf39d77" providerId="ADAL" clId="{8AEFDF41-CE12-425E-B46F-7D0445F3678E}" dt="2021-10-05T16:35:20.863" v="255" actId="313"/>
          <ac:spMkLst>
            <pc:docMk/>
            <pc:sldMk cId="1885505077" sldId="261"/>
            <ac:spMk id="3" creationId="{00000000-0000-0000-0000-000000000000}"/>
          </ac:spMkLst>
        </pc:spChg>
      </pc:sldChg>
      <pc:sldChg chg="modSp mod">
        <pc:chgData name="ΠΑΝΑΓΙΩΤΗΣ ΤΣΑΠΑΡΑΣ" userId="14c29a0b-fba8-4de1-ba9f-ce710cf39d77" providerId="ADAL" clId="{8AEFDF41-CE12-425E-B46F-7D0445F3678E}" dt="2021-10-05T10:50:58.518" v="231" actId="6549"/>
        <pc:sldMkLst>
          <pc:docMk/>
          <pc:sldMk cId="4073015278" sldId="263"/>
        </pc:sldMkLst>
        <pc:spChg chg="mod">
          <ac:chgData name="ΠΑΝΑΓΙΩΤΗΣ ΤΣΑΠΑΡΑΣ" userId="14c29a0b-fba8-4de1-ba9f-ce710cf39d77" providerId="ADAL" clId="{8AEFDF41-CE12-425E-B46F-7D0445F3678E}" dt="2021-10-05T10:50:58.518" v="231" actId="6549"/>
          <ac:spMkLst>
            <pc:docMk/>
            <pc:sldMk cId="4073015278" sldId="263"/>
            <ac:spMk id="3" creationId="{00000000-0000-0000-0000-000000000000}"/>
          </ac:spMkLst>
        </pc:spChg>
      </pc:sldChg>
      <pc:sldChg chg="del">
        <pc:chgData name="ΠΑΝΑΓΙΩΤΗΣ ΤΣΑΠΑΡΑΣ" userId="14c29a0b-fba8-4de1-ba9f-ce710cf39d77" providerId="ADAL" clId="{8AEFDF41-CE12-425E-B46F-7D0445F3678E}" dt="2021-10-05T10:51:43.170" v="232" actId="47"/>
        <pc:sldMkLst>
          <pc:docMk/>
          <pc:sldMk cId="4155695680" sldId="267"/>
        </pc:sldMkLst>
      </pc:sldChg>
      <pc:sldChg chg="modSp mod">
        <pc:chgData name="ΠΑΝΑΓΙΩΤΗΣ ΤΣΑΠΑΡΑΣ" userId="14c29a0b-fba8-4de1-ba9f-ce710cf39d77" providerId="ADAL" clId="{8AEFDF41-CE12-425E-B46F-7D0445F3678E}" dt="2021-10-05T10:52:48.098" v="249" actId="27636"/>
        <pc:sldMkLst>
          <pc:docMk/>
          <pc:sldMk cId="1281256083" sldId="268"/>
        </pc:sldMkLst>
        <pc:spChg chg="mod">
          <ac:chgData name="ΠΑΝΑΓΙΩΤΗΣ ΤΣΑΠΑΡΑΣ" userId="14c29a0b-fba8-4de1-ba9f-ce710cf39d77" providerId="ADAL" clId="{8AEFDF41-CE12-425E-B46F-7D0445F3678E}" dt="2021-10-05T10:52:48.098" v="249" actId="27636"/>
          <ac:spMkLst>
            <pc:docMk/>
            <pc:sldMk cId="1281256083" sldId="268"/>
            <ac:spMk id="3" creationId="{00000000-0000-0000-0000-000000000000}"/>
          </ac:spMkLst>
        </pc:spChg>
      </pc:sldChg>
    </pc:docChg>
  </pc:docChgLst>
  <pc:docChgLst>
    <pc:chgData name="ΠΑΝΑΓΙΩΤΗΣ ΤΣΑΠΑΡΑΣ" userId="14c29a0b-fba8-4de1-ba9f-ce710cf39d77" providerId="ADAL" clId="{8E27D7C5-F295-49F9-A03C-98C8655B1162}"/>
    <pc:docChg chg="modSld">
      <pc:chgData name="ΠΑΝΑΓΙΩΤΗΣ ΤΣΑΠΑΡΑΣ" userId="14c29a0b-fba8-4de1-ba9f-ce710cf39d77" providerId="ADAL" clId="{8E27D7C5-F295-49F9-A03C-98C8655B1162}" dt="2022-10-06T09:10:51.675" v="21" actId="207"/>
      <pc:docMkLst>
        <pc:docMk/>
      </pc:docMkLst>
      <pc:sldChg chg="modSp mod">
        <pc:chgData name="ΠΑΝΑΓΙΩΤΗΣ ΤΣΑΠΑΡΑΣ" userId="14c29a0b-fba8-4de1-ba9f-ce710cf39d77" providerId="ADAL" clId="{8E27D7C5-F295-49F9-A03C-98C8655B1162}" dt="2022-10-06T09:10:51.675" v="21" actId="207"/>
        <pc:sldMkLst>
          <pc:docMk/>
          <pc:sldMk cId="1639008910" sldId="262"/>
        </pc:sldMkLst>
        <pc:spChg chg="mod">
          <ac:chgData name="ΠΑΝΑΓΙΩΤΗΣ ΤΣΑΠΑΡΑΣ" userId="14c29a0b-fba8-4de1-ba9f-ce710cf39d77" providerId="ADAL" clId="{8E27D7C5-F295-49F9-A03C-98C8655B1162}" dt="2022-10-06T09:10:51.675" v="21" actId="207"/>
          <ac:spMkLst>
            <pc:docMk/>
            <pc:sldMk cId="1639008910" sldId="262"/>
            <ac:spMk id="3" creationId="{00000000-0000-0000-0000-000000000000}"/>
          </ac:spMkLst>
        </pc:spChg>
      </pc:sldChg>
    </pc:docChg>
  </pc:docChgLst>
  <pc:docChgLst>
    <pc:chgData name="ΠΑΝΑΓΙΩΤΗΣ ΤΣΑΠΑΡΑΣ" userId="14c29a0b-fba8-4de1-ba9f-ce710cf39d77" providerId="ADAL" clId="{DAADF82B-1F50-456C-B3CE-0B330262B09B}"/>
    <pc:docChg chg="custSel modSld">
      <pc:chgData name="ΠΑΝΑΓΙΩΤΗΣ ΤΣΑΠΑΡΑΣ" userId="14c29a0b-fba8-4de1-ba9f-ce710cf39d77" providerId="ADAL" clId="{DAADF82B-1F50-456C-B3CE-0B330262B09B}" dt="2024-09-27T13:21:27.521" v="484" actId="207"/>
      <pc:docMkLst>
        <pc:docMk/>
      </pc:docMkLst>
      <pc:sldChg chg="modSp mod">
        <pc:chgData name="ΠΑΝΑΓΙΩΤΗΣ ΤΣΑΠΑΡΑΣ" userId="14c29a0b-fba8-4de1-ba9f-ce710cf39d77" providerId="ADAL" clId="{DAADF82B-1F50-456C-B3CE-0B330262B09B}" dt="2024-09-27T13:21:27.521" v="484" actId="207"/>
        <pc:sldMkLst>
          <pc:docMk/>
          <pc:sldMk cId="2284825865" sldId="260"/>
        </pc:sldMkLst>
        <pc:spChg chg="mod">
          <ac:chgData name="ΠΑΝΑΓΙΩΤΗΣ ΤΣΑΠΑΡΑΣ" userId="14c29a0b-fba8-4de1-ba9f-ce710cf39d77" providerId="ADAL" clId="{DAADF82B-1F50-456C-B3CE-0B330262B09B}" dt="2024-09-27T13:21:27.521" v="484" actId="207"/>
          <ac:spMkLst>
            <pc:docMk/>
            <pc:sldMk cId="2284825865" sldId="260"/>
            <ac:spMk id="5" creationId="{00000000-0000-0000-0000-000000000000}"/>
          </ac:spMkLst>
        </pc:spChg>
      </pc:sldChg>
    </pc:docChg>
  </pc:docChgLst>
  <pc:docChgLst>
    <pc:chgData name="ΠΑΝΑΓΙΩΤΗΣ ΤΣΑΠΑΡΑΣ" userId="14c29a0b-fba8-4de1-ba9f-ce710cf39d77" providerId="ADAL" clId="{FF011672-DF3E-4CB4-A124-ED5BC63CB930}"/>
    <pc:docChg chg="undo redo custSel modSld">
      <pc:chgData name="ΠΑΝΑΓΙΩΤΗΣ ΤΣΑΠΑΡΑΣ" userId="14c29a0b-fba8-4de1-ba9f-ce710cf39d77" providerId="ADAL" clId="{FF011672-DF3E-4CB4-A124-ED5BC63CB930}" dt="2023-10-02T02:42:22.375" v="29" actId="478"/>
      <pc:docMkLst>
        <pc:docMk/>
      </pc:docMkLst>
      <pc:sldChg chg="modSp mod">
        <pc:chgData name="ΠΑΝΑΓΙΩΤΗΣ ΤΣΑΠΑΡΑΣ" userId="14c29a0b-fba8-4de1-ba9f-ce710cf39d77" providerId="ADAL" clId="{FF011672-DF3E-4CB4-A124-ED5BC63CB930}" dt="2023-10-02T02:37:50.607" v="10" actId="20577"/>
        <pc:sldMkLst>
          <pc:docMk/>
          <pc:sldMk cId="2284825865" sldId="260"/>
        </pc:sldMkLst>
        <pc:spChg chg="mod">
          <ac:chgData name="ΠΑΝΑΓΙΩΤΗΣ ΤΣΑΠΑΡΑΣ" userId="14c29a0b-fba8-4de1-ba9f-ce710cf39d77" providerId="ADAL" clId="{FF011672-DF3E-4CB4-A124-ED5BC63CB930}" dt="2023-10-02T02:37:50.607" v="10" actId="20577"/>
          <ac:spMkLst>
            <pc:docMk/>
            <pc:sldMk cId="2284825865" sldId="260"/>
            <ac:spMk id="5" creationId="{00000000-0000-0000-0000-000000000000}"/>
          </ac:spMkLst>
        </pc:spChg>
      </pc:sldChg>
      <pc:sldChg chg="addSp delSp modSp mod">
        <pc:chgData name="ΠΑΝΑΓΙΩΤΗΣ ΤΣΑΠΑΡΑΣ" userId="14c29a0b-fba8-4de1-ba9f-ce710cf39d77" providerId="ADAL" clId="{FF011672-DF3E-4CB4-A124-ED5BC63CB930}" dt="2023-10-02T02:42:22.375" v="29" actId="478"/>
        <pc:sldMkLst>
          <pc:docMk/>
          <pc:sldMk cId="23380700" sldId="265"/>
        </pc:sldMkLst>
        <pc:spChg chg="mod">
          <ac:chgData name="ΠΑΝΑΓΙΩΤΗΣ ΤΣΑΠΑΡΑΣ" userId="14c29a0b-fba8-4de1-ba9f-ce710cf39d77" providerId="ADAL" clId="{FF011672-DF3E-4CB4-A124-ED5BC63CB930}" dt="2023-10-02T02:42:13.422" v="28" actId="27636"/>
          <ac:spMkLst>
            <pc:docMk/>
            <pc:sldMk cId="23380700" sldId="265"/>
            <ac:spMk id="3" creationId="{00000000-0000-0000-0000-000000000000}"/>
          </ac:spMkLst>
        </pc:spChg>
        <pc:spChg chg="del mod">
          <ac:chgData name="ΠΑΝΑΓΙΩΤΗΣ ΤΣΑΠΑΡΑΣ" userId="14c29a0b-fba8-4de1-ba9f-ce710cf39d77" providerId="ADAL" clId="{FF011672-DF3E-4CB4-A124-ED5BC63CB930}" dt="2023-10-02T02:42:22.375" v="29" actId="478"/>
          <ac:spMkLst>
            <pc:docMk/>
            <pc:sldMk cId="23380700" sldId="265"/>
            <ac:spMk id="4" creationId="{83EB5A14-3303-4E0B-A3BD-A2D94D80A61A}"/>
          </ac:spMkLst>
        </pc:spChg>
        <pc:spChg chg="add mod">
          <ac:chgData name="ΠΑΝΑΓΙΩΤΗΣ ΤΣΑΠΑΡΑΣ" userId="14c29a0b-fba8-4de1-ba9f-ce710cf39d77" providerId="ADAL" clId="{FF011672-DF3E-4CB4-A124-ED5BC63CB930}" dt="2023-10-02T02:41:55.549" v="24" actId="1076"/>
          <ac:spMkLst>
            <pc:docMk/>
            <pc:sldMk cId="23380700" sldId="265"/>
            <ac:spMk id="6" creationId="{EF39E200-7A61-1F76-C1F5-B38B6F1D3771}"/>
          </ac:spMkLst>
        </pc:spChg>
        <pc:picChg chg="add mod">
          <ac:chgData name="ΠΑΝΑΓΙΩΤΗΣ ΤΣΑΠΑΡΑΣ" userId="14c29a0b-fba8-4de1-ba9f-ce710cf39d77" providerId="ADAL" clId="{FF011672-DF3E-4CB4-A124-ED5BC63CB930}" dt="2023-10-02T02:42:08.774" v="26" actId="1076"/>
          <ac:picMkLst>
            <pc:docMk/>
            <pc:sldMk cId="23380700" sldId="265"/>
            <ac:picMk id="7" creationId="{5946CEBA-9F45-1591-1029-E6729A0FA86C}"/>
          </ac:picMkLst>
        </pc:picChg>
        <pc:picChg chg="mod">
          <ac:chgData name="ΠΑΝΑΓΙΩΤΗΣ ΤΣΑΠΑΡΑΣ" userId="14c29a0b-fba8-4de1-ba9f-ce710cf39d77" providerId="ADAL" clId="{FF011672-DF3E-4CB4-A124-ED5BC63CB930}" dt="2023-10-02T02:41:33.340" v="21" actId="1076"/>
          <ac:picMkLst>
            <pc:docMk/>
            <pc:sldMk cId="23380700" sldId="265"/>
            <ac:picMk id="1026" creationId="{379BE804-AF70-4618-9659-15753EA5AFC2}"/>
          </ac:picMkLst>
        </pc:picChg>
      </pc:sldChg>
    </pc:docChg>
  </pc:docChgLst>
  <pc:docChgLst>
    <pc:chgData name="tsap@uoi.gr" userId="14c29a0b-fba8-4de1-ba9f-ce710cf39d77" providerId="ADAL" clId="{D10AF08A-7D93-4C3D-BB4E-4C90329BF593}"/>
    <pc:docChg chg="custSel delSld modSld">
      <pc:chgData name="tsap@uoi.gr" userId="14c29a0b-fba8-4de1-ba9f-ce710cf39d77" providerId="ADAL" clId="{D10AF08A-7D93-4C3D-BB4E-4C90329BF593}" dt="2022-10-05T20:29:53.846" v="75" actId="20577"/>
      <pc:docMkLst>
        <pc:docMk/>
      </pc:docMkLst>
      <pc:sldChg chg="modSp mod">
        <pc:chgData name="tsap@uoi.gr" userId="14c29a0b-fba8-4de1-ba9f-ce710cf39d77" providerId="ADAL" clId="{D10AF08A-7D93-4C3D-BB4E-4C90329BF593}" dt="2022-10-05T20:29:53.846" v="75" actId="20577"/>
        <pc:sldMkLst>
          <pc:docMk/>
          <pc:sldMk cId="2860016990" sldId="258"/>
        </pc:sldMkLst>
        <pc:spChg chg="mod">
          <ac:chgData name="tsap@uoi.gr" userId="14c29a0b-fba8-4de1-ba9f-ce710cf39d77" providerId="ADAL" clId="{D10AF08A-7D93-4C3D-BB4E-4C90329BF593}" dt="2022-10-05T20:29:53.846" v="75" actId="20577"/>
          <ac:spMkLst>
            <pc:docMk/>
            <pc:sldMk cId="2860016990" sldId="258"/>
            <ac:spMk id="3" creationId="{00000000-0000-0000-0000-000000000000}"/>
          </ac:spMkLst>
        </pc:spChg>
      </pc:sldChg>
      <pc:sldChg chg="modSp mod">
        <pc:chgData name="tsap@uoi.gr" userId="14c29a0b-fba8-4de1-ba9f-ce710cf39d77" providerId="ADAL" clId="{D10AF08A-7D93-4C3D-BB4E-4C90329BF593}" dt="2022-10-05T20:29:27.792" v="57" actId="20577"/>
        <pc:sldMkLst>
          <pc:docMk/>
          <pc:sldMk cId="2284825865" sldId="260"/>
        </pc:sldMkLst>
        <pc:spChg chg="mod">
          <ac:chgData name="tsap@uoi.gr" userId="14c29a0b-fba8-4de1-ba9f-ce710cf39d77" providerId="ADAL" clId="{D10AF08A-7D93-4C3D-BB4E-4C90329BF593}" dt="2022-10-05T20:29:27.792" v="57" actId="20577"/>
          <ac:spMkLst>
            <pc:docMk/>
            <pc:sldMk cId="2284825865" sldId="260"/>
            <ac:spMk id="5" creationId="{00000000-0000-0000-0000-000000000000}"/>
          </ac:spMkLst>
        </pc:spChg>
      </pc:sldChg>
      <pc:sldChg chg="addSp delSp modSp mod">
        <pc:chgData name="tsap@uoi.gr" userId="14c29a0b-fba8-4de1-ba9f-ce710cf39d77" providerId="ADAL" clId="{D10AF08A-7D93-4C3D-BB4E-4C90329BF593}" dt="2022-10-05T20:26:20.475" v="6" actId="1076"/>
        <pc:sldMkLst>
          <pc:docMk/>
          <pc:sldMk cId="3317781555" sldId="266"/>
        </pc:sldMkLst>
        <pc:spChg chg="del">
          <ac:chgData name="tsap@uoi.gr" userId="14c29a0b-fba8-4de1-ba9f-ce710cf39d77" providerId="ADAL" clId="{D10AF08A-7D93-4C3D-BB4E-4C90329BF593}" dt="2022-10-05T20:25:39.475" v="0" actId="478"/>
          <ac:spMkLst>
            <pc:docMk/>
            <pc:sldMk cId="3317781555" sldId="266"/>
            <ac:spMk id="4" creationId="{1878E81B-615E-4088-9453-6BF5489D0A42}"/>
          </ac:spMkLst>
        </pc:spChg>
        <pc:spChg chg="mod">
          <ac:chgData name="tsap@uoi.gr" userId="14c29a0b-fba8-4de1-ba9f-ce710cf39d77" providerId="ADAL" clId="{D10AF08A-7D93-4C3D-BB4E-4C90329BF593}" dt="2022-10-05T20:25:52.427" v="1" actId="1076"/>
          <ac:spMkLst>
            <pc:docMk/>
            <pc:sldMk cId="3317781555" sldId="266"/>
            <ac:spMk id="5" creationId="{212B147A-1667-4AF2-93BC-8EBB9E6DF3F9}"/>
          </ac:spMkLst>
        </pc:spChg>
        <pc:spChg chg="add mod">
          <ac:chgData name="tsap@uoi.gr" userId="14c29a0b-fba8-4de1-ba9f-ce710cf39d77" providerId="ADAL" clId="{D10AF08A-7D93-4C3D-BB4E-4C90329BF593}" dt="2022-10-05T20:26:09.922" v="4" actId="1076"/>
          <ac:spMkLst>
            <pc:docMk/>
            <pc:sldMk cId="3317781555" sldId="266"/>
            <ac:spMk id="8" creationId="{E85E9251-FAB8-B320-0F24-4C33F62B2708}"/>
          </ac:spMkLst>
        </pc:spChg>
        <pc:spChg chg="mod">
          <ac:chgData name="tsap@uoi.gr" userId="14c29a0b-fba8-4de1-ba9f-ce710cf39d77" providerId="ADAL" clId="{D10AF08A-7D93-4C3D-BB4E-4C90329BF593}" dt="2022-10-05T20:26:15.359" v="5" actId="1076"/>
          <ac:spMkLst>
            <pc:docMk/>
            <pc:sldMk cId="3317781555" sldId="266"/>
            <ac:spMk id="10" creationId="{E0E659B1-2E24-471D-A300-E549E40B634D}"/>
          </ac:spMkLst>
        </pc:spChg>
        <pc:picChg chg="del">
          <ac:chgData name="tsap@uoi.gr" userId="14c29a0b-fba8-4de1-ba9f-ce710cf39d77" providerId="ADAL" clId="{D10AF08A-7D93-4C3D-BB4E-4C90329BF593}" dt="2022-10-05T20:25:39.475" v="0" actId="478"/>
          <ac:picMkLst>
            <pc:docMk/>
            <pc:sldMk cId="3317781555" sldId="266"/>
            <ac:picMk id="2" creationId="{B1383E04-E896-4918-BBDA-33C50B2B02AD}"/>
          </ac:picMkLst>
        </pc:picChg>
        <pc:picChg chg="mod">
          <ac:chgData name="tsap@uoi.gr" userId="14c29a0b-fba8-4de1-ba9f-ce710cf39d77" providerId="ADAL" clId="{D10AF08A-7D93-4C3D-BB4E-4C90329BF593}" dt="2022-10-05T20:25:52.427" v="1" actId="1076"/>
          <ac:picMkLst>
            <pc:docMk/>
            <pc:sldMk cId="3317781555" sldId="266"/>
            <ac:picMk id="6" creationId="{C027417A-174A-41B1-B2A2-E44FF11142E1}"/>
          </ac:picMkLst>
        </pc:picChg>
        <pc:picChg chg="add mod">
          <ac:chgData name="tsap@uoi.gr" userId="14c29a0b-fba8-4de1-ba9f-ce710cf39d77" providerId="ADAL" clId="{D10AF08A-7D93-4C3D-BB4E-4C90329BF593}" dt="2022-10-05T20:26:20.475" v="6" actId="1076"/>
          <ac:picMkLst>
            <pc:docMk/>
            <pc:sldMk cId="3317781555" sldId="266"/>
            <ac:picMk id="7" creationId="{15851CD2-011D-C255-F82F-22D8482BF577}"/>
          </ac:picMkLst>
        </pc:picChg>
        <pc:picChg chg="mod">
          <ac:chgData name="tsap@uoi.gr" userId="14c29a0b-fba8-4de1-ba9f-ce710cf39d77" providerId="ADAL" clId="{D10AF08A-7D93-4C3D-BB4E-4C90329BF593}" dt="2022-10-05T20:25:52.427" v="1" actId="1076"/>
          <ac:picMkLst>
            <pc:docMk/>
            <pc:sldMk cId="3317781555" sldId="266"/>
            <ac:picMk id="2050" creationId="{B1BE7FAE-AB4F-4964-87E6-F62A9D11E801}"/>
          </ac:picMkLst>
        </pc:picChg>
      </pc:sldChg>
      <pc:sldChg chg="modSp mod">
        <pc:chgData name="tsap@uoi.gr" userId="14c29a0b-fba8-4de1-ba9f-ce710cf39d77" providerId="ADAL" clId="{D10AF08A-7D93-4C3D-BB4E-4C90329BF593}" dt="2022-10-05T20:26:37.571" v="8" actId="20577"/>
        <pc:sldMkLst>
          <pc:docMk/>
          <pc:sldMk cId="1281256083" sldId="268"/>
        </pc:sldMkLst>
        <pc:spChg chg="mod">
          <ac:chgData name="tsap@uoi.gr" userId="14c29a0b-fba8-4de1-ba9f-ce710cf39d77" providerId="ADAL" clId="{D10AF08A-7D93-4C3D-BB4E-4C90329BF593}" dt="2022-10-05T20:26:37.571" v="8" actId="20577"/>
          <ac:spMkLst>
            <pc:docMk/>
            <pc:sldMk cId="1281256083" sldId="268"/>
            <ac:spMk id="3" creationId="{00000000-0000-0000-0000-000000000000}"/>
          </ac:spMkLst>
        </pc:spChg>
      </pc:sldChg>
      <pc:sldChg chg="modSp mod">
        <pc:chgData name="tsap@uoi.gr" userId="14c29a0b-fba8-4de1-ba9f-ce710cf39d77" providerId="ADAL" clId="{D10AF08A-7D93-4C3D-BB4E-4C90329BF593}" dt="2022-10-05T20:28:40.251" v="39" actId="27636"/>
        <pc:sldMkLst>
          <pc:docMk/>
          <pc:sldMk cId="3497591697" sldId="270"/>
        </pc:sldMkLst>
        <pc:spChg chg="mod">
          <ac:chgData name="tsap@uoi.gr" userId="14c29a0b-fba8-4de1-ba9f-ce710cf39d77" providerId="ADAL" clId="{D10AF08A-7D93-4C3D-BB4E-4C90329BF593}" dt="2022-10-05T20:28:40.251" v="39" actId="27636"/>
          <ac:spMkLst>
            <pc:docMk/>
            <pc:sldMk cId="3497591697" sldId="270"/>
            <ac:spMk id="3" creationId="{00000000-0000-0000-0000-000000000000}"/>
          </ac:spMkLst>
        </pc:spChg>
      </pc:sldChg>
      <pc:sldChg chg="delSp del mod">
        <pc:chgData name="tsap@uoi.gr" userId="14c29a0b-fba8-4de1-ba9f-ce710cf39d77" providerId="ADAL" clId="{D10AF08A-7D93-4C3D-BB4E-4C90329BF593}" dt="2022-10-05T20:26:27.260" v="7" actId="47"/>
        <pc:sldMkLst>
          <pc:docMk/>
          <pc:sldMk cId="2609412799" sldId="271"/>
        </pc:sldMkLst>
        <pc:spChg chg="del">
          <ac:chgData name="tsap@uoi.gr" userId="14c29a0b-fba8-4de1-ba9f-ce710cf39d77" providerId="ADAL" clId="{D10AF08A-7D93-4C3D-BB4E-4C90329BF593}" dt="2022-10-05T20:25:58.733" v="2" actId="21"/>
          <ac:spMkLst>
            <pc:docMk/>
            <pc:sldMk cId="2609412799" sldId="271"/>
            <ac:spMk id="8" creationId="{00000000-0000-0000-0000-000000000000}"/>
          </ac:spMkLst>
        </pc:spChg>
        <pc:picChg chg="del">
          <ac:chgData name="tsap@uoi.gr" userId="14c29a0b-fba8-4de1-ba9f-ce710cf39d77" providerId="ADAL" clId="{D10AF08A-7D93-4C3D-BB4E-4C90329BF593}" dt="2022-10-05T20:25:58.733" v="2" actId="21"/>
          <ac:picMkLst>
            <pc:docMk/>
            <pc:sldMk cId="2609412799" sldId="271"/>
            <ac:picMk id="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17450-6CFC-449B-863D-E18C10C9835B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6CF40-4659-4463-BEFC-A1C8FA344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93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30588"/>
          </a:xfrm>
          <a:ln/>
        </p:spPr>
      </p:sp>
      <p:sp>
        <p:nvSpPr>
          <p:cNvPr id="238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525" y="4344357"/>
            <a:ext cx="5026951" cy="4113169"/>
          </a:xfrm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815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143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10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401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CS-409: </a:t>
            </a:r>
            <a:r>
              <a:rPr lang="el-GR" dirty="0" err="1"/>
              <a:t>Αντικειμενοστρεφής</a:t>
            </a:r>
            <a:r>
              <a:rPr lang="el-GR" dirty="0"/>
              <a:t> </a:t>
            </a:r>
            <a:r>
              <a:rPr lang="el-GR" dirty="0" err="1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963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83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18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73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1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0355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76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9/27/2024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/>
              <a:t>Αντικειμενοστρεφής</a:t>
            </a:r>
            <a:r>
              <a:rPr lang="el-GR" dirty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3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md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ink.springer.com/openurl?genre=book&amp;isbn=978-3-319-55444-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mds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oi.gr/~tsap/teaching/cse012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371601"/>
            <a:ext cx="7924800" cy="1927225"/>
          </a:xfrm>
        </p:spPr>
        <p:txBody>
          <a:bodyPr/>
          <a:lstStyle/>
          <a:p>
            <a:r>
              <a:rPr lang="el-GR" dirty="0"/>
              <a:t>ΕΞΟΡΥΞΗ ΔΕΔΟΜΕΝΩΝ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/>
              <a:t>Διαδικαστικά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7173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 (</a:t>
            </a:r>
            <a:r>
              <a:rPr lang="el-GR" dirty="0" err="1"/>
              <a:t>Εύδοξος</a:t>
            </a:r>
            <a:r>
              <a:rPr lang="el-GR" dirty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76" y="1637578"/>
            <a:ext cx="10052648" cy="3951661"/>
          </a:xfrm>
        </p:spPr>
        <p:txBody>
          <a:bodyPr>
            <a:normAutofit fontScale="92500" lnSpcReduction="10000"/>
          </a:bodyPr>
          <a:lstStyle/>
          <a:p>
            <a:pPr marL="182880" lvl="1">
              <a:buClr>
                <a:schemeClr val="accent6"/>
              </a:buClr>
            </a:pPr>
            <a:r>
              <a:rPr lang="el-GR" sz="2800" dirty="0"/>
              <a:t>Βιβλίο [94700707]: Εξόρυξη από Μεγάλα Σύνολα Δεδομένων - 3η Έκδοση, </a:t>
            </a:r>
            <a:r>
              <a:rPr lang="en-US" sz="2800" dirty="0"/>
              <a:t>Anand Rajaraman, Jeffrey David Ullman, Jure </a:t>
            </a:r>
            <a:r>
              <a:rPr lang="en-US" sz="2800" dirty="0" err="1"/>
              <a:t>Leskovec</a:t>
            </a:r>
            <a:endParaRPr lang="el-GR" sz="2800" dirty="0"/>
          </a:p>
          <a:p>
            <a:pPr marL="182880" lvl="1">
              <a:buClr>
                <a:schemeClr val="accent6"/>
              </a:buClr>
            </a:pPr>
            <a:r>
              <a:rPr lang="el-GR" sz="2800" dirty="0"/>
              <a:t>Βιβλίο [77107675]: Εισαγωγή στην εξόρυξη δεδομένων, 2η Έκδοση, </a:t>
            </a:r>
            <a:r>
              <a:rPr lang="en-US" sz="2800" dirty="0"/>
              <a:t>Tan Pang - </a:t>
            </a:r>
            <a:r>
              <a:rPr lang="en-US" sz="2800" dirty="0" err="1"/>
              <a:t>Ning,Steinbach</a:t>
            </a:r>
            <a:r>
              <a:rPr lang="en-US" sz="2800" dirty="0"/>
              <a:t> </a:t>
            </a:r>
            <a:r>
              <a:rPr lang="en-US" sz="2800" dirty="0" err="1"/>
              <a:t>Michael,Kumar</a:t>
            </a:r>
            <a:r>
              <a:rPr lang="en-US" sz="2800" dirty="0"/>
              <a:t> Vipin, </a:t>
            </a:r>
            <a:r>
              <a:rPr lang="el-GR" sz="2800" dirty="0" err="1"/>
              <a:t>Βερύκιος</a:t>
            </a:r>
            <a:r>
              <a:rPr lang="el-GR" sz="2800" dirty="0"/>
              <a:t> Βασίλειος</a:t>
            </a:r>
          </a:p>
          <a:p>
            <a:pPr marL="182880" lvl="1">
              <a:buClr>
                <a:schemeClr val="accent6"/>
              </a:buClr>
            </a:pPr>
            <a:r>
              <a:rPr lang="el-GR" sz="2800" dirty="0"/>
              <a:t>Βιβλίο [68386089]: ΕΞΟΡΥΞΗ ΚΑΙ ΑΝΑΛΥΣΗ ΔΕΔΟΜΕΝΩΝ: ΒΑΣΙΚΕΣ ΕΝΝΟΙΕΣ ΚΑΙ ΑΛΓΟΡΙΘΜΟΙ, </a:t>
            </a:r>
            <a:r>
              <a:rPr lang="en-US" sz="2800" dirty="0"/>
              <a:t>MOHAMMED J. ZAKI, WAGNER MEIRA JR. </a:t>
            </a:r>
            <a:endParaRPr lang="el-GR" sz="2800" dirty="0"/>
          </a:p>
          <a:p>
            <a:pPr marL="182880" lvl="1">
              <a:buClr>
                <a:schemeClr val="accent6"/>
              </a:buClr>
            </a:pPr>
            <a:r>
              <a:rPr lang="el-GR" sz="2800" dirty="0"/>
              <a:t>Βιβλίο [122074432]: Επιστήμη των Δεδομένων-Εγχειρίδιο Σχεδιασμού, </a:t>
            </a:r>
            <a:r>
              <a:rPr lang="el-GR" sz="2800" dirty="0" err="1"/>
              <a:t>Skiena</a:t>
            </a:r>
            <a:r>
              <a:rPr lang="el-GR" sz="2800" dirty="0"/>
              <a:t> S.S. Λεπτομέρειες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0A75AD-2AD7-49BA-92E6-2696C6797979}"/>
              </a:ext>
            </a:extLst>
          </p:cNvPr>
          <p:cNvSpPr txBox="1"/>
          <p:nvPr/>
        </p:nvSpPr>
        <p:spPr>
          <a:xfrm>
            <a:off x="1991544" y="5669581"/>
            <a:ext cx="7848872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l-GR" sz="2800" dirty="0"/>
              <a:t>Το πρώτο βιβλίο υπάρχει και </a:t>
            </a:r>
            <a:r>
              <a:rPr lang="en-US" sz="2800" dirty="0">
                <a:hlinkClick r:id="rId2"/>
              </a:rPr>
              <a:t>online</a:t>
            </a:r>
            <a:r>
              <a:rPr lang="en-US" sz="2800" dirty="0"/>
              <a:t> </a:t>
            </a:r>
            <a:r>
              <a:rPr lang="el-GR" sz="2800" dirty="0"/>
              <a:t>στα Αγγλικά</a:t>
            </a:r>
            <a:endParaRPr lang="en-US" sz="2800" dirty="0"/>
          </a:p>
        </p:txBody>
      </p:sp>
      <p:pic>
        <p:nvPicPr>
          <p:cNvPr id="1026" name="Picture 2" descr="Book cover Version 3.0">
            <a:extLst>
              <a:ext uri="{FF2B5EF4-FFF2-40B4-BE49-F238E27FC236}">
                <a16:creationId xmlns:a16="http://schemas.microsoft.com/office/drawing/2014/main" id="{379BE804-AF70-4618-9659-15753EA5AF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5816" y="215328"/>
            <a:ext cx="1656184" cy="2336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F39E200-7A61-1F76-C1F5-B38B6F1D3771}"/>
              </a:ext>
            </a:extLst>
          </p:cNvPr>
          <p:cNvSpPr/>
          <p:nvPr/>
        </p:nvSpPr>
        <p:spPr>
          <a:xfrm>
            <a:off x="460451" y="4646561"/>
            <a:ext cx="11305256" cy="9402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946CEBA-9F45-1591-1029-E6729A0FA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024" y="4343920"/>
            <a:ext cx="1812719" cy="257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0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9376" y="449174"/>
            <a:ext cx="8229600" cy="990600"/>
          </a:xfrm>
        </p:spPr>
        <p:txBody>
          <a:bodyPr/>
          <a:lstStyle/>
          <a:p>
            <a:r>
              <a:rPr lang="el-GR" dirty="0"/>
              <a:t>Επιπλέον Βιβλιογραφία (αγγλικά)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2B147A-1667-4AF2-93BC-8EBB9E6DF3F9}"/>
              </a:ext>
            </a:extLst>
          </p:cNvPr>
          <p:cNvSpPr txBox="1"/>
          <p:nvPr/>
        </p:nvSpPr>
        <p:spPr>
          <a:xfrm>
            <a:off x="2613217" y="1905929"/>
            <a:ext cx="7374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Steven S. 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Skiena</a:t>
            </a:r>
            <a:r>
              <a:rPr lang="el-GR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1800" b="0" i="0" u="sng" dirty="0">
                <a:solidFill>
                  <a:srgbClr val="800080"/>
                </a:solidFill>
                <a:effectLst/>
                <a:latin typeface="Arial" panose="020B0604020202020204" pitchFamily="34" charset="0"/>
                <a:hlinkClick r:id="rId3"/>
              </a:rPr>
              <a:t>The Data Science Design Manual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Springer </a:t>
            </a:r>
            <a:endParaRPr 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1BE7FAE-AB4F-4964-87E6-F62A9D11E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934" y="858019"/>
            <a:ext cx="1812719" cy="257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images.springer.com/sgw/books/medium/9783319141411.jpg">
            <a:extLst>
              <a:ext uri="{FF2B5EF4-FFF2-40B4-BE49-F238E27FC236}">
                <a16:creationId xmlns:a16="http://schemas.microsoft.com/office/drawing/2014/main" id="{C027417A-174A-41B1-B2A2-E44FF1114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52" y="2304921"/>
            <a:ext cx="1723676" cy="2591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7">
            <a:extLst>
              <a:ext uri="{FF2B5EF4-FFF2-40B4-BE49-F238E27FC236}">
                <a16:creationId xmlns:a16="http://schemas.microsoft.com/office/drawing/2014/main" id="{E0E659B1-2E24-471D-A300-E549E40B6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497" y="3212976"/>
            <a:ext cx="629033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err="1">
                <a:solidFill>
                  <a:prstClr val="black"/>
                </a:solidFill>
              </a:rPr>
              <a:t>Charu</a:t>
            </a:r>
            <a:r>
              <a:rPr lang="en-US" dirty="0">
                <a:solidFill>
                  <a:prstClr val="black"/>
                </a:solidFill>
              </a:rPr>
              <a:t> Aggarwal, </a:t>
            </a:r>
            <a:r>
              <a:rPr lang="en-US" dirty="0">
                <a:solidFill>
                  <a:srgbClr val="CC3300"/>
                </a:solidFill>
              </a:rPr>
              <a:t>Data Mining, The Textbook</a:t>
            </a:r>
            <a:r>
              <a:rPr lang="en-US" dirty="0">
                <a:solidFill>
                  <a:prstClr val="black"/>
                </a:solidFill>
              </a:rPr>
              <a:t>, Springer, 2015 </a:t>
            </a:r>
          </a:p>
          <a:p>
            <a:pPr eaLnBrk="0" hangingPunct="0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851CD2-011D-C255-F82F-22D8482BF5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304" y="4653136"/>
            <a:ext cx="1607485" cy="200935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85E9251-FAB8-B320-0F24-4C33F62B2708}"/>
              </a:ext>
            </a:extLst>
          </p:cNvPr>
          <p:cNvSpPr txBox="1"/>
          <p:nvPr/>
        </p:nvSpPr>
        <p:spPr>
          <a:xfrm>
            <a:off x="2783632" y="5517232"/>
            <a:ext cx="5134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Hand, </a:t>
            </a:r>
            <a:r>
              <a:rPr lang="en-US" dirty="0" err="1">
                <a:solidFill>
                  <a:prstClr val="black"/>
                </a:solidFill>
              </a:rPr>
              <a:t>Mannila</a:t>
            </a:r>
            <a:r>
              <a:rPr lang="en-US" dirty="0">
                <a:solidFill>
                  <a:prstClr val="black"/>
                </a:solidFill>
              </a:rPr>
              <a:t>, Smyth. </a:t>
            </a:r>
            <a:r>
              <a:rPr lang="en-US" dirty="0">
                <a:solidFill>
                  <a:srgbClr val="CC3300"/>
                </a:solidFill>
              </a:rPr>
              <a:t>Principles of Data Mining</a:t>
            </a:r>
          </a:p>
        </p:txBody>
      </p:sp>
    </p:spTree>
    <p:extLst>
      <p:ext uri="{BB962C8B-B14F-4D97-AF65-F5344CB8AC3E}">
        <p14:creationId xmlns:p14="http://schemas.microsoft.com/office/powerpoint/2010/main" val="3317781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Υλικό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Εκτός από βιβλία θα χρησιμοποιήσουμε υλικό και από δημοσιευμένα άρθρα</a:t>
            </a:r>
          </a:p>
          <a:p>
            <a:endParaRPr lang="el-GR" dirty="0"/>
          </a:p>
          <a:p>
            <a:r>
              <a:rPr lang="el-GR" dirty="0"/>
              <a:t>Για τις διαφάνειες θα δανειστούμε από πολλές πηγές</a:t>
            </a:r>
          </a:p>
          <a:p>
            <a:pPr lvl="1"/>
            <a:r>
              <a:rPr lang="en-US" dirty="0"/>
              <a:t>Anand Rajaraman and Jeff Ullman </a:t>
            </a:r>
            <a:r>
              <a:rPr lang="en-US" u="sng" dirty="0">
                <a:hlinkClick r:id="rId2"/>
              </a:rPr>
              <a:t>Mining Massive Datasets</a:t>
            </a:r>
            <a:r>
              <a:rPr lang="en-US" dirty="0"/>
              <a:t>. </a:t>
            </a:r>
            <a:endParaRPr lang="el-GR" dirty="0"/>
          </a:p>
          <a:p>
            <a:pPr lvl="1"/>
            <a:r>
              <a:rPr lang="en-US" dirty="0"/>
              <a:t>P.-N. Tan, M. Steinbach and V. Kumar, Introduction to Data Mining, Addison Wesley, 2006 </a:t>
            </a:r>
          </a:p>
          <a:p>
            <a:pPr lvl="1"/>
            <a:r>
              <a:rPr lang="en-US" dirty="0"/>
              <a:t>Data Mining</a:t>
            </a:r>
            <a:r>
              <a:rPr lang="el-GR" dirty="0"/>
              <a:t>, </a:t>
            </a:r>
            <a:r>
              <a:rPr lang="en-US" dirty="0"/>
              <a:t>E. Terzi</a:t>
            </a:r>
          </a:p>
          <a:p>
            <a:pPr lvl="1"/>
            <a:r>
              <a:rPr lang="en-US" dirty="0"/>
              <a:t>Data Mining, Aris Anagnostopoulos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56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</a:t>
            </a:r>
            <a:r>
              <a:rPr lang="en-US" dirty="0"/>
              <a:t>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Σύντομο ερωτηματολόγιο για να δω τι ξέρετε</a:t>
            </a:r>
          </a:p>
          <a:p>
            <a:pPr lvl="1"/>
            <a:r>
              <a:rPr lang="el-GR" dirty="0"/>
              <a:t>Χρησιμεύει για να πάρω μια ιδέα του τι κενά μπορεί να χρειαστεί </a:t>
            </a:r>
            <a:r>
              <a:rPr lang="el-GR"/>
              <a:t>να καλύψουμε.</a:t>
            </a:r>
            <a:endParaRPr lang="en-US" dirty="0"/>
          </a:p>
          <a:p>
            <a:pPr lvl="1"/>
            <a:r>
              <a:rPr lang="el-GR" dirty="0"/>
              <a:t>Δεν επηρεάζει βαθμό ή κάτι άλλο.</a:t>
            </a:r>
          </a:p>
        </p:txBody>
      </p:sp>
    </p:spTree>
    <p:extLst>
      <p:ext uri="{BB962C8B-B14F-4D97-AF65-F5344CB8AC3E}">
        <p14:creationId xmlns:p14="http://schemas.microsoft.com/office/powerpoint/2010/main" val="205448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Συστάσεις 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Ποιός είμαι εγώ:</a:t>
            </a:r>
          </a:p>
          <a:p>
            <a:pPr lvl="1"/>
            <a:r>
              <a:rPr lang="en-US" dirty="0"/>
              <a:t>Email: tsap@cs.uoi.gr</a:t>
            </a:r>
            <a:endParaRPr lang="el-GR" dirty="0"/>
          </a:p>
          <a:p>
            <a:pPr lvl="1"/>
            <a:r>
              <a:rPr lang="el-GR" dirty="0"/>
              <a:t>Γραφείο: Β.3</a:t>
            </a:r>
          </a:p>
          <a:p>
            <a:pPr lvl="1"/>
            <a:r>
              <a:rPr lang="el-GR" dirty="0"/>
              <a:t>Προτιμώμενες ώρες γραφείου: </a:t>
            </a:r>
            <a:r>
              <a:rPr lang="en-US" dirty="0"/>
              <a:t>1</a:t>
            </a:r>
            <a:r>
              <a:rPr lang="el-GR" dirty="0"/>
              <a:t>0:00</a:t>
            </a:r>
            <a:r>
              <a:rPr lang="en-US" dirty="0"/>
              <a:t>-1</a:t>
            </a:r>
            <a:r>
              <a:rPr lang="el-GR" dirty="0"/>
              <a:t>4:00</a:t>
            </a:r>
          </a:p>
          <a:p>
            <a:pPr lvl="1"/>
            <a:endParaRPr lang="el-GR" dirty="0"/>
          </a:p>
          <a:p>
            <a:pPr lvl="1"/>
            <a:r>
              <a:rPr lang="el-GR" dirty="0"/>
              <a:t>Ενδιαφέροντα</a:t>
            </a:r>
          </a:p>
          <a:p>
            <a:pPr lvl="2"/>
            <a:r>
              <a:rPr lang="en-US" dirty="0"/>
              <a:t>Social networks, User Generated Content</a:t>
            </a:r>
            <a:endParaRPr lang="el-GR" dirty="0"/>
          </a:p>
          <a:p>
            <a:pPr lvl="2"/>
            <a:r>
              <a:rPr lang="en-US"/>
              <a:t>Algorithmic Fairness</a:t>
            </a:r>
            <a:endParaRPr lang="en-US" dirty="0"/>
          </a:p>
          <a:p>
            <a:pPr lvl="2"/>
            <a:r>
              <a:rPr lang="el-GR" dirty="0"/>
              <a:t>Συνδυασμός θεωρίας και πράξης</a:t>
            </a:r>
          </a:p>
          <a:p>
            <a:pPr lvl="2"/>
            <a:endParaRPr lang="el-GR" dirty="0"/>
          </a:p>
          <a:p>
            <a:pPr marL="274320" lvl="1" indent="0">
              <a:buNone/>
            </a:pPr>
            <a:endParaRPr lang="en-US" dirty="0"/>
          </a:p>
          <a:p>
            <a:pPr lvl="2"/>
            <a:endParaRPr lang="el-GR" dirty="0"/>
          </a:p>
          <a:p>
            <a:pPr lvl="2"/>
            <a:endParaRPr lang="el-GR" dirty="0"/>
          </a:p>
          <a:p>
            <a:pPr lvl="1"/>
            <a:endParaRPr lang="el-G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01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Συστάσεις ΙΙ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Ποιοί είσαστε εσείς:</a:t>
            </a:r>
          </a:p>
          <a:p>
            <a:pPr lvl="1"/>
            <a:r>
              <a:rPr lang="el-GR" dirty="0"/>
              <a:t>Στο τέλος του μαθήματος θα συμπληρώσετε ένα</a:t>
            </a:r>
            <a:r>
              <a:rPr lang="en-US" dirty="0"/>
              <a:t> quiz </a:t>
            </a:r>
            <a:r>
              <a:rPr lang="el-GR" dirty="0"/>
              <a:t>με κάποιες πληροφορίες.</a:t>
            </a:r>
            <a:endParaRPr lang="en-US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1660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Γενικές πληροφορίες για το μάθημα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484784"/>
            <a:ext cx="10972800" cy="5184576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Διαλεξεις: Δευτέρα 12:00 – 3:00</a:t>
            </a:r>
            <a:r>
              <a:rPr lang="en-US" dirty="0"/>
              <a:t> </a:t>
            </a:r>
            <a:r>
              <a:rPr lang="el-GR" dirty="0"/>
              <a:t>μ.μ.</a:t>
            </a:r>
          </a:p>
          <a:p>
            <a:pPr lvl="1"/>
            <a:r>
              <a:rPr lang="el-GR" dirty="0"/>
              <a:t>Οι διαφάνειες θα είναι στα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αγγλικά</a:t>
            </a:r>
            <a:r>
              <a:rPr lang="el-GR" dirty="0"/>
              <a:t>, αλλά η διάλεξη θα γίνεται στα ελληνικά.</a:t>
            </a:r>
          </a:p>
          <a:p>
            <a:pPr lvl="1"/>
            <a:r>
              <a:rPr lang="el-GR" dirty="0"/>
              <a:t>Αν χρειαστούν αναπληρώσεις ποια ημέρα σας βολεύει?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Φροντιστήρια: </a:t>
            </a:r>
          </a:p>
          <a:p>
            <a:pPr lvl="1"/>
            <a:r>
              <a:rPr lang="el-GR" dirty="0"/>
              <a:t>Θα έχουμε και κάποια φροντιστήρια στα οποία θα καλύψουμε προγραμματιστικά εργαλεία και κάποιο επιπλέον υλικό. Τα φροντιστήρια θα είναι </a:t>
            </a:r>
            <a:r>
              <a:rPr lang="el-GR" dirty="0">
                <a:solidFill>
                  <a:srgbClr val="FF0000"/>
                </a:solidFill>
              </a:rPr>
              <a:t>διαδικτυακά</a:t>
            </a:r>
            <a:r>
              <a:rPr lang="el-GR" dirty="0"/>
              <a:t>. Ποια μέρα και ώρα σας βολεύει?</a:t>
            </a:r>
          </a:p>
          <a:p>
            <a:pPr lvl="1"/>
            <a:endParaRPr lang="el-GR" dirty="0"/>
          </a:p>
          <a:p>
            <a:r>
              <a:rPr lang="en-US" dirty="0"/>
              <a:t>Web: </a:t>
            </a:r>
            <a:r>
              <a:rPr lang="en-US" dirty="0">
                <a:hlinkClick r:id="rId2"/>
              </a:rPr>
              <a:t>http://www.cs.uoi.gr/~tsap/teaching/cse012/</a:t>
            </a:r>
            <a:endParaRPr lang="en-US" dirty="0"/>
          </a:p>
          <a:p>
            <a:pPr lvl="1"/>
            <a:r>
              <a:rPr lang="el-GR" dirty="0"/>
              <a:t>Ανακοινώσεις, ασκήσεις, υλικό για διάβασμα διαφάνειες από τις διαλέξεις</a:t>
            </a:r>
          </a:p>
          <a:p>
            <a:pPr lvl="1"/>
            <a:r>
              <a:rPr lang="el-GR" dirty="0"/>
              <a:t>Γραφτείτε και στη σελίδα του μαθήματος στο </a:t>
            </a:r>
            <a:r>
              <a:rPr lang="en-US" dirty="0" err="1">
                <a:solidFill>
                  <a:srgbClr val="FF0000"/>
                </a:solidFill>
              </a:rPr>
              <a:t>ecourse</a:t>
            </a:r>
            <a:r>
              <a:rPr lang="en-US" dirty="0"/>
              <a:t>.</a:t>
            </a:r>
            <a:endParaRPr lang="el-GR" dirty="0"/>
          </a:p>
          <a:p>
            <a:pPr lvl="1"/>
            <a:endParaRPr lang="el-GR" dirty="0"/>
          </a:p>
          <a:p>
            <a:r>
              <a:rPr lang="el-GR" dirty="0"/>
              <a:t>Βαθμολογία:</a:t>
            </a:r>
            <a:endParaRPr lang="en-US" dirty="0"/>
          </a:p>
          <a:p>
            <a:pPr lvl="1"/>
            <a:r>
              <a:rPr lang="el-GR" dirty="0"/>
              <a:t>Η αξιολόγηση του μαθήματος στηρίζεται σε </a:t>
            </a:r>
            <a:r>
              <a:rPr lang="el-GR" dirty="0">
                <a:solidFill>
                  <a:srgbClr val="FF0000"/>
                </a:solidFill>
              </a:rPr>
              <a:t>εργασίες</a:t>
            </a:r>
            <a:r>
              <a:rPr lang="el-GR" sz="2500" dirty="0">
                <a:solidFill>
                  <a:srgbClr val="FF0000"/>
                </a:solidFill>
              </a:rPr>
              <a:t>.</a:t>
            </a:r>
            <a:r>
              <a:rPr lang="el-GR" sz="2500" dirty="0">
                <a:solidFill>
                  <a:srgbClr val="0070C0"/>
                </a:solidFill>
              </a:rPr>
              <a:t> </a:t>
            </a:r>
            <a:r>
              <a:rPr lang="el-GR" dirty="0"/>
              <a:t>Θα υπάρχει προσωπική εξέταση για τις εργασίες. </a:t>
            </a:r>
            <a:r>
              <a:rPr lang="el-GR" sz="2400" dirty="0">
                <a:solidFill>
                  <a:srgbClr val="FF0000"/>
                </a:solidFill>
              </a:rPr>
              <a:t>Φέτος</a:t>
            </a:r>
            <a:r>
              <a:rPr lang="el-GR" sz="2400" dirty="0"/>
              <a:t> θα έχουμε και μια </a:t>
            </a:r>
            <a:r>
              <a:rPr lang="el-GR" sz="2400" dirty="0">
                <a:solidFill>
                  <a:srgbClr val="FF0000"/>
                </a:solidFill>
              </a:rPr>
              <a:t>τελική </a:t>
            </a:r>
            <a:r>
              <a:rPr lang="el-GR" dirty="0">
                <a:solidFill>
                  <a:srgbClr val="FF0000"/>
                </a:solidFill>
              </a:rPr>
              <a:t>εξέταση.</a:t>
            </a:r>
          </a:p>
          <a:p>
            <a:r>
              <a:rPr lang="el-GR" dirty="0"/>
              <a:t>Πολιτική για καθυστερημένες εργασίες:</a:t>
            </a:r>
          </a:p>
          <a:p>
            <a:pPr lvl="1"/>
            <a:r>
              <a:rPr lang="el-GR" dirty="0"/>
              <a:t>Μία μέρα καθυστέρηση -10%, δύο μέρες -20%, τρεις μέρες -40%, τέσσερεις μέρες -70%, πέντε μέρες -100%.  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Free pass policy</a:t>
            </a:r>
            <a:r>
              <a:rPr lang="en-US" dirty="0"/>
              <a:t>: </a:t>
            </a:r>
            <a:r>
              <a:rPr lang="el-GR" dirty="0"/>
              <a:t>Έχετε 4 </a:t>
            </a:r>
            <a:r>
              <a:rPr lang="en-US" dirty="0"/>
              <a:t>free passes </a:t>
            </a:r>
            <a:r>
              <a:rPr lang="el-GR" dirty="0"/>
              <a:t>τα οποία μπορείτε να χρησιμοποιήσετε όποτε θέλετε για να καθυστερήσετε την παράδοση μιας εργασίας. Το κάθε </a:t>
            </a:r>
            <a:r>
              <a:rPr lang="en-US" dirty="0"/>
              <a:t>pass </a:t>
            </a:r>
            <a:r>
              <a:rPr lang="el-GR" dirty="0"/>
              <a:t>σας δίνει μία μέρα επιπλέον.</a:t>
            </a:r>
          </a:p>
        </p:txBody>
      </p:sp>
    </p:spTree>
    <p:extLst>
      <p:ext uri="{BB962C8B-B14F-4D97-AF65-F5344CB8AC3E}">
        <p14:creationId xmlns:p14="http://schemas.microsoft.com/office/powerpoint/2010/main" val="228482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Οι ασκήσεις θα έχουν (συνήθως) τριών ειδών ερωτήσεις:</a:t>
            </a:r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Θεωρητικές</a:t>
            </a:r>
            <a:r>
              <a:rPr lang="el-GR" dirty="0"/>
              <a:t>: Θα σας ζητηθεί να σχεδιάσετε ένα αλγόριθμο, ή να αποδείξετε κάποια ιδιότητα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Αλγοριθμικές</a:t>
            </a:r>
            <a:r>
              <a:rPr lang="el-GR" dirty="0"/>
              <a:t>: Θα σας ζητηθεί να σχεδιάσετε ένα μια λύση για ένα πρόβλημα.</a:t>
            </a:r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Προγραμματιστικές</a:t>
            </a:r>
            <a:r>
              <a:rPr lang="el-GR" dirty="0"/>
              <a:t>: Θα σας ζητηθεί να υλοποιήσετε ένα αλγόριθμο, ή να χρησιμοποιήσετε κάποιο έτοιμο εργαλείο σε κάποια δεδομένα.</a:t>
            </a:r>
          </a:p>
          <a:p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Αναφορά</a:t>
            </a:r>
            <a:r>
              <a:rPr lang="el-GR" dirty="0"/>
              <a:t>: Στις κάποιες ερωτήσεις θα πρέπει να παραδώσετε μία αναφορά. Η αναφορά αυτή μετράει ένα </a:t>
            </a:r>
            <a:r>
              <a:rPr lang="el-GR" dirty="0">
                <a:solidFill>
                  <a:srgbClr val="FF0000"/>
                </a:solidFill>
              </a:rPr>
              <a:t>σημαντικό ποσοστό </a:t>
            </a:r>
            <a:r>
              <a:rPr lang="el-GR" dirty="0"/>
              <a:t>του βαθμού της ερώτησης και πρέπει να γίνεται προσεκτικά. Τις περισσότερες φορές σας ζητείται να εξηγήσετε τα αποτελέσματα κάποιου πειράματος.</a:t>
            </a:r>
          </a:p>
          <a:p>
            <a:r>
              <a:rPr lang="el-GR" dirty="0">
                <a:solidFill>
                  <a:srgbClr val="0070C0"/>
                </a:solidFill>
              </a:rPr>
              <a:t>Προγραμματισμός</a:t>
            </a:r>
            <a:r>
              <a:rPr lang="en-US" dirty="0"/>
              <a:t>: </a:t>
            </a:r>
            <a:r>
              <a:rPr lang="el-GR" dirty="0"/>
              <a:t>Η επεξεργασία μεγάλων ποσοτήτων δεδομένων απαιτεί έξυπνο και αποτελεσματικό προγραμματισμό.</a:t>
            </a:r>
          </a:p>
          <a:p>
            <a:pPr lvl="1"/>
            <a:r>
              <a:rPr lang="el-GR" dirty="0"/>
              <a:t>Πρέπει να αποφεύγετε δαπανηρές λειτουργίες.</a:t>
            </a:r>
          </a:p>
          <a:p>
            <a:pPr lvl="1"/>
            <a:r>
              <a:rPr lang="el-GR" dirty="0"/>
              <a:t>Πρέπει να χρησιμοποιείτε τις κατάλληλες δομές.</a:t>
            </a:r>
          </a:p>
          <a:p>
            <a:pPr lvl="1"/>
            <a:r>
              <a:rPr lang="el-GR" dirty="0"/>
              <a:t>Πρέπει να προσπαθείτε να χρησιμοποιείτε λίγη μνήμη.</a:t>
            </a:r>
          </a:p>
          <a:p>
            <a:pPr lvl="1"/>
            <a:r>
              <a:rPr lang="el-GR" dirty="0"/>
              <a:t>Κάποιες φορές το πρόγραμμα σας μπορεί να πάρει μερικές ώρες να τελειώσει.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91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«Προαπαιτούμενα»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Δεν υπάρχουν προαπαιτούμενα αλλά καλό θα είναι να έχετε κάποια άνεση με:</a:t>
            </a:r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Πιθανότητες</a:t>
            </a:r>
            <a:r>
              <a:rPr lang="el-GR" dirty="0"/>
              <a:t>: Άνεση με βασικές γνώσεις πιθανοτήτων.</a:t>
            </a:r>
            <a:endParaRPr lang="en-US" dirty="0"/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Προγραμματισμός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+ Python</a:t>
            </a:r>
            <a:r>
              <a:rPr lang="en-US" dirty="0"/>
              <a:t>: </a:t>
            </a:r>
            <a:r>
              <a:rPr lang="el-GR" dirty="0"/>
              <a:t>Ευκολία στην εκμάθηση νέων εργαλείων. Θα χρησιμοποιήσουμε κάποιες νέες βιβλιοθήκες </a:t>
            </a:r>
            <a:r>
              <a:rPr lang="en-US" dirty="0"/>
              <a:t>python</a:t>
            </a:r>
            <a:r>
              <a:rPr lang="el-GR" dirty="0"/>
              <a:t>.</a:t>
            </a:r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Γραμμική άλγεβρα</a:t>
            </a:r>
            <a:r>
              <a:rPr lang="el-GR" dirty="0"/>
              <a:t>: πίνακες, διανύσματα, </a:t>
            </a:r>
            <a:r>
              <a:rPr lang="el-GR" dirty="0" err="1"/>
              <a:t>ιδιοδιανύσματα</a:t>
            </a:r>
            <a:r>
              <a:rPr lang="el-GR" dirty="0"/>
              <a:t>. </a:t>
            </a:r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Αλγορίθμους</a:t>
            </a:r>
            <a:r>
              <a:rPr lang="el-GR" dirty="0"/>
              <a:t>: γνώση βασικών αλγορίθμων (π.χ., </a:t>
            </a:r>
            <a:r>
              <a:rPr lang="en-US" dirty="0"/>
              <a:t>sorting), </a:t>
            </a:r>
            <a:r>
              <a:rPr lang="el-GR" dirty="0"/>
              <a:t>και σχεδίασης αλγορίθμων</a:t>
            </a:r>
            <a:r>
              <a:rPr lang="en-US" dirty="0"/>
              <a:t> (greedy algorithms, dynamic programming)</a:t>
            </a:r>
            <a:r>
              <a:rPr lang="el-GR" dirty="0"/>
              <a:t>.</a:t>
            </a:r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Βάσεις δεδομένων</a:t>
            </a:r>
            <a:r>
              <a:rPr lang="el-GR" dirty="0"/>
              <a:t>: Χρήση βασικών </a:t>
            </a:r>
            <a:r>
              <a:rPr lang="en-US" dirty="0"/>
              <a:t>SQL </a:t>
            </a:r>
            <a:r>
              <a:rPr lang="el-GR" dirty="0"/>
              <a:t>λειτουργειών</a:t>
            </a:r>
            <a:endParaRPr lang="en-US" dirty="0"/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Δομές δεδομένων</a:t>
            </a:r>
            <a:r>
              <a:rPr lang="el-GR" dirty="0"/>
              <a:t>: χρήση βασικών δομών δεδομένων.</a:t>
            </a:r>
          </a:p>
          <a:p>
            <a:pPr lvl="1"/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Γραφήματα</a:t>
            </a:r>
            <a:r>
              <a:rPr lang="el-GR" dirty="0"/>
              <a:t>: βασικές έννοιες γραφημάτων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505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Στόχοι του μαθήματος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Να μάθετε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βασικές έννοιες </a:t>
            </a:r>
            <a:r>
              <a:rPr lang="el-GR" dirty="0"/>
              <a:t>του </a:t>
            </a:r>
            <a:r>
              <a:rPr lang="en-US" dirty="0"/>
              <a:t>data mining, </a:t>
            </a:r>
            <a:r>
              <a:rPr lang="el-GR" dirty="0"/>
              <a:t>που καλύπτουν και τ</a:t>
            </a:r>
            <a:r>
              <a:rPr lang="en-US" dirty="0"/>
              <a:t>o</a:t>
            </a:r>
            <a:r>
              <a:rPr lang="el-GR" dirty="0"/>
              <a:t> θεωρητικό υπόβαθρο, και την εφαρμογή στην πράξη.  </a:t>
            </a:r>
          </a:p>
          <a:p>
            <a:r>
              <a:rPr lang="el-GR" dirty="0"/>
              <a:t>Να καταλάβετε το </a:t>
            </a:r>
            <a:r>
              <a:rPr lang="el-GR" dirty="0">
                <a:solidFill>
                  <a:srgbClr val="0070C0"/>
                </a:solidFill>
              </a:rPr>
              <a:t>είδος των προβλημάτων </a:t>
            </a:r>
            <a:r>
              <a:rPr lang="el-GR" dirty="0"/>
              <a:t>που αντιμετωπίζουμε στην εξόρυξη δεδομένων</a:t>
            </a:r>
            <a:r>
              <a:rPr lang="en-US" dirty="0"/>
              <a:t>.</a:t>
            </a:r>
            <a:endParaRPr lang="el-GR" dirty="0"/>
          </a:p>
          <a:p>
            <a:r>
              <a:rPr lang="el-GR" dirty="0"/>
              <a:t>Να καταλάβετε τη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θεωρία</a:t>
            </a:r>
            <a:r>
              <a:rPr lang="el-GR" dirty="0"/>
              <a:t> και τα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μαθηματικά</a:t>
            </a:r>
            <a:r>
              <a:rPr lang="el-GR" dirty="0"/>
              <a:t> πίσω από τους αλγόριθμους και τις τεχνικές</a:t>
            </a:r>
          </a:p>
          <a:p>
            <a:r>
              <a:rPr lang="el-GR" dirty="0"/>
              <a:t>Να αποκτήσετε ένα σύνολο από </a:t>
            </a:r>
            <a:r>
              <a:rPr lang="el-GR" dirty="0">
                <a:solidFill>
                  <a:srgbClr val="0070C0"/>
                </a:solidFill>
              </a:rPr>
              <a:t>εργαλεία</a:t>
            </a:r>
            <a:r>
              <a:rPr lang="el-GR" dirty="0"/>
              <a:t> (</a:t>
            </a:r>
            <a:r>
              <a:rPr lang="en-US" dirty="0">
                <a:solidFill>
                  <a:srgbClr val="0070C0"/>
                </a:solidFill>
              </a:rPr>
              <a:t>toolbox</a:t>
            </a:r>
            <a:r>
              <a:rPr lang="en-US" dirty="0"/>
              <a:t>) </a:t>
            </a:r>
            <a:r>
              <a:rPr lang="el-GR" dirty="0"/>
              <a:t>για εξόρυξη δεδομένων.</a:t>
            </a:r>
          </a:p>
          <a:p>
            <a:r>
              <a:rPr lang="el-GR" dirty="0"/>
              <a:t>Να παίξετε με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πραγματικά δεδομένα </a:t>
            </a:r>
            <a:r>
              <a:rPr lang="el-GR" dirty="0"/>
              <a:t>και να δείτε κάποια ενδιαφέροντα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πραγματικά προβλήματα </a:t>
            </a:r>
            <a:r>
              <a:rPr lang="el-GR" dirty="0"/>
              <a:t>(ελπίζω).</a:t>
            </a:r>
            <a:endParaRPr lang="en-US" dirty="0"/>
          </a:p>
          <a:p>
            <a:r>
              <a:rPr lang="el-GR" dirty="0"/>
              <a:t>Να το </a:t>
            </a:r>
            <a:r>
              <a:rPr lang="el-GR" dirty="0">
                <a:solidFill>
                  <a:srgbClr val="0070C0"/>
                </a:solidFill>
              </a:rPr>
              <a:t>διασκεδάσετε</a:t>
            </a:r>
            <a:r>
              <a:rPr lang="en-US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39008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Μάθημα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παρακολούθηση και συμμετοχή είναι απαραίτητες</a:t>
            </a:r>
          </a:p>
          <a:p>
            <a:pPr lvl="1"/>
            <a:r>
              <a:rPr lang="el-GR" dirty="0"/>
              <a:t>Κάνετε ερωτήσεις. Κάποια πράγματα δεν θα είναι ξεκάθαρα και θα πρέπει να τα επαναλάβω. </a:t>
            </a:r>
          </a:p>
          <a:p>
            <a:pPr lvl="1"/>
            <a:r>
              <a:rPr lang="el-GR" dirty="0"/>
              <a:t>Αν κάτι στηρίζεται σε παλαιότερη γνώση που δεν θυμάστε ζητήστε να κάνουμε μια (σύντομη) επισκόπηση.</a:t>
            </a:r>
          </a:p>
          <a:p>
            <a:pPr lvl="1"/>
            <a:r>
              <a:rPr lang="el-GR" dirty="0"/>
              <a:t>Αν υπάρχει πρόβλημα με αγγλική ορολογία και τις διαφάνειες μπορούμε να κάνουμε κάποιες ρυθμίσεις.</a:t>
            </a:r>
            <a:endParaRPr lang="en-US" dirty="0"/>
          </a:p>
          <a:p>
            <a:r>
              <a:rPr lang="el-GR" dirty="0"/>
              <a:t>Για τα εργαλεία που θα χρησιμοποιήσουμε θα προσπαθήσω να κάνουμε ένα ξεχωριστό φροντιστήριο.</a:t>
            </a:r>
          </a:p>
        </p:txBody>
      </p:sp>
    </p:spTree>
    <p:extLst>
      <p:ext uri="{BB962C8B-B14F-4D97-AF65-F5344CB8AC3E}">
        <p14:creationId xmlns:p14="http://schemas.microsoft.com/office/powerpoint/2010/main" val="4073015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Θέματα που θα καλύψουμε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Κάποιο υποσύνολο από τα παρακάτω</a:t>
            </a:r>
            <a:endParaRPr lang="en-US" dirty="0"/>
          </a:p>
          <a:p>
            <a:pPr lvl="1"/>
            <a:r>
              <a:rPr lang="en-US" dirty="0"/>
              <a:t>Frequent </a:t>
            </a:r>
            <a:r>
              <a:rPr lang="en-US" dirty="0" err="1"/>
              <a:t>itemsets</a:t>
            </a:r>
            <a:r>
              <a:rPr lang="en-US" dirty="0"/>
              <a:t> and association rules (</a:t>
            </a:r>
            <a:r>
              <a:rPr lang="el-GR" dirty="0"/>
              <a:t>συσχετισμοί)</a:t>
            </a:r>
            <a:endParaRPr lang="en-US" dirty="0"/>
          </a:p>
          <a:p>
            <a:pPr lvl="1"/>
            <a:r>
              <a:rPr lang="en-US" dirty="0"/>
              <a:t>Definitions and Computation of Similarity</a:t>
            </a:r>
            <a:endParaRPr lang="el-GR" dirty="0"/>
          </a:p>
          <a:p>
            <a:pPr lvl="1"/>
            <a:r>
              <a:rPr lang="el-GR" dirty="0"/>
              <a:t>Στατιστική</a:t>
            </a:r>
            <a:endParaRPr lang="en-US" dirty="0"/>
          </a:p>
          <a:p>
            <a:pPr lvl="1"/>
            <a:r>
              <a:rPr lang="en-US" dirty="0"/>
              <a:t>Clustering (</a:t>
            </a:r>
            <a:r>
              <a:rPr lang="el-GR" dirty="0" err="1"/>
              <a:t>συσταδ</a:t>
            </a:r>
            <a:r>
              <a:rPr lang="en-US" dirty="0"/>
              <a:t>i</a:t>
            </a:r>
            <a:r>
              <a:rPr lang="el-GR" dirty="0" err="1"/>
              <a:t>οποίηση</a:t>
            </a:r>
            <a:r>
              <a:rPr lang="el-GR" dirty="0"/>
              <a:t>), </a:t>
            </a:r>
            <a:r>
              <a:rPr lang="en-US" dirty="0"/>
              <a:t>co-clustering, compression</a:t>
            </a:r>
          </a:p>
          <a:p>
            <a:pPr lvl="1"/>
            <a:r>
              <a:rPr lang="en-US" dirty="0"/>
              <a:t>Regression </a:t>
            </a:r>
            <a:r>
              <a:rPr lang="el-GR" dirty="0"/>
              <a:t>και </a:t>
            </a:r>
            <a:r>
              <a:rPr lang="en-US" dirty="0"/>
              <a:t>Classification</a:t>
            </a:r>
            <a:r>
              <a:rPr lang="el-GR" dirty="0"/>
              <a:t> (κατηγοριοποίηση)</a:t>
            </a:r>
            <a:endParaRPr lang="en-US" dirty="0"/>
          </a:p>
          <a:p>
            <a:pPr lvl="1"/>
            <a:r>
              <a:rPr lang="en-US" dirty="0"/>
              <a:t>Dimensionality Reduction</a:t>
            </a:r>
            <a:endParaRPr lang="el-GR" dirty="0"/>
          </a:p>
          <a:p>
            <a:pPr lvl="1"/>
            <a:r>
              <a:rPr lang="en-US" dirty="0"/>
              <a:t>Ranking (</a:t>
            </a:r>
            <a:r>
              <a:rPr lang="el-GR" dirty="0" err="1"/>
              <a:t>ιεραρχηση</a:t>
            </a:r>
            <a:r>
              <a:rPr lang="el-GR" dirty="0"/>
              <a:t>/ταξινόμηση)</a:t>
            </a:r>
          </a:p>
          <a:p>
            <a:pPr lvl="1"/>
            <a:r>
              <a:rPr lang="en-US" dirty="0"/>
              <a:t>Recommendation systems</a:t>
            </a:r>
          </a:p>
          <a:p>
            <a:pPr lvl="1"/>
            <a:r>
              <a:rPr lang="en-US" dirty="0"/>
              <a:t>Graph Analysis</a:t>
            </a:r>
            <a:endParaRPr lang="el-GR" dirty="0"/>
          </a:p>
          <a:p>
            <a:pPr lvl="1"/>
            <a:r>
              <a:rPr lang="en-US" dirty="0"/>
              <a:t>Covering problems</a:t>
            </a:r>
          </a:p>
          <a:p>
            <a:pPr lvl="1"/>
            <a:r>
              <a:rPr lang="en-US" dirty="0"/>
              <a:t>Map-Reduce tools</a:t>
            </a:r>
          </a:p>
          <a:p>
            <a:pPr lvl="1"/>
            <a:r>
              <a:rPr lang="en-US" dirty="0"/>
              <a:t>Time-series analysis</a:t>
            </a:r>
          </a:p>
          <a:p>
            <a:pPr lvl="1"/>
            <a:r>
              <a:rPr lang="en-US" dirty="0"/>
              <a:t>Aggregation</a:t>
            </a:r>
          </a:p>
          <a:p>
            <a:pPr lvl="1"/>
            <a:r>
              <a:rPr lang="en-US" dirty="0"/>
              <a:t>Privacy preserving data mining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551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3847</TotalTime>
  <Words>942</Words>
  <Application>Microsoft Office PowerPoint</Application>
  <PresentationFormat>Widescreen</PresentationFormat>
  <Paragraphs>110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Clarity</vt:lpstr>
      <vt:lpstr>ΕΞΟΡΥΞΗ ΔΕΔΟΜΕΝΩΝ</vt:lpstr>
      <vt:lpstr>Συστάσεις Ι</vt:lpstr>
      <vt:lpstr>Συστάσεις ΙΙ</vt:lpstr>
      <vt:lpstr>Γενικές πληροφορίες για το μάθημα</vt:lpstr>
      <vt:lpstr>Ασκήσεις</vt:lpstr>
      <vt:lpstr>«Προαπαιτούμενα»</vt:lpstr>
      <vt:lpstr>Στόχοι του μαθήματος</vt:lpstr>
      <vt:lpstr>Μάθημα</vt:lpstr>
      <vt:lpstr>Θέματα που θα καλύψουμε</vt:lpstr>
      <vt:lpstr>Βιβλιογραφία (Εύδοξος)</vt:lpstr>
      <vt:lpstr>Επιπλέον Βιβλιογραφία (αγγλικά)</vt:lpstr>
      <vt:lpstr>Υλικό</vt:lpstr>
      <vt:lpstr> Quiz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ΕΞΟΡΥΞΗ ΔΕΔΟΜΕΝΩΝ</dc:title>
  <dc:creator>tsap</dc:creator>
  <cp:lastModifiedBy>ΠΑΝΑΓΙΩΤΗΣ ΤΣΑΠΑΡΑΣ</cp:lastModifiedBy>
  <cp:revision>46</cp:revision>
  <dcterms:created xsi:type="dcterms:W3CDTF">2012-10-01T18:38:39Z</dcterms:created>
  <dcterms:modified xsi:type="dcterms:W3CDTF">2024-09-27T13:21:34Z</dcterms:modified>
</cp:coreProperties>
</file>