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sldIdLst>
    <p:sldId id="369" r:id="rId2"/>
    <p:sldId id="258" r:id="rId3"/>
    <p:sldId id="259" r:id="rId4"/>
    <p:sldId id="531" r:id="rId5"/>
    <p:sldId id="532" r:id="rId6"/>
    <p:sldId id="461" r:id="rId7"/>
    <p:sldId id="273" r:id="rId8"/>
    <p:sldId id="545" r:id="rId9"/>
    <p:sldId id="269" r:id="rId10"/>
    <p:sldId id="271" r:id="rId11"/>
    <p:sldId id="272" r:id="rId12"/>
    <p:sldId id="274" r:id="rId13"/>
    <p:sldId id="546" r:id="rId14"/>
    <p:sldId id="547" r:id="rId15"/>
    <p:sldId id="479" r:id="rId16"/>
    <p:sldId id="533" r:id="rId17"/>
    <p:sldId id="536" r:id="rId18"/>
    <p:sldId id="537" r:id="rId19"/>
    <p:sldId id="538" r:id="rId20"/>
    <p:sldId id="539" r:id="rId21"/>
    <p:sldId id="488" r:id="rId22"/>
    <p:sldId id="540" r:id="rId23"/>
    <p:sldId id="541" r:id="rId24"/>
    <p:sldId id="526" r:id="rId25"/>
    <p:sldId id="544" r:id="rId26"/>
    <p:sldId id="542" r:id="rId27"/>
    <p:sldId id="482" r:id="rId28"/>
    <p:sldId id="485" r:id="rId29"/>
    <p:sldId id="484" r:id="rId30"/>
    <p:sldId id="486" r:id="rId31"/>
    <p:sldId id="398" r:id="rId32"/>
    <p:sldId id="390" r:id="rId33"/>
    <p:sldId id="439" r:id="rId34"/>
    <p:sldId id="275" r:id="rId35"/>
    <p:sldId id="458" r:id="rId36"/>
    <p:sldId id="543" r:id="rId37"/>
    <p:sldId id="473" r:id="rId38"/>
    <p:sldId id="4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FC17C-66BB-4920-B269-D4A870BC289E}" v="3" dt="2024-09-30T08:55:06.698"/>
    <p1510:client id="{FA6134EC-408A-49A8-958A-8B0DB1EBBA96}" v="30" dt="2024-09-29T21:37:00.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05" d="100"/>
          <a:sy n="105" d="100"/>
        </p:scale>
        <p:origin x="36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28BFC17C-66BB-4920-B269-D4A870BC289E}"/>
    <pc:docChg chg="delSld modSld">
      <pc:chgData name="ΠΑΝΑΓΙΩΤΗΣ ΤΣΑΠΑΡΑΣ" userId="14c29a0b-fba8-4de1-ba9f-ce710cf39d77" providerId="ADAL" clId="{28BFC17C-66BB-4920-B269-D4A870BC289E}" dt="2024-09-30T08:55:28.136" v="13" actId="20577"/>
      <pc:docMkLst>
        <pc:docMk/>
      </pc:docMkLst>
      <pc:sldChg chg="del">
        <pc:chgData name="ΠΑΝΑΓΙΩΤΗΣ ΤΣΑΠΑΡΑΣ" userId="14c29a0b-fba8-4de1-ba9f-ce710cf39d77" providerId="ADAL" clId="{28BFC17C-66BB-4920-B269-D4A870BC289E}" dt="2024-09-30T08:54:44.283" v="4" actId="47"/>
        <pc:sldMkLst>
          <pc:docMk/>
          <pc:sldMk cId="3470699394" sldId="426"/>
        </pc:sldMkLst>
      </pc:sldChg>
      <pc:sldChg chg="del">
        <pc:chgData name="ΠΑΝΑΓΙΩΤΗΣ ΤΣΑΠΑΡΑΣ" userId="14c29a0b-fba8-4de1-ba9f-ce710cf39d77" providerId="ADAL" clId="{28BFC17C-66BB-4920-B269-D4A870BC289E}" dt="2024-09-30T08:54:45.734" v="5" actId="47"/>
        <pc:sldMkLst>
          <pc:docMk/>
          <pc:sldMk cId="2826758687" sldId="427"/>
        </pc:sldMkLst>
      </pc:sldChg>
      <pc:sldChg chg="modSp mod">
        <pc:chgData name="ΠΑΝΑΓΙΩΤΗΣ ΤΣΑΠΑΡΑΣ" userId="14c29a0b-fba8-4de1-ba9f-ce710cf39d77" providerId="ADAL" clId="{28BFC17C-66BB-4920-B269-D4A870BC289E}" dt="2024-09-30T08:55:28.136" v="13" actId="20577"/>
        <pc:sldMkLst>
          <pc:docMk/>
          <pc:sldMk cId="3775625589" sldId="439"/>
        </pc:sldMkLst>
        <pc:spChg chg="mod">
          <ac:chgData name="ΠΑΝΑΓΙΩΤΗΣ ΤΣΑΠΑΡΑΣ" userId="14c29a0b-fba8-4de1-ba9f-ce710cf39d77" providerId="ADAL" clId="{28BFC17C-66BB-4920-B269-D4A870BC289E}" dt="2024-09-30T08:55:00.268" v="7" actId="14100"/>
          <ac:spMkLst>
            <pc:docMk/>
            <pc:sldMk cId="3775625589" sldId="439"/>
            <ac:spMk id="445453"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54"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55"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56"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57"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58"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59" creationId="{00000000-0000-0000-0000-000000000000}"/>
          </ac:spMkLst>
        </pc:spChg>
        <pc:spChg chg="mod">
          <ac:chgData name="ΠΑΝΑΓΙΩΤΗΣ ΤΣΑΠΑΡΑΣ" userId="14c29a0b-fba8-4de1-ba9f-ce710cf39d77" providerId="ADAL" clId="{28BFC17C-66BB-4920-B269-D4A870BC289E}" dt="2024-09-30T08:55:28.136" v="13" actId="20577"/>
          <ac:spMkLst>
            <pc:docMk/>
            <pc:sldMk cId="3775625589" sldId="439"/>
            <ac:spMk id="445461"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62"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63" creationId="{00000000-0000-0000-0000-000000000000}"/>
          </ac:spMkLst>
        </pc:spChg>
        <pc:spChg chg="mod">
          <ac:chgData name="ΠΑΝΑΓΙΩΤΗΣ ΤΣΑΠΑΡΑΣ" userId="14c29a0b-fba8-4de1-ba9f-ce710cf39d77" providerId="ADAL" clId="{28BFC17C-66BB-4920-B269-D4A870BC289E}" dt="2024-09-30T08:55:17.846" v="11" actId="20577"/>
          <ac:spMkLst>
            <pc:docMk/>
            <pc:sldMk cId="3775625589" sldId="439"/>
            <ac:spMk id="445464"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65" creationId="{00000000-0000-0000-0000-000000000000}"/>
          </ac:spMkLst>
        </pc:spChg>
        <pc:spChg chg="mod">
          <ac:chgData name="ΠΑΝΑΓΙΩΤΗΣ ΤΣΑΠΑΡΑΣ" userId="14c29a0b-fba8-4de1-ba9f-ce710cf39d77" providerId="ADAL" clId="{28BFC17C-66BB-4920-B269-D4A870BC289E}" dt="2024-09-30T08:55:06.697" v="8" actId="404"/>
          <ac:spMkLst>
            <pc:docMk/>
            <pc:sldMk cId="3775625589" sldId="439"/>
            <ac:spMk id="445466"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67" creationId="{00000000-0000-0000-0000-000000000000}"/>
          </ac:spMkLst>
        </pc:spChg>
        <pc:spChg chg="mod">
          <ac:chgData name="ΠΑΝΑΓΙΩΤΗΣ ΤΣΑΠΑΡΑΣ" userId="14c29a0b-fba8-4de1-ba9f-ce710cf39d77" providerId="ADAL" clId="{28BFC17C-66BB-4920-B269-D4A870BC289E}" dt="2024-09-30T08:55:00.268" v="7" actId="14100"/>
          <ac:spMkLst>
            <pc:docMk/>
            <pc:sldMk cId="3775625589" sldId="439"/>
            <ac:spMk id="445468" creationId="{00000000-0000-0000-0000-000000000000}"/>
          </ac:spMkLst>
        </pc:spChg>
        <pc:grpChg chg="mod">
          <ac:chgData name="ΠΑΝΑΓΙΩΤΗΣ ΤΣΑΠΑΡΑΣ" userId="14c29a0b-fba8-4de1-ba9f-ce710cf39d77" providerId="ADAL" clId="{28BFC17C-66BB-4920-B269-D4A870BC289E}" dt="2024-09-30T08:55:00.268" v="7" actId="14100"/>
          <ac:grpSpMkLst>
            <pc:docMk/>
            <pc:sldMk cId="3775625589" sldId="439"/>
            <ac:grpSpMk id="445469" creationId="{00000000-0000-0000-0000-000000000000}"/>
          </ac:grpSpMkLst>
        </pc:grpChg>
      </pc:sldChg>
      <pc:sldChg chg="modSp mod">
        <pc:chgData name="ΠΑΝΑΓΙΩΤΗΣ ΤΣΑΠΑΡΑΣ" userId="14c29a0b-fba8-4de1-ba9f-ce710cf39d77" providerId="ADAL" clId="{28BFC17C-66BB-4920-B269-D4A870BC289E}" dt="2024-09-30T07:56:21.103" v="3" actId="1076"/>
        <pc:sldMkLst>
          <pc:docMk/>
          <pc:sldMk cId="332514434" sldId="547"/>
        </pc:sldMkLst>
        <pc:spChg chg="mod">
          <ac:chgData name="ΠΑΝΑΓΙΩΤΗΣ ΤΣΑΠΑΡΑΣ" userId="14c29a0b-fba8-4de1-ba9f-ce710cf39d77" providerId="ADAL" clId="{28BFC17C-66BB-4920-B269-D4A870BC289E}" dt="2024-09-30T07:56:07.559" v="1" actId="6549"/>
          <ac:spMkLst>
            <pc:docMk/>
            <pc:sldMk cId="332514434" sldId="547"/>
            <ac:spMk id="3" creationId="{4E6CD21B-75E1-5D98-94F8-53F5BD1037B1}"/>
          </ac:spMkLst>
        </pc:spChg>
        <pc:picChg chg="mod">
          <ac:chgData name="ΠΑΝΑΓΙΩΤΗΣ ΤΣΑΠΑΡΑΣ" userId="14c29a0b-fba8-4de1-ba9f-ce710cf39d77" providerId="ADAL" clId="{28BFC17C-66BB-4920-B269-D4A870BC289E}" dt="2024-09-30T07:56:21.103" v="3" actId="1076"/>
          <ac:picMkLst>
            <pc:docMk/>
            <pc:sldMk cId="332514434" sldId="547"/>
            <ac:picMk id="5" creationId="{04A7111A-56E6-7132-E015-4CA8CD2512AB}"/>
          </ac:picMkLst>
        </pc:picChg>
      </pc:sldChg>
    </pc:docChg>
  </pc:docChgLst>
  <pc:docChgLst>
    <pc:chgData name="ΠΑΝΑΓΙΩΤΗΣ ΤΣΑΠΑΡΑΣ" userId="14c29a0b-fba8-4de1-ba9f-ce710cf39d77" providerId="ADAL" clId="{FF72962C-AB84-461B-8D7A-2FDE65F41D59}"/>
    <pc:docChg chg="modSld">
      <pc:chgData name="ΠΑΝΑΓΙΩΤΗΣ ΤΣΑΠΑΡΑΣ" userId="14c29a0b-fba8-4de1-ba9f-ce710cf39d77" providerId="ADAL" clId="{FF72962C-AB84-461B-8D7A-2FDE65F41D59}" dt="2021-10-05T16:41:17.610" v="9" actId="20577"/>
      <pc:docMkLst>
        <pc:docMk/>
      </pc:docMkLst>
      <pc:sldChg chg="modSp mod">
        <pc:chgData name="ΠΑΝΑΓΙΩΤΗΣ ΤΣΑΠΑΡΑΣ" userId="14c29a0b-fba8-4de1-ba9f-ce710cf39d77" providerId="ADAL" clId="{FF72962C-AB84-461B-8D7A-2FDE65F41D59}" dt="2021-10-05T16:38:46.117" v="8" actId="404"/>
        <pc:sldMkLst>
          <pc:docMk/>
          <pc:sldMk cId="3367918720" sldId="479"/>
        </pc:sldMkLst>
        <pc:spChg chg="mod">
          <ac:chgData name="ΠΑΝΑΓΙΩΤΗΣ ΤΣΑΠΑΡΑΣ" userId="14c29a0b-fba8-4de1-ba9f-ce710cf39d77" providerId="ADAL" clId="{FF72962C-AB84-461B-8D7A-2FDE65F41D59}" dt="2021-10-05T16:38:46.117" v="8" actId="404"/>
          <ac:spMkLst>
            <pc:docMk/>
            <pc:sldMk cId="3367918720" sldId="479"/>
            <ac:spMk id="2" creationId="{00000000-0000-0000-0000-000000000000}"/>
          </ac:spMkLst>
        </pc:spChg>
      </pc:sldChg>
      <pc:sldChg chg="modSp mod">
        <pc:chgData name="ΠΑΝΑΓΙΩΤΗΣ ΤΣΑΠΑΡΑΣ" userId="14c29a0b-fba8-4de1-ba9f-ce710cf39d77" providerId="ADAL" clId="{FF72962C-AB84-461B-8D7A-2FDE65F41D59}" dt="2021-10-05T16:41:17.610" v="9" actId="20577"/>
        <pc:sldMkLst>
          <pc:docMk/>
          <pc:sldMk cId="1606398971" sldId="526"/>
        </pc:sldMkLst>
        <pc:spChg chg="mod">
          <ac:chgData name="ΠΑΝΑΓΙΩΤΗΣ ΤΣΑΠΑΡΑΣ" userId="14c29a0b-fba8-4de1-ba9f-ce710cf39d77" providerId="ADAL" clId="{FF72962C-AB84-461B-8D7A-2FDE65F41D59}" dt="2021-10-05T16:41:17.610" v="9" actId="20577"/>
          <ac:spMkLst>
            <pc:docMk/>
            <pc:sldMk cId="1606398971" sldId="526"/>
            <ac:spMk id="3" creationId="{00000000-0000-0000-0000-000000000000}"/>
          </ac:spMkLst>
        </pc:spChg>
      </pc:sldChg>
    </pc:docChg>
  </pc:docChgLst>
  <pc:docChgLst>
    <pc:chgData name="Panayiotis Tsaparas" userId="7d0c1048c9533bbd" providerId="LiveId" clId="{FA6134EC-408A-49A8-958A-8B0DB1EBBA96}"/>
    <pc:docChg chg="addSld delSld modSld">
      <pc:chgData name="Panayiotis Tsaparas" userId="7d0c1048c9533bbd" providerId="LiveId" clId="{FA6134EC-408A-49A8-958A-8B0DB1EBBA96}" dt="2024-09-29T21:37:00.456" v="556" actId="167"/>
      <pc:docMkLst>
        <pc:docMk/>
      </pc:docMkLst>
      <pc:sldChg chg="del">
        <pc:chgData name="Panayiotis Tsaparas" userId="7d0c1048c9533bbd" providerId="LiveId" clId="{FA6134EC-408A-49A8-958A-8B0DB1EBBA96}" dt="2024-09-29T21:28:15.056" v="421" actId="47"/>
        <pc:sldMkLst>
          <pc:docMk/>
          <pc:sldMk cId="1859312823" sldId="534"/>
        </pc:sldMkLst>
      </pc:sldChg>
      <pc:sldChg chg="del">
        <pc:chgData name="Panayiotis Tsaparas" userId="7d0c1048c9533bbd" providerId="LiveId" clId="{FA6134EC-408A-49A8-958A-8B0DB1EBBA96}" dt="2024-09-29T21:28:16.447" v="422" actId="47"/>
        <pc:sldMkLst>
          <pc:docMk/>
          <pc:sldMk cId="3009323458" sldId="535"/>
        </pc:sldMkLst>
      </pc:sldChg>
      <pc:sldChg chg="addSp modSp mod">
        <pc:chgData name="Panayiotis Tsaparas" userId="7d0c1048c9533bbd" providerId="LiveId" clId="{FA6134EC-408A-49A8-958A-8B0DB1EBBA96}" dt="2024-09-29T20:53:12.830" v="83" actId="14100"/>
        <pc:sldMkLst>
          <pc:docMk/>
          <pc:sldMk cId="2979149528" sldId="545"/>
        </pc:sldMkLst>
        <pc:spChg chg="mod">
          <ac:chgData name="Panayiotis Tsaparas" userId="7d0c1048c9533bbd" providerId="LiveId" clId="{FA6134EC-408A-49A8-958A-8B0DB1EBBA96}" dt="2024-09-29T20:51:00.698" v="17" actId="20577"/>
          <ac:spMkLst>
            <pc:docMk/>
            <pc:sldMk cId="2979149528" sldId="545"/>
            <ac:spMk id="2" creationId="{28022B95-9914-283C-4F18-F62A4DD2D3D5}"/>
          </ac:spMkLst>
        </pc:spChg>
        <pc:spChg chg="add mod">
          <ac:chgData name="Panayiotis Tsaparas" userId="7d0c1048c9533bbd" providerId="LiveId" clId="{FA6134EC-408A-49A8-958A-8B0DB1EBBA96}" dt="2024-09-29T20:53:12.830" v="83" actId="14100"/>
          <ac:spMkLst>
            <pc:docMk/>
            <pc:sldMk cId="2979149528" sldId="545"/>
            <ac:spMk id="3" creationId="{FD8517FF-867B-D781-42C9-34AFF3F35156}"/>
          </ac:spMkLst>
        </pc:spChg>
        <pc:picChg chg="mod modCrop">
          <ac:chgData name="Panayiotis Tsaparas" userId="7d0c1048c9533bbd" providerId="LiveId" clId="{FA6134EC-408A-49A8-958A-8B0DB1EBBA96}" dt="2024-09-29T20:52:49.082" v="75" actId="1076"/>
          <ac:picMkLst>
            <pc:docMk/>
            <pc:sldMk cId="2979149528" sldId="545"/>
            <ac:picMk id="5" creationId="{12B759E4-94F8-F321-BB16-2399EFE7B00A}"/>
          </ac:picMkLst>
        </pc:picChg>
      </pc:sldChg>
      <pc:sldChg chg="addSp modSp new mod">
        <pc:chgData name="Panayiotis Tsaparas" userId="7d0c1048c9533bbd" providerId="LiveId" clId="{FA6134EC-408A-49A8-958A-8B0DB1EBBA96}" dt="2024-09-29T21:37:00.456" v="556" actId="167"/>
        <pc:sldMkLst>
          <pc:docMk/>
          <pc:sldMk cId="3546482165" sldId="546"/>
        </pc:sldMkLst>
        <pc:spChg chg="mod">
          <ac:chgData name="Panayiotis Tsaparas" userId="7d0c1048c9533bbd" providerId="LiveId" clId="{FA6134EC-408A-49A8-958A-8B0DB1EBBA96}" dt="2024-09-29T21:17:47.658" v="102" actId="20577"/>
          <ac:spMkLst>
            <pc:docMk/>
            <pc:sldMk cId="3546482165" sldId="546"/>
            <ac:spMk id="2" creationId="{61AE9FCD-D006-C4CE-BAC0-2F4F754FE8A3}"/>
          </ac:spMkLst>
        </pc:spChg>
        <pc:spChg chg="mod">
          <ac:chgData name="Panayiotis Tsaparas" userId="7d0c1048c9533bbd" providerId="LiveId" clId="{FA6134EC-408A-49A8-958A-8B0DB1EBBA96}" dt="2024-09-29T21:32:40.246" v="541" actId="20577"/>
          <ac:spMkLst>
            <pc:docMk/>
            <pc:sldMk cId="3546482165" sldId="546"/>
            <ac:spMk id="3" creationId="{D8BB845E-C101-996A-BBF4-8AFA027E8598}"/>
          </ac:spMkLst>
        </pc:spChg>
        <pc:spChg chg="add mod">
          <ac:chgData name="Panayiotis Tsaparas" userId="7d0c1048c9533bbd" providerId="LiveId" clId="{FA6134EC-408A-49A8-958A-8B0DB1EBBA96}" dt="2024-09-29T21:36:18.578" v="553" actId="1076"/>
          <ac:spMkLst>
            <pc:docMk/>
            <pc:sldMk cId="3546482165" sldId="546"/>
            <ac:spMk id="4" creationId="{199E556D-9F36-4791-B8AC-CEB1DE7B71E9}"/>
          </ac:spMkLst>
        </pc:spChg>
        <pc:spChg chg="add mod">
          <ac:chgData name="Panayiotis Tsaparas" userId="7d0c1048c9533bbd" providerId="LiveId" clId="{FA6134EC-408A-49A8-958A-8B0DB1EBBA96}" dt="2024-09-29T21:26:16.012" v="400"/>
          <ac:spMkLst>
            <pc:docMk/>
            <pc:sldMk cId="3546482165" sldId="546"/>
            <ac:spMk id="5" creationId="{5E975AFF-93CC-C8F2-8CFE-FB859450E61E}"/>
          </ac:spMkLst>
        </pc:spChg>
        <pc:spChg chg="add mod">
          <ac:chgData name="Panayiotis Tsaparas" userId="7d0c1048c9533bbd" providerId="LiveId" clId="{FA6134EC-408A-49A8-958A-8B0DB1EBBA96}" dt="2024-09-29T21:27:31.250" v="410"/>
          <ac:spMkLst>
            <pc:docMk/>
            <pc:sldMk cId="3546482165" sldId="546"/>
            <ac:spMk id="7" creationId="{98D20A29-F58D-7F21-6321-628562A461B8}"/>
          </ac:spMkLst>
        </pc:spChg>
        <pc:picChg chg="add mod">
          <ac:chgData name="Panayiotis Tsaparas" userId="7d0c1048c9533bbd" providerId="LiveId" clId="{FA6134EC-408A-49A8-958A-8B0DB1EBBA96}" dt="2024-09-29T21:26:49.788" v="406" actId="1076"/>
          <ac:picMkLst>
            <pc:docMk/>
            <pc:sldMk cId="3546482165" sldId="546"/>
            <ac:picMk id="6" creationId="{FF4CF177-4F00-D46F-D8AE-B579CB7217BC}"/>
          </ac:picMkLst>
        </pc:picChg>
        <pc:picChg chg="add mod">
          <ac:chgData name="Panayiotis Tsaparas" userId="7d0c1048c9533bbd" providerId="LiveId" clId="{FA6134EC-408A-49A8-958A-8B0DB1EBBA96}" dt="2024-09-29T21:34:47.303" v="551" actId="14100"/>
          <ac:picMkLst>
            <pc:docMk/>
            <pc:sldMk cId="3546482165" sldId="546"/>
            <ac:picMk id="8" creationId="{C0B1389B-1288-97FF-960C-8A1B206DAEB1}"/>
          </ac:picMkLst>
        </pc:picChg>
        <pc:picChg chg="add mod">
          <ac:chgData name="Panayiotis Tsaparas" userId="7d0c1048c9533bbd" providerId="LiveId" clId="{FA6134EC-408A-49A8-958A-8B0DB1EBBA96}" dt="2024-09-29T21:36:18.578" v="553" actId="1076"/>
          <ac:picMkLst>
            <pc:docMk/>
            <pc:sldMk cId="3546482165" sldId="546"/>
            <ac:picMk id="1032" creationId="{925072DF-5BD7-0342-78E8-D6A54ED7FD92}"/>
          </ac:picMkLst>
        </pc:picChg>
        <pc:picChg chg="add mod">
          <ac:chgData name="Panayiotis Tsaparas" userId="7d0c1048c9533bbd" providerId="LiveId" clId="{FA6134EC-408A-49A8-958A-8B0DB1EBBA96}" dt="2024-09-29T21:34:52.463" v="552" actId="167"/>
          <ac:picMkLst>
            <pc:docMk/>
            <pc:sldMk cId="3546482165" sldId="546"/>
            <ac:picMk id="1034" creationId="{AF48B3DE-CA81-F2AA-6D37-1955C5441CFC}"/>
          </ac:picMkLst>
        </pc:picChg>
        <pc:picChg chg="add mod">
          <ac:chgData name="Panayiotis Tsaparas" userId="7d0c1048c9533bbd" providerId="LiveId" clId="{FA6134EC-408A-49A8-958A-8B0DB1EBBA96}" dt="2024-09-29T21:37:00.456" v="556" actId="167"/>
          <ac:picMkLst>
            <pc:docMk/>
            <pc:sldMk cId="3546482165" sldId="546"/>
            <ac:picMk id="1036" creationId="{11553E1E-1B31-05C5-82E5-36CFD749544F}"/>
          </ac:picMkLst>
        </pc:picChg>
      </pc:sldChg>
      <pc:sldChg chg="addSp modSp new mod">
        <pc:chgData name="Panayiotis Tsaparas" userId="7d0c1048c9533bbd" providerId="LiveId" clId="{FA6134EC-408A-49A8-958A-8B0DB1EBBA96}" dt="2024-09-29T21:31:03.140" v="537" actId="1076"/>
        <pc:sldMkLst>
          <pc:docMk/>
          <pc:sldMk cId="332514434" sldId="547"/>
        </pc:sldMkLst>
        <pc:spChg chg="mod">
          <ac:chgData name="Panayiotis Tsaparas" userId="7d0c1048c9533bbd" providerId="LiveId" clId="{FA6134EC-408A-49A8-958A-8B0DB1EBBA96}" dt="2024-09-29T21:28:27.376" v="441" actId="20577"/>
          <ac:spMkLst>
            <pc:docMk/>
            <pc:sldMk cId="332514434" sldId="547"/>
            <ac:spMk id="2" creationId="{5CFE9BA0-5D1C-82BD-11FE-6AD810A4DE3A}"/>
          </ac:spMkLst>
        </pc:spChg>
        <pc:spChg chg="mod">
          <ac:chgData name="Panayiotis Tsaparas" userId="7d0c1048c9533bbd" providerId="LiveId" clId="{FA6134EC-408A-49A8-958A-8B0DB1EBBA96}" dt="2024-09-29T21:29:37.543" v="535" actId="20577"/>
          <ac:spMkLst>
            <pc:docMk/>
            <pc:sldMk cId="332514434" sldId="547"/>
            <ac:spMk id="3" creationId="{4E6CD21B-75E1-5D98-94F8-53F5BD1037B1}"/>
          </ac:spMkLst>
        </pc:spChg>
        <pc:picChg chg="add mod">
          <ac:chgData name="Panayiotis Tsaparas" userId="7d0c1048c9533bbd" providerId="LiveId" clId="{FA6134EC-408A-49A8-958A-8B0DB1EBBA96}" dt="2024-09-29T21:31:03.140" v="537" actId="1076"/>
          <ac:picMkLst>
            <pc:docMk/>
            <pc:sldMk cId="332514434" sldId="547"/>
            <ac:picMk id="5" creationId="{04A7111A-56E6-7132-E015-4CA8CD2512AB}"/>
          </ac:picMkLst>
        </pc:picChg>
      </pc:sldChg>
    </pc:docChg>
  </pc:docChgLst>
  <pc:docChgLst>
    <pc:chgData name="ΠΑΝΑΓΙΩΤΗΣ ΤΣΑΠΑΡΑΣ" userId="14c29a0b-fba8-4de1-ba9f-ce710cf39d77" providerId="ADAL" clId="{E4135B4E-3E21-4402-BFBE-3CAD71896C00}"/>
    <pc:docChg chg="undo custSel addSld delSld modSld">
      <pc:chgData name="ΠΑΝΑΓΙΩΤΗΣ ΤΣΑΠΑΡΑΣ" userId="14c29a0b-fba8-4de1-ba9f-ce710cf39d77" providerId="ADAL" clId="{E4135B4E-3E21-4402-BFBE-3CAD71896C00}" dt="2023-10-12T14:27:05.539" v="454" actId="27636"/>
      <pc:docMkLst>
        <pc:docMk/>
      </pc:docMkLst>
      <pc:sldChg chg="addSp delSp modSp add mod">
        <pc:chgData name="ΠΑΝΑΓΙΩΤΗΣ ΤΣΑΠΑΡΑΣ" userId="14c29a0b-fba8-4de1-ba9f-ce710cf39d77" providerId="ADAL" clId="{E4135B4E-3E21-4402-BFBE-3CAD71896C00}" dt="2023-10-12T14:27:05.539" v="454" actId="27636"/>
        <pc:sldMkLst>
          <pc:docMk/>
          <pc:sldMk cId="3108868734" sldId="544"/>
        </pc:sldMkLst>
        <pc:spChg chg="mod">
          <ac:chgData name="ΠΑΝΑΓΙΩΤΗΣ ΤΣΑΠΑΡΑΣ" userId="14c29a0b-fba8-4de1-ba9f-ce710cf39d77" providerId="ADAL" clId="{E4135B4E-3E21-4402-BFBE-3CAD71896C00}" dt="2023-10-12T14:27:05.539" v="454" actId="27636"/>
          <ac:spMkLst>
            <pc:docMk/>
            <pc:sldMk cId="3108868734" sldId="544"/>
            <ac:spMk id="3" creationId="{8D511AE0-AEBC-12CE-0BF7-82788DA829E5}"/>
          </ac:spMkLst>
        </pc:spChg>
        <pc:picChg chg="add del mod">
          <ac:chgData name="ΠΑΝΑΓΙΩΤΗΣ ΤΣΑΠΑΡΑΣ" userId="14c29a0b-fba8-4de1-ba9f-ce710cf39d77" providerId="ADAL" clId="{E4135B4E-3E21-4402-BFBE-3CAD71896C00}" dt="2023-10-12T14:21:57.530" v="317"/>
          <ac:picMkLst>
            <pc:docMk/>
            <pc:sldMk cId="3108868734" sldId="544"/>
            <ac:picMk id="1026" creationId="{6B0122E1-8DF7-7712-9DCE-E6CDDB505718}"/>
          </ac:picMkLst>
        </pc:picChg>
        <pc:picChg chg="add mod">
          <ac:chgData name="ΠΑΝΑΓΙΩΤΗΣ ΤΣΑΠΑΡΑΣ" userId="14c29a0b-fba8-4de1-ba9f-ce710cf39d77" providerId="ADAL" clId="{E4135B4E-3E21-4402-BFBE-3CAD71896C00}" dt="2023-10-12T14:26:57.925" v="451" actId="1076"/>
          <ac:picMkLst>
            <pc:docMk/>
            <pc:sldMk cId="3108868734" sldId="544"/>
            <ac:picMk id="1028" creationId="{0008D9D8-7590-573B-9CA2-2ACDABB7547B}"/>
          </ac:picMkLst>
        </pc:picChg>
        <pc:picChg chg="add mod">
          <ac:chgData name="ΠΑΝΑΓΙΩΤΗΣ ΤΣΑΠΑΡΑΣ" userId="14c29a0b-fba8-4de1-ba9f-ce710cf39d77" providerId="ADAL" clId="{E4135B4E-3E21-4402-BFBE-3CAD71896C00}" dt="2023-10-12T14:26:49.820" v="448" actId="1076"/>
          <ac:picMkLst>
            <pc:docMk/>
            <pc:sldMk cId="3108868734" sldId="544"/>
            <ac:picMk id="1030" creationId="{73C188FE-9A78-A6FA-B796-39C85ADFAD9F}"/>
          </ac:picMkLst>
        </pc:picChg>
        <pc:picChg chg="add mod">
          <ac:chgData name="ΠΑΝΑΓΙΩΤΗΣ ΤΣΑΠΑΡΑΣ" userId="14c29a0b-fba8-4de1-ba9f-ce710cf39d77" providerId="ADAL" clId="{E4135B4E-3E21-4402-BFBE-3CAD71896C00}" dt="2023-10-12T14:26:59.933" v="452" actId="1076"/>
          <ac:picMkLst>
            <pc:docMk/>
            <pc:sldMk cId="3108868734" sldId="544"/>
            <ac:picMk id="1032" creationId="{85405523-E470-C79A-668B-696E5DF08DF2}"/>
          </ac:picMkLst>
        </pc:picChg>
      </pc:sldChg>
      <pc:sldChg chg="modSp new del mod">
        <pc:chgData name="ΠΑΝΑΓΙΩΤΗΣ ΤΣΑΠΑΡΑΣ" userId="14c29a0b-fba8-4de1-ba9f-ce710cf39d77" providerId="ADAL" clId="{E4135B4E-3E21-4402-BFBE-3CAD71896C00}" dt="2023-10-12T14:19:21.461" v="217" actId="2696"/>
        <pc:sldMkLst>
          <pc:docMk/>
          <pc:sldMk cId="3732741424" sldId="544"/>
        </pc:sldMkLst>
        <pc:spChg chg="mod">
          <ac:chgData name="ΠΑΝΑΓΙΩΤΗΣ ΤΣΑΠΑΡΑΣ" userId="14c29a0b-fba8-4de1-ba9f-ce710cf39d77" providerId="ADAL" clId="{E4135B4E-3E21-4402-BFBE-3CAD71896C00}" dt="2023-10-12T14:17:18.868" v="31" actId="20577"/>
          <ac:spMkLst>
            <pc:docMk/>
            <pc:sldMk cId="3732741424" sldId="544"/>
            <ac:spMk id="2" creationId="{0481A60D-BEC9-76E0-CEA8-F19FA34F7205}"/>
          </ac:spMkLst>
        </pc:spChg>
        <pc:spChg chg="mod">
          <ac:chgData name="ΠΑΝΑΓΙΩΤΗΣ ΤΣΑΠΑΡΑΣ" userId="14c29a0b-fba8-4de1-ba9f-ce710cf39d77" providerId="ADAL" clId="{E4135B4E-3E21-4402-BFBE-3CAD71896C00}" dt="2023-10-12T14:18:55.506" v="216" actId="20577"/>
          <ac:spMkLst>
            <pc:docMk/>
            <pc:sldMk cId="3732741424" sldId="544"/>
            <ac:spMk id="3" creationId="{8D511AE0-AEBC-12CE-0BF7-82788DA829E5}"/>
          </ac:spMkLst>
        </pc:spChg>
      </pc:sldChg>
    </pc:docChg>
  </pc:docChgLst>
  <pc:docChgLst>
    <pc:chgData name="ΠΑΝΑΓΙΩΤΗΣ ΤΣΑΠΑΡΑΣ" userId="14c29a0b-fba8-4de1-ba9f-ce710cf39d77" providerId="ADAL" clId="{A1FDFB8F-AA28-47EE-B49E-2FCA71F1151C}"/>
    <pc:docChg chg="modSld">
      <pc:chgData name="ΠΑΝΑΓΙΩΤΗΣ ΤΣΑΠΑΡΑΣ" userId="14c29a0b-fba8-4de1-ba9f-ce710cf39d77" providerId="ADAL" clId="{A1FDFB8F-AA28-47EE-B49E-2FCA71F1151C}" dt="2023-10-02T02:44:31.224" v="37" actId="20577"/>
      <pc:docMkLst>
        <pc:docMk/>
      </pc:docMkLst>
      <pc:sldChg chg="modSp">
        <pc:chgData name="ΠΑΝΑΓΙΩΤΗΣ ΤΣΑΠΑΡΑΣ" userId="14c29a0b-fba8-4de1-ba9f-ce710cf39d77" providerId="ADAL" clId="{A1FDFB8F-AA28-47EE-B49E-2FCA71F1151C}" dt="2023-10-02T02:43:29.735" v="3" actId="14100"/>
        <pc:sldMkLst>
          <pc:docMk/>
          <pc:sldMk cId="2110057979" sldId="488"/>
        </pc:sldMkLst>
        <pc:picChg chg="mod">
          <ac:chgData name="ΠΑΝΑΓΙΩΤΗΣ ΤΣΑΠΑΡΑΣ" userId="14c29a0b-fba8-4de1-ba9f-ce710cf39d77" providerId="ADAL" clId="{A1FDFB8F-AA28-47EE-B49E-2FCA71F1151C}" dt="2023-10-02T02:43:29.735" v="3" actId="14100"/>
          <ac:picMkLst>
            <pc:docMk/>
            <pc:sldMk cId="2110057979" sldId="488"/>
            <ac:picMk id="4" creationId="{00000000-0000-0000-0000-000000000000}"/>
          </ac:picMkLst>
        </pc:picChg>
      </pc:sldChg>
      <pc:sldChg chg="modSp mod">
        <pc:chgData name="ΠΑΝΑΓΙΩΤΗΣ ΤΣΑΠΑΡΑΣ" userId="14c29a0b-fba8-4de1-ba9f-ce710cf39d77" providerId="ADAL" clId="{A1FDFB8F-AA28-47EE-B49E-2FCA71F1151C}" dt="2023-10-02T02:44:31.224" v="37" actId="20577"/>
        <pc:sldMkLst>
          <pc:docMk/>
          <pc:sldMk cId="2893411125" sldId="543"/>
        </pc:sldMkLst>
        <pc:spChg chg="mod">
          <ac:chgData name="ΠΑΝΑΓΙΩΤΗΣ ΤΣΑΠΑΡΑΣ" userId="14c29a0b-fba8-4de1-ba9f-ce710cf39d77" providerId="ADAL" clId="{A1FDFB8F-AA28-47EE-B49E-2FCA71F1151C}" dt="2023-10-02T02:44:31.224" v="37" actId="20577"/>
          <ac:spMkLst>
            <pc:docMk/>
            <pc:sldMk cId="2893411125" sldId="543"/>
            <ac:spMk id="3" creationId="{191401C7-D433-4290-8AC8-4CD3684980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9/27/2024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4</a:t>
            </a:fld>
            <a:endParaRPr lang="en-US"/>
          </a:p>
        </p:txBody>
      </p:sp>
    </p:spTree>
    <p:extLst>
      <p:ext uri="{BB962C8B-B14F-4D97-AF65-F5344CB8AC3E}">
        <p14:creationId xmlns:p14="http://schemas.microsoft.com/office/powerpoint/2010/main" val="163775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13</a:t>
            </a:fld>
            <a:endParaRPr lang="en-US"/>
          </a:p>
        </p:txBody>
      </p:sp>
    </p:spTree>
    <p:extLst>
      <p:ext uri="{BB962C8B-B14F-4D97-AF65-F5344CB8AC3E}">
        <p14:creationId xmlns:p14="http://schemas.microsoft.com/office/powerpoint/2010/main" val="130179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19</a:t>
            </a:fld>
            <a:endParaRPr lang="en-US"/>
          </a:p>
        </p:txBody>
      </p:sp>
    </p:spTree>
    <p:extLst>
      <p:ext uri="{BB962C8B-B14F-4D97-AF65-F5344CB8AC3E}">
        <p14:creationId xmlns:p14="http://schemas.microsoft.com/office/powerpoint/2010/main" val="164737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point of view</a:t>
            </a:r>
          </a:p>
        </p:txBody>
      </p:sp>
      <p:sp>
        <p:nvSpPr>
          <p:cNvPr id="4" name="Slide Number Placeholder 3"/>
          <p:cNvSpPr>
            <a:spLocks noGrp="1"/>
          </p:cNvSpPr>
          <p:nvPr>
            <p:ph type="sldNum" sz="quarter" idx="10"/>
          </p:nvPr>
        </p:nvSpPr>
        <p:spPr/>
        <p:txBody>
          <a:bodyPr/>
          <a:lstStyle/>
          <a:p>
            <a:fld id="{CD2ABF5E-119C-40D0-9F75-E2458688F62F}" type="slidenum">
              <a:rPr lang="en-US" smtClean="0"/>
              <a:pPr/>
              <a:t>32</a:t>
            </a:fld>
            <a:endParaRPr lang="en-US"/>
          </a:p>
        </p:txBody>
      </p:sp>
    </p:spTree>
    <p:extLst>
      <p:ext uri="{BB962C8B-B14F-4D97-AF65-F5344CB8AC3E}">
        <p14:creationId xmlns:p14="http://schemas.microsoft.com/office/powerpoint/2010/main" val="323996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33</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9/27/2024</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owardsdatascience.com/sexiest-job-but-27b6e91ece8e"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Introduction</a:t>
            </a:r>
          </a:p>
        </p:txBody>
      </p:sp>
      <p:sp>
        <p:nvSpPr>
          <p:cNvPr id="5" name="Subtitle 4"/>
          <p:cNvSpPr>
            <a:spLocks noGrp="1"/>
          </p:cNvSpPr>
          <p:nvPr>
            <p:ph type="subTitle" idx="1"/>
          </p:nvPr>
        </p:nvSpPr>
        <p:spPr/>
        <p:txBody>
          <a:bodyPr/>
          <a:lstStyle/>
          <a:p>
            <a:r>
              <a:rPr lang="en-US" dirty="0"/>
              <a:t>What is data mining?</a:t>
            </a:r>
          </a:p>
          <a:p>
            <a:r>
              <a:rPr lang="en-US" dirty="0"/>
              <a:t>Applications </a:t>
            </a:r>
            <a:r>
              <a:rPr lang="en-US"/>
              <a:t>and techniques</a:t>
            </a:r>
            <a:endParaRPr lang="en-US" dirty="0"/>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3498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215" y="1253442"/>
            <a:ext cx="5363737" cy="5604558"/>
          </a:xfrm>
        </p:spPr>
      </p:pic>
      <p:sp>
        <p:nvSpPr>
          <p:cNvPr id="5" name="TextBox 4"/>
          <p:cNvSpPr txBox="1"/>
          <p:nvPr/>
        </p:nvSpPr>
        <p:spPr>
          <a:xfrm>
            <a:off x="6991816" y="2040673"/>
            <a:ext cx="4739268" cy="3539430"/>
          </a:xfrm>
          <a:prstGeom prst="rect">
            <a:avLst/>
          </a:prstGeom>
          <a:noFill/>
        </p:spPr>
        <p:txBody>
          <a:bodyPr wrap="square" rtlCol="0">
            <a:spAutoFit/>
          </a:bodyPr>
          <a:lstStyle/>
          <a:p>
            <a:r>
              <a:rPr lang="en-US" sz="2800" dirty="0">
                <a:solidFill>
                  <a:schemeClr val="accent6">
                    <a:lumMod val="75000"/>
                  </a:schemeClr>
                </a:solidFill>
              </a:rPr>
              <a:t>Self-Driving Cars</a:t>
            </a:r>
            <a:r>
              <a:rPr lang="en-US" sz="2800" dirty="0"/>
              <a:t>:</a:t>
            </a:r>
          </a:p>
          <a:p>
            <a:r>
              <a:rPr lang="en-US" sz="2800" dirty="0"/>
              <a:t>Car is the next computer. A future of smart cars that can drive themselves and learn from data</a:t>
            </a:r>
          </a:p>
          <a:p>
            <a:endParaRPr lang="en-US" sz="2800" dirty="0"/>
          </a:p>
          <a:p>
            <a:r>
              <a:rPr lang="en-US" sz="2800" dirty="0"/>
              <a:t>Also: smart cities – urban computing</a:t>
            </a:r>
          </a:p>
        </p:txBody>
      </p:sp>
    </p:spTree>
    <p:extLst>
      <p:ext uri="{BB962C8B-B14F-4D97-AF65-F5344CB8AC3E}">
        <p14:creationId xmlns:p14="http://schemas.microsoft.com/office/powerpoint/2010/main" val="223034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93" y="3750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5552" y="1363070"/>
            <a:ext cx="4184731" cy="27803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34" y="3974096"/>
            <a:ext cx="4184731" cy="2615457"/>
          </a:xfrm>
          <a:prstGeom prst="rect">
            <a:avLst/>
          </a:prstGeom>
        </p:spPr>
      </p:pic>
      <p:sp>
        <p:nvSpPr>
          <p:cNvPr id="6" name="TextBox 5"/>
          <p:cNvSpPr txBox="1"/>
          <p:nvPr/>
        </p:nvSpPr>
        <p:spPr>
          <a:xfrm>
            <a:off x="6255834" y="2276168"/>
            <a:ext cx="4616605" cy="954107"/>
          </a:xfrm>
          <a:prstGeom prst="rect">
            <a:avLst/>
          </a:prstGeom>
          <a:noFill/>
        </p:spPr>
        <p:txBody>
          <a:bodyPr wrap="square" rtlCol="0">
            <a:spAutoFit/>
          </a:bodyPr>
          <a:lstStyle/>
          <a:p>
            <a:r>
              <a:rPr lang="en-US" sz="2800" dirty="0"/>
              <a:t>Computers learn to play games by observing data</a:t>
            </a:r>
          </a:p>
        </p:txBody>
      </p:sp>
    </p:spTree>
    <p:extLst>
      <p:ext uri="{BB962C8B-B14F-4D97-AF65-F5344CB8AC3E}">
        <p14:creationId xmlns:p14="http://schemas.microsoft.com/office/powerpoint/2010/main" val="325593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Data creates value</a:t>
            </a:r>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838200" y="1158294"/>
            <a:ext cx="5584128" cy="5573563"/>
          </a:xfrm>
          <a:prstGeom prst="rect">
            <a:avLst/>
          </a:prstGeom>
          <a:noFill/>
          <a:ln w="9525">
            <a:noFill/>
            <a:miter lim="800000"/>
            <a:headEnd/>
            <a:tailEnd/>
          </a:ln>
        </p:spPr>
      </p:pic>
      <p:sp>
        <p:nvSpPr>
          <p:cNvPr id="6" name="TextBox 5"/>
          <p:cNvSpPr txBox="1"/>
          <p:nvPr/>
        </p:nvSpPr>
        <p:spPr>
          <a:xfrm>
            <a:off x="6553200" y="2743200"/>
            <a:ext cx="5158079" cy="523220"/>
          </a:xfrm>
          <a:prstGeom prst="rect">
            <a:avLst/>
          </a:prstGeom>
          <a:noFill/>
        </p:spPr>
        <p:txBody>
          <a:bodyPr wrap="none" rtlCol="0">
            <a:spAutoFit/>
          </a:bodyPr>
          <a:lstStyle/>
          <a:p>
            <a:r>
              <a:rPr lang="en-US" sz="2800" dirty="0"/>
              <a:t>Use of data for crisis management</a:t>
            </a:r>
          </a:p>
        </p:txBody>
      </p:sp>
    </p:spTree>
    <p:extLst>
      <p:ext uri="{BB962C8B-B14F-4D97-AF65-F5344CB8AC3E}">
        <p14:creationId xmlns:p14="http://schemas.microsoft.com/office/powerpoint/2010/main" val="49715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NFL Logo (National Football League ...">
            <a:extLst>
              <a:ext uri="{FF2B5EF4-FFF2-40B4-BE49-F238E27FC236}">
                <a16:creationId xmlns:a16="http://schemas.microsoft.com/office/drawing/2014/main" id="{11553E1E-1B31-05C5-82E5-36CFD7495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438" y="215265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fa logo PNG transparent image ...">
            <a:extLst>
              <a:ext uri="{FF2B5EF4-FFF2-40B4-BE49-F238E27FC236}">
                <a16:creationId xmlns:a16="http://schemas.microsoft.com/office/drawing/2014/main" id="{AF48B3DE-CA81-F2AA-6D37-1955C5441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206" y="1905000"/>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BA Logo and the Legend of Jerry West">
            <a:extLst>
              <a:ext uri="{FF2B5EF4-FFF2-40B4-BE49-F238E27FC236}">
                <a16:creationId xmlns:a16="http://schemas.microsoft.com/office/drawing/2014/main" id="{925072DF-5BD7-0342-78E8-D6A54ED7F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312" y="1780511"/>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AE9FCD-D006-C4CE-BAC0-2F4F754FE8A3}"/>
              </a:ext>
            </a:extLst>
          </p:cNvPr>
          <p:cNvSpPr>
            <a:spLocks noGrp="1"/>
          </p:cNvSpPr>
          <p:nvPr>
            <p:ph type="title"/>
          </p:nvPr>
        </p:nvSpPr>
        <p:spPr/>
        <p:txBody>
          <a:bodyPr/>
          <a:lstStyle/>
          <a:p>
            <a:r>
              <a:rPr lang="en-US" dirty="0"/>
              <a:t>Data creates value</a:t>
            </a:r>
          </a:p>
        </p:txBody>
      </p:sp>
      <p:sp>
        <p:nvSpPr>
          <p:cNvPr id="3" name="Content Placeholder 2">
            <a:extLst>
              <a:ext uri="{FF2B5EF4-FFF2-40B4-BE49-F238E27FC236}">
                <a16:creationId xmlns:a16="http://schemas.microsoft.com/office/drawing/2014/main" id="{D8BB845E-C101-996A-BBF4-8AFA027E8598}"/>
              </a:ext>
            </a:extLst>
          </p:cNvPr>
          <p:cNvSpPr>
            <a:spLocks noGrp="1"/>
          </p:cNvSpPr>
          <p:nvPr>
            <p:ph idx="1"/>
          </p:nvPr>
        </p:nvSpPr>
        <p:spPr/>
        <p:txBody>
          <a:bodyPr/>
          <a:lstStyle/>
          <a:p>
            <a:r>
              <a:rPr lang="en-US" dirty="0"/>
              <a:t>Sports Analytics: All major athletes and teams collect and analyze data.</a:t>
            </a:r>
          </a:p>
          <a:p>
            <a:pPr lvl="1"/>
            <a:r>
              <a:rPr lang="en-US" dirty="0"/>
              <a:t>Injury prediction and prevention</a:t>
            </a:r>
          </a:p>
          <a:p>
            <a:pPr lvl="1"/>
            <a:r>
              <a:rPr lang="en-US" dirty="0"/>
              <a:t>Team Strategy</a:t>
            </a:r>
          </a:p>
          <a:p>
            <a:pPr lvl="1"/>
            <a:r>
              <a:rPr lang="en-US" dirty="0"/>
              <a:t>Advanced metrics</a:t>
            </a:r>
          </a:p>
        </p:txBody>
      </p:sp>
      <p:sp>
        <p:nvSpPr>
          <p:cNvPr id="4" name="AutoShape 2" descr="Injury Prediction using Sports Data Analytics">
            <a:extLst>
              <a:ext uri="{FF2B5EF4-FFF2-40B4-BE49-F238E27FC236}">
                <a16:creationId xmlns:a16="http://schemas.microsoft.com/office/drawing/2014/main" id="{199E556D-9F36-4791-B8AC-CEB1DE7B71E9}"/>
              </a:ext>
            </a:extLst>
          </p:cNvPr>
          <p:cNvSpPr>
            <a:spLocks noChangeAspect="1" noChangeArrowheads="1"/>
          </p:cNvSpPr>
          <p:nvPr/>
        </p:nvSpPr>
        <p:spPr bwMode="auto">
          <a:xfrm>
            <a:off x="5334000" y="33045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F4CF177-4F00-D46F-D8AE-B579CB7217BC}"/>
              </a:ext>
            </a:extLst>
          </p:cNvPr>
          <p:cNvPicPr>
            <a:picLocks noChangeAspect="1"/>
          </p:cNvPicPr>
          <p:nvPr/>
        </p:nvPicPr>
        <p:blipFill>
          <a:blip r:embed="rId6"/>
          <a:stretch>
            <a:fillRect/>
          </a:stretch>
        </p:blipFill>
        <p:spPr>
          <a:xfrm>
            <a:off x="1066800" y="4006702"/>
            <a:ext cx="4382386" cy="2435746"/>
          </a:xfrm>
          <a:prstGeom prst="rect">
            <a:avLst/>
          </a:prstGeom>
        </p:spPr>
      </p:pic>
      <p:pic>
        <p:nvPicPr>
          <p:cNvPr id="8" name="Picture 7">
            <a:extLst>
              <a:ext uri="{FF2B5EF4-FFF2-40B4-BE49-F238E27FC236}">
                <a16:creationId xmlns:a16="http://schemas.microsoft.com/office/drawing/2014/main" id="{C0B1389B-1288-97FF-960C-8A1B206DAEB1}"/>
              </a:ext>
            </a:extLst>
          </p:cNvPr>
          <p:cNvPicPr>
            <a:picLocks noChangeAspect="1"/>
          </p:cNvPicPr>
          <p:nvPr/>
        </p:nvPicPr>
        <p:blipFill>
          <a:blip r:embed="rId7"/>
          <a:stretch>
            <a:fillRect/>
          </a:stretch>
        </p:blipFill>
        <p:spPr>
          <a:xfrm>
            <a:off x="6987668" y="3905250"/>
            <a:ext cx="3795518" cy="2788066"/>
          </a:xfrm>
          <a:prstGeom prst="rect">
            <a:avLst/>
          </a:prstGeom>
        </p:spPr>
      </p:pic>
    </p:spTree>
    <p:extLst>
      <p:ext uri="{BB962C8B-B14F-4D97-AF65-F5344CB8AC3E}">
        <p14:creationId xmlns:p14="http://schemas.microsoft.com/office/powerpoint/2010/main" val="354648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9BA0-5D1C-82BD-11FE-6AD810A4DE3A}"/>
              </a:ext>
            </a:extLst>
          </p:cNvPr>
          <p:cNvSpPr>
            <a:spLocks noGrp="1"/>
          </p:cNvSpPr>
          <p:nvPr>
            <p:ph type="title"/>
          </p:nvPr>
        </p:nvSpPr>
        <p:spPr/>
        <p:txBody>
          <a:bodyPr/>
          <a:lstStyle/>
          <a:p>
            <a:r>
              <a:rPr lang="en-US" dirty="0"/>
              <a:t>Data creates value</a:t>
            </a:r>
          </a:p>
        </p:txBody>
      </p:sp>
      <p:sp>
        <p:nvSpPr>
          <p:cNvPr id="3" name="Content Placeholder 2">
            <a:extLst>
              <a:ext uri="{FF2B5EF4-FFF2-40B4-BE49-F238E27FC236}">
                <a16:creationId xmlns:a16="http://schemas.microsoft.com/office/drawing/2014/main" id="{4E6CD21B-75E1-5D98-94F8-53F5BD1037B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4A7111A-56E6-7132-E015-4CA8CD2512AB}"/>
              </a:ext>
            </a:extLst>
          </p:cNvPr>
          <p:cNvPicPr>
            <a:picLocks noChangeAspect="1"/>
          </p:cNvPicPr>
          <p:nvPr/>
        </p:nvPicPr>
        <p:blipFill>
          <a:blip r:embed="rId2"/>
          <a:stretch>
            <a:fillRect/>
          </a:stretch>
        </p:blipFill>
        <p:spPr>
          <a:xfrm>
            <a:off x="-3048" y="1828800"/>
            <a:ext cx="12192000" cy="3766115"/>
          </a:xfrm>
          <a:prstGeom prst="rect">
            <a:avLst/>
          </a:prstGeom>
        </p:spPr>
      </p:pic>
    </p:spTree>
    <p:extLst>
      <p:ext uri="{BB962C8B-B14F-4D97-AF65-F5344CB8AC3E}">
        <p14:creationId xmlns:p14="http://schemas.microsoft.com/office/powerpoint/2010/main" val="33251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17"/>
            <a:ext cx="11353800" cy="990600"/>
          </a:xfrm>
        </p:spPr>
        <p:txBody>
          <a:bodyPr>
            <a:noAutofit/>
          </a:bodyPr>
          <a:lstStyle/>
          <a:p>
            <a:r>
              <a:rPr lang="en-US" sz="3600" dirty="0"/>
              <a:t>Putting it all together: The Data Mining Pipeline</a:t>
            </a:r>
            <a:r>
              <a:rPr lang="el-GR" sz="3600" dirty="0"/>
              <a:t> (</a:t>
            </a:r>
            <a:r>
              <a:rPr lang="en-US" sz="3600" dirty="0"/>
              <a:t>LinkedIn</a:t>
            </a:r>
            <a:r>
              <a:rPr lang="el-GR" sz="3600" dirty="0"/>
              <a:t>)</a:t>
            </a:r>
            <a:endParaRPr lang="en-US" sz="3600" dirty="0"/>
          </a:p>
        </p:txBody>
      </p:sp>
      <p:sp>
        <p:nvSpPr>
          <p:cNvPr id="4" name="Slide Number Placeholder 3"/>
          <p:cNvSpPr>
            <a:spLocks noGrp="1"/>
          </p:cNvSpPr>
          <p:nvPr>
            <p:ph type="sldNum" sz="quarter" idx="12"/>
          </p:nvPr>
        </p:nvSpPr>
        <p:spPr/>
        <p:txBody>
          <a:bodyPr/>
          <a:lstStyle/>
          <a:p>
            <a:fld id="{75897B0D-BA2C-2244-86F3-025175B80EAC}" type="slidenum">
              <a:rPr lang="en-US" smtClean="0"/>
              <a:pPr/>
              <a:t>15</a:t>
            </a:fld>
            <a:endParaRPr lang="en-US" dirty="0"/>
          </a:p>
        </p:txBody>
      </p:sp>
      <p:grpSp>
        <p:nvGrpSpPr>
          <p:cNvPr id="85" name="Group 84"/>
          <p:cNvGrpSpPr/>
          <p:nvPr/>
        </p:nvGrpSpPr>
        <p:grpSpPr>
          <a:xfrm>
            <a:off x="2286001" y="1524001"/>
            <a:ext cx="2022579" cy="1167199"/>
            <a:chOff x="762000" y="1219200"/>
            <a:chExt cx="2022579" cy="1167199"/>
          </a:xfrm>
        </p:grpSpPr>
        <p:sp>
          <p:nvSpPr>
            <p:cNvPr id="5" name="Rectangle 4"/>
            <p:cNvSpPr/>
            <p:nvPr/>
          </p:nvSpPr>
          <p:spPr>
            <a:xfrm>
              <a:off x="762000" y="1586299"/>
              <a:ext cx="2022579" cy="800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feature extraction</a:t>
              </a:r>
            </a:p>
            <a:p>
              <a:pPr algn="ctr">
                <a:spcBef>
                  <a:spcPct val="20000"/>
                </a:spcBef>
                <a:buClr>
                  <a:schemeClr val="accent1"/>
                </a:buClr>
              </a:pPr>
              <a:r>
                <a:rPr lang="en-US" sz="1400" dirty="0">
                  <a:latin typeface="Calibri"/>
                  <a:cs typeface="Calibri"/>
                </a:rPr>
                <a:t>feature transformation</a:t>
              </a:r>
            </a:p>
            <a:p>
              <a:pPr algn="ctr">
                <a:spcBef>
                  <a:spcPct val="20000"/>
                </a:spcBef>
                <a:buClr>
                  <a:schemeClr val="accent1"/>
                </a:buClr>
              </a:pPr>
              <a:r>
                <a:rPr lang="en-US" sz="1400" dirty="0">
                  <a:latin typeface="Calibri"/>
                  <a:cs typeface="Calibri"/>
                </a:rPr>
                <a:t>user modeling</a:t>
              </a:r>
            </a:p>
          </p:txBody>
        </p:sp>
        <p:sp>
          <p:nvSpPr>
            <p:cNvPr id="16" name="TextBox 15"/>
            <p:cNvSpPr txBox="1"/>
            <p:nvPr/>
          </p:nvSpPr>
          <p:spPr>
            <a:xfrm>
              <a:off x="1276527" y="1219200"/>
              <a:ext cx="1390473"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Data Pipeline</a:t>
              </a:r>
            </a:p>
          </p:txBody>
        </p:sp>
      </p:grpSp>
      <p:sp>
        <p:nvSpPr>
          <p:cNvPr id="19" name="Rectangle 18"/>
          <p:cNvSpPr/>
          <p:nvPr/>
        </p:nvSpPr>
        <p:spPr>
          <a:xfrm>
            <a:off x="2286001" y="3886200"/>
            <a:ext cx="2022579" cy="800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data tracking &amp; logging</a:t>
            </a:r>
          </a:p>
        </p:txBody>
      </p:sp>
      <p:cxnSp>
        <p:nvCxnSpPr>
          <p:cNvPr id="64" name="Straight Arrow Connector 63"/>
          <p:cNvCxnSpPr>
            <a:stCxn id="19" idx="0"/>
            <a:endCxn id="5" idx="2"/>
          </p:cNvCxnSpPr>
          <p:nvPr/>
        </p:nvCxnSpPr>
        <p:spPr>
          <a:xfrm flipV="1">
            <a:off x="3297290" y="2691200"/>
            <a:ext cx="0" cy="1195001"/>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4724400" y="3505200"/>
            <a:ext cx="4953000" cy="2667000"/>
            <a:chOff x="3200400" y="3200400"/>
            <a:chExt cx="4953000" cy="2667000"/>
          </a:xfrm>
        </p:grpSpPr>
        <p:sp>
          <p:nvSpPr>
            <p:cNvPr id="50" name="L-Shape 49"/>
            <p:cNvSpPr/>
            <p:nvPr/>
          </p:nvSpPr>
          <p:spPr>
            <a:xfrm flipV="1">
              <a:off x="3200400" y="3200400"/>
              <a:ext cx="4953000" cy="2667000"/>
            </a:xfrm>
            <a:prstGeom prst="corner">
              <a:avLst>
                <a:gd name="adj1" fmla="val 51798"/>
                <a:gd name="adj2" fmla="val 93669"/>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20" name="Rectangle 19"/>
            <p:cNvSpPr/>
            <p:nvPr/>
          </p:nvSpPr>
          <p:spPr>
            <a:xfrm>
              <a:off x="6019800"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candidates generation</a:t>
              </a:r>
            </a:p>
          </p:txBody>
        </p:sp>
        <p:sp>
          <p:nvSpPr>
            <p:cNvPr id="21" name="Rectangle 20"/>
            <p:cNvSpPr/>
            <p:nvPr/>
          </p:nvSpPr>
          <p:spPr>
            <a:xfrm>
              <a:off x="3441315"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multi-pass rankers</a:t>
              </a:r>
            </a:p>
          </p:txBody>
        </p:sp>
        <p:sp>
          <p:nvSpPr>
            <p:cNvPr id="24" name="TextBox 23"/>
            <p:cNvSpPr txBox="1"/>
            <p:nvPr/>
          </p:nvSpPr>
          <p:spPr>
            <a:xfrm>
              <a:off x="4724399" y="3200400"/>
              <a:ext cx="1981201"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Online Serving System</a:t>
              </a:r>
            </a:p>
          </p:txBody>
        </p:sp>
        <p:sp>
          <p:nvSpPr>
            <p:cNvPr id="28" name="Rectangle 27"/>
            <p:cNvSpPr/>
            <p:nvPr/>
          </p:nvSpPr>
          <p:spPr>
            <a:xfrm>
              <a:off x="3429000" y="49530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real-time feedback</a:t>
              </a:r>
            </a:p>
          </p:txBody>
        </p:sp>
        <p:cxnSp>
          <p:nvCxnSpPr>
            <p:cNvPr id="59" name="Straight Arrow Connector 58"/>
            <p:cNvCxnSpPr>
              <a:stCxn id="20" idx="1"/>
              <a:endCxn id="21" idx="3"/>
            </p:cNvCxnSpPr>
            <p:nvPr/>
          </p:nvCxnSpPr>
          <p:spPr>
            <a:xfrm flipH="1">
              <a:off x="5463894" y="3981450"/>
              <a:ext cx="55590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8" idx="0"/>
            </p:cNvCxnSpPr>
            <p:nvPr/>
          </p:nvCxnSpPr>
          <p:spPr>
            <a:xfrm flipV="1">
              <a:off x="4440290" y="4381500"/>
              <a:ext cx="0" cy="5715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4724400" y="1524001"/>
            <a:ext cx="5410202" cy="1488877"/>
            <a:chOff x="3200400" y="1219200"/>
            <a:chExt cx="5410202" cy="1488877"/>
          </a:xfrm>
        </p:grpSpPr>
        <p:sp>
          <p:nvSpPr>
            <p:cNvPr id="27" name="Rounded Rectangle 26"/>
            <p:cNvSpPr/>
            <p:nvPr/>
          </p:nvSpPr>
          <p:spPr>
            <a:xfrm>
              <a:off x="3200400" y="1238781"/>
              <a:ext cx="5029200" cy="1455395"/>
            </a:xfrm>
            <a:prstGeom prst="round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15" name="TextBox 14"/>
            <p:cNvSpPr txBox="1"/>
            <p:nvPr/>
          </p:nvSpPr>
          <p:spPr>
            <a:xfrm>
              <a:off x="4800600" y="1219200"/>
              <a:ext cx="2895600"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Model Fitting Pipeline (Hadoop)</a:t>
              </a:r>
            </a:p>
          </p:txBody>
        </p:sp>
        <p:sp>
          <p:nvSpPr>
            <p:cNvPr id="17" name="Rectangle 16"/>
            <p:cNvSpPr/>
            <p:nvPr/>
          </p:nvSpPr>
          <p:spPr>
            <a:xfrm>
              <a:off x="3387621" y="1586299"/>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offline modeling fitting</a:t>
              </a:r>
            </a:p>
            <a:p>
              <a:pPr algn="ctr">
                <a:spcBef>
                  <a:spcPct val="20000"/>
                </a:spcBef>
                <a:buClr>
                  <a:schemeClr val="accent1"/>
                </a:buClr>
              </a:pPr>
              <a:r>
                <a:rPr lang="en-US" sz="1400" dirty="0">
                  <a:latin typeface="Calibri"/>
                  <a:cs typeface="Calibri"/>
                </a:rPr>
                <a:t>(cold-start model)</a:t>
              </a:r>
            </a:p>
          </p:txBody>
        </p:sp>
        <p:sp>
          <p:nvSpPr>
            <p:cNvPr id="18" name="Rectangle 17"/>
            <p:cNvSpPr/>
            <p:nvPr/>
          </p:nvSpPr>
          <p:spPr>
            <a:xfrm>
              <a:off x="6019800" y="16002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nearline modeling fitting</a:t>
              </a:r>
            </a:p>
            <a:p>
              <a:pPr algn="ctr">
                <a:spcBef>
                  <a:spcPct val="20000"/>
                </a:spcBef>
                <a:buClr>
                  <a:schemeClr val="accent1"/>
                </a:buClr>
              </a:pPr>
              <a:r>
                <a:rPr lang="en-US" sz="1400" dirty="0">
                  <a:latin typeface="Calibri"/>
                  <a:cs typeface="Calibri"/>
                </a:rPr>
                <a:t>(warm-start model)</a:t>
              </a:r>
            </a:p>
          </p:txBody>
        </p:sp>
        <p:sp>
          <p:nvSpPr>
            <p:cNvPr id="45" name="TextBox 44"/>
            <p:cNvSpPr txBox="1"/>
            <p:nvPr/>
          </p:nvSpPr>
          <p:spPr>
            <a:xfrm>
              <a:off x="4495800" y="2386399"/>
              <a:ext cx="121920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daily/weekly</a:t>
              </a:r>
              <a:endParaRPr lang="en-US" sz="1200" dirty="0">
                <a:solidFill>
                  <a:srgbClr val="000000"/>
                </a:solidFill>
                <a:latin typeface="Calibri"/>
                <a:cs typeface="Calibri"/>
              </a:endParaRPr>
            </a:p>
          </p:txBody>
        </p:sp>
        <p:sp>
          <p:nvSpPr>
            <p:cNvPr id="46" name="TextBox 45"/>
            <p:cNvSpPr txBox="1"/>
            <p:nvPr/>
          </p:nvSpPr>
          <p:spPr>
            <a:xfrm>
              <a:off x="7031090" y="2400300"/>
              <a:ext cx="157951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minutes/hourly</a:t>
              </a:r>
              <a:endParaRPr lang="en-US" sz="1200" dirty="0">
                <a:solidFill>
                  <a:srgbClr val="000000"/>
                </a:solidFill>
                <a:latin typeface="Calibri"/>
                <a:cs typeface="Calibri"/>
              </a:endParaRPr>
            </a:p>
          </p:txBody>
        </p:sp>
        <p:cxnSp>
          <p:nvCxnSpPr>
            <p:cNvPr id="76" name="Straight Arrow Connector 75"/>
            <p:cNvCxnSpPr>
              <a:stCxn id="17" idx="3"/>
            </p:cNvCxnSpPr>
            <p:nvPr/>
          </p:nvCxnSpPr>
          <p:spPr>
            <a:xfrm>
              <a:off x="5410200" y="1986349"/>
              <a:ext cx="609600"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7543801" y="5253454"/>
            <a:ext cx="2022579" cy="800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online A/B test</a:t>
            </a:r>
          </a:p>
          <a:p>
            <a:pPr algn="ctr">
              <a:spcBef>
                <a:spcPct val="20000"/>
              </a:spcBef>
              <a:buClr>
                <a:schemeClr val="accent1"/>
              </a:buClr>
            </a:pPr>
            <a:r>
              <a:rPr lang="en-US" sz="1400" dirty="0">
                <a:latin typeface="Calibri"/>
                <a:cs typeface="Calibri"/>
              </a:rPr>
              <a:t>model evaluation</a:t>
            </a:r>
          </a:p>
        </p:txBody>
      </p:sp>
      <p:cxnSp>
        <p:nvCxnSpPr>
          <p:cNvPr id="56" name="Straight Arrow Connector 55"/>
          <p:cNvCxnSpPr>
            <a:stCxn id="18" idx="2"/>
            <a:endCxn id="20" idx="0"/>
          </p:cNvCxnSpPr>
          <p:nvPr/>
        </p:nvCxnSpPr>
        <p:spPr>
          <a:xfrm>
            <a:off x="8555090" y="2705100"/>
            <a:ext cx="0" cy="11811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 idx="3"/>
            <a:endCxn id="17" idx="1"/>
          </p:cNvCxnSpPr>
          <p:nvPr/>
        </p:nvCxnSpPr>
        <p:spPr>
          <a:xfrm>
            <a:off x="4308579" y="2291149"/>
            <a:ext cx="603042" cy="0"/>
          </a:xfrm>
          <a:prstGeom prst="straightConnector1">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1" idx="1"/>
            <a:endCxn id="19" idx="3"/>
          </p:cNvCxnSpPr>
          <p:nvPr/>
        </p:nvCxnSpPr>
        <p:spPr>
          <a:xfrm flipH="1">
            <a:off x="4308579" y="4286250"/>
            <a:ext cx="65673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19" idx="2"/>
            <a:endCxn id="23" idx="2"/>
          </p:cNvCxnSpPr>
          <p:nvPr/>
        </p:nvCxnSpPr>
        <p:spPr>
          <a:xfrm rot="16200000" flipH="1">
            <a:off x="5242563" y="2741027"/>
            <a:ext cx="1367254" cy="5257800"/>
          </a:xfrm>
          <a:prstGeom prst="bentConnector3">
            <a:avLst>
              <a:gd name="adj1" fmla="val 134506"/>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7239002" y="4876800"/>
            <a:ext cx="304798" cy="3810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1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F1BB-A8A4-4ED6-AB38-C92DE3FA3096}"/>
              </a:ext>
            </a:extLst>
          </p:cNvPr>
          <p:cNvSpPr>
            <a:spLocks noGrp="1"/>
          </p:cNvSpPr>
          <p:nvPr>
            <p:ph type="title"/>
          </p:nvPr>
        </p:nvSpPr>
        <p:spPr/>
        <p:txBody>
          <a:bodyPr/>
          <a:lstStyle/>
          <a:p>
            <a:r>
              <a:rPr lang="en-US" dirty="0"/>
              <a:t>Data Mining Example</a:t>
            </a:r>
          </a:p>
        </p:txBody>
      </p:sp>
      <p:sp>
        <p:nvSpPr>
          <p:cNvPr id="3" name="Content Placeholder 2">
            <a:extLst>
              <a:ext uri="{FF2B5EF4-FFF2-40B4-BE49-F238E27FC236}">
                <a16:creationId xmlns:a16="http://schemas.microsoft.com/office/drawing/2014/main" id="{60C70667-59AC-4089-8ED0-C6874D6A6658}"/>
              </a:ext>
            </a:extLst>
          </p:cNvPr>
          <p:cNvSpPr>
            <a:spLocks noGrp="1"/>
          </p:cNvSpPr>
          <p:nvPr>
            <p:ph idx="1"/>
          </p:nvPr>
        </p:nvSpPr>
        <p:spPr>
          <a:xfrm>
            <a:off x="609600" y="1600200"/>
            <a:ext cx="10972800" cy="1295400"/>
          </a:xfrm>
        </p:spPr>
        <p:txBody>
          <a:bodyPr/>
          <a:lstStyle/>
          <a:p>
            <a:r>
              <a:rPr lang="en-US" dirty="0"/>
              <a:t>Suppose that you were creating the Greek Facebook.</a:t>
            </a:r>
          </a:p>
          <a:p>
            <a:r>
              <a:rPr lang="en-US" dirty="0"/>
              <a:t>What kind of data would you collect and store?</a:t>
            </a:r>
          </a:p>
        </p:txBody>
      </p:sp>
      <p:sp>
        <p:nvSpPr>
          <p:cNvPr id="5" name="TextBox 4">
            <a:extLst>
              <a:ext uri="{FF2B5EF4-FFF2-40B4-BE49-F238E27FC236}">
                <a16:creationId xmlns:a16="http://schemas.microsoft.com/office/drawing/2014/main" id="{0137D30F-4817-401D-B35A-7C8EF9277DA0}"/>
              </a:ext>
            </a:extLst>
          </p:cNvPr>
          <p:cNvSpPr txBox="1"/>
          <p:nvPr/>
        </p:nvSpPr>
        <p:spPr>
          <a:xfrm>
            <a:off x="1153987" y="3002142"/>
            <a:ext cx="2608406" cy="369332"/>
          </a:xfrm>
          <a:prstGeom prst="rect">
            <a:avLst/>
          </a:prstGeom>
          <a:solidFill>
            <a:schemeClr val="accent3">
              <a:lumMod val="60000"/>
              <a:lumOff val="40000"/>
            </a:schemeClr>
          </a:solidFill>
        </p:spPr>
        <p:txBody>
          <a:bodyPr wrap="none" rtlCol="0">
            <a:spAutoFit/>
          </a:bodyPr>
          <a:lstStyle/>
          <a:p>
            <a:r>
              <a:rPr lang="en-US" dirty="0"/>
              <a:t>Social network contacts</a:t>
            </a:r>
          </a:p>
        </p:txBody>
      </p:sp>
      <p:sp>
        <p:nvSpPr>
          <p:cNvPr id="6" name="TextBox 5">
            <a:extLst>
              <a:ext uri="{FF2B5EF4-FFF2-40B4-BE49-F238E27FC236}">
                <a16:creationId xmlns:a16="http://schemas.microsoft.com/office/drawing/2014/main" id="{18311573-6F4A-4E3C-98E5-FC03A1D44C3D}"/>
              </a:ext>
            </a:extLst>
          </p:cNvPr>
          <p:cNvSpPr txBox="1"/>
          <p:nvPr/>
        </p:nvSpPr>
        <p:spPr>
          <a:xfrm>
            <a:off x="544387" y="3676274"/>
            <a:ext cx="6058069" cy="369332"/>
          </a:xfrm>
          <a:prstGeom prst="rect">
            <a:avLst/>
          </a:prstGeom>
          <a:solidFill>
            <a:schemeClr val="accent3">
              <a:lumMod val="60000"/>
              <a:lumOff val="40000"/>
            </a:schemeClr>
          </a:solidFill>
        </p:spPr>
        <p:txBody>
          <a:bodyPr wrap="none" rtlCol="0">
            <a:spAutoFit/>
          </a:bodyPr>
          <a:lstStyle/>
          <a:p>
            <a:r>
              <a:rPr lang="en-US" dirty="0"/>
              <a:t>Interaction with contacts: messages, likes, replies, shares</a:t>
            </a:r>
          </a:p>
        </p:txBody>
      </p:sp>
      <p:sp>
        <p:nvSpPr>
          <p:cNvPr id="7" name="TextBox 6">
            <a:extLst>
              <a:ext uri="{FF2B5EF4-FFF2-40B4-BE49-F238E27FC236}">
                <a16:creationId xmlns:a16="http://schemas.microsoft.com/office/drawing/2014/main" id="{80F284F4-EB14-4B6B-9E65-A7BB4921F590}"/>
              </a:ext>
            </a:extLst>
          </p:cNvPr>
          <p:cNvSpPr txBox="1"/>
          <p:nvPr/>
        </p:nvSpPr>
        <p:spPr>
          <a:xfrm>
            <a:off x="5497387" y="2697342"/>
            <a:ext cx="2518638" cy="369332"/>
          </a:xfrm>
          <a:prstGeom prst="rect">
            <a:avLst/>
          </a:prstGeom>
          <a:solidFill>
            <a:schemeClr val="accent1">
              <a:lumMod val="20000"/>
              <a:lumOff val="80000"/>
            </a:schemeClr>
          </a:solidFill>
        </p:spPr>
        <p:txBody>
          <a:bodyPr wrap="none" rtlCol="0">
            <a:spAutoFit/>
          </a:bodyPr>
          <a:lstStyle/>
          <a:p>
            <a:r>
              <a:rPr lang="en-US" dirty="0"/>
              <a:t>Posts, content of posts</a:t>
            </a:r>
          </a:p>
        </p:txBody>
      </p:sp>
      <p:sp>
        <p:nvSpPr>
          <p:cNvPr id="8" name="TextBox 7">
            <a:extLst>
              <a:ext uri="{FF2B5EF4-FFF2-40B4-BE49-F238E27FC236}">
                <a16:creationId xmlns:a16="http://schemas.microsoft.com/office/drawing/2014/main" id="{6BF0E4BC-4B21-4708-AE57-C3560905B9FE}"/>
              </a:ext>
            </a:extLst>
          </p:cNvPr>
          <p:cNvSpPr txBox="1"/>
          <p:nvPr/>
        </p:nvSpPr>
        <p:spPr>
          <a:xfrm>
            <a:off x="6335587" y="3161338"/>
            <a:ext cx="5891356" cy="369332"/>
          </a:xfrm>
          <a:prstGeom prst="rect">
            <a:avLst/>
          </a:prstGeom>
          <a:solidFill>
            <a:schemeClr val="accent1">
              <a:lumMod val="20000"/>
              <a:lumOff val="80000"/>
            </a:schemeClr>
          </a:solidFill>
        </p:spPr>
        <p:txBody>
          <a:bodyPr wrap="none" rtlCol="0">
            <a:spAutoFit/>
          </a:bodyPr>
          <a:lstStyle/>
          <a:p>
            <a:r>
              <a:rPr lang="en-US" dirty="0"/>
              <a:t>Interactions with feed: Clicks</a:t>
            </a:r>
            <a:r>
              <a:rPr lang="el-GR" dirty="0"/>
              <a:t>,</a:t>
            </a:r>
            <a:r>
              <a:rPr lang="en-US" dirty="0"/>
              <a:t> Likes, Comments, Shares </a:t>
            </a:r>
          </a:p>
        </p:txBody>
      </p:sp>
      <p:sp>
        <p:nvSpPr>
          <p:cNvPr id="9" name="TextBox 8">
            <a:extLst>
              <a:ext uri="{FF2B5EF4-FFF2-40B4-BE49-F238E27FC236}">
                <a16:creationId xmlns:a16="http://schemas.microsoft.com/office/drawing/2014/main" id="{EED198BC-2446-471C-A5CB-CEB364FC9EA5}"/>
              </a:ext>
            </a:extLst>
          </p:cNvPr>
          <p:cNvSpPr txBox="1"/>
          <p:nvPr/>
        </p:nvSpPr>
        <p:spPr>
          <a:xfrm>
            <a:off x="8279406" y="3783418"/>
            <a:ext cx="902811" cy="369332"/>
          </a:xfrm>
          <a:prstGeom prst="rect">
            <a:avLst/>
          </a:prstGeom>
          <a:solidFill>
            <a:schemeClr val="accent6">
              <a:lumMod val="60000"/>
              <a:lumOff val="40000"/>
            </a:schemeClr>
          </a:solidFill>
        </p:spPr>
        <p:txBody>
          <a:bodyPr wrap="none" rtlCol="0">
            <a:spAutoFit/>
          </a:bodyPr>
          <a:lstStyle/>
          <a:p>
            <a:r>
              <a:rPr lang="en-US" dirty="0"/>
              <a:t>Photos</a:t>
            </a:r>
          </a:p>
        </p:txBody>
      </p:sp>
      <p:sp>
        <p:nvSpPr>
          <p:cNvPr id="10" name="TextBox 9">
            <a:extLst>
              <a:ext uri="{FF2B5EF4-FFF2-40B4-BE49-F238E27FC236}">
                <a16:creationId xmlns:a16="http://schemas.microsoft.com/office/drawing/2014/main" id="{3026B0C6-5595-4509-AB7E-C8A338BDACE2}"/>
              </a:ext>
            </a:extLst>
          </p:cNvPr>
          <p:cNvSpPr txBox="1"/>
          <p:nvPr/>
        </p:nvSpPr>
        <p:spPr>
          <a:xfrm>
            <a:off x="1153987" y="4526142"/>
            <a:ext cx="3142783" cy="369332"/>
          </a:xfrm>
          <a:prstGeom prst="rect">
            <a:avLst/>
          </a:prstGeom>
          <a:solidFill>
            <a:schemeClr val="accent2">
              <a:lumMod val="60000"/>
              <a:lumOff val="40000"/>
            </a:schemeClr>
          </a:solidFill>
        </p:spPr>
        <p:txBody>
          <a:bodyPr wrap="none" rtlCol="0">
            <a:spAutoFit/>
          </a:bodyPr>
          <a:lstStyle/>
          <a:p>
            <a:r>
              <a:rPr lang="en-US" dirty="0"/>
              <a:t>Demographics: Age, City, </a:t>
            </a:r>
            <a:r>
              <a:rPr lang="en-US" dirty="0" err="1"/>
              <a:t>etc</a:t>
            </a:r>
            <a:endParaRPr lang="en-US" dirty="0"/>
          </a:p>
        </p:txBody>
      </p:sp>
      <p:sp>
        <p:nvSpPr>
          <p:cNvPr id="11" name="TextBox 10">
            <a:extLst>
              <a:ext uri="{FF2B5EF4-FFF2-40B4-BE49-F238E27FC236}">
                <a16:creationId xmlns:a16="http://schemas.microsoft.com/office/drawing/2014/main" id="{60260505-04EA-40EB-B7FA-46280A715100}"/>
              </a:ext>
            </a:extLst>
          </p:cNvPr>
          <p:cNvSpPr txBox="1"/>
          <p:nvPr/>
        </p:nvSpPr>
        <p:spPr>
          <a:xfrm>
            <a:off x="5535859" y="4665341"/>
            <a:ext cx="2480166" cy="369332"/>
          </a:xfrm>
          <a:prstGeom prst="rect">
            <a:avLst/>
          </a:prstGeom>
          <a:solidFill>
            <a:schemeClr val="accent4">
              <a:lumMod val="60000"/>
              <a:lumOff val="40000"/>
            </a:schemeClr>
          </a:solidFill>
        </p:spPr>
        <p:txBody>
          <a:bodyPr wrap="none" rtlCol="0">
            <a:spAutoFit/>
          </a:bodyPr>
          <a:lstStyle/>
          <a:p>
            <a:r>
              <a:rPr lang="en-US" dirty="0"/>
              <a:t>Ads seen, ads clicked</a:t>
            </a:r>
          </a:p>
        </p:txBody>
      </p:sp>
      <p:sp>
        <p:nvSpPr>
          <p:cNvPr id="12" name="TextBox 11">
            <a:extLst>
              <a:ext uri="{FF2B5EF4-FFF2-40B4-BE49-F238E27FC236}">
                <a16:creationId xmlns:a16="http://schemas.microsoft.com/office/drawing/2014/main" id="{9E6DF255-E579-4510-809F-2881B29C4C51}"/>
              </a:ext>
            </a:extLst>
          </p:cNvPr>
          <p:cNvSpPr txBox="1"/>
          <p:nvPr/>
        </p:nvSpPr>
        <p:spPr>
          <a:xfrm>
            <a:off x="6602456" y="5249590"/>
            <a:ext cx="1864613" cy="369332"/>
          </a:xfrm>
          <a:prstGeom prst="rect">
            <a:avLst/>
          </a:prstGeom>
          <a:solidFill>
            <a:schemeClr val="accent4">
              <a:lumMod val="60000"/>
              <a:lumOff val="40000"/>
            </a:schemeClr>
          </a:solidFill>
        </p:spPr>
        <p:txBody>
          <a:bodyPr wrap="none" rtlCol="0">
            <a:spAutoFit/>
          </a:bodyPr>
          <a:lstStyle/>
          <a:p>
            <a:r>
              <a:rPr lang="en-US" dirty="0"/>
              <a:t>Products bought</a:t>
            </a:r>
          </a:p>
        </p:txBody>
      </p:sp>
      <p:sp>
        <p:nvSpPr>
          <p:cNvPr id="13" name="TextBox 12">
            <a:extLst>
              <a:ext uri="{FF2B5EF4-FFF2-40B4-BE49-F238E27FC236}">
                <a16:creationId xmlns:a16="http://schemas.microsoft.com/office/drawing/2014/main" id="{09C194AD-FBBD-4E1D-8A22-FB69AF3D113B}"/>
              </a:ext>
            </a:extLst>
          </p:cNvPr>
          <p:cNvSpPr txBox="1"/>
          <p:nvPr/>
        </p:nvSpPr>
        <p:spPr>
          <a:xfrm>
            <a:off x="8164387" y="4312667"/>
            <a:ext cx="3758401" cy="369332"/>
          </a:xfrm>
          <a:prstGeom prst="rect">
            <a:avLst/>
          </a:prstGeom>
          <a:solidFill>
            <a:schemeClr val="accent6">
              <a:lumMod val="60000"/>
              <a:lumOff val="40000"/>
            </a:schemeClr>
          </a:solidFill>
        </p:spPr>
        <p:txBody>
          <a:bodyPr wrap="none" rtlCol="0">
            <a:spAutoFit/>
          </a:bodyPr>
          <a:lstStyle/>
          <a:p>
            <a:r>
              <a:rPr lang="en-US" dirty="0"/>
              <a:t>Videos uploaded videos consumed</a:t>
            </a:r>
          </a:p>
        </p:txBody>
      </p:sp>
      <p:sp>
        <p:nvSpPr>
          <p:cNvPr id="14" name="TextBox 13">
            <a:extLst>
              <a:ext uri="{FF2B5EF4-FFF2-40B4-BE49-F238E27FC236}">
                <a16:creationId xmlns:a16="http://schemas.microsoft.com/office/drawing/2014/main" id="{65355B8E-5612-45EE-ADFA-600E723B0499}"/>
              </a:ext>
            </a:extLst>
          </p:cNvPr>
          <p:cNvSpPr txBox="1"/>
          <p:nvPr/>
        </p:nvSpPr>
        <p:spPr>
          <a:xfrm>
            <a:off x="838200" y="5486400"/>
            <a:ext cx="2784737" cy="523220"/>
          </a:xfrm>
          <a:prstGeom prst="rect">
            <a:avLst/>
          </a:prstGeom>
          <a:noFill/>
        </p:spPr>
        <p:txBody>
          <a:bodyPr wrap="none" rtlCol="0">
            <a:spAutoFit/>
          </a:bodyPr>
          <a:lstStyle/>
          <a:p>
            <a:r>
              <a:rPr lang="en-US" sz="2800" dirty="0"/>
              <a:t>and many more!</a:t>
            </a:r>
          </a:p>
        </p:txBody>
      </p:sp>
      <p:sp>
        <p:nvSpPr>
          <p:cNvPr id="15" name="TextBox 14">
            <a:extLst>
              <a:ext uri="{FF2B5EF4-FFF2-40B4-BE49-F238E27FC236}">
                <a16:creationId xmlns:a16="http://schemas.microsoft.com/office/drawing/2014/main" id="{E68C9485-133E-45BC-AF43-02D50D705B9D}"/>
              </a:ext>
            </a:extLst>
          </p:cNvPr>
          <p:cNvSpPr txBox="1"/>
          <p:nvPr/>
        </p:nvSpPr>
        <p:spPr>
          <a:xfrm>
            <a:off x="788684" y="6062990"/>
            <a:ext cx="5740674" cy="523220"/>
          </a:xfrm>
          <a:prstGeom prst="rect">
            <a:avLst/>
          </a:prstGeom>
          <a:noFill/>
        </p:spPr>
        <p:txBody>
          <a:bodyPr wrap="none" rtlCol="0">
            <a:spAutoFit/>
          </a:bodyPr>
          <a:lstStyle/>
          <a:p>
            <a:r>
              <a:rPr lang="en-US" sz="2800" dirty="0"/>
              <a:t>What would you do with this data?</a:t>
            </a:r>
          </a:p>
        </p:txBody>
      </p:sp>
    </p:spTree>
    <p:extLst>
      <p:ext uri="{BB962C8B-B14F-4D97-AF65-F5344CB8AC3E}">
        <p14:creationId xmlns:p14="http://schemas.microsoft.com/office/powerpoint/2010/main" val="1562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9DB-5EBE-4D1F-A1AB-C02B259EDAE2}"/>
              </a:ext>
            </a:extLst>
          </p:cNvPr>
          <p:cNvSpPr>
            <a:spLocks noGrp="1"/>
          </p:cNvSpPr>
          <p:nvPr>
            <p:ph type="title"/>
          </p:nvPr>
        </p:nvSpPr>
        <p:spPr/>
        <p:txBody>
          <a:bodyPr/>
          <a:lstStyle/>
          <a:p>
            <a:r>
              <a:rPr lang="en-US" dirty="0"/>
              <a:t>Exploratory Analysis</a:t>
            </a:r>
          </a:p>
        </p:txBody>
      </p:sp>
      <p:sp>
        <p:nvSpPr>
          <p:cNvPr id="3" name="Content Placeholder 2">
            <a:extLst>
              <a:ext uri="{FF2B5EF4-FFF2-40B4-BE49-F238E27FC236}">
                <a16:creationId xmlns:a16="http://schemas.microsoft.com/office/drawing/2014/main" id="{BA6766BB-EB02-4030-85CF-088018A2AB46}"/>
              </a:ext>
            </a:extLst>
          </p:cNvPr>
          <p:cNvSpPr>
            <a:spLocks noGrp="1"/>
          </p:cNvSpPr>
          <p:nvPr>
            <p:ph idx="1"/>
          </p:nvPr>
        </p:nvSpPr>
        <p:spPr>
          <a:xfrm>
            <a:off x="609600" y="1600200"/>
            <a:ext cx="7086600" cy="4876800"/>
          </a:xfrm>
        </p:spPr>
        <p:txBody>
          <a:bodyPr>
            <a:normAutofit fontScale="92500" lnSpcReduction="10000"/>
          </a:bodyPr>
          <a:lstStyle/>
          <a:p>
            <a:r>
              <a:rPr lang="en-US" dirty="0"/>
              <a:t>Make </a:t>
            </a:r>
            <a:r>
              <a:rPr lang="en-US" dirty="0">
                <a:solidFill>
                  <a:srgbClr val="FF0000"/>
                </a:solidFill>
              </a:rPr>
              <a:t>measurements </a:t>
            </a:r>
            <a:r>
              <a:rPr lang="en-US" dirty="0"/>
              <a:t>to understand what the data looks like</a:t>
            </a:r>
          </a:p>
          <a:p>
            <a:r>
              <a:rPr lang="en-US" dirty="0"/>
              <a:t>Example: Posts</a:t>
            </a:r>
          </a:p>
          <a:p>
            <a:pPr lvl="1"/>
            <a:r>
              <a:rPr lang="en-US" dirty="0"/>
              <a:t>How often do users posts, how many posts per user, when do they post, is there a correlation between number of posts and number of friends, </a:t>
            </a:r>
            <a:r>
              <a:rPr lang="en-US" dirty="0" err="1"/>
              <a:t>etc</a:t>
            </a:r>
            <a:endParaRPr lang="en-US" dirty="0"/>
          </a:p>
          <a:p>
            <a:r>
              <a:rPr lang="en-US" dirty="0"/>
              <a:t>This is one of the first steps when collecting data.</a:t>
            </a:r>
          </a:p>
          <a:p>
            <a:pPr lvl="1"/>
            <a:r>
              <a:rPr lang="en-US" dirty="0">
                <a:solidFill>
                  <a:srgbClr val="FF0000"/>
                </a:solidFill>
              </a:rPr>
              <a:t>Metrics</a:t>
            </a:r>
            <a:r>
              <a:rPr lang="en-US" dirty="0"/>
              <a:t>: Deciding </a:t>
            </a:r>
            <a:r>
              <a:rPr lang="en-US" dirty="0">
                <a:solidFill>
                  <a:srgbClr val="FF0000"/>
                </a:solidFill>
              </a:rPr>
              <a:t>what to measure </a:t>
            </a:r>
            <a:r>
              <a:rPr lang="en-US" dirty="0"/>
              <a:t>is important</a:t>
            </a:r>
            <a:endParaRPr lang="en-US" dirty="0">
              <a:solidFill>
                <a:srgbClr val="FF0000"/>
              </a:solidFill>
            </a:endParaRPr>
          </a:p>
          <a:p>
            <a:pPr lvl="1"/>
            <a:endParaRPr lang="en-US" dirty="0"/>
          </a:p>
          <a:p>
            <a:r>
              <a:rPr lang="en-US" dirty="0"/>
              <a:t>The example of the Web graph</a:t>
            </a:r>
          </a:p>
        </p:txBody>
      </p:sp>
      <p:pic>
        <p:nvPicPr>
          <p:cNvPr id="4" name="Picture 3" descr="fig1">
            <a:extLst>
              <a:ext uri="{FF2B5EF4-FFF2-40B4-BE49-F238E27FC236}">
                <a16:creationId xmlns:a16="http://schemas.microsoft.com/office/drawing/2014/main" id="{A33B9EB4-187F-45BA-AFEB-BCBA56816E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276600"/>
            <a:ext cx="4684406" cy="34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8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Consider the following data for six users:</a:t>
            </a:r>
          </a:p>
          <a:p>
            <a:pPr lvl="1"/>
            <a:r>
              <a:rPr lang="en-US" dirty="0"/>
              <a:t>Number of times they have clicked on posts from these pages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What conclusion can we draw?</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823694610"/>
              </p:ext>
            </p:extLst>
          </p:nvPr>
        </p:nvGraphicFramePr>
        <p:xfrm>
          <a:off x="1066800" y="274066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60</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1487901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a:xfrm>
            <a:off x="609600" y="1600200"/>
            <a:ext cx="10972800" cy="5105400"/>
          </a:xfrm>
        </p:spPr>
        <p:txBody>
          <a:bodyPr>
            <a:normAutofit lnSpcReduction="10000"/>
          </a:bodyPr>
          <a:lstStyle/>
          <a:p>
            <a:r>
              <a:rPr lang="en-US" dirty="0"/>
              <a:t>Two types of users and two types of pages</a:t>
            </a:r>
          </a:p>
          <a:p>
            <a:pPr lvl="1"/>
            <a:r>
              <a:rPr lang="en-US" dirty="0"/>
              <a:t>Sports and politics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Questions:</a:t>
            </a:r>
          </a:p>
          <a:p>
            <a:pPr lvl="1"/>
            <a:r>
              <a:rPr lang="en-US" dirty="0"/>
              <a:t>How do we compute </a:t>
            </a:r>
            <a:r>
              <a:rPr lang="en-US" dirty="0">
                <a:solidFill>
                  <a:srgbClr val="FF0000"/>
                </a:solidFill>
              </a:rPr>
              <a:t>similarity</a:t>
            </a:r>
            <a:r>
              <a:rPr lang="en-US" dirty="0"/>
              <a:t>?</a:t>
            </a:r>
          </a:p>
          <a:p>
            <a:pPr lvl="1"/>
            <a:r>
              <a:rPr lang="en-US" dirty="0"/>
              <a:t>How do we group similar users? </a:t>
            </a:r>
            <a:r>
              <a:rPr lang="en-US" dirty="0">
                <a:solidFill>
                  <a:srgbClr val="FF0000"/>
                </a:solidFill>
              </a:rPr>
              <a:t>Clustering</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776601269"/>
              </p:ext>
            </p:extLst>
          </p:nvPr>
        </p:nvGraphicFramePr>
        <p:xfrm>
          <a:off x="1066800" y="25908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solidFill>
                      <a:schemeClr val="accent6">
                        <a:lumMod val="75000"/>
                      </a:schemeClr>
                    </a:solidFill>
                  </a:tcPr>
                </a:tc>
                <a:tc>
                  <a:txBody>
                    <a:bodyPr/>
                    <a:lstStyle/>
                    <a:p>
                      <a:r>
                        <a:rPr lang="en-US" dirty="0"/>
                        <a:t>ESPN</a:t>
                      </a:r>
                    </a:p>
                  </a:txBody>
                  <a:tcPr>
                    <a:solidFill>
                      <a:schemeClr val="accent6">
                        <a:lumMod val="75000"/>
                      </a:schemeClr>
                    </a:solidFill>
                  </a:tcPr>
                </a:tc>
                <a:tc>
                  <a:txBody>
                    <a:bodyPr/>
                    <a:lstStyle/>
                    <a:p>
                      <a:r>
                        <a:rPr lang="en-US" dirty="0"/>
                        <a:t>Sports.com</a:t>
                      </a:r>
                    </a:p>
                  </a:txBody>
                  <a:tcPr>
                    <a:solidFill>
                      <a:schemeClr val="accent6">
                        <a:lumMod val="75000"/>
                      </a:schemeClr>
                    </a:solidFill>
                  </a:tcPr>
                </a:tc>
                <a:tc>
                  <a:txBody>
                    <a:bodyPr/>
                    <a:lstStyle/>
                    <a:p>
                      <a:r>
                        <a:rPr lang="en-US" dirty="0"/>
                        <a:t>MSNBC</a:t>
                      </a:r>
                    </a:p>
                  </a:txBody>
                  <a:tcPr/>
                </a:tc>
                <a:tc>
                  <a:txBody>
                    <a:bodyPr/>
                    <a:lstStyle/>
                    <a:p>
                      <a:r>
                        <a:rPr lang="en-US" dirty="0"/>
                        <a:t>NY Times</a:t>
                      </a:r>
                    </a:p>
                  </a:txBody>
                  <a:tcPr>
                    <a:solidFill>
                      <a:srgbClr val="92D050"/>
                    </a:solidFill>
                  </a:tcPr>
                </a:tc>
                <a:tc>
                  <a:txBody>
                    <a:bodyPr/>
                    <a:lstStyle/>
                    <a:p>
                      <a:r>
                        <a:rPr lang="en-US" dirty="0"/>
                        <a:t>Wall Street</a:t>
                      </a:r>
                    </a:p>
                  </a:txBody>
                  <a:tcPr>
                    <a:solidFill>
                      <a:srgbClr val="92D050"/>
                    </a:solidFill>
                  </a:tcPr>
                </a:tc>
                <a:tc>
                  <a:txBody>
                    <a:bodyPr/>
                    <a:lstStyle/>
                    <a:p>
                      <a:r>
                        <a:rPr lang="en-US" dirty="0"/>
                        <a:t>Politico</a:t>
                      </a:r>
                    </a:p>
                  </a:txBody>
                  <a:tcPr>
                    <a:solidFill>
                      <a:srgbClr val="92D050"/>
                    </a:solidFill>
                  </a:tcPr>
                </a:tc>
                <a:extLst>
                  <a:ext uri="{0D108BD9-81ED-4DB2-BD59-A6C34878D82A}">
                    <a16:rowId xmlns:a16="http://schemas.microsoft.com/office/drawing/2014/main" val="10000"/>
                  </a:ext>
                </a:extLst>
              </a:tr>
              <a:tr h="370840">
                <a:tc>
                  <a:txBody>
                    <a:bodyPr/>
                    <a:lstStyle/>
                    <a:p>
                      <a:r>
                        <a:rPr lang="en-US" dirty="0"/>
                        <a:t>A</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50</a:t>
                      </a:r>
                    </a:p>
                  </a:txBody>
                  <a:tcPr>
                    <a:solidFill>
                      <a:schemeClr val="accent6">
                        <a:lumMod val="75000"/>
                      </a:schemeClr>
                    </a:solidFill>
                  </a:tcPr>
                </a:tc>
                <a:tc>
                  <a:txBody>
                    <a:bodyPr/>
                    <a:lstStyle/>
                    <a:p>
                      <a:r>
                        <a:rPr lang="en-US" dirty="0"/>
                        <a:t>73</a:t>
                      </a:r>
                    </a:p>
                  </a:txBody>
                  <a:tcPr>
                    <a:solidFill>
                      <a:schemeClr val="accent6">
                        <a:lumMod val="75000"/>
                      </a:schemeClr>
                    </a:solidFill>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solidFill>
                      <a:schemeClr val="accent6">
                        <a:lumMod val="75000"/>
                      </a:schemeClr>
                    </a:solidFill>
                  </a:tcPr>
                </a:tc>
                <a:tc>
                  <a:txBody>
                    <a:bodyPr/>
                    <a:lstStyle/>
                    <a:p>
                      <a:r>
                        <a:rPr lang="en-US" dirty="0"/>
                        <a:t>500</a:t>
                      </a:r>
                    </a:p>
                  </a:txBody>
                  <a:tcPr>
                    <a:solidFill>
                      <a:schemeClr val="accent6">
                        <a:lumMod val="75000"/>
                      </a:schemeClr>
                    </a:solidFill>
                  </a:tcPr>
                </a:tc>
                <a:tc>
                  <a:txBody>
                    <a:bodyPr/>
                    <a:lstStyle/>
                    <a:p>
                      <a:r>
                        <a:rPr lang="en-US" dirty="0"/>
                        <a:t>200</a:t>
                      </a:r>
                    </a:p>
                  </a:txBody>
                  <a:tcPr>
                    <a:solidFill>
                      <a:schemeClr val="accent6">
                        <a:lumMod val="75000"/>
                      </a:schemeClr>
                    </a:solidFill>
                  </a:tcPr>
                </a:tc>
                <a:tc>
                  <a:txBody>
                    <a:bodyPr/>
                    <a:lstStyle/>
                    <a:p>
                      <a:r>
                        <a:rPr lang="en-US" dirty="0"/>
                        <a:t>400</a:t>
                      </a:r>
                    </a:p>
                  </a:txBody>
                  <a:tcPr>
                    <a:solidFill>
                      <a:schemeClr val="accent6">
                        <a:lumMod val="75000"/>
                      </a:schemeClr>
                    </a:solidFill>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solidFill>
                      <a:schemeClr val="accent6">
                        <a:lumMod val="75000"/>
                      </a:schemeClr>
                    </a:solidFill>
                  </a:tcPr>
                </a:tc>
                <a:tc>
                  <a:txBody>
                    <a:bodyPr/>
                    <a:lstStyle/>
                    <a:p>
                      <a:r>
                        <a:rPr lang="en-US" dirty="0"/>
                        <a:t>80</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60</a:t>
                      </a:r>
                    </a:p>
                  </a:txBody>
                  <a:tcPr>
                    <a:solidFill>
                      <a:schemeClr val="accent6">
                        <a:lumMod val="75000"/>
                      </a:schemeClr>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solidFill>
                      <a:srgbClr val="92D050"/>
                    </a:solidFill>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solidFill>
                      <a:srgbClr val="92D050"/>
                    </a:solidFill>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extLst>
                  <a:ext uri="{0D108BD9-81ED-4DB2-BD59-A6C34878D82A}">
                    <a16:rowId xmlns:a16="http://schemas.microsoft.com/office/drawing/2014/main" val="383719292"/>
                  </a:ext>
                </a:extLst>
              </a:tr>
              <a:tr h="370840">
                <a:tc>
                  <a:txBody>
                    <a:bodyPr/>
                    <a:lstStyle/>
                    <a:p>
                      <a:r>
                        <a:rPr lang="en-US" dirty="0"/>
                        <a:t>E</a:t>
                      </a:r>
                    </a:p>
                  </a:txBody>
                  <a:tcPr>
                    <a:solidFill>
                      <a:srgbClr val="92D050"/>
                    </a:solidFill>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tc>
                  <a:txBody>
                    <a:bodyPr/>
                    <a:lstStyle/>
                    <a:p>
                      <a:r>
                        <a:rPr lang="en-US" dirty="0"/>
                        <a:t>70</a:t>
                      </a:r>
                    </a:p>
                  </a:txBody>
                  <a:tcPr>
                    <a:solidFill>
                      <a:srgbClr val="92D050"/>
                    </a:solidFill>
                  </a:tcPr>
                </a:tc>
                <a:extLst>
                  <a:ext uri="{0D108BD9-81ED-4DB2-BD59-A6C34878D82A}">
                    <a16:rowId xmlns:a16="http://schemas.microsoft.com/office/drawing/2014/main" val="10004"/>
                  </a:ext>
                </a:extLst>
              </a:tr>
              <a:tr h="370840">
                <a:tc>
                  <a:txBody>
                    <a:bodyPr/>
                    <a:lstStyle/>
                    <a:p>
                      <a:r>
                        <a:rPr lang="en-US" dirty="0"/>
                        <a:t>F</a:t>
                      </a:r>
                    </a:p>
                  </a:txBody>
                  <a:tcPr>
                    <a:solidFill>
                      <a:srgbClr val="92D050"/>
                    </a:solidFill>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solidFill>
                      <a:srgbClr val="92D050"/>
                    </a:solidFill>
                  </a:tcPr>
                </a:tc>
                <a:tc>
                  <a:txBody>
                    <a:bodyPr/>
                    <a:lstStyle/>
                    <a:p>
                      <a:r>
                        <a:rPr lang="en-US" dirty="0"/>
                        <a:t>200</a:t>
                      </a:r>
                    </a:p>
                  </a:txBody>
                  <a:tcPr>
                    <a:solidFill>
                      <a:srgbClr val="92D050"/>
                    </a:solidFill>
                  </a:tcPr>
                </a:tc>
                <a:tc>
                  <a:txBody>
                    <a:bodyPr/>
                    <a:lstStyle/>
                    <a:p>
                      <a:r>
                        <a:rPr lang="en-US" dirty="0"/>
                        <a:t>500</a:t>
                      </a:r>
                    </a:p>
                  </a:txBody>
                  <a:tcPr>
                    <a:solidFill>
                      <a:srgbClr val="92D050"/>
                    </a:solidFill>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225722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670" y="601363"/>
            <a:ext cx="9331513" cy="5835852"/>
          </a:xfrm>
        </p:spPr>
      </p:pic>
    </p:spTree>
    <p:extLst>
      <p:ext uri="{BB962C8B-B14F-4D97-AF65-F5344CB8AC3E}">
        <p14:creationId xmlns:p14="http://schemas.microsoft.com/office/powerpoint/2010/main" val="294410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What if we were missing this entry?</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Can we fill this value?</a:t>
            </a:r>
          </a:p>
          <a:p>
            <a:r>
              <a:rPr lang="en-US" dirty="0"/>
              <a:t>Similar users like items similarly: </a:t>
            </a:r>
            <a:r>
              <a:rPr lang="en-US" dirty="0">
                <a:solidFill>
                  <a:srgbClr val="FF0000"/>
                </a:solidFill>
              </a:rPr>
              <a:t>Recommendation</a:t>
            </a:r>
            <a:r>
              <a:rPr lang="en-US" dirty="0"/>
              <a:t> systems </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1489610770"/>
              </p:ext>
            </p:extLst>
          </p:nvPr>
        </p:nvGraphicFramePr>
        <p:xfrm>
          <a:off x="1143000" y="23622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a:t>
                      </a:r>
                    </a:p>
                  </a:txBody>
                  <a:tcPr>
                    <a:solidFill>
                      <a:srgbClr val="FFFF00"/>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7592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Recommendations</a:t>
            </a:r>
          </a:p>
        </p:txBody>
      </p:sp>
      <p:sp>
        <p:nvSpPr>
          <p:cNvPr id="3" name="Content Placeholder 2"/>
          <p:cNvSpPr>
            <a:spLocks noGrp="1"/>
          </p:cNvSpPr>
          <p:nvPr>
            <p:ph idx="1"/>
          </p:nvPr>
        </p:nvSpPr>
        <p:spPr>
          <a:xfrm>
            <a:off x="609600" y="1600200"/>
            <a:ext cx="7772400" cy="5029200"/>
          </a:xfrm>
        </p:spPr>
        <p:txBody>
          <a:bodyPr>
            <a:normAutofit/>
          </a:bodyPr>
          <a:lstStyle/>
          <a:p>
            <a:r>
              <a:rPr lang="en-US" dirty="0"/>
              <a:t>“People who have bought this also bought…”</a:t>
            </a:r>
          </a:p>
          <a:p>
            <a:endParaRPr lang="en-US" dirty="0"/>
          </a:p>
          <a:p>
            <a:endParaRPr lang="en-US" dirty="0"/>
          </a:p>
          <a:p>
            <a:endParaRPr lang="en-US" dirty="0"/>
          </a:p>
          <a:p>
            <a:endParaRPr lang="en-US" dirty="0"/>
          </a:p>
          <a:p>
            <a:endParaRPr lang="en-US" dirty="0"/>
          </a:p>
          <a:p>
            <a:r>
              <a:rPr lang="en-US" dirty="0"/>
              <a:t>A huge breakthrough for amazon</a:t>
            </a:r>
          </a:p>
          <a:p>
            <a:pPr lvl="1"/>
            <a:r>
              <a:rPr lang="en-US" dirty="0"/>
              <a:t>Took advantage of the long tail</a:t>
            </a:r>
          </a:p>
          <a:p>
            <a:r>
              <a:rPr lang="en-US" dirty="0"/>
              <a:t>A big breakthrough for data mining in general</a:t>
            </a:r>
          </a:p>
        </p:txBody>
      </p:sp>
      <p:pic>
        <p:nvPicPr>
          <p:cNvPr id="4" name="Picture 18" descr="http://media.zenfs.com/en-US/video/video.pd2upload.com/video.yahoofinance.com@feba79e3-1c55-39cb-ba9b-80fbd6730983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370" y="2215273"/>
            <a:ext cx="4343400" cy="2332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atomy edit">
            <a:extLst>
              <a:ext uri="{FF2B5EF4-FFF2-40B4-BE49-F238E27FC236}">
                <a16:creationId xmlns:a16="http://schemas.microsoft.com/office/drawing/2014/main" id="{57706581-5016-4A1B-8840-F2C8A1853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00" y="2209800"/>
            <a:ext cx="4343400" cy="323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5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E99E-8833-400F-8A39-C69140D275B5}"/>
              </a:ext>
            </a:extLst>
          </p:cNvPr>
          <p:cNvSpPr>
            <a:spLocks noGrp="1"/>
          </p:cNvSpPr>
          <p:nvPr>
            <p:ph type="title"/>
          </p:nvPr>
        </p:nvSpPr>
        <p:spPr/>
        <p:txBody>
          <a:bodyPr/>
          <a:lstStyle/>
          <a:p>
            <a:r>
              <a:rPr lang="en-US" dirty="0"/>
              <a:t>Making predictions</a:t>
            </a:r>
          </a:p>
        </p:txBody>
      </p:sp>
      <p:sp>
        <p:nvSpPr>
          <p:cNvPr id="3" name="Content Placeholder 2">
            <a:extLst>
              <a:ext uri="{FF2B5EF4-FFF2-40B4-BE49-F238E27FC236}">
                <a16:creationId xmlns:a16="http://schemas.microsoft.com/office/drawing/2014/main" id="{B9508812-2375-4B4F-832E-DC895C7CCABF}"/>
              </a:ext>
            </a:extLst>
          </p:cNvPr>
          <p:cNvSpPr>
            <a:spLocks noGrp="1"/>
          </p:cNvSpPr>
          <p:nvPr>
            <p:ph idx="1"/>
          </p:nvPr>
        </p:nvSpPr>
        <p:spPr>
          <a:xfrm>
            <a:off x="609600" y="1600200"/>
            <a:ext cx="11353800" cy="4876800"/>
          </a:xfrm>
        </p:spPr>
        <p:txBody>
          <a:bodyPr/>
          <a:lstStyle/>
          <a:p>
            <a:r>
              <a:rPr lang="en-US" dirty="0"/>
              <a:t>Filling the missing value can also be viewed as a </a:t>
            </a:r>
            <a:r>
              <a:rPr lang="en-US" dirty="0">
                <a:solidFill>
                  <a:srgbClr val="FF0000"/>
                </a:solidFill>
              </a:rPr>
              <a:t>prediction</a:t>
            </a:r>
            <a:r>
              <a:rPr lang="en-US" dirty="0"/>
              <a:t> task</a:t>
            </a:r>
          </a:p>
          <a:p>
            <a:r>
              <a:rPr lang="en-US" dirty="0"/>
              <a:t>Types of prediction tasks:</a:t>
            </a:r>
          </a:p>
          <a:p>
            <a:pPr lvl="1"/>
            <a:r>
              <a:rPr lang="en-US" dirty="0"/>
              <a:t>Predicting a real value (e.g. number of clicks): </a:t>
            </a:r>
            <a:r>
              <a:rPr lang="en-US" dirty="0">
                <a:solidFill>
                  <a:srgbClr val="FF0000"/>
                </a:solidFill>
              </a:rPr>
              <a:t>Regression</a:t>
            </a:r>
          </a:p>
          <a:p>
            <a:pPr lvl="1"/>
            <a:r>
              <a:rPr lang="en-US" dirty="0"/>
              <a:t>Predicting a YES/NO value (e.g., will the user click?): </a:t>
            </a:r>
            <a:r>
              <a:rPr lang="en-US" dirty="0">
                <a:solidFill>
                  <a:srgbClr val="FF0000"/>
                </a:solidFill>
              </a:rPr>
              <a:t>Binary classification</a:t>
            </a:r>
          </a:p>
          <a:p>
            <a:pPr lvl="1"/>
            <a:r>
              <a:rPr lang="en-US" dirty="0"/>
              <a:t>Predicting over multiple classes (e.g., what is the topic of a post): </a:t>
            </a:r>
            <a:r>
              <a:rPr lang="en-US" dirty="0">
                <a:solidFill>
                  <a:srgbClr val="FF0000"/>
                </a:solidFill>
              </a:rPr>
              <a:t>Classification</a:t>
            </a:r>
          </a:p>
          <a:p>
            <a:r>
              <a:rPr lang="en-US" dirty="0"/>
              <a:t>Can you think of prediction/classification tasks for your social network?</a:t>
            </a:r>
          </a:p>
        </p:txBody>
      </p:sp>
      <p:sp>
        <p:nvSpPr>
          <p:cNvPr id="4" name="TextBox 3">
            <a:extLst>
              <a:ext uri="{FF2B5EF4-FFF2-40B4-BE49-F238E27FC236}">
                <a16:creationId xmlns:a16="http://schemas.microsoft.com/office/drawing/2014/main" id="{327AD3E5-4B39-428C-8D85-BA61B0CC434A}"/>
              </a:ext>
            </a:extLst>
          </p:cNvPr>
          <p:cNvSpPr txBox="1"/>
          <p:nvPr/>
        </p:nvSpPr>
        <p:spPr>
          <a:xfrm>
            <a:off x="1143000" y="5105400"/>
            <a:ext cx="2044149" cy="369332"/>
          </a:xfrm>
          <a:prstGeom prst="rect">
            <a:avLst/>
          </a:prstGeom>
          <a:solidFill>
            <a:srgbClr val="92D050"/>
          </a:solidFill>
        </p:spPr>
        <p:txBody>
          <a:bodyPr wrap="none" rtlCol="0">
            <a:spAutoFit/>
          </a:bodyPr>
          <a:lstStyle/>
          <a:p>
            <a:r>
              <a:rPr lang="en-US" dirty="0"/>
              <a:t>Ad click prediction</a:t>
            </a:r>
          </a:p>
        </p:txBody>
      </p:sp>
      <p:sp>
        <p:nvSpPr>
          <p:cNvPr id="5" name="TextBox 4">
            <a:extLst>
              <a:ext uri="{FF2B5EF4-FFF2-40B4-BE49-F238E27FC236}">
                <a16:creationId xmlns:a16="http://schemas.microsoft.com/office/drawing/2014/main" id="{E31A7261-C1F3-441C-96F3-60EC5F1366E8}"/>
              </a:ext>
            </a:extLst>
          </p:cNvPr>
          <p:cNvSpPr txBox="1"/>
          <p:nvPr/>
        </p:nvSpPr>
        <p:spPr>
          <a:xfrm>
            <a:off x="1563013" y="5786689"/>
            <a:ext cx="2826415" cy="369332"/>
          </a:xfrm>
          <a:prstGeom prst="rect">
            <a:avLst/>
          </a:prstGeom>
          <a:solidFill>
            <a:srgbClr val="92D050"/>
          </a:solidFill>
        </p:spPr>
        <p:txBody>
          <a:bodyPr wrap="none" rtlCol="0">
            <a:spAutoFit/>
          </a:bodyPr>
          <a:lstStyle/>
          <a:p>
            <a:r>
              <a:rPr lang="en-US" dirty="0"/>
              <a:t>Ad clickthrough prediction</a:t>
            </a:r>
          </a:p>
        </p:txBody>
      </p:sp>
      <p:sp>
        <p:nvSpPr>
          <p:cNvPr id="6" name="TextBox 5">
            <a:extLst>
              <a:ext uri="{FF2B5EF4-FFF2-40B4-BE49-F238E27FC236}">
                <a16:creationId xmlns:a16="http://schemas.microsoft.com/office/drawing/2014/main" id="{B0B2D7EA-BFA1-4CFC-B51F-44DBCF6EE0ED}"/>
              </a:ext>
            </a:extLst>
          </p:cNvPr>
          <p:cNvSpPr txBox="1"/>
          <p:nvPr/>
        </p:nvSpPr>
        <p:spPr>
          <a:xfrm>
            <a:off x="4800600" y="5169422"/>
            <a:ext cx="1672253" cy="369332"/>
          </a:xfrm>
          <a:prstGeom prst="rect">
            <a:avLst/>
          </a:prstGeom>
          <a:solidFill>
            <a:schemeClr val="accent5">
              <a:lumMod val="40000"/>
              <a:lumOff val="60000"/>
            </a:schemeClr>
          </a:solidFill>
        </p:spPr>
        <p:txBody>
          <a:bodyPr wrap="none" rtlCol="0">
            <a:spAutoFit/>
          </a:bodyPr>
          <a:lstStyle/>
          <a:p>
            <a:r>
              <a:rPr lang="en-US" dirty="0"/>
              <a:t>Like prediction</a:t>
            </a:r>
          </a:p>
        </p:txBody>
      </p:sp>
      <p:sp>
        <p:nvSpPr>
          <p:cNvPr id="7" name="TextBox 6">
            <a:extLst>
              <a:ext uri="{FF2B5EF4-FFF2-40B4-BE49-F238E27FC236}">
                <a16:creationId xmlns:a16="http://schemas.microsoft.com/office/drawing/2014/main" id="{2D14307F-6310-429C-8614-3E47B22B5C61}"/>
              </a:ext>
            </a:extLst>
          </p:cNvPr>
          <p:cNvSpPr txBox="1"/>
          <p:nvPr/>
        </p:nvSpPr>
        <p:spPr>
          <a:xfrm>
            <a:off x="4724400" y="5906869"/>
            <a:ext cx="4698722" cy="646331"/>
          </a:xfrm>
          <a:prstGeom prst="rect">
            <a:avLst/>
          </a:prstGeom>
          <a:solidFill>
            <a:schemeClr val="accent5">
              <a:lumMod val="40000"/>
              <a:lumOff val="60000"/>
            </a:schemeClr>
          </a:solidFill>
        </p:spPr>
        <p:txBody>
          <a:bodyPr wrap="none" rtlCol="0">
            <a:spAutoFit/>
          </a:bodyPr>
          <a:lstStyle/>
          <a:p>
            <a:r>
              <a:rPr lang="en-US" dirty="0"/>
              <a:t>Predict if a user will like a post over another:</a:t>
            </a:r>
          </a:p>
          <a:p>
            <a:r>
              <a:rPr lang="en-US" dirty="0"/>
              <a:t>Learning to rank</a:t>
            </a:r>
          </a:p>
        </p:txBody>
      </p:sp>
      <p:sp>
        <p:nvSpPr>
          <p:cNvPr id="8" name="TextBox 7">
            <a:extLst>
              <a:ext uri="{FF2B5EF4-FFF2-40B4-BE49-F238E27FC236}">
                <a16:creationId xmlns:a16="http://schemas.microsoft.com/office/drawing/2014/main" id="{EA360436-2BA6-4DB3-B1D4-B7E7FEEE4528}"/>
              </a:ext>
            </a:extLst>
          </p:cNvPr>
          <p:cNvSpPr txBox="1"/>
          <p:nvPr/>
        </p:nvSpPr>
        <p:spPr>
          <a:xfrm>
            <a:off x="7162800" y="4797985"/>
            <a:ext cx="2988960" cy="369332"/>
          </a:xfrm>
          <a:prstGeom prst="rect">
            <a:avLst/>
          </a:prstGeom>
          <a:solidFill>
            <a:schemeClr val="accent2">
              <a:lumMod val="60000"/>
              <a:lumOff val="40000"/>
            </a:schemeClr>
          </a:solidFill>
        </p:spPr>
        <p:txBody>
          <a:bodyPr wrap="none" rtlCol="0">
            <a:spAutoFit/>
          </a:bodyPr>
          <a:lstStyle/>
          <a:p>
            <a:r>
              <a:rPr lang="en-US" dirty="0"/>
              <a:t>Predict if a post is offensive</a:t>
            </a:r>
          </a:p>
        </p:txBody>
      </p:sp>
      <p:sp>
        <p:nvSpPr>
          <p:cNvPr id="9" name="TextBox 8">
            <a:extLst>
              <a:ext uri="{FF2B5EF4-FFF2-40B4-BE49-F238E27FC236}">
                <a16:creationId xmlns:a16="http://schemas.microsoft.com/office/drawing/2014/main" id="{07193A1C-6294-4E09-BC7F-4F4C686ACF02}"/>
              </a:ext>
            </a:extLst>
          </p:cNvPr>
          <p:cNvSpPr txBox="1"/>
          <p:nvPr/>
        </p:nvSpPr>
        <p:spPr>
          <a:xfrm>
            <a:off x="8305800" y="5379912"/>
            <a:ext cx="3518912" cy="369332"/>
          </a:xfrm>
          <a:prstGeom prst="rect">
            <a:avLst/>
          </a:prstGeom>
          <a:solidFill>
            <a:schemeClr val="accent2">
              <a:lumMod val="60000"/>
              <a:lumOff val="40000"/>
            </a:schemeClr>
          </a:solidFill>
        </p:spPr>
        <p:txBody>
          <a:bodyPr wrap="none" rtlCol="0">
            <a:spAutoFit/>
          </a:bodyPr>
          <a:lstStyle/>
          <a:p>
            <a:r>
              <a:rPr lang="en-US" dirty="0"/>
              <a:t>Predict if a photo contains nudity</a:t>
            </a:r>
          </a:p>
        </p:txBody>
      </p:sp>
    </p:spTree>
    <p:extLst>
      <p:ext uri="{BB962C8B-B14F-4D97-AF65-F5344CB8AC3E}">
        <p14:creationId xmlns:p14="http://schemas.microsoft.com/office/powerpoint/2010/main" val="36837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F1F-C746-46B3-8E20-2CDB37C11985}"/>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2722E010-88AD-4FDC-AC63-260375C7D0CD}"/>
              </a:ext>
            </a:extLst>
          </p:cNvPr>
          <p:cNvSpPr>
            <a:spLocks noGrp="1"/>
          </p:cNvSpPr>
          <p:nvPr>
            <p:ph idx="1"/>
          </p:nvPr>
        </p:nvSpPr>
        <p:spPr>
          <a:xfrm>
            <a:off x="609600" y="1600200"/>
            <a:ext cx="8219769" cy="4876800"/>
          </a:xfrm>
        </p:spPr>
        <p:txBody>
          <a:bodyPr/>
          <a:lstStyle/>
          <a:p>
            <a:r>
              <a:rPr lang="en-US" dirty="0"/>
              <a:t>Classification process:</a:t>
            </a:r>
          </a:p>
          <a:p>
            <a:pPr lvl="1"/>
            <a:r>
              <a:rPr lang="en-US" dirty="0"/>
              <a:t>Find </a:t>
            </a:r>
            <a:r>
              <a:rPr lang="en-US" dirty="0">
                <a:solidFill>
                  <a:srgbClr val="0070C0"/>
                </a:solidFill>
              </a:rPr>
              <a:t>features</a:t>
            </a:r>
            <a:r>
              <a:rPr lang="en-US" dirty="0"/>
              <a:t> that describe an entity.</a:t>
            </a:r>
          </a:p>
          <a:p>
            <a:pPr lvl="1"/>
            <a:r>
              <a:rPr lang="en-US" dirty="0"/>
              <a:t>Use </a:t>
            </a:r>
            <a:r>
              <a:rPr lang="en-US" dirty="0">
                <a:solidFill>
                  <a:srgbClr val="0070C0"/>
                </a:solidFill>
              </a:rPr>
              <a:t>examples</a:t>
            </a:r>
            <a:r>
              <a:rPr lang="en-US" dirty="0"/>
              <a:t> of the classes you want to predict.</a:t>
            </a:r>
          </a:p>
          <a:p>
            <a:pPr lvl="1"/>
            <a:r>
              <a:rPr lang="en-US" dirty="0">
                <a:solidFill>
                  <a:srgbClr val="0070C0"/>
                </a:solidFill>
              </a:rPr>
              <a:t>Learn</a:t>
            </a:r>
            <a:r>
              <a:rPr lang="en-US" dirty="0"/>
              <a:t> a model (function) that predicts</a:t>
            </a:r>
          </a:p>
          <a:p>
            <a:pPr lvl="1"/>
            <a:endParaRPr lang="en-US" dirty="0"/>
          </a:p>
          <a:p>
            <a:r>
              <a:rPr lang="en-US" dirty="0"/>
              <a:t>Classification is the engine behind the AI revolution</a:t>
            </a:r>
          </a:p>
          <a:p>
            <a:pPr lvl="1"/>
            <a:r>
              <a:rPr lang="en-US" dirty="0"/>
              <a:t>Used in all systems that make decisions</a:t>
            </a:r>
          </a:p>
          <a:p>
            <a:pPr lvl="1"/>
            <a:r>
              <a:rPr lang="en-US" dirty="0"/>
              <a:t>Became very powerful with </a:t>
            </a:r>
            <a:r>
              <a:rPr lang="en-US" dirty="0">
                <a:solidFill>
                  <a:srgbClr val="FF0000"/>
                </a:solidFill>
              </a:rPr>
              <a:t>Deep Learning</a:t>
            </a:r>
          </a:p>
          <a:p>
            <a:pPr lvl="1"/>
            <a:r>
              <a:rPr lang="en-US" dirty="0"/>
              <a:t>Huge applications in vision</a:t>
            </a:r>
          </a:p>
        </p:txBody>
      </p:sp>
      <p:graphicFrame>
        <p:nvGraphicFramePr>
          <p:cNvPr id="4" name="Object 3">
            <a:extLst>
              <a:ext uri="{FF2B5EF4-FFF2-40B4-BE49-F238E27FC236}">
                <a16:creationId xmlns:a16="http://schemas.microsoft.com/office/drawing/2014/main" id="{E068F86C-C3C3-4B7A-ADCC-E55EABBE3186}"/>
              </a:ext>
            </a:extLst>
          </p:cNvPr>
          <p:cNvGraphicFramePr>
            <a:graphicFrameLocks noChangeAspect="1"/>
          </p:cNvGraphicFramePr>
          <p:nvPr>
            <p:extLst>
              <p:ext uri="{D42A27DB-BD31-4B8C-83A1-F6EECF244321}">
                <p14:modId xmlns:p14="http://schemas.microsoft.com/office/powerpoint/2010/main" val="2957758153"/>
              </p:ext>
            </p:extLst>
          </p:nvPr>
        </p:nvGraphicFramePr>
        <p:xfrm>
          <a:off x="8831981" y="158481"/>
          <a:ext cx="3565525" cy="3687763"/>
        </p:xfrm>
        <a:graphic>
          <a:graphicData uri="http://schemas.openxmlformats.org/presentationml/2006/ole">
            <mc:AlternateContent xmlns:mc="http://schemas.openxmlformats.org/markup-compatibility/2006">
              <mc:Choice xmlns:v="urn:schemas-microsoft-com:vml" Requires="v">
                <p:oleObj name="Document" r:id="rId2" imgW="5405628" imgH="5782056" progId="Word.Document.8">
                  <p:embed/>
                </p:oleObj>
              </mc:Choice>
              <mc:Fallback>
                <p:oleObj name="Document" r:id="rId2" imgW="5405628" imgH="5782056" progId="Word.Document.8">
                  <p:embed/>
                  <p:pic>
                    <p:nvPicPr>
                      <p:cNvPr id="4" name="Object 3">
                        <a:extLst>
                          <a:ext uri="{FF2B5EF4-FFF2-40B4-BE49-F238E27FC236}">
                            <a16:creationId xmlns:a16="http://schemas.microsoft.com/office/drawing/2014/main" id="{E068F86C-C3C3-4B7A-ADCC-E55EABBE3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81" y="158481"/>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a:extLst>
              <a:ext uri="{FF2B5EF4-FFF2-40B4-BE49-F238E27FC236}">
                <a16:creationId xmlns:a16="http://schemas.microsoft.com/office/drawing/2014/main" id="{C41F410B-0358-4B19-BCD3-248A5A5BA4E0}"/>
              </a:ext>
            </a:extLst>
          </p:cNvPr>
          <p:cNvGrpSpPr>
            <a:grpSpLocks/>
          </p:cNvGrpSpPr>
          <p:nvPr/>
        </p:nvGrpSpPr>
        <p:grpSpPr bwMode="auto">
          <a:xfrm>
            <a:off x="8831981" y="3922444"/>
            <a:ext cx="3200399" cy="2895600"/>
            <a:chOff x="384" y="1584"/>
            <a:chExt cx="2451" cy="1694"/>
          </a:xfrm>
        </p:grpSpPr>
        <p:sp>
          <p:nvSpPr>
            <p:cNvPr id="6" name="Line 4">
              <a:extLst>
                <a:ext uri="{FF2B5EF4-FFF2-40B4-BE49-F238E27FC236}">
                  <a16:creationId xmlns:a16="http://schemas.microsoft.com/office/drawing/2014/main" id="{E24E4567-FCED-4DA8-87B5-54A2D8822E64}"/>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Line 5">
              <a:extLst>
                <a:ext uri="{FF2B5EF4-FFF2-40B4-BE49-F238E27FC236}">
                  <a16:creationId xmlns:a16="http://schemas.microsoft.com/office/drawing/2014/main" id="{C3883EBB-00F9-4752-93D1-354F97C86B17}"/>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6">
              <a:extLst>
                <a:ext uri="{FF2B5EF4-FFF2-40B4-BE49-F238E27FC236}">
                  <a16:creationId xmlns:a16="http://schemas.microsoft.com/office/drawing/2014/main" id="{EB8D3839-9526-43DF-A2D2-23357018E231}"/>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7">
              <a:extLst>
                <a:ext uri="{FF2B5EF4-FFF2-40B4-BE49-F238E27FC236}">
                  <a16:creationId xmlns:a16="http://schemas.microsoft.com/office/drawing/2014/main" id="{9766685A-BAD0-4E65-8931-E93A134E227E}"/>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Line 8">
              <a:extLst>
                <a:ext uri="{FF2B5EF4-FFF2-40B4-BE49-F238E27FC236}">
                  <a16:creationId xmlns:a16="http://schemas.microsoft.com/office/drawing/2014/main" id="{14211612-257C-40DC-BDD6-285011AECBA7}"/>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Line 9">
              <a:extLst>
                <a:ext uri="{FF2B5EF4-FFF2-40B4-BE49-F238E27FC236}">
                  <a16:creationId xmlns:a16="http://schemas.microsoft.com/office/drawing/2014/main" id="{2369C98F-4DDD-4F62-8AC4-FE7015494C10}"/>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Text Box 10">
              <a:extLst>
                <a:ext uri="{FF2B5EF4-FFF2-40B4-BE49-F238E27FC236}">
                  <a16:creationId xmlns:a16="http://schemas.microsoft.com/office/drawing/2014/main" id="{0466C80D-5C46-4272-AA5E-36421C3691FC}"/>
                </a:ext>
              </a:extLst>
            </p:cNvPr>
            <p:cNvSpPr txBox="1">
              <a:spLocks noChangeArrowheads="1"/>
            </p:cNvSpPr>
            <p:nvPr/>
          </p:nvSpPr>
          <p:spPr bwMode="auto">
            <a:xfrm>
              <a:off x="913" y="1584"/>
              <a:ext cx="719"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13" name="Text Box 11">
              <a:extLst>
                <a:ext uri="{FF2B5EF4-FFF2-40B4-BE49-F238E27FC236}">
                  <a16:creationId xmlns:a16="http://schemas.microsoft.com/office/drawing/2014/main" id="{C846005A-5690-4386-9898-35C19D98B895}"/>
                </a:ext>
              </a:extLst>
            </p:cNvPr>
            <p:cNvSpPr txBox="1">
              <a:spLocks noChangeArrowheads="1"/>
            </p:cNvSpPr>
            <p:nvPr/>
          </p:nvSpPr>
          <p:spPr bwMode="auto">
            <a:xfrm>
              <a:off x="1553" y="2042"/>
              <a:ext cx="633"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err="1">
                  <a:solidFill>
                    <a:srgbClr val="2D1993"/>
                  </a:solidFill>
                  <a:latin typeface="Arial" charset="0"/>
                </a:rPr>
                <a:t>MarSt</a:t>
              </a:r>
              <a:endParaRPr lang="en-US" sz="1600" dirty="0">
                <a:solidFill>
                  <a:schemeClr val="bg2"/>
                </a:solidFill>
                <a:latin typeface="Arial" charset="0"/>
              </a:endParaRPr>
            </a:p>
          </p:txBody>
        </p:sp>
        <p:sp>
          <p:nvSpPr>
            <p:cNvPr id="14" name="Text Box 12">
              <a:extLst>
                <a:ext uri="{FF2B5EF4-FFF2-40B4-BE49-F238E27FC236}">
                  <a16:creationId xmlns:a16="http://schemas.microsoft.com/office/drawing/2014/main" id="{D4A536A0-E0A8-4782-A140-678AA31B1AF5}"/>
                </a:ext>
              </a:extLst>
            </p:cNvPr>
            <p:cNvSpPr txBox="1">
              <a:spLocks noChangeArrowheads="1"/>
            </p:cNvSpPr>
            <p:nvPr/>
          </p:nvSpPr>
          <p:spPr bwMode="auto">
            <a:xfrm>
              <a:off x="1096" y="2541"/>
              <a:ext cx="672"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15" name="AutoShape 13">
              <a:extLst>
                <a:ext uri="{FF2B5EF4-FFF2-40B4-BE49-F238E27FC236}">
                  <a16:creationId xmlns:a16="http://schemas.microsoft.com/office/drawing/2014/main" id="{4DA291C1-5760-4629-8485-284AD17FCE2F}"/>
                </a:ext>
              </a:extLst>
            </p:cNvPr>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14">
              <a:extLst>
                <a:ext uri="{FF2B5EF4-FFF2-40B4-BE49-F238E27FC236}">
                  <a16:creationId xmlns:a16="http://schemas.microsoft.com/office/drawing/2014/main" id="{FE41104B-3799-4E09-9947-A232788CC815}"/>
                </a:ext>
              </a:extLst>
            </p:cNvPr>
            <p:cNvSpPr txBox="1">
              <a:spLocks noChangeArrowheads="1"/>
            </p:cNvSpPr>
            <p:nvPr/>
          </p:nvSpPr>
          <p:spPr bwMode="auto">
            <a:xfrm>
              <a:off x="1632" y="3038"/>
              <a:ext cx="510"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a:solidFill>
                    <a:srgbClr val="800000"/>
                  </a:solidFill>
                  <a:latin typeface="Arial" charset="0"/>
                </a:rPr>
                <a:t>YES</a:t>
              </a:r>
              <a:endParaRPr lang="en-US" sz="1600" dirty="0">
                <a:solidFill>
                  <a:schemeClr val="bg2"/>
                </a:solidFill>
                <a:latin typeface="Arial" charset="0"/>
              </a:endParaRPr>
            </a:p>
          </p:txBody>
        </p:sp>
        <p:sp>
          <p:nvSpPr>
            <p:cNvPr id="17" name="AutoShape 15">
              <a:extLst>
                <a:ext uri="{FF2B5EF4-FFF2-40B4-BE49-F238E27FC236}">
                  <a16:creationId xmlns:a16="http://schemas.microsoft.com/office/drawing/2014/main" id="{4BE89569-2141-4D23-89A4-BFAC442EEB3F}"/>
                </a:ext>
              </a:extLst>
            </p:cNvPr>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6">
              <a:extLst>
                <a:ext uri="{FF2B5EF4-FFF2-40B4-BE49-F238E27FC236}">
                  <a16:creationId xmlns:a16="http://schemas.microsoft.com/office/drawing/2014/main" id="{5328A1A2-8346-4E56-9A41-0F99EC1FB055}"/>
                </a:ext>
              </a:extLst>
            </p:cNvPr>
            <p:cNvSpPr txBox="1">
              <a:spLocks noChangeArrowheads="1"/>
            </p:cNvSpPr>
            <p:nvPr/>
          </p:nvSpPr>
          <p:spPr bwMode="auto">
            <a:xfrm>
              <a:off x="840" y="3040"/>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19" name="AutoShape 17">
              <a:extLst>
                <a:ext uri="{FF2B5EF4-FFF2-40B4-BE49-F238E27FC236}">
                  <a16:creationId xmlns:a16="http://schemas.microsoft.com/office/drawing/2014/main" id="{3A613482-5B63-450A-93B7-DF84B663E08B}"/>
                </a:ext>
              </a:extLst>
            </p:cNvPr>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18">
              <a:extLst>
                <a:ext uri="{FF2B5EF4-FFF2-40B4-BE49-F238E27FC236}">
                  <a16:creationId xmlns:a16="http://schemas.microsoft.com/office/drawing/2014/main" id="{D9086AC2-BF16-4B8C-8333-C2EE9290B613}"/>
                </a:ext>
              </a:extLst>
            </p:cNvPr>
            <p:cNvSpPr txBox="1">
              <a:spLocks noChangeArrowheads="1"/>
            </p:cNvSpPr>
            <p:nvPr/>
          </p:nvSpPr>
          <p:spPr bwMode="auto">
            <a:xfrm>
              <a:off x="484" y="2042"/>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21" name="AutoShape 19">
              <a:extLst>
                <a:ext uri="{FF2B5EF4-FFF2-40B4-BE49-F238E27FC236}">
                  <a16:creationId xmlns:a16="http://schemas.microsoft.com/office/drawing/2014/main" id="{0AEC9744-F39A-4BA7-89AE-0E8ABF9FB9DC}"/>
                </a:ext>
              </a:extLst>
            </p:cNvPr>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Text Box 20">
              <a:extLst>
                <a:ext uri="{FF2B5EF4-FFF2-40B4-BE49-F238E27FC236}">
                  <a16:creationId xmlns:a16="http://schemas.microsoft.com/office/drawing/2014/main" id="{B6537471-4455-4D90-95C8-77B8E05719BD}"/>
                </a:ext>
              </a:extLst>
            </p:cNvPr>
            <p:cNvSpPr txBox="1">
              <a:spLocks noChangeArrowheads="1"/>
            </p:cNvSpPr>
            <p:nvPr/>
          </p:nvSpPr>
          <p:spPr bwMode="auto">
            <a:xfrm>
              <a:off x="2296" y="2558"/>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23" name="Text Box 21">
              <a:extLst>
                <a:ext uri="{FF2B5EF4-FFF2-40B4-BE49-F238E27FC236}">
                  <a16:creationId xmlns:a16="http://schemas.microsoft.com/office/drawing/2014/main" id="{66D99F82-9A09-48CD-8406-C67C9B6C8D75}"/>
                </a:ext>
              </a:extLst>
            </p:cNvPr>
            <p:cNvSpPr txBox="1">
              <a:spLocks noChangeArrowheads="1"/>
            </p:cNvSpPr>
            <p:nvPr/>
          </p:nvSpPr>
          <p:spPr bwMode="auto">
            <a:xfrm>
              <a:off x="549" y="1750"/>
              <a:ext cx="242"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24" name="Text Box 22">
              <a:extLst>
                <a:ext uri="{FF2B5EF4-FFF2-40B4-BE49-F238E27FC236}">
                  <a16:creationId xmlns:a16="http://schemas.microsoft.com/office/drawing/2014/main" id="{34C8801A-0A10-47A5-8773-7B965E8F181F}"/>
                </a:ext>
              </a:extLst>
            </p:cNvPr>
            <p:cNvSpPr txBox="1">
              <a:spLocks noChangeArrowheads="1"/>
            </p:cNvSpPr>
            <p:nvPr/>
          </p:nvSpPr>
          <p:spPr bwMode="auto">
            <a:xfrm>
              <a:off x="1701" y="1750"/>
              <a:ext cx="20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25" name="Text Box 23">
              <a:extLst>
                <a:ext uri="{FF2B5EF4-FFF2-40B4-BE49-F238E27FC236}">
                  <a16:creationId xmlns:a16="http://schemas.microsoft.com/office/drawing/2014/main" id="{3AD49DB7-0BA1-4610-AB3C-1A90C5AAE14F}"/>
                </a:ext>
              </a:extLst>
            </p:cNvPr>
            <p:cNvSpPr txBox="1">
              <a:spLocks noChangeArrowheads="1"/>
            </p:cNvSpPr>
            <p:nvPr/>
          </p:nvSpPr>
          <p:spPr bwMode="auto">
            <a:xfrm>
              <a:off x="2398" y="2232"/>
              <a:ext cx="437"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26" name="Text Box 24">
              <a:extLst>
                <a:ext uri="{FF2B5EF4-FFF2-40B4-BE49-F238E27FC236}">
                  <a16:creationId xmlns:a16="http://schemas.microsoft.com/office/drawing/2014/main" id="{4A379AA0-0B75-42D3-A6DA-258F13D92FD5}"/>
                </a:ext>
              </a:extLst>
            </p:cNvPr>
            <p:cNvSpPr txBox="1">
              <a:spLocks noChangeArrowheads="1"/>
            </p:cNvSpPr>
            <p:nvPr/>
          </p:nvSpPr>
          <p:spPr bwMode="auto">
            <a:xfrm>
              <a:off x="1118" y="2250"/>
              <a:ext cx="781"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27" name="Text Box 25">
              <a:extLst>
                <a:ext uri="{FF2B5EF4-FFF2-40B4-BE49-F238E27FC236}">
                  <a16:creationId xmlns:a16="http://schemas.microsoft.com/office/drawing/2014/main" id="{10C295FC-5509-41EC-B67D-7B96E0F64BF1}"/>
                </a:ext>
              </a:extLst>
            </p:cNvPr>
            <p:cNvSpPr txBox="1">
              <a:spLocks noChangeArrowheads="1"/>
            </p:cNvSpPr>
            <p:nvPr/>
          </p:nvSpPr>
          <p:spPr bwMode="auto">
            <a:xfrm>
              <a:off x="729"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28" name="Text Box 26">
              <a:extLst>
                <a:ext uri="{FF2B5EF4-FFF2-40B4-BE49-F238E27FC236}">
                  <a16:creationId xmlns:a16="http://schemas.microsoft.com/office/drawing/2014/main" id="{43677193-A69B-44C4-A992-CE0E27F94EB7}"/>
                </a:ext>
              </a:extLst>
            </p:cNvPr>
            <p:cNvSpPr txBox="1">
              <a:spLocks noChangeArrowheads="1"/>
            </p:cNvSpPr>
            <p:nvPr/>
          </p:nvSpPr>
          <p:spPr bwMode="auto">
            <a:xfrm>
              <a:off x="1847"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spTree>
    <p:extLst>
      <p:ext uri="{BB962C8B-B14F-4D97-AF65-F5344CB8AC3E}">
        <p14:creationId xmlns:p14="http://schemas.microsoft.com/office/powerpoint/2010/main" val="1146295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p>
        </p:txBody>
      </p:sp>
      <p:sp>
        <p:nvSpPr>
          <p:cNvPr id="3" name="Content Placeholder 2"/>
          <p:cNvSpPr>
            <a:spLocks noGrp="1"/>
          </p:cNvSpPr>
          <p:nvPr>
            <p:ph idx="1"/>
          </p:nvPr>
        </p:nvSpPr>
        <p:spPr/>
        <p:txBody>
          <a:bodyPr/>
          <a:lstStyle/>
          <a:p>
            <a:r>
              <a:rPr lang="en-US" dirty="0"/>
              <a:t>Machine learning systems that use neural networks with multiple layers and are trained on </a:t>
            </a:r>
            <a:r>
              <a:rPr lang="en-US" dirty="0">
                <a:solidFill>
                  <a:schemeClr val="accent6">
                    <a:lumMod val="75000"/>
                  </a:schemeClr>
                </a:solidFill>
              </a:rPr>
              <a:t>very large quantities of data</a:t>
            </a:r>
          </a:p>
          <a:p>
            <a:pPr lvl="1"/>
            <a:r>
              <a:rPr lang="en-US" dirty="0"/>
              <a:t>Able to learn </a:t>
            </a:r>
            <a:r>
              <a:rPr lang="en-US" dirty="0">
                <a:solidFill>
                  <a:srgbClr val="0070C0"/>
                </a:solidFill>
              </a:rPr>
              <a:t>complex representations </a:t>
            </a:r>
            <a:r>
              <a:rPr lang="en-US" dirty="0"/>
              <a:t>and</a:t>
            </a:r>
            <a:r>
              <a:rPr lang="en-US" dirty="0">
                <a:solidFill>
                  <a:srgbClr val="0070C0"/>
                </a:solidFill>
              </a:rPr>
              <a:t> powerful models</a:t>
            </a:r>
            <a:r>
              <a:rPr lang="en-US" dirty="0"/>
              <a:t>.</a:t>
            </a:r>
          </a:p>
          <a:p>
            <a:pPr lvl="1"/>
            <a:r>
              <a:rPr lang="en-US" dirty="0"/>
              <a:t>Applications in </a:t>
            </a:r>
            <a:r>
              <a:rPr lang="en-US" dirty="0">
                <a:solidFill>
                  <a:srgbClr val="0070C0"/>
                </a:solidFill>
              </a:rPr>
              <a:t>recommendations, network analysis, text analysis</a:t>
            </a:r>
            <a:r>
              <a:rPr lang="en-US" dirty="0"/>
              <a:t>, </a:t>
            </a:r>
            <a:r>
              <a:rPr lang="en-US" dirty="0">
                <a:solidFill>
                  <a:srgbClr val="0070C0"/>
                </a:solidFill>
              </a:rPr>
              <a:t>image recognition</a:t>
            </a:r>
            <a:r>
              <a:rPr lang="en-US" dirty="0"/>
              <a:t>,</a:t>
            </a:r>
            <a:r>
              <a:rPr lang="el-GR" dirty="0"/>
              <a:t> </a:t>
            </a:r>
            <a:r>
              <a:rPr lang="en-US" dirty="0">
                <a:solidFill>
                  <a:srgbClr val="0070C0"/>
                </a:solidFill>
              </a:rPr>
              <a:t>car driving, playing games</a:t>
            </a:r>
            <a:r>
              <a:rPr lang="en-US" dirty="0"/>
              <a:t>…</a:t>
            </a:r>
          </a:p>
          <a:p>
            <a:pPr lvl="1"/>
            <a:r>
              <a:rPr lang="en-US" dirty="0"/>
              <a:t>Require less feature engineering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429000"/>
            <a:ext cx="5186019" cy="3298883"/>
          </a:xfrm>
          <a:prstGeom prst="rect">
            <a:avLst/>
          </a:prstGeom>
        </p:spPr>
      </p:pic>
    </p:spTree>
    <p:extLst>
      <p:ext uri="{BB962C8B-B14F-4D97-AF65-F5344CB8AC3E}">
        <p14:creationId xmlns:p14="http://schemas.microsoft.com/office/powerpoint/2010/main" val="160639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A60D-BEC9-76E0-CEA8-F19FA34F7205}"/>
              </a:ext>
            </a:extLst>
          </p:cNvPr>
          <p:cNvSpPr>
            <a:spLocks noGrp="1"/>
          </p:cNvSpPr>
          <p:nvPr>
            <p:ph type="title"/>
          </p:nvPr>
        </p:nvSpPr>
        <p:spPr/>
        <p:txBody>
          <a:bodyPr/>
          <a:lstStyle/>
          <a:p>
            <a:r>
              <a:rPr lang="en-US" dirty="0"/>
              <a:t>Generative AI</a:t>
            </a:r>
          </a:p>
        </p:txBody>
      </p:sp>
      <p:sp>
        <p:nvSpPr>
          <p:cNvPr id="3" name="Content Placeholder 2">
            <a:extLst>
              <a:ext uri="{FF2B5EF4-FFF2-40B4-BE49-F238E27FC236}">
                <a16:creationId xmlns:a16="http://schemas.microsoft.com/office/drawing/2014/main" id="{8D511AE0-AEBC-12CE-0BF7-82788DA829E5}"/>
              </a:ext>
            </a:extLst>
          </p:cNvPr>
          <p:cNvSpPr>
            <a:spLocks noGrp="1"/>
          </p:cNvSpPr>
          <p:nvPr>
            <p:ph idx="1"/>
          </p:nvPr>
        </p:nvSpPr>
        <p:spPr>
          <a:xfrm>
            <a:off x="609600" y="1600200"/>
            <a:ext cx="11811000" cy="2667000"/>
          </a:xfrm>
        </p:spPr>
        <p:txBody>
          <a:bodyPr>
            <a:normAutofit lnSpcReduction="10000"/>
          </a:bodyPr>
          <a:lstStyle/>
          <a:p>
            <a:r>
              <a:rPr lang="en-US" dirty="0"/>
              <a:t>Machine learning tools that generate realistic text or images</a:t>
            </a:r>
          </a:p>
          <a:p>
            <a:pPr lvl="1"/>
            <a:r>
              <a:rPr lang="en-US" dirty="0"/>
              <a:t>ChatGPT</a:t>
            </a:r>
          </a:p>
          <a:p>
            <a:pPr lvl="1"/>
            <a:r>
              <a:rPr lang="en-US" dirty="0"/>
              <a:t>DALL·E 2, </a:t>
            </a:r>
            <a:r>
              <a:rPr lang="en-US" dirty="0" err="1"/>
              <a:t>Midjourney</a:t>
            </a:r>
            <a:endParaRPr lang="en-US" dirty="0"/>
          </a:p>
          <a:p>
            <a:pPr lvl="1"/>
            <a:endParaRPr lang="en-US" dirty="0"/>
          </a:p>
          <a:p>
            <a:r>
              <a:rPr lang="en-US" dirty="0"/>
              <a:t>Trained on massive amounts of data to predict missing words, or the next frame in a video</a:t>
            </a:r>
          </a:p>
        </p:txBody>
      </p:sp>
      <p:pic>
        <p:nvPicPr>
          <p:cNvPr id="1028" name="Picture 4" descr="AI predicts what Donald Trump's arrest would look like. Take ...">
            <a:extLst>
              <a:ext uri="{FF2B5EF4-FFF2-40B4-BE49-F238E27FC236}">
                <a16:creationId xmlns:a16="http://schemas.microsoft.com/office/drawing/2014/main" id="{0008D9D8-7590-573B-9CA2-2ACDABB75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429" y="4340329"/>
            <a:ext cx="4166136" cy="2343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ChatGPT? How do you use it? How do you benefit from it? – :: Hawar  Koyi – Personal Site ::">
            <a:extLst>
              <a:ext uri="{FF2B5EF4-FFF2-40B4-BE49-F238E27FC236}">
                <a16:creationId xmlns:a16="http://schemas.microsoft.com/office/drawing/2014/main" id="{73C188FE-9A78-A6FA-B796-39C85ADFA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31784"/>
            <a:ext cx="3658837" cy="20489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tch: This AI-Generated Trailer Reimagines a Wes Anderson 'Lord of the  Rings' - RELEVANT">
            <a:extLst>
              <a:ext uri="{FF2B5EF4-FFF2-40B4-BE49-F238E27FC236}">
                <a16:creationId xmlns:a16="http://schemas.microsoft.com/office/drawing/2014/main" id="{85405523-E470-C79A-668B-696E5DF08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277" y="4678091"/>
            <a:ext cx="2936311" cy="195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68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6C66-1B5F-457E-A8C2-58786A8E1479}"/>
              </a:ext>
            </a:extLst>
          </p:cNvPr>
          <p:cNvSpPr>
            <a:spLocks noGrp="1"/>
          </p:cNvSpPr>
          <p:nvPr>
            <p:ph type="title"/>
          </p:nvPr>
        </p:nvSpPr>
        <p:spPr/>
        <p:txBody>
          <a:bodyPr/>
          <a:lstStyle/>
          <a:p>
            <a:r>
              <a:rPr lang="en-US" dirty="0"/>
              <a:t>The social graph</a:t>
            </a:r>
          </a:p>
        </p:txBody>
      </p:sp>
      <p:sp>
        <p:nvSpPr>
          <p:cNvPr id="3" name="Content Placeholder 2">
            <a:extLst>
              <a:ext uri="{FF2B5EF4-FFF2-40B4-BE49-F238E27FC236}">
                <a16:creationId xmlns:a16="http://schemas.microsoft.com/office/drawing/2014/main" id="{D746F59E-FC04-40EC-943C-A4966B23C3D2}"/>
              </a:ext>
            </a:extLst>
          </p:cNvPr>
          <p:cNvSpPr>
            <a:spLocks noGrp="1"/>
          </p:cNvSpPr>
          <p:nvPr>
            <p:ph idx="1"/>
          </p:nvPr>
        </p:nvSpPr>
        <p:spPr/>
        <p:txBody>
          <a:bodyPr/>
          <a:lstStyle/>
          <a:p>
            <a:r>
              <a:rPr lang="en-US" dirty="0"/>
              <a:t>Your Greek Facebook also has a </a:t>
            </a:r>
            <a:r>
              <a:rPr lang="en-US" dirty="0">
                <a:solidFill>
                  <a:schemeClr val="accent6">
                    <a:lumMod val="75000"/>
                  </a:schemeClr>
                </a:solidFill>
              </a:rPr>
              <a:t>social graph</a:t>
            </a:r>
            <a:r>
              <a:rPr lang="en-US" dirty="0"/>
              <a:t>. What can you do with this data?</a:t>
            </a:r>
          </a:p>
        </p:txBody>
      </p:sp>
      <p:sp>
        <p:nvSpPr>
          <p:cNvPr id="4" name="TextBox 3">
            <a:extLst>
              <a:ext uri="{FF2B5EF4-FFF2-40B4-BE49-F238E27FC236}">
                <a16:creationId xmlns:a16="http://schemas.microsoft.com/office/drawing/2014/main" id="{BD3E0D0E-F87D-45FC-B8BA-578F24A932D2}"/>
              </a:ext>
            </a:extLst>
          </p:cNvPr>
          <p:cNvSpPr txBox="1"/>
          <p:nvPr/>
        </p:nvSpPr>
        <p:spPr>
          <a:xfrm>
            <a:off x="4495800" y="4038600"/>
            <a:ext cx="6498895" cy="461665"/>
          </a:xfrm>
          <a:prstGeom prst="rect">
            <a:avLst/>
          </a:prstGeom>
          <a:solidFill>
            <a:srgbClr val="92D050"/>
          </a:solidFill>
        </p:spPr>
        <p:txBody>
          <a:bodyPr wrap="none" rtlCol="0">
            <a:spAutoFit/>
          </a:bodyPr>
          <a:lstStyle/>
          <a:p>
            <a:r>
              <a:rPr lang="en-US" sz="2400" dirty="0"/>
              <a:t>What is the shortest path between two nodes?</a:t>
            </a:r>
          </a:p>
        </p:txBody>
      </p:sp>
      <p:sp>
        <p:nvSpPr>
          <p:cNvPr id="5" name="TextBox 4">
            <a:extLst>
              <a:ext uri="{FF2B5EF4-FFF2-40B4-BE49-F238E27FC236}">
                <a16:creationId xmlns:a16="http://schemas.microsoft.com/office/drawing/2014/main" id="{AEE731DF-79E6-4DE7-B8D2-8AE20983FD2A}"/>
              </a:ext>
            </a:extLst>
          </p:cNvPr>
          <p:cNvSpPr txBox="1"/>
          <p:nvPr/>
        </p:nvSpPr>
        <p:spPr>
          <a:xfrm>
            <a:off x="990600" y="3106073"/>
            <a:ext cx="6365845" cy="461665"/>
          </a:xfrm>
          <a:prstGeom prst="rect">
            <a:avLst/>
          </a:prstGeom>
          <a:solidFill>
            <a:schemeClr val="accent6">
              <a:lumMod val="75000"/>
            </a:schemeClr>
          </a:solidFill>
        </p:spPr>
        <p:txBody>
          <a:bodyPr wrap="none" rtlCol="0">
            <a:spAutoFit/>
          </a:bodyPr>
          <a:lstStyle/>
          <a:p>
            <a:r>
              <a:rPr lang="en-US" sz="2400" dirty="0"/>
              <a:t>Who is important and influential in the graph?</a:t>
            </a:r>
          </a:p>
        </p:txBody>
      </p:sp>
      <p:sp>
        <p:nvSpPr>
          <p:cNvPr id="6" name="TextBox 5">
            <a:extLst>
              <a:ext uri="{FF2B5EF4-FFF2-40B4-BE49-F238E27FC236}">
                <a16:creationId xmlns:a16="http://schemas.microsoft.com/office/drawing/2014/main" id="{E8D6D0F9-632E-4F05-8EAF-1CA0F4F6A6DD}"/>
              </a:ext>
            </a:extLst>
          </p:cNvPr>
          <p:cNvSpPr txBox="1"/>
          <p:nvPr/>
        </p:nvSpPr>
        <p:spPr>
          <a:xfrm>
            <a:off x="457200" y="4785642"/>
            <a:ext cx="6365845" cy="461665"/>
          </a:xfrm>
          <a:prstGeom prst="rect">
            <a:avLst/>
          </a:prstGeom>
          <a:solidFill>
            <a:schemeClr val="tx2">
              <a:lumMod val="40000"/>
              <a:lumOff val="60000"/>
            </a:schemeClr>
          </a:solidFill>
        </p:spPr>
        <p:txBody>
          <a:bodyPr wrap="none" rtlCol="0">
            <a:spAutoFit/>
          </a:bodyPr>
          <a:lstStyle/>
          <a:p>
            <a:r>
              <a:rPr lang="en-US" sz="2400" dirty="0"/>
              <a:t>How does information spread in the network?</a:t>
            </a:r>
          </a:p>
        </p:txBody>
      </p:sp>
      <p:sp>
        <p:nvSpPr>
          <p:cNvPr id="7" name="TextBox 6">
            <a:extLst>
              <a:ext uri="{FF2B5EF4-FFF2-40B4-BE49-F238E27FC236}">
                <a16:creationId xmlns:a16="http://schemas.microsoft.com/office/drawing/2014/main" id="{5C8B99C6-727E-49D0-B65A-D67E299CBCC3}"/>
              </a:ext>
            </a:extLst>
          </p:cNvPr>
          <p:cNvSpPr txBox="1"/>
          <p:nvPr/>
        </p:nvSpPr>
        <p:spPr>
          <a:xfrm>
            <a:off x="457200" y="5532684"/>
            <a:ext cx="3060453" cy="461665"/>
          </a:xfrm>
          <a:prstGeom prst="rect">
            <a:avLst/>
          </a:prstGeom>
          <a:solidFill>
            <a:schemeClr val="tx2">
              <a:lumMod val="40000"/>
              <a:lumOff val="60000"/>
            </a:schemeClr>
          </a:solidFill>
        </p:spPr>
        <p:txBody>
          <a:bodyPr wrap="none" rtlCol="0">
            <a:spAutoFit/>
          </a:bodyPr>
          <a:lstStyle/>
          <a:p>
            <a:r>
              <a:rPr lang="en-US" sz="2400" dirty="0"/>
              <a:t>What becomes viral?</a:t>
            </a:r>
          </a:p>
        </p:txBody>
      </p:sp>
      <p:sp>
        <p:nvSpPr>
          <p:cNvPr id="8" name="TextBox 7">
            <a:extLst>
              <a:ext uri="{FF2B5EF4-FFF2-40B4-BE49-F238E27FC236}">
                <a16:creationId xmlns:a16="http://schemas.microsoft.com/office/drawing/2014/main" id="{4CC146AA-9179-4AF9-9E40-59A54A90C611}"/>
              </a:ext>
            </a:extLst>
          </p:cNvPr>
          <p:cNvSpPr txBox="1"/>
          <p:nvPr/>
        </p:nvSpPr>
        <p:spPr>
          <a:xfrm>
            <a:off x="5595621" y="5752691"/>
            <a:ext cx="6157455" cy="461665"/>
          </a:xfrm>
          <a:prstGeom prst="rect">
            <a:avLst/>
          </a:prstGeom>
          <a:solidFill>
            <a:schemeClr val="accent4">
              <a:lumMod val="60000"/>
              <a:lumOff val="40000"/>
            </a:schemeClr>
          </a:solidFill>
        </p:spPr>
        <p:txBody>
          <a:bodyPr wrap="none" rtlCol="0">
            <a:spAutoFit/>
          </a:bodyPr>
          <a:lstStyle/>
          <a:p>
            <a:r>
              <a:rPr lang="en-US" sz="2400" dirty="0"/>
              <a:t>Will two users become friends in the future?</a:t>
            </a:r>
          </a:p>
        </p:txBody>
      </p:sp>
    </p:spTree>
    <p:extLst>
      <p:ext uri="{BB962C8B-B14F-4D97-AF65-F5344CB8AC3E}">
        <p14:creationId xmlns:p14="http://schemas.microsoft.com/office/powerpoint/2010/main" val="13799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5C9582-8442-4631-9032-C2FCD303496C}"/>
              </a:ext>
            </a:extLst>
          </p:cNvPr>
          <p:cNvSpPr>
            <a:spLocks noGrp="1"/>
          </p:cNvSpPr>
          <p:nvPr>
            <p:ph idx="1"/>
          </p:nvPr>
        </p:nvSpPr>
        <p:spPr>
          <a:xfrm>
            <a:off x="609600" y="1600200"/>
            <a:ext cx="6358822" cy="4876800"/>
          </a:xfrm>
        </p:spPr>
        <p:txBody>
          <a:bodyPr/>
          <a:lstStyle/>
          <a:p>
            <a:r>
              <a:rPr lang="en-US" dirty="0"/>
              <a:t>What is the most important node in this graph?</a:t>
            </a:r>
          </a:p>
          <a:p>
            <a:endParaRPr lang="en-US" dirty="0"/>
          </a:p>
          <a:p>
            <a:r>
              <a:rPr lang="en-US" dirty="0"/>
              <a:t>The PageRank algorithm: A node is important is it is pointed to by other important nodes</a:t>
            </a:r>
          </a:p>
          <a:p>
            <a:endParaRPr lang="en-US" dirty="0"/>
          </a:p>
        </p:txBody>
      </p:sp>
      <p:grpSp>
        <p:nvGrpSpPr>
          <p:cNvPr id="5" name="Group 4">
            <a:extLst>
              <a:ext uri="{FF2B5EF4-FFF2-40B4-BE49-F238E27FC236}">
                <a16:creationId xmlns:a16="http://schemas.microsoft.com/office/drawing/2014/main" id="{1F27AD51-BEF0-47EB-8B3D-F97DA044E2ED}"/>
              </a:ext>
            </a:extLst>
          </p:cNvPr>
          <p:cNvGrpSpPr/>
          <p:nvPr/>
        </p:nvGrpSpPr>
        <p:grpSpPr>
          <a:xfrm>
            <a:off x="6974506" y="1600200"/>
            <a:ext cx="4944233" cy="4307488"/>
            <a:chOff x="5513046" y="985988"/>
            <a:chExt cx="4944233" cy="4307488"/>
          </a:xfrm>
        </p:grpSpPr>
        <p:sp>
          <p:nvSpPr>
            <p:cNvPr id="2" name="Oval 1"/>
            <p:cNvSpPr/>
            <p:nvPr/>
          </p:nvSpPr>
          <p:spPr>
            <a:xfrm>
              <a:off x="9521917" y="1017560"/>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7563456" y="1687711"/>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6202961" y="3623800"/>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5523429" y="1688876"/>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8654844" y="3644698"/>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8527023" y="1644745"/>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260990" y="1928016"/>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8331750" y="2598168"/>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7231022" y="4099926"/>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124599" y="2598168"/>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45223" y="2167105"/>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920126" y="2571098"/>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362342" y="985988"/>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5513046" y="2362201"/>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3" name="Title 2">
            <a:extLst>
              <a:ext uri="{FF2B5EF4-FFF2-40B4-BE49-F238E27FC236}">
                <a16:creationId xmlns:a16="http://schemas.microsoft.com/office/drawing/2014/main" id="{24468678-6D5E-48C0-B575-B2B2CD9FD9AC}"/>
              </a:ext>
            </a:extLst>
          </p:cNvPr>
          <p:cNvSpPr>
            <a:spLocks noGrp="1"/>
          </p:cNvSpPr>
          <p:nvPr>
            <p:ph type="title"/>
          </p:nvPr>
        </p:nvSpPr>
        <p:spPr/>
        <p:txBody>
          <a:bodyPr/>
          <a:lstStyle/>
          <a:p>
            <a:r>
              <a:rPr lang="en-US" dirty="0"/>
              <a:t>Node importance</a:t>
            </a:r>
          </a:p>
        </p:txBody>
      </p:sp>
    </p:spTree>
    <p:extLst>
      <p:ext uri="{BB962C8B-B14F-4D97-AF65-F5344CB8AC3E}">
        <p14:creationId xmlns:p14="http://schemas.microsoft.com/office/powerpoint/2010/main" val="2724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B725A-D712-403A-A419-B3B3C9262F66}"/>
              </a:ext>
            </a:extLst>
          </p:cNvPr>
          <p:cNvPicPr>
            <a:picLocks noChangeAspect="1"/>
          </p:cNvPicPr>
          <p:nvPr/>
        </p:nvPicPr>
        <p:blipFill rotWithShape="1">
          <a:blip r:embed="rId2"/>
          <a:srcRect l="739" t="6588" r="26608" b="10046"/>
          <a:stretch/>
        </p:blipFill>
        <p:spPr>
          <a:xfrm>
            <a:off x="3581400" y="1371600"/>
            <a:ext cx="8382000" cy="5410200"/>
          </a:xfrm>
          <a:prstGeom prst="rect">
            <a:avLst/>
          </a:prstGeom>
        </p:spPr>
      </p:pic>
      <p:sp>
        <p:nvSpPr>
          <p:cNvPr id="2" name="Title 1"/>
          <p:cNvSpPr>
            <a:spLocks noGrp="1"/>
          </p:cNvSpPr>
          <p:nvPr>
            <p:ph type="title"/>
          </p:nvPr>
        </p:nvSpPr>
        <p:spPr>
          <a:xfrm>
            <a:off x="609600" y="457200"/>
            <a:ext cx="10972800" cy="990600"/>
          </a:xfrm>
        </p:spPr>
        <p:txBody>
          <a:bodyPr/>
          <a:lstStyle/>
          <a:p>
            <a:r>
              <a:rPr lang="en-US" dirty="0"/>
              <a:t>The Web as a graph</a:t>
            </a:r>
          </a:p>
        </p:txBody>
      </p:sp>
      <p:sp>
        <p:nvSpPr>
          <p:cNvPr id="3" name="Content Placeholder 2"/>
          <p:cNvSpPr>
            <a:spLocks noGrp="1"/>
          </p:cNvSpPr>
          <p:nvPr>
            <p:ph idx="1"/>
          </p:nvPr>
        </p:nvSpPr>
        <p:spPr>
          <a:xfrm>
            <a:off x="228600" y="2057400"/>
            <a:ext cx="4191000" cy="4648200"/>
          </a:xfrm>
        </p:spPr>
        <p:txBody>
          <a:bodyPr>
            <a:normAutofit fontScale="92500" lnSpcReduction="20000"/>
          </a:bodyPr>
          <a:lstStyle/>
          <a:p>
            <a:r>
              <a:rPr lang="en-US" dirty="0"/>
              <a:t>When ranking pages, the authoritativeness is factored in the ranking.</a:t>
            </a:r>
          </a:p>
          <a:p>
            <a:pPr lvl="1"/>
            <a:r>
              <a:rPr lang="en-US" dirty="0"/>
              <a:t>This is the idea that made </a:t>
            </a:r>
            <a:r>
              <a:rPr lang="en-US" dirty="0">
                <a:solidFill>
                  <a:srgbClr val="FF0000"/>
                </a:solidFill>
              </a:rPr>
              <a:t>Google</a:t>
            </a:r>
            <a:r>
              <a:rPr lang="en-US" dirty="0"/>
              <a:t> a success around 2000</a:t>
            </a:r>
          </a:p>
          <a:p>
            <a:r>
              <a:rPr lang="en-US" dirty="0"/>
              <a:t>Today a lot more information is used, like clicks, browsing behavior, </a:t>
            </a:r>
            <a:r>
              <a:rPr lang="en-US" dirty="0" err="1"/>
              <a:t>etc</a:t>
            </a:r>
            <a:endParaRPr lang="en-US" dirty="0"/>
          </a:p>
          <a:p>
            <a:pPr lvl="1"/>
            <a:r>
              <a:rPr lang="en-US" dirty="0"/>
              <a:t>Ranking of the pages is a very complex task that requires sophisticated techniques</a:t>
            </a:r>
          </a:p>
        </p:txBody>
      </p:sp>
    </p:spTree>
    <p:extLst>
      <p:ext uri="{BB962C8B-B14F-4D97-AF65-F5344CB8AC3E}">
        <p14:creationId xmlns:p14="http://schemas.microsoft.com/office/powerpoint/2010/main" val="423464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 t="6543" r="23440" b="13671"/>
          <a:stretch/>
        </p:blipFill>
        <p:spPr>
          <a:xfrm>
            <a:off x="914400" y="499523"/>
            <a:ext cx="10287000" cy="6036619"/>
          </a:xfrm>
          <a:prstGeom prst="rect">
            <a:avLst/>
          </a:prstGeom>
        </p:spPr>
      </p:pic>
    </p:spTree>
    <p:extLst>
      <p:ext uri="{BB962C8B-B14F-4D97-AF65-F5344CB8AC3E}">
        <p14:creationId xmlns:p14="http://schemas.microsoft.com/office/powerpoint/2010/main" val="54747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04800" y="333633"/>
            <a:ext cx="11467070" cy="65243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5400" dirty="0">
                <a:latin typeface="Berlin Sans FB" pitchFamily="34" charset="0"/>
              </a:rPr>
              <a:t>“Data is the new oil. It’s valuable, but if unrefined it cannot really be</a:t>
            </a:r>
            <a:r>
              <a:rPr lang="el-GR" sz="5400" dirty="0"/>
              <a:t> </a:t>
            </a:r>
            <a:r>
              <a:rPr lang="en-US" sz="5400" dirty="0">
                <a:latin typeface="Berlin Sans FB" pitchFamily="34" charset="0"/>
              </a:rPr>
              <a:t>used. It has to be changed into gas, plastic, chemicals, etc to create a valuable entity that drives profitable activity; so must data be broken down, analyzed for it to have value.”</a:t>
            </a:r>
          </a:p>
        </p:txBody>
      </p:sp>
    </p:spTree>
    <p:extLst>
      <p:ext uri="{BB962C8B-B14F-4D97-AF65-F5344CB8AC3E}">
        <p14:creationId xmlns:p14="http://schemas.microsoft.com/office/powerpoint/2010/main" val="3447647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Friendship suggestions</a:t>
            </a:r>
          </a:p>
        </p:txBody>
      </p:sp>
      <p:sp>
        <p:nvSpPr>
          <p:cNvPr id="3" name="Content Placeholder 2"/>
          <p:cNvSpPr>
            <a:spLocks noGrp="1"/>
          </p:cNvSpPr>
          <p:nvPr>
            <p:ph idx="1"/>
          </p:nvPr>
        </p:nvSpPr>
        <p:spPr/>
        <p:txBody>
          <a:bodyPr>
            <a:normAutofit fontScale="92500" lnSpcReduction="10000"/>
          </a:bodyPr>
          <a:lstStyle/>
          <a:p>
            <a:r>
              <a:rPr lang="en-US" dirty="0"/>
              <a:t>LinkedIn, Twitter, Facebook </a:t>
            </a:r>
            <a:r>
              <a:rPr lang="en-US" dirty="0">
                <a:solidFill>
                  <a:schemeClr val="accent6">
                    <a:lumMod val="75000"/>
                  </a:schemeClr>
                </a:solidFill>
              </a:rPr>
              <a:t>friendship suggestions</a:t>
            </a:r>
            <a:r>
              <a:rPr lang="en-US" dirty="0"/>
              <a:t> </a:t>
            </a:r>
          </a:p>
          <a:p>
            <a:pPr lvl="1"/>
            <a:r>
              <a:rPr lang="en-US" dirty="0"/>
              <a:t>Useful for the users to discover their friends, but also useful for the network in order to </a:t>
            </a:r>
            <a:r>
              <a:rPr lang="en-US" dirty="0">
                <a:solidFill>
                  <a:srgbClr val="0070C0"/>
                </a:solidFill>
              </a:rPr>
              <a:t>grow</a:t>
            </a:r>
            <a:r>
              <a:rPr lang="en-US" dirty="0"/>
              <a:t>, and increase </a:t>
            </a:r>
            <a:r>
              <a:rPr lang="en-US" dirty="0">
                <a:solidFill>
                  <a:schemeClr val="accent6">
                    <a:lumMod val="75000"/>
                  </a:schemeClr>
                </a:solidFill>
              </a:rPr>
              <a:t>engagement</a:t>
            </a:r>
          </a:p>
          <a:p>
            <a:pPr lvl="2"/>
            <a:r>
              <a:rPr lang="en-US" dirty="0"/>
              <a:t>LinkedIn success story</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r>
              <a:rPr lang="en-US" dirty="0">
                <a:solidFill>
                  <a:srgbClr val="0070C0"/>
                </a:solidFill>
              </a:rPr>
              <a:t>Triadic closure principle</a:t>
            </a:r>
            <a:r>
              <a:rPr lang="en-US" dirty="0"/>
              <a:t>: Links are created in a way that usually closes a triangle</a:t>
            </a:r>
          </a:p>
          <a:p>
            <a:pPr lvl="1"/>
            <a:r>
              <a:rPr lang="en-US" dirty="0"/>
              <a:t>If both Bob and Charlie know Alice, then they are likely to meet at some point.</a:t>
            </a:r>
          </a:p>
          <a:p>
            <a:endParaRPr lang="en-US" dirty="0"/>
          </a:p>
        </p:txBody>
      </p:sp>
      <p:pic>
        <p:nvPicPr>
          <p:cNvPr id="4" name="Picture 2" descr="http://www.giveagradago.com/blog/wp-content/uploads/Twitte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65231"/>
            <a:ext cx="2655570" cy="1593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3.bp.blogspot.com/-z4r06pZa54g/VBzoCWVdoPI/AAAAAAAAAPg/aAQ0MoaBKnc/s1600/facebook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585" y="34817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200400"/>
            <a:ext cx="1727454" cy="1727454"/>
          </a:xfrm>
          <a:prstGeom prst="rect">
            <a:avLst/>
          </a:prstGeom>
        </p:spPr>
      </p:pic>
    </p:spTree>
    <p:extLst>
      <p:ext uri="{BB962C8B-B14F-4D97-AF65-F5344CB8AC3E}">
        <p14:creationId xmlns:p14="http://schemas.microsoft.com/office/powerpoint/2010/main" val="1674750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p:txBody>
          <a:bodyPr>
            <a:normAutofit fontScale="92500" lnSpcReduction="20000"/>
          </a:bodyPr>
          <a:lstStyle/>
          <a:p>
            <a:r>
              <a:rPr lang="en-US" dirty="0"/>
              <a:t>“Data mining is the analysis of (often large) observational 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 (Hand, </a:t>
            </a:r>
            <a:r>
              <a:rPr lang="en-US" dirty="0" err="1"/>
              <a:t>Mannila</a:t>
            </a:r>
            <a:r>
              <a:rPr lang="en-US" dirty="0"/>
              <a:t>, Smyth)</a:t>
            </a:r>
          </a:p>
          <a:p>
            <a:endParaRPr lang="en-US" dirty="0"/>
          </a:p>
          <a:p>
            <a:r>
              <a:rPr lang="en-US" dirty="0"/>
              <a:t>“Data mining is the discovery of </a:t>
            </a:r>
            <a:r>
              <a:rPr lang="en-US" dirty="0">
                <a:solidFill>
                  <a:schemeClr val="accent6">
                    <a:lumMod val="75000"/>
                  </a:schemeClr>
                </a:solidFill>
              </a:rPr>
              <a:t>models</a:t>
            </a:r>
            <a:r>
              <a:rPr lang="en-US" dirty="0"/>
              <a:t> for data” (</a:t>
            </a:r>
            <a:r>
              <a:rPr lang="en-US" dirty="0" err="1"/>
              <a:t>Rajaraman</a:t>
            </a:r>
            <a:r>
              <a:rPr lang="en-US" dirty="0"/>
              <a:t>, Ullman)</a:t>
            </a:r>
          </a:p>
          <a:p>
            <a:pPr lvl="1"/>
            <a:r>
              <a:rPr lang="en-US" dirty="0"/>
              <a:t>We can have the following types of models</a:t>
            </a:r>
          </a:p>
          <a:p>
            <a:pPr lvl="2"/>
            <a:r>
              <a:rPr lang="en-US" dirty="0"/>
              <a:t>Models that </a:t>
            </a:r>
            <a:r>
              <a:rPr lang="en-US" dirty="0">
                <a:solidFill>
                  <a:schemeClr val="accent6">
                    <a:lumMod val="75000"/>
                  </a:schemeClr>
                </a:solidFill>
              </a:rPr>
              <a:t>explain</a:t>
            </a:r>
            <a:r>
              <a:rPr lang="en-US" dirty="0"/>
              <a:t> the data (e.g., a single function)</a:t>
            </a:r>
          </a:p>
          <a:p>
            <a:pPr lvl="2"/>
            <a:r>
              <a:rPr lang="en-US" dirty="0"/>
              <a:t>Models that </a:t>
            </a:r>
            <a:r>
              <a:rPr lang="en-US" dirty="0">
                <a:solidFill>
                  <a:schemeClr val="accent6">
                    <a:lumMod val="75000"/>
                  </a:schemeClr>
                </a:solidFill>
              </a:rPr>
              <a:t>predict</a:t>
            </a:r>
            <a:r>
              <a:rPr lang="en-US" dirty="0"/>
              <a:t> the future data instances.</a:t>
            </a:r>
          </a:p>
          <a:p>
            <a:pPr lvl="2"/>
            <a:r>
              <a:rPr lang="en-US" dirty="0"/>
              <a:t>Models that </a:t>
            </a:r>
            <a:r>
              <a:rPr lang="en-US" dirty="0">
                <a:solidFill>
                  <a:schemeClr val="accent6">
                    <a:lumMod val="75000"/>
                  </a:schemeClr>
                </a:solidFill>
              </a:rPr>
              <a:t>summarize</a:t>
            </a:r>
            <a:r>
              <a:rPr lang="en-US" dirty="0"/>
              <a:t> the data</a:t>
            </a:r>
          </a:p>
          <a:p>
            <a:pPr lvl="2"/>
            <a:r>
              <a:rPr lang="en-US" dirty="0"/>
              <a:t>Models the </a:t>
            </a:r>
            <a:r>
              <a:rPr lang="en-US" dirty="0">
                <a:solidFill>
                  <a:schemeClr val="accent6">
                    <a:lumMod val="75000"/>
                  </a:schemeClr>
                </a:solidFill>
              </a:rPr>
              <a:t>extract</a:t>
            </a:r>
            <a:r>
              <a:rPr lang="en-US" dirty="0"/>
              <a:t> the most prominent </a:t>
            </a:r>
            <a:r>
              <a:rPr lang="en-US" dirty="0">
                <a:solidFill>
                  <a:schemeClr val="accent6">
                    <a:lumMod val="75000"/>
                  </a:schemeClr>
                </a:solidFill>
              </a:rPr>
              <a:t>features</a:t>
            </a:r>
            <a:r>
              <a:rPr lang="en-US" dirty="0"/>
              <a:t> of the data.</a:t>
            </a:r>
          </a:p>
          <a:p>
            <a:pPr lvl="2"/>
            <a:endParaRPr lang="en-US" dirty="0"/>
          </a:p>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p:txBody>
      </p:sp>
    </p:spTree>
    <p:extLst>
      <p:ext uri="{BB962C8B-B14F-4D97-AF65-F5344CB8AC3E}">
        <p14:creationId xmlns:p14="http://schemas.microsoft.com/office/powerpoint/2010/main" val="2577098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data mining?</a:t>
            </a:r>
          </a:p>
        </p:txBody>
      </p:sp>
      <p:sp>
        <p:nvSpPr>
          <p:cNvPr id="3" name="Content Placeholder 2"/>
          <p:cNvSpPr>
            <a:spLocks noGrp="1"/>
          </p:cNvSpPr>
          <p:nvPr>
            <p:ph idx="1"/>
          </p:nvPr>
        </p:nvSpPr>
        <p:spPr/>
        <p:txBody>
          <a:bodyPr>
            <a:normAutofit fontScale="85000" lnSpcReduction="20000"/>
          </a:bodyPr>
          <a:lstStyle/>
          <a:p>
            <a:r>
              <a:rPr lang="en-US" dirty="0">
                <a:solidFill>
                  <a:schemeClr val="accent6">
                    <a:lumMod val="75000"/>
                  </a:schemeClr>
                </a:solidFill>
              </a:rPr>
              <a:t>Scientific</a:t>
            </a:r>
            <a:r>
              <a:rPr lang="en-US" dirty="0"/>
              <a:t> point of view</a:t>
            </a:r>
          </a:p>
          <a:p>
            <a:pPr lvl="1"/>
            <a:r>
              <a:rPr lang="en-US" dirty="0"/>
              <a:t>Scientists are at an unprecedented position where they can collect TB of information</a:t>
            </a:r>
          </a:p>
          <a:p>
            <a:pPr lvl="2"/>
            <a:r>
              <a:rPr lang="en-US" dirty="0"/>
              <a:t>Examples: Sensor data, astronomy data, social network data, gene data</a:t>
            </a:r>
          </a:p>
          <a:p>
            <a:pPr lvl="1"/>
            <a:r>
              <a:rPr lang="en-US" dirty="0"/>
              <a:t>We need the tools to analyze such data to get a better understanding of the world and advance science and help people</a:t>
            </a:r>
          </a:p>
          <a:p>
            <a:r>
              <a:rPr lang="en-US" dirty="0">
                <a:solidFill>
                  <a:schemeClr val="accent6">
                    <a:lumMod val="75000"/>
                  </a:schemeClr>
                </a:solidFill>
              </a:rPr>
              <a:t>Commercial</a:t>
            </a:r>
            <a:r>
              <a:rPr lang="en-US" dirty="0"/>
              <a:t> point of view</a:t>
            </a:r>
          </a:p>
          <a:p>
            <a:pPr lvl="1"/>
            <a:r>
              <a:rPr lang="en-US" dirty="0"/>
              <a:t>Data has become the key competitive advantage of companies</a:t>
            </a:r>
          </a:p>
          <a:p>
            <a:pPr lvl="2"/>
            <a:r>
              <a:rPr lang="en-US" dirty="0"/>
              <a:t>Examples: Facebook, Google, Amazon</a:t>
            </a:r>
          </a:p>
          <a:p>
            <a:pPr lvl="1"/>
            <a:r>
              <a:rPr lang="en-US" dirty="0"/>
              <a:t>Being able to extract useful information out of the data is key for exploiting them commercially.</a:t>
            </a:r>
          </a:p>
          <a:p>
            <a:r>
              <a:rPr lang="en-US" dirty="0">
                <a:solidFill>
                  <a:schemeClr val="accent6">
                    <a:lumMod val="75000"/>
                  </a:schemeClr>
                </a:solidFill>
              </a:rPr>
              <a:t>Scale</a:t>
            </a:r>
            <a:r>
              <a:rPr lang="en-US" dirty="0"/>
              <a:t> (in data </a:t>
            </a:r>
            <a:r>
              <a:rPr lang="en-US" dirty="0">
                <a:solidFill>
                  <a:schemeClr val="accent5">
                    <a:lumMod val="75000"/>
                  </a:schemeClr>
                </a:solidFill>
              </a:rPr>
              <a:t>size</a:t>
            </a:r>
            <a:r>
              <a:rPr lang="en-US" dirty="0"/>
              <a:t> and feature </a:t>
            </a:r>
            <a:r>
              <a:rPr lang="en-US" dirty="0">
                <a:solidFill>
                  <a:schemeClr val="accent5">
                    <a:lumMod val="75000"/>
                  </a:schemeClr>
                </a:solidFill>
              </a:rPr>
              <a:t>dimension</a:t>
            </a:r>
            <a:r>
              <a:rPr lang="en-US" dirty="0"/>
              <a:t>)</a:t>
            </a:r>
          </a:p>
          <a:p>
            <a:pPr lvl="1"/>
            <a:r>
              <a:rPr lang="en-US" dirty="0"/>
              <a:t>Why not use traditional analytic methods?</a:t>
            </a:r>
          </a:p>
          <a:p>
            <a:pPr lvl="1"/>
            <a:r>
              <a:rPr lang="en-US" dirty="0"/>
              <a:t>Enormity of data, </a:t>
            </a:r>
            <a:r>
              <a:rPr lang="en-US" dirty="0">
                <a:solidFill>
                  <a:schemeClr val="accent6">
                    <a:lumMod val="75000"/>
                  </a:schemeClr>
                </a:solidFill>
              </a:rPr>
              <a:t>curse of dimensionality</a:t>
            </a:r>
          </a:p>
          <a:p>
            <a:pPr lvl="1"/>
            <a:r>
              <a:rPr lang="en-US" dirty="0"/>
              <a:t>The amount and the complexity of data does not allow for manual processing of the data. We need automated techniques.</a:t>
            </a:r>
          </a:p>
        </p:txBody>
      </p:sp>
    </p:spTree>
    <p:extLst>
      <p:ext uri="{BB962C8B-B14F-4D97-AF65-F5344CB8AC3E}">
        <p14:creationId xmlns:p14="http://schemas.microsoft.com/office/powerpoint/2010/main" val="941499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Databases </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NLP</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000" dirty="0"/>
                <a:t>Distributed </a:t>
              </a:r>
            </a:p>
            <a:p>
              <a:pPr algn="ctr">
                <a:lnSpc>
                  <a:spcPct val="110000"/>
                </a:lnSpc>
                <a:spcBef>
                  <a:spcPct val="20000"/>
                </a:spcBef>
                <a:buClr>
                  <a:schemeClr val="folHlink"/>
                </a:buClr>
                <a:buSzPct val="60000"/>
                <a:buFont typeface="Wingdings" pitchFamily="2" charset="2"/>
                <a:buNone/>
              </a:pPr>
              <a:r>
                <a:rPr lang="en-US" sz="2000" dirty="0"/>
                <a:t>Computing</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buzz around data</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Data Science</a:t>
            </a:r>
            <a:r>
              <a:rPr lang="en-US" dirty="0"/>
              <a:t>: Data is useful to understand a process and improve it. All organizations should have a data science team that analyses their data and proposes improvements</a:t>
            </a:r>
          </a:p>
          <a:p>
            <a:pPr lvl="1"/>
            <a:r>
              <a:rPr lang="en-US" dirty="0"/>
              <a:t>Focuses on more immediate applications and insights</a:t>
            </a:r>
          </a:p>
          <a:p>
            <a:endParaRPr lang="en-US" dirty="0"/>
          </a:p>
          <a:p>
            <a:r>
              <a:rPr lang="en-US" dirty="0">
                <a:solidFill>
                  <a:srgbClr val="FF0000"/>
                </a:solidFill>
              </a:rPr>
              <a:t>Big Data</a:t>
            </a:r>
            <a:r>
              <a:rPr lang="en-US" dirty="0"/>
              <a:t>: Data appear everywhere. We should process it collectively and interconnect them. We need infrastructure (cloud computing, cloud storage) to do this</a:t>
            </a:r>
          </a:p>
          <a:p>
            <a:pPr lvl="1"/>
            <a:r>
              <a:rPr lang="en-US" dirty="0"/>
              <a:t>More systems oriented</a:t>
            </a:r>
          </a:p>
          <a:p>
            <a:pPr lvl="1"/>
            <a:endParaRPr lang="en-US" dirty="0"/>
          </a:p>
          <a:p>
            <a:r>
              <a:rPr lang="en-US" dirty="0">
                <a:solidFill>
                  <a:srgbClr val="FF0000"/>
                </a:solidFill>
              </a:rPr>
              <a:t>AI/Machine Learning/Deep Learning</a:t>
            </a:r>
            <a:r>
              <a:rPr lang="en-US" dirty="0"/>
              <a:t>: These have been around for a while but now we have the data to learn more complex models that are significantly more powerful</a:t>
            </a:r>
          </a:p>
          <a:p>
            <a:pPr lvl="1"/>
            <a:r>
              <a:rPr lang="en-US" dirty="0"/>
              <a:t>More emphasis on scientific breakthroughs</a:t>
            </a:r>
          </a:p>
        </p:txBody>
      </p:sp>
    </p:spTree>
    <p:extLst>
      <p:ext uri="{BB962C8B-B14F-4D97-AF65-F5344CB8AC3E}">
        <p14:creationId xmlns:p14="http://schemas.microsoft.com/office/powerpoint/2010/main" val="90753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era of data mining	</a:t>
            </a:r>
          </a:p>
        </p:txBody>
      </p:sp>
      <p:sp>
        <p:nvSpPr>
          <p:cNvPr id="3" name="Content Placeholder 2"/>
          <p:cNvSpPr>
            <a:spLocks noGrp="1"/>
          </p:cNvSpPr>
          <p:nvPr>
            <p:ph idx="1"/>
          </p:nvPr>
        </p:nvSpPr>
        <p:spPr/>
        <p:txBody>
          <a:bodyPr/>
          <a:lstStyle/>
          <a:p>
            <a:r>
              <a:rPr lang="en-US" dirty="0"/>
              <a:t>Boundaries are becoming less clear</a:t>
            </a:r>
          </a:p>
          <a:p>
            <a:pPr lvl="1"/>
            <a:r>
              <a:rPr lang="en-US" dirty="0"/>
              <a:t>Today data mining, machine learning, and AI are synonymous. It is assumed that the algorithms should scale. It is clear that statistical inference is used for building the models.</a:t>
            </a:r>
          </a:p>
          <a:p>
            <a:pPr lvl="1"/>
            <a:r>
              <a:rPr lang="en-US" dirty="0"/>
              <a:t>Data is the engine for AI</a:t>
            </a:r>
          </a:p>
          <a:p>
            <a:pPr lvl="1"/>
            <a:r>
              <a:rPr lang="en-US" dirty="0"/>
              <a:t>Data Mining touches everything related to data.</a:t>
            </a:r>
          </a:p>
          <a:p>
            <a:pPr lvl="1"/>
            <a:endParaRPr lang="en-US" dirty="0"/>
          </a:p>
        </p:txBody>
      </p:sp>
    </p:spTree>
    <p:extLst>
      <p:ext uri="{BB962C8B-B14F-4D97-AF65-F5344CB8AC3E}">
        <p14:creationId xmlns:p14="http://schemas.microsoft.com/office/powerpoint/2010/main" val="3520135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F5CD-9B55-4038-80C8-6845D4751620}"/>
              </a:ext>
            </a:extLst>
          </p:cNvPr>
          <p:cNvSpPr>
            <a:spLocks noGrp="1"/>
          </p:cNvSpPr>
          <p:nvPr>
            <p:ph type="title"/>
          </p:nvPr>
        </p:nvSpPr>
        <p:spPr>
          <a:xfrm>
            <a:off x="609600" y="533400"/>
            <a:ext cx="10972800" cy="990600"/>
          </a:xfrm>
        </p:spPr>
        <p:txBody>
          <a:bodyPr anchor="ctr">
            <a:normAutofit/>
          </a:bodyPr>
          <a:lstStyle/>
          <a:p>
            <a:r>
              <a:rPr lang="en-US" dirty="0"/>
              <a:t>Which also has a dark side</a:t>
            </a:r>
          </a:p>
        </p:txBody>
      </p:sp>
      <p:sp>
        <p:nvSpPr>
          <p:cNvPr id="3" name="Content Placeholder 2">
            <a:extLst>
              <a:ext uri="{FF2B5EF4-FFF2-40B4-BE49-F238E27FC236}">
                <a16:creationId xmlns:a16="http://schemas.microsoft.com/office/drawing/2014/main" id="{191401C7-D433-4290-8AC8-4CD368498087}"/>
              </a:ext>
            </a:extLst>
          </p:cNvPr>
          <p:cNvSpPr>
            <a:spLocks noGrp="1"/>
          </p:cNvSpPr>
          <p:nvPr>
            <p:ph sz="half" idx="1"/>
          </p:nvPr>
        </p:nvSpPr>
        <p:spPr>
          <a:xfrm>
            <a:off x="609600" y="1673352"/>
            <a:ext cx="5384800" cy="4718304"/>
          </a:xfrm>
        </p:spPr>
        <p:txBody>
          <a:bodyPr>
            <a:normAutofit/>
          </a:bodyPr>
          <a:lstStyle/>
          <a:p>
            <a:r>
              <a:rPr lang="en-US" dirty="0"/>
              <a:t>Are the algorithms making fair and correct decisions?</a:t>
            </a:r>
          </a:p>
          <a:p>
            <a:r>
              <a:rPr lang="en-US" dirty="0"/>
              <a:t>Do algorithms create filter bubbles, echo chambers, and promote misinformation? Are they a threat to democracy?</a:t>
            </a:r>
            <a:endParaRPr lang="el-GR" dirty="0"/>
          </a:p>
          <a:p>
            <a:r>
              <a:rPr lang="en-US" dirty="0"/>
              <a:t>Surveillance capitalism</a:t>
            </a:r>
            <a:endParaRPr lang="el-GR" dirty="0"/>
          </a:p>
          <a:p>
            <a:r>
              <a:rPr lang="en-US" dirty="0"/>
              <a:t>Black box society</a:t>
            </a:r>
          </a:p>
          <a:p>
            <a:r>
              <a:rPr lang="en-US" dirty="0"/>
              <a:t>Is AI a threat?</a:t>
            </a:r>
          </a:p>
          <a:p>
            <a:endParaRPr lang="en-US" dirty="0"/>
          </a:p>
          <a:p>
            <a:endParaRPr lang="en-US" dirty="0"/>
          </a:p>
        </p:txBody>
      </p:sp>
      <p:pic>
        <p:nvPicPr>
          <p:cNvPr id="12290" name="Picture 2" descr="Social Dilemma | Robert Lustig Website">
            <a:extLst>
              <a:ext uri="{FF2B5EF4-FFF2-40B4-BE49-F238E27FC236}">
                <a16:creationId xmlns:a16="http://schemas.microsoft.com/office/drawing/2014/main" id="{49D83162-2466-42C1-8A01-9D8AB5A7D0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9949" y="1673352"/>
            <a:ext cx="3180102" cy="4718304"/>
          </a:xfrm>
          <a:prstGeom prst="rect">
            <a:avLst/>
          </a:prstGeom>
          <a:solidFill>
            <a:srgbClr val="FFFFFF"/>
          </a:solidFill>
        </p:spPr>
      </p:pic>
    </p:spTree>
    <p:extLst>
      <p:ext uri="{BB962C8B-B14F-4D97-AF65-F5344CB8AC3E}">
        <p14:creationId xmlns:p14="http://schemas.microsoft.com/office/powerpoint/2010/main" val="2893411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448" y="460788"/>
            <a:ext cx="8570214" cy="994172"/>
          </a:xfrm>
        </p:spPr>
        <p:txBody>
          <a:bodyPr>
            <a:normAutofit fontScale="90000"/>
          </a:bodyPr>
          <a:lstStyle/>
          <a:p>
            <a:pPr algn="ctr"/>
            <a:r>
              <a:rPr lang="en-US" dirty="0"/>
              <a:t>The Skills of a Data Miner – Data Scientist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41039"/>
            <a:ext cx="4629150" cy="4181666"/>
          </a:xfrm>
          <a:prstGeom prst="rect">
            <a:avLst/>
          </a:prstGeom>
        </p:spPr>
      </p:pic>
      <p:sp>
        <p:nvSpPr>
          <p:cNvPr id="3" name="TextBox 2"/>
          <p:cNvSpPr txBox="1"/>
          <p:nvPr/>
        </p:nvSpPr>
        <p:spPr>
          <a:xfrm>
            <a:off x="2294945" y="5808785"/>
            <a:ext cx="2877711" cy="646331"/>
          </a:xfrm>
          <a:prstGeom prst="rect">
            <a:avLst/>
          </a:prstGeom>
          <a:noFill/>
        </p:spPr>
        <p:txBody>
          <a:bodyPr wrap="none" rtlCol="0">
            <a:spAutoFit/>
          </a:bodyPr>
          <a:lstStyle/>
          <a:p>
            <a:r>
              <a:rPr lang="en-US" sz="3600" spc="-100" dirty="0">
                <a:solidFill>
                  <a:schemeClr val="tx2"/>
                </a:solidFill>
                <a:latin typeface="+mj-lt"/>
                <a:ea typeface="+mj-ea"/>
                <a:cs typeface="+mj-cs"/>
              </a:rPr>
              <a:t>It is a hard job</a:t>
            </a:r>
          </a:p>
        </p:txBody>
      </p:sp>
    </p:spTree>
    <p:extLst>
      <p:ext uri="{BB962C8B-B14F-4D97-AF65-F5344CB8AC3E}">
        <p14:creationId xmlns:p14="http://schemas.microsoft.com/office/powerpoint/2010/main" val="261959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304800"/>
            <a:ext cx="10972800" cy="990600"/>
          </a:xfrm>
        </p:spPr>
        <p:txBody>
          <a:bodyPr/>
          <a:lstStyle/>
          <a:p>
            <a:r>
              <a:rPr lang="en-US" dirty="0"/>
              <a:t>But also a rewarding one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5257799" y="1187167"/>
            <a:ext cx="6922833" cy="5525708"/>
          </a:xfrm>
          <a:prstGeom prst="rect">
            <a:avLst/>
          </a:prstGeom>
          <a:noFill/>
          <a:ln w="9525">
            <a:noFill/>
            <a:miter lim="800000"/>
            <a:headEnd/>
            <a:tailEnd/>
          </a:ln>
          <a:effectLst/>
        </p:spPr>
      </p:pic>
      <p:sp>
        <p:nvSpPr>
          <p:cNvPr id="6" name="5 - TextBox"/>
          <p:cNvSpPr txBox="1"/>
          <p:nvPr/>
        </p:nvSpPr>
        <p:spPr>
          <a:xfrm>
            <a:off x="152400" y="1384015"/>
            <a:ext cx="5029200" cy="5262979"/>
          </a:xfrm>
          <a:prstGeom prst="rect">
            <a:avLst/>
          </a:prstGeom>
          <a:noFill/>
        </p:spPr>
        <p:txBody>
          <a:bodyPr wrap="square" rtlCol="0">
            <a:spAutoFit/>
          </a:bodyPr>
          <a:lstStyle/>
          <a:p>
            <a:r>
              <a:rPr lang="en-US" sz="2800" i="1" dirty="0"/>
              <a:t>"The success of companies like Google, </a:t>
            </a:r>
            <a:r>
              <a:rPr lang="en-US" sz="2800" i="1" dirty="0" err="1"/>
              <a:t>Facebook</a:t>
            </a:r>
            <a:r>
              <a:rPr lang="en-US" sz="2800" i="1" dirty="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sz="2800" dirty="0"/>
              <a:t>     – Tim O'Reilly</a:t>
            </a:r>
            <a:endParaRPr lang="el-GR" sz="2800" dirty="0"/>
          </a:p>
        </p:txBody>
      </p:sp>
      <p:sp>
        <p:nvSpPr>
          <p:cNvPr id="3" name="TextBox 2">
            <a:extLst>
              <a:ext uri="{FF2B5EF4-FFF2-40B4-BE49-F238E27FC236}">
                <a16:creationId xmlns:a16="http://schemas.microsoft.com/office/drawing/2014/main" id="{3859B633-0D7F-4489-BCD8-22BD47690D18}"/>
              </a:ext>
            </a:extLst>
          </p:cNvPr>
          <p:cNvSpPr txBox="1"/>
          <p:nvPr/>
        </p:nvSpPr>
        <p:spPr>
          <a:xfrm>
            <a:off x="9144000" y="381000"/>
            <a:ext cx="2743200" cy="461665"/>
          </a:xfrm>
          <a:prstGeom prst="rect">
            <a:avLst/>
          </a:prstGeom>
          <a:solidFill>
            <a:srgbClr val="FFFF00"/>
          </a:solidFill>
        </p:spPr>
        <p:txBody>
          <a:bodyPr wrap="square" rtlCol="0">
            <a:spAutoFit/>
          </a:bodyPr>
          <a:lstStyle/>
          <a:p>
            <a:r>
              <a:rPr lang="en-US" sz="2400" dirty="0">
                <a:hlinkClick r:id="rId3"/>
              </a:rPr>
              <a:t>Sexiest job but…</a:t>
            </a:r>
            <a:endParaRPr lang="en-US" sz="2400" dirty="0"/>
          </a:p>
        </p:txBody>
      </p:sp>
    </p:spTree>
    <p:extLst>
      <p:ext uri="{BB962C8B-B14F-4D97-AF65-F5344CB8AC3E}">
        <p14:creationId xmlns:p14="http://schemas.microsoft.com/office/powerpoint/2010/main" val="2605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4786-BE4C-4E4A-AF15-C4552D2E9ADA}"/>
              </a:ext>
            </a:extLst>
          </p:cNvPr>
          <p:cNvSpPr>
            <a:spLocks noGrp="1"/>
          </p:cNvSpPr>
          <p:nvPr>
            <p:ph type="title"/>
          </p:nvPr>
        </p:nvSpPr>
        <p:spPr/>
        <p:txBody>
          <a:bodyPr/>
          <a:lstStyle/>
          <a:p>
            <a:r>
              <a:rPr lang="en-US" dirty="0"/>
              <a:t>Data Mining</a:t>
            </a:r>
          </a:p>
        </p:txBody>
      </p:sp>
      <p:sp>
        <p:nvSpPr>
          <p:cNvPr id="3" name="Content Placeholder 2">
            <a:extLst>
              <a:ext uri="{FF2B5EF4-FFF2-40B4-BE49-F238E27FC236}">
                <a16:creationId xmlns:a16="http://schemas.microsoft.com/office/drawing/2014/main" id="{598C645C-B293-47FE-9CF0-1990B81404E9}"/>
              </a:ext>
            </a:extLst>
          </p:cNvPr>
          <p:cNvSpPr>
            <a:spLocks noGrp="1"/>
          </p:cNvSpPr>
          <p:nvPr>
            <p:ph idx="1"/>
          </p:nvPr>
        </p:nvSpPr>
        <p:spPr/>
        <p:txBody>
          <a:bodyPr/>
          <a:lstStyle/>
          <a:p>
            <a:r>
              <a:rPr lang="en-US" dirty="0"/>
              <a:t>In simple terms:</a:t>
            </a:r>
          </a:p>
        </p:txBody>
      </p:sp>
      <p:sp>
        <p:nvSpPr>
          <p:cNvPr id="4" name="Arrow: Right 3">
            <a:extLst>
              <a:ext uri="{FF2B5EF4-FFF2-40B4-BE49-F238E27FC236}">
                <a16:creationId xmlns:a16="http://schemas.microsoft.com/office/drawing/2014/main" id="{349D30E3-BFF1-4F71-B37C-C79358944497}"/>
              </a:ext>
            </a:extLst>
          </p:cNvPr>
          <p:cNvSpPr/>
          <p:nvPr/>
        </p:nvSpPr>
        <p:spPr>
          <a:xfrm>
            <a:off x="1905000" y="31242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AD0262B3-B8F4-4DE7-B2BE-D4EA1E281E60}"/>
              </a:ext>
            </a:extLst>
          </p:cNvPr>
          <p:cNvSpPr/>
          <p:nvPr/>
        </p:nvSpPr>
        <p:spPr>
          <a:xfrm>
            <a:off x="4869957" y="23622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032A9B-C699-445F-8F54-CBD66AA8B243}"/>
              </a:ext>
            </a:extLst>
          </p:cNvPr>
          <p:cNvSpPr txBox="1"/>
          <p:nvPr/>
        </p:nvSpPr>
        <p:spPr>
          <a:xfrm rot="10800000" flipV="1">
            <a:off x="5334000" y="37725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D2DD43AA-66DD-41F7-9EF4-1BBDD2EDBE33}"/>
              </a:ext>
            </a:extLst>
          </p:cNvPr>
          <p:cNvSpPr/>
          <p:nvPr/>
        </p:nvSpPr>
        <p:spPr>
          <a:xfrm>
            <a:off x="8630449" y="31242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195458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E840-6B05-41B9-9FAE-654478ED61B4}"/>
              </a:ext>
            </a:extLst>
          </p:cNvPr>
          <p:cNvSpPr>
            <a:spLocks noGrp="1"/>
          </p:cNvSpPr>
          <p:nvPr>
            <p:ph type="title"/>
          </p:nvPr>
        </p:nvSpPr>
        <p:spPr>
          <a:xfrm>
            <a:off x="457200" y="381000"/>
            <a:ext cx="10972800" cy="990600"/>
          </a:xfrm>
        </p:spPr>
        <p:txBody>
          <a:bodyPr/>
          <a:lstStyle/>
          <a:p>
            <a:r>
              <a:rPr lang="en-US" dirty="0"/>
              <a:t>There is a lot of data</a:t>
            </a:r>
          </a:p>
        </p:txBody>
      </p:sp>
      <p:sp>
        <p:nvSpPr>
          <p:cNvPr id="3" name="Content Placeholder 2">
            <a:extLst>
              <a:ext uri="{FF2B5EF4-FFF2-40B4-BE49-F238E27FC236}">
                <a16:creationId xmlns:a16="http://schemas.microsoft.com/office/drawing/2014/main" id="{63FD23DD-C0D7-4DD2-9108-5ADE46B5B711}"/>
              </a:ext>
            </a:extLst>
          </p:cNvPr>
          <p:cNvSpPr>
            <a:spLocks noGrp="1"/>
          </p:cNvSpPr>
          <p:nvPr>
            <p:ph idx="1"/>
          </p:nvPr>
        </p:nvSpPr>
        <p:spPr>
          <a:xfrm>
            <a:off x="304800" y="1524000"/>
            <a:ext cx="7206604" cy="5257800"/>
          </a:xfrm>
        </p:spPr>
        <p:txBody>
          <a:bodyPr>
            <a:normAutofit fontScale="85000" lnSpcReduction="20000"/>
          </a:bodyPr>
          <a:lstStyle/>
          <a:p>
            <a:r>
              <a:rPr lang="en-US" dirty="0"/>
              <a:t>Every human, physical, or machine activity generates data. </a:t>
            </a:r>
          </a:p>
          <a:p>
            <a:pPr lvl="1"/>
            <a:r>
              <a:rPr lang="en-US" dirty="0">
                <a:solidFill>
                  <a:schemeClr val="accent6">
                    <a:lumMod val="75000"/>
                  </a:schemeClr>
                </a:solidFill>
              </a:rPr>
              <a:t>Transaction data in stores, credit cards</a:t>
            </a:r>
          </a:p>
          <a:p>
            <a:pPr lvl="1"/>
            <a:r>
              <a:rPr lang="en-US" dirty="0">
                <a:solidFill>
                  <a:schemeClr val="accent6">
                    <a:lumMod val="75000"/>
                  </a:schemeClr>
                </a:solidFill>
              </a:rPr>
              <a:t>Scientific measurements</a:t>
            </a:r>
          </a:p>
          <a:p>
            <a:pPr lvl="1"/>
            <a:r>
              <a:rPr lang="en-US" dirty="0">
                <a:solidFill>
                  <a:schemeClr val="accent5">
                    <a:lumMod val="75000"/>
                  </a:schemeClr>
                </a:solidFill>
              </a:rPr>
              <a:t>DNA sequences, gene </a:t>
            </a:r>
            <a:r>
              <a:rPr lang="en-US" dirty="0" err="1">
                <a:solidFill>
                  <a:schemeClr val="accent5">
                    <a:lumMod val="75000"/>
                  </a:schemeClr>
                </a:solidFill>
              </a:rPr>
              <a:t>coexpression</a:t>
            </a:r>
            <a:endParaRPr lang="en-US" dirty="0">
              <a:solidFill>
                <a:schemeClr val="accent5">
                  <a:lumMod val="75000"/>
                </a:schemeClr>
              </a:solidFill>
            </a:endParaRPr>
          </a:p>
          <a:p>
            <a:pPr lvl="1"/>
            <a:r>
              <a:rPr lang="en-US" dirty="0">
                <a:solidFill>
                  <a:schemeClr val="accent5">
                    <a:lumMod val="75000"/>
                  </a:schemeClr>
                </a:solidFill>
              </a:rPr>
              <a:t>Health records, brain images, daily measurements</a:t>
            </a:r>
          </a:p>
          <a:p>
            <a:pPr lvl="1"/>
            <a:r>
              <a:rPr lang="en-US" dirty="0">
                <a:solidFill>
                  <a:schemeClr val="accent3">
                    <a:lumMod val="75000"/>
                  </a:schemeClr>
                </a:solidFill>
              </a:rPr>
              <a:t>The Web, Wikipedia, Facebook posts, Tweets, Online Reviews</a:t>
            </a:r>
          </a:p>
          <a:p>
            <a:pPr lvl="1"/>
            <a:r>
              <a:rPr lang="en-US" dirty="0">
                <a:solidFill>
                  <a:schemeClr val="accent2">
                    <a:lumMod val="75000"/>
                  </a:schemeClr>
                </a:solidFill>
              </a:rPr>
              <a:t>Queries to Google, Clicks, Browsing behavior, Ads</a:t>
            </a:r>
          </a:p>
          <a:p>
            <a:pPr lvl="1"/>
            <a:r>
              <a:rPr lang="en-US" dirty="0">
                <a:solidFill>
                  <a:schemeClr val="accent2">
                    <a:lumMod val="75000"/>
                  </a:schemeClr>
                </a:solidFill>
              </a:rPr>
              <a:t>Facebook likes and comments, Twitter retweets</a:t>
            </a:r>
          </a:p>
          <a:p>
            <a:pPr lvl="1"/>
            <a:r>
              <a:rPr lang="en-US" dirty="0">
                <a:solidFill>
                  <a:schemeClr val="accent4">
                    <a:lumMod val="75000"/>
                  </a:schemeClr>
                </a:solidFill>
              </a:rPr>
              <a:t>The Web graph, Facebook friends, Twitter followers</a:t>
            </a:r>
          </a:p>
          <a:p>
            <a:pPr lvl="1"/>
            <a:r>
              <a:rPr lang="en-US" dirty="0">
                <a:solidFill>
                  <a:schemeClr val="accent1">
                    <a:lumMod val="75000"/>
                  </a:schemeClr>
                </a:solidFill>
              </a:rPr>
              <a:t>Movement data, Trajectories, </a:t>
            </a:r>
          </a:p>
          <a:p>
            <a:pPr lvl="1"/>
            <a:r>
              <a:rPr lang="en-US" dirty="0">
                <a:solidFill>
                  <a:schemeClr val="accent1">
                    <a:lumMod val="75000"/>
                  </a:schemeClr>
                </a:solidFill>
              </a:rPr>
              <a:t>Mobile use, telephone calls</a:t>
            </a:r>
          </a:p>
          <a:p>
            <a:pPr lvl="1"/>
            <a:r>
              <a:rPr lang="en-US" dirty="0">
                <a:solidFill>
                  <a:schemeClr val="accent1">
                    <a:lumMod val="75000"/>
                  </a:schemeClr>
                </a:solidFill>
              </a:rPr>
              <a:t>Wearable devices</a:t>
            </a:r>
          </a:p>
          <a:p>
            <a:pPr lvl="1"/>
            <a:r>
              <a:rPr lang="en-US" dirty="0">
                <a:solidFill>
                  <a:schemeClr val="bg2">
                    <a:lumMod val="50000"/>
                  </a:schemeClr>
                </a:solidFill>
              </a:rPr>
              <a:t>Machine and workflow monitoring</a:t>
            </a:r>
          </a:p>
          <a:p>
            <a:r>
              <a:rPr lang="en-US" dirty="0">
                <a:solidFill>
                  <a:srgbClr val="FF0000"/>
                </a:solidFill>
              </a:rPr>
              <a:t>Everybody</a:t>
            </a:r>
            <a:r>
              <a:rPr lang="en-US" dirty="0">
                <a:solidFill>
                  <a:schemeClr val="tx2">
                    <a:lumMod val="60000"/>
                    <a:lumOff val="40000"/>
                  </a:schemeClr>
                </a:solidFill>
              </a:rPr>
              <a:t> </a:t>
            </a:r>
            <a:r>
              <a:rPr lang="en-US" dirty="0"/>
              <a:t>collects data!</a:t>
            </a:r>
          </a:p>
        </p:txBody>
      </p:sp>
      <p:pic>
        <p:nvPicPr>
          <p:cNvPr id="5" name="Picture 4">
            <a:extLst>
              <a:ext uri="{FF2B5EF4-FFF2-40B4-BE49-F238E27FC236}">
                <a16:creationId xmlns:a16="http://schemas.microsoft.com/office/drawing/2014/main" id="{E1296CD2-08B3-49D1-8CFB-CF9FDBD01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152400"/>
            <a:ext cx="4265283" cy="6781800"/>
          </a:xfrm>
          <a:prstGeom prst="rect">
            <a:avLst/>
          </a:prstGeom>
        </p:spPr>
      </p:pic>
    </p:spTree>
    <p:extLst>
      <p:ext uri="{BB962C8B-B14F-4D97-AF65-F5344CB8AC3E}">
        <p14:creationId xmlns:p14="http://schemas.microsoft.com/office/powerpoint/2010/main" val="210587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data is </a:t>
            </a:r>
            <a:r>
              <a:rPr lang="en-US" dirty="0">
                <a:solidFill>
                  <a:srgbClr val="FF0000"/>
                </a:solidFill>
              </a:rPr>
              <a:t>complex </a:t>
            </a:r>
            <a:r>
              <a:rPr lang="en-US" dirty="0"/>
              <a:t>and</a:t>
            </a:r>
            <a:r>
              <a:rPr lang="en-US" dirty="0">
                <a:solidFill>
                  <a:srgbClr val="FF0000"/>
                </a:solidFill>
              </a:rPr>
              <a:t> interconnected</a:t>
            </a:r>
          </a:p>
        </p:txBody>
      </p:sp>
      <p:sp>
        <p:nvSpPr>
          <p:cNvPr id="3" name="Content Placeholder 2"/>
          <p:cNvSpPr>
            <a:spLocks noGrp="1"/>
          </p:cNvSpPr>
          <p:nvPr>
            <p:ph idx="1"/>
          </p:nvPr>
        </p:nvSpPr>
        <p:spPr/>
        <p:txBody>
          <a:bodyPr>
            <a:normAutofit/>
          </a:bodyPr>
          <a:lstStyle/>
          <a:p>
            <a:r>
              <a:rPr lang="en-US" dirty="0"/>
              <a:t>Multiple </a:t>
            </a:r>
            <a:r>
              <a:rPr lang="en-US" dirty="0">
                <a:solidFill>
                  <a:srgbClr val="00B0F0"/>
                </a:solidFill>
              </a:rPr>
              <a:t>types</a:t>
            </a:r>
            <a:r>
              <a:rPr lang="en-US" dirty="0"/>
              <a:t> of data: database tables, text, time series, images, videos, graphs, etc</a:t>
            </a:r>
          </a:p>
          <a:p>
            <a:r>
              <a:rPr lang="en-US" dirty="0">
                <a:solidFill>
                  <a:srgbClr val="00B0F0"/>
                </a:solidFill>
              </a:rPr>
              <a:t>Spatial</a:t>
            </a:r>
            <a:r>
              <a:rPr lang="en-US" dirty="0"/>
              <a:t> and </a:t>
            </a:r>
            <a:r>
              <a:rPr lang="en-US" dirty="0">
                <a:solidFill>
                  <a:srgbClr val="00B0F0"/>
                </a:solidFill>
              </a:rPr>
              <a:t>temporal</a:t>
            </a:r>
            <a:r>
              <a:rPr lang="en-US" dirty="0"/>
              <a:t> aspect</a:t>
            </a:r>
          </a:p>
          <a:p>
            <a:r>
              <a:rPr lang="en-US" dirty="0">
                <a:solidFill>
                  <a:srgbClr val="00B0F0"/>
                </a:solidFill>
              </a:rPr>
              <a:t>Interconnected</a:t>
            </a:r>
            <a:r>
              <a:rPr lang="en-US" dirty="0"/>
              <a:t> data of different types:</a:t>
            </a:r>
          </a:p>
          <a:p>
            <a:pPr lvl="1"/>
            <a:r>
              <a:rPr lang="en-US" dirty="0"/>
              <a:t>From the mobile phone we can collect, location of the user, friendship information, check-ins to venues, opinions through twitter, status updates in FB, images though cameras, queries to search engines</a:t>
            </a:r>
          </a:p>
          <a:p>
            <a:pPr marL="0" indent="0">
              <a:buNone/>
            </a:pPr>
            <a:endParaRPr lang="en-US" dirty="0"/>
          </a:p>
          <a:p>
            <a:endParaRPr lang="en-US" dirty="0"/>
          </a:p>
        </p:txBody>
      </p:sp>
    </p:spTree>
    <p:extLst>
      <p:ext uri="{BB962C8B-B14F-4D97-AF65-F5344CB8AC3E}">
        <p14:creationId xmlns:p14="http://schemas.microsoft.com/office/powerpoint/2010/main" val="129062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88"/>
            <a:ext cx="10515600" cy="1325563"/>
          </a:xfrm>
        </p:spPr>
        <p:txBody>
          <a:bodyPr/>
          <a:lstStyle/>
          <a:p>
            <a:r>
              <a:rPr lang="en-US" dirty="0"/>
              <a:t>Data creates value</a:t>
            </a:r>
          </a:p>
        </p:txBody>
      </p:sp>
      <p:pic>
        <p:nvPicPr>
          <p:cNvPr id="4" name="Content Placeholder 3"/>
          <p:cNvPicPr>
            <a:picLocks noGrp="1" noChangeAspect="1"/>
          </p:cNvPicPr>
          <p:nvPr>
            <p:ph idx="1"/>
          </p:nvPr>
        </p:nvPicPr>
        <p:blipFill rotWithShape="1">
          <a:blip r:embed="rId2"/>
          <a:srcRect l="1783" t="9716" r="38294" b="65940"/>
          <a:stretch/>
        </p:blipFill>
        <p:spPr>
          <a:xfrm>
            <a:off x="292081" y="1597400"/>
            <a:ext cx="9132265" cy="2086889"/>
          </a:xfrm>
          <a:prstGeom prst="rect">
            <a:avLst/>
          </a:prstGeom>
        </p:spPr>
      </p:pic>
      <p:pic>
        <p:nvPicPr>
          <p:cNvPr id="5" name="Picture 4"/>
          <p:cNvPicPr>
            <a:picLocks noChangeAspect="1"/>
          </p:cNvPicPr>
          <p:nvPr/>
        </p:nvPicPr>
        <p:blipFill rotWithShape="1">
          <a:blip r:embed="rId3"/>
          <a:srcRect l="3201" t="32682" r="36067" b="33171"/>
          <a:stretch/>
        </p:blipFill>
        <p:spPr>
          <a:xfrm>
            <a:off x="379141" y="3925538"/>
            <a:ext cx="7404410" cy="2341757"/>
          </a:xfrm>
          <a:prstGeom prst="rect">
            <a:avLst/>
          </a:prstGeom>
        </p:spPr>
      </p:pic>
      <p:sp>
        <p:nvSpPr>
          <p:cNvPr id="6" name="TextBox 5"/>
          <p:cNvSpPr txBox="1"/>
          <p:nvPr/>
        </p:nvSpPr>
        <p:spPr>
          <a:xfrm>
            <a:off x="8486078" y="4204010"/>
            <a:ext cx="3334214" cy="1384995"/>
          </a:xfrm>
          <a:prstGeom prst="rect">
            <a:avLst/>
          </a:prstGeom>
          <a:noFill/>
        </p:spPr>
        <p:txBody>
          <a:bodyPr wrap="square" rtlCol="0">
            <a:spAutoFit/>
          </a:bodyPr>
          <a:lstStyle/>
          <a:p>
            <a:r>
              <a:rPr lang="en-US" sz="2800" dirty="0"/>
              <a:t>Natural language understanding is driven by data</a:t>
            </a:r>
          </a:p>
        </p:txBody>
      </p:sp>
    </p:spTree>
    <p:extLst>
      <p:ext uri="{BB962C8B-B14F-4D97-AF65-F5344CB8AC3E}">
        <p14:creationId xmlns:p14="http://schemas.microsoft.com/office/powerpoint/2010/main" val="402172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2B95-9914-283C-4F18-F62A4DD2D3D5}"/>
              </a:ext>
            </a:extLst>
          </p:cNvPr>
          <p:cNvSpPr>
            <a:spLocks noGrp="1"/>
          </p:cNvSpPr>
          <p:nvPr>
            <p:ph type="title"/>
          </p:nvPr>
        </p:nvSpPr>
        <p:spPr/>
        <p:txBody>
          <a:bodyPr/>
          <a:lstStyle/>
          <a:p>
            <a:r>
              <a:rPr lang="en-US" dirty="0"/>
              <a:t>Data Creates Value</a:t>
            </a:r>
          </a:p>
        </p:txBody>
      </p:sp>
      <p:pic>
        <p:nvPicPr>
          <p:cNvPr id="5" name="Content Placeholder 4">
            <a:extLst>
              <a:ext uri="{FF2B5EF4-FFF2-40B4-BE49-F238E27FC236}">
                <a16:creationId xmlns:a16="http://schemas.microsoft.com/office/drawing/2014/main" id="{12B759E4-94F8-F321-BB16-2399EFE7B00A}"/>
              </a:ext>
            </a:extLst>
          </p:cNvPr>
          <p:cNvPicPr>
            <a:picLocks noGrp="1" noChangeAspect="1"/>
          </p:cNvPicPr>
          <p:nvPr>
            <p:ph idx="1"/>
          </p:nvPr>
        </p:nvPicPr>
        <p:blipFill>
          <a:blip r:embed="rId2"/>
          <a:srcRect l="21528" t="-962" b="962"/>
          <a:stretch/>
        </p:blipFill>
        <p:spPr>
          <a:xfrm>
            <a:off x="1371600" y="1981200"/>
            <a:ext cx="8610600" cy="4661646"/>
          </a:xfrm>
        </p:spPr>
      </p:pic>
      <p:sp>
        <p:nvSpPr>
          <p:cNvPr id="3" name="TextBox 2">
            <a:extLst>
              <a:ext uri="{FF2B5EF4-FFF2-40B4-BE49-F238E27FC236}">
                <a16:creationId xmlns:a16="http://schemas.microsoft.com/office/drawing/2014/main" id="{FD8517FF-867B-D781-42C9-34AFF3F35156}"/>
              </a:ext>
            </a:extLst>
          </p:cNvPr>
          <p:cNvSpPr txBox="1"/>
          <p:nvPr/>
        </p:nvSpPr>
        <p:spPr>
          <a:xfrm>
            <a:off x="6324600" y="1905000"/>
            <a:ext cx="4267200" cy="646331"/>
          </a:xfrm>
          <a:prstGeom prst="rect">
            <a:avLst/>
          </a:prstGeom>
          <a:noFill/>
        </p:spPr>
        <p:txBody>
          <a:bodyPr wrap="square" rtlCol="0">
            <a:spAutoFit/>
          </a:bodyPr>
          <a:lstStyle/>
          <a:p>
            <a:r>
              <a:rPr lang="en-US" dirty="0"/>
              <a:t>The NLP revolution relies on massive amounts of text data</a:t>
            </a:r>
          </a:p>
        </p:txBody>
      </p:sp>
    </p:spTree>
    <p:extLst>
      <p:ext uri="{BB962C8B-B14F-4D97-AF65-F5344CB8AC3E}">
        <p14:creationId xmlns:p14="http://schemas.microsoft.com/office/powerpoint/2010/main" val="297914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0673" y="1141023"/>
            <a:ext cx="2732049" cy="5626096"/>
          </a:xfrm>
        </p:spPr>
      </p:pic>
      <p:sp>
        <p:nvSpPr>
          <p:cNvPr id="5" name="TextBox 4"/>
          <p:cNvSpPr txBox="1"/>
          <p:nvPr/>
        </p:nvSpPr>
        <p:spPr>
          <a:xfrm>
            <a:off x="5510561" y="2051825"/>
            <a:ext cx="5843239" cy="3108543"/>
          </a:xfrm>
          <a:prstGeom prst="rect">
            <a:avLst/>
          </a:prstGeom>
          <a:noFill/>
        </p:spPr>
        <p:txBody>
          <a:bodyPr wrap="square" rtlCol="0">
            <a:spAutoFit/>
          </a:bodyPr>
          <a:lstStyle/>
          <a:p>
            <a:r>
              <a:rPr lang="en-US" sz="2800" dirty="0">
                <a:solidFill>
                  <a:schemeClr val="accent6">
                    <a:lumMod val="75000"/>
                  </a:schemeClr>
                </a:solidFill>
              </a:rPr>
              <a:t>Precision/Personalized medicine</a:t>
            </a:r>
            <a:r>
              <a:rPr lang="en-US" sz="2800" dirty="0"/>
              <a:t>:</a:t>
            </a:r>
          </a:p>
          <a:p>
            <a:r>
              <a:rPr lang="en-US" sz="2800" dirty="0"/>
              <a:t>Find the best treatment for patients using their genotype and all data that are related to them</a:t>
            </a:r>
          </a:p>
          <a:p>
            <a:endParaRPr lang="en-US" sz="2800" dirty="0"/>
          </a:p>
          <a:p>
            <a:r>
              <a:rPr lang="en-US" sz="2800" dirty="0"/>
              <a:t>Also: understanding drug side-effects through google queries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4211</TotalTime>
  <Words>1978</Words>
  <Application>Microsoft Office PowerPoint</Application>
  <PresentationFormat>Widescreen</PresentationFormat>
  <Paragraphs>452</Paragraphs>
  <Slides>38</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Berlin Sans FB</vt:lpstr>
      <vt:lpstr>Calibri</vt:lpstr>
      <vt:lpstr>Monotype Sorts</vt:lpstr>
      <vt:lpstr>Wingdings</vt:lpstr>
      <vt:lpstr>Clarity</vt:lpstr>
      <vt:lpstr>Document</vt:lpstr>
      <vt:lpstr>DATA MINING Introduction</vt:lpstr>
      <vt:lpstr>PowerPoint Presentation</vt:lpstr>
      <vt:lpstr>PowerPoint Presentation</vt:lpstr>
      <vt:lpstr>Data Mining</vt:lpstr>
      <vt:lpstr>There is a lot of data</vt:lpstr>
      <vt:lpstr>The data is complex and interconnected</vt:lpstr>
      <vt:lpstr>Data creates value</vt:lpstr>
      <vt:lpstr>Data Creates Value</vt:lpstr>
      <vt:lpstr>Data creates value</vt:lpstr>
      <vt:lpstr>Data creates value</vt:lpstr>
      <vt:lpstr>Data creates value</vt:lpstr>
      <vt:lpstr>Data creates value</vt:lpstr>
      <vt:lpstr>Data creates value</vt:lpstr>
      <vt:lpstr>Data creates value</vt:lpstr>
      <vt:lpstr>Putting it all together: The Data Mining Pipeline (LinkedIn)</vt:lpstr>
      <vt:lpstr>Data Mining Example</vt:lpstr>
      <vt:lpstr>Exploratory Analysis</vt:lpstr>
      <vt:lpstr>Exploiting similarities</vt:lpstr>
      <vt:lpstr>Exploiting similarities</vt:lpstr>
      <vt:lpstr>Exploiting similarities</vt:lpstr>
      <vt:lpstr>Amazon Recommendations</vt:lpstr>
      <vt:lpstr>Making predictions</vt:lpstr>
      <vt:lpstr>Classification</vt:lpstr>
      <vt:lpstr>Deep learning</vt:lpstr>
      <vt:lpstr>Generative AI</vt:lpstr>
      <vt:lpstr>The social graph</vt:lpstr>
      <vt:lpstr>Node importance</vt:lpstr>
      <vt:lpstr>The Web as a graph</vt:lpstr>
      <vt:lpstr>PowerPoint Presentation</vt:lpstr>
      <vt:lpstr>Friendship suggestions</vt:lpstr>
      <vt:lpstr>What is Data Mining again?</vt:lpstr>
      <vt:lpstr>Why data mining?</vt:lpstr>
      <vt:lpstr>Data Mining: Confluence of Multiple Disciplines </vt:lpstr>
      <vt:lpstr>The buzz around data</vt:lpstr>
      <vt:lpstr>New era of data mining </vt:lpstr>
      <vt:lpstr>Which also has a dark side</vt:lpstr>
      <vt:lpstr>The Skills of a Data Miner – Data Scientist</vt:lpstr>
      <vt:lpstr>But also a rewarding 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Introduction</dc:title>
  <dc:creator>Panayiotis Tsaparas</dc:creator>
  <cp:lastModifiedBy>ΠΑΝΑΓΙΩΤΗΣ ΤΣΑΠΑΡΑΣ</cp:lastModifiedBy>
  <cp:revision>5</cp:revision>
  <dcterms:created xsi:type="dcterms:W3CDTF">2020-10-04T18:39:08Z</dcterms:created>
  <dcterms:modified xsi:type="dcterms:W3CDTF">2024-09-30T08:55:32Z</dcterms:modified>
</cp:coreProperties>
</file>