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3"/>
  </p:notesMasterIdLst>
  <p:sldIdLst>
    <p:sldId id="369" r:id="rId2"/>
    <p:sldId id="642" r:id="rId3"/>
    <p:sldId id="643" r:id="rId4"/>
    <p:sldId id="644" r:id="rId5"/>
    <p:sldId id="645" r:id="rId6"/>
    <p:sldId id="646" r:id="rId7"/>
    <p:sldId id="748" r:id="rId8"/>
    <p:sldId id="647" r:id="rId9"/>
    <p:sldId id="648" r:id="rId10"/>
    <p:sldId id="649" r:id="rId11"/>
    <p:sldId id="650" r:id="rId12"/>
    <p:sldId id="651" r:id="rId13"/>
    <p:sldId id="652" r:id="rId14"/>
    <p:sldId id="653" r:id="rId15"/>
    <p:sldId id="745" r:id="rId16"/>
    <p:sldId id="654" r:id="rId17"/>
    <p:sldId id="655" r:id="rId18"/>
    <p:sldId id="656" r:id="rId19"/>
    <p:sldId id="657" r:id="rId20"/>
    <p:sldId id="658" r:id="rId21"/>
    <p:sldId id="65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EF8511"/>
    <a:srgbClr val="0DDE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D4CFCB-095C-44C9-8441-D91921B70FD2}" v="2" dt="2023-12-04T09:42:57.4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9" autoAdjust="0"/>
    <p:restoredTop sz="94676" autoAdjust="0"/>
  </p:normalViewPr>
  <p:slideViewPr>
    <p:cSldViewPr>
      <p:cViewPr varScale="1">
        <p:scale>
          <a:sx n="106" d="100"/>
          <a:sy n="106" d="100"/>
        </p:scale>
        <p:origin x="75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ΠΑΝΑΓΙΩΤΗΣ ΤΣΑΠΑΡΑΣ" userId="14c29a0b-fba8-4de1-ba9f-ce710cf39d77" providerId="ADAL" clId="{D1D4CFCB-095C-44C9-8441-D91921B70FD2}"/>
    <pc:docChg chg="custSel modSld">
      <pc:chgData name="ΠΑΝΑΓΙΩΤΗΣ ΤΣΑΠΑΡΑΣ" userId="14c29a0b-fba8-4de1-ba9f-ce710cf39d77" providerId="ADAL" clId="{D1D4CFCB-095C-44C9-8441-D91921B70FD2}" dt="2023-12-04T09:45:04.739" v="96" actId="20577"/>
      <pc:docMkLst>
        <pc:docMk/>
      </pc:docMkLst>
      <pc:sldChg chg="modSp mod">
        <pc:chgData name="ΠΑΝΑΓΙΩΤΗΣ ΤΣΑΠΑΡΑΣ" userId="14c29a0b-fba8-4de1-ba9f-ce710cf39d77" providerId="ADAL" clId="{D1D4CFCB-095C-44C9-8441-D91921B70FD2}" dt="2023-12-04T09:40:50.789" v="82" actId="14"/>
        <pc:sldMkLst>
          <pc:docMk/>
          <pc:sldMk cId="771017262" sldId="643"/>
        </pc:sldMkLst>
        <pc:spChg chg="mod">
          <ac:chgData name="ΠΑΝΑΓΙΩΤΗΣ ΤΣΑΠΑΡΑΣ" userId="14c29a0b-fba8-4de1-ba9f-ce710cf39d77" providerId="ADAL" clId="{D1D4CFCB-095C-44C9-8441-D91921B70FD2}" dt="2023-12-04T09:40:50.789" v="82" actId="14"/>
          <ac:spMkLst>
            <pc:docMk/>
            <pc:sldMk cId="771017262" sldId="643"/>
            <ac:spMk id="5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D1D4CFCB-095C-44C9-8441-D91921B70FD2}" dt="2023-12-04T09:43:13.140" v="95" actId="20577"/>
        <pc:sldMkLst>
          <pc:docMk/>
          <pc:sldMk cId="4285656311" sldId="652"/>
        </pc:sldMkLst>
        <pc:spChg chg="mod">
          <ac:chgData name="ΠΑΝΑΓΙΩΤΗΣ ΤΣΑΠΑΡΑΣ" userId="14c29a0b-fba8-4de1-ba9f-ce710cf39d77" providerId="ADAL" clId="{D1D4CFCB-095C-44C9-8441-D91921B70FD2}" dt="2023-12-04T09:43:13.140" v="95" actId="20577"/>
          <ac:spMkLst>
            <pc:docMk/>
            <pc:sldMk cId="4285656311" sldId="652"/>
            <ac:spMk id="3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D1D4CFCB-095C-44C9-8441-D91921B70FD2}" dt="2023-12-04T09:45:04.739" v="96" actId="20577"/>
        <pc:sldMkLst>
          <pc:docMk/>
          <pc:sldMk cId="419930050" sldId="655"/>
        </pc:sldMkLst>
        <pc:spChg chg="mod">
          <ac:chgData name="ΠΑΝΑΓΙΩΤΗΣ ΤΣΑΠΑΡΑΣ" userId="14c29a0b-fba8-4de1-ba9f-ce710cf39d77" providerId="ADAL" clId="{D1D4CFCB-095C-44C9-8441-D91921B70FD2}" dt="2023-12-04T09:45:04.739" v="96" actId="20577"/>
          <ac:spMkLst>
            <pc:docMk/>
            <pc:sldMk cId="419930050" sldId="655"/>
            <ac:spMk id="11" creationId="{00000000-0000-0000-0000-000000000000}"/>
          </ac:spMkLst>
        </pc:spChg>
      </pc:sldChg>
    </pc:docChg>
  </pc:docChgLst>
  <pc:docChgLst>
    <pc:chgData name="ΠΑΝΑΓΙΩΤΗΣ ΤΣΑΠΑΡΑΣ" userId="14c29a0b-fba8-4de1-ba9f-ce710cf39d77" providerId="ADAL" clId="{7BC5D4CF-724B-4C21-80AD-26A11602AB62}"/>
    <pc:docChg chg="undo custSel modSld">
      <pc:chgData name="ΠΑΝΑΓΙΩΤΗΣ ΤΣΑΠΑΡΑΣ" userId="14c29a0b-fba8-4de1-ba9f-ce710cf39d77" providerId="ADAL" clId="{7BC5D4CF-724B-4C21-80AD-26A11602AB62}" dt="2022-12-06T12:46:04.040" v="255" actId="20577"/>
      <pc:docMkLst>
        <pc:docMk/>
      </pc:docMkLst>
      <pc:sldChg chg="modSp mod">
        <pc:chgData name="ΠΑΝΑΓΙΩΤΗΣ ΤΣΑΠΑΡΑΣ" userId="14c29a0b-fba8-4de1-ba9f-ce710cf39d77" providerId="ADAL" clId="{7BC5D4CF-724B-4C21-80AD-26A11602AB62}" dt="2022-12-06T12:45:16.327" v="235" actId="6549"/>
        <pc:sldMkLst>
          <pc:docMk/>
          <pc:sldMk cId="771017262" sldId="643"/>
        </pc:sldMkLst>
        <pc:spChg chg="mod">
          <ac:chgData name="ΠΑΝΑΓΙΩΤΗΣ ΤΣΑΠΑΡΑΣ" userId="14c29a0b-fba8-4de1-ba9f-ce710cf39d77" providerId="ADAL" clId="{7BC5D4CF-724B-4C21-80AD-26A11602AB62}" dt="2022-12-06T12:45:16.327" v="235" actId="6549"/>
          <ac:spMkLst>
            <pc:docMk/>
            <pc:sldMk cId="771017262" sldId="643"/>
            <ac:spMk id="5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7BC5D4CF-724B-4C21-80AD-26A11602AB62}" dt="2022-12-06T12:45:24.061" v="241" actId="20577"/>
        <pc:sldMkLst>
          <pc:docMk/>
          <pc:sldMk cId="652337230" sldId="644"/>
        </pc:sldMkLst>
        <pc:spChg chg="mod">
          <ac:chgData name="ΠΑΝΑΓΙΩΤΗΣ ΤΣΑΠΑΡΑΣ" userId="14c29a0b-fba8-4de1-ba9f-ce710cf39d77" providerId="ADAL" clId="{7BC5D4CF-724B-4C21-80AD-26A11602AB62}" dt="2022-12-06T12:45:24.061" v="241" actId="20577"/>
          <ac:spMkLst>
            <pc:docMk/>
            <pc:sldMk cId="652337230" sldId="644"/>
            <ac:spMk id="3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7BC5D4CF-724B-4C21-80AD-26A11602AB62}" dt="2022-12-06T12:29:26.442" v="53" actId="20577"/>
        <pc:sldMkLst>
          <pc:docMk/>
          <pc:sldMk cId="358672373" sldId="650"/>
        </pc:sldMkLst>
        <pc:spChg chg="mod">
          <ac:chgData name="ΠΑΝΑΓΙΩΤΗΣ ΤΣΑΠΑΡΑΣ" userId="14c29a0b-fba8-4de1-ba9f-ce710cf39d77" providerId="ADAL" clId="{7BC5D4CF-724B-4C21-80AD-26A11602AB62}" dt="2022-12-06T12:29:26.442" v="53" actId="20577"/>
          <ac:spMkLst>
            <pc:docMk/>
            <pc:sldMk cId="358672373" sldId="650"/>
            <ac:spMk id="3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7BC5D4CF-724B-4C21-80AD-26A11602AB62}" dt="2022-12-06T12:46:04.040" v="255" actId="20577"/>
        <pc:sldMkLst>
          <pc:docMk/>
          <pc:sldMk cId="3906314630" sldId="651"/>
        </pc:sldMkLst>
        <pc:spChg chg="mod">
          <ac:chgData name="ΠΑΝΑΓΙΩΤΗΣ ΤΣΑΠΑΡΑΣ" userId="14c29a0b-fba8-4de1-ba9f-ce710cf39d77" providerId="ADAL" clId="{7BC5D4CF-724B-4C21-80AD-26A11602AB62}" dt="2022-12-06T12:46:04.040" v="255" actId="20577"/>
          <ac:spMkLst>
            <pc:docMk/>
            <pc:sldMk cId="3906314630" sldId="651"/>
            <ac:spMk id="4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7BC5D4CF-724B-4C21-80AD-26A11602AB62}" dt="2022-12-06T12:40:36.168" v="138" actId="20577"/>
        <pc:sldMkLst>
          <pc:docMk/>
          <pc:sldMk cId="4285656311" sldId="652"/>
        </pc:sldMkLst>
        <pc:spChg chg="mod">
          <ac:chgData name="ΠΑΝΑΓΙΩΤΗΣ ΤΣΑΠΑΡΑΣ" userId="14c29a0b-fba8-4de1-ba9f-ce710cf39d77" providerId="ADAL" clId="{7BC5D4CF-724B-4C21-80AD-26A11602AB62}" dt="2022-12-06T12:40:08.367" v="112" actId="20577"/>
          <ac:spMkLst>
            <pc:docMk/>
            <pc:sldMk cId="4285656311" sldId="652"/>
            <ac:spMk id="3" creationId="{00000000-0000-0000-0000-000000000000}"/>
          </ac:spMkLst>
        </pc:spChg>
        <pc:spChg chg="mod">
          <ac:chgData name="ΠΑΝΑΓΙΩΤΗΣ ΤΣΑΠΑΡΑΣ" userId="14c29a0b-fba8-4de1-ba9f-ce710cf39d77" providerId="ADAL" clId="{7BC5D4CF-724B-4C21-80AD-26A11602AB62}" dt="2022-12-06T12:39:46.633" v="96" actId="20577"/>
          <ac:spMkLst>
            <pc:docMk/>
            <pc:sldMk cId="4285656311" sldId="652"/>
            <ac:spMk id="4" creationId="{00000000-0000-0000-0000-000000000000}"/>
          </ac:spMkLst>
        </pc:spChg>
        <pc:spChg chg="mod">
          <ac:chgData name="ΠΑΝΑΓΙΩΤΗΣ ΤΣΑΠΑΡΑΣ" userId="14c29a0b-fba8-4de1-ba9f-ce710cf39d77" providerId="ADAL" clId="{7BC5D4CF-724B-4C21-80AD-26A11602AB62}" dt="2022-12-06T12:40:15.131" v="122" actId="20577"/>
          <ac:spMkLst>
            <pc:docMk/>
            <pc:sldMk cId="4285656311" sldId="652"/>
            <ac:spMk id="5" creationId="{00000000-0000-0000-0000-000000000000}"/>
          </ac:spMkLst>
        </pc:spChg>
        <pc:spChg chg="mod">
          <ac:chgData name="ΠΑΝΑΓΙΩΤΗΣ ΤΣΑΠΑΡΑΣ" userId="14c29a0b-fba8-4de1-ba9f-ce710cf39d77" providerId="ADAL" clId="{7BC5D4CF-724B-4C21-80AD-26A11602AB62}" dt="2022-12-06T12:40:36.168" v="138" actId="20577"/>
          <ac:spMkLst>
            <pc:docMk/>
            <pc:sldMk cId="4285656311" sldId="652"/>
            <ac:spMk id="6" creationId="{5C116B7C-8A9A-4796-83EE-E8355E430D91}"/>
          </ac:spMkLst>
        </pc:spChg>
      </pc:sldChg>
      <pc:sldChg chg="modSp">
        <pc:chgData name="ΠΑΝΑΓΙΩΤΗΣ ΤΣΑΠΑΡΑΣ" userId="14c29a0b-fba8-4de1-ba9f-ce710cf39d77" providerId="ADAL" clId="{7BC5D4CF-724B-4C21-80AD-26A11602AB62}" dt="2022-12-06T12:41:05.681" v="156" actId="20577"/>
        <pc:sldMkLst>
          <pc:docMk/>
          <pc:sldMk cId="2919401975" sldId="653"/>
        </pc:sldMkLst>
        <pc:spChg chg="mod">
          <ac:chgData name="ΠΑΝΑΓΙΩΤΗΣ ΤΣΑΠΑΡΑΣ" userId="14c29a0b-fba8-4de1-ba9f-ce710cf39d77" providerId="ADAL" clId="{7BC5D4CF-724B-4C21-80AD-26A11602AB62}" dt="2022-12-06T12:40:52.860" v="144" actId="20577"/>
          <ac:spMkLst>
            <pc:docMk/>
            <pc:sldMk cId="2919401975" sldId="653"/>
            <ac:spMk id="3" creationId="{00000000-0000-0000-0000-000000000000}"/>
          </ac:spMkLst>
        </pc:spChg>
        <pc:spChg chg="mod">
          <ac:chgData name="ΠΑΝΑΓΙΩΤΗΣ ΤΣΑΠΑΡΑΣ" userId="14c29a0b-fba8-4de1-ba9f-ce710cf39d77" providerId="ADAL" clId="{7BC5D4CF-724B-4C21-80AD-26A11602AB62}" dt="2022-12-06T12:41:05.681" v="156" actId="20577"/>
          <ac:spMkLst>
            <pc:docMk/>
            <pc:sldMk cId="2919401975" sldId="653"/>
            <ac:spMk id="9" creationId="{00000000-0000-0000-0000-000000000000}"/>
          </ac:spMkLst>
        </pc:spChg>
        <pc:spChg chg="mod">
          <ac:chgData name="ΠΑΝΑΓΙΩΤΗΣ ΤΣΑΠΑΡΑΣ" userId="14c29a0b-fba8-4de1-ba9f-ce710cf39d77" providerId="ADAL" clId="{7BC5D4CF-724B-4C21-80AD-26A11602AB62}" dt="2022-12-06T12:41:01.772" v="151" actId="20577"/>
          <ac:spMkLst>
            <pc:docMk/>
            <pc:sldMk cId="2919401975" sldId="653"/>
            <ac:spMk id="11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7BC5D4CF-724B-4C21-80AD-26A11602AB62}" dt="2022-12-06T12:43:28.128" v="211" actId="20577"/>
        <pc:sldMkLst>
          <pc:docMk/>
          <pc:sldMk cId="2325572944" sldId="654"/>
        </pc:sldMkLst>
        <pc:spChg chg="mod">
          <ac:chgData name="ΠΑΝΑΓΙΩΤΗΣ ΤΣΑΠΑΡΑΣ" userId="14c29a0b-fba8-4de1-ba9f-ce710cf39d77" providerId="ADAL" clId="{7BC5D4CF-724B-4C21-80AD-26A11602AB62}" dt="2022-12-06T12:43:28.128" v="211" actId="20577"/>
          <ac:spMkLst>
            <pc:docMk/>
            <pc:sldMk cId="2325572944" sldId="654"/>
            <ac:spMk id="3" creationId="{00000000-0000-0000-0000-000000000000}"/>
          </ac:spMkLst>
        </pc:spChg>
      </pc:sldChg>
      <pc:sldChg chg="modSp">
        <pc:chgData name="ΠΑΝΑΓΙΩΤΗΣ ΤΣΑΠΑΡΑΣ" userId="14c29a0b-fba8-4de1-ba9f-ce710cf39d77" providerId="ADAL" clId="{7BC5D4CF-724B-4C21-80AD-26A11602AB62}" dt="2022-12-06T12:44:25.095" v="227" actId="20577"/>
        <pc:sldMkLst>
          <pc:docMk/>
          <pc:sldMk cId="419930050" sldId="655"/>
        </pc:sldMkLst>
        <pc:spChg chg="mod">
          <ac:chgData name="ΠΑΝΑΓΙΩΤΗΣ ΤΣΑΠΑΡΑΣ" userId="14c29a0b-fba8-4de1-ba9f-ce710cf39d77" providerId="ADAL" clId="{7BC5D4CF-724B-4C21-80AD-26A11602AB62}" dt="2022-12-06T12:44:25.095" v="227" actId="20577"/>
          <ac:spMkLst>
            <pc:docMk/>
            <pc:sldMk cId="419930050" sldId="655"/>
            <ac:spMk id="3" creationId="{00000000-0000-0000-0000-000000000000}"/>
          </ac:spMkLst>
        </pc:spChg>
        <pc:spChg chg="mod">
          <ac:chgData name="ΠΑΝΑΓΙΩΤΗΣ ΤΣΑΠΑΡΑΣ" userId="14c29a0b-fba8-4de1-ba9f-ce710cf39d77" providerId="ADAL" clId="{7BC5D4CF-724B-4C21-80AD-26A11602AB62}" dt="2022-12-06T12:43:57.538" v="218" actId="20577"/>
          <ac:spMkLst>
            <pc:docMk/>
            <pc:sldMk cId="419930050" sldId="655"/>
            <ac:spMk id="6" creationId="{00000000-0000-0000-0000-000000000000}"/>
          </ac:spMkLst>
        </pc:spChg>
        <pc:spChg chg="mod">
          <ac:chgData name="ΠΑΝΑΓΙΩΤΗΣ ΤΣΑΠΑΡΑΣ" userId="14c29a0b-fba8-4de1-ba9f-ce710cf39d77" providerId="ADAL" clId="{7BC5D4CF-724B-4C21-80AD-26A11602AB62}" dt="2022-12-06T12:43:52.353" v="216" actId="20577"/>
          <ac:spMkLst>
            <pc:docMk/>
            <pc:sldMk cId="419930050" sldId="655"/>
            <ac:spMk id="7" creationId="{00000000-0000-0000-0000-000000000000}"/>
          </ac:spMkLst>
        </pc:spChg>
        <pc:spChg chg="mod">
          <ac:chgData name="ΠΑΝΑΓΙΩΤΗΣ ΤΣΑΠΑΡΑΣ" userId="14c29a0b-fba8-4de1-ba9f-ce710cf39d77" providerId="ADAL" clId="{7BC5D4CF-724B-4C21-80AD-26A11602AB62}" dt="2022-12-06T12:44:04.828" v="222" actId="20577"/>
          <ac:spMkLst>
            <pc:docMk/>
            <pc:sldMk cId="419930050" sldId="655"/>
            <ac:spMk id="9" creationId="{00000000-0000-0000-0000-000000000000}"/>
          </ac:spMkLst>
        </pc:spChg>
      </pc:sldChg>
      <pc:sldChg chg="modSp">
        <pc:chgData name="ΠΑΝΑΓΙΩΤΗΣ ΤΣΑΠΑΡΑΣ" userId="14c29a0b-fba8-4de1-ba9f-ce710cf39d77" providerId="ADAL" clId="{7BC5D4CF-724B-4C21-80AD-26A11602AB62}" dt="2022-12-06T12:41:31.405" v="166" actId="20577"/>
        <pc:sldMkLst>
          <pc:docMk/>
          <pc:sldMk cId="3977005875" sldId="745"/>
        </pc:sldMkLst>
        <pc:spChg chg="mod">
          <ac:chgData name="ΠΑΝΑΓΙΩΤΗΣ ΤΣΑΠΑΡΑΣ" userId="14c29a0b-fba8-4de1-ba9f-ce710cf39d77" providerId="ADAL" clId="{7BC5D4CF-724B-4C21-80AD-26A11602AB62}" dt="2022-12-06T12:41:31.405" v="166" actId="20577"/>
          <ac:spMkLst>
            <pc:docMk/>
            <pc:sldMk cId="3977005875" sldId="745"/>
            <ac:spMk id="3" creationId="{00000000-0000-0000-0000-000000000000}"/>
          </ac:spMkLst>
        </pc:spChg>
      </pc:sldChg>
    </pc:docChg>
  </pc:docChgLst>
  <pc:docChgLst>
    <pc:chgData name="ΠΑΝΑΓΙΩΤΗΣ ΤΣΑΠΑΡΑΣ" userId="14c29a0b-fba8-4de1-ba9f-ce710cf39d77" providerId="ADAL" clId="{92542611-1D51-42AE-9091-6291CD501E8E}"/>
    <pc:docChg chg="modSld">
      <pc:chgData name="ΠΑΝΑΓΙΩΤΗΣ ΤΣΑΠΑΡΑΣ" userId="14c29a0b-fba8-4de1-ba9f-ce710cf39d77" providerId="ADAL" clId="{92542611-1D51-42AE-9091-6291CD501E8E}" dt="2021-12-09T09:30:04.596" v="160" actId="114"/>
      <pc:docMkLst>
        <pc:docMk/>
      </pc:docMkLst>
      <pc:sldChg chg="addSp modSp mod">
        <pc:chgData name="ΠΑΝΑΓΙΩΤΗΣ ΤΣΑΠΑΡΑΣ" userId="14c29a0b-fba8-4de1-ba9f-ce710cf39d77" providerId="ADAL" clId="{92542611-1D51-42AE-9091-6291CD501E8E}" dt="2021-12-09T09:30:04.596" v="160" actId="114"/>
        <pc:sldMkLst>
          <pc:docMk/>
          <pc:sldMk cId="4285656311" sldId="652"/>
        </pc:sldMkLst>
        <pc:spChg chg="mod">
          <ac:chgData name="ΠΑΝΑΓΙΩΤΗΣ ΤΣΑΠΑΡΑΣ" userId="14c29a0b-fba8-4de1-ba9f-ce710cf39d77" providerId="ADAL" clId="{92542611-1D51-42AE-9091-6291CD501E8E}" dt="2021-12-09T09:27:55.448" v="97" actId="1076"/>
          <ac:spMkLst>
            <pc:docMk/>
            <pc:sldMk cId="4285656311" sldId="652"/>
            <ac:spMk id="4" creationId="{00000000-0000-0000-0000-000000000000}"/>
          </ac:spMkLst>
        </pc:spChg>
        <pc:spChg chg="add mod">
          <ac:chgData name="ΠΑΝΑΓΙΩΤΗΣ ΤΣΑΠΑΡΑΣ" userId="14c29a0b-fba8-4de1-ba9f-ce710cf39d77" providerId="ADAL" clId="{92542611-1D51-42AE-9091-6291CD501E8E}" dt="2021-12-09T09:30:04.596" v="160" actId="114"/>
          <ac:spMkLst>
            <pc:docMk/>
            <pc:sldMk cId="4285656311" sldId="652"/>
            <ac:spMk id="6" creationId="{5C116B7C-8A9A-4796-83EE-E8355E430D91}"/>
          </ac:spMkLst>
        </pc:spChg>
      </pc:sldChg>
      <pc:sldChg chg="modSp">
        <pc:chgData name="ΠΑΝΑΓΙΩΤΗΣ ΤΣΑΠΑΡΑΣ" userId="14c29a0b-fba8-4de1-ba9f-ce710cf39d77" providerId="ADAL" clId="{92542611-1D51-42AE-9091-6291CD501E8E}" dt="2021-12-08T11:12:40.106" v="34" actId="20577"/>
        <pc:sldMkLst>
          <pc:docMk/>
          <pc:sldMk cId="419930050" sldId="655"/>
        </pc:sldMkLst>
        <pc:spChg chg="mod">
          <ac:chgData name="ΠΑΝΑΓΙΩΤΗΣ ΤΣΑΠΑΡΑΣ" userId="14c29a0b-fba8-4de1-ba9f-ce710cf39d77" providerId="ADAL" clId="{92542611-1D51-42AE-9091-6291CD501E8E}" dt="2021-12-08T11:12:23.172" v="16" actId="20577"/>
          <ac:spMkLst>
            <pc:docMk/>
            <pc:sldMk cId="419930050" sldId="655"/>
            <ac:spMk id="4" creationId="{00000000-0000-0000-0000-000000000000}"/>
          </ac:spMkLst>
        </pc:spChg>
        <pc:spChg chg="mod">
          <ac:chgData name="ΠΑΝΑΓΙΩΤΗΣ ΤΣΑΠΑΡΑΣ" userId="14c29a0b-fba8-4de1-ba9f-ce710cf39d77" providerId="ADAL" clId="{92542611-1D51-42AE-9091-6291CD501E8E}" dt="2021-12-08T11:12:28.176" v="22" actId="20577"/>
          <ac:spMkLst>
            <pc:docMk/>
            <pc:sldMk cId="419930050" sldId="655"/>
            <ac:spMk id="7" creationId="{00000000-0000-0000-0000-000000000000}"/>
          </ac:spMkLst>
        </pc:spChg>
        <pc:spChg chg="mod">
          <ac:chgData name="ΠΑΝΑΓΙΩΤΗΣ ΤΣΑΠΑΡΑΣ" userId="14c29a0b-fba8-4de1-ba9f-ce710cf39d77" providerId="ADAL" clId="{92542611-1D51-42AE-9091-6291CD501E8E}" dt="2021-12-08T11:12:40.106" v="34" actId="20577"/>
          <ac:spMkLst>
            <pc:docMk/>
            <pc:sldMk cId="419930050" sldId="655"/>
            <ac:spMk id="8" creationId="{00000000-0000-0000-0000-000000000000}"/>
          </ac:spMkLst>
        </pc:spChg>
        <pc:spChg chg="mod">
          <ac:chgData name="ΠΑΝΑΓΙΩΤΗΣ ΤΣΑΠΑΡΑΣ" userId="14c29a0b-fba8-4de1-ba9f-ce710cf39d77" providerId="ADAL" clId="{92542611-1D51-42AE-9091-6291CD501E8E}" dt="2021-12-08T11:12:33.138" v="28" actId="20577"/>
          <ac:spMkLst>
            <pc:docMk/>
            <pc:sldMk cId="419930050" sldId="655"/>
            <ac:spMk id="9" creationId="{00000000-0000-0000-0000-000000000000}"/>
          </ac:spMkLst>
        </pc:spChg>
      </pc:sldChg>
      <pc:sldChg chg="modSp">
        <pc:chgData name="ΠΑΝΑΓΙΩΤΗΣ ΤΣΑΠΑΡΑΣ" userId="14c29a0b-fba8-4de1-ba9f-ce710cf39d77" providerId="ADAL" clId="{92542611-1D51-42AE-9091-6291CD501E8E}" dt="2021-12-08T10:40:56.286" v="9" actId="20577"/>
        <pc:sldMkLst>
          <pc:docMk/>
          <pc:sldMk cId="3887418955" sldId="748"/>
        </pc:sldMkLst>
        <pc:spChg chg="mod">
          <ac:chgData name="ΠΑΝΑΓΙΩΤΗΣ ΤΣΑΠΑΡΑΣ" userId="14c29a0b-fba8-4de1-ba9f-ce710cf39d77" providerId="ADAL" clId="{92542611-1D51-42AE-9091-6291CD501E8E}" dt="2021-12-08T10:40:56.286" v="9" actId="20577"/>
          <ac:spMkLst>
            <pc:docMk/>
            <pc:sldMk cId="3887418955" sldId="74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EA21D-F609-4883-9BF2-C2257D2F3E11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2ABF5E-119C-40D0-9F75-E245868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56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2ABF5E-119C-40D0-9F75-E2458688F62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01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1"/>
              </a:buClr>
              <a:defRPr/>
            </a:lvl2pPr>
            <a:lvl4pPr>
              <a:buClr>
                <a:schemeClr val="accent1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/>
              <a:t>Χειμώνας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CS-409: </a:t>
            </a:r>
            <a:r>
              <a:rPr lang="el-GR" dirty="0" err="1"/>
              <a:t>Αντικειμενοστρεφής</a:t>
            </a:r>
            <a:r>
              <a:rPr lang="el-GR" dirty="0"/>
              <a:t> </a:t>
            </a:r>
            <a:r>
              <a:rPr lang="el-GR" dirty="0" err="1"/>
              <a:t>Προγραμματισμος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12/4/2023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12/4/2023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12/4/2023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12/4/2023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12/4/2023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12/4/2023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D7E345-9BD5-414F-9B98-BE3DCAA5A9BF}" type="datetimeFigureOut">
              <a:rPr lang="en-US" smtClean="0"/>
              <a:t>12/4/2023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l-GR" dirty="0" err="1"/>
              <a:t>Αντικειμενοστρεφής</a:t>
            </a:r>
            <a:r>
              <a:rPr lang="el-GR" dirty="0"/>
              <a:t> Προγραμματισμός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6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6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40.png"/><Relationship Id="rId7" Type="http://schemas.openxmlformats.org/officeDocument/2006/relationships/image" Target="../media/image280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50.png"/><Relationship Id="rId9" Type="http://schemas.openxmlformats.org/officeDocument/2006/relationships/image" Target="../media/image30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MINING</a:t>
            </a:r>
            <a:br>
              <a:rPr lang="en-US" dirty="0"/>
            </a:br>
            <a:r>
              <a:rPr lang="en-US" dirty="0"/>
              <a:t>THE EM Algorithm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382000" cy="1752600"/>
          </a:xfrm>
        </p:spPr>
        <p:txBody>
          <a:bodyPr/>
          <a:lstStyle/>
          <a:p>
            <a:r>
              <a:rPr lang="en-US" dirty="0"/>
              <a:t>Maximum </a:t>
            </a:r>
            <a:r>
              <a:rPr lang="en-US"/>
              <a:t>Likelihood Estimation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019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0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338" y="987425"/>
            <a:ext cx="8424862" cy="488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9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Mixture of Gaussians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that you have the heights of adults and children, and the distribution looks like the figure below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063407"/>
            <a:ext cx="6324600" cy="3514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672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810001"/>
            <a:ext cx="5181600" cy="2879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Mixture of Gaussians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case the data is the result of the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mixture</a:t>
            </a:r>
            <a:r>
              <a:rPr lang="en-US" dirty="0"/>
              <a:t> of </a:t>
            </a:r>
            <a:r>
              <a:rPr lang="en-US" dirty="0">
                <a:solidFill>
                  <a:srgbClr val="0070C0"/>
                </a:solidFill>
              </a:rPr>
              <a:t>two Gaussians </a:t>
            </a:r>
          </a:p>
          <a:p>
            <a:pPr lvl="1"/>
            <a:r>
              <a:rPr lang="en-US" dirty="0"/>
              <a:t>One for Adults, and one for Children</a:t>
            </a:r>
          </a:p>
          <a:p>
            <a:pPr lvl="1"/>
            <a:r>
              <a:rPr lang="en-US" dirty="0"/>
              <a:t>Identifying </a:t>
            </a:r>
            <a:r>
              <a:rPr lang="en-US" dirty="0">
                <a:solidFill>
                  <a:srgbClr val="0070C0"/>
                </a:solidFill>
              </a:rPr>
              <a:t>for each value </a:t>
            </a:r>
            <a:r>
              <a:rPr lang="en-US" dirty="0"/>
              <a:t>which Gaussian is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most likely to have generated it </a:t>
            </a:r>
            <a:r>
              <a:rPr lang="en-US" dirty="0"/>
              <a:t>will give us a </a:t>
            </a:r>
            <a:r>
              <a:rPr lang="en-US" dirty="0">
                <a:solidFill>
                  <a:srgbClr val="0070C0"/>
                </a:solidFill>
              </a:rPr>
              <a:t>clustering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6314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Mixture model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A value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generated according to the following process:</a:t>
                </a:r>
              </a:p>
              <a:p>
                <a:pPr lvl="1"/>
                <a:r>
                  <a:rPr lang="en-US" dirty="0"/>
                  <a:t>First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 select the age group</a:t>
                </a:r>
              </a:p>
              <a:p>
                <a:pPr lvl="2"/>
                <a:r>
                  <a:rPr lang="en-US" dirty="0"/>
                  <a:t>With probability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𝜋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/>
                  <a:t> select Adult, with probability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𝜋</m:t>
                        </m:r>
                      </m:e>
                      <m:sub>
                        <m:r>
                          <a:rPr lang="en-US" i="1" dirty="0" err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en-US" dirty="0"/>
                  <a:t>select Child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i="1" dirty="0" err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𝜋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 +</m:t>
                    </m:r>
                    <m:sSub>
                      <m:sSubPr>
                        <m:ctrlPr>
                          <a:rPr lang="en-US" i="1" dirty="0" err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𝜋</m:t>
                        </m:r>
                      </m:e>
                      <m:sub>
                        <m:r>
                          <a:rPr lang="en-US" i="1" dirty="0" err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𝐶</m:t>
                        </m:r>
                      </m:sub>
                    </m:sSub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 = 1)</m:t>
                    </m:r>
                  </m:oMath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Given the age group, </a:t>
                </a:r>
                <a:r>
                  <a:rPr lang="en-US" dirty="0">
                    <a:solidFill>
                      <a:srgbClr val="00B0F0"/>
                    </a:solidFill>
                  </a:rPr>
                  <a:t>generate the point </a:t>
                </a:r>
                <a:r>
                  <a:rPr lang="en-US" dirty="0"/>
                  <a:t>from the corresponding Gaussian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 err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err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 err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𝜃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e>
                    </m:d>
                    <m:r>
                      <a:rPr lang="en-US" i="1" dirty="0" smtClean="0">
                        <a:latin typeface="Cambria Math"/>
                      </a:rPr>
                      <m:t> ~ </m:t>
                    </m:r>
                    <m:r>
                      <a:rPr lang="en-US" i="1" dirty="0" smtClean="0">
                        <a:latin typeface="Cambria Math"/>
                      </a:rPr>
                      <m:t>𝑁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e>
                    </m:d>
                    <m:r>
                      <a:rPr lang="en-US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if Adult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 err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err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 err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US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𝜃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𝐶</m:t>
                            </m:r>
                          </m:sub>
                        </m:sSub>
                      </m:e>
                    </m:d>
                    <m:r>
                      <a:rPr lang="en-US" i="1" dirty="0">
                        <a:latin typeface="Cambria Math"/>
                      </a:rPr>
                      <m:t> ~ </m:t>
                    </m:r>
                    <m:r>
                      <a:rPr lang="en-US" i="1" dirty="0">
                        <a:latin typeface="Cambria Math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𝐶</m:t>
                            </m:r>
                          </m:sub>
                        </m:sSub>
                        <m:r>
                          <a:rPr lang="en-US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𝐶</m:t>
                            </m:r>
                          </m:sub>
                        </m:sSub>
                      </m:e>
                    </m:d>
                    <m:r>
                      <a:rPr lang="en-US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if Child</a:t>
                </a:r>
              </a:p>
              <a:p>
                <a:pPr lvl="2"/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22" t="-1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52500" y="2971800"/>
                <a:ext cx="10287000" cy="707886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We can also think of this as a </a:t>
                </a:r>
                <a:r>
                  <a:rPr lang="en-US" sz="2000" dirty="0">
                    <a:solidFill>
                      <a:srgbClr val="FF0000"/>
                    </a:solidFill>
                  </a:rPr>
                  <a:t>Hidden Variable </a:t>
                </a:r>
                <a:r>
                  <a:rPr lang="en-US" sz="2000" dirty="0"/>
                  <a:t>Z that takes two values: Adult and Child</a:t>
                </a:r>
                <a:endParaRPr lang="el-GR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Adult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,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Child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00" y="2971800"/>
                <a:ext cx="10287000" cy="707886"/>
              </a:xfrm>
              <a:prstGeom prst="rect">
                <a:avLst/>
              </a:prstGeom>
              <a:blipFill>
                <a:blip r:embed="rId4"/>
                <a:stretch>
                  <a:fillRect l="-592" t="-4310" b="-86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137583" y="4281737"/>
                <a:ext cx="4242636" cy="646331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/>
                          </a:rPr>
                          <m:t>𝜃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/>
                          </a:rPr>
                          <m:t>𝐺</m:t>
                        </m:r>
                      </m:sub>
                    </m:sSub>
                  </m:oMath>
                </a14:m>
                <a:r>
                  <a:rPr lang="en-US" dirty="0"/>
                  <a:t>: parameters of the Adult distribution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𝜃</m:t>
                        </m:r>
                      </m:e>
                      <m:sub>
                        <m:r>
                          <a:rPr lang="en-US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dirty="0"/>
                  <a:t>: parameters of the Child distribution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7583" y="4281737"/>
                <a:ext cx="4242636" cy="646331"/>
              </a:xfrm>
              <a:prstGeom prst="rect">
                <a:avLst/>
              </a:prstGeom>
              <a:blipFill>
                <a:blip r:embed="rId5"/>
                <a:stretch>
                  <a:fillRect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C116B7C-8A9A-4796-83EE-E8355E430D91}"/>
                  </a:ext>
                </a:extLst>
              </p:cNvPr>
              <p:cNvSpPr txBox="1"/>
              <p:nvPr/>
            </p:nvSpPr>
            <p:spPr>
              <a:xfrm>
                <a:off x="910918" y="5348591"/>
                <a:ext cx="10287000" cy="1015663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Using the </a:t>
                </a:r>
                <a:r>
                  <a:rPr lang="en-US" sz="2000" dirty="0">
                    <a:solidFill>
                      <a:srgbClr val="FF0000"/>
                    </a:solidFill>
                  </a:rPr>
                  <a:t>Hidden Variable </a:t>
                </a:r>
                <a:r>
                  <a:rPr lang="en-US" sz="2000" dirty="0"/>
                  <a:t>Z:</a:t>
                </a:r>
                <a:endParaRPr lang="el-GR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Adult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 dirty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 dirty="0" err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dirty="0" err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 dirty="0" err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  <m:e>
                          <m:sSub>
                            <m:sSubPr>
                              <m:ctrlPr>
                                <a:rPr lang="en-US" sz="20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dirty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  <m:r>
                        <a:rPr lang="en-US" sz="2000" i="1" dirty="0">
                          <a:latin typeface="Cambria Math"/>
                        </a:rPr>
                        <m:t> ~ </m:t>
                      </m:r>
                      <m:r>
                        <a:rPr lang="en-US" sz="2000" i="1" dirty="0">
                          <a:latin typeface="Cambria Math"/>
                        </a:rPr>
                        <m:t>𝑁</m:t>
                      </m:r>
                      <m:d>
                        <m:d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dirty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n-US" sz="2000" i="1" dirty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0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dirty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0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Child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 dirty="0" err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err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 dirty="0" err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US" sz="20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0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𝐶</m:t>
                            </m:r>
                          </m:sub>
                        </m:sSub>
                      </m:e>
                    </m:d>
                    <m:r>
                      <a:rPr lang="en-US" sz="2000" i="1" dirty="0">
                        <a:latin typeface="Cambria Math"/>
                      </a:rPr>
                      <m:t> ~ </m:t>
                    </m:r>
                    <m:r>
                      <a:rPr lang="en-US" sz="2000" i="1" dirty="0">
                        <a:latin typeface="Cambria Math"/>
                      </a:rPr>
                      <m:t>𝑁</m:t>
                    </m:r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en-US" sz="20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𝐶</m:t>
                            </m:r>
                          </m:sub>
                        </m:sSub>
                        <m:r>
                          <a:rPr lang="en-US" sz="2000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sz="20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0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𝐶</m:t>
                            </m:r>
                          </m:sub>
                        </m:sSub>
                      </m:e>
                    </m:d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C116B7C-8A9A-4796-83EE-E8355E430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918" y="5348591"/>
                <a:ext cx="10287000" cy="1015663"/>
              </a:xfrm>
              <a:prstGeom prst="rect">
                <a:avLst/>
              </a:prstGeom>
              <a:blipFill>
                <a:blip r:embed="rId6"/>
                <a:stretch>
                  <a:fillRect l="-592" t="-2395" b="-2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56563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63886" y="2117663"/>
            <a:ext cx="979714" cy="39188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19800" y="2117662"/>
            <a:ext cx="914400" cy="39188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07469" y="2117661"/>
            <a:ext cx="917331" cy="39188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Our model has the following parameters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>
                          <a:latin typeface="Cambria Math"/>
                        </a:rPr>
                        <m:t>Θ</m:t>
                      </m:r>
                      <m:r>
                        <a:rPr lang="en-US" i="1">
                          <a:latin typeface="Cambria Math"/>
                        </a:rPr>
                        <m:t>=(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,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22" t="-1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Mixture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07090" y="2743589"/>
            <a:ext cx="2236510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Mixture probabilities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096000" y="3368823"/>
                <a:ext cx="4132029" cy="36933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dirty="0">
                            <a:latin typeface="Cambria Math"/>
                          </a:rPr>
                          <m:t>𝜃</m:t>
                        </m:r>
                      </m:e>
                      <m:sub>
                        <m:r>
                          <a:rPr lang="en-US" dirty="0">
                            <a:latin typeface="Cambria Math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dirty="0"/>
                  <a:t>: parameters of the Child distribution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368823"/>
                <a:ext cx="4132029" cy="369332"/>
              </a:xfrm>
              <a:prstGeom prst="rect">
                <a:avLst/>
              </a:prstGeom>
              <a:blipFill>
                <a:blip r:embed="rId3"/>
                <a:stretch>
                  <a:fillRect t="-8065" r="-441" b="-24194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118652" y="2738508"/>
                <a:ext cx="4126322" cy="369332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A</m:t>
                        </m:r>
                      </m:sub>
                    </m:sSub>
                  </m:oMath>
                </a14:m>
                <a:r>
                  <a:rPr lang="en-US" dirty="0"/>
                  <a:t>: parameters of the Adult distribution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8652" y="2738508"/>
                <a:ext cx="4126322" cy="369332"/>
              </a:xfrm>
              <a:prstGeom prst="rect">
                <a:avLst/>
              </a:prstGeom>
              <a:blipFill>
                <a:blip r:embed="rId4"/>
                <a:stretch>
                  <a:fillRect t="-6349" r="-442" b="-22222"/>
                </a:stretch>
              </a:blipFill>
              <a:ln>
                <a:solidFill>
                  <a:schemeClr val="accent5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9401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5" grpId="0" animBg="1"/>
      <p:bldP spid="9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63886" y="2057401"/>
            <a:ext cx="979714" cy="39188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19800" y="2057401"/>
            <a:ext cx="1828800" cy="391885"/>
          </a:xfrm>
          <a:prstGeom prst="rect">
            <a:avLst/>
          </a:prstGeom>
          <a:solidFill>
            <a:srgbClr val="FFCC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Our model has the following parameters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>
                          <a:latin typeface="Cambria Math"/>
                        </a:rPr>
                        <m:t>Θ</m:t>
                      </m:r>
                      <m:r>
                        <a:rPr lang="en-US" i="1">
                          <a:latin typeface="Cambria Math"/>
                        </a:rPr>
                        <m:t>=(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,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For value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, we have: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 dirty="0" err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dirty="0" err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 dirty="0" err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|</m:t>
                          </m:r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Θ</m:t>
                          </m:r>
                        </m:e>
                      </m:d>
                      <m:r>
                        <a:rPr lang="en-US" i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 dirty="0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dirty="0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 dirty="0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  <m:e>
                          <m:sSub>
                            <m:sSubPr>
                              <m:ctrlPr>
                                <a:rPr lang="en-US" i="1" dirty="0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dirty="0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b="0" i="1" dirty="0" smtClean="0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  <m:r>
                        <a:rPr lang="en-US" i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i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US" i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/>
                        </a:rPr>
                        <m:t>𝑃</m:t>
                      </m:r>
                      <m:r>
                        <a:rPr lang="en-US" i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i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i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/>
                        </a:rPr>
                        <m:t>|</m:t>
                      </m:r>
                      <m:sSub>
                        <m:sSubPr>
                          <m:ctrlPr>
                            <a:rPr lang="en-US" i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i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US" i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r>
                  <a:rPr lang="en-US" dirty="0"/>
                  <a:t>For all values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</a:rPr>
                      <m:t>𝑋</m:t>
                    </m:r>
                    <m:r>
                      <a:rPr lang="en-US" i="1" dirty="0">
                        <a:latin typeface="Cambria Math"/>
                      </a:rPr>
                      <m:t> = 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 err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err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 err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i="1" dirty="0">
                            <a:latin typeface="Cambria Math"/>
                          </a:rPr>
                          <m:t>,…,</m:t>
                        </m:r>
                        <m:sSub>
                          <m:sSubPr>
                            <m:ctrlPr>
                              <a:rPr lang="en-US" i="1" dirty="0" err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err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 err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𝑋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|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Θ</m:t>
                          </m:r>
                        </m:e>
                      </m:d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= </m:t>
                      </m:r>
                      <m:nary>
                        <m:naryPr>
                          <m:chr m:val="∏"/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|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Θ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r>
                  <a:rPr lang="en-US" dirty="0"/>
                  <a:t>We want to estimate the parameters that </a:t>
                </a:r>
                <a:r>
                  <a:rPr lang="en-US" dirty="0">
                    <a:solidFill>
                      <a:srgbClr val="FF0000"/>
                    </a:solidFill>
                  </a:rPr>
                  <a:t>maximize</a:t>
                </a:r>
                <a:r>
                  <a:rPr lang="en-US" dirty="0"/>
                  <a:t> the Likelihood of the data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1" t="-2125" r="-778" b="-2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Mixture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07090" y="2743589"/>
            <a:ext cx="2236510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Mixture probabilities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19800" y="2743589"/>
            <a:ext cx="2595582" cy="369332"/>
          </a:xfrm>
          <a:prstGeom prst="rect">
            <a:avLst/>
          </a:prstGeom>
          <a:solidFill>
            <a:srgbClr val="FFCC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Distribution Parameters</a:t>
            </a:r>
          </a:p>
        </p:txBody>
      </p:sp>
    </p:spTree>
    <p:extLst>
      <p:ext uri="{BB962C8B-B14F-4D97-AF65-F5344CB8AC3E}">
        <p14:creationId xmlns:p14="http://schemas.microsoft.com/office/powerpoint/2010/main" val="3977005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Mixture Models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0"/>
                <a:ext cx="10591800" cy="4876800"/>
              </a:xfrm>
            </p:spPr>
            <p:txBody>
              <a:bodyPr/>
              <a:lstStyle/>
              <a:p>
                <a:r>
                  <a:rPr lang="en-US" dirty="0"/>
                  <a:t>Once we have the parameters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mtClean="0">
                        <a:solidFill>
                          <a:srgbClr val="0070C0"/>
                        </a:solidFill>
                        <a:latin typeface="Cambria Math"/>
                      </a:rPr>
                      <m:t>Θ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/>
                      </a:rPr>
                      <m:t>=(</m:t>
                    </m:r>
                    <m:sSub>
                      <m:sSub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𝜋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i="1">
                        <a:solidFill>
                          <a:srgbClr val="0070C0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𝜋</m:t>
                        </m:r>
                      </m:e>
                      <m:sub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𝐶</m:t>
                        </m:r>
                      </m:sub>
                    </m:sSub>
                    <m:r>
                      <a:rPr lang="en-US" i="1">
                        <a:solidFill>
                          <a:srgbClr val="0070C0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i="1">
                        <a:solidFill>
                          <a:srgbClr val="0070C0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𝐶</m:t>
                        </m:r>
                      </m:sub>
                    </m:sSub>
                    <m:r>
                      <a:rPr lang="en-US" i="1">
                        <a:solidFill>
                          <a:srgbClr val="0070C0"/>
                        </a:solidFill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i="1">
                        <a:solidFill>
                          <a:srgbClr val="0070C0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𝐶</m:t>
                        </m:r>
                      </m:sub>
                    </m:sSub>
                    <m:r>
                      <a:rPr lang="en-US" i="1">
                        <a:solidFill>
                          <a:srgbClr val="0070C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en-US" dirty="0"/>
                  <a:t>we can 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estimate</a:t>
                </a:r>
                <a:r>
                  <a:rPr lang="en-US" dirty="0"/>
                  <a:t> the 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membership probabilities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e>
                        <m:sSub>
                          <m:sSubPr>
                            <m:ctrlPr>
                              <a:rPr lang="en-US" i="1" dirty="0" err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err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 err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err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𝐶</m:t>
                        </m:r>
                      </m:e>
                      <m:e>
                        <m:sSub>
                          <m:sSubPr>
                            <m:ctrlPr>
                              <a:rPr lang="en-US" i="1" dirty="0" err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err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 err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for each point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: </a:t>
                </a:r>
              </a:p>
              <a:p>
                <a:pPr lvl="1"/>
                <a:r>
                  <a:rPr lang="en-US" dirty="0"/>
                  <a:t>This is the probability that point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belongs to the Adult or the Child population (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cluster</a:t>
                </a:r>
                <a:r>
                  <a:rPr lang="en-US" dirty="0"/>
                  <a:t>)</a:t>
                </a:r>
              </a:p>
              <a:p>
                <a:pPr lvl="1"/>
                <a:r>
                  <a:rPr lang="en-US" dirty="0"/>
                  <a:t>Using Bayes Rule:</a:t>
                </a:r>
              </a:p>
              <a:p>
                <a:pPr lvl="1"/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  </m:t>
                      </m:r>
                    </m:oMath>
                  </m:oMathPara>
                </a14:m>
                <a:endParaRPr lang="en-US" b="0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l-G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0" i="1" smtClean="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e>
                          </m:d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e>
                          </m:d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𝐶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0"/>
                <a:ext cx="10591800" cy="4876800"/>
              </a:xfrm>
              <a:blipFill>
                <a:blip r:embed="rId2"/>
                <a:stretch>
                  <a:fillRect l="-748" t="-1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ular Callout 3"/>
              <p:cNvSpPr/>
              <p:nvPr/>
            </p:nvSpPr>
            <p:spPr>
              <a:xfrm>
                <a:off x="7086600" y="3886200"/>
                <a:ext cx="3429000" cy="612648"/>
              </a:xfrm>
              <a:prstGeom prst="wedgeRoundRectCallout">
                <a:avLst>
                  <a:gd name="adj1" fmla="val -64560"/>
                  <a:gd name="adj2" fmla="val 61207"/>
                  <a:gd name="adj3" fmla="val 16667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Given from the Gaussian distribution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𝑁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for Greek</a:t>
                </a:r>
              </a:p>
            </p:txBody>
          </p:sp>
        </mc:Choice>
        <mc:Fallback xmlns="">
          <p:sp>
            <p:nvSpPr>
              <p:cNvPr id="4" name="Rounded Rectangular Callout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3886200"/>
                <a:ext cx="3429000" cy="612648"/>
              </a:xfrm>
              <a:prstGeom prst="wedgeRoundRectCallout">
                <a:avLst>
                  <a:gd name="adj1" fmla="val -64560"/>
                  <a:gd name="adj2" fmla="val 61207"/>
                  <a:gd name="adj3" fmla="val 16667"/>
                </a:avLst>
              </a:prstGeom>
              <a:blipFill>
                <a:blip r:embed="rId3"/>
                <a:stretch>
                  <a:fillRect t="-5172" b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55729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EM (Expectation Maximization)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0"/>
                <a:ext cx="10896600" cy="266700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Initialize the values of the parameters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/>
                      </a:rPr>
                      <m:t>Θ</m:t>
                    </m:r>
                    <m:r>
                      <a:rPr lang="en-US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to some random values</a:t>
                </a:r>
              </a:p>
              <a:p>
                <a:r>
                  <a:rPr lang="en-US" dirty="0"/>
                  <a:t>Repeat until convergence</a:t>
                </a:r>
              </a:p>
              <a:p>
                <a:pPr lvl="1"/>
                <a:r>
                  <a:rPr lang="en-US" dirty="0">
                    <a:solidFill>
                      <a:srgbClr val="0070C0"/>
                    </a:solidFill>
                  </a:rPr>
                  <a:t>E-Step</a:t>
                </a:r>
                <a:r>
                  <a:rPr lang="en-US" dirty="0"/>
                  <a:t>: Given the parameters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/>
                      </a:rPr>
                      <m:t>Θ</m:t>
                    </m:r>
                    <m:r>
                      <a:rPr lang="en-US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estimate</a:t>
                </a:r>
                <a:r>
                  <a:rPr lang="en-US" dirty="0"/>
                  <a:t> the membership probabilities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e>
                        <m:sSub>
                          <m:sSubPr>
                            <m:ctrlPr>
                              <a:rPr lang="en-US" i="1" dirty="0" err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err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 err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err="1" smtClean="0">
                            <a:latin typeface="Cambria Math"/>
                          </a:rPr>
                          <m:t>𝐶</m:t>
                        </m:r>
                      </m:e>
                      <m:e>
                        <m:sSub>
                          <m:sSubPr>
                            <m:ctrlPr>
                              <a:rPr lang="en-US" i="1" dirty="0" err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err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 err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i="1" dirty="0" smtClean="0">
                        <a:latin typeface="Cambria Math"/>
                      </a:rPr>
                      <m:t> 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M-Step</a:t>
                </a:r>
                <a:r>
                  <a:rPr lang="en-US" dirty="0"/>
                  <a:t>: Compute the parameter values that (in expectation) 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maximize </a:t>
                </a:r>
                <a:r>
                  <a:rPr lang="en-US" dirty="0"/>
                  <a:t>the data likelihood</a:t>
                </a:r>
                <a:r>
                  <a:rPr lang="el-GR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𝐿𝐿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Θ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brk m:alnAt="9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b>
                      <m:sup/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𝜋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𝐶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𝜋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𝐴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d>
                          </m:e>
                        </m:func>
                      </m:e>
                    </m:nary>
                  </m:oMath>
                </a14:m>
                <a:endParaRPr lang="en-US" dirty="0"/>
              </a:p>
              <a:p>
                <a:pPr marL="274320" lvl="1" indent="0">
                  <a:buNone/>
                </a:pPr>
                <a:endParaRPr lang="en-US" dirty="0"/>
              </a:p>
              <a:p>
                <a:pPr marL="27432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0"/>
                <a:ext cx="10896600" cy="2667000"/>
              </a:xfrm>
              <a:blipFill>
                <a:blip r:embed="rId2"/>
                <a:stretch>
                  <a:fillRect l="-727" t="-41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243300" y="5090377"/>
                <a:ext cx="2692917" cy="848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𝐶</m:t>
                              </m:r>
                            </m:sub>
                          </m:sSub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/>
                            </a:rPr>
                            <m:t>𝑖</m:t>
                          </m:r>
                          <m:r>
                            <a:rPr lang="en-US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𝐶</m:t>
                                  </m:r>
                                </m:e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3300" y="5090377"/>
                <a:ext cx="2692917" cy="8485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243113" y="4231156"/>
                <a:ext cx="2084097" cy="848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/>
                            </a:rPr>
                            <m:t>𝑖</m:t>
                          </m:r>
                          <m:r>
                            <a:rPr lang="en-US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  <m:r>
                            <a:rPr lang="en-US" i="1">
                              <a:latin typeface="Cambria Math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3113" y="4231156"/>
                <a:ext cx="2084097" cy="8485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826923" y="4241811"/>
                <a:ext cx="2129750" cy="848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/>
                            </a:rPr>
                            <m:t>𝑖</m:t>
                          </m:r>
                          <m:r>
                            <a:rPr lang="en-US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i="1">
                              <a:latin typeface="Cambria Math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23" y="4241811"/>
                <a:ext cx="2129750" cy="84856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26923" y="5129557"/>
                <a:ext cx="2746586" cy="848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𝐺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/>
                            </a:rPr>
                            <m:t>𝑖</m:t>
                          </m:r>
                          <m:r>
                            <a:rPr lang="en-US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23" y="5129557"/>
                <a:ext cx="2746586" cy="84856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243113" y="5942040"/>
                <a:ext cx="3523079" cy="848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𝐶</m:t>
                              </m:r>
                            </m:sub>
                          </m:sSub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/>
                            </a:rPr>
                            <m:t>𝑖</m:t>
                          </m:r>
                          <m:r>
                            <a:rPr lang="en-US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𝐶</m:t>
                                  </m:r>
                                </m:e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3113" y="5942040"/>
                <a:ext cx="3523079" cy="84856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826922" y="5955831"/>
                <a:ext cx="3547125" cy="848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𝐺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/>
                            </a:rPr>
                            <m:t>𝑖</m:t>
                          </m:r>
                          <m:r>
                            <a:rPr lang="en-US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22" y="5955831"/>
                <a:ext cx="3547125" cy="84856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434591" y="5632665"/>
                <a:ext cx="1783630" cy="646331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MLE Estimates</a:t>
                </a:r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</a:rPr>
                      <m:t>𝜋</m:t>
                    </m:r>
                  </m:oMath>
                </a14:m>
                <a:r>
                  <a:rPr lang="en-US" dirty="0"/>
                  <a:t>’s were fixed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4591" y="5632665"/>
                <a:ext cx="1783630" cy="646331"/>
              </a:xfrm>
              <a:prstGeom prst="rect">
                <a:avLst/>
              </a:prstGeom>
              <a:blipFill>
                <a:blip r:embed="rId9"/>
                <a:stretch>
                  <a:fillRect l="-2721" t="-4630" r="-1701" b="-12963"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9230406" y="4336012"/>
            <a:ext cx="2012229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Fraction of population </a:t>
            </a:r>
            <a:r>
              <a:rPr lang="en-US"/>
              <a:t>in A,</a:t>
            </a:r>
            <a:r>
              <a:rPr lang="en-US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19930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to K-means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E-Step</a:t>
            </a:r>
            <a:r>
              <a:rPr lang="en-US" dirty="0"/>
              <a:t>: Assignment of points to clusters </a:t>
            </a:r>
          </a:p>
          <a:p>
            <a:pPr lvl="1"/>
            <a:r>
              <a:rPr lang="en-US" dirty="0"/>
              <a:t>K-means: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hard</a:t>
            </a:r>
            <a:r>
              <a:rPr lang="en-US" dirty="0"/>
              <a:t> assignment, EM: </a:t>
            </a:r>
            <a:r>
              <a:rPr lang="en-US" dirty="0">
                <a:solidFill>
                  <a:srgbClr val="00B0F0"/>
                </a:solidFill>
              </a:rPr>
              <a:t>soft </a:t>
            </a:r>
            <a:r>
              <a:rPr lang="en-US" dirty="0"/>
              <a:t>assignment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M-Step</a:t>
            </a:r>
            <a:r>
              <a:rPr lang="en-US" dirty="0"/>
              <a:t>: Computation of centroids</a:t>
            </a:r>
          </a:p>
          <a:p>
            <a:pPr lvl="1"/>
            <a:r>
              <a:rPr lang="en-US" dirty="0"/>
              <a:t>K-means assumes common fixed variance 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spherical clusters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EM: can change the variance for different clusters or different dimensions (</a:t>
            </a:r>
            <a:r>
              <a:rPr lang="en-US" dirty="0">
                <a:solidFill>
                  <a:srgbClr val="00B0F0"/>
                </a:solidFill>
              </a:rPr>
              <a:t>ellipsoid clusters</a:t>
            </a:r>
            <a:r>
              <a:rPr lang="en-US" dirty="0"/>
              <a:t>)</a:t>
            </a:r>
          </a:p>
          <a:p>
            <a:r>
              <a:rPr lang="en-US" dirty="0"/>
              <a:t>If the variance is fixed then both minimize the same error function</a:t>
            </a:r>
          </a:p>
        </p:txBody>
      </p:sp>
    </p:spTree>
    <p:extLst>
      <p:ext uri="{BB962C8B-B14F-4D97-AF65-F5344CB8AC3E}">
        <p14:creationId xmlns:p14="http://schemas.microsoft.com/office/powerpoint/2010/main" val="16951182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176" y="592139"/>
            <a:ext cx="7358063" cy="567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5963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Mixture Models and the EM Algorithm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5741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2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7576" y="403796"/>
            <a:ext cx="7815263" cy="595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88177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3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95250"/>
            <a:ext cx="4070350" cy="676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5059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Model-based clustering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 order to understand our data, we will assume that there is a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generative process </a:t>
            </a:r>
            <a:r>
              <a:rPr lang="en-US" dirty="0"/>
              <a:t>(a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model</a:t>
            </a:r>
            <a:r>
              <a:rPr lang="en-US" dirty="0"/>
              <a:t>) that creates/describes the data</a:t>
            </a:r>
            <a:r>
              <a:rPr lang="el-GR" dirty="0"/>
              <a:t>.</a:t>
            </a:r>
          </a:p>
          <a:p>
            <a:r>
              <a:rPr lang="en-US" dirty="0"/>
              <a:t>The model is described by a set of </a:t>
            </a:r>
            <a:r>
              <a:rPr lang="en-US" dirty="0">
                <a:solidFill>
                  <a:srgbClr val="0070C0"/>
                </a:solidFill>
              </a:rPr>
              <a:t>parameters</a:t>
            </a:r>
            <a:r>
              <a:rPr lang="en-US" dirty="0"/>
              <a:t>, and we will try to find the parameters (model) that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best fits </a:t>
            </a:r>
            <a:r>
              <a:rPr lang="en-US" dirty="0"/>
              <a:t>the data.</a:t>
            </a:r>
          </a:p>
          <a:p>
            <a:r>
              <a:rPr lang="en-US" dirty="0"/>
              <a:t>Models of different complexity can be defined, but we will assume that our model is a </a:t>
            </a:r>
            <a:r>
              <a:rPr lang="en-US" dirty="0">
                <a:solidFill>
                  <a:srgbClr val="0070C0"/>
                </a:solidFill>
              </a:rPr>
              <a:t>distribution</a:t>
            </a:r>
            <a:r>
              <a:rPr lang="en-US" dirty="0"/>
              <a:t> from which data points are sampled</a:t>
            </a:r>
          </a:p>
          <a:p>
            <a:pPr lvl="1"/>
            <a:r>
              <a:rPr lang="en-US" dirty="0"/>
              <a:t>Example: the data is the height of all adults in Greece</a:t>
            </a:r>
          </a:p>
          <a:p>
            <a:endParaRPr lang="en-US" dirty="0"/>
          </a:p>
          <a:p>
            <a:r>
              <a:rPr lang="en-US" dirty="0"/>
              <a:t>In most cases, a single distribution is not good enough to describe all data points: different parts of the data follow a different distribution</a:t>
            </a:r>
          </a:p>
          <a:p>
            <a:pPr lvl="1"/>
            <a:r>
              <a:rPr lang="en-US" dirty="0"/>
              <a:t>Example: the data is the height of all adults and children in Greece</a:t>
            </a:r>
          </a:p>
          <a:p>
            <a:pPr lvl="1"/>
            <a:r>
              <a:rPr lang="en-US" dirty="0"/>
              <a:t>We need a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mixture model</a:t>
            </a:r>
          </a:p>
          <a:p>
            <a:pPr lvl="1"/>
            <a:r>
              <a:rPr lang="en-US" dirty="0"/>
              <a:t>Different distributions correspond to different clusters in the data.</a:t>
            </a:r>
          </a:p>
        </p:txBody>
      </p:sp>
    </p:spTree>
    <p:extLst>
      <p:ext uri="{BB962C8B-B14F-4D97-AF65-F5344CB8AC3E}">
        <p14:creationId xmlns:p14="http://schemas.microsoft.com/office/powerpoint/2010/main" val="771017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Gaussian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0"/>
                <a:ext cx="11125200" cy="48006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Example: the data is the height of all adults in Greece</a:t>
                </a:r>
              </a:p>
              <a:p>
                <a:pPr lvl="1"/>
                <a:r>
                  <a:rPr lang="en-US" dirty="0"/>
                  <a:t>Experience has shown that this data follows a 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Gaussian</a:t>
                </a:r>
                <a:r>
                  <a:rPr lang="en-US" dirty="0"/>
                  <a:t> (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Normal</a:t>
                </a:r>
                <a:r>
                  <a:rPr lang="en-US" dirty="0"/>
                  <a:t>) distribution</a:t>
                </a:r>
              </a:p>
              <a:p>
                <a:pPr lvl="1"/>
                <a:r>
                  <a:rPr lang="en-US" dirty="0"/>
                  <a:t>Reminder: 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Normal distribution</a:t>
                </a:r>
                <a:r>
                  <a:rPr lang="en-US" dirty="0"/>
                  <a:t>: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= mean</a:t>
                </a:r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𝜎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= standard deviation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0"/>
                <a:ext cx="11125200" cy="4800600"/>
              </a:xfrm>
              <a:blipFill>
                <a:blip r:embed="rId2"/>
                <a:stretch>
                  <a:fillRect l="-712" t="-13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114800" y="3124200"/>
                <a:ext cx="3581400" cy="914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𝜋</m:t>
                              </m:r>
                            </m:e>
                          </m:rad>
                          <m:r>
                            <a:rPr lang="en-US" sz="2400" i="1">
                              <a:latin typeface="Cambria Math"/>
                            </a:rPr>
                            <m:t>𝜎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𝜇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124200"/>
                <a:ext cx="3581400" cy="9148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2337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Gaussian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is a model?</a:t>
                </a:r>
              </a:p>
              <a:p>
                <a:pPr lvl="1"/>
                <a:r>
                  <a:rPr lang="en-US" dirty="0"/>
                  <a:t>A Gaussian distribution is fully defined by the mean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and the standard deviation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𝜎</m:t>
                    </m:r>
                  </m:oMath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pPr lvl="1"/>
                <a:r>
                  <a:rPr lang="en-US" dirty="0"/>
                  <a:t>We define our model as the pair of parameters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𝜃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 = (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, 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𝜎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endParaRPr lang="en-US" dirty="0"/>
              </a:p>
              <a:p>
                <a:r>
                  <a:rPr lang="en-US" dirty="0"/>
                  <a:t>This is a general principle: a model is defined as a 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vector of parameters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𝜃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2879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Fitting the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We want to find the normal distribution that best 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fits our data</a:t>
                </a:r>
              </a:p>
              <a:p>
                <a:pPr lvl="1"/>
                <a:r>
                  <a:rPr lang="en-US" dirty="0"/>
                  <a:t>Find the best values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𝜎</m:t>
                    </m:r>
                  </m:oMath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pPr lvl="1"/>
                <a:r>
                  <a:rPr lang="en-US" dirty="0"/>
                  <a:t>But what does 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best fit </a:t>
                </a:r>
                <a:r>
                  <a:rPr lang="en-US" dirty="0"/>
                  <a:t>mean?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1429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Maximum Likelihood Estimation (MLE)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Find the </a:t>
                </a:r>
                <a:r>
                  <a:rPr lang="en-US" dirty="0">
                    <a:solidFill>
                      <a:srgbClr val="0070C0"/>
                    </a:solidFill>
                  </a:rPr>
                  <a:t>most likely parameters 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given the data</a:t>
                </a:r>
                <a:r>
                  <a:rPr lang="en-US" dirty="0"/>
                  <a:t>. Given the data observations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𝑋</m:t>
                    </m:r>
                  </m:oMath>
                </a14:m>
                <a:r>
                  <a:rPr lang="en-US" dirty="0"/>
                  <a:t>,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𝜃</m:t>
                    </m:r>
                  </m:oMath>
                </a14:m>
                <a:r>
                  <a:rPr lang="en-US" dirty="0"/>
                  <a:t> that maximizes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𝑃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𝜃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|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𝑋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dirty="0">
                  <a:solidFill>
                    <a:srgbClr val="00B0F0"/>
                  </a:solidFill>
                </a:endParaRPr>
              </a:p>
              <a:p>
                <a:pPr lvl="1"/>
                <a:r>
                  <a:rPr lang="en-US" dirty="0"/>
                  <a:t>Problem: We do not know how to compute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B0F0"/>
                        </a:solidFill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B0F0"/>
                            </a:solidFill>
                            <a:latin typeface="Cambria Math"/>
                          </a:rPr>
                          <m:t>𝜃</m:t>
                        </m:r>
                      </m:e>
                      <m:e>
                        <m:r>
                          <a:rPr lang="en-US" i="1">
                            <a:solidFill>
                              <a:srgbClr val="00B0F0"/>
                            </a:solidFill>
                            <a:latin typeface="Cambria Math"/>
                          </a:rPr>
                          <m:t>𝑋</m:t>
                        </m:r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Using Bayes Rule:</a:t>
                </a:r>
                <a:endParaRPr lang="en-US" b="0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𝜃</m:t>
                          </m:r>
                        </m:e>
                        <m:e>
                          <m:r>
                            <a:rPr lang="en-US" b="0" i="1" smtClean="0">
                              <a:latin typeface="Cambria Math"/>
                            </a:rPr>
                            <m:t>𝑋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𝑋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𝜃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𝜃</m:t>
                          </m:r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If we have no 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prior</a:t>
                </a:r>
                <a:r>
                  <a:rPr lang="en-US" dirty="0"/>
                  <a:t> 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information</a:t>
                </a:r>
                <a:r>
                  <a:rPr lang="en-US" dirty="0"/>
                  <a:t> about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𝜃</m:t>
                    </m:r>
                  </m:oMath>
                </a14:m>
                <a:r>
                  <a:rPr lang="en-US" dirty="0"/>
                  <a:t>, or </a:t>
                </a:r>
                <a:r>
                  <a:rPr lang="en-US" dirty="0">
                    <a:solidFill>
                      <a:srgbClr val="00B0F0"/>
                    </a:solidFill>
                  </a:rPr>
                  <a:t>X</a:t>
                </a:r>
                <a:r>
                  <a:rPr lang="en-US" dirty="0"/>
                  <a:t>, we can assume uniform. Maximizing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B0F0"/>
                        </a:solidFill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B0F0"/>
                            </a:solidFill>
                            <a:latin typeface="Cambria Math"/>
                          </a:rPr>
                          <m:t>𝜃</m:t>
                        </m:r>
                      </m:e>
                      <m:e>
                        <m:r>
                          <a:rPr lang="en-US" i="1">
                            <a:solidFill>
                              <a:srgbClr val="00B0F0"/>
                            </a:solidFill>
                            <a:latin typeface="Cambria Math"/>
                          </a:rPr>
                          <m:t>𝑋</m:t>
                        </m:r>
                      </m:e>
                    </m:d>
                  </m:oMath>
                </a14:m>
                <a:r>
                  <a:rPr lang="en-US" dirty="0"/>
                  <a:t> is now the same as maximizing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B0F0"/>
                        </a:solidFill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B0F0"/>
                            </a:solidFill>
                            <a:latin typeface="Cambria Math"/>
                          </a:rPr>
                          <m:t>𝑋</m:t>
                        </m:r>
                      </m:e>
                      <m:e>
                        <m:r>
                          <a:rPr lang="en-US" i="1">
                            <a:solidFill>
                              <a:srgbClr val="00B0F0"/>
                            </a:solidFill>
                            <a:latin typeface="Cambria Math"/>
                          </a:rPr>
                          <m:t>𝜃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22" t="-1375" b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74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Maximum Likelihood Estimation (MLE)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We have a vector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𝑋</m:t>
                    </m:r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i="1" dirty="0" err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 dirty="0" err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i="1" dirty="0" err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 dirty="0" err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) </m:t>
                    </m:r>
                  </m:oMath>
                </a14:m>
                <a:r>
                  <a:rPr lang="en-US" dirty="0"/>
                  <a:t>of values and we want to 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fit a Gaussian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𝑁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(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,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𝜎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) </m:t>
                    </m:r>
                  </m:oMath>
                </a14:m>
                <a:r>
                  <a:rPr lang="en-US" dirty="0"/>
                  <a:t>model to the data</a:t>
                </a:r>
              </a:p>
              <a:p>
                <a:pPr lvl="1"/>
                <a:r>
                  <a:rPr lang="en-US" dirty="0"/>
                  <a:t>Our parameter set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𝜃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=(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𝜇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, 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𝜎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dirty="0">
                  <a:solidFill>
                    <a:srgbClr val="00B0F0"/>
                  </a:solidFill>
                </a:endParaRPr>
              </a:p>
              <a:p>
                <a:r>
                  <a:rPr lang="en-US" dirty="0"/>
                  <a:t>Probability of observing point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given the parameters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𝜃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Probability of observing all points (assume 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independence</a:t>
                </a:r>
                <a:r>
                  <a:rPr lang="en-US" dirty="0"/>
                  <a:t>)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want to find the parameters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𝜃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 = (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, 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𝜎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) </m:t>
                    </m:r>
                  </m:oMath>
                </a14:m>
                <a:r>
                  <a:rPr lang="en-US" dirty="0"/>
                  <a:t>that maximize the probability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𝑃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(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𝑋</m:t>
                    </m:r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/>
                      </a:rPr>
                      <m:t>|</m:t>
                    </m:r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𝜃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1" t="-2875" r="-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886200" y="3048000"/>
                <a:ext cx="3276600" cy="7816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i="1">
                              <a:latin typeface="Cambria Math"/>
                            </a:rPr>
                            <m:t>|</m:t>
                          </m:r>
                          <m:r>
                            <a:rPr lang="en-US" sz="2000" i="1">
                              <a:latin typeface="Cambria Math"/>
                            </a:rPr>
                            <m:t>𝜃</m:t>
                          </m:r>
                        </m:e>
                      </m:d>
                      <m:r>
                        <a:rPr lang="en-US" sz="2000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𝜋</m:t>
                              </m:r>
                            </m:e>
                          </m:rad>
                          <m:r>
                            <a:rPr lang="en-US" sz="2000" i="1">
                              <a:latin typeface="Cambria Math"/>
                            </a:rPr>
                            <m:t>𝜎</m:t>
                          </m:r>
                        </m:den>
                      </m:f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en-US" sz="2000" i="1">
                                          <a:latin typeface="Cambria Math"/>
                                        </a:rPr>
                                        <m:t>𝜇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000" i="1">
                                  <a:latin typeface="Cambria Math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sup>
                      </m:sSup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048000"/>
                <a:ext cx="3276600" cy="7816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124199" y="4495800"/>
                <a:ext cx="5595257" cy="932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𝑋</m:t>
                          </m:r>
                          <m:r>
                            <a:rPr lang="en-US" sz="2000" i="1">
                              <a:latin typeface="Cambria Math"/>
                            </a:rPr>
                            <m:t>|</m:t>
                          </m:r>
                          <m:r>
                            <a:rPr lang="en-US" sz="2000" i="1">
                              <a:latin typeface="Cambria Math"/>
                            </a:rPr>
                            <m:t>𝜃</m:t>
                          </m:r>
                        </m:e>
                      </m:d>
                      <m:r>
                        <a:rPr lang="en-US" sz="2000" i="1">
                          <a:latin typeface="Cambria Math"/>
                        </a:rPr>
                        <m:t>= </m:t>
                      </m:r>
                      <m:nary>
                        <m:naryPr>
                          <m:chr m:val="∏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i="1">
                              <a:latin typeface="Cambria Math"/>
                            </a:rPr>
                            <m:t>𝑖</m:t>
                          </m:r>
                          <m:r>
                            <a:rPr lang="en-US" sz="20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2000" i="1"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/>
                                </a:rPr>
                                <m:t>|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𝜃</m:t>
                              </m:r>
                            </m:e>
                          </m:d>
                        </m:e>
                      </m:nary>
                      <m:r>
                        <a:rPr lang="en-US" sz="2000" i="1">
                          <a:latin typeface="Cambria Math"/>
                        </a:rPr>
                        <m:t>=</m:t>
                      </m:r>
                      <m:nary>
                        <m:naryPr>
                          <m:chr m:val="∏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i="1">
                              <a:latin typeface="Cambria Math"/>
                            </a:rPr>
                            <m:t>𝑖</m:t>
                          </m:r>
                          <m:r>
                            <a:rPr lang="en-US" sz="20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</m:rad>
                              <m:r>
                                <a:rPr lang="en-US" sz="2000" i="1">
                                  <a:latin typeface="Cambria Math"/>
                                </a:rPr>
                                <m:t>𝜎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latin typeface="Cambria Math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000" i="1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000" i="1">
                                              <a:latin typeface="Cambria Math"/>
                                            </a:rPr>
                                            <m:t>𝜇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0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latin typeface="Cambria Math"/>
                                        </a:rPr>
                                        <m:t>𝜎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sup>
                          </m:sSup>
                        </m:e>
                      </m:nary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199" y="4495800"/>
                <a:ext cx="5595257" cy="9326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BD63B88-C1BA-4915-9A1A-33D971E59C6B}"/>
                  </a:ext>
                </a:extLst>
              </p:cNvPr>
              <p:cNvSpPr txBox="1"/>
              <p:nvPr/>
            </p:nvSpPr>
            <p:spPr>
              <a:xfrm>
                <a:off x="9486406" y="2895600"/>
                <a:ext cx="2698049" cy="861774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We cheated a little here.</a:t>
                </a:r>
              </a:p>
              <a:p>
                <a:r>
                  <a:rPr lang="en-US" sz="1600" dirty="0"/>
                  <a:t>More accurately we look at: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BD63B88-C1BA-4915-9A1A-33D971E59C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6406" y="2895600"/>
                <a:ext cx="2698049" cy="861774"/>
              </a:xfrm>
              <a:prstGeom prst="rect">
                <a:avLst/>
              </a:prstGeom>
              <a:blipFill>
                <a:blip r:embed="rId5"/>
                <a:stretch>
                  <a:fillRect l="-1129" t="-2128" r="-1806" b="-7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195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Maximum Likelihood Estimation (MLE)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0"/>
                <a:ext cx="11125200" cy="426720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The probability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𝑃</m:t>
                    </m:r>
                    <m:r>
                      <a:rPr lang="en-US" i="1" dirty="0" smtClean="0">
                        <a:latin typeface="Cambria Math"/>
                      </a:rPr>
                      <m:t>(</m:t>
                    </m:r>
                    <m:r>
                      <a:rPr lang="en-US" i="1" dirty="0" smtClean="0">
                        <a:latin typeface="Cambria Math"/>
                      </a:rPr>
                      <m:t>𝑋</m:t>
                    </m:r>
                    <m:r>
                      <a:rPr lang="en-US" i="1" dirty="0" smtClean="0">
                        <a:latin typeface="Cambria Math"/>
                      </a:rPr>
                      <m:t>|</m:t>
                    </m:r>
                    <m:r>
                      <a:rPr lang="en-US" i="1" dirty="0" smtClean="0">
                        <a:latin typeface="Cambria Math"/>
                      </a:rPr>
                      <m:t>𝜃</m:t>
                    </m:r>
                    <m:r>
                      <a:rPr lang="en-US" i="1" dirty="0" smtClean="0">
                        <a:latin typeface="Cambria Math"/>
                      </a:rPr>
                      <m:t>) </m:t>
                    </m:r>
                  </m:oMath>
                </a14:m>
                <a:r>
                  <a:rPr lang="en-US" dirty="0"/>
                  <a:t>as a function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𝜃</m:t>
                    </m:r>
                    <m:r>
                      <a:rPr lang="en-US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is called the 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Likelihood</a:t>
                </a:r>
                <a:r>
                  <a:rPr lang="en-US" dirty="0"/>
                  <a:t> function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It is usually easier to work with the </a:t>
                </a:r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Log-Likelihood</a:t>
                </a:r>
                <a:r>
                  <a:rPr lang="en-US" dirty="0"/>
                  <a:t> function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Maximum Likelihood Estimation</a:t>
                </a:r>
              </a:p>
              <a:p>
                <a:pPr lvl="1"/>
                <a:r>
                  <a:rPr lang="en-US" dirty="0"/>
                  <a:t>Find parameters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, 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𝜎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that maximize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𝐿𝐿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(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𝜃</m:t>
                    </m:r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pPr marL="27432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0"/>
                <a:ext cx="11125200" cy="4267200"/>
              </a:xfrm>
              <a:blipFill>
                <a:blip r:embed="rId2"/>
                <a:stretch>
                  <a:fillRect l="-712" t="-2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048001" y="2362200"/>
                <a:ext cx="5595257" cy="932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𝐿</m:t>
                      </m:r>
                      <m:r>
                        <a:rPr lang="en-US" sz="2000" i="1">
                          <a:latin typeface="Cambria Math"/>
                        </a:rPr>
                        <m:t>(</m:t>
                      </m:r>
                      <m:r>
                        <a:rPr lang="en-US" sz="2000" i="1">
                          <a:latin typeface="Cambria Math"/>
                        </a:rPr>
                        <m:t>𝜃</m:t>
                      </m:r>
                      <m:r>
                        <a:rPr lang="en-US" sz="2000" i="1">
                          <a:latin typeface="Cambria Math"/>
                        </a:rPr>
                        <m:t>)=</m:t>
                      </m:r>
                      <m:nary>
                        <m:naryPr>
                          <m:chr m:val="∏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i="1">
                              <a:latin typeface="Cambria Math"/>
                            </a:rPr>
                            <m:t>𝑖</m:t>
                          </m:r>
                          <m:r>
                            <a:rPr lang="en-US" sz="20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</m:rad>
                              <m:r>
                                <a:rPr lang="en-US" sz="2000" i="1">
                                  <a:latin typeface="Cambria Math"/>
                                </a:rPr>
                                <m:t>𝜎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latin typeface="Cambria Math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000" i="1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000" i="1">
                                              <a:latin typeface="Cambria Math"/>
                                            </a:rPr>
                                            <m:t>𝜇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0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latin typeface="Cambria Math"/>
                                        </a:rPr>
                                        <m:t>𝜎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sup>
                          </m:sSup>
                        </m:e>
                      </m:nary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1" y="2362200"/>
                <a:ext cx="5595257" cy="9326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733801" y="3886200"/>
                <a:ext cx="5595257" cy="932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𝐿𝐿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𝜃</m:t>
                          </m:r>
                        </m:e>
                      </m:d>
                      <m:r>
                        <a:rPr lang="en-US" sz="2000" i="1">
                          <a:latin typeface="Cambria Math"/>
                        </a:rPr>
                        <m:t>=−</m:t>
                      </m:r>
                      <m:nary>
                        <m:naryPr>
                          <m:chr m:val="∑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i="1">
                              <a:latin typeface="Cambria Math"/>
                            </a:rPr>
                            <m:t>𝑖</m:t>
                          </m:r>
                          <m:r>
                            <a:rPr lang="en-US" sz="20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en-US" sz="2000" i="1">
                                          <a:latin typeface="Cambria Math"/>
                                        </a:rPr>
                                        <m:t>𝜇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000" i="1">
                                  <a:latin typeface="Cambria Math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2000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  <m:func>
                            <m:func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𝜋</m:t>
                              </m:r>
                            </m:e>
                          </m:func>
                          <m:r>
                            <a:rPr lang="en-US" sz="2000" i="1">
                              <a:latin typeface="Cambria Math"/>
                            </a:rPr>
                            <m:t>−</m:t>
                          </m:r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  <m:func>
                            <m:func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𝜎</m:t>
                              </m:r>
                            </m:e>
                          </m:func>
                        </m:e>
                      </m:nary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1" y="3886200"/>
                <a:ext cx="5595257" cy="9326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34603" y="5724844"/>
                <a:ext cx="2006768" cy="848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𝜇</m:t>
                      </m:r>
                      <m:r>
                        <a:rPr lang="en-US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/>
                            </a:rPr>
                            <m:t>𝑖</m:t>
                          </m:r>
                          <m:r>
                            <a:rPr lang="en-US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4603" y="5724844"/>
                <a:ext cx="2006768" cy="84856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027733" y="5745576"/>
                <a:ext cx="2748124" cy="848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/>
                            </a:rPr>
                            <m:t>𝑖</m:t>
                          </m:r>
                          <m:r>
                            <a:rPr lang="en-US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𝜇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</m:e>
                      </m:nary>
                      <m:r>
                        <a:rPr lang="en-US" i="1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𝑋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7733" y="5745576"/>
                <a:ext cx="2748124" cy="84856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270153" y="6377727"/>
            <a:ext cx="1608133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Sample Mean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23514" y="6377727"/>
            <a:ext cx="1924438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Sample Variance</a:t>
            </a:r>
          </a:p>
        </p:txBody>
      </p:sp>
    </p:spTree>
    <p:extLst>
      <p:ext uri="{BB962C8B-B14F-4D97-AF65-F5344CB8AC3E}">
        <p14:creationId xmlns:p14="http://schemas.microsoft.com/office/powerpoint/2010/main" val="2546260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10762</TotalTime>
  <Words>1089</Words>
  <Application>Microsoft Office PowerPoint</Application>
  <PresentationFormat>Widescreen</PresentationFormat>
  <Paragraphs>141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Cambria Math</vt:lpstr>
      <vt:lpstr>Clarity</vt:lpstr>
      <vt:lpstr>DATA MINING THE EM Algorithm</vt:lpstr>
      <vt:lpstr>Mixture Models and the EM Algorithm</vt:lpstr>
      <vt:lpstr>Model-based clustering</vt:lpstr>
      <vt:lpstr>Gaussian Distribution</vt:lpstr>
      <vt:lpstr>Gaussian Model</vt:lpstr>
      <vt:lpstr>Fitting the model</vt:lpstr>
      <vt:lpstr>Maximum Likelihood Estimation (MLE)</vt:lpstr>
      <vt:lpstr>Maximum Likelihood Estimation (MLE)</vt:lpstr>
      <vt:lpstr>Maximum Likelihood Estimation (MLE)</vt:lpstr>
      <vt:lpstr>PowerPoint Presentation</vt:lpstr>
      <vt:lpstr>Mixture of Gaussians</vt:lpstr>
      <vt:lpstr>Mixture of Gaussians</vt:lpstr>
      <vt:lpstr>Mixture model</vt:lpstr>
      <vt:lpstr>Mixture Model</vt:lpstr>
      <vt:lpstr>Mixture Model</vt:lpstr>
      <vt:lpstr>Mixture Models</vt:lpstr>
      <vt:lpstr>EM (Expectation Maximization) Algorithm</vt:lpstr>
      <vt:lpstr>Relationship to K-means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tsap</dc:creator>
  <cp:lastModifiedBy>ΠΑΝΑΓΙΩΤΗΣ ΤΣΑΠΑΡΑΣ</cp:lastModifiedBy>
  <cp:revision>397</cp:revision>
  <dcterms:created xsi:type="dcterms:W3CDTF">2011-10-17T19:46:53Z</dcterms:created>
  <dcterms:modified xsi:type="dcterms:W3CDTF">2023-12-04T09:45:12Z</dcterms:modified>
</cp:coreProperties>
</file>