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369" r:id="rId2"/>
    <p:sldId id="642" r:id="rId3"/>
    <p:sldId id="643" r:id="rId4"/>
    <p:sldId id="644" r:id="rId5"/>
    <p:sldId id="645" r:id="rId6"/>
    <p:sldId id="646" r:id="rId7"/>
    <p:sldId id="748" r:id="rId8"/>
    <p:sldId id="647" r:id="rId9"/>
    <p:sldId id="648" r:id="rId10"/>
    <p:sldId id="649" r:id="rId11"/>
    <p:sldId id="650" r:id="rId12"/>
    <p:sldId id="651" r:id="rId13"/>
    <p:sldId id="652" r:id="rId14"/>
    <p:sldId id="653" r:id="rId15"/>
    <p:sldId id="745" r:id="rId16"/>
    <p:sldId id="654" r:id="rId17"/>
    <p:sldId id="655" r:id="rId18"/>
    <p:sldId id="656" r:id="rId19"/>
    <p:sldId id="657" r:id="rId20"/>
    <p:sldId id="658" r:id="rId21"/>
    <p:sldId id="6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F8511"/>
    <a:srgbClr val="0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C5D4CF-724B-4C21-80AD-26A11602AB62}" v="157" dt="2022-12-06T12:44:25.0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9" autoAdjust="0"/>
    <p:restoredTop sz="94676" autoAdjust="0"/>
  </p:normalViewPr>
  <p:slideViewPr>
    <p:cSldViewPr>
      <p:cViewPr varScale="1">
        <p:scale>
          <a:sx n="106" d="100"/>
          <a:sy n="106" d="100"/>
        </p:scale>
        <p:origin x="75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ΠΑΝΑΓΙΩΤΗΣ ΤΣΑΠΑΡΑΣ" userId="14c29a0b-fba8-4de1-ba9f-ce710cf39d77" providerId="ADAL" clId="{7BC5D4CF-724B-4C21-80AD-26A11602AB62}"/>
    <pc:docChg chg="undo custSel modSld">
      <pc:chgData name="ΠΑΝΑΓΙΩΤΗΣ ΤΣΑΠΑΡΑΣ" userId="14c29a0b-fba8-4de1-ba9f-ce710cf39d77" providerId="ADAL" clId="{7BC5D4CF-724B-4C21-80AD-26A11602AB62}" dt="2022-12-06T12:46:04.040" v="255" actId="20577"/>
      <pc:docMkLst>
        <pc:docMk/>
      </pc:docMkLst>
      <pc:sldChg chg="modSp mod">
        <pc:chgData name="ΠΑΝΑΓΙΩΤΗΣ ΤΣΑΠΑΡΑΣ" userId="14c29a0b-fba8-4de1-ba9f-ce710cf39d77" providerId="ADAL" clId="{7BC5D4CF-724B-4C21-80AD-26A11602AB62}" dt="2022-12-06T12:45:16.327" v="235" actId="6549"/>
        <pc:sldMkLst>
          <pc:docMk/>
          <pc:sldMk cId="771017262" sldId="643"/>
        </pc:sldMkLst>
        <pc:spChg chg="mod">
          <ac:chgData name="ΠΑΝΑΓΙΩΤΗΣ ΤΣΑΠΑΡΑΣ" userId="14c29a0b-fba8-4de1-ba9f-ce710cf39d77" providerId="ADAL" clId="{7BC5D4CF-724B-4C21-80AD-26A11602AB62}" dt="2022-12-06T12:45:16.327" v="235" actId="6549"/>
          <ac:spMkLst>
            <pc:docMk/>
            <pc:sldMk cId="771017262" sldId="643"/>
            <ac:spMk id="5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5:24.061" v="241" actId="20577"/>
        <pc:sldMkLst>
          <pc:docMk/>
          <pc:sldMk cId="652337230" sldId="644"/>
        </pc:sldMkLst>
        <pc:spChg chg="mod">
          <ac:chgData name="ΠΑΝΑΓΙΩΤΗΣ ΤΣΑΠΑΡΑΣ" userId="14c29a0b-fba8-4de1-ba9f-ce710cf39d77" providerId="ADAL" clId="{7BC5D4CF-724B-4C21-80AD-26A11602AB62}" dt="2022-12-06T12:45:24.061" v="241" actId="20577"/>
          <ac:spMkLst>
            <pc:docMk/>
            <pc:sldMk cId="652337230" sldId="644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29:26.442" v="53" actId="20577"/>
        <pc:sldMkLst>
          <pc:docMk/>
          <pc:sldMk cId="358672373" sldId="650"/>
        </pc:sldMkLst>
        <pc:spChg chg="mod">
          <ac:chgData name="ΠΑΝΑΓΙΩΤΗΣ ΤΣΑΠΑΡΑΣ" userId="14c29a0b-fba8-4de1-ba9f-ce710cf39d77" providerId="ADAL" clId="{7BC5D4CF-724B-4C21-80AD-26A11602AB62}" dt="2022-12-06T12:29:26.442" v="53" actId="20577"/>
          <ac:spMkLst>
            <pc:docMk/>
            <pc:sldMk cId="358672373" sldId="650"/>
            <ac:spMk id="3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6:04.040" v="255" actId="20577"/>
        <pc:sldMkLst>
          <pc:docMk/>
          <pc:sldMk cId="3906314630" sldId="651"/>
        </pc:sldMkLst>
        <pc:spChg chg="mod">
          <ac:chgData name="ΠΑΝΑΓΙΩΤΗΣ ΤΣΑΠΑΡΑΣ" userId="14c29a0b-fba8-4de1-ba9f-ce710cf39d77" providerId="ADAL" clId="{7BC5D4CF-724B-4C21-80AD-26A11602AB62}" dt="2022-12-06T12:46:04.040" v="255" actId="20577"/>
          <ac:spMkLst>
            <pc:docMk/>
            <pc:sldMk cId="3906314630" sldId="651"/>
            <ac:spMk id="4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0:36.168" v="138" actId="20577"/>
        <pc:sldMkLst>
          <pc:docMk/>
          <pc:sldMk cId="4285656311" sldId="652"/>
        </pc:sldMkLst>
        <pc:spChg chg="mod">
          <ac:chgData name="ΠΑΝΑΓΙΩΤΗΣ ΤΣΑΠΑΡΑΣ" userId="14c29a0b-fba8-4de1-ba9f-ce710cf39d77" providerId="ADAL" clId="{7BC5D4CF-724B-4C21-80AD-26A11602AB62}" dt="2022-12-06T12:40:08.367" v="112" actId="20577"/>
          <ac:spMkLst>
            <pc:docMk/>
            <pc:sldMk cId="4285656311" sldId="652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39:46.633" v="96" actId="20577"/>
          <ac:spMkLst>
            <pc:docMk/>
            <pc:sldMk cId="4285656311" sldId="652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0:15.131" v="122" actId="20577"/>
          <ac:spMkLst>
            <pc:docMk/>
            <pc:sldMk cId="4285656311" sldId="652"/>
            <ac:spMk id="5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0:36.168" v="138" actId="20577"/>
          <ac:spMkLst>
            <pc:docMk/>
            <pc:sldMk cId="4285656311" sldId="652"/>
            <ac:spMk id="6" creationId="{5C116B7C-8A9A-4796-83EE-E8355E430D91}"/>
          </ac:spMkLst>
        </pc:spChg>
      </pc:sldChg>
      <pc:sldChg chg="modSp">
        <pc:chgData name="ΠΑΝΑΓΙΩΤΗΣ ΤΣΑΠΑΡΑΣ" userId="14c29a0b-fba8-4de1-ba9f-ce710cf39d77" providerId="ADAL" clId="{7BC5D4CF-724B-4C21-80AD-26A11602AB62}" dt="2022-12-06T12:41:05.681" v="156" actId="20577"/>
        <pc:sldMkLst>
          <pc:docMk/>
          <pc:sldMk cId="2919401975" sldId="653"/>
        </pc:sldMkLst>
        <pc:spChg chg="mod">
          <ac:chgData name="ΠΑΝΑΓΙΩΤΗΣ ΤΣΑΠΑΡΑΣ" userId="14c29a0b-fba8-4de1-ba9f-ce710cf39d77" providerId="ADAL" clId="{7BC5D4CF-724B-4C21-80AD-26A11602AB62}" dt="2022-12-06T12:40:52.860" v="144" actId="20577"/>
          <ac:spMkLst>
            <pc:docMk/>
            <pc:sldMk cId="2919401975" sldId="653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1:05.681" v="156" actId="20577"/>
          <ac:spMkLst>
            <pc:docMk/>
            <pc:sldMk cId="2919401975" sldId="653"/>
            <ac:spMk id="9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1:01.772" v="151" actId="20577"/>
          <ac:spMkLst>
            <pc:docMk/>
            <pc:sldMk cId="2919401975" sldId="653"/>
            <ac:spMk id="11" creationId="{00000000-0000-0000-0000-000000000000}"/>
          </ac:spMkLst>
        </pc:spChg>
      </pc:sldChg>
      <pc:sldChg chg="modSp mod">
        <pc:chgData name="ΠΑΝΑΓΙΩΤΗΣ ΤΣΑΠΑΡΑΣ" userId="14c29a0b-fba8-4de1-ba9f-ce710cf39d77" providerId="ADAL" clId="{7BC5D4CF-724B-4C21-80AD-26A11602AB62}" dt="2022-12-06T12:43:28.128" v="211" actId="20577"/>
        <pc:sldMkLst>
          <pc:docMk/>
          <pc:sldMk cId="2325572944" sldId="654"/>
        </pc:sldMkLst>
        <pc:spChg chg="mod">
          <ac:chgData name="ΠΑΝΑΓΙΩΤΗΣ ΤΣΑΠΑΡΑΣ" userId="14c29a0b-fba8-4de1-ba9f-ce710cf39d77" providerId="ADAL" clId="{7BC5D4CF-724B-4C21-80AD-26A11602AB62}" dt="2022-12-06T12:43:28.128" v="211" actId="20577"/>
          <ac:spMkLst>
            <pc:docMk/>
            <pc:sldMk cId="2325572944" sldId="654"/>
            <ac:spMk id="3" creationId="{00000000-0000-0000-0000-000000000000}"/>
          </ac:spMkLst>
        </pc:spChg>
      </pc:sldChg>
      <pc:sldChg chg="modSp">
        <pc:chgData name="ΠΑΝΑΓΙΩΤΗΣ ΤΣΑΠΑΡΑΣ" userId="14c29a0b-fba8-4de1-ba9f-ce710cf39d77" providerId="ADAL" clId="{7BC5D4CF-724B-4C21-80AD-26A11602AB62}" dt="2022-12-06T12:44:25.095" v="227" actId="20577"/>
        <pc:sldMkLst>
          <pc:docMk/>
          <pc:sldMk cId="419930050" sldId="655"/>
        </pc:sldMkLst>
        <pc:spChg chg="mod">
          <ac:chgData name="ΠΑΝΑΓΙΩΤΗΣ ΤΣΑΠΑΡΑΣ" userId="14c29a0b-fba8-4de1-ba9f-ce710cf39d77" providerId="ADAL" clId="{7BC5D4CF-724B-4C21-80AD-26A11602AB62}" dt="2022-12-06T12:44:25.095" v="227" actId="20577"/>
          <ac:spMkLst>
            <pc:docMk/>
            <pc:sldMk cId="419930050" sldId="655"/>
            <ac:spMk id="3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3:57.538" v="218" actId="20577"/>
          <ac:spMkLst>
            <pc:docMk/>
            <pc:sldMk cId="419930050" sldId="655"/>
            <ac:spMk id="6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3:52.353" v="216" actId="20577"/>
          <ac:spMkLst>
            <pc:docMk/>
            <pc:sldMk cId="419930050" sldId="65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7BC5D4CF-724B-4C21-80AD-26A11602AB62}" dt="2022-12-06T12:44:04.828" v="222" actId="20577"/>
          <ac:spMkLst>
            <pc:docMk/>
            <pc:sldMk cId="419930050" sldId="655"/>
            <ac:spMk id="9" creationId="{00000000-0000-0000-0000-000000000000}"/>
          </ac:spMkLst>
        </pc:spChg>
      </pc:sldChg>
      <pc:sldChg chg="modSp">
        <pc:chgData name="ΠΑΝΑΓΙΩΤΗΣ ΤΣΑΠΑΡΑΣ" userId="14c29a0b-fba8-4de1-ba9f-ce710cf39d77" providerId="ADAL" clId="{7BC5D4CF-724B-4C21-80AD-26A11602AB62}" dt="2022-12-06T12:41:31.405" v="166" actId="20577"/>
        <pc:sldMkLst>
          <pc:docMk/>
          <pc:sldMk cId="3977005875" sldId="745"/>
        </pc:sldMkLst>
        <pc:spChg chg="mod">
          <ac:chgData name="ΠΑΝΑΓΙΩΤΗΣ ΤΣΑΠΑΡΑΣ" userId="14c29a0b-fba8-4de1-ba9f-ce710cf39d77" providerId="ADAL" clId="{7BC5D4CF-724B-4C21-80AD-26A11602AB62}" dt="2022-12-06T12:41:31.405" v="166" actId="20577"/>
          <ac:spMkLst>
            <pc:docMk/>
            <pc:sldMk cId="3977005875" sldId="745"/>
            <ac:spMk id="3" creationId="{00000000-0000-0000-0000-000000000000}"/>
          </ac:spMkLst>
        </pc:spChg>
      </pc:sldChg>
    </pc:docChg>
  </pc:docChgLst>
  <pc:docChgLst>
    <pc:chgData name="ΠΑΝΑΓΙΩΤΗΣ ΤΣΑΠΑΡΑΣ" userId="14c29a0b-fba8-4de1-ba9f-ce710cf39d77" providerId="ADAL" clId="{92542611-1D51-42AE-9091-6291CD501E8E}"/>
    <pc:docChg chg="modSld">
      <pc:chgData name="ΠΑΝΑΓΙΩΤΗΣ ΤΣΑΠΑΡΑΣ" userId="14c29a0b-fba8-4de1-ba9f-ce710cf39d77" providerId="ADAL" clId="{92542611-1D51-42AE-9091-6291CD501E8E}" dt="2021-12-09T09:30:04.596" v="160" actId="114"/>
      <pc:docMkLst>
        <pc:docMk/>
      </pc:docMkLst>
      <pc:sldChg chg="addSp modSp mod">
        <pc:chgData name="ΠΑΝΑΓΙΩΤΗΣ ΤΣΑΠΑΡΑΣ" userId="14c29a0b-fba8-4de1-ba9f-ce710cf39d77" providerId="ADAL" clId="{92542611-1D51-42AE-9091-6291CD501E8E}" dt="2021-12-09T09:30:04.596" v="160" actId="114"/>
        <pc:sldMkLst>
          <pc:docMk/>
          <pc:sldMk cId="4285656311" sldId="652"/>
        </pc:sldMkLst>
        <pc:spChg chg="mod">
          <ac:chgData name="ΠΑΝΑΓΙΩΤΗΣ ΤΣΑΠΑΡΑΣ" userId="14c29a0b-fba8-4de1-ba9f-ce710cf39d77" providerId="ADAL" clId="{92542611-1D51-42AE-9091-6291CD501E8E}" dt="2021-12-09T09:27:55.448" v="97" actId="1076"/>
          <ac:spMkLst>
            <pc:docMk/>
            <pc:sldMk cId="4285656311" sldId="652"/>
            <ac:spMk id="4" creationId="{00000000-0000-0000-0000-000000000000}"/>
          </ac:spMkLst>
        </pc:spChg>
        <pc:spChg chg="add mod">
          <ac:chgData name="ΠΑΝΑΓΙΩΤΗΣ ΤΣΑΠΑΡΑΣ" userId="14c29a0b-fba8-4de1-ba9f-ce710cf39d77" providerId="ADAL" clId="{92542611-1D51-42AE-9091-6291CD501E8E}" dt="2021-12-09T09:30:04.596" v="160" actId="114"/>
          <ac:spMkLst>
            <pc:docMk/>
            <pc:sldMk cId="4285656311" sldId="652"/>
            <ac:spMk id="6" creationId="{5C116B7C-8A9A-4796-83EE-E8355E430D91}"/>
          </ac:spMkLst>
        </pc:spChg>
      </pc:sldChg>
      <pc:sldChg chg="modSp">
        <pc:chgData name="ΠΑΝΑΓΙΩΤΗΣ ΤΣΑΠΑΡΑΣ" userId="14c29a0b-fba8-4de1-ba9f-ce710cf39d77" providerId="ADAL" clId="{92542611-1D51-42AE-9091-6291CD501E8E}" dt="2021-12-08T11:12:40.106" v="34" actId="20577"/>
        <pc:sldMkLst>
          <pc:docMk/>
          <pc:sldMk cId="419930050" sldId="655"/>
        </pc:sldMkLst>
        <pc:spChg chg="mod">
          <ac:chgData name="ΠΑΝΑΓΙΩΤΗΣ ΤΣΑΠΑΡΑΣ" userId="14c29a0b-fba8-4de1-ba9f-ce710cf39d77" providerId="ADAL" clId="{92542611-1D51-42AE-9091-6291CD501E8E}" dt="2021-12-08T11:12:23.172" v="16" actId="20577"/>
          <ac:spMkLst>
            <pc:docMk/>
            <pc:sldMk cId="419930050" sldId="655"/>
            <ac:spMk id="4" creationId="{00000000-0000-0000-0000-000000000000}"/>
          </ac:spMkLst>
        </pc:spChg>
        <pc:spChg chg="mod">
          <ac:chgData name="ΠΑΝΑΓΙΩΤΗΣ ΤΣΑΠΑΡΑΣ" userId="14c29a0b-fba8-4de1-ba9f-ce710cf39d77" providerId="ADAL" clId="{92542611-1D51-42AE-9091-6291CD501E8E}" dt="2021-12-08T11:12:28.176" v="22" actId="20577"/>
          <ac:spMkLst>
            <pc:docMk/>
            <pc:sldMk cId="419930050" sldId="655"/>
            <ac:spMk id="7" creationId="{00000000-0000-0000-0000-000000000000}"/>
          </ac:spMkLst>
        </pc:spChg>
        <pc:spChg chg="mod">
          <ac:chgData name="ΠΑΝΑΓΙΩΤΗΣ ΤΣΑΠΑΡΑΣ" userId="14c29a0b-fba8-4de1-ba9f-ce710cf39d77" providerId="ADAL" clId="{92542611-1D51-42AE-9091-6291CD501E8E}" dt="2021-12-08T11:12:40.106" v="34" actId="20577"/>
          <ac:spMkLst>
            <pc:docMk/>
            <pc:sldMk cId="419930050" sldId="655"/>
            <ac:spMk id="8" creationId="{00000000-0000-0000-0000-000000000000}"/>
          </ac:spMkLst>
        </pc:spChg>
        <pc:spChg chg="mod">
          <ac:chgData name="ΠΑΝΑΓΙΩΤΗΣ ΤΣΑΠΑΡΑΣ" userId="14c29a0b-fba8-4de1-ba9f-ce710cf39d77" providerId="ADAL" clId="{92542611-1D51-42AE-9091-6291CD501E8E}" dt="2021-12-08T11:12:33.138" v="28" actId="20577"/>
          <ac:spMkLst>
            <pc:docMk/>
            <pc:sldMk cId="419930050" sldId="655"/>
            <ac:spMk id="9" creationId="{00000000-0000-0000-0000-000000000000}"/>
          </ac:spMkLst>
        </pc:spChg>
      </pc:sldChg>
      <pc:sldChg chg="modSp">
        <pc:chgData name="ΠΑΝΑΓΙΩΤΗΣ ΤΣΑΠΑΡΑΣ" userId="14c29a0b-fba8-4de1-ba9f-ce710cf39d77" providerId="ADAL" clId="{92542611-1D51-42AE-9091-6291CD501E8E}" dt="2021-12-08T10:40:56.286" v="9" actId="20577"/>
        <pc:sldMkLst>
          <pc:docMk/>
          <pc:sldMk cId="3887418955" sldId="748"/>
        </pc:sldMkLst>
        <pc:spChg chg="mod">
          <ac:chgData name="ΠΑΝΑΓΙΩΤΗΣ ΤΣΑΠΑΡΑΣ" userId="14c29a0b-fba8-4de1-ba9f-ce710cf39d77" providerId="ADAL" clId="{92542611-1D51-42AE-9091-6291CD501E8E}" dt="2021-12-08T10:40:56.286" v="9" actId="20577"/>
          <ac:spMkLst>
            <pc:docMk/>
            <pc:sldMk cId="3887418955" sldId="74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2ABF5E-119C-40D0-9F75-E2458688F6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0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12/6/2022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40.png"/><Relationship Id="rId7" Type="http://schemas.openxmlformats.org/officeDocument/2006/relationships/image" Target="../media/image28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50.png"/><Relationship Id="rId9" Type="http://schemas.openxmlformats.org/officeDocument/2006/relationships/image" Target="../media/image30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br>
              <a:rPr lang="en-US" dirty="0"/>
            </a:br>
            <a:r>
              <a:rPr lang="en-US" dirty="0"/>
              <a:t>THE EM Algorithm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382000" cy="1752600"/>
          </a:xfrm>
        </p:spPr>
        <p:txBody>
          <a:bodyPr/>
          <a:lstStyle/>
          <a:p>
            <a:r>
              <a:rPr lang="en-US" dirty="0"/>
              <a:t>Maximum </a:t>
            </a:r>
            <a:r>
              <a:rPr lang="en-US"/>
              <a:t>Likelihood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0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987425"/>
            <a:ext cx="8424862" cy="488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of Gaussians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you have the heights of adults and children, and the distribution looks like the figure below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63407"/>
            <a:ext cx="6324600" cy="351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7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1"/>
            <a:ext cx="5181600" cy="287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of Gaussians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case the data is the result 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mixture</a:t>
            </a:r>
            <a:r>
              <a:rPr lang="en-US" dirty="0"/>
              <a:t> of </a:t>
            </a:r>
            <a:r>
              <a:rPr lang="en-US" dirty="0">
                <a:solidFill>
                  <a:srgbClr val="0070C0"/>
                </a:solidFill>
              </a:rPr>
              <a:t>two Gaussians </a:t>
            </a:r>
          </a:p>
          <a:p>
            <a:pPr lvl="1"/>
            <a:r>
              <a:rPr lang="en-US" dirty="0"/>
              <a:t>One for Adults, and one for Children</a:t>
            </a:r>
          </a:p>
          <a:p>
            <a:pPr lvl="1"/>
            <a:r>
              <a:rPr lang="en-US" dirty="0"/>
              <a:t>Identifying </a:t>
            </a:r>
            <a:r>
              <a:rPr lang="en-US" dirty="0">
                <a:solidFill>
                  <a:srgbClr val="0070C0"/>
                </a:solidFill>
              </a:rPr>
              <a:t>for each value </a:t>
            </a:r>
            <a:r>
              <a:rPr lang="en-US" dirty="0"/>
              <a:t>which Gaussian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likely to have generated it </a:t>
            </a:r>
            <a:r>
              <a:rPr lang="en-US" dirty="0"/>
              <a:t>will give us a </a:t>
            </a:r>
            <a:r>
              <a:rPr lang="en-US" dirty="0">
                <a:solidFill>
                  <a:srgbClr val="0070C0"/>
                </a:solidFill>
              </a:rPr>
              <a:t>clustering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314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generated according to the following process:</a:t>
                </a:r>
              </a:p>
              <a:p>
                <a:pPr lvl="1"/>
                <a:r>
                  <a:rPr lang="en-US" dirty="0"/>
                  <a:t>First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 select the age group</a:t>
                </a:r>
              </a:p>
              <a:p>
                <a:pPr lvl="2"/>
                <a:r>
                  <a:rPr lang="en-US" dirty="0"/>
                  <a:t>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dirty="0"/>
                  <a:t> select Adult,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select Child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+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1)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Given the nationality, </a:t>
                </a:r>
                <a:r>
                  <a:rPr lang="en-US" dirty="0">
                    <a:solidFill>
                      <a:srgbClr val="00B0F0"/>
                    </a:solidFill>
                  </a:rPr>
                  <a:t>generate the point </a:t>
                </a:r>
                <a:r>
                  <a:rPr lang="en-US" dirty="0"/>
                  <a:t>from the corresponding Gaussian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~ </m:t>
                    </m:r>
                    <m:r>
                      <a:rPr lang="en-US" i="1" dirty="0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Adult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</a:rPr>
                      <m:t> ~ </m:t>
                    </m:r>
                    <m:r>
                      <a:rPr lang="en-US" i="1" dirty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Child</a:t>
                </a:r>
              </a:p>
              <a:p>
                <a:pPr lvl="2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22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52500" y="2971800"/>
                <a:ext cx="10287000" cy="707886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We can also think of this as a </a:t>
                </a:r>
                <a:r>
                  <a:rPr lang="en-US" sz="2000" dirty="0">
                    <a:solidFill>
                      <a:srgbClr val="FF0000"/>
                    </a:solidFill>
                  </a:rPr>
                  <a:t>Hidden Variable </a:t>
                </a:r>
                <a:r>
                  <a:rPr lang="en-US" sz="2000" dirty="0"/>
                  <a:t>Z that takes two values: Adult and Child</a:t>
                </a:r>
                <a:endParaRPr lang="el-GR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Adult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, 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Child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2971800"/>
                <a:ext cx="10287000" cy="707886"/>
              </a:xfrm>
              <a:prstGeom prst="rect">
                <a:avLst/>
              </a:prstGeom>
              <a:blipFill>
                <a:blip r:embed="rId4"/>
                <a:stretch>
                  <a:fillRect l="-592" t="-4310" b="-8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137583" y="4281737"/>
                <a:ext cx="4242636" cy="64633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dirty="0"/>
                  <a:t>: parameters of the Adult distribution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: parameters of the Child distribution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83" y="4281737"/>
                <a:ext cx="4242636" cy="646331"/>
              </a:xfrm>
              <a:prstGeom prst="rect">
                <a:avLst/>
              </a:prstGeom>
              <a:blipFill>
                <a:blip r:embed="rId5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116B7C-8A9A-4796-83EE-E8355E430D91}"/>
                  </a:ext>
                </a:extLst>
              </p:cNvPr>
              <p:cNvSpPr txBox="1"/>
              <p:nvPr/>
            </p:nvSpPr>
            <p:spPr>
              <a:xfrm>
                <a:off x="910918" y="5348591"/>
                <a:ext cx="10287000" cy="101566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Using the </a:t>
                </a:r>
                <a:r>
                  <a:rPr lang="en-US" sz="2000" dirty="0">
                    <a:solidFill>
                      <a:srgbClr val="FF0000"/>
                    </a:solidFill>
                  </a:rPr>
                  <a:t>Hidden Variable </a:t>
                </a:r>
                <a:r>
                  <a:rPr lang="en-US" sz="2000" dirty="0"/>
                  <a:t>Z:</a:t>
                </a:r>
                <a:endParaRPr lang="el-GR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Adult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dirty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dirty="0" err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 err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 dirty="0" err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sz="2000" i="1" dirty="0">
                          <a:latin typeface="Cambria Math"/>
                        </a:rPr>
                        <m:t> ~ </m:t>
                      </m:r>
                      <m:r>
                        <a:rPr lang="en-US" sz="2000" i="1" dirty="0">
                          <a:latin typeface="Cambria Math"/>
                        </a:rPr>
                        <m:t>𝑁</m:t>
                      </m:r>
                      <m:d>
                        <m:dPr>
                          <m:ctrlPr>
                            <a:rPr lang="en-US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 dirty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 dirty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200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Child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 dirty="0" err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sz="2000" i="1" dirty="0">
                        <a:latin typeface="Cambria Math"/>
                      </a:rPr>
                      <m:t> ~ </m:t>
                    </m:r>
                    <m:r>
                      <a:rPr lang="en-US" sz="2000" i="1" dirty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C116B7C-8A9A-4796-83EE-E8355E430D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918" y="5348591"/>
                <a:ext cx="10287000" cy="1015663"/>
              </a:xfrm>
              <a:prstGeom prst="rect">
                <a:avLst/>
              </a:prstGeom>
              <a:blipFill>
                <a:blip r:embed="rId6"/>
                <a:stretch>
                  <a:fillRect l="-592" t="-2395" b="-239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656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6" y="2117663"/>
            <a:ext cx="979714" cy="39188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117662"/>
            <a:ext cx="914400" cy="3918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07469" y="2117661"/>
            <a:ext cx="917331" cy="39188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Our model has the following parameters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Θ</m:t>
                      </m:r>
                      <m:r>
                        <a:rPr lang="en-US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2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90" y="2743589"/>
            <a:ext cx="22365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Mixture probabilities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6096000" y="3368823"/>
                <a:ext cx="4132029" cy="3693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dirty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: parameters of the Child distribution</a:t>
                </a: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68823"/>
                <a:ext cx="4132029" cy="369332"/>
              </a:xfrm>
              <a:prstGeom prst="rect">
                <a:avLst/>
              </a:prstGeom>
              <a:blipFill>
                <a:blip r:embed="rId3"/>
                <a:stretch>
                  <a:fillRect t="-8065" r="-441" b="-2419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118652" y="2738508"/>
                <a:ext cx="4126322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</m:oMath>
                </a14:m>
                <a:r>
                  <a:rPr lang="en-US" dirty="0"/>
                  <a:t>: parameters of the Adult distribution</a:t>
                </a: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652" y="2738508"/>
                <a:ext cx="4126322" cy="369332"/>
              </a:xfrm>
              <a:prstGeom prst="rect">
                <a:avLst/>
              </a:prstGeom>
              <a:blipFill>
                <a:blip r:embed="rId4"/>
                <a:stretch>
                  <a:fillRect t="-6349" r="-442" b="-22222"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4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5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6" y="2057401"/>
            <a:ext cx="979714" cy="39188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057401"/>
            <a:ext cx="1828800" cy="391885"/>
          </a:xfrm>
          <a:prstGeom prst="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Our model has the following parameters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Θ</m:t>
                      </m:r>
                      <m:r>
                        <a:rPr lang="en-US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For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we have: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Θ</m:t>
                          </m:r>
                        </m:e>
                      </m:d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dirty="0" smtClean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r>
                  <a:rPr lang="en-US" dirty="0"/>
                  <a:t>For all values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 = 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Θ</m:t>
                          </m:r>
                        </m:e>
                      </m:d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= </m:t>
                      </m:r>
                      <m:nary>
                        <m:naryPr>
                          <m:chr m:val="∏"/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Θ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We want to estimate the parameters that </a:t>
                </a:r>
                <a:r>
                  <a:rPr lang="en-US" dirty="0">
                    <a:solidFill>
                      <a:srgbClr val="FF0000"/>
                    </a:solidFill>
                  </a:rPr>
                  <a:t>maximize</a:t>
                </a:r>
                <a:r>
                  <a:rPr lang="en-US" dirty="0"/>
                  <a:t> the Likelihood of the data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1" t="-2125" r="-778" b="-2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90" y="2743589"/>
            <a:ext cx="22365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Mixture probabilities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2743589"/>
            <a:ext cx="2595582" cy="369332"/>
          </a:xfrm>
          <a:prstGeom prst="rect">
            <a:avLst/>
          </a:prstGeom>
          <a:solidFill>
            <a:srgbClr val="FFCC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Distribution Parameters</a:t>
            </a:r>
          </a:p>
        </p:txBody>
      </p:sp>
    </p:spTree>
    <p:extLst>
      <p:ext uri="{BB962C8B-B14F-4D97-AF65-F5344CB8AC3E}">
        <p14:creationId xmlns:p14="http://schemas.microsoft.com/office/powerpoint/2010/main" val="397700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591800" cy="4876800"/>
              </a:xfrm>
            </p:spPr>
            <p:txBody>
              <a:bodyPr/>
              <a:lstStyle/>
              <a:p>
                <a:r>
                  <a:rPr lang="en-US" dirty="0"/>
                  <a:t>Once we have the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rgbClr val="0070C0"/>
                        </a:solidFill>
                        <a:latin typeface="Cambria Math"/>
                      </a:rPr>
                      <m:t>Θ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we can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estimate</a:t>
                </a:r>
                <a:r>
                  <a:rPr lang="en-US" dirty="0"/>
                  <a:t>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membership probabilities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for each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: </a:t>
                </a:r>
              </a:p>
              <a:p>
                <a:pPr lvl="1"/>
                <a:r>
                  <a:rPr lang="en-US" dirty="0"/>
                  <a:t>This is the probability that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belongs to the Adult or the Child population (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cluster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Using Bayes Rule: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</m:t>
                      </m:r>
                    </m:oMath>
                  </m:oMathPara>
                </a14:m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591800" cy="4876800"/>
              </a:xfrm>
              <a:blipFill>
                <a:blip r:embed="rId2"/>
                <a:stretch>
                  <a:fillRect l="-748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>
              <a:xfrm>
                <a:off x="7086600" y="3886200"/>
                <a:ext cx="3429000" cy="612648"/>
              </a:xfrm>
              <a:prstGeom prst="wedgeRoundRectCallout">
                <a:avLst>
                  <a:gd name="adj1" fmla="val -64560"/>
                  <a:gd name="adj2" fmla="val 6120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Given from the Gaussian distribution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for Greek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86200"/>
                <a:ext cx="3429000" cy="612648"/>
              </a:xfrm>
              <a:prstGeom prst="wedgeRoundRectCallout">
                <a:avLst>
                  <a:gd name="adj1" fmla="val -64560"/>
                  <a:gd name="adj2" fmla="val 61207"/>
                  <a:gd name="adj3" fmla="val 16667"/>
                </a:avLst>
              </a:prstGeom>
              <a:blipFill>
                <a:blip r:embed="rId3"/>
                <a:stretch>
                  <a:fillRect t="-5172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57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 (Expectation Maximization)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896600" cy="2667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Initialize the values of the parameters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to some random values</a:t>
                </a:r>
              </a:p>
              <a:p>
                <a:r>
                  <a:rPr lang="en-US" dirty="0"/>
                  <a:t>Repeat until convergence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E-Step</a:t>
                </a:r>
                <a:r>
                  <a:rPr lang="en-US" dirty="0"/>
                  <a:t>: Given the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estimate</a:t>
                </a:r>
                <a:r>
                  <a:rPr lang="en-US" dirty="0"/>
                  <a:t> the membership probabilities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latin typeface="Cambria Math"/>
                          </a:rPr>
                          <m:t>𝐶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M-Step</a:t>
                </a:r>
                <a:r>
                  <a:rPr lang="en-US" dirty="0"/>
                  <a:t>: Compute the parameter values that (in expectation)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maximize </a:t>
                </a:r>
                <a:r>
                  <a:rPr lang="en-US" dirty="0"/>
                  <a:t>the data likelihood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9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896600" cy="2667000"/>
              </a:xfrm>
              <a:blipFill>
                <a:blip r:embed="rId2"/>
                <a:stretch>
                  <a:fillRect l="-727" t="-4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43300" y="5090377"/>
                <a:ext cx="269291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300" y="5090377"/>
                <a:ext cx="2692917" cy="8485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43113" y="4231156"/>
                <a:ext cx="208409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13" y="4231156"/>
                <a:ext cx="2084097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826923" y="4241811"/>
                <a:ext cx="2129750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3" y="4241811"/>
                <a:ext cx="2129750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5826923" y="5129557"/>
                <a:ext cx="2746586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3" y="5129557"/>
                <a:ext cx="2746586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43113" y="5942040"/>
                <a:ext cx="3523079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13" y="5942040"/>
                <a:ext cx="3523079" cy="848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826922" y="5955831"/>
                <a:ext cx="3547125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2" y="5955831"/>
                <a:ext cx="3547125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34591" y="5632665"/>
                <a:ext cx="1783630" cy="646331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MLE Estimates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’s were fixed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591" y="5632665"/>
                <a:ext cx="1783630" cy="646331"/>
              </a:xfrm>
              <a:prstGeom prst="rect">
                <a:avLst/>
              </a:prstGeom>
              <a:blipFill>
                <a:blip r:embed="rId9"/>
                <a:stretch>
                  <a:fillRect l="-2721" t="-4630" r="-1701" b="-12963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230406" y="4336012"/>
            <a:ext cx="20122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Fraction of population in G,C</a:t>
            </a:r>
          </a:p>
        </p:txBody>
      </p:sp>
    </p:spTree>
    <p:extLst>
      <p:ext uri="{BB962C8B-B14F-4D97-AF65-F5344CB8AC3E}">
        <p14:creationId xmlns:p14="http://schemas.microsoft.com/office/powerpoint/2010/main" val="419930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to K-means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E-Step</a:t>
            </a:r>
            <a:r>
              <a:rPr lang="en-US" dirty="0"/>
              <a:t>: Assignment of points to clusters </a:t>
            </a:r>
          </a:p>
          <a:p>
            <a:pPr lvl="1"/>
            <a:r>
              <a:rPr lang="en-US" dirty="0"/>
              <a:t>K-means: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hard</a:t>
            </a:r>
            <a:r>
              <a:rPr lang="en-US" dirty="0"/>
              <a:t> assignment, EM: </a:t>
            </a:r>
            <a:r>
              <a:rPr lang="en-US" dirty="0">
                <a:solidFill>
                  <a:srgbClr val="00B0F0"/>
                </a:solidFill>
              </a:rPr>
              <a:t>soft </a:t>
            </a:r>
            <a:r>
              <a:rPr lang="en-US" dirty="0"/>
              <a:t>assignment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M-Step</a:t>
            </a:r>
            <a:r>
              <a:rPr lang="en-US" dirty="0"/>
              <a:t>: Computation of centroids</a:t>
            </a:r>
          </a:p>
          <a:p>
            <a:pPr lvl="1"/>
            <a:r>
              <a:rPr lang="en-US" dirty="0"/>
              <a:t>K-means assumes common fixed variance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spherical clusters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EM: can change the variance for different clusters or different dimensions (</a:t>
            </a:r>
            <a:r>
              <a:rPr lang="en-US" dirty="0">
                <a:solidFill>
                  <a:srgbClr val="00B0F0"/>
                </a:solidFill>
              </a:rPr>
              <a:t>ellipsoid clusters</a:t>
            </a:r>
            <a:r>
              <a:rPr lang="en-US" dirty="0"/>
              <a:t>)</a:t>
            </a:r>
          </a:p>
          <a:p>
            <a:r>
              <a:rPr lang="en-US" dirty="0"/>
              <a:t>If the variance is fixed then both minimize the same error function</a:t>
            </a:r>
          </a:p>
        </p:txBody>
      </p:sp>
    </p:spTree>
    <p:extLst>
      <p:ext uri="{BB962C8B-B14F-4D97-AF65-F5344CB8AC3E}">
        <p14:creationId xmlns:p14="http://schemas.microsoft.com/office/powerpoint/2010/main" val="169511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6" y="592139"/>
            <a:ext cx="7358063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96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Models and the EM Algorithm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2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6" y="403796"/>
            <a:ext cx="7815263" cy="595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817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3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95250"/>
            <a:ext cx="4070350" cy="676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05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Model-based clustering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order to understand our data, we will assume that there is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generative process </a:t>
            </a:r>
            <a:r>
              <a:rPr lang="en-US" dirty="0"/>
              <a:t>(a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model</a:t>
            </a:r>
            <a:r>
              <a:rPr lang="en-US" dirty="0"/>
              <a:t>) that creates/describes the data, and we will try to find the model that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best fits </a:t>
            </a:r>
            <a:r>
              <a:rPr lang="en-US" dirty="0"/>
              <a:t>the data.</a:t>
            </a:r>
          </a:p>
          <a:p>
            <a:pPr lvl="1"/>
            <a:r>
              <a:rPr lang="en-US" dirty="0"/>
              <a:t>Models of different complexity can be defined, but we will assume that our model is a </a:t>
            </a:r>
            <a:r>
              <a:rPr lang="en-US" dirty="0">
                <a:solidFill>
                  <a:srgbClr val="0070C0"/>
                </a:solidFill>
              </a:rPr>
              <a:t>distribution</a:t>
            </a:r>
            <a:r>
              <a:rPr lang="en-US" dirty="0"/>
              <a:t> from which data points are sampled</a:t>
            </a:r>
          </a:p>
          <a:p>
            <a:pPr lvl="1"/>
            <a:r>
              <a:rPr lang="en-US" dirty="0"/>
              <a:t>Example: the data is the height of all adults in Greece</a:t>
            </a:r>
          </a:p>
          <a:p>
            <a:endParaRPr lang="en-US" dirty="0"/>
          </a:p>
          <a:p>
            <a:r>
              <a:rPr lang="en-US" dirty="0"/>
              <a:t>In most cases, a single distribution is not good enough to describe all data points: different parts of the data follow a different distribution</a:t>
            </a:r>
          </a:p>
          <a:p>
            <a:pPr lvl="1"/>
            <a:r>
              <a:rPr lang="en-US" dirty="0"/>
              <a:t>Example: the data is the height of all adults and children in Greece</a:t>
            </a:r>
          </a:p>
          <a:p>
            <a:pPr lvl="1"/>
            <a:r>
              <a:rPr lang="en-US" dirty="0"/>
              <a:t>We need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mixture model</a:t>
            </a:r>
          </a:p>
          <a:p>
            <a:pPr lvl="1"/>
            <a:r>
              <a:rPr lang="en-US" dirty="0"/>
              <a:t>Different distributions correspond to different clusters in the data.</a:t>
            </a:r>
          </a:p>
        </p:txBody>
      </p:sp>
    </p:spTree>
    <p:extLst>
      <p:ext uri="{BB962C8B-B14F-4D97-AF65-F5344CB8AC3E}">
        <p14:creationId xmlns:p14="http://schemas.microsoft.com/office/powerpoint/2010/main" val="77101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1252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Example: the data is the height of all adults in Greece</a:t>
                </a:r>
              </a:p>
              <a:p>
                <a:pPr lvl="1"/>
                <a:r>
                  <a:rPr lang="en-US" dirty="0"/>
                  <a:t>Experience has shown that this data follows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Gaussian</a:t>
                </a:r>
                <a:r>
                  <a:rPr lang="en-US" dirty="0"/>
                  <a:t> (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Normal</a:t>
                </a:r>
                <a:r>
                  <a:rPr lang="en-US" dirty="0"/>
                  <a:t>) distribution</a:t>
                </a:r>
              </a:p>
              <a:p>
                <a:pPr lvl="1"/>
                <a:r>
                  <a:rPr lang="en-US" dirty="0"/>
                  <a:t>Reminder: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Normal distribution</a:t>
                </a:r>
                <a:r>
                  <a:rPr lang="en-US" dirty="0"/>
                  <a:t>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mean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standard deviation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125200" cy="4800600"/>
              </a:xfrm>
              <a:blipFill>
                <a:blip r:embed="rId2"/>
                <a:stretch>
                  <a:fillRect l="-712" t="-1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4800" y="3124200"/>
                <a:ext cx="3581400" cy="914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sz="2400" i="1">
                              <a:latin typeface="Cambria Math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3581400" cy="9148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33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a model?</a:t>
                </a:r>
              </a:p>
              <a:p>
                <a:pPr lvl="1"/>
                <a:r>
                  <a:rPr lang="en-US" dirty="0"/>
                  <a:t>A Gaussian distribution is fully defined by the mean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and the standard deviation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/>
                  <a:t>We define our model as the pair of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This is a general principle: a model is defined as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vector of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8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Fitting the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find the normal distribution that best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fits our data</a:t>
                </a:r>
              </a:p>
              <a:p>
                <a:pPr lvl="1"/>
                <a:r>
                  <a:rPr lang="en-US" dirty="0"/>
                  <a:t>Find the best values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/>
                  <a:t>But what does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best fit </a:t>
                </a:r>
                <a:r>
                  <a:rPr lang="en-US" dirty="0"/>
                  <a:t>mean?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14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</a:t>
                </a:r>
                <a:r>
                  <a:rPr lang="en-US" dirty="0">
                    <a:solidFill>
                      <a:srgbClr val="0070C0"/>
                    </a:solidFill>
                  </a:rPr>
                  <a:t>most likely parameters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given the data</a:t>
                </a:r>
                <a:r>
                  <a:rPr lang="en-US" dirty="0"/>
                  <a:t>. Given the data observations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,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that maximizes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|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𝑋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pPr lvl="1"/>
                <a:r>
                  <a:rPr lang="en-US" dirty="0"/>
                  <a:t>Problem: We do not know how to compute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Using Bayes Rule:</a:t>
                </a:r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we have no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prior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information</a:t>
                </a:r>
                <a:r>
                  <a:rPr lang="en-US" dirty="0"/>
                  <a:t> about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, or </a:t>
                </a:r>
                <a:r>
                  <a:rPr lang="en-US" dirty="0">
                    <a:solidFill>
                      <a:srgbClr val="00B0F0"/>
                    </a:solidFill>
                  </a:rPr>
                  <a:t>X</a:t>
                </a:r>
                <a:r>
                  <a:rPr lang="en-US" dirty="0"/>
                  <a:t>, we can assume uniform. Maximizing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 is now the same as maximizing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2" t="-1375"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4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have a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of values and we want to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fit a Gaussian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model to the data</a:t>
                </a:r>
              </a:p>
              <a:p>
                <a:pPr lvl="1"/>
                <a:r>
                  <a:rPr lang="en-US" dirty="0"/>
                  <a:t>Our parameter set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=(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𝜇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𝜎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r>
                  <a:rPr lang="en-US" dirty="0"/>
                  <a:t>Probability of observing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given the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Probability of observing all points (assume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independence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want to find the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that maximize the probability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|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1" t="-2875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86200" y="3048000"/>
                <a:ext cx="3276600" cy="781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sz="2000" i="1">
                              <a:latin typeface="Cambria Math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3276600" cy="7816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4199" y="44958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199" y="4495800"/>
                <a:ext cx="5595257" cy="9326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D63B88-C1BA-4915-9A1A-33D971E59C6B}"/>
                  </a:ext>
                </a:extLst>
              </p:cNvPr>
              <p:cNvSpPr txBox="1"/>
              <p:nvPr/>
            </p:nvSpPr>
            <p:spPr>
              <a:xfrm>
                <a:off x="9486406" y="2895600"/>
                <a:ext cx="2698049" cy="861774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We cheated a little here.</a:t>
                </a:r>
              </a:p>
              <a:p>
                <a:r>
                  <a:rPr lang="en-US" sz="1600" dirty="0"/>
                  <a:t>More accurately we look 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D63B88-C1BA-4915-9A1A-33D971E59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406" y="2895600"/>
                <a:ext cx="2698049" cy="861774"/>
              </a:xfrm>
              <a:prstGeom prst="rect">
                <a:avLst/>
              </a:prstGeom>
              <a:blipFill>
                <a:blip r:embed="rId5"/>
                <a:stretch>
                  <a:fillRect l="-1129" t="-2128" r="-1806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9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125200" cy="4267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The probability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latin typeface="Cambria Math"/>
                      </a:rPr>
                      <m:t>|</m:t>
                    </m:r>
                    <m:r>
                      <a:rPr lang="en-US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is called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Likelihood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It is usually easier to work with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Log-Likelihood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Maximum Likelihood Estimation</a:t>
                </a:r>
              </a:p>
              <a:p>
                <a:pPr lvl="1"/>
                <a:r>
                  <a:rPr lang="en-US" dirty="0"/>
                  <a:t>Find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that maximize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𝐿𝐿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125200" cy="4267200"/>
              </a:xfrm>
              <a:blipFill>
                <a:blip r:embed="rId2"/>
                <a:stretch>
                  <a:fillRect l="-712" t="-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1" y="23622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𝐿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latin typeface="Cambria Math"/>
                        </a:rPr>
                        <m:t>𝜃</m:t>
                      </m:r>
                      <m:r>
                        <a:rPr lang="en-US" sz="2000" i="1">
                          <a:latin typeface="Cambria Math"/>
                        </a:rPr>
                        <m:t>)=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1" y="2362200"/>
                <a:ext cx="5595257" cy="9326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33801" y="38862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𝐿𝐿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e>
                          </m:func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1" y="3886200"/>
                <a:ext cx="5595257" cy="9326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34603" y="5724844"/>
                <a:ext cx="2006768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𝜇</m:t>
                      </m:r>
                      <m:r>
                        <a:rPr lang="en-US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03" y="5724844"/>
                <a:ext cx="2006768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27733" y="5745576"/>
                <a:ext cx="2748124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𝜇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733" y="5745576"/>
                <a:ext cx="2748124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70153" y="6377727"/>
            <a:ext cx="16081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Sample Mean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23514" y="6377727"/>
            <a:ext cx="192443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Sample Variance</a:t>
            </a:r>
          </a:p>
        </p:txBody>
      </p:sp>
    </p:spTree>
    <p:extLst>
      <p:ext uri="{BB962C8B-B14F-4D97-AF65-F5344CB8AC3E}">
        <p14:creationId xmlns:p14="http://schemas.microsoft.com/office/powerpoint/2010/main" val="254626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10675</TotalTime>
  <Words>1075</Words>
  <Application>Microsoft Office PowerPoint</Application>
  <PresentationFormat>Widescreen</PresentationFormat>
  <Paragraphs>140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Clarity</vt:lpstr>
      <vt:lpstr>DATA MINING THE EM Algorithm</vt:lpstr>
      <vt:lpstr>Mixture Models and the EM Algorithm</vt:lpstr>
      <vt:lpstr>Model-based clustering</vt:lpstr>
      <vt:lpstr>Gaussian Distribution</vt:lpstr>
      <vt:lpstr>Gaussian Model</vt:lpstr>
      <vt:lpstr>Fitting the model</vt:lpstr>
      <vt:lpstr>Maximum Likelihood Estimation (MLE)</vt:lpstr>
      <vt:lpstr>Maximum Likelihood Estimation (MLE)</vt:lpstr>
      <vt:lpstr>Maximum Likelihood Estimation (MLE)</vt:lpstr>
      <vt:lpstr>PowerPoint Presentation</vt:lpstr>
      <vt:lpstr>Mixture of Gaussians</vt:lpstr>
      <vt:lpstr>Mixture of Gaussians</vt:lpstr>
      <vt:lpstr>Mixture model</vt:lpstr>
      <vt:lpstr>Mixture Model</vt:lpstr>
      <vt:lpstr>Mixture Model</vt:lpstr>
      <vt:lpstr>Mixture Models</vt:lpstr>
      <vt:lpstr>EM (Expectation Maximization) Algorithm</vt:lpstr>
      <vt:lpstr>Relationship to K-means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ΠΑΝΑΓΙΩΤΗΣ ΤΣΑΠΑΡΑΣ</cp:lastModifiedBy>
  <cp:revision>397</cp:revision>
  <dcterms:created xsi:type="dcterms:W3CDTF">2011-10-17T19:46:53Z</dcterms:created>
  <dcterms:modified xsi:type="dcterms:W3CDTF">2022-12-06T12:46:11Z</dcterms:modified>
</cp:coreProperties>
</file>