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71" r:id="rId2"/>
    <p:sldId id="593" r:id="rId3"/>
    <p:sldId id="594" r:id="rId4"/>
    <p:sldId id="595" r:id="rId5"/>
    <p:sldId id="596" r:id="rId6"/>
    <p:sldId id="277" r:id="rId7"/>
    <p:sldId id="597" r:id="rId8"/>
    <p:sldId id="278" r:id="rId9"/>
    <p:sldId id="598" r:id="rId10"/>
    <p:sldId id="728" r:id="rId11"/>
    <p:sldId id="599" r:id="rId12"/>
    <p:sldId id="600" r:id="rId13"/>
    <p:sldId id="729" r:id="rId14"/>
    <p:sldId id="601" r:id="rId15"/>
    <p:sldId id="602" r:id="rId16"/>
    <p:sldId id="603" r:id="rId17"/>
    <p:sldId id="604" r:id="rId18"/>
    <p:sldId id="564" r:id="rId19"/>
    <p:sldId id="565" r:id="rId20"/>
    <p:sldId id="566" r:id="rId21"/>
    <p:sldId id="568" r:id="rId22"/>
    <p:sldId id="569" r:id="rId23"/>
    <p:sldId id="571" r:id="rId24"/>
    <p:sldId id="572" r:id="rId25"/>
    <p:sldId id="1229" r:id="rId26"/>
    <p:sldId id="573" r:id="rId27"/>
    <p:sldId id="570" r:id="rId28"/>
    <p:sldId id="607" r:id="rId29"/>
    <p:sldId id="608" r:id="rId30"/>
    <p:sldId id="609" r:id="rId31"/>
    <p:sldId id="1230" r:id="rId32"/>
    <p:sldId id="610" r:id="rId33"/>
    <p:sldId id="611" r:id="rId34"/>
    <p:sldId id="1231" r:id="rId35"/>
    <p:sldId id="613" r:id="rId36"/>
    <p:sldId id="612" r:id="rId37"/>
    <p:sldId id="614" r:id="rId38"/>
    <p:sldId id="615" r:id="rId39"/>
    <p:sldId id="616" r:id="rId40"/>
    <p:sldId id="617" r:id="rId41"/>
    <p:sldId id="618" r:id="rId42"/>
    <p:sldId id="619" r:id="rId43"/>
    <p:sldId id="620" r:id="rId44"/>
    <p:sldId id="621" r:id="rId45"/>
    <p:sldId id="622" r:id="rId46"/>
    <p:sldId id="623" r:id="rId47"/>
    <p:sldId id="624" r:id="rId48"/>
    <p:sldId id="587" r:id="rId49"/>
    <p:sldId id="606" r:id="rId50"/>
    <p:sldId id="625" r:id="rId51"/>
    <p:sldId id="626" r:id="rId52"/>
    <p:sldId id="627" r:id="rId53"/>
    <p:sldId id="628" r:id="rId54"/>
    <p:sldId id="629" r:id="rId55"/>
    <p:sldId id="630" r:id="rId56"/>
    <p:sldId id="631" r:id="rId57"/>
    <p:sldId id="632" r:id="rId58"/>
    <p:sldId id="633" r:id="rId59"/>
    <p:sldId id="634" r:id="rId60"/>
    <p:sldId id="1232" r:id="rId61"/>
    <p:sldId id="635" r:id="rId62"/>
    <p:sldId id="636" r:id="rId63"/>
    <p:sldId id="637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3603" autoAdjust="0"/>
  </p:normalViewPr>
  <p:slideViewPr>
    <p:cSldViewPr>
      <p:cViewPr varScale="1">
        <p:scale>
          <a:sx n="104" d="100"/>
          <a:sy n="104" d="100"/>
        </p:scale>
        <p:origin x="15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71017853128158"/>
          <c:y val="4.2928069247575036E-2"/>
          <c:w val="0.8762898075240594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Stubborn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0.27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B-474A-BA5B-45B11368C519}"/>
            </c:ext>
          </c:extLst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deGroot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Sheet1!$C$10:$D$10</c:f>
              <c:numCache>
                <c:formatCode>General</c:formatCode>
                <c:ptCount val="2"/>
                <c:pt idx="0">
                  <c:v>0.19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B-474A-BA5B-45B11368C519}"/>
            </c:ext>
          </c:extLst>
        </c:ser>
        <c:ser>
          <c:idx val="2"/>
          <c:order val="2"/>
          <c:tx>
            <c:strRef>
              <c:f>Sheet1!$B$11</c:f>
              <c:strCache>
                <c:ptCount val="1"/>
                <c:pt idx="0">
                  <c:v>VoterModel</c:v>
                </c:pt>
              </c:strCache>
            </c:strRef>
          </c:tx>
          <c:invertIfNegative val="0"/>
          <c:cat>
            <c:strRef>
              <c:f>Sheet1!$C$8:$D$8</c:f>
              <c:strCache>
                <c:ptCount val="2"/>
                <c:pt idx="0">
                  <c:v>Dots</c:v>
                </c:pt>
                <c:pt idx="1">
                  <c:v>Cars/Soda</c:v>
                </c:pt>
              </c:strCache>
            </c:strRef>
          </c:cat>
          <c:val>
            <c:numRef>
              <c:f>Sheet1!$C$11:$D$11</c:f>
              <c:numCache>
                <c:formatCode>General</c:formatCode>
                <c:ptCount val="2"/>
                <c:pt idx="0">
                  <c:v>0.51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2B-474A-BA5B-45B11368C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765160"/>
        <c:axId val="778765944"/>
      </c:barChart>
      <c:catAx>
        <c:axId val="778765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65944"/>
        <c:crosses val="autoZero"/>
        <c:auto val="1"/>
        <c:lblAlgn val="ctr"/>
        <c:lblOffset val="100"/>
        <c:noMultiLvlLbl val="0"/>
      </c:catAx>
      <c:valAx>
        <c:axId val="778765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65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511984701188312"/>
          <c:y val="8.4333970339081951E-2"/>
          <c:w val="0.37255667305020063"/>
          <c:h val="0.3307560618239908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719718060750573"/>
          <c:y val="5.1400444995601091E-2"/>
          <c:w val="0.8762898075240594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Stubborn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Sheet1!$C$23:$F$23</c:f>
              <c:numCache>
                <c:formatCode>General</c:formatCode>
                <c:ptCount val="4"/>
                <c:pt idx="0">
                  <c:v>0.24358974358974358</c:v>
                </c:pt>
                <c:pt idx="1">
                  <c:v>0.39130434782608697</c:v>
                </c:pt>
                <c:pt idx="2">
                  <c:v>0.41379310344827586</c:v>
                </c:pt>
                <c:pt idx="3">
                  <c:v>0.30120481927710846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E-4F37-B6AE-6057C48FB909}"/>
            </c:ext>
          </c:extLst>
        </c:ser>
        <c:ser>
          <c:idx val="1"/>
          <c:order val="1"/>
          <c:tx>
            <c:strRef>
              <c:f>Sheet1!$B$24</c:f>
              <c:strCache>
                <c:ptCount val="1"/>
                <c:pt idx="0">
                  <c:v>deGroot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Sheet1!$C$24:$F$24</c:f>
              <c:numCache>
                <c:formatCode>General</c:formatCode>
                <c:ptCount val="4"/>
                <c:pt idx="0">
                  <c:v>0.24358974358974358</c:v>
                </c:pt>
                <c:pt idx="1">
                  <c:v>0.19565217391304349</c:v>
                </c:pt>
                <c:pt idx="2">
                  <c:v>0.31034482758620691</c:v>
                </c:pt>
                <c:pt idx="3">
                  <c:v>0.48192771084337349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E-4F37-B6AE-6057C48FB909}"/>
            </c:ext>
          </c:extLst>
        </c:ser>
        <c:ser>
          <c:idx val="2"/>
          <c:order val="2"/>
          <c:tx>
            <c:strRef>
              <c:f>Sheet1!$B$25</c:f>
              <c:strCache>
                <c:ptCount val="1"/>
                <c:pt idx="0">
                  <c:v>VoterModel</c:v>
                </c:pt>
              </c:strCache>
            </c:strRef>
          </c:tx>
          <c:invertIfNegative val="0"/>
          <c:cat>
            <c:strRef>
              <c:f>Sheet1!$C$22:$F$22</c:f>
              <c:strCache>
                <c:ptCount val="4"/>
                <c:pt idx="0">
                  <c:v>20N</c:v>
                </c:pt>
                <c:pt idx="1">
                  <c:v>10N</c:v>
                </c:pt>
                <c:pt idx="2">
                  <c:v>5N</c:v>
                </c:pt>
                <c:pt idx="3">
                  <c:v>1N</c:v>
                </c:pt>
              </c:strCache>
            </c:strRef>
          </c:cat>
          <c:val>
            <c:numRef>
              <c:f>Sheet1!$C$25:$F$25</c:f>
              <c:numCache>
                <c:formatCode>General</c:formatCode>
                <c:ptCount val="4"/>
                <c:pt idx="0">
                  <c:v>0.51282051282051277</c:v>
                </c:pt>
                <c:pt idx="1">
                  <c:v>0.43478260869565216</c:v>
                </c:pt>
                <c:pt idx="2">
                  <c:v>0.27586206896551724</c:v>
                </c:pt>
                <c:pt idx="3">
                  <c:v>0.21686746987951808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E-4F37-B6AE-6057C48FB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8782016"/>
        <c:axId val="778780448"/>
      </c:barChart>
      <c:catAx>
        <c:axId val="77878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80448"/>
        <c:crosses val="autoZero"/>
        <c:auto val="1"/>
        <c:lblAlgn val="ctr"/>
        <c:lblOffset val="100"/>
        <c:noMultiLvlLbl val="0"/>
      </c:catAx>
      <c:valAx>
        <c:axId val="77878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878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699358693017682"/>
          <c:y val="2.2846560592366612E-2"/>
          <c:w val="0.36096923167624151"/>
          <c:h val="0.3089119977660139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0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0814-5AD1-436F-987C-077F36DAA5A4}" type="datetime1">
              <a:rPr lang="el-GR" smtClean="0"/>
              <a:t>5/4/2022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FBB4-D90D-4C35-BA96-242C989F393D}" type="datetime1">
              <a:rPr lang="el-GR" smtClean="0"/>
              <a:t>5/4/2022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928-6D7A-4471-B029-476BD74BD29A}" type="datetime1">
              <a:rPr lang="el-GR" smtClean="0"/>
              <a:t>5/4/2022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9A2-19E9-4A11-97A0-78FE91C69144}" type="datetime1">
              <a:rPr lang="el-GR" smtClean="0"/>
              <a:t>5/4/2022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9138-CE9A-4BD6-B278-BF1FE66D280C}" type="datetime1">
              <a:rPr lang="el-GR" smtClean="0"/>
              <a:t>5/4/2022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33AE-820D-4E6A-B671-1F706644ADE5}" type="datetime1">
              <a:rPr lang="el-GR" smtClean="0"/>
              <a:t>5/4/2022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7936-134E-4710-BD94-0E79048BA850}" type="datetime1">
              <a:rPr lang="el-GR" smtClean="0"/>
              <a:t>5/4/2022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E092-8A06-4DA2-A6FD-0234C07DC963}" type="datetime1">
              <a:rPr lang="el-GR" smtClean="0"/>
              <a:t>5/4/2022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3DF1-8AC9-4CCB-898A-4D0A09529ABB}" type="datetime1">
              <a:rPr lang="el-GR" smtClean="0"/>
              <a:t>5/4/2022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A340-88C1-4BF7-BA0F-C6BB99B30784}" type="datetime1">
              <a:rPr lang="el-GR" smtClean="0"/>
              <a:t>5/4/2022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772-56BA-4AE4-AC07-A2FA9509CA09}" type="datetime1">
              <a:rPr lang="el-GR" smtClean="0"/>
              <a:t>5/4/2022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533C5-9ABE-4208-A58B-6D7F923CFD92}" type="datetime1">
              <a:rPr lang="el-GR" smtClean="0"/>
              <a:t>5/4/2022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1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0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Relationship Id="rId9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hyperlink" Target="https://www.newyorker.com/magazine/2017/02/27/why-facts-dont-change-our-minds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584776" cy="2207096"/>
          </a:xfrm>
        </p:spPr>
        <p:txBody>
          <a:bodyPr>
            <a:normAutofit/>
          </a:bodyPr>
          <a:lstStyle/>
          <a:p>
            <a:r>
              <a:rPr lang="en-US" sz="2800" dirty="0"/>
              <a:t>Opinion formation models</a:t>
            </a:r>
            <a:endParaRPr lang="el-GR" sz="2800" dirty="0"/>
          </a:p>
          <a:p>
            <a:endParaRPr lang="el-GR" sz="2800" dirty="0"/>
          </a:p>
          <a:p>
            <a:r>
              <a:rPr lang="en-US" sz="2800" dirty="0"/>
              <a:t>Positive and negative ties</a:t>
            </a:r>
          </a:p>
          <a:p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297-9433-4094-A1C1-A982276B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DeGroot opinion formation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76D3A-566A-4C86-A1FA-EE8427E7A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iterative process converges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show that the process will converge to </a:t>
                </a:r>
                <a:r>
                  <a:rPr lang="en-US" dirty="0">
                    <a:solidFill>
                      <a:srgbClr val="FF0000"/>
                    </a:solidFill>
                  </a:rPr>
                  <a:t>consensus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At convergence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nodes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76D3A-566A-4C86-A1FA-EE8427E7A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3ABF2-6C2E-4ED9-A099-D08360FB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34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personal biases?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tend to cling on to their personal opinions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4076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Friedkin</a:t>
            </a:r>
            <a:r>
              <a:rPr lang="en-US" dirty="0"/>
              <a:t> and Johnsen opinion formation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and an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public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expressed opinions </a:t>
                </a:r>
                <a:r>
                  <a:rPr lang="en-US" dirty="0"/>
                  <a:t>of its neighbors and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intrinsic opinion </a:t>
                </a:r>
                <a:r>
                  <a:rPr lang="en-US" dirty="0"/>
                  <a:t>of herself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1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6CC5-F9A4-4F8F-B054-0AB546AC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Friedkin</a:t>
            </a:r>
            <a:r>
              <a:rPr lang="en-US" dirty="0"/>
              <a:t> and Johnsen opinion formation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F329D8-260A-4B3C-8E24-FDC3F5C8D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/>
              <a:lstStyle/>
              <a:p>
                <a:r>
                  <a:rPr lang="en-US" dirty="0"/>
                  <a:t>The FJ model also converges but not to a consensus </a:t>
                </a:r>
              </a:p>
              <a:p>
                <a:r>
                  <a:rPr lang="en-US" dirty="0"/>
                  <a:t>At convergence: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F329D8-260A-4B3C-8E24-FDC3F5C8D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281339"/>
              </a:xfrm>
              <a:blipFill>
                <a:blip r:embed="rId2"/>
                <a:stretch>
                  <a:fillRect l="-1704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B096A-CEA2-4D44-87CA-DE4D0F90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8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Assume that network users are </a:t>
                </a:r>
                <a:r>
                  <a:rPr lang="en-US" dirty="0">
                    <a:solidFill>
                      <a:srgbClr val="0070C0"/>
                    </a:solidFill>
                  </a:rPr>
                  <a:t>rational </a:t>
                </a:r>
                <a:r>
                  <a:rPr lang="en-US" dirty="0"/>
                  <a:t>(selfish) agents</a:t>
                </a:r>
              </a:p>
              <a:p>
                <a:r>
                  <a:rPr lang="en-US" dirty="0"/>
                  <a:t>Each user has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 cost </a:t>
                </a:r>
                <a:r>
                  <a:rPr lang="en-US" dirty="0"/>
                  <a:t>for expressing an opinion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user is selfishly trying to minimize her personal cost.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  <a:blipFill rotWithShape="0">
                <a:blip r:embed="rId2"/>
                <a:stretch>
                  <a:fillRect l="-1259" t="-2849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0" y="3645024"/>
            <a:ext cx="4788024" cy="936104"/>
          </a:xfrm>
          <a:prstGeom prst="wedgeRectCallout">
            <a:avLst>
              <a:gd name="adj1" fmla="val 26419"/>
              <a:gd name="adj2" fmla="val -85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Inconsistency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deviating</a:t>
            </a:r>
            <a:r>
              <a:rPr lang="en-US" sz="2400" dirty="0">
                <a:solidFill>
                  <a:schemeClr val="tx1"/>
                </a:solidFill>
              </a:rPr>
              <a:t> from one’s intrinsic opinion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004048" y="3645024"/>
            <a:ext cx="4042792" cy="1112987"/>
          </a:xfrm>
          <a:prstGeom prst="wedgeRectCallout">
            <a:avLst>
              <a:gd name="adj1" fmla="val 31"/>
              <a:gd name="adj2" fmla="val -9332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Conflict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disagreeing</a:t>
            </a:r>
            <a:r>
              <a:rPr lang="en-US" sz="2400" dirty="0">
                <a:solidFill>
                  <a:schemeClr val="tx1"/>
                </a:solidFill>
              </a:rPr>
              <a:t> with the opinions in one’s social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404" y="5934670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10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personal cost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linear algebra terms (assume 0/1 weights):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0070C0"/>
                    </a:solidFill>
                  </a:rPr>
                  <a:t>Laplacian</a:t>
                </a:r>
                <a:r>
                  <a:rPr lang="en-US" dirty="0"/>
                  <a:t> of the graph.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39952" y="5733256"/>
            <a:ext cx="48245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Reminder: The Laplacian is the negated adjacency matrix with the degree on the diagonal</a:t>
            </a:r>
          </a:p>
        </p:txBody>
      </p:sp>
    </p:spTree>
    <p:extLst>
      <p:ext uri="{BB962C8B-B14F-4D97-AF65-F5344CB8AC3E}">
        <p14:creationId xmlns:p14="http://schemas.microsoft.com/office/powerpoint/2010/main" val="982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better study the opinion formation process we will show a connection between opinion formation and </a:t>
            </a:r>
            <a:r>
              <a:rPr lang="en-US" dirty="0">
                <a:solidFill>
                  <a:srgbClr val="0070C0"/>
                </a:solidFill>
              </a:rPr>
              <a:t>absorbing random walks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660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is a stochastic process performed on a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Pick</a:t>
                </a:r>
                <a:r>
                  <a:rPr lang="en-US" dirty="0"/>
                  <a:t> one of the </a:t>
                </a:r>
                <a:r>
                  <a:rPr lang="en-US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Move</a:t>
                </a:r>
                <a:r>
                  <a:rPr lang="en-US" dirty="0"/>
                  <a:t> to the destination of the edge</a:t>
                </a:r>
              </a:p>
              <a:p>
                <a:pPr lvl="1"/>
                <a:r>
                  <a:rPr lang="en-US" dirty="0"/>
                  <a:t>Repeat.</a:t>
                </a:r>
                <a:endParaRPr lang="el-GR" dirty="0"/>
              </a:p>
              <a:p>
                <a:pPr lvl="1"/>
                <a:endParaRPr lang="el-GR" dirty="0"/>
              </a:p>
              <a:p>
                <a:r>
                  <a:rPr lang="en-US" dirty="0"/>
                  <a:t>Made very popular with Google’s </a:t>
                </a:r>
                <a:r>
                  <a:rPr lang="en-US" dirty="0">
                    <a:solidFill>
                      <a:srgbClr val="FF0000"/>
                    </a:solidFill>
                  </a:rPr>
                  <a:t>PageRank</a:t>
                </a:r>
                <a:r>
                  <a:rPr lang="en-US" dirty="0"/>
                  <a:t> algorithm.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259" t="-2041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4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Transition Probability matrix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4958" y="4117581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58" y="4117581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4716016" y="1268760"/>
            <a:ext cx="3295713" cy="3293497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1030994" y="3378551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1038931" y="2499076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1040519" y="2068863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1048456" y="1654526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1048456" y="2948338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6055" y="1582917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55" y="1582917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5977" y="5013176"/>
                <a:ext cx="4680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</a:t>
                </a:r>
                <a:r>
                  <a:rPr lang="en-US" sz="2400" dirty="0"/>
                  <a:t>Probability of transitioning from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to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5013176"/>
                <a:ext cx="4680520" cy="830997"/>
              </a:xfrm>
              <a:prstGeom prst="rect">
                <a:avLst/>
              </a:prstGeom>
              <a:blipFill rotWithShape="0">
                <a:blip r:embed="rId13"/>
                <a:stretch>
                  <a:fillRect l="-208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7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313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>
                  <a:solidFill>
                    <a:srgbClr val="0066FF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(usually) set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b="1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multiplication</a:t>
                </a:r>
              </a:p>
              <a:p>
                <a:endParaRPr lang="en-US" dirty="0"/>
              </a:p>
              <a:p>
                <a:r>
                  <a:rPr lang="en-US" dirty="0"/>
                  <a:t>After many steps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the probability converges to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3135"/>
              </a:xfrm>
              <a:blipFill rotWithShape="0">
                <a:blip r:embed="rId3"/>
                <a:stretch>
                  <a:fillRect l="-1704" t="-1508" r="-2741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2706393" y="4653136"/>
                <a:ext cx="373121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3200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6393" y="4653136"/>
                <a:ext cx="3731213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18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B4EBEF-BE95-42C7-8EAB-83CC4CB9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in SOCIAL NETWORKS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E011C1-A784-4EFE-BDA7-BDFE26E8C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D50A4-0E62-4B10-B7AB-71E924C8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437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7638"/>
                <a:ext cx="8363272" cy="510770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stationary distribution is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All the rows of the matrix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are equal to the stationary distribution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>
                    <a:solidFill>
                      <a:srgbClr val="0066FF"/>
                    </a:solidFill>
                  </a:rPr>
                  <a:t> </a:t>
                </a:r>
                <a:r>
                  <a:rPr lang="fi-FI" dirty="0"/>
                  <a:t>is the </a:t>
                </a:r>
                <a:r>
                  <a:rPr lang="en-US" dirty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as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363272" cy="5107706"/>
              </a:xfrm>
              <a:blipFill rotWithShape="0">
                <a:blip r:embed="rId3"/>
                <a:stretch>
                  <a:fillRect l="-1458" t="-3823" r="-802" b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1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walk with absorbing nodes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Absorbing nodes</a:t>
            </a:r>
            <a:r>
              <a:rPr lang="en-US" dirty="0"/>
              <a:t>: nodes from which the random walk cannot escape.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absorbing nodes: the red and the blue.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94000" y="2924944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urved Connector 7"/>
          <p:cNvCxnSpPr>
            <a:stCxn id="28" idx="0"/>
            <a:endCxn id="28" idx="6"/>
          </p:cNvCxnSpPr>
          <p:nvPr/>
        </p:nvCxnSpPr>
        <p:spPr>
          <a:xfrm rot="16200000" flipH="1">
            <a:off x="4813696" y="2921373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1" idx="0"/>
            <a:endCxn id="51" idx="6"/>
          </p:cNvCxnSpPr>
          <p:nvPr/>
        </p:nvCxnSpPr>
        <p:spPr>
          <a:xfrm rot="16200000" flipH="1">
            <a:off x="6020196" y="3644397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46120" y="6401633"/>
            <a:ext cx="646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</p:txBody>
      </p:sp>
    </p:spTree>
    <p:extLst>
      <p:ext uri="{BB962C8B-B14F-4D97-AF65-F5344CB8AC3E}">
        <p14:creationId xmlns:p14="http://schemas.microsoft.com/office/powerpoint/2010/main" val="590687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graph with more than 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a random walk that starts from a </a:t>
            </a:r>
            <a:r>
              <a:rPr lang="en-US" dirty="0">
                <a:solidFill>
                  <a:srgbClr val="00B0F0"/>
                </a:solidFill>
              </a:rPr>
              <a:t>non-absorbing (transient)</a:t>
            </a:r>
            <a:r>
              <a:rPr lang="en-US" dirty="0"/>
              <a:t> node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will be absorbed in one of them with some probability</a:t>
            </a:r>
          </a:p>
          <a:p>
            <a:pPr lvl="1"/>
            <a:r>
              <a:rPr lang="en-US" dirty="0"/>
              <a:t>For a transient node </a:t>
            </a:r>
            <a:r>
              <a:rPr lang="en-US" dirty="0">
                <a:solidFill>
                  <a:srgbClr val="00B0F0"/>
                </a:solidFill>
              </a:rPr>
              <a:t>t </a:t>
            </a:r>
            <a:r>
              <a:rPr lang="en-US" dirty="0"/>
              <a:t>we can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/>
              <a:t>at an absorbing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08104" y="465313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381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587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1600200"/>
            <a:ext cx="8363272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probs)</a:t>
            </a:r>
          </a:p>
        </p:txBody>
      </p:sp>
    </p:spTree>
    <p:extLst>
      <p:ext uri="{BB962C8B-B14F-4D97-AF65-F5344CB8AC3E}">
        <p14:creationId xmlns:p14="http://schemas.microsoft.com/office/powerpoint/2010/main" val="1404333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908100" y="5251847"/>
                <a:ext cx="3647729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00" y="5251847"/>
                <a:ext cx="3647729" cy="10283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/>
              <p:nvPr/>
            </p:nvSpPr>
            <p:spPr>
              <a:xfrm>
                <a:off x="562289" y="4162559"/>
                <a:ext cx="50521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General equation for the probability of transient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being absorbed at absorbing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89" y="4162559"/>
                <a:ext cx="5052178" cy="1200329"/>
              </a:xfrm>
              <a:prstGeom prst="rect">
                <a:avLst/>
              </a:prstGeom>
              <a:blipFill>
                <a:blip r:embed="rId3"/>
                <a:stretch>
                  <a:fillRect l="-1809" t="-4061" r="-156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876889B-0A88-4A63-8923-8A444BFBB50B}"/>
              </a:ext>
            </a:extLst>
          </p:cNvPr>
          <p:cNvSpPr txBox="1"/>
          <p:nvPr/>
        </p:nvSpPr>
        <p:spPr>
          <a:xfrm>
            <a:off x="665037" y="6213476"/>
            <a:ext cx="505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weighted average of the neighbors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E27FD59-D783-4A57-B9DB-83C8C99E530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363272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probs)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19B1AB-C83A-4C21-AAA5-8DA3E627910B}"/>
              </a:ext>
            </a:extLst>
          </p:cNvPr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33" name="Line 19">
              <a:extLst>
                <a:ext uri="{FF2B5EF4-FFF2-40B4-BE49-F238E27FC236}">
                  <a16:creationId xmlns:a16="http://schemas.microsoft.com/office/drawing/2014/main" id="{8F6F7DC7-9B08-4734-B736-C87299179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1">
              <a:extLst>
                <a:ext uri="{FF2B5EF4-FFF2-40B4-BE49-F238E27FC236}">
                  <a16:creationId xmlns:a16="http://schemas.microsoft.com/office/drawing/2014/main" id="{B2492DF2-84B5-4055-9302-FE5D8F987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2">
              <a:extLst>
                <a:ext uri="{FF2B5EF4-FFF2-40B4-BE49-F238E27FC236}">
                  <a16:creationId xmlns:a16="http://schemas.microsoft.com/office/drawing/2014/main" id="{33CA1ED2-3882-4251-9461-9F31983236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E85E054B-0B31-47B3-9978-4D59E2598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5">
              <a:extLst>
                <a:ext uri="{FF2B5EF4-FFF2-40B4-BE49-F238E27FC236}">
                  <a16:creationId xmlns:a16="http://schemas.microsoft.com/office/drawing/2014/main" id="{66B9B048-A0C4-45E4-98C8-BF2DF0E78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4BE99706-821C-45A2-9A6A-B5C73AC5D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7">
              <a:extLst>
                <a:ext uri="{FF2B5EF4-FFF2-40B4-BE49-F238E27FC236}">
                  <a16:creationId xmlns:a16="http://schemas.microsoft.com/office/drawing/2014/main" id="{19836B82-6D1F-438B-BAAE-7D760C371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F2582A5-05A6-4356-A922-4845BEF1C11D}"/>
                </a:ext>
              </a:extLst>
            </p:cNvPr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69F28E1-397B-4570-AB8A-14C19C1CD182}"/>
                </a:ext>
              </a:extLst>
            </p:cNvPr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C09C474-14E3-4D0C-B11F-A4FB6DB501E5}"/>
                </a:ext>
              </a:extLst>
            </p:cNvPr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77C3DE5-4A23-46AB-A54D-D608961013B9}"/>
                </a:ext>
              </a:extLst>
            </p:cNvPr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BD82C7E-9A9D-44C8-8A1D-A2CA43F48834}"/>
                </a:ext>
              </a:extLst>
            </p:cNvPr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5F34B2E-B18D-4404-80B9-C2D61E969AF0}"/>
              </a:ext>
            </a:extLst>
          </p:cNvPr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6EE7AD-4BF9-412A-A16C-E86D5220F0B5}"/>
              </a:ext>
            </a:extLst>
          </p:cNvPr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A67580-6B6A-4E67-A45C-E2AAE4DA7DBF}"/>
              </a:ext>
            </a:extLst>
          </p:cNvPr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9ED08C-5C75-4294-A555-A750BA8399E2}"/>
              </a:ext>
            </a:extLst>
          </p:cNvPr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5E120A-346D-41D1-9A71-A789CE4D96F7}"/>
              </a:ext>
            </a:extLst>
          </p:cNvPr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0C1CA9-54DF-464A-BCCE-0BDAFB218408}"/>
              </a:ext>
            </a:extLst>
          </p:cNvPr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B50291-C225-4C60-91AC-85AF3E4E3A55}"/>
              </a:ext>
            </a:extLst>
          </p:cNvPr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192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the absorption probabilities for red and blue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4462" y="524600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5631" y="5213743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4784" y="282214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3131840" y="2996952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274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absorption probability has several practical uses.</a:t>
            </a:r>
          </a:p>
          <a:p>
            <a:r>
              <a:rPr lang="en-US" dirty="0"/>
              <a:t>Given a graph (</a:t>
            </a:r>
            <a:r>
              <a:rPr lang="en-US" dirty="0">
                <a:solidFill>
                  <a:srgbClr val="0070C0"/>
                </a:solidFill>
              </a:rPr>
              <a:t>directed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) we can choose to </a:t>
            </a:r>
            <a:r>
              <a:rPr lang="en-US" dirty="0">
                <a:solidFill>
                  <a:srgbClr val="FF0000"/>
                </a:solidFill>
              </a:rPr>
              <a:t>make </a:t>
            </a:r>
            <a:r>
              <a:rPr lang="en-US" dirty="0"/>
              <a:t>some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Simply </a:t>
            </a:r>
            <a:r>
              <a:rPr lang="en-US" dirty="0">
                <a:solidFill>
                  <a:srgbClr val="0070C0"/>
                </a:solidFill>
              </a:rPr>
              <a:t>direct</a:t>
            </a:r>
            <a:r>
              <a:rPr lang="en-US" dirty="0"/>
              <a:t> all edges incident on the chosen nodes towards them and create a self-loop.</a:t>
            </a:r>
          </a:p>
          <a:p>
            <a:r>
              <a:rPr lang="en-US" dirty="0"/>
              <a:t>The absorbing random walk provides a measure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/>
              <a:t> of transient nodes to the chosen nodes.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rgbClr val="0070C0"/>
                </a:solidFill>
              </a:rPr>
              <a:t>understanding</a:t>
            </a:r>
            <a:r>
              <a:rPr lang="en-US" dirty="0"/>
              <a:t> proximity in graphs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/>
              <a:t> in the graph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on a social network some nodes are </a:t>
            </a:r>
            <a:r>
              <a:rPr lang="en-US" dirty="0">
                <a:solidFill>
                  <a:srgbClr val="0070C0"/>
                </a:solidFill>
              </a:rPr>
              <a:t>malicious</a:t>
            </a:r>
            <a:r>
              <a:rPr lang="en-US" dirty="0"/>
              <a:t>, while some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certified</a:t>
            </a:r>
            <a:r>
              <a:rPr lang="en-US" dirty="0"/>
              <a:t>, to which class is a transient node closer?</a:t>
            </a:r>
          </a:p>
        </p:txBody>
      </p:sp>
    </p:spTree>
    <p:extLst>
      <p:ext uri="{BB962C8B-B14F-4D97-AF65-F5344CB8AC3E}">
        <p14:creationId xmlns:p14="http://schemas.microsoft.com/office/powerpoint/2010/main" val="2974115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The orange node has the same probability of reaching red and blue as the yellow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2400" dirty="0"/>
              <a:t>Intuitively though it is further away</a:t>
            </a:r>
          </a:p>
          <a:p>
            <a:r>
              <a:rPr lang="en-US" sz="2400" dirty="0"/>
              <a:t>The probability does not capture proximity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</p:spTree>
    <p:extLst>
      <p:ext uri="{BB962C8B-B14F-4D97-AF65-F5344CB8AC3E}">
        <p14:creationId xmlns:p14="http://schemas.microsoft.com/office/powerpoint/2010/main" val="4178228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/>
              <a:t>to which each node gets absorbed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probability </a:t>
            </a:r>
            <a:r>
              <a:rPr lang="el-GR" sz="2000" dirty="0">
                <a:solidFill>
                  <a:srgbClr val="0070C0"/>
                </a:solidFill>
              </a:rPr>
              <a:t>α</a:t>
            </a:r>
            <a:r>
              <a:rPr lang="el-GR" sz="2000" dirty="0"/>
              <a:t> </a:t>
            </a:r>
            <a:r>
              <a:rPr lang="en-US" sz="2000" dirty="0"/>
              <a:t>the random walk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/>
              <a:t>With probability </a:t>
            </a:r>
            <a:r>
              <a:rPr lang="en-US" sz="2000" dirty="0">
                <a:solidFill>
                  <a:srgbClr val="0070C0"/>
                </a:solidFill>
              </a:rPr>
              <a:t>(1-</a:t>
            </a:r>
            <a:r>
              <a:rPr lang="el-GR" sz="2000" dirty="0">
                <a:solidFill>
                  <a:srgbClr val="0070C0"/>
                </a:solidFill>
              </a:rPr>
              <a:t>α) </a:t>
            </a:r>
            <a:r>
              <a:rPr lang="en-US" sz="2000" dirty="0"/>
              <a:t>the random walk continues as before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8600" y="461211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/>
              <a:t>from a node to an  absorbing node the more likely the random walk dies along the way, </a:t>
            </a:r>
            <a:r>
              <a:rPr lang="en-US" dirty="0">
                <a:solidFill>
                  <a:srgbClr val="0070C0"/>
                </a:solidFill>
              </a:rPr>
              <a:t>the lower the </a:t>
            </a:r>
            <a:r>
              <a:rPr lang="en-US" dirty="0" err="1">
                <a:solidFill>
                  <a:srgbClr val="0070C0"/>
                </a:solidFill>
              </a:rPr>
              <a:t>absorbtion</a:t>
            </a:r>
            <a:r>
              <a:rPr lang="en-US" dirty="0">
                <a:solidFill>
                  <a:srgbClr val="0070C0"/>
                </a:solidFill>
              </a:rPr>
              <a:t> probability</a:t>
            </a:r>
          </a:p>
        </p:txBody>
      </p:sp>
    </p:spTree>
    <p:extLst>
      <p:ext uri="{BB962C8B-B14F-4D97-AF65-F5344CB8AC3E}">
        <p14:creationId xmlns:p14="http://schemas.microsoft.com/office/powerpoint/2010/main" val="400307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of items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 far we have assumed that what is being diffused in the network is some </a:t>
            </a:r>
            <a:r>
              <a:rPr lang="en-US" dirty="0">
                <a:solidFill>
                  <a:srgbClr val="0070C0"/>
                </a:solidFill>
              </a:rPr>
              <a:t>discrete item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E.g., a virus, a product, a video, an image, a link etc.</a:t>
            </a:r>
          </a:p>
          <a:p>
            <a:r>
              <a:rPr lang="en-US" dirty="0"/>
              <a:t>For each network user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binary decision </a:t>
            </a:r>
            <a:r>
              <a:rPr lang="en-US" dirty="0"/>
              <a:t>is being made about the item being diffused</a:t>
            </a:r>
          </a:p>
          <a:p>
            <a:pPr lvl="1"/>
            <a:r>
              <a:rPr lang="en-US" dirty="0"/>
              <a:t>Being infected by the virus, adopt the product, watch the video, save the image, retweet the link, etc.</a:t>
            </a:r>
          </a:p>
          <a:p>
            <a:pPr lvl="1"/>
            <a:r>
              <a:rPr lang="en-US" dirty="0"/>
              <a:t>This decision may happen with some probability, but the probability is over the </a:t>
            </a:r>
            <a:r>
              <a:rPr lang="en-US" dirty="0">
                <a:solidFill>
                  <a:srgbClr val="0070C0"/>
                </a:solidFill>
              </a:rPr>
              <a:t>discrete values {0,1}</a:t>
            </a:r>
            <a:r>
              <a:rPr lang="en-US" dirty="0"/>
              <a:t> and the decisions usually do not change</a:t>
            </a:r>
          </a:p>
        </p:txBody>
      </p:sp>
    </p:spTree>
    <p:extLst>
      <p:ext uri="{BB962C8B-B14F-4D97-AF65-F5344CB8AC3E}">
        <p14:creationId xmlns:p14="http://schemas.microsoft.com/office/powerpoint/2010/main" val="327378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The transition matrix of the absorbing random walk looks like this</a:t>
                </a:r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l-GR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dirty="0"/>
                  <a:t>: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between transient nodes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from transient to absorbing nodes</a:t>
                </a:r>
              </a:p>
              <a:p>
                <a:r>
                  <a:rPr lang="en-US" dirty="0"/>
                  <a:t>Computing the absorption probabilities corresponds to iteratively multiplying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itself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1259" t="-1958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71800" y="2708920"/>
                <a:ext cx="3389711" cy="1024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𝑇𝐴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708920"/>
                <a:ext cx="3389711" cy="1024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B809D-D68E-4887-8B7F-5A4EE4E922B5}"/>
              </a:ext>
            </a:extLst>
          </p:cNvPr>
          <p:cNvCxnSpPr>
            <a:cxnSpLocks/>
          </p:cNvCxnSpPr>
          <p:nvPr/>
        </p:nvCxnSpPr>
        <p:spPr>
          <a:xfrm flipV="1">
            <a:off x="3818584" y="3294814"/>
            <a:ext cx="2342927" cy="79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676455-7B1B-4D8F-B955-827B16D6EE4A}"/>
              </a:ext>
            </a:extLst>
          </p:cNvPr>
          <p:cNvCxnSpPr>
            <a:cxnSpLocks/>
          </p:cNvCxnSpPr>
          <p:nvPr/>
        </p:nvCxnSpPr>
        <p:spPr>
          <a:xfrm flipV="1">
            <a:off x="4898704" y="2724872"/>
            <a:ext cx="0" cy="10801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F45E51-5B0F-47E9-B4E0-B7B3E2FC3C5E}"/>
              </a:ext>
            </a:extLst>
          </p:cNvPr>
          <p:cNvSpPr txBox="1"/>
          <p:nvPr/>
        </p:nvSpPr>
        <p:spPr>
          <a:xfrm>
            <a:off x="6050832" y="2771035"/>
            <a:ext cx="1819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T: transient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28911-4DA0-41CE-90A7-616E5A4F07C8}"/>
              </a:ext>
            </a:extLst>
          </p:cNvPr>
          <p:cNvSpPr txBox="1"/>
          <p:nvPr/>
        </p:nvSpPr>
        <p:spPr>
          <a:xfrm>
            <a:off x="6050832" y="3271318"/>
            <a:ext cx="2013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A: absorbing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14473-528C-4B81-B8AD-D6F1F7B57915}"/>
              </a:ext>
            </a:extLst>
          </p:cNvPr>
          <p:cNvSpPr txBox="1"/>
          <p:nvPr/>
        </p:nvSpPr>
        <p:spPr>
          <a:xfrm>
            <a:off x="4197876" y="2342642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53810-8BA3-4943-BD69-A72AF1D71ACC}"/>
              </a:ext>
            </a:extLst>
          </p:cNvPr>
          <p:cNvSpPr txBox="1"/>
          <p:nvPr/>
        </p:nvSpPr>
        <p:spPr>
          <a:xfrm>
            <a:off x="5262367" y="229712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91475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E323-29DF-4AC1-B82E-D05F220A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4477-4BB1-4B2A-9B1B-682A3BC7E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After many iterations: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holds the absorption probabilities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/>
                  <a:t> of being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absorbed</a:t>
                </a:r>
                <a:r>
                  <a:rPr lang="en-US" dirty="0"/>
                  <a:t> in absorbing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when starting from transient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C4477-4BB1-4B2A-9B1B-682A3BC7E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94E3-5B6C-4242-B226-625411D9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701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fundamental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sum of probabilities of visiting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any number of steps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Also</a:t>
                </a:r>
                <a:r>
                  <a:rPr lang="en-US" dirty="0"/>
                  <a:t>: The expected number of visits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any number of steps </a:t>
                </a:r>
              </a:p>
              <a:p>
                <a:r>
                  <a:rPr lang="en-US" dirty="0"/>
                  <a:t>The transient-to-absorbing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>
                <a:blip r:embed="rId2"/>
                <a:stretch>
                  <a:fillRect l="-1259" t="-2679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489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has a positive value and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a negative value</a:t>
            </a:r>
          </a:p>
          <a:p>
            <a:r>
              <a:rPr lang="en-US" dirty="0"/>
              <a:t>We can compute a value for all transient nodes in the same way we compute probabilities</a:t>
            </a:r>
          </a:p>
          <a:p>
            <a:pPr lvl="1"/>
            <a:r>
              <a:rPr lang="en-US" dirty="0"/>
              <a:t>This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/>
              <a:t>value at the absorbing node for the non-absorbing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B3B"/>
                </a:solidFill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784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has a positive value and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a negative value</a:t>
            </a:r>
          </a:p>
          <a:p>
            <a:r>
              <a:rPr lang="en-US" dirty="0"/>
              <a:t>We can compute a value for all transient nodes in the same way we compute probabilities</a:t>
            </a:r>
          </a:p>
          <a:p>
            <a:pPr lvl="1"/>
            <a:r>
              <a:rPr lang="en-US" dirty="0"/>
              <a:t>This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/>
              <a:t>value at the absorbing node for the non-absorbing node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B3B"/>
                </a:solidFill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1D24D4-B175-4D5F-A66C-284EC0F3EBED}"/>
                  </a:ext>
                </a:extLst>
              </p:cNvPr>
              <p:cNvSpPr txBox="1"/>
              <p:nvPr/>
            </p:nvSpPr>
            <p:spPr>
              <a:xfrm>
                <a:off x="197795" y="4037262"/>
                <a:ext cx="6013743" cy="2481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/>
                  <a:t>General equation for value propagation: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7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7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7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700" dirty="0"/>
                  <a:t>The value of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/>
                  <a:t> is the weighted average of the values of its neighbors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1D24D4-B175-4D5F-A66C-284EC0F3E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5" y="4037262"/>
                <a:ext cx="6013743" cy="2481320"/>
              </a:xfrm>
              <a:prstGeom prst="rect">
                <a:avLst/>
              </a:prstGeom>
              <a:blipFill>
                <a:blip r:embed="rId2"/>
                <a:stretch>
                  <a:fillRect l="-1925" t="-1966" b="-2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255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Computation of values is essentially multiplication of the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with the vector of values of the absorbing nodes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 of the absorbing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rgbClr val="0070C0"/>
                    </a:solidFill>
                  </a:rPr>
                  <a:t>values of the transient nodes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27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Electrical networks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/>
              <a:t>There is a positive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+1</a:t>
            </a:r>
            <a:r>
              <a:rPr lang="en-US" dirty="0"/>
              <a:t> at the Red node, and a negative voltage </a:t>
            </a:r>
            <a:r>
              <a:rPr lang="en-US" dirty="0">
                <a:solidFill>
                  <a:srgbClr val="00B0F0"/>
                </a:solidFill>
              </a:rPr>
              <a:t>-1</a:t>
            </a:r>
            <a:r>
              <a:rPr lang="en-US" dirty="0"/>
              <a:t> at the Blue node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/>
              <a:t> on the edges </a:t>
            </a:r>
            <a:r>
              <a:rPr lang="en-US" dirty="0">
                <a:solidFill>
                  <a:srgbClr val="0070C0"/>
                </a:solidFill>
              </a:rPr>
              <a:t>inversely proportional </a:t>
            </a:r>
            <a:r>
              <a:rPr lang="en-US" dirty="0"/>
              <a:t>to the weights 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proportional</a:t>
            </a:r>
            <a:r>
              <a:rPr lang="en-US" dirty="0"/>
              <a:t> to the weights)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/>
              <a:t> at the nodes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</p:spTree>
    <p:extLst>
      <p:ext uri="{BB962C8B-B14F-4D97-AF65-F5344CB8AC3E}">
        <p14:creationId xmlns:p14="http://schemas.microsoft.com/office/powerpoint/2010/main" val="944886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graph corresponds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3801437" y="4388694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V="1">
            <a:off x="3475376" y="4794182"/>
            <a:ext cx="2216765" cy="408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4967228" y="4308735"/>
            <a:ext cx="597479" cy="19421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 flipV="1">
            <a:off x="3478086" y="4847115"/>
            <a:ext cx="2020162" cy="14419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539508" y="3737125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5690172" y="4404385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458467" y="6192080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3608768" y="6129727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955844" y="4503670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5649">
            <a:off x="3759657" y="379837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545">
            <a:off x="3290843" y="4967068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81">
            <a:off x="5612093" y="4986944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6547" y="4329157"/>
            <a:ext cx="339567" cy="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4108767" y="6456767"/>
            <a:ext cx="1355589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97">
            <a:off x="4588074" y="5989976"/>
            <a:ext cx="333270" cy="9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752">
            <a:off x="5159741" y="5019820"/>
            <a:ext cx="340517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0">
            <a:off x="4333737" y="5096000"/>
            <a:ext cx="352162" cy="9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Group 175"/>
          <p:cNvGrpSpPr>
            <a:grpSpLocks/>
          </p:cNvGrpSpPr>
          <p:nvPr/>
        </p:nvGrpSpPr>
        <p:grpSpPr bwMode="auto">
          <a:xfrm rot="5400000">
            <a:off x="4719729" y="3328985"/>
            <a:ext cx="193412" cy="618256"/>
            <a:chOff x="0" y="0"/>
            <a:chExt cx="112" cy="1107"/>
          </a:xfrm>
        </p:grpSpPr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" name="Group 175"/>
          <p:cNvGrpSpPr>
            <a:grpSpLocks/>
          </p:cNvGrpSpPr>
          <p:nvPr/>
        </p:nvGrpSpPr>
        <p:grpSpPr bwMode="auto">
          <a:xfrm rot="7420274">
            <a:off x="6108661" y="4062676"/>
            <a:ext cx="147184" cy="679860"/>
            <a:chOff x="0" y="0"/>
            <a:chExt cx="112" cy="1107"/>
          </a:xfrm>
        </p:grpSpPr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752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27338" y="4568586"/>
            <a:ext cx="327023" cy="8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Our graph corresponds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54" name="Oval 53"/>
          <p:cNvSpPr/>
          <p:nvPr/>
        </p:nvSpPr>
        <p:spPr>
          <a:xfrm>
            <a:off x="7871158" y="4724688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400432" y="4724688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274380" y="4958839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530351" y="4779613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74023" y="4540343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84846" y="54559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11145" y="55424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48817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cxnSp>
        <p:nvCxnSpPr>
          <p:cNvPr id="8" name="Straight Connector 7"/>
          <p:cNvCxnSpPr>
            <a:stCxn id="55" idx="0"/>
            <a:endCxn id="58" idx="0"/>
          </p:cNvCxnSpPr>
          <p:nvPr/>
        </p:nvCxnSpPr>
        <p:spPr>
          <a:xfrm flipV="1">
            <a:off x="1647487" y="4540343"/>
            <a:ext cx="4473591" cy="18434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>
            <a:stCxn id="56" idx="6"/>
            <a:endCxn id="57" idx="2"/>
          </p:cNvCxnSpPr>
          <p:nvPr/>
        </p:nvCxnSpPr>
        <p:spPr>
          <a:xfrm flipV="1">
            <a:off x="3768489" y="5040994"/>
            <a:ext cx="761862" cy="17922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>
            <a:stCxn id="57" idx="6"/>
            <a:endCxn id="58" idx="2"/>
          </p:cNvCxnSpPr>
          <p:nvPr/>
        </p:nvCxnSpPr>
        <p:spPr>
          <a:xfrm flipV="1">
            <a:off x="5024460" y="4801724"/>
            <a:ext cx="849563" cy="23927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>
            <a:stCxn id="56" idx="2"/>
            <a:endCxn id="55" idx="6"/>
          </p:cNvCxnSpPr>
          <p:nvPr/>
        </p:nvCxnSpPr>
        <p:spPr>
          <a:xfrm flipH="1" flipV="1">
            <a:off x="1894541" y="4986069"/>
            <a:ext cx="1379839" cy="23415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>
            <a:stCxn id="56" idx="4"/>
            <a:endCxn id="54" idx="4"/>
          </p:cNvCxnSpPr>
          <p:nvPr/>
        </p:nvCxnSpPr>
        <p:spPr>
          <a:xfrm flipV="1">
            <a:off x="3521435" y="5247449"/>
            <a:ext cx="4596778" cy="2341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>
            <a:stCxn id="54" idx="2"/>
            <a:endCxn id="58" idx="6"/>
          </p:cNvCxnSpPr>
          <p:nvPr/>
        </p:nvCxnSpPr>
        <p:spPr>
          <a:xfrm flipH="1" flipV="1">
            <a:off x="6368132" y="4801724"/>
            <a:ext cx="1503026" cy="1843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3504">
            <a:off x="3470432" y="4236563"/>
            <a:ext cx="296174" cy="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375">
            <a:off x="6299438" y="4946763"/>
            <a:ext cx="297396" cy="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474">
            <a:off x="2344694" y="449483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3562">
            <a:off x="6884287" y="4286276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56">
            <a:off x="5235631" y="4491047"/>
            <a:ext cx="447055" cy="8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stCxn id="56" idx="0"/>
            <a:endCxn id="58" idx="4"/>
          </p:cNvCxnSpPr>
          <p:nvPr/>
        </p:nvCxnSpPr>
        <p:spPr>
          <a:xfrm>
            <a:off x="3521435" y="4958839"/>
            <a:ext cx="2599643" cy="10426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3559">
            <a:off x="3997456" y="4772760"/>
            <a:ext cx="274749" cy="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72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</a:t>
            </a:r>
            <a:r>
              <a:rPr lang="en-US" dirty="0" err="1"/>
              <a:t>Transductive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If we have a graph of relationships and some </a:t>
            </a:r>
            <a:r>
              <a:rPr lang="en-US" dirty="0">
                <a:solidFill>
                  <a:srgbClr val="00B0F0"/>
                </a:solidFill>
              </a:rPr>
              <a:t>labels</a:t>
            </a:r>
            <a:r>
              <a:rPr lang="en-US" dirty="0"/>
              <a:t> on some nodes we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/>
              <a:t> them to the remaining nodes </a:t>
            </a:r>
          </a:p>
          <a:p>
            <a:pPr lvl="1"/>
            <a:r>
              <a:rPr lang="en-US" dirty="0"/>
              <a:t>Make the labeled nodes to be absorbing and compute the probability for the rest of the graph</a:t>
            </a:r>
          </a:p>
          <a:p>
            <a:pPr lvl="1"/>
            <a:r>
              <a:rPr lang="en-US" dirty="0"/>
              <a:t>E.g., a social network where some people are tagged as spammers</a:t>
            </a:r>
          </a:p>
          <a:p>
            <a:pPr lvl="1"/>
            <a:r>
              <a:rPr lang="en-US" dirty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/>
              <a:t>This is a form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semi-supervised learning/classification </a:t>
            </a:r>
          </a:p>
          <a:p>
            <a:pPr lvl="1"/>
            <a:r>
              <a:rPr lang="en-US" dirty="0"/>
              <a:t>We make use of the unlabeled data, and the relationships</a:t>
            </a:r>
          </a:p>
          <a:p>
            <a:endParaRPr lang="en-US" dirty="0"/>
          </a:p>
          <a:p>
            <a:r>
              <a:rPr lang="en-US" dirty="0"/>
              <a:t>It is also called </a:t>
            </a:r>
            <a:r>
              <a:rPr lang="en-US" dirty="0" err="1">
                <a:solidFill>
                  <a:srgbClr val="FF0000"/>
                </a:solidFill>
              </a:rPr>
              <a:t>transductive</a:t>
            </a:r>
            <a:r>
              <a:rPr lang="en-US" dirty="0">
                <a:solidFill>
                  <a:srgbClr val="FF0000"/>
                </a:solidFill>
              </a:rPr>
              <a:t> learning </a:t>
            </a:r>
            <a:r>
              <a:rPr lang="en-US" dirty="0"/>
              <a:t>because it does not produce a model, but just labels the unlabeled data that is at hand.</a:t>
            </a:r>
          </a:p>
          <a:p>
            <a:pPr lvl="1"/>
            <a:r>
              <a:rPr lang="en-US" dirty="0"/>
              <a:t>Contrast to </a:t>
            </a:r>
            <a:r>
              <a:rPr lang="en-US" dirty="0">
                <a:solidFill>
                  <a:srgbClr val="FF0000"/>
                </a:solidFill>
              </a:rPr>
              <a:t>inductive learning </a:t>
            </a:r>
            <a:r>
              <a:rPr lang="en-US" dirty="0"/>
              <a:t>that learns a model and can label any new example</a:t>
            </a:r>
          </a:p>
        </p:txBody>
      </p:sp>
    </p:spTree>
    <p:extLst>
      <p:ext uri="{BB962C8B-B14F-4D97-AF65-F5344CB8AC3E}">
        <p14:creationId xmlns:p14="http://schemas.microsoft.com/office/powerpoint/2010/main" val="41028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of opinions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network can also diffuse </a:t>
            </a:r>
            <a:r>
              <a:rPr lang="en-US" dirty="0">
                <a:solidFill>
                  <a:srgbClr val="FF0000"/>
                </a:solidFill>
              </a:rPr>
              <a:t>opinions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What people believe about an issue, a person, an item, is shaped by their social network </a:t>
            </a:r>
          </a:p>
          <a:p>
            <a:r>
              <a:rPr lang="en-US" dirty="0"/>
              <a:t>People hold opinions that may change over time due to social influence</a:t>
            </a:r>
          </a:p>
          <a:p>
            <a:r>
              <a:rPr lang="en-US" dirty="0"/>
              <a:t>Opinions may assume a </a:t>
            </a:r>
            <a:r>
              <a:rPr lang="en-US" dirty="0">
                <a:solidFill>
                  <a:srgbClr val="0070C0"/>
                </a:solidFill>
              </a:rPr>
              <a:t>continuous range of values</a:t>
            </a:r>
            <a:r>
              <a:rPr lang="en-US" dirty="0"/>
              <a:t>, from completely negative to completely positive.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Opinion diffusion </a:t>
            </a:r>
            <a:r>
              <a:rPr lang="en-US" dirty="0"/>
              <a:t>is different from item diffusion</a:t>
            </a:r>
          </a:p>
          <a:p>
            <a:pPr lvl="1"/>
            <a:r>
              <a:rPr lang="en-US" dirty="0"/>
              <a:t>It is often referred to as </a:t>
            </a:r>
            <a:r>
              <a:rPr lang="en-US" dirty="0">
                <a:solidFill>
                  <a:srgbClr val="FF0000"/>
                </a:solidFill>
              </a:rPr>
              <a:t>opinion formation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692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644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value propagation </a:t>
            </a:r>
            <a:r>
              <a:rPr lang="en-US" dirty="0"/>
              <a:t>we described is closely related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opinion formation process/game </a:t>
            </a:r>
            <a:r>
              <a:rPr lang="en-US" dirty="0"/>
              <a:t>we defined.</a:t>
            </a:r>
          </a:p>
          <a:p>
            <a:pPr lvl="1"/>
            <a:r>
              <a:rPr lang="en-US" dirty="0"/>
              <a:t>Can you see how</a:t>
            </a:r>
            <a:r>
              <a:rPr lang="el-GR" dirty="0"/>
              <a:t> </a:t>
            </a:r>
            <a:r>
              <a:rPr lang="en-US" dirty="0"/>
              <a:t>we can use absorbing random walks to model the opinion formation for the network below?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63688" y="3933056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93330" y="341906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05015" y="4657883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48556" y="62384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40353" y="623846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+0.2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0877" y="445872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10581" y="4172237"/>
                <a:ext cx="3176254" cy="13406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Reminder: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81" y="4172237"/>
                <a:ext cx="3176254" cy="1340623"/>
              </a:xfrm>
              <a:prstGeom prst="rect">
                <a:avLst/>
              </a:prstGeom>
              <a:blipFill rotWithShape="0">
                <a:blip r:embed="rId2"/>
                <a:stretch>
                  <a:fillRect l="-2677" t="-31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82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Opinion formation and absorbing random walks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179793" y="2232603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719612" y="1855482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534894" y="1474482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719612" y="18710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8035708" y="2705961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7033127" y="4320038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5503741" y="4331279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635806" y="2532803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906083" y="2493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04357" y="43278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368283" y="43130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860770" y="26341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95485" y="112474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325909" y="2511567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14720" y="508978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25520" y="509677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39952" y="310690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-29017" y="4068180"/>
            <a:ext cx="4132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expressed opinion </a:t>
            </a:r>
            <a:r>
              <a:rPr lang="en-US" sz="2400" dirty="0"/>
              <a:t>for each node is computed using the value propagation we described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Repeated averaging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9337" y="1380343"/>
            <a:ext cx="3895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to the network one absorbing node per user with value the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intrinsic opinion </a:t>
            </a:r>
            <a:r>
              <a:rPr lang="en-US" sz="2400" dirty="0"/>
              <a:t>of the user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93149" y="2124651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01413" y="21198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27191" y="412256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613715" y="398767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49330" y="3398584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051" y="2895733"/>
                <a:ext cx="39389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Connect each transient node to her absorbing node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" y="2895733"/>
                <a:ext cx="3938964" cy="1200329"/>
              </a:xfrm>
              <a:prstGeom prst="rect">
                <a:avLst/>
              </a:prstGeom>
              <a:blipFill>
                <a:blip r:embed="rId2"/>
                <a:stretch>
                  <a:fillRect l="-247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7793" y="6269266"/>
            <a:ext cx="871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is equal to the </a:t>
            </a:r>
            <a:r>
              <a:rPr lang="en-US" sz="2400" dirty="0">
                <a:solidFill>
                  <a:srgbClr val="0070C0"/>
                </a:solidFill>
              </a:rPr>
              <a:t>expected intrinsic opinion </a:t>
            </a:r>
            <a:r>
              <a:rPr lang="en-US" sz="2400" dirty="0"/>
              <a:t>at the place of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/>
              <p:nvPr/>
            </p:nvSpPr>
            <p:spPr>
              <a:xfrm>
                <a:off x="72213" y="5700111"/>
                <a:ext cx="4379532" cy="6280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0.5+2⋅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3" y="5700111"/>
                <a:ext cx="4379532" cy="628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/>
              <p:nvPr/>
            </p:nvSpPr>
            <p:spPr>
              <a:xfrm>
                <a:off x="4681294" y="5684840"/>
                <a:ext cx="3429079" cy="6247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0.5+2⋅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𝑔𝑟𝑒𝑒𝑛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94" y="5684840"/>
                <a:ext cx="3429079" cy="624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of a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individual user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absorbing node is a stationary point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transient node is connected to the absorbing node with a spring. </a:t>
            </a:r>
          </a:p>
          <a:p>
            <a:pPr lvl="1"/>
            <a:r>
              <a:rPr lang="en-US" dirty="0"/>
              <a:t>The neighbors of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pull with their own springs.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88630" y="4077072"/>
            <a:ext cx="3600450" cy="2900362"/>
            <a:chOff x="0" y="0"/>
            <a:chExt cx="2267" cy="18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6663">
              <a:off x="193" y="564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6185">
              <a:off x="1610" y="463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5389">
              <a:off x="1599" y="1039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36974">
              <a:off x="1558" y="-16"/>
              <a:ext cx="424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6"/>
          <p:cNvSpPr>
            <a:spLocks/>
          </p:cNvSpPr>
          <p:nvPr/>
        </p:nvSpPr>
        <p:spPr bwMode="auto">
          <a:xfrm>
            <a:off x="1004505" y="5494709"/>
            <a:ext cx="76708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6F0D2">
                  <a:alpha val="50999"/>
                </a:srgbClr>
              </a:gs>
              <a:gs pos="100000">
                <a:srgbClr val="BBBCE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1029905" y="5494709"/>
            <a:ext cx="18034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B120">
                  <a:alpha val="48000"/>
                </a:srgbClr>
              </a:gs>
              <a:gs pos="100000">
                <a:srgbClr val="DB4824">
                  <a:alpha val="48000"/>
                </a:srgbClr>
              </a:gs>
            </a:gsLst>
            <a:lin ang="5400000" scaled="1"/>
          </a:gradFill>
          <a:ln w="25400" cap="flat">
            <a:solidFill>
              <a:schemeClr val="tx1">
                <a:alpha val="48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363405" y="5240709"/>
            <a:ext cx="800100" cy="723900"/>
            <a:chOff x="0" y="0"/>
            <a:chExt cx="504" cy="456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825118" y="4769222"/>
            <a:ext cx="179387" cy="1758950"/>
            <a:chOff x="0" y="0"/>
            <a:chExt cx="112" cy="110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1004505" y="5278809"/>
            <a:ext cx="800100" cy="723900"/>
            <a:chOff x="0" y="0"/>
            <a:chExt cx="504" cy="456"/>
          </a:xfrm>
        </p:grpSpPr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481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3814014">
            <a:off x="6778191" y="328724"/>
            <a:ext cx="440903" cy="2419945"/>
            <a:chOff x="0" y="0"/>
            <a:chExt cx="394" cy="2167"/>
          </a:xfrm>
        </p:grpSpPr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 rot="-2777838">
            <a:off x="2724113" y="179152"/>
            <a:ext cx="401836" cy="2206749"/>
            <a:chOff x="0" y="0"/>
            <a:chExt cx="360" cy="1976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201">
            <a:off x="4093146" y="3080742"/>
            <a:ext cx="275704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13"/>
          <p:cNvGrpSpPr>
            <a:grpSpLocks/>
          </p:cNvGrpSpPr>
          <p:nvPr/>
        </p:nvGrpSpPr>
        <p:grpSpPr bwMode="auto">
          <a:xfrm rot="7740967">
            <a:off x="6899858" y="3776700"/>
            <a:ext cx="440904" cy="2419945"/>
            <a:chOff x="0" y="0"/>
            <a:chExt cx="394" cy="2167"/>
          </a:xfrm>
        </p:grpSpPr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 rot="804369">
            <a:off x="3738191" y="4508376"/>
            <a:ext cx="395139" cy="2168798"/>
            <a:chOff x="0" y="0"/>
            <a:chExt cx="353" cy="1943"/>
          </a:xfrm>
        </p:grpSpPr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2"/>
              <a:ext cx="353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rot="10800000">
              <a:off x="165" y="0"/>
              <a:ext cx="3" cy="6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rot="10800000">
              <a:off x="165" y="1329"/>
              <a:ext cx="3" cy="6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 rot="-5338735">
            <a:off x="1349499" y="2654350"/>
            <a:ext cx="332631" cy="1830586"/>
            <a:chOff x="0" y="0"/>
            <a:chExt cx="298" cy="1640"/>
          </a:xfrm>
        </p:grpSpPr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1"/>
              <a:ext cx="29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rot="10800000">
              <a:off x="139" y="0"/>
              <a:ext cx="2" cy="5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rot="10800000">
              <a:off x="139" y="1121"/>
              <a:ext cx="2" cy="51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 rot="2576959">
            <a:off x="2776017" y="1687711"/>
            <a:ext cx="401836" cy="2205633"/>
            <a:chOff x="0" y="0"/>
            <a:chExt cx="360" cy="1976"/>
          </a:xfrm>
        </p:grpSpPr>
        <p:pic>
          <p:nvPicPr>
            <p:cNvPr id="5122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 rot="-5305686">
            <a:off x="4652926" y="894643"/>
            <a:ext cx="400719" cy="2203400"/>
            <a:chOff x="0" y="0"/>
            <a:chExt cx="359" cy="1973"/>
          </a:xfrm>
        </p:grpSpPr>
        <p:pic>
          <p:nvPicPr>
            <p:cNvPr id="51226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3" name="Group 33"/>
          <p:cNvGrpSpPr>
            <a:grpSpLocks/>
          </p:cNvGrpSpPr>
          <p:nvPr/>
        </p:nvGrpSpPr>
        <p:grpSpPr bwMode="auto">
          <a:xfrm rot="-2172916">
            <a:off x="4125516" y="1837283"/>
            <a:ext cx="312539" cy="1715617"/>
            <a:chOff x="0" y="0"/>
            <a:chExt cx="280" cy="1537"/>
          </a:xfrm>
        </p:grpSpPr>
        <p:pic>
          <p:nvPicPr>
            <p:cNvPr id="512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"/>
              <a:ext cx="280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rot="10800000">
              <a:off x="130" y="0"/>
              <a:ext cx="3" cy="4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2" name="Line 32"/>
            <p:cNvSpPr>
              <a:spLocks noChangeShapeType="1"/>
            </p:cNvSpPr>
            <p:nvPr/>
          </p:nvSpPr>
          <p:spPr bwMode="auto">
            <a:xfrm rot="10800000">
              <a:off x="130" y="1051"/>
              <a:ext cx="3" cy="48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 rot="7062352">
            <a:off x="2956285" y="3072371"/>
            <a:ext cx="401836" cy="2206749"/>
            <a:chOff x="0" y="0"/>
            <a:chExt cx="360" cy="1976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 rot="-9383652">
            <a:off x="4336480" y="3196828"/>
            <a:ext cx="276820" cy="1519163"/>
            <a:chOff x="0" y="0"/>
            <a:chExt cx="248" cy="1361"/>
          </a:xfrm>
        </p:grpSpPr>
        <p:pic>
          <p:nvPicPr>
            <p:cNvPr id="5123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2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 rot="10800000">
              <a:off x="115" y="0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rot="10800000">
              <a:off x="115" y="931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5" name="Group 45"/>
          <p:cNvGrpSpPr>
            <a:grpSpLocks/>
          </p:cNvGrpSpPr>
          <p:nvPr/>
        </p:nvGrpSpPr>
        <p:grpSpPr bwMode="auto">
          <a:xfrm rot="-6150015">
            <a:off x="5039134" y="3380445"/>
            <a:ext cx="401836" cy="2200051"/>
            <a:chOff x="0" y="0"/>
            <a:chExt cx="359" cy="1971"/>
          </a:xfrm>
        </p:grpSpPr>
        <p:pic>
          <p:nvPicPr>
            <p:cNvPr id="5124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0"/>
              <a:ext cx="35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rot="10800000">
              <a:off x="167" y="1348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 rot="-441353">
            <a:off x="5968380" y="1985740"/>
            <a:ext cx="401836" cy="2203400"/>
            <a:chOff x="0" y="0"/>
            <a:chExt cx="359" cy="1973"/>
          </a:xfrm>
        </p:grpSpPr>
        <p:pic>
          <p:nvPicPr>
            <p:cNvPr id="5124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 rot="-3494073">
            <a:off x="5332698" y="2860291"/>
            <a:ext cx="322585" cy="1768078"/>
            <a:chOff x="0" y="0"/>
            <a:chExt cx="288" cy="1584"/>
          </a:xfrm>
        </p:grpSpPr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"/>
              <a:ext cx="28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 rot="10800000">
              <a:off x="134" y="0"/>
              <a:ext cx="3" cy="5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rot="10800000">
              <a:off x="134" y="1083"/>
              <a:ext cx="3" cy="50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 rot="-8213626">
            <a:off x="5204892" y="1739057"/>
            <a:ext cx="330398" cy="1813843"/>
            <a:chOff x="0" y="0"/>
            <a:chExt cx="296" cy="1624"/>
          </a:xfrm>
        </p:grpSpPr>
        <p:pic>
          <p:nvPicPr>
            <p:cNvPr id="5125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 rot="10800000">
              <a:off x="138" y="0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rot="10800000">
              <a:off x="138" y="1111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5991820" y="3991570"/>
            <a:ext cx="491133" cy="491133"/>
            <a:chOff x="0" y="0"/>
            <a:chExt cx="440" cy="440"/>
          </a:xfrm>
          <a:noFill/>
        </p:grpSpPr>
        <p:sp>
          <p:nvSpPr>
            <p:cNvPr id="51258" name="Oval 5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3902273" y="4438055"/>
            <a:ext cx="491133" cy="491133"/>
            <a:chOff x="0" y="0"/>
            <a:chExt cx="440" cy="440"/>
          </a:xfrm>
          <a:noFill/>
        </p:grpSpPr>
        <p:sp>
          <p:nvSpPr>
            <p:cNvPr id="51261" name="Oval 6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4518422" y="3098601"/>
            <a:ext cx="491133" cy="491133"/>
            <a:chOff x="0" y="0"/>
            <a:chExt cx="440" cy="440"/>
          </a:xfrm>
          <a:noFill/>
        </p:grpSpPr>
        <p:sp>
          <p:nvSpPr>
            <p:cNvPr id="51264" name="Oval 64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5768578" y="1794867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5768578" y="1785938"/>
            <a:ext cx="782464" cy="603870"/>
            <a:chOff x="0" y="0"/>
            <a:chExt cx="701" cy="541"/>
          </a:xfrm>
          <a:noFill/>
        </p:grpSpPr>
        <p:sp>
          <p:nvSpPr>
            <p:cNvPr id="51273" name="Oval 73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4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3464719" y="1750219"/>
            <a:ext cx="491133" cy="491133"/>
            <a:chOff x="0" y="0"/>
            <a:chExt cx="440" cy="440"/>
          </a:xfrm>
          <a:noFill/>
        </p:grpSpPr>
        <p:sp>
          <p:nvSpPr>
            <p:cNvPr id="51276" name="Oval 76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1973461" y="3339703"/>
            <a:ext cx="491133" cy="491133"/>
            <a:chOff x="0" y="0"/>
            <a:chExt cx="440" cy="440"/>
          </a:xfrm>
          <a:noFill/>
        </p:grpSpPr>
        <p:sp>
          <p:nvSpPr>
            <p:cNvPr id="51279" name="Oval 79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7777758" y="5393531"/>
            <a:ext cx="491133" cy="491133"/>
            <a:chOff x="0" y="0"/>
            <a:chExt cx="440" cy="440"/>
          </a:xfrm>
          <a:noFill/>
        </p:grpSpPr>
        <p:sp>
          <p:nvSpPr>
            <p:cNvPr id="51282" name="Oval 82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3455789" y="6188273"/>
            <a:ext cx="491133" cy="491133"/>
            <a:chOff x="0" y="0"/>
            <a:chExt cx="440" cy="440"/>
          </a:xfrm>
          <a:noFill/>
        </p:grpSpPr>
        <p:sp>
          <p:nvSpPr>
            <p:cNvPr id="51285" name="Oval 85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6" name="Picture 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553641" y="3339703"/>
            <a:ext cx="491133" cy="491133"/>
            <a:chOff x="0" y="0"/>
            <a:chExt cx="440" cy="440"/>
          </a:xfrm>
          <a:noFill/>
        </p:grpSpPr>
        <p:sp>
          <p:nvSpPr>
            <p:cNvPr id="51288" name="Oval 8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9" name="Picture 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1973461" y="348258"/>
            <a:ext cx="491133" cy="491133"/>
            <a:chOff x="0" y="0"/>
            <a:chExt cx="440" cy="440"/>
          </a:xfrm>
          <a:noFill/>
        </p:grpSpPr>
        <p:sp>
          <p:nvSpPr>
            <p:cNvPr id="51291" name="Oval 9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92" name="Picture 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94" name="Group 94"/>
          <p:cNvGraphicFramePr>
            <a:graphicFrameLocks noGrp="1"/>
          </p:cNvGraphicFramePr>
          <p:nvPr/>
        </p:nvGraphicFramePr>
        <p:xfrm>
          <a:off x="7715250" y="830461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7715250" y="821531"/>
            <a:ext cx="782464" cy="603870"/>
            <a:chOff x="0" y="0"/>
            <a:chExt cx="701" cy="541"/>
          </a:xfrm>
          <a:noFill/>
        </p:grpSpPr>
        <p:sp>
          <p:nvSpPr>
            <p:cNvPr id="51300" name="Oval 100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1" name="Picture 1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3446859" y="3152180"/>
            <a:ext cx="491133" cy="491133"/>
            <a:chOff x="0" y="0"/>
            <a:chExt cx="440" cy="440"/>
          </a:xfrm>
          <a:noFill/>
        </p:grpSpPr>
        <p:sp>
          <p:nvSpPr>
            <p:cNvPr id="51303" name="Oval 103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9" name="Group 119"/>
          <p:cNvGrpSpPr>
            <a:grpSpLocks/>
          </p:cNvGrpSpPr>
          <p:nvPr/>
        </p:nvGrpSpPr>
        <p:grpSpPr bwMode="auto">
          <a:xfrm rot="-5242752">
            <a:off x="3642197" y="6143625"/>
            <a:ext cx="126131" cy="1235646"/>
            <a:chOff x="0" y="0"/>
            <a:chExt cx="112" cy="1107"/>
          </a:xfrm>
        </p:grpSpPr>
        <p:sp>
          <p:nvSpPr>
            <p:cNvPr id="51306" name="Line 106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7" name="Line 10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1" name="Line 11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7" name="Line 117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8" name="Line 118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33" name="Group 133"/>
          <p:cNvGrpSpPr>
            <a:grpSpLocks/>
          </p:cNvGrpSpPr>
          <p:nvPr/>
        </p:nvGrpSpPr>
        <p:grpSpPr bwMode="auto">
          <a:xfrm rot="-8326947">
            <a:off x="8254381" y="5178103"/>
            <a:ext cx="126131" cy="1236762"/>
            <a:chOff x="0" y="0"/>
            <a:chExt cx="112" cy="1107"/>
          </a:xfrm>
        </p:grpSpPr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3" name="Line 123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4" name="Line 124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0" name="Line 130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1" name="Line 131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47" name="Group 147"/>
          <p:cNvGrpSpPr>
            <a:grpSpLocks/>
          </p:cNvGrpSpPr>
          <p:nvPr/>
        </p:nvGrpSpPr>
        <p:grpSpPr bwMode="auto">
          <a:xfrm rot="8216728">
            <a:off x="8159502" y="235521"/>
            <a:ext cx="126132" cy="1236762"/>
            <a:chOff x="0" y="0"/>
            <a:chExt cx="112" cy="1107"/>
          </a:xfrm>
        </p:grpSpPr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61" name="Group 161"/>
          <p:cNvGrpSpPr>
            <a:grpSpLocks/>
          </p:cNvGrpSpPr>
          <p:nvPr/>
        </p:nvGrpSpPr>
        <p:grpSpPr bwMode="auto">
          <a:xfrm rot="3580889">
            <a:off x="1958951" y="-285750"/>
            <a:ext cx="126131" cy="1235646"/>
            <a:chOff x="0" y="0"/>
            <a:chExt cx="112" cy="1107"/>
          </a:xfrm>
        </p:grpSpPr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9" name="Line 149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0" name="Line 150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1" name="Line 151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2" name="Line 152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75" name="Group 175"/>
          <p:cNvGrpSpPr>
            <a:grpSpLocks/>
          </p:cNvGrpSpPr>
          <p:nvPr/>
        </p:nvGrpSpPr>
        <p:grpSpPr bwMode="auto">
          <a:xfrm rot="37703">
            <a:off x="404068" y="2883173"/>
            <a:ext cx="126132" cy="1235645"/>
            <a:chOff x="0" y="0"/>
            <a:chExt cx="112" cy="1107"/>
          </a:xfrm>
        </p:grpSpPr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2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3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4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89" name="Group 189"/>
          <p:cNvGrpSpPr>
            <a:grpSpLocks/>
          </p:cNvGrpSpPr>
          <p:nvPr/>
        </p:nvGrpSpPr>
        <p:grpSpPr bwMode="auto">
          <a:xfrm rot="315260">
            <a:off x="3307334" y="2721323"/>
            <a:ext cx="126131" cy="1238994"/>
            <a:chOff x="0" y="0"/>
            <a:chExt cx="112" cy="1109"/>
          </a:xfrm>
        </p:grpSpPr>
        <p:sp>
          <p:nvSpPr>
            <p:cNvPr id="51376" name="Line 176"/>
            <p:cNvSpPr>
              <a:spLocks noChangeShapeType="1"/>
            </p:cNvSpPr>
            <p:nvPr/>
          </p:nvSpPr>
          <p:spPr bwMode="auto">
            <a:xfrm>
              <a:off x="104" y="0"/>
              <a:ext cx="3" cy="1109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7" name="Line 17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1" name="Line 18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2" name="Line 182"/>
            <p:cNvSpPr>
              <a:spLocks noChangeShapeType="1"/>
            </p:cNvSpPr>
            <p:nvPr/>
          </p:nvSpPr>
          <p:spPr bwMode="auto">
            <a:xfrm flipH="1">
              <a:off x="16" y="48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3" name="Line 183"/>
            <p:cNvSpPr>
              <a:spLocks noChangeShapeType="1"/>
            </p:cNvSpPr>
            <p:nvPr/>
          </p:nvSpPr>
          <p:spPr bwMode="auto">
            <a:xfrm flipH="1">
              <a:off x="16" y="56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 flipH="1">
              <a:off x="16" y="64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16" y="72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16" y="80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7" name="Line 187"/>
            <p:cNvSpPr>
              <a:spLocks noChangeShapeType="1"/>
            </p:cNvSpPr>
            <p:nvPr/>
          </p:nvSpPr>
          <p:spPr bwMode="auto">
            <a:xfrm flipH="1">
              <a:off x="16" y="88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8" name="Line 188"/>
            <p:cNvSpPr>
              <a:spLocks noChangeShapeType="1"/>
            </p:cNvSpPr>
            <p:nvPr/>
          </p:nvSpPr>
          <p:spPr bwMode="auto">
            <a:xfrm flipH="1">
              <a:off x="16" y="962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1321259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maximization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Public opinion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dirty="0"/>
                  <a:t>: Given a graph </a:t>
                </a:r>
                <a:r>
                  <a:rPr lang="en-US" dirty="0">
                    <a:solidFill>
                      <a:srgbClr val="00B050"/>
                    </a:solidFill>
                  </a:rPr>
                  <a:t>G</a:t>
                </a:r>
                <a:r>
                  <a:rPr lang="en-US" dirty="0"/>
                  <a:t>, the given opinion formation model, the intrinsic opinions of the users, and a budget </a:t>
                </a:r>
                <a:r>
                  <a:rPr lang="en-US" dirty="0">
                    <a:solidFill>
                      <a:srgbClr val="00B050"/>
                    </a:solidFill>
                  </a:rPr>
                  <a:t>k</a:t>
                </a:r>
                <a:r>
                  <a:rPr lang="en-US" dirty="0"/>
                  <a:t>, perform </a:t>
                </a:r>
                <a:r>
                  <a:rPr lang="en-US" dirty="0">
                    <a:solidFill>
                      <a:srgbClr val="00B050"/>
                    </a:solidFill>
                  </a:rPr>
                  <a:t>k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interventions </a:t>
                </a:r>
                <a:r>
                  <a:rPr lang="en-US" dirty="0"/>
                  <a:t>such that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public opinion is maximized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Useful for image control campaign.</a:t>
                </a:r>
              </a:p>
              <a:p>
                <a:endParaRPr lang="en-US" dirty="0"/>
              </a:p>
              <a:p>
                <a:r>
                  <a:rPr lang="en-US" dirty="0"/>
                  <a:t>What kind of interventions should we do?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83162"/>
              </a:xfrm>
              <a:blipFill>
                <a:blip r:embed="rId2"/>
                <a:stretch>
                  <a:fillRect l="-1259" t="-2570" r="-1778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421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56792"/>
            <a:ext cx="8075240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interventions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9857" y="1556792"/>
                <a:ext cx="8229600" cy="4853136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Fix the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:r>
                  <a:rPr lang="en-US" dirty="0"/>
                  <a:t>of k nodes to the maximum value 1.</a:t>
                </a:r>
              </a:p>
              <a:p>
                <a:pPr marL="914400" lvl="1" indent="-514350"/>
                <a:r>
                  <a:rPr lang="en-US" dirty="0"/>
                  <a:t>Essentially, </a:t>
                </a:r>
                <a:r>
                  <a:rPr lang="en-US" dirty="0">
                    <a:solidFill>
                      <a:srgbClr val="0070C0"/>
                    </a:solidFill>
                  </a:rPr>
                  <a:t>make these nodes absorbing</a:t>
                </a:r>
                <a:r>
                  <a:rPr lang="en-US" dirty="0"/>
                  <a:t>, and give them value 1.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Fix the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:r>
                  <a:rPr lang="en-US" dirty="0"/>
                  <a:t>of k nodes to the maximum value 1.</a:t>
                </a:r>
              </a:p>
              <a:p>
                <a:pPr marL="914400" lvl="1" indent="-514350"/>
                <a:r>
                  <a:rPr lang="en-US" dirty="0"/>
                  <a:t>Easy to solve, we know exactly the contribution of each node to the overall public opinion.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Change the </a:t>
                </a:r>
                <a:r>
                  <a:rPr lang="en-US" dirty="0">
                    <a:solidFill>
                      <a:srgbClr val="FF0000"/>
                    </a:solidFill>
                  </a:rPr>
                  <a:t>underlying network </a:t>
                </a:r>
                <a:r>
                  <a:rPr lang="en-US" dirty="0"/>
                  <a:t>to facilitate the propagation of positive opinions.</a:t>
                </a:r>
              </a:p>
              <a:p>
                <a:pPr marL="914400" lvl="1" indent="-514350"/>
                <a:r>
                  <a:rPr lang="en-US" dirty="0"/>
                  <a:t>For undirected graphs this is not possible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The overall public opinion </a:t>
                </a:r>
                <a:r>
                  <a:rPr lang="en-US" dirty="0">
                    <a:solidFill>
                      <a:srgbClr val="0070C0"/>
                    </a:solidFill>
                  </a:rPr>
                  <a:t>does not depend </a:t>
                </a:r>
                <a:r>
                  <a:rPr lang="en-US" dirty="0"/>
                  <a:t>on the </a:t>
                </a:r>
                <a:r>
                  <a:rPr lang="en-US" dirty="0">
                    <a:solidFill>
                      <a:srgbClr val="0070C0"/>
                    </a:solidFill>
                  </a:rPr>
                  <a:t>graph structure</a:t>
                </a:r>
                <a:r>
                  <a:rPr lang="en-US" dirty="0"/>
                  <a:t>!</a:t>
                </a:r>
              </a:p>
              <a:p>
                <a:pPr marL="857250" lvl="1" indent="-457200"/>
                <a:r>
                  <a:rPr lang="en-US" dirty="0"/>
                  <a:t>What does this mean for the wisdom of crowds?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7" y="1556792"/>
                <a:ext cx="8229600" cy="4853136"/>
              </a:xfrm>
              <a:blipFill rotWithShape="0">
                <a:blip r:embed="rId2"/>
                <a:stretch>
                  <a:fillRect l="-963" t="-2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6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Fixing the expressed opinion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203848" y="2564904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4743667" y="2187783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8949" y="1806783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743667" y="2203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6059763" y="3038262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5057182" y="4652339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3527796" y="4663580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2659861" y="2865104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30138" y="2826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28412" y="4660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92338" y="46453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84825" y="2966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9540" y="145704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49964" y="28438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838775" y="542208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9575" y="542907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64007" y="34392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17204" y="245695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5468" y="245214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51246" y="44548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7770" y="431997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73385" y="3730885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</p:spTree>
    <p:extLst>
      <p:ext uri="{BB962C8B-B14F-4D97-AF65-F5344CB8AC3E}">
        <p14:creationId xmlns:p14="http://schemas.microsoft.com/office/powerpoint/2010/main" val="12316949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4" y="14339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Fixing the expressed opinion</a:t>
            </a: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4026033" y="4457527"/>
            <a:ext cx="941161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H="1" flipV="1">
            <a:off x="3508394" y="3560821"/>
            <a:ext cx="141174" cy="47442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22"/>
          <p:cNvSpPr>
            <a:spLocks noChangeShapeType="1"/>
          </p:cNvSpPr>
          <p:nvPr/>
        </p:nvSpPr>
        <p:spPr bwMode="auto">
          <a:xfrm flipV="1">
            <a:off x="3790742" y="2876526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>
            <a:off x="3743684" y="3350953"/>
            <a:ext cx="1647031" cy="127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 flipH="1" flipV="1">
            <a:off x="4778961" y="3139814"/>
            <a:ext cx="423522" cy="100100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 flipV="1">
            <a:off x="5343658" y="3719811"/>
            <a:ext cx="282348" cy="42100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flipH="1" flipV="1">
            <a:off x="3790742" y="3508672"/>
            <a:ext cx="1223509" cy="84328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96613" y="2564904"/>
            <a:ext cx="494109" cy="52276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390716" y="3144200"/>
            <a:ext cx="494109" cy="522761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84865" y="4140818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49575" y="2982095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69580" y="26178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3848" y="35711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3707" y="30300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02496" y="36769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77932" y="40732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40249" y="38634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4774" y="3439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4743667" y="2187783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8949" y="1806783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743667" y="22033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6059763" y="3038262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 rot="10800000">
            <a:off x="5056573" y="4164477"/>
            <a:ext cx="408245" cy="381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 rot="10800000">
            <a:off x="3527796" y="4663580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2659861" y="2865104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30138" y="2826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28412" y="4660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84825" y="29664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9540" y="1457045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49964" y="284386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49575" y="5429079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164007" y="34392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36522" y="458917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1</a:t>
            </a:r>
          </a:p>
        </p:txBody>
      </p:sp>
    </p:spTree>
    <p:extLst>
      <p:ext uri="{BB962C8B-B14F-4D97-AF65-F5344CB8AC3E}">
        <p14:creationId xmlns:p14="http://schemas.microsoft.com/office/powerpoint/2010/main" val="3820593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maximization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opinion maximization problem is </a:t>
                </a:r>
                <a:r>
                  <a:rPr lang="en-US" dirty="0">
                    <a:solidFill>
                      <a:srgbClr val="0070C0"/>
                    </a:solidFill>
                  </a:rPr>
                  <a:t>NP-hard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public opinion function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</a:p>
              <a:p>
                <a:pPr lvl="1"/>
                <a:r>
                  <a:rPr lang="en-US" dirty="0"/>
                  <a:t>The Greedy algorithm gives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-approximate solution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 practice Greedy is slow. Heuristics that use random walks perform well.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363272" cy="4525963"/>
              </a:xfrm>
              <a:blipFill>
                <a:blip r:embed="rId2"/>
                <a:stretch>
                  <a:fillRect l="-1676" t="-1750" r="-1093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6237312"/>
            <a:ext cx="790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Gionis</a:t>
            </a:r>
            <a:r>
              <a:rPr lang="en-US" dirty="0"/>
              <a:t>, E. Terzi, P. Tsaparas. </a:t>
            </a:r>
            <a:r>
              <a:rPr lang="en-US" i="1" dirty="0"/>
              <a:t>Opinion Maximization in Social Networks</a:t>
            </a:r>
            <a:r>
              <a:rPr lang="en-US" dirty="0"/>
              <a:t>. SDM 2013</a:t>
            </a:r>
          </a:p>
        </p:txBody>
      </p:sp>
    </p:spTree>
    <p:extLst>
      <p:ext uri="{BB962C8B-B14F-4D97-AF65-F5344CB8AC3E}">
        <p14:creationId xmlns:p14="http://schemas.microsoft.com/office/powerpoint/2010/main" val="807367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Ising</a:t>
            </a:r>
            <a:r>
              <a:rPr lang="en-US" dirty="0"/>
              <a:t> model</a:t>
            </a:r>
          </a:p>
          <a:p>
            <a:r>
              <a:rPr lang="en-US" dirty="0"/>
              <a:t>Voter model</a:t>
            </a:r>
          </a:p>
          <a:p>
            <a:r>
              <a:rPr lang="en-US" dirty="0"/>
              <a:t>Bounded confidence models</a:t>
            </a:r>
          </a:p>
          <a:p>
            <a:r>
              <a:rPr lang="en-US" dirty="0"/>
              <a:t>Axelrod cultural dynamics model</a:t>
            </a:r>
          </a:p>
        </p:txBody>
      </p:sp>
    </p:spTree>
    <p:extLst>
      <p:ext uri="{BB962C8B-B14F-4D97-AF65-F5344CB8AC3E}">
        <p14:creationId xmlns:p14="http://schemas.microsoft.com/office/powerpoint/2010/main" val="204176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is a lot of work from different perspectives: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Psychologists/Sociologists</a:t>
            </a:r>
            <a:r>
              <a:rPr lang="en-US" dirty="0"/>
              <a:t>: field experiments and decades of observations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Statistical Physicists</a:t>
            </a:r>
            <a:r>
              <a:rPr lang="en-US" dirty="0"/>
              <a:t>: model humans as particles and predict their behavior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Mathematicians/Economists</a:t>
            </a:r>
            <a:r>
              <a:rPr lang="en-US" dirty="0"/>
              <a:t>: Use game theory to model human behavior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Computer Scientists</a:t>
            </a:r>
            <a:r>
              <a:rPr lang="en-US" dirty="0"/>
              <a:t>: build algorithms on top of the models</a:t>
            </a:r>
          </a:p>
          <a:p>
            <a:r>
              <a:rPr lang="en-US" dirty="0"/>
              <a:t>Questions asked:</a:t>
            </a:r>
          </a:p>
          <a:p>
            <a:pPr lvl="1"/>
            <a:r>
              <a:rPr lang="en-US" dirty="0"/>
              <a:t>How do societies reach </a:t>
            </a:r>
            <a:r>
              <a:rPr lang="en-US" dirty="0">
                <a:solidFill>
                  <a:srgbClr val="FF0000"/>
                </a:solidFill>
              </a:rPr>
              <a:t>consensus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Not always the case, but necessary for many issues in order for society to function</a:t>
            </a:r>
          </a:p>
          <a:p>
            <a:pPr lvl="1"/>
            <a:r>
              <a:rPr lang="en-US" dirty="0"/>
              <a:t>When do we get </a:t>
            </a:r>
            <a:r>
              <a:rPr lang="en-US" dirty="0">
                <a:solidFill>
                  <a:srgbClr val="FF0000"/>
                </a:solidFill>
              </a:rPr>
              <a:t>polarization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opinion clusters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More realistic in the real world where consensus tends to be local</a:t>
            </a:r>
          </a:p>
        </p:txBody>
      </p:sp>
    </p:spTree>
    <p:extLst>
      <p:ext uri="{BB962C8B-B14F-4D97-AF65-F5344CB8AC3E}">
        <p14:creationId xmlns:p14="http://schemas.microsoft.com/office/powerpoint/2010/main" val="27626329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Physics-based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Ising</a:t>
                </a:r>
                <a:r>
                  <a:rPr lang="en-US" dirty="0"/>
                  <a:t> </a:t>
                </a:r>
                <a:r>
                  <a:rPr lang="en-US" dirty="0" err="1"/>
                  <a:t>ferromagnet</a:t>
                </a:r>
                <a:r>
                  <a:rPr lang="en-US" dirty="0"/>
                  <a:t> model:</a:t>
                </a:r>
              </a:p>
              <a:p>
                <a:pPr lvl="1"/>
                <a:r>
                  <a:rPr lang="en-US" dirty="0"/>
                  <a:t>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dirty="0">
                    <a:solidFill>
                      <a:srgbClr val="FF0000"/>
                    </a:solidFill>
                  </a:rPr>
                  <a:t>“spin”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can assume two values: ±1</a:t>
                </a:r>
              </a:p>
              <a:p>
                <a:pPr lvl="1"/>
                <a:r>
                  <a:rPr lang="en-US" dirty="0"/>
                  <a:t>The total energy of the system 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〈"/>
                              <m:endChr m:val="〉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r>
                  <a:rPr lang="en-US" dirty="0"/>
                  <a:t>Defined over the neighboring pairs</a:t>
                </a:r>
              </a:p>
              <a:p>
                <a:pPr lvl="1"/>
                <a:r>
                  <a:rPr lang="en-US" dirty="0"/>
                  <a:t>A spin is flipped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ΔE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the change in energy, and T is the “temperature” of the system.</a:t>
                </a:r>
              </a:p>
              <a:p>
                <a:r>
                  <a:rPr lang="en-US" dirty="0"/>
                  <a:t>The model assumes no topology</a:t>
                </a:r>
              </a:p>
              <a:p>
                <a:pPr lvl="1"/>
                <a:r>
                  <a:rPr lang="en-US" dirty="0"/>
                  <a:t>Complete graph (all-with-all), or regular lattice.</a:t>
                </a:r>
              </a:p>
              <a:p>
                <a:r>
                  <a:rPr lang="en-US" dirty="0"/>
                  <a:t>For low temperatures, the system converges to a single opinion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2"/>
                <a:stretch>
                  <a:fillRect l="-1037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601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Voter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user has an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  <a:r>
              <a:rPr lang="en-US" dirty="0"/>
              <a:t> that is an </a:t>
            </a:r>
            <a:r>
              <a:rPr lang="en-US" dirty="0">
                <a:solidFill>
                  <a:srgbClr val="0070C0"/>
                </a:solidFill>
              </a:rPr>
              <a:t>integer</a:t>
            </a:r>
            <a:r>
              <a:rPr lang="en-US" dirty="0"/>
              <a:t> value </a:t>
            </a:r>
            <a:endParaRPr lang="el-GR" dirty="0"/>
          </a:p>
          <a:p>
            <a:pPr lvl="1"/>
            <a:r>
              <a:rPr lang="en-US" dirty="0"/>
              <a:t>Usually opinions are in {0,1} but multiple opinion values are also possible.</a:t>
            </a:r>
          </a:p>
          <a:p>
            <a:r>
              <a:rPr lang="en-US" dirty="0"/>
              <a:t>Opinion formation process:</a:t>
            </a:r>
          </a:p>
          <a:p>
            <a:pPr lvl="1"/>
            <a:r>
              <a:rPr lang="en-US" dirty="0"/>
              <a:t>At each step we select a user at random</a:t>
            </a:r>
          </a:p>
          <a:p>
            <a:pPr lvl="1"/>
            <a:r>
              <a:rPr lang="en-US" dirty="0"/>
              <a:t>The user selects one of its neighbors at random (including herself) and adopts their opinion</a:t>
            </a:r>
          </a:p>
          <a:p>
            <a:r>
              <a:rPr lang="en-US" dirty="0"/>
              <a:t>The model can be proven to converge for certain topologies. </a:t>
            </a:r>
          </a:p>
        </p:txBody>
      </p:sp>
    </p:spTree>
    <p:extLst>
      <p:ext uri="{BB962C8B-B14F-4D97-AF65-F5344CB8AC3E}">
        <p14:creationId xmlns:p14="http://schemas.microsoft.com/office/powerpoint/2010/main" val="2445133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confidence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Confirmation bias</a:t>
                </a:r>
                <a:r>
                  <a:rPr lang="en-US" dirty="0"/>
                  <a:t>: People tend to accept opinions that agree with them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hlinkClick r:id="rId2"/>
                  </a:rPr>
                  <a:t>Why facts don’t change our minds</a:t>
                </a:r>
                <a:r>
                  <a:rPr lang="en-US" dirty="0"/>
                  <a:t>” (New Yorker)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Bounded Confidence </a:t>
                </a:r>
                <a:r>
                  <a:rPr lang="en-US" dirty="0"/>
                  <a:t>model: 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influenced by a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only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657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Bounded Confidence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Defuant </a:t>
                </a:r>
                <a:r>
                  <a:rPr lang="en-US" dirty="0"/>
                  <a:t>model: Given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a randomly selected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selects a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at random, and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their opinions are updated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𝜇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l-GR" dirty="0">
                  <a:solidFill>
                    <a:srgbClr val="FF0000"/>
                  </a:solidFill>
                </a:endParaRPr>
              </a:p>
              <a:p>
                <a:r>
                  <a:rPr lang="en-US" dirty="0" err="1">
                    <a:solidFill>
                      <a:srgbClr val="FF0000"/>
                    </a:solidFill>
                  </a:rPr>
                  <a:t>Hegselmann</a:t>
                </a:r>
                <a:r>
                  <a:rPr lang="en-US" dirty="0">
                    <a:solidFill>
                      <a:srgbClr val="FF0000"/>
                    </a:solidFill>
                  </a:rPr>
                  <a:t>-Krause</a:t>
                </a:r>
                <a:r>
                  <a:rPr lang="en-US" dirty="0"/>
                  <a:t> (HK) model: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updates their opinions as the average of the opinions of the neighbors that agree with them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0">
                <a:blip r:embed="rId2"/>
                <a:stretch>
                  <a:fillRect l="-1037" t="-2423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32240" y="2996952"/>
            <a:ext cx="228940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Similar to Voter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6011996"/>
            <a:ext cx="25767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Similar to </a:t>
            </a:r>
            <a:r>
              <a:rPr lang="en-US" dirty="0" err="1"/>
              <a:t>DeGroot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6682653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Bounded Confidence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89269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Depending on 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 and the initial opinions, bounded confidence models can lead to </a:t>
                </a:r>
                <a:r>
                  <a:rPr lang="en-US" dirty="0">
                    <a:solidFill>
                      <a:srgbClr val="FF0000"/>
                    </a:solidFill>
                  </a:rPr>
                  <a:t>plurality</a:t>
                </a:r>
                <a:r>
                  <a:rPr lang="en-US" dirty="0"/>
                  <a:t> (multiple opinions), </a:t>
                </a:r>
                <a:r>
                  <a:rPr lang="en-US" dirty="0">
                    <a:solidFill>
                      <a:srgbClr val="FF0000"/>
                    </a:solidFill>
                  </a:rPr>
                  <a:t>polarization</a:t>
                </a:r>
                <a:r>
                  <a:rPr lang="en-US" dirty="0"/>
                  <a:t> (two competing opinions), or </a:t>
                </a:r>
                <a:r>
                  <a:rPr lang="en-US" dirty="0">
                    <a:solidFill>
                      <a:srgbClr val="FF0000"/>
                    </a:solidFill>
                  </a:rPr>
                  <a:t>consensus</a:t>
                </a:r>
                <a:r>
                  <a:rPr lang="en-US" dirty="0"/>
                  <a:t> (single opinion)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892695"/>
              </a:xfrm>
              <a:blipFill rotWithShape="1">
                <a:blip r:embed="rId2"/>
                <a:stretch>
                  <a:fillRect l="-667" t="-9589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85" y="5003998"/>
            <a:ext cx="2163266" cy="16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85" y="3573016"/>
            <a:ext cx="2019250" cy="154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07" y="2263011"/>
            <a:ext cx="2127203" cy="149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3011"/>
            <a:ext cx="3477477" cy="451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1818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Axelrod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Cultural dynamics</a:t>
                </a:r>
                <a:r>
                  <a:rPr lang="en-US" dirty="0"/>
                  <a:t>: Goes beyond single opinions, and looks at different features/habits/traits</a:t>
                </a:r>
              </a:p>
              <a:p>
                <a:pPr lvl="1"/>
                <a:r>
                  <a:rPr lang="en-US" dirty="0"/>
                  <a:t>Tries to model the effects of </a:t>
                </a:r>
                <a:r>
                  <a:rPr lang="en-US" dirty="0">
                    <a:solidFill>
                      <a:srgbClr val="FF0000"/>
                    </a:solidFill>
                  </a:rPr>
                  <a:t>social influence </a:t>
                </a:r>
                <a:r>
                  <a:rPr lang="en-US" dirty="0"/>
                  <a:t>and </a:t>
                </a:r>
                <a:r>
                  <a:rPr lang="en-US" dirty="0" err="1">
                    <a:solidFill>
                      <a:srgbClr val="FF0000"/>
                    </a:solidFill>
                  </a:rPr>
                  <a:t>homophily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Model: </a:t>
                </a:r>
              </a:p>
              <a:p>
                <a:pPr lvl="1"/>
                <a:r>
                  <a:rPr lang="en-US" dirty="0"/>
                  <a:t>Each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has </a:t>
                </a:r>
                <a:r>
                  <a:rPr lang="en-US" dirty="0">
                    <a:solidFill>
                      <a:srgbClr val="0070C0"/>
                    </a:solidFill>
                  </a:rPr>
                  <a:t>a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features</a:t>
                </a:r>
                <a:endParaRPr lang="en-US" dirty="0"/>
              </a:p>
              <a:p>
                <a:pPr lvl="1"/>
                <a:r>
                  <a:rPr lang="en-US" dirty="0"/>
                  <a:t>A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decides to interact with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with probability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there is interaction, the user changes </a:t>
                </a:r>
                <a:r>
                  <a:rPr lang="en-US" dirty="0">
                    <a:solidFill>
                      <a:srgbClr val="0070C0"/>
                    </a:solidFill>
                  </a:rPr>
                  <a:t>one of the disagreeing features</a:t>
                </a:r>
                <a:r>
                  <a:rPr lang="en-US" dirty="0"/>
                  <a:t> to the value of the neighbor</a:t>
                </a:r>
              </a:p>
              <a:p>
                <a:r>
                  <a:rPr lang="en-US" dirty="0"/>
                  <a:t>The state where all users have the same features is an equilibrium, but it is not always reached (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cultural pockets</a:t>
                </a:r>
                <a:r>
                  <a:rPr lang="en-US" dirty="0"/>
                  <a:t>)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30293" y="4005064"/>
            <a:ext cx="289861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Fraction of common features</a:t>
            </a:r>
          </a:p>
        </p:txBody>
      </p:sp>
    </p:spTree>
    <p:extLst>
      <p:ext uri="{BB962C8B-B14F-4D97-AF65-F5344CB8AC3E}">
        <p14:creationId xmlns:p14="http://schemas.microsoft.com/office/powerpoint/2010/main" val="21918058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Empirical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have been various experiments for validating the different models in practice</a:t>
            </a:r>
          </a:p>
          <a:p>
            <a:endParaRPr lang="en-US" dirty="0"/>
          </a:p>
          <a:p>
            <a:r>
              <a:rPr lang="en-US" dirty="0"/>
              <a:t>Das, </a:t>
            </a:r>
            <a:r>
              <a:rPr lang="en-US" dirty="0" err="1"/>
              <a:t>Gollapudi</a:t>
            </a:r>
            <a:r>
              <a:rPr lang="en-US" dirty="0"/>
              <a:t>, </a:t>
            </a:r>
            <a:r>
              <a:rPr lang="en-US" dirty="0" err="1"/>
              <a:t>Munagala</a:t>
            </a:r>
            <a:r>
              <a:rPr lang="en-US" dirty="0"/>
              <a:t> (WSDM 2014)</a:t>
            </a:r>
          </a:p>
          <a:p>
            <a:pPr lvl="1"/>
            <a:r>
              <a:rPr lang="en-US" dirty="0"/>
              <a:t>User surveys: </a:t>
            </a:r>
          </a:p>
          <a:p>
            <a:pPr lvl="2"/>
            <a:r>
              <a:rPr lang="en-US" dirty="0"/>
              <a:t>estimate number of dots in images</a:t>
            </a:r>
          </a:p>
          <a:p>
            <a:pPr lvl="2"/>
            <a:r>
              <a:rPr lang="en-US" dirty="0"/>
              <a:t>Estimate annual sales of various brands.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each survey:</a:t>
            </a:r>
          </a:p>
          <a:p>
            <a:pPr lvl="2"/>
            <a:r>
              <a:rPr lang="en-US" dirty="0"/>
              <a:t>Users asked to provide initial answers on all questions in the survey</a:t>
            </a:r>
          </a:p>
          <a:p>
            <a:pPr lvl="2"/>
            <a:r>
              <a:rPr lang="en-US" dirty="0"/>
              <a:t>Then, each user shown varying number of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synthetic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dirty="0"/>
              <a:t>neighboring answers</a:t>
            </a:r>
            <a:r>
              <a:rPr lang="el-GR" dirty="0"/>
              <a:t>.</a:t>
            </a:r>
            <a:endParaRPr lang="en-US" dirty="0"/>
          </a:p>
          <a:p>
            <a:pPr lvl="2"/>
            <a:r>
              <a:rPr lang="en-US" dirty="0"/>
              <a:t>Users given opportunity to update their answers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88840"/>
            <a:ext cx="2438397" cy="24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26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Online User Studies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330" y="3729294"/>
                <a:ext cx="8807670" cy="2724042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original opinion,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: final opinion,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: closest neighboring opinion)</a:t>
                </a:r>
              </a:p>
              <a:p>
                <a:r>
                  <a:rPr lang="en-US" dirty="0"/>
                  <a:t>User behavior categorized as: 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Stubborn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DeGroot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0.1&lt;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 0.9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Voter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&gt; 0.9</m:t>
                    </m:r>
                  </m:oMath>
                </a14:m>
                <a:r>
                  <a:rPr lang="en-US" dirty="0"/>
                  <a:t>)  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0" y="3729294"/>
                <a:ext cx="8807670" cy="2724042"/>
              </a:xfrm>
              <a:blipFill rotWithShape="0"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696"/>
            <a:ext cx="5861294" cy="1533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1" y="1290897"/>
            <a:ext cx="1828798" cy="24383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9162" y="1925320"/>
            <a:ext cx="29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18934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Voter vs </a:t>
            </a:r>
            <a:r>
              <a:rPr lang="en-US" dirty="0" err="1"/>
              <a:t>DeGroot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1911" y="4509120"/>
            <a:ext cx="403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Distribution over stubborn, </a:t>
            </a:r>
            <a:r>
              <a:rPr lang="en-US" sz="1600" dirty="0" err="1"/>
              <a:t>deGroot</a:t>
            </a:r>
            <a:r>
              <a:rPr lang="en-US" sz="1600" dirty="0"/>
              <a:t> and voter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3968" y="5301208"/>
            <a:ext cx="821028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Voter model is prevalent for large number of neighbors, </a:t>
            </a:r>
          </a:p>
          <a:p>
            <a:r>
              <a:rPr lang="en-US" sz="2400" dirty="0" err="1"/>
              <a:t>DeGroot</a:t>
            </a:r>
            <a:r>
              <a:rPr lang="en-US" sz="2400" dirty="0"/>
              <a:t> becomes more prevalent for smaller number of neighbors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1034" y="4515282"/>
            <a:ext cx="3603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Effect of number of neighboring opinions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13879" y="1812158"/>
          <a:ext cx="3907815" cy="26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4722390" y="1740150"/>
          <a:ext cx="381642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768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22" y="20122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Biased Conforming Behavior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04322" y="5138740"/>
            <a:ext cx="8210282" cy="184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Adoption of neighboring opinions not uniform random (unlike Voter Model)</a:t>
            </a:r>
          </a:p>
          <a:p>
            <a:r>
              <a:rPr lang="en-US" sz="2400" dirty="0"/>
              <a:t>Users give higher weights to “close by” opinions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47" y="1450662"/>
            <a:ext cx="4529003" cy="34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75" y="1484784"/>
            <a:ext cx="8102754" cy="4810546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  <a:r>
              <a:rPr lang="en-US" dirty="0"/>
              <a:t> is a </a:t>
            </a:r>
            <a:r>
              <a:rPr lang="en-US" dirty="0">
                <a:solidFill>
                  <a:srgbClr val="0070C0"/>
                </a:solidFill>
              </a:rPr>
              <a:t>real value</a:t>
            </a:r>
          </a:p>
          <a:p>
            <a:pPr lvl="1"/>
            <a:r>
              <a:rPr lang="en-US" dirty="0"/>
              <a:t>E.g., a value in the interval [0,1], or [-1,1]</a:t>
            </a:r>
          </a:p>
          <a:p>
            <a:r>
              <a:rPr lang="en-US" dirty="0"/>
              <a:t>Opinions are shaped through our interactions with our </a:t>
            </a:r>
            <a:r>
              <a:rPr lang="en-US" dirty="0">
                <a:solidFill>
                  <a:srgbClr val="0070C0"/>
                </a:solidFill>
              </a:rPr>
              <a:t>social network</a:t>
            </a:r>
          </a:p>
          <a:p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49080"/>
            <a:ext cx="3207765" cy="2116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58" y="4148488"/>
            <a:ext cx="4075771" cy="229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17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3A51-E8BA-4DDD-ABE7-28E06741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Voter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18120-57FA-47FD-972D-5A98CA5264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Users update their opinions iteratively</a:t>
                </a:r>
              </a:p>
              <a:p>
                <a:r>
                  <a:rPr lang="en-US" dirty="0"/>
                  <a:t>At each iteration, a user sorts the opinions of her neighbors in increasing order of distance from her own opinion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she adopts the 1</a:t>
                </a:r>
                <a:r>
                  <a:rPr lang="en-US" baseline="30000" dirty="0"/>
                  <a:t>st</a:t>
                </a:r>
                <a:r>
                  <a:rPr lang="en-US" dirty="0"/>
                  <a:t>  closest, else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she adopts the 2</a:t>
                </a:r>
                <a:r>
                  <a:rPr lang="en-US" baseline="30000" dirty="0"/>
                  <a:t>nd</a:t>
                </a:r>
                <a:r>
                  <a:rPr lang="en-US" dirty="0"/>
                  <a:t> closest, else …</a:t>
                </a:r>
              </a:p>
              <a:p>
                <a:r>
                  <a:rPr lang="en-US" dirty="0"/>
                  <a:t>If no opinion has been adopted,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she keeps her own opinion</a:t>
                </a:r>
              </a:p>
              <a:p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she adopts an opinion chosen uniformly at random between her own opinion </a:t>
                </a:r>
                <a:r>
                  <a:rPr lang="en-US"/>
                  <a:t>and the </a:t>
                </a:r>
                <a:r>
                  <a:rPr lang="en-US" dirty="0"/>
                  <a:t>closest </a:t>
                </a:r>
                <a:r>
                  <a:rPr lang="en-US"/>
                  <a:t>neighboring opinion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F18120-57FA-47FD-972D-5A98CA526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1926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9A367-1965-4B8C-B1C6-2AE5CF6E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97780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problems related to opinion 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Modeling </a:t>
            </a:r>
            <a:r>
              <a:rPr lang="en-US" dirty="0">
                <a:solidFill>
                  <a:srgbClr val="0070C0"/>
                </a:solidFill>
              </a:rPr>
              <a:t>polarization</a:t>
            </a:r>
          </a:p>
          <a:p>
            <a:pPr lvl="1"/>
            <a:r>
              <a:rPr lang="en-US" dirty="0"/>
              <a:t>Understand why extreme opinions are formed and people cluster around them</a:t>
            </a:r>
          </a:p>
          <a:p>
            <a:r>
              <a:rPr lang="en-US" dirty="0"/>
              <a:t>Modeling </a:t>
            </a:r>
            <a:r>
              <a:rPr lang="en-US" dirty="0">
                <a:solidFill>
                  <a:srgbClr val="0070C0"/>
                </a:solidFill>
              </a:rPr>
              <a:t>herding/flocking</a:t>
            </a:r>
          </a:p>
          <a:p>
            <a:pPr lvl="1"/>
            <a:r>
              <a:rPr lang="en-US" dirty="0"/>
              <a:t>Understand under what conditions people tend to follow the crowd</a:t>
            </a:r>
            <a:endParaRPr lang="el-GR" dirty="0"/>
          </a:p>
          <a:p>
            <a:r>
              <a:rPr lang="en-US" dirty="0"/>
              <a:t>Modeling the </a:t>
            </a:r>
            <a:r>
              <a:rPr lang="en-US" dirty="0">
                <a:solidFill>
                  <a:srgbClr val="0070C0"/>
                </a:solidFill>
              </a:rPr>
              <a:t>backfire effect</a:t>
            </a:r>
          </a:p>
          <a:p>
            <a:pPr lvl="1"/>
            <a:r>
              <a:rPr lang="en-US" dirty="0"/>
              <a:t>Understand when opposite opinions lead to strengthening your opinion, rather than moderating it</a:t>
            </a:r>
          </a:p>
          <a:p>
            <a:r>
              <a:rPr lang="en-US" dirty="0">
                <a:solidFill>
                  <a:srgbClr val="0070C0"/>
                </a:solidFill>
              </a:rPr>
              <a:t>Computational Sociology</a:t>
            </a:r>
          </a:p>
          <a:p>
            <a:pPr lvl="1"/>
            <a:r>
              <a:rPr lang="en-US" dirty="0"/>
              <a:t>Use big data for studying and  modeling human social behavior.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388" y="5847060"/>
            <a:ext cx="793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R. </a:t>
            </a:r>
            <a:r>
              <a:rPr lang="en-US" dirty="0" err="1"/>
              <a:t>Hegselmann</a:t>
            </a:r>
            <a:r>
              <a:rPr lang="en-US" dirty="0"/>
              <a:t>, U. Krause. </a:t>
            </a:r>
            <a:r>
              <a:rPr lang="en-US" i="1" dirty="0"/>
              <a:t>Opinion Dynamics and Bounded Confidence. Models, Analysis, and Simulation</a:t>
            </a:r>
            <a:r>
              <a:rPr lang="en-US" dirty="0"/>
              <a:t>. Journal of Artificial Societies and Social Simulation (JASSS) vol.5, no. 3, 2002</a:t>
            </a:r>
          </a:p>
        </p:txBody>
      </p:sp>
    </p:spTree>
    <p:extLst>
      <p:ext uri="{BB962C8B-B14F-4D97-AF65-F5344CB8AC3E}">
        <p14:creationId xmlns:p14="http://schemas.microsoft.com/office/powerpoint/2010/main" val="17788372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thanks to </a:t>
            </a:r>
            <a:r>
              <a:rPr lang="en-US" dirty="0" err="1"/>
              <a:t>Evimaria</a:t>
            </a:r>
            <a:r>
              <a:rPr lang="en-US" dirty="0"/>
              <a:t> Terzi, </a:t>
            </a:r>
            <a:r>
              <a:rPr lang="en-US" dirty="0" err="1"/>
              <a:t>Aris</a:t>
            </a:r>
            <a:r>
              <a:rPr lang="en-US" dirty="0"/>
              <a:t> </a:t>
            </a:r>
            <a:r>
              <a:rPr lang="en-US" dirty="0" err="1"/>
              <a:t>Gionis</a:t>
            </a:r>
            <a:r>
              <a:rPr lang="en-US" dirty="0"/>
              <a:t> and </a:t>
            </a:r>
            <a:r>
              <a:rPr lang="en-US" dirty="0" err="1"/>
              <a:t>Sreenivas</a:t>
            </a:r>
            <a:r>
              <a:rPr lang="en-US" dirty="0"/>
              <a:t> </a:t>
            </a:r>
            <a:r>
              <a:rPr lang="en-US" dirty="0" err="1"/>
              <a:t>Gollapudi</a:t>
            </a:r>
            <a:r>
              <a:rPr lang="en-US" dirty="0"/>
              <a:t> for their generous slide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5108631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M. H. </a:t>
            </a:r>
            <a:r>
              <a:rPr lang="en-US" dirty="0" err="1"/>
              <a:t>DeGroot</a:t>
            </a:r>
            <a:r>
              <a:rPr lang="en-US" dirty="0"/>
              <a:t>. </a:t>
            </a:r>
            <a:r>
              <a:rPr lang="en-US" i="1" dirty="0"/>
              <a:t>Reaching a consensus</a:t>
            </a:r>
            <a:r>
              <a:rPr lang="en-US" dirty="0"/>
              <a:t>. J. American</a:t>
            </a:r>
            <a:r>
              <a:rPr lang="el-GR" dirty="0"/>
              <a:t> </a:t>
            </a:r>
            <a:r>
              <a:rPr lang="en-US" dirty="0"/>
              <a:t>Statistical Association, 69:118–121, 1974.</a:t>
            </a:r>
            <a:endParaRPr lang="el-GR" dirty="0"/>
          </a:p>
          <a:p>
            <a:r>
              <a:rPr lang="en-US" dirty="0"/>
              <a:t>N. E. </a:t>
            </a:r>
            <a:r>
              <a:rPr lang="en-US" dirty="0" err="1"/>
              <a:t>Friedkin</a:t>
            </a:r>
            <a:r>
              <a:rPr lang="en-US" dirty="0"/>
              <a:t> and E. C. Johnsen. </a:t>
            </a:r>
            <a:r>
              <a:rPr lang="en-US" i="1" dirty="0"/>
              <a:t>Social influence and</a:t>
            </a:r>
            <a:r>
              <a:rPr lang="el-GR" i="1" dirty="0"/>
              <a:t> </a:t>
            </a:r>
            <a:r>
              <a:rPr lang="en-US" i="1" dirty="0"/>
              <a:t>opinions</a:t>
            </a:r>
            <a:r>
              <a:rPr lang="en-US" dirty="0"/>
              <a:t>. J. Mathematical Sociology, 15(3-4):193–205, 1990.</a:t>
            </a:r>
          </a:p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  <a:p>
            <a:r>
              <a:rPr lang="en-US" dirty="0" err="1"/>
              <a:t>Grinstead</a:t>
            </a:r>
            <a:r>
              <a:rPr lang="en-US" dirty="0"/>
              <a:t> and Snell’s Introduction to Probability</a:t>
            </a:r>
          </a:p>
          <a:p>
            <a:r>
              <a:rPr lang="en-US" dirty="0"/>
              <a:t>A. </a:t>
            </a:r>
            <a:r>
              <a:rPr lang="en-US" dirty="0" err="1"/>
              <a:t>Gionis</a:t>
            </a:r>
            <a:r>
              <a:rPr lang="en-US" dirty="0"/>
              <a:t>, E. Terzi, P. Tsaparas. </a:t>
            </a:r>
            <a:r>
              <a:rPr lang="en-US" i="1" dirty="0"/>
              <a:t>Opinion Maximization in Social Networks</a:t>
            </a:r>
            <a:r>
              <a:rPr lang="en-US" dirty="0"/>
              <a:t>. SDM 2013</a:t>
            </a:r>
          </a:p>
          <a:p>
            <a:r>
              <a:rPr lang="en-US" dirty="0"/>
              <a:t>R. </a:t>
            </a:r>
            <a:r>
              <a:rPr lang="en-US" dirty="0" err="1"/>
              <a:t>Hegselmann</a:t>
            </a:r>
            <a:r>
              <a:rPr lang="en-US" dirty="0"/>
              <a:t>, U. Krause. </a:t>
            </a:r>
            <a:r>
              <a:rPr lang="en-US" i="1" dirty="0"/>
              <a:t>Opinion Dynamics and Bounded Confidence. Models, Analysis, and Simulation</a:t>
            </a:r>
            <a:r>
              <a:rPr lang="en-US" dirty="0"/>
              <a:t>. Journal of Artificial Societies and Social Simulation (JASSS) vol.5, no. 3, 2002</a:t>
            </a:r>
          </a:p>
          <a:p>
            <a:r>
              <a:rPr lang="en-US" dirty="0"/>
              <a:t>C. Castellano, S. Fortunato, V. Loreto. </a:t>
            </a:r>
            <a:r>
              <a:rPr lang="en-US" i="1" dirty="0"/>
              <a:t>Statistical Physics of Social Dynamics</a:t>
            </a:r>
            <a:r>
              <a:rPr lang="en-US" dirty="0"/>
              <a:t>, Reviews of Modern Physics 81, 591-646 (2009)</a:t>
            </a:r>
          </a:p>
          <a:p>
            <a:r>
              <a:rPr lang="en-US" dirty="0"/>
              <a:t>A. Das, S. </a:t>
            </a:r>
            <a:r>
              <a:rPr lang="en-US" dirty="0" err="1"/>
              <a:t>Gollapudi</a:t>
            </a:r>
            <a:r>
              <a:rPr lang="en-US" dirty="0"/>
              <a:t>, K. </a:t>
            </a:r>
            <a:r>
              <a:rPr lang="en-US" dirty="0" err="1"/>
              <a:t>Munagala</a:t>
            </a:r>
            <a:r>
              <a:rPr lang="en-US" dirty="0"/>
              <a:t>, </a:t>
            </a:r>
            <a:r>
              <a:rPr lang="en-US" i="1" dirty="0"/>
              <a:t>Modeling opinion dynamics in social networks</a:t>
            </a:r>
            <a:r>
              <a:rPr lang="en-US" dirty="0"/>
              <a:t>. WSDM 2014</a:t>
            </a:r>
          </a:p>
        </p:txBody>
      </p:sp>
    </p:spTree>
    <p:extLst>
      <p:ext uri="{BB962C8B-B14F-4D97-AF65-F5344CB8AC3E}">
        <p14:creationId xmlns:p14="http://schemas.microsoft.com/office/powerpoint/2010/main" val="263571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/>
          </a:bodyPr>
          <a:lstStyle/>
          <a:p>
            <a:r>
              <a:rPr lang="en-US" dirty="0"/>
              <a:t>There are two main types of social influence: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Normative Influence</a:t>
            </a:r>
            <a:r>
              <a:rPr lang="en-US" dirty="0"/>
              <a:t>: </a:t>
            </a:r>
            <a:r>
              <a:rPr lang="en-US" dirty="0">
                <a:sym typeface="Wingdings" panose="05000000000000000000" pitchFamily="2" charset="2"/>
              </a:rPr>
              <a:t>Users influenced by opinion of neighbors due to social norms, conformity, group acceptance, avoiding ridicule,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Informational Influence</a:t>
            </a:r>
            <a:r>
              <a:rPr lang="en-US" dirty="0">
                <a:sym typeface="Wingdings" panose="05000000000000000000" pitchFamily="2" charset="2"/>
              </a:rPr>
              <a:t>: Users lacking necessary information, or not trusting their information, use opinion of neighbors to form their opinions</a:t>
            </a:r>
          </a:p>
          <a:p>
            <a:r>
              <a:rPr lang="en-US" dirty="0">
                <a:sym typeface="Wingdings" panose="05000000000000000000" pitchFamily="2" charset="2"/>
              </a:rPr>
              <a:t>Asch’s conformity experiment:</a:t>
            </a:r>
          </a:p>
        </p:txBody>
      </p:sp>
      <p:pic>
        <p:nvPicPr>
          <p:cNvPr id="4" name="Picture 3" descr="C:\Users\abhidas\Desktop\Asch_experi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93365"/>
            <a:ext cx="1716553" cy="13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7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Opinion formation models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79955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Long list of models</a:t>
            </a:r>
          </a:p>
          <a:p>
            <a:pPr lvl="1"/>
            <a:r>
              <a:rPr lang="en-US" dirty="0" err="1"/>
              <a:t>Ising</a:t>
            </a:r>
            <a:r>
              <a:rPr lang="en-US" dirty="0"/>
              <a:t> model</a:t>
            </a:r>
          </a:p>
          <a:p>
            <a:pPr lvl="2"/>
            <a:r>
              <a:rPr lang="en-US" i="1" dirty="0"/>
              <a:t>Claudio Castellano, Santo Fortunato, and Vittorio Loreto. 2009. Statistical physics. of social dynamics. Rev. Mod. Phys. 81 (May 2009), 591–646.</a:t>
            </a:r>
          </a:p>
          <a:p>
            <a:pPr lvl="1"/>
            <a:r>
              <a:rPr lang="en-US" dirty="0"/>
              <a:t>Voter model</a:t>
            </a:r>
          </a:p>
          <a:p>
            <a:pPr lvl="2"/>
            <a:r>
              <a:rPr lang="en-US" i="1" dirty="0"/>
              <a:t>Holley and Liggett. 1975. Ergodic Theorems for Weakly Interacting Infinite Systems and the Voter Model. The Annals of Probability 3, 4 (1975), 643–663.</a:t>
            </a:r>
          </a:p>
          <a:p>
            <a:pPr lvl="1"/>
            <a:r>
              <a:rPr lang="en-US" dirty="0" err="1"/>
              <a:t>DeGroot</a:t>
            </a:r>
            <a:r>
              <a:rPr lang="en-US" dirty="0"/>
              <a:t> Model</a:t>
            </a:r>
          </a:p>
          <a:p>
            <a:pPr lvl="2"/>
            <a:r>
              <a:rPr lang="en-US" i="1" dirty="0" err="1"/>
              <a:t>DeGroot</a:t>
            </a:r>
            <a:r>
              <a:rPr lang="en-US" i="1" dirty="0"/>
              <a:t>. 1974. Reaching a consensus. JASA 69, 345 (1974), 118–121</a:t>
            </a:r>
          </a:p>
          <a:p>
            <a:pPr lvl="1"/>
            <a:r>
              <a:rPr lang="en-US" dirty="0" err="1"/>
              <a:t>Friedkin</a:t>
            </a:r>
            <a:r>
              <a:rPr lang="en-US" dirty="0"/>
              <a:t>-Johnson model</a:t>
            </a:r>
          </a:p>
          <a:p>
            <a:pPr lvl="2"/>
            <a:r>
              <a:rPr lang="en-US" i="1" dirty="0" err="1"/>
              <a:t>Friedkin</a:t>
            </a:r>
            <a:r>
              <a:rPr lang="en-US" i="1" dirty="0"/>
              <a:t> and Johnsen. 1990. Social influence and opinions. Journal of Mathematical Sociology 15, 3-4 (1990), 193–206.</a:t>
            </a:r>
          </a:p>
          <a:p>
            <a:pPr lvl="1"/>
            <a:r>
              <a:rPr lang="en-US" dirty="0"/>
              <a:t>Bounded Confidence models</a:t>
            </a:r>
          </a:p>
          <a:p>
            <a:pPr lvl="2"/>
            <a:r>
              <a:rPr lang="en-US" i="1" dirty="0" err="1"/>
              <a:t>Deffuant</a:t>
            </a:r>
            <a:r>
              <a:rPr lang="en-US" i="1" dirty="0"/>
              <a:t>, </a:t>
            </a:r>
            <a:r>
              <a:rPr lang="en-US" i="1" dirty="0" err="1"/>
              <a:t>Neau</a:t>
            </a:r>
            <a:r>
              <a:rPr lang="en-US" i="1" dirty="0"/>
              <a:t>, </a:t>
            </a:r>
            <a:r>
              <a:rPr lang="en-US" i="1" dirty="0" err="1"/>
              <a:t>Amblard</a:t>
            </a:r>
            <a:r>
              <a:rPr lang="en-US" i="1" dirty="0"/>
              <a:t>, and </a:t>
            </a:r>
            <a:r>
              <a:rPr lang="en-US" i="1" dirty="0" err="1"/>
              <a:t>Weisbuch</a:t>
            </a:r>
            <a:r>
              <a:rPr lang="en-US" i="1" dirty="0"/>
              <a:t>. Mixing beliefs among interacting </a:t>
            </a:r>
            <a:r>
              <a:rPr lang="en-US" i="1" dirty="0" err="1"/>
              <a:t>agents.Advances</a:t>
            </a:r>
            <a:r>
              <a:rPr lang="en-US" i="1" dirty="0"/>
              <a:t> in Complex Systems. 2000. </a:t>
            </a:r>
          </a:p>
          <a:p>
            <a:pPr lvl="2"/>
            <a:r>
              <a:rPr lang="en-US" i="1" dirty="0"/>
              <a:t>Krause. A discrete nonlinear and non–autonomous model of consensus formation. Communications in difference equations. 2000.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Axelrod cultural dynamics</a:t>
            </a:r>
          </a:p>
          <a:p>
            <a:pPr lvl="2"/>
            <a:r>
              <a:rPr lang="en-US" i="1" dirty="0"/>
              <a:t>Axelrod. The dissemination of culture: A model with local convergence and global polarization. Journal of conflict resolution. 1997.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… and multiple variants of those…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 Groot opinion formation model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opinion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opinions of its neighbors and herself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set of neighbors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96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10154</TotalTime>
  <Words>4298</Words>
  <Application>Microsoft Office PowerPoint</Application>
  <PresentationFormat>On-screen Show (4:3)</PresentationFormat>
  <Paragraphs>632</Paragraphs>
  <Slides>63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Cambria Math</vt:lpstr>
      <vt:lpstr>Gill Sans</vt:lpstr>
      <vt:lpstr>Office Theme</vt:lpstr>
      <vt:lpstr>Εξίσωση</vt:lpstr>
      <vt:lpstr>Online Social Networks and Media </vt:lpstr>
      <vt:lpstr>Opinion FORMATION in SOCIAL NETWORKS</vt:lpstr>
      <vt:lpstr>Diffusion of items</vt:lpstr>
      <vt:lpstr>Diffusion of opinions</vt:lpstr>
      <vt:lpstr>Modeling opinion formation</vt:lpstr>
      <vt:lpstr>Opinion formation models</vt:lpstr>
      <vt:lpstr>Social Influence</vt:lpstr>
      <vt:lpstr>Opinion formation models literature</vt:lpstr>
      <vt:lpstr>De Groot opinion formation model </vt:lpstr>
      <vt:lpstr>DeGroot opinion formation model</vt:lpstr>
      <vt:lpstr>What about personal biases?</vt:lpstr>
      <vt:lpstr>The Friedkin and Johnsen opinion formation model</vt:lpstr>
      <vt:lpstr>The Friedkin and Johnsen opinion formation model</vt:lpstr>
      <vt:lpstr>Opinion formation as a game</vt:lpstr>
      <vt:lpstr>Opinion formation as a game</vt:lpstr>
      <vt:lpstr>Understanding opinion formation</vt:lpstr>
      <vt:lpstr>Random Walks on Graphs</vt:lpstr>
      <vt:lpstr>The Transition Probability matrix</vt:lpstr>
      <vt:lpstr>Node Probability vector</vt:lpstr>
      <vt:lpstr>Stationary distribution</vt:lpstr>
      <vt:lpstr>Random walk with absorbing nodes</vt:lpstr>
      <vt:lpstr>Absorption probability</vt:lpstr>
      <vt:lpstr>Absorption probabilities</vt:lpstr>
      <vt:lpstr>Absorption probabilities</vt:lpstr>
      <vt:lpstr>Absorption probabilities</vt:lpstr>
      <vt:lpstr>Absorption probabilities</vt:lpstr>
      <vt:lpstr>Absorption probabilities</vt:lpstr>
      <vt:lpstr>Penalizing long paths</vt:lpstr>
      <vt:lpstr>Penalizing long paths</vt:lpstr>
      <vt:lpstr>Linear Algebra</vt:lpstr>
      <vt:lpstr>Linear Algebra</vt:lpstr>
      <vt:lpstr>Linear algebra</vt:lpstr>
      <vt:lpstr>Propagating values</vt:lpstr>
      <vt:lpstr>Propagating values</vt:lpstr>
      <vt:lpstr>Linear algebra</vt:lpstr>
      <vt:lpstr>Electrical networks and random walks</vt:lpstr>
      <vt:lpstr>Springs and random walks</vt:lpstr>
      <vt:lpstr>Springs and random walks</vt:lpstr>
      <vt:lpstr>Application: Transductive learning</vt:lpstr>
      <vt:lpstr>Back to opinion formation</vt:lpstr>
      <vt:lpstr>Opinion formation and absorbing random walks</vt:lpstr>
      <vt:lpstr>Opinion of a user</vt:lpstr>
      <vt:lpstr>PowerPoint Presentation</vt:lpstr>
      <vt:lpstr>Opinion maximization problem</vt:lpstr>
      <vt:lpstr>Possible interventions</vt:lpstr>
      <vt:lpstr>Fixing the expressed opinion</vt:lpstr>
      <vt:lpstr>Fixing the expressed opinion</vt:lpstr>
      <vt:lpstr>Opinion maximization problem</vt:lpstr>
      <vt:lpstr>Additional models</vt:lpstr>
      <vt:lpstr>A Physics-based model</vt:lpstr>
      <vt:lpstr>The Voter model</vt:lpstr>
      <vt:lpstr>Bounded confidence model</vt:lpstr>
      <vt:lpstr>Bounded Confidence models</vt:lpstr>
      <vt:lpstr>Bounded Confidence models</vt:lpstr>
      <vt:lpstr>Axelrod model</vt:lpstr>
      <vt:lpstr>Empirical measurements</vt:lpstr>
      <vt:lpstr>Online User Studies</vt:lpstr>
      <vt:lpstr>Voter vs DeGroot</vt:lpstr>
      <vt:lpstr>Biased Conforming Behavior</vt:lpstr>
      <vt:lpstr>Biased Voter Model</vt:lpstr>
      <vt:lpstr>Other problems related to opinion formation</vt:lpstr>
      <vt:lpstr>Acknowledgements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ΠΑΝΑΓΙΩΤΗΣ ΤΣΑΠΑΡΑΣ</cp:lastModifiedBy>
  <cp:revision>381</cp:revision>
  <dcterms:created xsi:type="dcterms:W3CDTF">2012-10-10T06:53:19Z</dcterms:created>
  <dcterms:modified xsi:type="dcterms:W3CDTF">2022-04-06T09:50:11Z</dcterms:modified>
</cp:coreProperties>
</file>