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71" r:id="rId2"/>
    <p:sldId id="437" r:id="rId3"/>
    <p:sldId id="639" r:id="rId4"/>
    <p:sldId id="559" r:id="rId5"/>
    <p:sldId id="560" r:id="rId6"/>
    <p:sldId id="561" r:id="rId7"/>
    <p:sldId id="562" r:id="rId8"/>
    <p:sldId id="563" r:id="rId9"/>
    <p:sldId id="484" r:id="rId10"/>
    <p:sldId id="485" r:id="rId11"/>
    <p:sldId id="486" r:id="rId12"/>
    <p:sldId id="640" r:id="rId13"/>
    <p:sldId id="643" r:id="rId14"/>
    <p:sldId id="487" r:id="rId15"/>
    <p:sldId id="488" r:id="rId16"/>
    <p:sldId id="489" r:id="rId17"/>
    <p:sldId id="490" r:id="rId18"/>
    <p:sldId id="491" r:id="rId19"/>
    <p:sldId id="519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74" r:id="rId34"/>
    <p:sldId id="641" r:id="rId35"/>
    <p:sldId id="642" r:id="rId36"/>
    <p:sldId id="505" r:id="rId37"/>
    <p:sldId id="520" r:id="rId38"/>
    <p:sldId id="506" r:id="rId39"/>
    <p:sldId id="507" r:id="rId40"/>
    <p:sldId id="508" r:id="rId41"/>
    <p:sldId id="509" r:id="rId42"/>
    <p:sldId id="510" r:id="rId43"/>
    <p:sldId id="511" r:id="rId44"/>
    <p:sldId id="525" r:id="rId45"/>
    <p:sldId id="516" r:id="rId46"/>
    <p:sldId id="517" r:id="rId47"/>
    <p:sldId id="527" r:id="rId48"/>
    <p:sldId id="526" r:id="rId49"/>
    <p:sldId id="459" r:id="rId50"/>
    <p:sldId id="460" r:id="rId51"/>
    <p:sldId id="461" r:id="rId52"/>
    <p:sldId id="557" r:id="rId53"/>
    <p:sldId id="462" r:id="rId54"/>
    <p:sldId id="589" r:id="rId55"/>
    <p:sldId id="464" r:id="rId56"/>
    <p:sldId id="465" r:id="rId57"/>
    <p:sldId id="466" r:id="rId58"/>
    <p:sldId id="467" r:id="rId59"/>
    <p:sldId id="468" r:id="rId60"/>
    <p:sldId id="469" r:id="rId61"/>
    <p:sldId id="470" r:id="rId62"/>
    <p:sldId id="588" r:id="rId63"/>
    <p:sldId id="552" r:id="rId64"/>
    <p:sldId id="584" r:id="rId65"/>
    <p:sldId id="591" r:id="rId66"/>
    <p:sldId id="590" r:id="rId67"/>
    <p:sldId id="585" r:id="rId68"/>
    <p:sldId id="586" r:id="rId69"/>
    <p:sldId id="471" r:id="rId70"/>
    <p:sldId id="558" r:id="rId71"/>
    <p:sldId id="472" r:id="rId72"/>
    <p:sldId id="473" r:id="rId73"/>
    <p:sldId id="575" r:id="rId74"/>
    <p:sldId id="576" r:id="rId75"/>
    <p:sldId id="577" r:id="rId76"/>
    <p:sldId id="578" r:id="rId77"/>
    <p:sldId id="579" r:id="rId78"/>
    <p:sldId id="580" r:id="rId79"/>
    <p:sldId id="581" r:id="rId80"/>
    <p:sldId id="582" r:id="rId81"/>
    <p:sldId id="551" r:id="rId82"/>
    <p:sldId id="540" r:id="rId83"/>
    <p:sldId id="556" r:id="rId84"/>
    <p:sldId id="541" r:id="rId85"/>
    <p:sldId id="542" r:id="rId86"/>
    <p:sldId id="543" r:id="rId87"/>
    <p:sldId id="544" r:id="rId88"/>
    <p:sldId id="545" r:id="rId89"/>
    <p:sldId id="546" r:id="rId90"/>
    <p:sldId id="547" r:id="rId91"/>
    <p:sldId id="548" r:id="rId92"/>
    <p:sldId id="549" r:id="rId93"/>
    <p:sldId id="550" r:id="rId94"/>
    <p:sldId id="553" r:id="rId95"/>
    <p:sldId id="554" r:id="rId96"/>
    <p:sldId id="555" r:id="rId97"/>
    <p:sldId id="521" r:id="rId98"/>
    <p:sldId id="524" r:id="rId99"/>
    <p:sldId id="522" r:id="rId100"/>
    <p:sldId id="523" r:id="rId101"/>
    <p:sldId id="592" r:id="rId10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8" autoAdjust="0"/>
    <p:restoredTop sz="93603" autoAdjust="0"/>
  </p:normalViewPr>
  <p:slideViewPr>
    <p:cSldViewPr>
      <p:cViewPr varScale="1">
        <p:scale>
          <a:sx n="104" d="100"/>
          <a:sy n="104" d="100"/>
        </p:scale>
        <p:origin x="19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64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0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5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τ is the transmissibility (i.e., probability of infection given contact between a susceptible and infected individual), ¯c is the average rate of contact between susceptible and infected individuals, and d is the duration of infectiousness.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9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15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17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each layer, there are four edges leading to the next layer, and each will independently fail to transmit the disease with probability 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Therefore, with probability (1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3)4 = 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81, all four edges will fail to transmit the disease — and at this point, these four edges become a “roadblock” guaranteeing the disease can never reach the portion of the network beyond them.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as the disease moves along layer-by-layer, there is a probability of at least 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81 that each layer will be its last. Therefore, with probability 1, it must come to an end after a finite number of layers.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82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Specifically, given an instance of the SIS model with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1, we create a separate copy of each node for each time step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0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and onward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each edge in the original contact network, linking a node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node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we create edges in the time-expanded contact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from the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time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copy of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time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+ 1;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5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0814-5AD1-436F-987C-077F36DAA5A4}" type="datetime1">
              <a:rPr lang="el-GR" smtClean="0"/>
              <a:t>30/3/2022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BB4-D90D-4C35-BA96-242C989F393D}" type="datetime1">
              <a:rPr lang="el-GR" smtClean="0"/>
              <a:t>30/3/2022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F928-6D7A-4471-B029-476BD74BD29A}" type="datetime1">
              <a:rPr lang="el-GR" smtClean="0"/>
              <a:t>30/3/2022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9A2-19E9-4A11-97A0-78FE91C69144}" type="datetime1">
              <a:rPr lang="el-GR" smtClean="0"/>
              <a:t>30/3/2022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9138-CE9A-4BD6-B278-BF1FE66D280C}" type="datetime1">
              <a:rPr lang="el-GR" smtClean="0"/>
              <a:t>30/3/2022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33AE-820D-4E6A-B671-1F706644ADE5}" type="datetime1">
              <a:rPr lang="el-GR" smtClean="0"/>
              <a:t>30/3/2022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936-134E-4710-BD94-0E79048BA850}" type="datetime1">
              <a:rPr lang="el-GR" smtClean="0"/>
              <a:t>30/3/2022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092-8A06-4DA2-A6FD-0234C07DC963}" type="datetime1">
              <a:rPr lang="el-GR" smtClean="0"/>
              <a:t>30/3/2022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3DF1-8AC9-4CCB-898A-4D0A09529ABB}" type="datetime1">
              <a:rPr lang="el-GR" smtClean="0"/>
              <a:t>30/3/2022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340-88C1-4BF7-BA0F-C6BB99B30784}" type="datetime1">
              <a:rPr lang="el-GR" smtClean="0"/>
              <a:t>30/3/2022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772-56BA-4AE4-AC07-A2FA9509CA09}" type="datetime1">
              <a:rPr lang="el-GR" smtClean="0"/>
              <a:t>30/3/2022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33C5-9ABE-4208-A58B-6D7F923CFD92}" type="datetime1">
              <a:rPr lang="el-GR" smtClean="0"/>
              <a:t>30/3/2022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60.png"/><Relationship Id="rId7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81.png"/><Relationship Id="rId4" Type="http://schemas.openxmlformats.org/officeDocument/2006/relationships/image" Target="../media/image67.png"/><Relationship Id="rId9" Type="http://schemas.openxmlformats.org/officeDocument/2006/relationships/image" Target="../media/image76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10.png"/><Relationship Id="rId18" Type="http://schemas.openxmlformats.org/officeDocument/2006/relationships/image" Target="../media/image96.png"/><Relationship Id="rId3" Type="http://schemas.openxmlformats.org/officeDocument/2006/relationships/image" Target="../media/image850.png"/><Relationship Id="rId7" Type="http://schemas.openxmlformats.org/officeDocument/2006/relationships/image" Target="../media/image880.png"/><Relationship Id="rId12" Type="http://schemas.openxmlformats.org/officeDocument/2006/relationships/image" Target="../media/image900.png"/><Relationship Id="rId17" Type="http://schemas.openxmlformats.org/officeDocument/2006/relationships/image" Target="../media/image950.png"/><Relationship Id="rId2" Type="http://schemas.openxmlformats.org/officeDocument/2006/relationships/image" Target="../media/image841.png"/><Relationship Id="rId16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0.png"/><Relationship Id="rId5" Type="http://schemas.openxmlformats.org/officeDocument/2006/relationships/image" Target="../media/image870.png"/><Relationship Id="rId15" Type="http://schemas.openxmlformats.org/officeDocument/2006/relationships/image" Target="../media/image930.png"/><Relationship Id="rId10" Type="http://schemas.openxmlformats.org/officeDocument/2006/relationships/image" Target="../media/image690.png"/><Relationship Id="rId19" Type="http://schemas.openxmlformats.org/officeDocument/2006/relationships/image" Target="../media/image97.png"/><Relationship Id="rId4" Type="http://schemas.openxmlformats.org/officeDocument/2006/relationships/image" Target="../media/image860.png"/><Relationship Id="rId9" Type="http://schemas.openxmlformats.org/officeDocument/2006/relationships/image" Target="../media/image680.png"/><Relationship Id="rId14" Type="http://schemas.openxmlformats.org/officeDocument/2006/relationships/image" Target="../media/image920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10.png"/><Relationship Id="rId18" Type="http://schemas.openxmlformats.org/officeDocument/2006/relationships/image" Target="../media/image96.png"/><Relationship Id="rId3" Type="http://schemas.openxmlformats.org/officeDocument/2006/relationships/image" Target="../media/image850.png"/><Relationship Id="rId7" Type="http://schemas.openxmlformats.org/officeDocument/2006/relationships/image" Target="../media/image880.png"/><Relationship Id="rId12" Type="http://schemas.openxmlformats.org/officeDocument/2006/relationships/image" Target="../media/image900.png"/><Relationship Id="rId17" Type="http://schemas.openxmlformats.org/officeDocument/2006/relationships/image" Target="../media/image950.png"/><Relationship Id="rId2" Type="http://schemas.openxmlformats.org/officeDocument/2006/relationships/image" Target="../media/image841.png"/><Relationship Id="rId16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0.png"/><Relationship Id="rId5" Type="http://schemas.openxmlformats.org/officeDocument/2006/relationships/image" Target="../media/image870.png"/><Relationship Id="rId15" Type="http://schemas.openxmlformats.org/officeDocument/2006/relationships/image" Target="../media/image930.png"/><Relationship Id="rId10" Type="http://schemas.openxmlformats.org/officeDocument/2006/relationships/image" Target="../media/image690.png"/><Relationship Id="rId19" Type="http://schemas.openxmlformats.org/officeDocument/2006/relationships/image" Target="../media/image97.png"/><Relationship Id="rId4" Type="http://schemas.openxmlformats.org/officeDocument/2006/relationships/image" Target="../media/image860.png"/><Relationship Id="rId9" Type="http://schemas.openxmlformats.org/officeDocument/2006/relationships/image" Target="../media/image680.png"/><Relationship Id="rId14" Type="http://schemas.openxmlformats.org/officeDocument/2006/relationships/image" Target="../media/image92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770.png"/><Relationship Id="rId7" Type="http://schemas.openxmlformats.org/officeDocument/2006/relationships/image" Target="../media/image81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Relationship Id="rId9" Type="http://schemas.openxmlformats.org/officeDocument/2006/relationships/image" Target="../media/image830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18" Type="http://schemas.openxmlformats.org/officeDocument/2006/relationships/image" Target="../media/image126.png"/><Relationship Id="rId26" Type="http://schemas.openxmlformats.org/officeDocument/2006/relationships/image" Target="../media/image133.png"/><Relationship Id="rId39" Type="http://schemas.openxmlformats.org/officeDocument/2006/relationships/image" Target="../media/image142.png"/><Relationship Id="rId21" Type="http://schemas.openxmlformats.org/officeDocument/2006/relationships/image" Target="../media/image128.png"/><Relationship Id="rId34" Type="http://schemas.openxmlformats.org/officeDocument/2006/relationships/image" Target="../media/image120.png"/><Relationship Id="rId7" Type="http://schemas.openxmlformats.org/officeDocument/2006/relationships/image" Target="../media/image115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32.png"/><Relationship Id="rId33" Type="http://schemas.openxmlformats.org/officeDocument/2006/relationships/image" Target="../media/image137.png"/><Relationship Id="rId38" Type="http://schemas.openxmlformats.org/officeDocument/2006/relationships/image" Target="../media/image141.png"/><Relationship Id="rId2" Type="http://schemas.openxmlformats.org/officeDocument/2006/relationships/image" Target="../media/image122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24.png"/><Relationship Id="rId24" Type="http://schemas.openxmlformats.org/officeDocument/2006/relationships/image" Target="../media/image131.png"/><Relationship Id="rId32" Type="http://schemas.openxmlformats.org/officeDocument/2006/relationships/image" Target="../media/image136.png"/><Relationship Id="rId37" Type="http://schemas.openxmlformats.org/officeDocument/2006/relationships/image" Target="../media/image140.png"/><Relationship Id="rId5" Type="http://schemas.openxmlformats.org/officeDocument/2006/relationships/image" Target="../media/image113.png"/><Relationship Id="rId15" Type="http://schemas.openxmlformats.org/officeDocument/2006/relationships/image" Target="../media/image101.png"/><Relationship Id="rId23" Type="http://schemas.openxmlformats.org/officeDocument/2006/relationships/image" Target="../media/image130.png"/><Relationship Id="rId28" Type="http://schemas.openxmlformats.org/officeDocument/2006/relationships/image" Target="../media/image108.png"/><Relationship Id="rId36" Type="http://schemas.openxmlformats.org/officeDocument/2006/relationships/image" Target="../media/image139.png"/><Relationship Id="rId10" Type="http://schemas.openxmlformats.org/officeDocument/2006/relationships/image" Target="../media/image119.png"/><Relationship Id="rId19" Type="http://schemas.openxmlformats.org/officeDocument/2006/relationships/image" Target="../media/image127.png"/><Relationship Id="rId31" Type="http://schemas.openxmlformats.org/officeDocument/2006/relationships/image" Target="../media/image135.png"/><Relationship Id="rId4" Type="http://schemas.openxmlformats.org/officeDocument/2006/relationships/image" Target="../media/image112.png"/><Relationship Id="rId9" Type="http://schemas.openxmlformats.org/officeDocument/2006/relationships/image" Target="../media/image123.png"/><Relationship Id="rId14" Type="http://schemas.openxmlformats.org/officeDocument/2006/relationships/image" Target="../media/image125.png"/><Relationship Id="rId22" Type="http://schemas.openxmlformats.org/officeDocument/2006/relationships/image" Target="../media/image129.png"/><Relationship Id="rId27" Type="http://schemas.openxmlformats.org/officeDocument/2006/relationships/image" Target="../media/image134.png"/><Relationship Id="rId30" Type="http://schemas.openxmlformats.org/officeDocument/2006/relationships/image" Target="../media/image100.png"/><Relationship Id="rId35" Type="http://schemas.openxmlformats.org/officeDocument/2006/relationships/image" Target="../media/image138.png"/><Relationship Id="rId8" Type="http://schemas.openxmlformats.org/officeDocument/2006/relationships/image" Target="../media/image116.png"/><Relationship Id="rId3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00.png"/><Relationship Id="rId18" Type="http://schemas.openxmlformats.org/officeDocument/2006/relationships/image" Target="../media/image146.png"/><Relationship Id="rId26" Type="http://schemas.openxmlformats.org/officeDocument/2006/relationships/image" Target="../media/image111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15.png"/><Relationship Id="rId12" Type="http://schemas.openxmlformats.org/officeDocument/2006/relationships/image" Target="../media/image99.png"/><Relationship Id="rId17" Type="http://schemas.openxmlformats.org/officeDocument/2006/relationships/image" Target="../media/image132.png"/><Relationship Id="rId25" Type="http://schemas.openxmlformats.org/officeDocument/2006/relationships/image" Target="../media/image148.png"/><Relationship Id="rId2" Type="http://schemas.openxmlformats.org/officeDocument/2006/relationships/image" Target="../media/image143.png"/><Relationship Id="rId16" Type="http://schemas.openxmlformats.org/officeDocument/2006/relationships/image" Target="../media/image116.png"/><Relationship Id="rId20" Type="http://schemas.openxmlformats.org/officeDocument/2006/relationships/image" Target="../media/image107.png"/><Relationship Id="rId29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45.png"/><Relationship Id="rId24" Type="http://schemas.openxmlformats.org/officeDocument/2006/relationships/image" Target="../media/image103.png"/><Relationship Id="rId5" Type="http://schemas.openxmlformats.org/officeDocument/2006/relationships/image" Target="../media/image113.png"/><Relationship Id="rId15" Type="http://schemas.openxmlformats.org/officeDocument/2006/relationships/image" Target="../media/image102.png"/><Relationship Id="rId23" Type="http://schemas.openxmlformats.org/officeDocument/2006/relationships/image" Target="../media/image131.png"/><Relationship Id="rId28" Type="http://schemas.openxmlformats.org/officeDocument/2006/relationships/image" Target="../media/image150.png"/><Relationship Id="rId10" Type="http://schemas.openxmlformats.org/officeDocument/2006/relationships/image" Target="../media/image141.png"/><Relationship Id="rId19" Type="http://schemas.openxmlformats.org/officeDocument/2006/relationships/image" Target="../media/image137.png"/><Relationship Id="rId31" Type="http://schemas.openxmlformats.org/officeDocument/2006/relationships/image" Target="../media/image153.png"/><Relationship Id="rId4" Type="http://schemas.openxmlformats.org/officeDocument/2006/relationships/image" Target="../media/image112.png"/><Relationship Id="rId9" Type="http://schemas.openxmlformats.org/officeDocument/2006/relationships/image" Target="../media/image126.png"/><Relationship Id="rId14" Type="http://schemas.openxmlformats.org/officeDocument/2006/relationships/image" Target="../media/image101.png"/><Relationship Id="rId22" Type="http://schemas.openxmlformats.org/officeDocument/2006/relationships/image" Target="../media/image130.png"/><Relationship Id="rId27" Type="http://schemas.openxmlformats.org/officeDocument/2006/relationships/image" Target="../media/image149.png"/><Relationship Id="rId30" Type="http://schemas.openxmlformats.org/officeDocument/2006/relationships/image" Target="../media/image152.png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18" Type="http://schemas.openxmlformats.org/officeDocument/2006/relationships/image" Target="../media/image157.png"/><Relationship Id="rId26" Type="http://schemas.openxmlformats.org/officeDocument/2006/relationships/image" Target="../media/image160.png"/><Relationship Id="rId3" Type="http://schemas.openxmlformats.org/officeDocument/2006/relationships/image" Target="../media/image108.png"/><Relationship Id="rId21" Type="http://schemas.openxmlformats.org/officeDocument/2006/relationships/image" Target="../media/image103.png"/><Relationship Id="rId7" Type="http://schemas.openxmlformats.org/officeDocument/2006/relationships/image" Target="../media/image102.png"/><Relationship Id="rId12" Type="http://schemas.openxmlformats.org/officeDocument/2006/relationships/image" Target="../media/image111.png"/><Relationship Id="rId17" Type="http://schemas.openxmlformats.org/officeDocument/2006/relationships/image" Target="../media/image156.png"/><Relationship Id="rId25" Type="http://schemas.openxmlformats.org/officeDocument/2006/relationships/image" Target="../media/image134.png"/><Relationship Id="rId33" Type="http://schemas.openxmlformats.org/officeDocument/2006/relationships/image" Target="../media/image163.png"/><Relationship Id="rId2" Type="http://schemas.openxmlformats.org/officeDocument/2006/relationships/image" Target="../media/image154.png"/><Relationship Id="rId16" Type="http://schemas.openxmlformats.org/officeDocument/2006/relationships/image" Target="../media/image155.png"/><Relationship Id="rId20" Type="http://schemas.openxmlformats.org/officeDocument/2006/relationships/image" Target="../media/image158.png"/><Relationship Id="rId29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20.png"/><Relationship Id="rId24" Type="http://schemas.openxmlformats.org/officeDocument/2006/relationships/image" Target="../media/image141.png"/><Relationship Id="rId32" Type="http://schemas.openxmlformats.org/officeDocument/2006/relationships/image" Target="../media/image123.png"/><Relationship Id="rId5" Type="http://schemas.openxmlformats.org/officeDocument/2006/relationships/image" Target="../media/image139.png"/><Relationship Id="rId15" Type="http://schemas.openxmlformats.org/officeDocument/2006/relationships/image" Target="../media/image115.png"/><Relationship Id="rId23" Type="http://schemas.openxmlformats.org/officeDocument/2006/relationships/image" Target="../media/image159.png"/><Relationship Id="rId28" Type="http://schemas.openxmlformats.org/officeDocument/2006/relationships/image" Target="../media/image106.png"/><Relationship Id="rId10" Type="http://schemas.openxmlformats.org/officeDocument/2006/relationships/image" Target="../media/image119.png"/><Relationship Id="rId19" Type="http://schemas.openxmlformats.org/officeDocument/2006/relationships/image" Target="../media/image113.png"/><Relationship Id="rId31" Type="http://schemas.openxmlformats.org/officeDocument/2006/relationships/image" Target="../media/image101.png"/><Relationship Id="rId4" Type="http://schemas.openxmlformats.org/officeDocument/2006/relationships/image" Target="../media/image99.png"/><Relationship Id="rId9" Type="http://schemas.openxmlformats.org/officeDocument/2006/relationships/image" Target="../media/image132.png"/><Relationship Id="rId14" Type="http://schemas.openxmlformats.org/officeDocument/2006/relationships/image" Target="../media/image130.png"/><Relationship Id="rId22" Type="http://schemas.openxmlformats.org/officeDocument/2006/relationships/image" Target="../media/image126.png"/><Relationship Id="rId27" Type="http://schemas.openxmlformats.org/officeDocument/2006/relationships/image" Target="../media/image161.png"/><Relationship Id="rId30" Type="http://schemas.openxmlformats.org/officeDocument/2006/relationships/image" Target="../media/image98.png"/><Relationship Id="rId8" Type="http://schemas.openxmlformats.org/officeDocument/2006/relationships/image" Target="../media/image116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15.png"/><Relationship Id="rId18" Type="http://schemas.openxmlformats.org/officeDocument/2006/relationships/image" Target="../media/image99.png"/><Relationship Id="rId26" Type="http://schemas.openxmlformats.org/officeDocument/2006/relationships/image" Target="../media/image140.png"/><Relationship Id="rId3" Type="http://schemas.openxmlformats.org/officeDocument/2006/relationships/image" Target="../media/image111.png"/><Relationship Id="rId21" Type="http://schemas.openxmlformats.org/officeDocument/2006/relationships/image" Target="../media/image126.png"/><Relationship Id="rId7" Type="http://schemas.openxmlformats.org/officeDocument/2006/relationships/image" Target="../media/image131.png"/><Relationship Id="rId12" Type="http://schemas.openxmlformats.org/officeDocument/2006/relationships/image" Target="../media/image139.png"/><Relationship Id="rId17" Type="http://schemas.openxmlformats.org/officeDocument/2006/relationships/image" Target="../media/image108.png"/><Relationship Id="rId25" Type="http://schemas.openxmlformats.org/officeDocument/2006/relationships/image" Target="../media/image98.png"/><Relationship Id="rId2" Type="http://schemas.openxmlformats.org/officeDocument/2006/relationships/image" Target="../media/image164.png"/><Relationship Id="rId16" Type="http://schemas.openxmlformats.org/officeDocument/2006/relationships/image" Target="../media/image157.png"/><Relationship Id="rId20" Type="http://schemas.openxmlformats.org/officeDocument/2006/relationships/image" Target="../media/image103.png"/><Relationship Id="rId29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65.png"/><Relationship Id="rId24" Type="http://schemas.openxmlformats.org/officeDocument/2006/relationships/image" Target="../media/image162.png"/><Relationship Id="rId32" Type="http://schemas.openxmlformats.org/officeDocument/2006/relationships/image" Target="../media/image168.png"/><Relationship Id="rId5" Type="http://schemas.openxmlformats.org/officeDocument/2006/relationships/image" Target="../media/image113.png"/><Relationship Id="rId15" Type="http://schemas.openxmlformats.org/officeDocument/2006/relationships/image" Target="../media/image156.png"/><Relationship Id="rId23" Type="http://schemas.openxmlformats.org/officeDocument/2006/relationships/image" Target="../media/image120.png"/><Relationship Id="rId28" Type="http://schemas.openxmlformats.org/officeDocument/2006/relationships/image" Target="../media/image106.png"/><Relationship Id="rId10" Type="http://schemas.openxmlformats.org/officeDocument/2006/relationships/image" Target="../media/image141.png"/><Relationship Id="rId19" Type="http://schemas.openxmlformats.org/officeDocument/2006/relationships/image" Target="../media/image158.png"/><Relationship Id="rId31" Type="http://schemas.openxmlformats.org/officeDocument/2006/relationships/image" Target="../media/image167.png"/><Relationship Id="rId4" Type="http://schemas.openxmlformats.org/officeDocument/2006/relationships/image" Target="../media/image112.png"/><Relationship Id="rId9" Type="http://schemas.openxmlformats.org/officeDocument/2006/relationships/image" Target="../media/image132.png"/><Relationship Id="rId14" Type="http://schemas.openxmlformats.org/officeDocument/2006/relationships/image" Target="../media/image155.png"/><Relationship Id="rId22" Type="http://schemas.openxmlformats.org/officeDocument/2006/relationships/image" Target="../media/image159.png"/><Relationship Id="rId27" Type="http://schemas.openxmlformats.org/officeDocument/2006/relationships/image" Target="../media/image163.png"/><Relationship Id="rId30" Type="http://schemas.openxmlformats.org/officeDocument/2006/relationships/image" Target="../media/image166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50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12" Type="http://schemas.openxmlformats.org/officeDocument/2006/relationships/image" Target="../media/image570.png"/><Relationship Id="rId17" Type="http://schemas.openxmlformats.org/officeDocument/2006/relationships/image" Target="../media/image61.png"/><Relationship Id="rId2" Type="http://schemas.openxmlformats.org/officeDocument/2006/relationships/image" Target="../media/image169.png"/><Relationship Id="rId16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0.png"/><Relationship Id="rId5" Type="http://schemas.openxmlformats.org/officeDocument/2006/relationships/image" Target="../media/image501.png"/><Relationship Id="rId15" Type="http://schemas.openxmlformats.org/officeDocument/2006/relationships/image" Target="../media/image590.png"/><Relationship Id="rId10" Type="http://schemas.openxmlformats.org/officeDocument/2006/relationships/image" Target="../media/image550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Relationship Id="rId14" Type="http://schemas.openxmlformats.org/officeDocument/2006/relationships/image" Target="../media/image580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11.png"/><Relationship Id="rId7" Type="http://schemas.openxmlformats.org/officeDocument/2006/relationships/image" Target="../media/image860.png"/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41.png"/><Relationship Id="rId4" Type="http://schemas.openxmlformats.org/officeDocument/2006/relationships/image" Target="../media/image821.png"/><Relationship Id="rId9" Type="http://schemas.openxmlformats.org/officeDocument/2006/relationships/image" Target="../media/image8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Social Networks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2207096"/>
          </a:xfrm>
        </p:spPr>
        <p:txBody>
          <a:bodyPr>
            <a:noAutofit/>
          </a:bodyPr>
          <a:lstStyle/>
          <a:p>
            <a:r>
              <a:rPr lang="en-US" dirty="0"/>
              <a:t>Diffusion:</a:t>
            </a:r>
          </a:p>
          <a:p>
            <a:r>
              <a:rPr lang="en-US" sz="2400" dirty="0"/>
              <a:t>Epidemic Spread</a:t>
            </a:r>
          </a:p>
          <a:p>
            <a:r>
              <a:rPr lang="en-US" sz="2400" dirty="0"/>
              <a:t>Influence Maximization</a:t>
            </a:r>
          </a:p>
          <a:p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Epidemics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15480"/>
            <a:ext cx="2038350" cy="3019425"/>
          </a:xfrm>
        </p:spPr>
      </p:pic>
      <p:sp>
        <p:nvSpPr>
          <p:cNvPr id="5" name="TextBox 4"/>
          <p:cNvSpPr txBox="1"/>
          <p:nvPr/>
        </p:nvSpPr>
        <p:spPr>
          <a:xfrm>
            <a:off x="228600" y="1624810"/>
            <a:ext cx="6215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Understanding the spread of viruses and epidemics is of great interest to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Health officials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Sociologists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Mathematicians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Hollywood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013176"/>
            <a:ext cx="859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underlying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contact network </a:t>
            </a:r>
            <a:r>
              <a:rPr lang="en-US" sz="3200" dirty="0"/>
              <a:t>clearly affects the spread of an epidemic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62208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8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94656" y="1628800"/>
                <a:ext cx="8856984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800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&lt;1⇔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→0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>
                    <a:sym typeface="Wingdings" pitchFamily="2" charset="2"/>
                  </a:rPr>
                  <a:t>the probability that all copies die converges to 1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1⇔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𝑐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>
                    <a:sym typeface="Wingdings" pitchFamily="2" charset="2"/>
                  </a:rPr>
                  <a:t>the probability that all copies die converges to 1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1⇔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∞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>
                    <a:sym typeface="Wingdings" pitchFamily="2" charset="2"/>
                  </a:rPr>
                  <a:t>the probability that all copies die converges to a constant &lt; 1</a:t>
                </a:r>
              </a:p>
              <a:p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8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4656" y="1628800"/>
                <a:ext cx="8856984" cy="4800600"/>
              </a:xfrm>
              <a:blipFill rotWithShape="0">
                <a:blip r:embed="rId2"/>
                <a:stretch>
                  <a:fillRect l="-1583" t="-1523" r="-6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4113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spread from the red node?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Inclusion of </a:t>
            </a:r>
            <a:r>
              <a:rPr lang="en-US" dirty="0">
                <a:solidFill>
                  <a:srgbClr val="FF0000"/>
                </a:solidFill>
              </a:rPr>
              <a:t>time</a:t>
            </a:r>
            <a:r>
              <a:rPr lang="en-US" dirty="0"/>
              <a:t> changes the problem of influence maximization</a:t>
            </a:r>
          </a:p>
          <a:p>
            <a:pPr lvl="1"/>
            <a:r>
              <a:rPr lang="en-US" sz="1900" dirty="0"/>
              <a:t>N. </a:t>
            </a:r>
            <a:r>
              <a:rPr lang="en-US" sz="1900" dirty="0" err="1"/>
              <a:t>Gayraud</a:t>
            </a:r>
            <a:r>
              <a:rPr lang="en-US" sz="1900" dirty="0"/>
              <a:t>, E. </a:t>
            </a:r>
            <a:r>
              <a:rPr lang="en-US" sz="1900" dirty="0" err="1"/>
              <a:t>Pitoura</a:t>
            </a:r>
            <a:r>
              <a:rPr lang="en-US" sz="1900" dirty="0"/>
              <a:t>, P. Tsaparas, Diffusion Maximization on Evolving networks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8"/>
          <a:stretch/>
        </p:blipFill>
        <p:spPr bwMode="auto">
          <a:xfrm>
            <a:off x="3131839" y="2450852"/>
            <a:ext cx="5672945" cy="233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99592" y="292494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5"/>
          </p:cNvCxnSpPr>
          <p:nvPr/>
        </p:nvCxnSpPr>
        <p:spPr>
          <a:xfrm>
            <a:off x="1083980" y="3109332"/>
            <a:ext cx="319668" cy="319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44617" y="340138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17841" y="340138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11760" y="292494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43396" y="3990921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6"/>
            <a:endCxn id="9" idx="2"/>
          </p:cNvCxnSpPr>
          <p:nvPr/>
        </p:nvCxnSpPr>
        <p:spPr>
          <a:xfrm>
            <a:off x="1560641" y="3509392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7"/>
            <a:endCxn id="10" idx="3"/>
          </p:cNvCxnSpPr>
          <p:nvPr/>
        </p:nvCxnSpPr>
        <p:spPr>
          <a:xfrm flipV="1">
            <a:off x="2202229" y="3109332"/>
            <a:ext cx="241167" cy="323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1" idx="1"/>
          </p:cNvCxnSpPr>
          <p:nvPr/>
        </p:nvCxnSpPr>
        <p:spPr>
          <a:xfrm>
            <a:off x="2202229" y="3585768"/>
            <a:ext cx="272803" cy="436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41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Epidemics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epidemic spread as a </a:t>
            </a:r>
            <a:r>
              <a:rPr lang="en-US" dirty="0">
                <a:solidFill>
                  <a:srgbClr val="0070C0"/>
                </a:solidFill>
              </a:rPr>
              <a:t>random process </a:t>
            </a:r>
            <a:r>
              <a:rPr lang="en-US" dirty="0"/>
              <a:t>on the graph and study its properties</a:t>
            </a:r>
          </a:p>
          <a:p>
            <a:pPr marL="285750"/>
            <a:r>
              <a:rPr lang="en-US" dirty="0"/>
              <a:t>Questions that we can answer: </a:t>
            </a:r>
          </a:p>
          <a:p>
            <a:pPr marL="685800" lvl="1"/>
            <a:r>
              <a:rPr lang="en-US" dirty="0"/>
              <a:t>What is the projected growth of the infected population?</a:t>
            </a:r>
          </a:p>
          <a:p>
            <a:pPr marL="685800" lvl="1"/>
            <a:r>
              <a:rPr lang="en-US" dirty="0"/>
              <a:t>Will the epidemic take over most of the network?</a:t>
            </a:r>
          </a:p>
          <a:p>
            <a:pPr marL="685800" lvl="1"/>
            <a:r>
              <a:rPr lang="en-US" dirty="0"/>
              <a:t>How can we contain the epidemic spread?</a:t>
            </a:r>
          </a:p>
          <a:p>
            <a:pPr marL="40005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537" y="537321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Diffusion of  ideas </a:t>
            </a:r>
            <a:r>
              <a:rPr lang="en-US" sz="3200" dirty="0"/>
              <a:t>and the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spread of influence </a:t>
            </a:r>
            <a:r>
              <a:rPr lang="en-US" sz="3200" dirty="0"/>
              <a:t>can also be modeled as epidemics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58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Basic Reproductive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8192"/>
                <a:ext cx="8229600" cy="492514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Basic Reproductive Number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): the expected number of new cases of the disease caused by a single individual</a:t>
                </a:r>
              </a:p>
              <a:p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This is a dimensionless number (it does not have units) and it characterizes the spread of the virus. </a:t>
                </a:r>
              </a:p>
              <a:p>
                <a:r>
                  <a:rPr lang="en-US" dirty="0"/>
                  <a:t>General computation:</a:t>
                </a:r>
              </a:p>
              <a:p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𝑖𝑛𝑓𝑒𝑐𝑡𝑖𝑜𝑛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𝑐𝑜𝑛𝑡𝑎𝑐𝑡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𝑐𝑜𝑛𝑡𝑎𝑐𝑡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𝑖𝑛𝑓𝑒𝑐𝑡𝑖𝑜𝑛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5715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571500" indent="-514350"/>
                <a:endParaRPr lang="en-US" dirty="0"/>
              </a:p>
              <a:p>
                <a:pPr marL="514350" indent="-457200"/>
                <a:r>
                  <a:rPr lang="en-US" dirty="0"/>
                  <a:t>In general, 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since this usually (but not always) implies that the infection will die out. </a:t>
                </a:r>
              </a:p>
              <a:p>
                <a:pPr marL="5715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8192"/>
                <a:ext cx="8229600" cy="4925144"/>
              </a:xfrm>
              <a:blipFill>
                <a:blip r:embed="rId4"/>
                <a:stretch>
                  <a:fillRect l="-1037" t="-2351" r="-741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047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8192"/>
                <a:ext cx="8229600" cy="4925144"/>
              </a:xfrm>
            </p:spPr>
            <p:txBody>
              <a:bodyPr>
                <a:normAutofit lnSpcReduction="10000"/>
              </a:bodyPr>
              <a:lstStyle/>
              <a:p>
                <a:pPr marL="571500" indent="-514350"/>
                <a:r>
                  <a:rPr lang="en-US" dirty="0"/>
                  <a:t>The computation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assumes that everyone is susceptible to infection</a:t>
                </a:r>
              </a:p>
              <a:p>
                <a:pPr marL="514350" indent="-457200"/>
                <a:r>
                  <a:rPr lang="en-US" dirty="0"/>
                  <a:t>For monitoring the real-time development of an infection the </a:t>
                </a:r>
                <a:r>
                  <a:rPr lang="en-US" dirty="0">
                    <a:solidFill>
                      <a:srgbClr val="FF0000"/>
                    </a:solidFill>
                  </a:rPr>
                  <a:t>real-time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FF0000"/>
                    </a:solidFill>
                  </a:rPr>
                  <a:t>effective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used</a:t>
                </a:r>
              </a:p>
              <a:p>
                <a:pPr marL="514350" indent="-457200"/>
                <a:r>
                  <a:rPr lang="en-US" dirty="0"/>
                  <a:t>It takes into account the current state of the disease, who is sick, and who is immune</a:t>
                </a:r>
              </a:p>
              <a:p>
                <a:pPr marL="514350" indent="-457200"/>
                <a:r>
                  <a:rPr lang="en-US" b="0" dirty="0"/>
                  <a:t>We definitely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  <a:p>
                <a:pPr marL="514350" indent="-457200"/>
                <a:r>
                  <a:rPr lang="en-US" dirty="0"/>
                  <a:t>It is very hard to compute and depends on multiple factors.</a:t>
                </a:r>
              </a:p>
              <a:p>
                <a:pPr marL="5715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8192"/>
                <a:ext cx="8229600" cy="4925144"/>
              </a:xfrm>
              <a:blipFill>
                <a:blip r:embed="rId4"/>
                <a:stretch>
                  <a:fillRect l="-1037" t="-2475" r="-1630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961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simple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Branching process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 person transmits the disease to each people she meets </a:t>
            </a:r>
            <a:r>
              <a:rPr lang="en-US" sz="2400" dirty="0">
                <a:solidFill>
                  <a:srgbClr val="0070C0"/>
                </a:solidFill>
              </a:rPr>
              <a:t>independently with a probability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An infected person meets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(new)</a:t>
            </a:r>
            <a:r>
              <a:rPr lang="en-US" sz="2400" dirty="0">
                <a:solidFill>
                  <a:srgbClr val="0070C0"/>
                </a:solidFill>
              </a:rPr>
              <a:t> people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while she is contagious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Infection proceeds in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waves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01090" y="388407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Contact network is a </a:t>
            </a:r>
            <a:r>
              <a:rPr lang="en-US" sz="2400" dirty="0">
                <a:solidFill>
                  <a:srgbClr val="0070C0"/>
                </a:solidFill>
              </a:rPr>
              <a:t>tree</a:t>
            </a:r>
            <a:r>
              <a:rPr lang="en-US" sz="2400" dirty="0"/>
              <a:t> with branching factor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0350"/>
            <a:ext cx="4933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82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Infection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interested in the number of people infected (</a:t>
            </a:r>
            <a:r>
              <a:rPr lang="en-US" dirty="0">
                <a:solidFill>
                  <a:srgbClr val="0070C0"/>
                </a:solidFill>
              </a:rPr>
              <a:t>spread</a:t>
            </a:r>
            <a:r>
              <a:rPr lang="en-US" dirty="0"/>
              <a:t>) and the duration of the infection</a:t>
            </a:r>
          </a:p>
          <a:p>
            <a:r>
              <a:rPr lang="en-US" dirty="0"/>
              <a:t>This depends on the infection probability </a:t>
            </a:r>
            <a:r>
              <a:rPr lang="en-US" i="1" dirty="0"/>
              <a:t>p</a:t>
            </a:r>
            <a:r>
              <a:rPr lang="en-US" dirty="0"/>
              <a:t> and the branching factor </a:t>
            </a:r>
            <a:r>
              <a:rPr lang="en-US" i="1" dirty="0"/>
              <a:t>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657" y="4293096"/>
            <a:ext cx="4953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2983" y="3947934"/>
            <a:ext cx="300359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An aggressive epidemic with high infection probability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2983" y="5477728"/>
            <a:ext cx="300866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epidemic </a:t>
            </a:r>
            <a:r>
              <a:rPr lang="en-US" sz="2400" dirty="0">
                <a:solidFill>
                  <a:srgbClr val="FF0000"/>
                </a:solidFill>
              </a:rPr>
              <a:t>survives</a:t>
            </a:r>
            <a:r>
              <a:rPr lang="en-US" sz="2400" dirty="0"/>
              <a:t> after three steps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78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Infection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interested in the number of people infected (</a:t>
            </a:r>
            <a:r>
              <a:rPr lang="en-US" dirty="0">
                <a:solidFill>
                  <a:srgbClr val="0070C0"/>
                </a:solidFill>
              </a:rPr>
              <a:t>spread</a:t>
            </a:r>
            <a:r>
              <a:rPr lang="en-US" dirty="0"/>
              <a:t>) and the duration of the infection</a:t>
            </a:r>
          </a:p>
          <a:p>
            <a:r>
              <a:rPr lang="en-US" dirty="0"/>
              <a:t>This depends on the infection probability </a:t>
            </a:r>
            <a:r>
              <a:rPr lang="en-US" i="1" dirty="0"/>
              <a:t>p</a:t>
            </a:r>
            <a:r>
              <a:rPr lang="en-US" dirty="0"/>
              <a:t> and the branching factor </a:t>
            </a:r>
            <a:r>
              <a:rPr lang="en-US" i="1" dirty="0"/>
              <a:t>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8055" y="3881713"/>
            <a:ext cx="300359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 mild epidemic with low infection probability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25215"/>
            <a:ext cx="5114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52983" y="5477728"/>
            <a:ext cx="300866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epidemic </a:t>
            </a:r>
            <a:r>
              <a:rPr lang="en-US" sz="2400" dirty="0">
                <a:solidFill>
                  <a:srgbClr val="FF0000"/>
                </a:solidFill>
              </a:rPr>
              <a:t>dies out</a:t>
            </a:r>
            <a:r>
              <a:rPr lang="en-US" sz="2400" dirty="0"/>
              <a:t> after two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258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Basic Reproductive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8192"/>
                <a:ext cx="8229600" cy="434382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Basic Reproductive Number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): the expected number of new cases of the disease caused by a single individual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𝑘𝑝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Claim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: </a:t>
                </a:r>
              </a:p>
              <a:p>
                <a:pPr marL="914400" lvl="1" indent="-514350">
                  <a:buFont typeface="+mj-lt"/>
                  <a:buAutoNum type="alphaLcParenR"/>
                </a:pP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If </a:t>
                </a:r>
                <a:r>
                  <a:rPr lang="en-US" i="1" dirty="0">
                    <a:solidFill>
                      <a:srgbClr val="FF0000"/>
                    </a:solidFill>
                  </a:rPr>
                  <a:t>R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 &lt; 1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, then with probability 1, the disease dies out after a finite number of waves.  </a:t>
                </a:r>
                <a:b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</a:b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In this case </a:t>
                </a:r>
                <a:r>
                  <a:rPr lang="en-US" dirty="0"/>
                  <a:t>each person infects less than one person in expectation. The infection eventually </a:t>
                </a:r>
                <a:r>
                  <a:rPr lang="en-US" i="1" dirty="0">
                    <a:solidFill>
                      <a:srgbClr val="0070C0"/>
                    </a:solidFill>
                  </a:rPr>
                  <a:t>dies out</a:t>
                </a:r>
                <a:r>
                  <a:rPr lang="en-US" dirty="0"/>
                  <a:t>.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914400" lvl="1" indent="-514350">
                  <a:buFont typeface="+mj-lt"/>
                  <a:buAutoNum type="alphaLcParenR"/>
                </a:pPr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914400" lvl="1" indent="-514350">
                  <a:buFont typeface="+mj-lt"/>
                  <a:buAutoNum type="alphaLcParenR"/>
                </a:pPr>
                <a:r>
                  <a:rPr lang="en-US" dirty="0"/>
                  <a:t>If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i="1" dirty="0">
                    <a:solidFill>
                      <a:srgbClr val="FF0000"/>
                    </a:solidFill>
                  </a:rPr>
                  <a:t>R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 &gt; 1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, then with probability greater than 0 the disease persists by infecting at least one person in each wave. </a:t>
                </a:r>
                <a:b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</a:br>
                <a:r>
                  <a:rPr lang="en-US" dirty="0"/>
                  <a:t>In this case each person infects more than one person in expectation. The infection </a:t>
                </a:r>
                <a:r>
                  <a:rPr lang="en-US" i="1" dirty="0">
                    <a:solidFill>
                      <a:srgbClr val="0070C0"/>
                    </a:solidFill>
                  </a:rPr>
                  <a:t>persists</a:t>
                </a:r>
                <a:r>
                  <a:rPr lang="en-US" dirty="0"/>
                  <a:t>.</a:t>
                </a:r>
              </a:p>
              <a:p>
                <a:pPr marL="5715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8192"/>
                <a:ext cx="8229600" cy="4343820"/>
              </a:xfrm>
              <a:blipFill>
                <a:blip r:embed="rId3"/>
                <a:stretch>
                  <a:fillRect l="-815" t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83568" y="5982566"/>
            <a:ext cx="748883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Application: Reduce </a:t>
            </a:r>
            <a:r>
              <a:rPr lang="en-US" sz="2400" i="1" dirty="0"/>
              <a:t>k</a:t>
            </a:r>
            <a:r>
              <a:rPr lang="en-US" sz="2400" dirty="0"/>
              <a:t>, or </a:t>
            </a:r>
            <a:r>
              <a:rPr lang="en-US" sz="2400" i="1" dirty="0"/>
              <a:t>p </a:t>
            </a:r>
            <a:r>
              <a:rPr lang="en-US" sz="2400" dirty="0"/>
              <a:t>to combat an epidemic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33296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56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294" y="1268760"/>
                <a:ext cx="8229600" cy="452596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: random variable indicating the number of infected nodes at level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 </a:t>
                </a:r>
                <a:r>
                  <a:rPr lang="en-US" dirty="0"/>
                  <a:t>(after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</a:t>
                </a:r>
                <a:r>
                  <a:rPr lang="en-US" dirty="0"/>
                  <a:t> steps)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≥1]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: probability that there exists at least 1 infected node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steps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: the probability of having infected nodes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want to show that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FF0000"/>
                    </a:solidFill>
                  </a:rPr>
                  <a:t>	 </a:t>
                </a:r>
                <a:r>
                  <a:rPr lang="en-US" b="0" dirty="0"/>
                  <a:t>(b)</a:t>
                </a:r>
                <a:r>
                  <a:rPr lang="en-US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294" y="1268760"/>
                <a:ext cx="8229600" cy="4525963"/>
              </a:xfrm>
              <a:blipFill>
                <a:blip r:embed="rId2"/>
                <a:stretch>
                  <a:fillRect l="-1852" t="-1615" r="-2889" b="-14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870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91" y="1640036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At level n,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i="1" baseline="30000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nodes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nj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if node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at level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is infected, 0 otherwise 		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E[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nj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]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baseline="30000" dirty="0" err="1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E[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= R</a:t>
            </a:r>
            <a:r>
              <a:rPr lang="en-US" sz="18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] ≥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≥ 1] =&gt;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≤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18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This proves (a) but not (b)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0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900" y="2420888"/>
            <a:ext cx="7946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Diffusion: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process by which a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piece of information </a:t>
            </a:r>
            <a:r>
              <a:rPr lang="en-US" sz="2800" dirty="0"/>
              <a:t>is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spread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reaches individuals </a:t>
            </a:r>
            <a:r>
              <a:rPr lang="en-US" sz="2800" dirty="0"/>
              <a:t>through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70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15" y="12868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p:sp>
        <p:nvSpPr>
          <p:cNvPr id="4" name="Oval 3"/>
          <p:cNvSpPr/>
          <p:nvPr/>
        </p:nvSpPr>
        <p:spPr>
          <a:xfrm>
            <a:off x="5999430" y="14127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8" idx="7"/>
          </p:cNvCxnSpPr>
          <p:nvPr/>
        </p:nvCxnSpPr>
        <p:spPr>
          <a:xfrm flipH="1">
            <a:off x="4426207" y="1781552"/>
            <a:ext cx="1636495" cy="937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3441737" y="2933715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80356" y="267666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4"/>
            <a:endCxn id="12" idx="0"/>
          </p:cNvCxnSpPr>
          <p:nvPr/>
        </p:nvCxnSpPr>
        <p:spPr>
          <a:xfrm>
            <a:off x="6215454" y="1844824"/>
            <a:ext cx="0" cy="8318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5360107" y="2911196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71438" y="267666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5"/>
            <a:endCxn id="15" idx="1"/>
          </p:cNvCxnSpPr>
          <p:nvPr/>
        </p:nvCxnSpPr>
        <p:spPr>
          <a:xfrm>
            <a:off x="6368206" y="1781552"/>
            <a:ext cx="1636774" cy="10278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7236296" y="2922513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62799" y="276718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215223" y="2809361"/>
            <a:ext cx="0" cy="10914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15223" y="4434681"/>
            <a:ext cx="0" cy="10688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99199" y="2809361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72169" y="5526003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67491" y="3900798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37960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72089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6593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11631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31" y="4994032"/>
                <a:ext cx="75616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25028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028" y="4994032"/>
                <a:ext cx="756169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872746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746" y="4994032"/>
                <a:ext cx="75616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76293" y="5655579"/>
                <a:ext cx="5109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93" y="5655579"/>
                <a:ext cx="510909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23190" y="1404770"/>
            <a:ext cx="3580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child of the root starts a branching process of length n-1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4867" y="3140968"/>
                <a:ext cx="2746265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7" y="3140968"/>
                <a:ext cx="2746265" cy="405624"/>
              </a:xfrm>
              <a:prstGeom prst="rect">
                <a:avLst/>
              </a:prstGeom>
              <a:blipFill rotWithShape="0">
                <a:blip r:embed="rId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4932" y="3835574"/>
                <a:ext cx="2693494" cy="1328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if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32" y="3835574"/>
                <a:ext cx="2693494" cy="1328954"/>
              </a:xfrm>
              <a:prstGeom prst="rect">
                <a:avLst/>
              </a:prstGeom>
              <a:blipFill rotWithShape="0">
                <a:blip r:embed="rId7"/>
                <a:stretch>
                  <a:fillRect l="-2489" t="-2294" b="-41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7995" y="5717197"/>
                <a:ext cx="5513561" cy="1055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We also have: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So we obtain a series of values: 1,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We want to find where this series converges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5" y="5717197"/>
                <a:ext cx="5513561" cy="1055289"/>
              </a:xfrm>
              <a:prstGeom prst="rect">
                <a:avLst/>
              </a:prstGeom>
              <a:blipFill rotWithShape="0">
                <a:blip r:embed="rId8"/>
                <a:stretch>
                  <a:fillRect l="-1105" t="-3468" b="-92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566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Properties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857250" lvl="2" indent="0">
                  <a:buNone/>
                </a:pPr>
                <a:r>
                  <a:rPr lang="en-US" i="1" dirty="0"/>
                  <a:t>passes through (0, 0); below y = x, once x = 1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in the interval [0,1] but decreasing. Our function is increasing and concave.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857250" lvl="2" indent="0">
                  <a:buNone/>
                </a:pPr>
                <a:r>
                  <a:rPr lang="en-US" i="1" dirty="0"/>
                  <a:t>Slope at x = 0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880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Case 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. The function starts above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but then drops below the line.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9" y="2708920"/>
            <a:ext cx="4536504" cy="3242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0052" y="5841145"/>
                <a:ext cx="81267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crosses</a:t>
                </a:r>
                <a:r>
                  <a:rPr lang="en-US" sz="3200" dirty="0"/>
                  <a:t> the line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at some point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2" y="5841145"/>
                <a:ext cx="8126748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237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Starting from the value 1, repeated applications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will converge to the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2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212976"/>
            <a:ext cx="4873389" cy="34685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997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Case 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 The function starts with below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Repeated applications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converge to zero.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2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05" y="3212976"/>
            <a:ext cx="5146790" cy="34904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016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Branching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Assumes no network structure, no triangles or shared neighbors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6899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SIR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node may be in the following states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>
                <a:solidFill>
                  <a:srgbClr val="0070C0"/>
                </a:solidFill>
              </a:rPr>
              <a:t>usceptible</a:t>
            </a:r>
            <a:r>
              <a:rPr lang="en-US" sz="2400" dirty="0"/>
              <a:t>: healthy but not immune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nfected</a:t>
            </a:r>
            <a:r>
              <a:rPr lang="en-US" sz="2400" dirty="0"/>
              <a:t>: has the virus and can actively propagate it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>
                <a:solidFill>
                  <a:srgbClr val="0070C0"/>
                </a:solidFill>
              </a:rPr>
              <a:t>emoved</a:t>
            </a:r>
            <a:r>
              <a:rPr lang="en-US" sz="2400" dirty="0"/>
              <a:t>: (Immune or Dead) had the virus but it is no longer active</a:t>
            </a:r>
          </a:p>
          <a:p>
            <a:pPr lvl="1"/>
            <a:endParaRPr lang="en-US" sz="2400" dirty="0"/>
          </a:p>
          <a:p>
            <a:r>
              <a:rPr lang="en-US" sz="2800" dirty="0"/>
              <a:t>Parameter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800" dirty="0"/>
              <a:t>: the </a:t>
            </a:r>
            <a:r>
              <a:rPr lang="en-US" sz="2800" dirty="0">
                <a:solidFill>
                  <a:srgbClr val="0070C0"/>
                </a:solidFill>
              </a:rPr>
              <a:t>probability</a:t>
            </a:r>
            <a:r>
              <a:rPr lang="en-US" sz="2800" dirty="0"/>
              <a:t> of an Infected node to infect a Susceptible neighbor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055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SIR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Initially all nodes are in state </a:t>
                </a:r>
                <a:r>
                  <a:rPr lang="en-US" dirty="0">
                    <a:solidFill>
                      <a:srgbClr val="00B0F0"/>
                    </a:solidFill>
                  </a:rPr>
                  <a:t>S(</a:t>
                </a:r>
                <a:r>
                  <a:rPr lang="en-US" dirty="0" err="1">
                    <a:solidFill>
                      <a:srgbClr val="00B0F0"/>
                    </a:solidFill>
                  </a:rPr>
                  <a:t>usceptible</a:t>
                </a:r>
                <a:r>
                  <a:rPr lang="en-US" dirty="0">
                    <a:solidFill>
                      <a:srgbClr val="00B0F0"/>
                    </a:solidFill>
                  </a:rPr>
                  <a:t>), </a:t>
                </a:r>
                <a:r>
                  <a:rPr lang="en-US" dirty="0"/>
                  <a:t>except for a few nodes in state </a:t>
                </a:r>
                <a:r>
                  <a:rPr lang="en-US" dirty="0">
                    <a:solidFill>
                      <a:srgbClr val="00B0F0"/>
                    </a:solidFill>
                  </a:rPr>
                  <a:t>I(</a:t>
                </a:r>
                <a:r>
                  <a:rPr lang="en-US" dirty="0" err="1">
                    <a:solidFill>
                      <a:srgbClr val="00B0F0"/>
                    </a:solidFill>
                  </a:rPr>
                  <a:t>nfected</a:t>
                </a:r>
                <a:r>
                  <a:rPr lang="en-US" dirty="0">
                    <a:solidFill>
                      <a:srgbClr val="00B0F0"/>
                    </a:solidFill>
                  </a:rPr>
                  <a:t>).</a:t>
                </a:r>
              </a:p>
              <a:p>
                <a:r>
                  <a:rPr lang="en-US" dirty="0"/>
                  <a:t>An infected node stays infected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steps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Simplest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At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steps the infected node has probability </a:t>
                </a:r>
                <a:r>
                  <a:rPr lang="en-US" i="1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 of infecting any of its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susceptible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Infection probability</a:t>
                </a:r>
              </a:p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steps the node is </a:t>
                </a:r>
                <a:r>
                  <a:rPr lang="en-US" dirty="0">
                    <a:solidFill>
                      <a:srgbClr val="00B0F0"/>
                    </a:solidFill>
                  </a:rPr>
                  <a:t>Removed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830" r="-22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831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84784"/>
            <a:ext cx="5261712" cy="48245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353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7638"/>
            <a:ext cx="5419353" cy="49568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89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2C625-E9DC-43A2-B14D-2ADD789F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C2344-F718-4199-BAE7-81C8CDDB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DDE5F8-7984-472B-8374-B92F5905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92480" cy="499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801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642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56791"/>
            <a:ext cx="5143061" cy="47280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834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28800"/>
            <a:ext cx="5694157" cy="46822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600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263955"/>
            <a:ext cx="8062913" cy="652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280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Extensions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11560" y="1916832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Probability per pair of nodes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Sequence of several states (e.g. early, middle, and late periods of the infection), and allowing the contagion probabilities to vary across these states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Mutating, change the characteristics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2839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0D3F-F947-488C-9192-341364B6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Continuous 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5F675-8D44-4253-9E9B-FA080AD166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We can analyze the SIR model assuming a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continuous change </a:t>
                </a:r>
                <a:r>
                  <a:rPr lang="en-US" dirty="0"/>
                  <a:t>in the number of Susceptible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</a:t>
                </a:r>
                <a:r>
                  <a:rPr lang="en-US" dirty="0"/>
                  <a:t>), Infected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dirty="0"/>
                  <a:t>), and Removed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</a:t>
                </a:r>
                <a:r>
                  <a:rPr lang="en-US" dirty="0"/>
                  <a:t>) nodes.</a:t>
                </a:r>
              </a:p>
              <a:p>
                <a:r>
                  <a:rPr lang="en-US" dirty="0"/>
                  <a:t>In the continuous model the infection probability is replaced by the </a:t>
                </a:r>
                <a:r>
                  <a:rPr lang="en-US" dirty="0">
                    <a:solidFill>
                      <a:srgbClr val="FF0000"/>
                    </a:solidFill>
                  </a:rPr>
                  <a:t>infection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also have the </a:t>
                </a:r>
                <a:r>
                  <a:rPr lang="en-US" dirty="0">
                    <a:solidFill>
                      <a:srgbClr val="FF0000"/>
                    </a:solidFill>
                  </a:rPr>
                  <a:t>recovery (or removal)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which is the rate by which nodes recover (or die)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, the fraction of S, I, R nodes,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the size of the population</a:t>
                </a:r>
              </a:p>
              <a:p>
                <a:r>
                  <a:rPr lang="en-US" dirty="0"/>
                  <a:t>We assumed that initially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≈1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assume that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</m:t>
                    </m:r>
                  </m:oMath>
                </a14:m>
                <a:r>
                  <a:rPr lang="en-US" dirty="0"/>
                  <a:t> contacts (random contacts)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5F675-8D44-4253-9E9B-FA080AD166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>
                <a:blip r:embed="rId2"/>
                <a:stretch>
                  <a:fillRect l="-1259" t="-2041" r="-1185" b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31950-2B00-46ED-BAF0-131E5E7F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5994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0D3F-F947-488C-9192-341364B6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Continuous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5F675-8D44-4253-9E9B-FA080AD166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We can describe SIR with the following system of differential equations: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epidemic persists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5F675-8D44-4253-9E9B-FA080AD166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>
                <a:blip r:embed="rId2"/>
                <a:stretch>
                  <a:fillRect l="-815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31950-2B00-46ED-BAF0-131E5E7F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BAAE5C-F461-4391-AC8D-8B3A625BB80D}"/>
                  </a:ext>
                </a:extLst>
              </p:cNvPr>
              <p:cNvSpPr txBox="1"/>
              <p:nvPr/>
            </p:nvSpPr>
            <p:spPr>
              <a:xfrm>
                <a:off x="3635896" y="5356363"/>
                <a:ext cx="1800201" cy="9780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BAAE5C-F461-4391-AC8D-8B3A625BB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56363"/>
                <a:ext cx="1800201" cy="978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549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SIR and the Branching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27168" cy="3845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branching process is a special case where the graph is a tree (and the infected node is the root)</a:t>
            </a:r>
          </a:p>
          <a:p>
            <a:pPr lvl="1"/>
            <a:r>
              <a:rPr lang="en-US" dirty="0"/>
              <a:t>The existence of triangles shared neighbors makes a big difference</a:t>
            </a:r>
          </a:p>
          <a:p>
            <a:r>
              <a:rPr lang="en-US" dirty="0"/>
              <a:t>The basic reproductive number is not necessarily informative in the general case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247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SIR and the Branching process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9047"/>
            <a:ext cx="6552728" cy="209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32656" y="1539653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  <a:p>
            <a:r>
              <a:rPr lang="en-US" sz="2400" dirty="0"/>
              <a:t>R</a:t>
            </a:r>
            <a:r>
              <a:rPr lang="en-US" sz="2400" baseline="-25000" dirty="0"/>
              <a:t>0</a:t>
            </a:r>
            <a:r>
              <a:rPr lang="en-US" sz="2400" dirty="0"/>
              <a:t> the expected number of new cases caused by a single node</a:t>
            </a:r>
          </a:p>
          <a:p>
            <a:r>
              <a:rPr lang="en-US" sz="2400" dirty="0"/>
              <a:t>assume </a:t>
            </a:r>
          </a:p>
          <a:p>
            <a:r>
              <a:rPr lang="en-US" sz="2400" dirty="0"/>
              <a:t>p = 2/3, </a:t>
            </a:r>
          </a:p>
          <a:p>
            <a:r>
              <a:rPr lang="en-US" sz="2400" dirty="0"/>
              <a:t>R</a:t>
            </a:r>
            <a:r>
              <a:rPr lang="en-US" sz="2400" baseline="-25000" dirty="0"/>
              <a:t>0</a:t>
            </a:r>
            <a:r>
              <a:rPr lang="en-US" sz="2400" dirty="0"/>
              <a:t> = 4/3 &gt; 1</a:t>
            </a:r>
          </a:p>
          <a:p>
            <a:r>
              <a:rPr lang="en-US" sz="2400" dirty="0"/>
              <a:t>Probability to fail at each level and stop (1/3)</a:t>
            </a:r>
            <a:r>
              <a:rPr lang="en-US" sz="2400" baseline="30000" dirty="0"/>
              <a:t>4 </a:t>
            </a:r>
            <a:r>
              <a:rPr lang="en-US" sz="2400" dirty="0"/>
              <a:t>= 1/81</a:t>
            </a:r>
          </a:p>
        </p:txBody>
      </p:sp>
    </p:spTree>
    <p:extLst>
      <p:ext uri="{BB962C8B-B14F-4D97-AF65-F5344CB8AC3E}">
        <p14:creationId xmlns:p14="http://schemas.microsoft.com/office/powerpoint/2010/main" val="2963980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Percolation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Percolation</a:t>
            </a:r>
            <a:r>
              <a:rPr lang="en-US" dirty="0"/>
              <a:t>: we have a network of “pipes” which can carry liquids, and they can be either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open</a:t>
            </a:r>
            <a:r>
              <a:rPr lang="en-US" dirty="0"/>
              <a:t>,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closed</a:t>
            </a:r>
            <a:r>
              <a:rPr lang="en-US" dirty="0"/>
              <a:t> with some probability</a:t>
            </a:r>
          </a:p>
          <a:p>
            <a:pPr lvl="1"/>
            <a:r>
              <a:rPr lang="en-US" dirty="0"/>
              <a:t>The pipes can be pathways within a material</a:t>
            </a:r>
          </a:p>
          <a:p>
            <a:r>
              <a:rPr lang="en-US" dirty="0"/>
              <a:t>If liquid enters the network from some nodes, does it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reach</a:t>
            </a:r>
            <a:r>
              <a:rPr lang="en-US" dirty="0"/>
              <a:t> most of the network?</a:t>
            </a:r>
          </a:p>
          <a:p>
            <a:pPr lvl="1"/>
            <a:r>
              <a:rPr lang="en-US" dirty="0"/>
              <a:t>The network </a:t>
            </a:r>
            <a:r>
              <a:rPr lang="en-US" dirty="0">
                <a:solidFill>
                  <a:srgbClr val="FF0000"/>
                </a:solidFill>
              </a:rPr>
              <a:t>percolates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0889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SIR and Percolation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There is a connection between SIR model and percolation</a:t>
            </a:r>
          </a:p>
          <a:p>
            <a:r>
              <a:rPr lang="en-US" dirty="0"/>
              <a:t>When a virus is transmitted from 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en-US" dirty="0"/>
              <a:t> to </a:t>
            </a: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/>
              <a:t>, the edge </a:t>
            </a:r>
            <a:r>
              <a:rPr lang="en-US" dirty="0">
                <a:solidFill>
                  <a:srgbClr val="00B0F0"/>
                </a:solidFill>
              </a:rPr>
              <a:t>(u, v) </a:t>
            </a:r>
            <a:r>
              <a:rPr lang="en-US" dirty="0"/>
              <a:t>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activated</a:t>
            </a:r>
            <a:r>
              <a:rPr lang="en-US" dirty="0"/>
              <a:t> with probability </a:t>
            </a:r>
            <a:r>
              <a:rPr lang="en-US" dirty="0">
                <a:solidFill>
                  <a:srgbClr val="00B0F0"/>
                </a:solidFill>
              </a:rPr>
              <a:t>p</a:t>
            </a:r>
          </a:p>
          <a:p>
            <a:r>
              <a:rPr lang="en-US" dirty="0"/>
              <a:t>We can assume that all edge activations have happened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advance</a:t>
            </a:r>
            <a:r>
              <a:rPr lang="en-US" dirty="0"/>
              <a:t>, and the input graph has </a:t>
            </a:r>
            <a:r>
              <a:rPr lang="en-US" dirty="0">
                <a:solidFill>
                  <a:srgbClr val="00B0F0"/>
                </a:solidFill>
              </a:rPr>
              <a:t>only</a:t>
            </a:r>
            <a:r>
              <a:rPr lang="en-US" dirty="0"/>
              <a:t>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active edges</a:t>
            </a:r>
            <a:r>
              <a:rPr lang="en-US" dirty="0"/>
              <a:t>.</a:t>
            </a:r>
          </a:p>
          <a:p>
            <a:r>
              <a:rPr lang="en-US" dirty="0"/>
              <a:t>Which nodes will be infected?</a:t>
            </a:r>
          </a:p>
          <a:p>
            <a:pPr lvl="1"/>
            <a:r>
              <a:rPr lang="en-US" dirty="0"/>
              <a:t>The nodes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reachable</a:t>
            </a:r>
            <a:r>
              <a:rPr lang="en-US" dirty="0"/>
              <a:t> from the initial infected nodes</a:t>
            </a:r>
          </a:p>
          <a:p>
            <a:r>
              <a:rPr lang="en-US" dirty="0"/>
              <a:t>In this way we transformed the </a:t>
            </a:r>
            <a:r>
              <a:rPr lang="en-US" dirty="0">
                <a:solidFill>
                  <a:srgbClr val="00B0F0"/>
                </a:solidFill>
              </a:rPr>
              <a:t>dynamic SIR process </a:t>
            </a:r>
            <a:r>
              <a:rPr lang="en-US" dirty="0"/>
              <a:t>into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static</a:t>
            </a:r>
            <a:r>
              <a:rPr lang="en-US" dirty="0"/>
              <a:t> one.</a:t>
            </a:r>
          </a:p>
          <a:p>
            <a:pPr lvl="1"/>
            <a:r>
              <a:rPr lang="en-US" dirty="0"/>
              <a:t>This is essentially percolation in the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03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" y="1628800"/>
            <a:ext cx="7087209" cy="4818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5517232"/>
            <a:ext cx="295232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Modeling epidemics</a:t>
            </a:r>
          </a:p>
        </p:txBody>
      </p:sp>
    </p:spTree>
    <p:extLst>
      <p:ext uri="{BB962C8B-B14F-4D97-AF65-F5344CB8AC3E}">
        <p14:creationId xmlns:p14="http://schemas.microsoft.com/office/powerpoint/2010/main" val="3109844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8518"/>
            <a:ext cx="8496944" cy="506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479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SIS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>
                    <a:solidFill>
                      <a:srgbClr val="0070C0"/>
                    </a:solidFill>
                  </a:rPr>
                  <a:t>usceptible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0070C0"/>
                    </a:solidFill>
                  </a:rPr>
                  <a:t>nfected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>
                    <a:solidFill>
                      <a:srgbClr val="0070C0"/>
                    </a:solidFill>
                  </a:rPr>
                  <a:t>usceptible</a:t>
                </a:r>
              </a:p>
              <a:p>
                <a:pPr lvl="1"/>
                <a:r>
                  <a:rPr lang="en-US" dirty="0"/>
                  <a:t>Susceptible: healthy but not immune</a:t>
                </a:r>
              </a:p>
              <a:p>
                <a:pPr lvl="1"/>
                <a:r>
                  <a:rPr lang="en-US" dirty="0"/>
                  <a:t>Infected: has the virus and can actively propagate it</a:t>
                </a:r>
              </a:p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Infected </a:t>
                </a:r>
                <a:r>
                  <a:rPr lang="en-US" dirty="0"/>
                  <a:t>node infects a </a:t>
                </a:r>
                <a:r>
                  <a:rPr lang="en-US" dirty="0">
                    <a:solidFill>
                      <a:srgbClr val="0070C0"/>
                    </a:solidFill>
                  </a:rPr>
                  <a:t>Susceptible</a:t>
                </a:r>
                <a:r>
                  <a:rPr lang="en-US" dirty="0"/>
                  <a:t> neighbor with probability </a:t>
                </a:r>
                <a:r>
                  <a:rPr lang="en-US" b="1" i="1" dirty="0">
                    <a:solidFill>
                      <a:schemeClr val="accent3">
                        <a:lumMod val="75000"/>
                      </a:schemeClr>
                    </a:solidFill>
                  </a:rPr>
                  <a:t>p</a:t>
                </a:r>
              </a:p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Infected</a:t>
                </a:r>
                <a:r>
                  <a:rPr lang="en-US" dirty="0"/>
                  <a:t> node becomes </a:t>
                </a:r>
                <a:r>
                  <a:rPr lang="en-US" dirty="0">
                    <a:solidFill>
                      <a:srgbClr val="0070C0"/>
                    </a:solidFill>
                  </a:rPr>
                  <a:t>Susceptible </a:t>
                </a:r>
                <a:r>
                  <a:rPr lang="en-US" dirty="0"/>
                  <a:t>again with probability </a:t>
                </a:r>
                <a:r>
                  <a:rPr lang="en-US" b="1" i="1" dirty="0">
                    <a:solidFill>
                      <a:schemeClr val="accent3">
                        <a:lumMod val="75000"/>
                      </a:schemeClr>
                    </a:solidFill>
                  </a:rPr>
                  <a:t>q</a:t>
                </a:r>
                <a:r>
                  <a:rPr lang="en-US" dirty="0"/>
                  <a:t> (or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steps)</a:t>
                </a:r>
                <a:endParaRPr lang="el-GR" dirty="0"/>
              </a:p>
              <a:p>
                <a:pPr lvl="1"/>
                <a:r>
                  <a:rPr lang="en-US" dirty="0"/>
                  <a:t>In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simplified</a:t>
                </a:r>
                <a:r>
                  <a:rPr lang="en-US" dirty="0"/>
                  <a:t> version of the model </a:t>
                </a:r>
                <a:r>
                  <a:rPr lang="en-US" dirty="0">
                    <a:solidFill>
                      <a:srgbClr val="0070C0"/>
                    </a:solidFill>
                  </a:rPr>
                  <a:t>q = 1</a:t>
                </a:r>
              </a:p>
              <a:p>
                <a:r>
                  <a:rPr lang="en-US" dirty="0"/>
                  <a:t>Nodes </a:t>
                </a:r>
                <a:r>
                  <a:rPr lang="en-US" dirty="0">
                    <a:solidFill>
                      <a:srgbClr val="FF0000"/>
                    </a:solidFill>
                  </a:rPr>
                  <a:t>alternate </a:t>
                </a:r>
                <a:r>
                  <a:rPr lang="en-US" dirty="0"/>
                  <a:t>between </a:t>
                </a:r>
                <a:r>
                  <a:rPr lang="en-US" dirty="0">
                    <a:solidFill>
                      <a:srgbClr val="0070C0"/>
                    </a:solidFill>
                  </a:rPr>
                  <a:t>Susceptible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0070C0"/>
                    </a:solidFill>
                  </a:rPr>
                  <a:t>Infected </a:t>
                </a:r>
                <a:r>
                  <a:rPr lang="en-US" dirty="0"/>
                  <a:t>status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3504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857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no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Infected</a:t>
            </a:r>
            <a:r>
              <a:rPr lang="en-US" dirty="0"/>
              <a:t> nodes, virus dies out</a:t>
            </a:r>
          </a:p>
          <a:p>
            <a:r>
              <a:rPr lang="en-US" dirty="0"/>
              <a:t>Question: will the virus die out?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4044"/>
            <a:ext cx="8670949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571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 eigenvalue point of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6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963" y="1600200"/>
                <a:ext cx="8562975" cy="4525963"/>
              </a:xfrm>
            </p:spPr>
            <p:txBody>
              <a:bodyPr/>
              <a:lstStyle/>
              <a:p>
                <a:r>
                  <a:rPr lang="en-US" sz="2800" dirty="0"/>
                  <a:t>If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</a:t>
                </a:r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adjacency matrix </a:t>
                </a:r>
                <a:r>
                  <a:rPr lang="en-US" sz="2800" dirty="0"/>
                  <a:t>of the network, then the virus dies out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hlink"/>
                    </a:solidFill>
                  </a:rPr>
                  <a:t> </a:t>
                </a:r>
                <a:r>
                  <a:rPr lang="en-US" sz="2800" dirty="0"/>
                  <a:t>is the first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eigenvalue</a:t>
                </a:r>
                <a:r>
                  <a:rPr lang="en-US" sz="2800" dirty="0">
                    <a:solidFill>
                      <a:schemeClr val="hlink"/>
                    </a:solidFill>
                  </a:rPr>
                  <a:t> </a:t>
                </a:r>
                <a:r>
                  <a:rPr lang="en-US" sz="2800" dirty="0"/>
                  <a:t>of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</a:t>
                </a:r>
                <a:endParaRPr lang="el-G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6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963" y="1600200"/>
                <a:ext cx="8562975" cy="4525963"/>
              </a:xfrm>
              <a:blipFill rotWithShape="0">
                <a:blip r:embed="rId2"/>
                <a:stretch>
                  <a:fillRect l="-1281" t="-1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9552" y="443711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Y. Wang, D. </a:t>
            </a:r>
            <a:r>
              <a:rPr lang="en-US" dirty="0" err="1"/>
              <a:t>Chakrabarti</a:t>
            </a:r>
            <a:r>
              <a:rPr lang="en-US" dirty="0"/>
              <a:t>, C. Wang, C. </a:t>
            </a:r>
            <a:r>
              <a:rPr lang="en-US" dirty="0" err="1"/>
              <a:t>Faloutsos</a:t>
            </a:r>
            <a:r>
              <a:rPr lang="en-US" dirty="0"/>
              <a:t>. </a:t>
            </a:r>
            <a:r>
              <a:rPr lang="en-US" i="1" dirty="0"/>
              <a:t>Epidemic Spreading in Real Networks: An Eigenvalue Viewpoint</a:t>
            </a:r>
            <a:r>
              <a:rPr lang="en-US" dirty="0"/>
              <a:t>. SRDS 2003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098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4932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SIS and SIR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611560" y="266100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Time expanded network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24183"/>
            <a:ext cx="4524548" cy="10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56590"/>
            <a:ext cx="5865027" cy="205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4375483"/>
            <a:ext cx="6009043" cy="210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367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Including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Infection can only happen within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active window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704856" cy="405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6054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concurrency – enables </a:t>
            </a:r>
            <a:r>
              <a:rPr lang="en-US" dirty="0">
                <a:solidFill>
                  <a:srgbClr val="0070C0"/>
                </a:solidFill>
              </a:rPr>
              <a:t>branching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8675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3100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Initially, some nodes are in the </a:t>
            </a:r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n-US" sz="2800" i="1" dirty="0"/>
              <a:t> </a:t>
            </a:r>
            <a:r>
              <a:rPr lang="en-US" sz="2800" dirty="0"/>
              <a:t>state and all others in the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i="1" dirty="0"/>
              <a:t> </a:t>
            </a:r>
            <a:r>
              <a:rPr lang="en-US" sz="2800" dirty="0"/>
              <a:t>state.</a:t>
            </a:r>
          </a:p>
          <a:p>
            <a:r>
              <a:rPr lang="en-US" sz="2800" dirty="0"/>
              <a:t>Each node u that enters the </a:t>
            </a:r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n-US" sz="2800" i="1" dirty="0"/>
              <a:t> </a:t>
            </a:r>
            <a:r>
              <a:rPr lang="en-US" sz="2800" dirty="0"/>
              <a:t>state remains infectious for a fixed number of steps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 During each of these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steps, </a:t>
            </a:r>
            <a:r>
              <a:rPr lang="en-US" sz="2800" i="1" dirty="0"/>
              <a:t>u </a:t>
            </a:r>
            <a:r>
              <a:rPr lang="en-US" sz="2800" dirty="0"/>
              <a:t>has a probability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2800" i="1" dirty="0"/>
              <a:t> </a:t>
            </a:r>
            <a:r>
              <a:rPr lang="en-US" sz="2800" dirty="0"/>
              <a:t>of infected each of its susceptible neighbors.</a:t>
            </a:r>
          </a:p>
          <a:p>
            <a:r>
              <a:rPr lang="en-US" sz="2800" dirty="0"/>
              <a:t>After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steps, u is no longer infectious. Enters the </a:t>
            </a:r>
            <a:r>
              <a:rPr lang="en-US" sz="2800" b="1" i="1" dirty="0">
                <a:solidFill>
                  <a:srgbClr val="00B050"/>
                </a:solidFill>
              </a:rPr>
              <a:t>R</a:t>
            </a:r>
            <a:r>
              <a:rPr lang="en-US" sz="2800" i="1" dirty="0"/>
              <a:t> </a:t>
            </a:r>
            <a:r>
              <a:rPr lang="en-US" sz="2800" dirty="0"/>
              <a:t>state for a fixed number of steps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</a:t>
            </a:r>
            <a:r>
              <a:rPr lang="en-US" sz="2800" dirty="0" err="1"/>
              <a:t>.</a:t>
            </a:r>
            <a:r>
              <a:rPr lang="en-US" sz="2800" dirty="0"/>
              <a:t> During each of these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</a:t>
            </a:r>
            <a:r>
              <a:rPr lang="en-US" sz="2800" i="1" dirty="0"/>
              <a:t> </a:t>
            </a:r>
            <a:r>
              <a:rPr lang="en-US" sz="2800" dirty="0"/>
              <a:t>steps, u cannot be infected nor  transmit the disease. </a:t>
            </a:r>
          </a:p>
          <a:p>
            <a:r>
              <a:rPr lang="en-US" sz="2800" dirty="0"/>
              <a:t>After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</a:t>
            </a:r>
            <a:r>
              <a:rPr lang="en-US" sz="2800" i="1" dirty="0"/>
              <a:t> </a:t>
            </a:r>
            <a:r>
              <a:rPr lang="en-US" sz="2800" dirty="0"/>
              <a:t>steps in the </a:t>
            </a:r>
            <a:r>
              <a:rPr lang="en-US" sz="2800" b="1" i="1" dirty="0">
                <a:solidFill>
                  <a:srgbClr val="00B050"/>
                </a:solidFill>
              </a:rPr>
              <a:t>R</a:t>
            </a:r>
            <a:r>
              <a:rPr lang="en-US" sz="2800" i="1" dirty="0"/>
              <a:t> </a:t>
            </a:r>
            <a:r>
              <a:rPr lang="en-US" sz="2800" dirty="0"/>
              <a:t>state, node </a:t>
            </a:r>
            <a:r>
              <a:rPr lang="en-US" sz="2800" i="1" dirty="0"/>
              <a:t>u </a:t>
            </a:r>
            <a:r>
              <a:rPr lang="en-US" sz="2800" dirty="0"/>
              <a:t>returns to the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i="1" dirty="0"/>
              <a:t> </a:t>
            </a:r>
            <a:r>
              <a:rPr lang="en-US" sz="2800" dirty="0"/>
              <a:t>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SIRS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67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08" y="5486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204864"/>
                <a:ext cx="8229600" cy="374441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D. Easley, J. Kleinberg. </a:t>
                </a:r>
                <a:r>
                  <a:rPr lang="en-US" i="1" dirty="0"/>
                  <a:t>Networks, Crowds and Markets: Reasoning about a highly connected world</a:t>
                </a:r>
                <a:r>
                  <a:rPr lang="en-US" dirty="0"/>
                  <a:t>. Cambridge University Press, 2010 – Chapter 21</a:t>
                </a:r>
              </a:p>
              <a:p>
                <a:r>
                  <a:rPr lang="en-US" dirty="0"/>
                  <a:t>James Holland Jones, Notes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Y. Wang, D. </a:t>
                </a:r>
                <a:r>
                  <a:rPr lang="en-US" dirty="0" err="1"/>
                  <a:t>Chakrabarti</a:t>
                </a:r>
                <a:r>
                  <a:rPr lang="en-US" dirty="0"/>
                  <a:t>, C. Wang, C. </a:t>
                </a:r>
                <a:r>
                  <a:rPr lang="en-US" dirty="0" err="1"/>
                  <a:t>Faloutsos</a:t>
                </a:r>
                <a:r>
                  <a:rPr lang="en-US" dirty="0"/>
                  <a:t>. </a:t>
                </a:r>
                <a:r>
                  <a:rPr lang="en-US" i="1" dirty="0"/>
                  <a:t>Epidemic Spreading in Real Networks: An Eigenvalue Viewpoint</a:t>
                </a:r>
                <a:r>
                  <a:rPr lang="en-US" dirty="0"/>
                  <a:t>. SRDS 2003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204864"/>
                <a:ext cx="8229600" cy="3744416"/>
              </a:xfrm>
              <a:blipFill>
                <a:blip r:embed="rId3"/>
                <a:stretch>
                  <a:fillRect l="-1481" t="-3257" b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4364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maximization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12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6" y="1417638"/>
            <a:ext cx="5753653" cy="4525963"/>
          </a:xfrm>
        </p:spPr>
      </p:pic>
      <p:sp>
        <p:nvSpPr>
          <p:cNvPr id="6" name="TextBox 5"/>
          <p:cNvSpPr txBox="1"/>
          <p:nvPr/>
        </p:nvSpPr>
        <p:spPr>
          <a:xfrm>
            <a:off x="6598568" y="2348880"/>
            <a:ext cx="208823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Viral marketing</a:t>
            </a:r>
          </a:p>
        </p:txBody>
      </p:sp>
    </p:spTree>
    <p:extLst>
      <p:ext uri="{BB962C8B-B14F-4D97-AF65-F5344CB8AC3E}">
        <p14:creationId xmlns:p14="http://schemas.microsoft.com/office/powerpoint/2010/main" val="34369177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Maximizing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Suppose that instead of a virus we have an </a:t>
            </a:r>
            <a:r>
              <a:rPr lang="en-US" dirty="0">
                <a:solidFill>
                  <a:srgbClr val="00B0F0"/>
                </a:solidFill>
              </a:rPr>
              <a:t>item</a:t>
            </a:r>
            <a:r>
              <a:rPr lang="en-US" dirty="0"/>
              <a:t> (product, idea, video) that propagates through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contact</a:t>
            </a:r>
          </a:p>
          <a:p>
            <a:pPr lvl="1" algn="just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Word of mouth propagation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An advertiser is interested in </a:t>
            </a:r>
            <a:r>
              <a:rPr lang="en-US" dirty="0">
                <a:solidFill>
                  <a:srgbClr val="0070C0"/>
                </a:solidFill>
              </a:rPr>
              <a:t>maximizing the spread </a:t>
            </a:r>
            <a:r>
              <a:rPr lang="en-US" dirty="0"/>
              <a:t>of the item in the network</a:t>
            </a:r>
          </a:p>
          <a:p>
            <a:pPr lvl="1" algn="just"/>
            <a:r>
              <a:rPr lang="en-US" dirty="0"/>
              <a:t>The holy grail of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viral marketing</a:t>
            </a:r>
            <a:r>
              <a:rPr lang="en-US" dirty="0"/>
              <a:t>”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Question: which nodes should we “</a:t>
            </a:r>
            <a:r>
              <a:rPr lang="en-US" dirty="0">
                <a:solidFill>
                  <a:srgbClr val="0070C0"/>
                </a:solidFill>
              </a:rPr>
              <a:t>infect</a:t>
            </a:r>
            <a:r>
              <a:rPr lang="en-US" dirty="0"/>
              <a:t>” so that we maximize the spread? [KKT2003]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484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cascade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Each node may be </a:t>
                </a:r>
                <a:r>
                  <a:rPr lang="en-US" dirty="0">
                    <a:solidFill>
                      <a:srgbClr val="FF9900"/>
                    </a:solidFill>
                  </a:rPr>
                  <a:t>active</a:t>
                </a:r>
                <a:r>
                  <a:rPr lang="en-US" dirty="0"/>
                  <a:t> (has the item) or </a:t>
                </a:r>
                <a:r>
                  <a:rPr lang="en-US" dirty="0">
                    <a:solidFill>
                      <a:srgbClr val="00B0F0"/>
                    </a:solidFill>
                  </a:rPr>
                  <a:t>inactive </a:t>
                </a:r>
                <a:r>
                  <a:rPr lang="en-US" dirty="0"/>
                  <a:t>(does not have the item)</a:t>
                </a:r>
              </a:p>
              <a:p>
                <a:r>
                  <a:rPr lang="en-US" dirty="0"/>
                  <a:t>Time proceeds at discrete time-steps. </a:t>
                </a:r>
              </a:p>
              <a:p>
                <a:r>
                  <a:rPr lang="en-US" dirty="0"/>
                  <a:t>At time </a:t>
                </a:r>
                <a:r>
                  <a:rPr lang="en-US" dirty="0">
                    <a:solidFill>
                      <a:schemeClr val="hlink"/>
                    </a:solidFill>
                  </a:rPr>
                  <a:t>t</a:t>
                </a:r>
                <a:r>
                  <a:rPr lang="en-US" dirty="0"/>
                  <a:t>, every node </a:t>
                </a:r>
                <a:r>
                  <a:rPr lang="en-US" dirty="0">
                    <a:solidFill>
                      <a:schemeClr val="hlink"/>
                    </a:solidFill>
                  </a:rPr>
                  <a:t>v</a:t>
                </a:r>
                <a:r>
                  <a:rPr lang="en-US" dirty="0"/>
                  <a:t> that became active in time </a:t>
                </a:r>
                <a:r>
                  <a:rPr lang="en-US" dirty="0">
                    <a:solidFill>
                      <a:schemeClr val="hlink"/>
                    </a:solidFill>
                  </a:rPr>
                  <a:t>t-1</a:t>
                </a:r>
                <a:r>
                  <a:rPr lang="en-US" dirty="0"/>
                  <a:t> activates a non-active neighbor </a:t>
                </a:r>
                <a:r>
                  <a:rPr lang="en-US" dirty="0">
                    <a:solidFill>
                      <a:srgbClr val="0070C0"/>
                    </a:solidFill>
                  </a:rPr>
                  <a:t>w</a:t>
                </a:r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𝑢𝑤</m:t>
                    </m:r>
                  </m:oMath>
                </a14:m>
                <a:r>
                  <a:rPr lang="en-US" dirty="0"/>
                  <a:t>. If it fails, it does not try again</a:t>
                </a:r>
              </a:p>
              <a:p>
                <a:endParaRPr lang="en-US" dirty="0"/>
              </a:p>
              <a:p>
                <a:r>
                  <a:rPr lang="en-US" dirty="0"/>
                  <a:t>The same as the simple </a:t>
                </a:r>
                <a:r>
                  <a:rPr lang="en-US" dirty="0">
                    <a:solidFill>
                      <a:srgbClr val="FF0000"/>
                    </a:solidFill>
                  </a:rPr>
                  <a:t>SIR model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1704" t="-2830" b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19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981200"/>
            <a:ext cx="28909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981200"/>
            <a:ext cx="290835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5003" y="1981200"/>
            <a:ext cx="28589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942" y="4724400"/>
            <a:ext cx="27744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312" y="4724400"/>
            <a:ext cx="27816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7197" y="4724400"/>
            <a:ext cx="28141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723510-1C3F-4014-AC82-12C345B3E8D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cascade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Influence maximization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Influence function</a:t>
            </a:r>
            <a:r>
              <a:rPr lang="en-US" sz="2800" dirty="0">
                <a:solidFill>
                  <a:srgbClr val="FF9900"/>
                </a:solidFill>
              </a:rPr>
              <a:t>: </a:t>
            </a:r>
            <a:r>
              <a:rPr lang="en-US" sz="2800" dirty="0"/>
              <a:t>for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set of nodes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 (target set) the influence </a:t>
            </a:r>
            <a:r>
              <a:rPr lang="en-US" sz="2800" dirty="0">
                <a:solidFill>
                  <a:schemeClr val="hlink"/>
                </a:solidFill>
              </a:rPr>
              <a:t>s(A)</a:t>
            </a:r>
            <a:r>
              <a:rPr lang="en-US" sz="2800" dirty="0"/>
              <a:t> (spread) is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sz="2800" dirty="0"/>
              <a:t> number of active nodes at the end of the diffusion process if the item is originally placed in the nodes in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. 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Influence maximization problem </a:t>
            </a:r>
            <a:r>
              <a:rPr lang="en-US" sz="2800" dirty="0"/>
              <a:t>[KKT03]: Given a network, a diffusion model, and a value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dirty="0"/>
              <a:t>, identify a set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 of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dirty="0"/>
              <a:t> nodes in the network that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maximizes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s(A).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problem is NP-hard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95536" y="3356992"/>
            <a:ext cx="813690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35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a simple algorithm for selecting the set 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Computing </a:t>
            </a:r>
            <a:r>
              <a:rPr lang="en-US" dirty="0">
                <a:solidFill>
                  <a:srgbClr val="00B0F0"/>
                </a:solidFill>
              </a:rPr>
              <a:t>s(A)</a:t>
            </a:r>
            <a:r>
              <a:rPr lang="en-US" dirty="0"/>
              <a:t>: perform multiple Monte-Carlo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dirty="0"/>
              <a:t> of the process and take the average.</a:t>
            </a:r>
          </a:p>
          <a:p>
            <a:r>
              <a:rPr lang="en-US" dirty="0"/>
              <a:t>How good is the solution of this algorithm compared to the optimal solution?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Greedy algorithm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610600" cy="2246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Greedy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algorithm</a:t>
            </a:r>
            <a:endParaRPr lang="en-US" sz="2400" dirty="0"/>
          </a:p>
          <a:p>
            <a:pPr lvl="1"/>
            <a:r>
              <a:rPr lang="en-US" sz="2400" dirty="0"/>
              <a:t>Start with an empty set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  <a:p>
            <a:pPr lvl="1"/>
            <a:r>
              <a:rPr lang="en-US" sz="2400" dirty="0"/>
              <a:t>Proceed in </a:t>
            </a:r>
            <a:r>
              <a:rPr lang="en-US" sz="2400" dirty="0">
                <a:solidFill>
                  <a:srgbClr val="0070C0"/>
                </a:solidFill>
              </a:rPr>
              <a:t>k</a:t>
            </a:r>
            <a:r>
              <a:rPr lang="en-US" sz="2400" dirty="0"/>
              <a:t> steps</a:t>
            </a:r>
          </a:p>
          <a:p>
            <a:pPr lvl="2"/>
            <a:r>
              <a:rPr lang="en-US" sz="2400" dirty="0"/>
              <a:t>At each step add the node u to the set A the </a:t>
            </a:r>
            <a:r>
              <a:rPr lang="en-US" sz="2400" dirty="0">
                <a:solidFill>
                  <a:srgbClr val="FF0000"/>
                </a:solidFill>
              </a:rPr>
              <a:t>maximizes</a:t>
            </a:r>
            <a:r>
              <a:rPr lang="en-US" sz="2400" dirty="0"/>
              <a:t>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increase </a:t>
            </a:r>
            <a:r>
              <a:rPr lang="en-US" sz="2400" dirty="0"/>
              <a:t>in function </a:t>
            </a:r>
            <a:r>
              <a:rPr lang="en-US" sz="2400" dirty="0">
                <a:solidFill>
                  <a:srgbClr val="0070C0"/>
                </a:solidFill>
              </a:rPr>
              <a:t>s(A)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/>
              <a:t>The node that activates the most additional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214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Approximation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we have a (combinatorial) optimization problem, and </a:t>
            </a:r>
            <a:r>
              <a:rPr lang="en-US" dirty="0">
                <a:solidFill>
                  <a:srgbClr val="00B0F0"/>
                </a:solidFill>
              </a:rPr>
              <a:t>X</a:t>
            </a:r>
            <a:r>
              <a:rPr lang="en-US" dirty="0"/>
              <a:t> is an instance of the problem,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/>
              <a:t> is the value of the optimal solution for X, and </a:t>
            </a:r>
            <a:r>
              <a:rPr lang="en-US" dirty="0">
                <a:solidFill>
                  <a:srgbClr val="00B0F0"/>
                </a:solidFill>
              </a:rPr>
              <a:t>ALG(X)</a:t>
            </a:r>
            <a:r>
              <a:rPr lang="en-US" dirty="0"/>
              <a:t> is the value of the solution of an algorithm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for X</a:t>
            </a:r>
          </a:p>
          <a:p>
            <a:pPr lvl="1"/>
            <a:r>
              <a:rPr lang="en-US" dirty="0"/>
              <a:t>In our case: </a:t>
            </a:r>
            <a:r>
              <a:rPr lang="en-US" dirty="0">
                <a:solidFill>
                  <a:srgbClr val="00B0F0"/>
                </a:solidFill>
              </a:rPr>
              <a:t>X = (G, k) </a:t>
            </a:r>
            <a:r>
              <a:rPr lang="en-US" dirty="0"/>
              <a:t>is the input instance,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/>
              <a:t> is the spread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s(A*) </a:t>
            </a:r>
            <a:r>
              <a:rPr lang="en-US" dirty="0"/>
              <a:t>of the optimal solution, </a:t>
            </a:r>
            <a:r>
              <a:rPr lang="en-US" dirty="0">
                <a:solidFill>
                  <a:srgbClr val="0070C0"/>
                </a:solidFill>
              </a:rPr>
              <a:t>GREEDY(X) </a:t>
            </a:r>
            <a:r>
              <a:rPr lang="en-US" dirty="0"/>
              <a:t>is the spread </a:t>
            </a:r>
            <a:r>
              <a:rPr lang="en-US" dirty="0">
                <a:solidFill>
                  <a:srgbClr val="0070C0"/>
                </a:solidFill>
              </a:rPr>
              <a:t>s(A) </a:t>
            </a:r>
            <a:r>
              <a:rPr lang="en-US" dirty="0"/>
              <a:t>of the solution of the Greedy algorithm</a:t>
            </a:r>
          </a:p>
          <a:p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is a good approximation algorithm if the ratio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bounded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4034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Approximation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859216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For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maximization</a:t>
                </a:r>
                <a:r>
                  <a:rPr lang="en-US" dirty="0"/>
                  <a:t> problem,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-approximation algorithm</a:t>
                </a:r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&lt;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if for all input instances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solution of </a:t>
                </a:r>
                <a:r>
                  <a:rPr lang="en-US" dirty="0">
                    <a:solidFill>
                      <a:srgbClr val="0070C0"/>
                    </a:solidFill>
                  </a:rPr>
                  <a:t>ALG(X)</a:t>
                </a:r>
                <a:r>
                  <a:rPr lang="en-US" dirty="0"/>
                  <a:t> has value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at least </a:t>
                </a:r>
                <a:r>
                  <a:rPr lang="el-GR" dirty="0">
                    <a:solidFill>
                      <a:srgbClr val="0070C0"/>
                    </a:solidFill>
                  </a:rPr>
                  <a:t>α%</a:t>
                </a:r>
                <a:r>
                  <a:rPr lang="el-GR" dirty="0"/>
                  <a:t> </a:t>
                </a:r>
                <a:r>
                  <a:rPr lang="en-US" dirty="0"/>
                  <a:t>that of the optimal</a:t>
                </a:r>
              </a:p>
              <a:p>
                <a:r>
                  <a:rPr lang="el-GR" dirty="0">
                    <a:solidFill>
                      <a:srgbClr val="00B0F0"/>
                    </a:solidFill>
                  </a:rPr>
                  <a:t>α</a:t>
                </a:r>
                <a:r>
                  <a:rPr lang="el-GR" dirty="0"/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/>
                  <a:t>of the algorithm</a:t>
                </a:r>
              </a:p>
              <a:p>
                <a:pPr lvl="1"/>
                <a:r>
                  <a:rPr lang="en-US" dirty="0"/>
                  <a:t>Ideally, we would like </a:t>
                </a:r>
                <a:r>
                  <a:rPr lang="el-GR" dirty="0">
                    <a:solidFill>
                      <a:srgbClr val="00B0F0"/>
                    </a:solidFill>
                  </a:rPr>
                  <a:t>α</a:t>
                </a:r>
                <a:r>
                  <a:rPr lang="el-GR" dirty="0"/>
                  <a:t> </a:t>
                </a:r>
                <a:r>
                  <a:rPr lang="en-US" dirty="0"/>
                  <a:t>to be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constant close to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859216" cy="4525963"/>
              </a:xfrm>
              <a:blipFill>
                <a:blip r:embed="rId2"/>
                <a:stretch>
                  <a:fillRect l="-1552" t="-1617" r="-1474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9464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Approximation Ratio for Influence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04864"/>
                <a:ext cx="8229600" cy="3412976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/>
                  <a:t> algorithm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for all X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04864"/>
                <a:ext cx="8229600" cy="3412976"/>
              </a:xfrm>
              <a:blipFill rotWithShape="1">
                <a:blip r:embed="rId2"/>
                <a:stretch>
                  <a:fillRect l="-1704" t="-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8210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 of approximation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363272" cy="485313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spread function </a:t>
                </a:r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 has two properties: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monotone</a:t>
                </a:r>
                <a:r>
                  <a:rPr lang="en-US" dirty="0"/>
                  <a:t>:</a:t>
                </a:r>
                <a:endParaRPr lang="en-US" b="0" i="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if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 </a:t>
                </a:r>
                <a:r>
                  <a:rPr lang="en-US" dirty="0"/>
                  <a:t>is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submodular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The addition of node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 to a set of nodes has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greater</a:t>
                </a:r>
                <a:r>
                  <a:rPr lang="en-US" dirty="0"/>
                  <a:t> effect (more activations) for a </a:t>
                </a:r>
                <a:r>
                  <a:rPr lang="en-US" dirty="0">
                    <a:solidFill>
                      <a:srgbClr val="0070C0"/>
                    </a:solidFill>
                  </a:rPr>
                  <a:t>smaller</a:t>
                </a:r>
                <a:r>
                  <a:rPr lang="en-US" dirty="0"/>
                  <a:t> set.</a:t>
                </a:r>
              </a:p>
              <a:p>
                <a:pPr lvl="1"/>
                <a:r>
                  <a:rPr lang="en-US" dirty="0"/>
                  <a:t>The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diminishing returns </a:t>
                </a:r>
                <a:r>
                  <a:rPr lang="en-US" dirty="0"/>
                  <a:t>property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363272" cy="4853136"/>
              </a:xfrm>
              <a:blipFill rotWithShape="1">
                <a:blip r:embed="rId3"/>
                <a:stretch>
                  <a:fillRect l="-1166" t="-1884" b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6126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Optimizing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Theorem</a:t>
                </a:r>
                <a:r>
                  <a:rPr lang="en-US" dirty="0"/>
                  <a:t>: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/>
                  <a:t> algorithm that optimizes a </a:t>
                </a:r>
                <a:r>
                  <a:rPr lang="en-US" dirty="0">
                    <a:solidFill>
                      <a:srgbClr val="0070C0"/>
                    </a:solidFill>
                  </a:rPr>
                  <a:t>monotone </a:t>
                </a:r>
                <a:r>
                  <a:rPr lang="en-US" dirty="0"/>
                  <a:t>and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submodular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function </a:t>
                </a:r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, each time adding to the solution </a:t>
                </a:r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/>
                  <a:t>, the node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 that maximizes the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spread of the Greedy solution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at least 63% </a:t>
                </a:r>
                <a:r>
                  <a:rPr lang="en-US" dirty="0"/>
                  <a:t>that of the optimal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481" b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73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5932561" cy="4525963"/>
          </a:xfrm>
        </p:spPr>
      </p:pic>
      <p:sp>
        <p:nvSpPr>
          <p:cNvPr id="6" name="TextBox 5"/>
          <p:cNvSpPr txBox="1"/>
          <p:nvPr/>
        </p:nvSpPr>
        <p:spPr>
          <a:xfrm>
            <a:off x="6598568" y="2348880"/>
            <a:ext cx="208823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Viral marketing</a:t>
            </a:r>
          </a:p>
        </p:txBody>
      </p:sp>
    </p:spTree>
    <p:extLst>
      <p:ext uri="{BB962C8B-B14F-4D97-AF65-F5344CB8AC3E}">
        <p14:creationId xmlns:p14="http://schemas.microsoft.com/office/powerpoint/2010/main" val="29154303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of influence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Why is </a:t>
            </a:r>
            <a:r>
              <a:rPr lang="en-US" dirty="0">
                <a:solidFill>
                  <a:srgbClr val="0070C0"/>
                </a:solidFill>
              </a:rPr>
              <a:t>s(A)</a:t>
            </a:r>
            <a:r>
              <a:rPr lang="en-US" dirty="0"/>
              <a:t> </a:t>
            </a:r>
            <a:r>
              <a:rPr lang="en-US" dirty="0" err="1"/>
              <a:t>submodular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do we deal with the fact that influence is defined as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expectation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We will use the fact that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probabilistic propagation </a:t>
            </a:r>
            <a:r>
              <a:rPr lang="en-US" dirty="0"/>
              <a:t>on a </a:t>
            </a:r>
            <a:r>
              <a:rPr lang="en-US" dirty="0">
                <a:solidFill>
                  <a:srgbClr val="0070C0"/>
                </a:solidFill>
              </a:rPr>
              <a:t>fixed graph </a:t>
            </a:r>
            <a:r>
              <a:rPr lang="en-US" dirty="0"/>
              <a:t>can be viewed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deterministic propagation</a:t>
            </a:r>
            <a:r>
              <a:rPr lang="en-US" dirty="0"/>
              <a:t> over a </a:t>
            </a:r>
            <a:r>
              <a:rPr lang="en-US" dirty="0">
                <a:solidFill>
                  <a:srgbClr val="0070C0"/>
                </a:solidFill>
              </a:rPr>
              <a:t>randomized graph</a:t>
            </a:r>
          </a:p>
          <a:p>
            <a:pPr lvl="1"/>
            <a:r>
              <a:rPr lang="en-US" dirty="0"/>
              <a:t>Express </a:t>
            </a:r>
            <a:r>
              <a:rPr lang="en-US" dirty="0">
                <a:solidFill>
                  <a:srgbClr val="0070C0"/>
                </a:solidFill>
              </a:rPr>
              <a:t>s(A)</a:t>
            </a:r>
            <a:r>
              <a:rPr lang="en-US" dirty="0"/>
              <a:t> as an expectation over the </a:t>
            </a:r>
            <a:r>
              <a:rPr lang="en-US" dirty="0">
                <a:solidFill>
                  <a:srgbClr val="FF0000"/>
                </a:solidFill>
              </a:rPr>
              <a:t>input graph</a:t>
            </a:r>
            <a:r>
              <a:rPr lang="en-US" dirty="0"/>
              <a:t> rather than the choices of the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9882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cascade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2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579296" cy="470376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/>
                  <a:t>Each edge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considered only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once</a:t>
                </a:r>
                <a:r>
                  <a:rPr lang="en-US" sz="2800" dirty="0"/>
                  <a:t>, and it is “activated” with probability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baseline="-25000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We can assume that all random choices have been made in advance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generate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sample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subgraph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of the input graph where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is included with probability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baseline="-25000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endParaRPr lang="en-US" sz="2400" dirty="0">
                  <a:solidFill>
                    <a:schemeClr val="hlink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propagate the item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deterministically</a:t>
                </a:r>
                <a:r>
                  <a:rPr lang="en-US" sz="2400" dirty="0"/>
                  <a:t> on the input graph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the active nodes at the end of the process are the nodes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reachable</a:t>
                </a:r>
                <a:r>
                  <a:rPr lang="en-US" sz="2400" dirty="0"/>
                  <a:t> from the target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The influence function is obviously(?) </a:t>
                </a:r>
                <a:r>
                  <a:rPr lang="en-US" sz="2800" dirty="0" err="1"/>
                  <a:t>submodular</a:t>
                </a:r>
                <a:r>
                  <a:rPr lang="en-US" sz="2800" dirty="0"/>
                  <a:t> when propagation is deterministic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linear combination </a:t>
                </a:r>
                <a:r>
                  <a:rPr lang="en-US" sz="2800" dirty="0"/>
                  <a:t>of </a:t>
                </a:r>
                <a:r>
                  <a:rPr lang="en-US" sz="2800" dirty="0" err="1"/>
                  <a:t>submodular</a:t>
                </a:r>
                <a:r>
                  <a:rPr lang="en-US" sz="2800" dirty="0"/>
                  <a:t> functions is also a </a:t>
                </a:r>
                <a:r>
                  <a:rPr lang="en-US" sz="2800" dirty="0" err="1"/>
                  <a:t>submodular</a:t>
                </a:r>
                <a:r>
                  <a:rPr lang="en-US" sz="2800" dirty="0"/>
                  <a:t> function</a:t>
                </a:r>
              </a:p>
            </p:txBody>
          </p:sp>
        </mc:Choice>
        <mc:Fallback>
          <p:sp>
            <p:nvSpPr>
              <p:cNvPr id="542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579296" cy="4703763"/>
              </a:xfrm>
              <a:blipFill>
                <a:blip r:embed="rId2"/>
                <a:stretch>
                  <a:fillRect l="-1066" t="-2724" r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8498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7" y="2478815"/>
            <a:ext cx="5048468" cy="348031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Computation of Expected Spread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118174"/>
            <a:ext cx="8435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Computing </a:t>
            </a:r>
            <a:r>
              <a:rPr lang="en-US" sz="2800" dirty="0">
                <a:solidFill>
                  <a:srgbClr val="00B0F0"/>
                </a:solidFill>
              </a:rPr>
              <a:t>s(A)</a:t>
            </a:r>
            <a:r>
              <a:rPr lang="en-US" sz="2800" dirty="0"/>
              <a:t>: perform multiple Monte-Carlo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sz="2800" dirty="0"/>
              <a:t> of the process and take the average.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8448" y="2513508"/>
            <a:ext cx="34460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estimate the influence spread of </a:t>
            </a:r>
            <a:r>
              <a:rPr lang="en-US" sz="2000" i="1" dirty="0"/>
              <a:t>S </a:t>
            </a:r>
            <a:r>
              <a:rPr lang="el-GR" sz="2000" dirty="0"/>
              <a:t>∪</a:t>
            </a:r>
            <a:r>
              <a:rPr lang="en-US" sz="2000" dirty="0"/>
              <a:t> {u}, </a:t>
            </a:r>
            <a:r>
              <a:rPr lang="en-US" sz="2000" i="1" dirty="0">
                <a:solidFill>
                  <a:srgbClr val="92D050"/>
                </a:solidFill>
              </a:rPr>
              <a:t>R</a:t>
            </a:r>
            <a:r>
              <a:rPr lang="en-US" sz="2000" i="1" dirty="0"/>
              <a:t> </a:t>
            </a:r>
            <a:r>
              <a:rPr lang="en-US" sz="2000" dirty="0"/>
              <a:t>repeated simulations of </a:t>
            </a:r>
            <a:r>
              <a:rPr lang="en-US" sz="2000" i="1" dirty="0" err="1"/>
              <a:t>RanCas</a:t>
            </a:r>
            <a:r>
              <a:rPr lang="en-US" sz="2000" dirty="0"/>
              <a:t>(</a:t>
            </a:r>
            <a:r>
              <a:rPr lang="en-US" sz="2000" i="1" dirty="0"/>
              <a:t>S </a:t>
            </a:r>
            <a:r>
              <a:rPr lang="el-GR" sz="2000" dirty="0"/>
              <a:t>∪</a:t>
            </a:r>
            <a:r>
              <a:rPr lang="en-US" sz="2000" dirty="0"/>
              <a:t> {u}) are used</a:t>
            </a:r>
          </a:p>
          <a:p>
            <a:r>
              <a:rPr lang="en-US" sz="2000" dirty="0"/>
              <a:t>Each run takes O(m)</a:t>
            </a:r>
          </a:p>
          <a:p>
            <a:r>
              <a:rPr lang="en-US" sz="2000" dirty="0"/>
              <a:t>Complexity for computing the marginal gain of adding u:</a:t>
            </a:r>
          </a:p>
          <a:p>
            <a:r>
              <a:rPr lang="en-US" sz="2000" i="1" dirty="0"/>
              <a:t>O(</a:t>
            </a:r>
            <a:r>
              <a:rPr lang="en-US" sz="2000" i="1" dirty="0">
                <a:solidFill>
                  <a:srgbClr val="92D050"/>
                </a:solidFill>
              </a:rPr>
              <a:t>R</a:t>
            </a:r>
            <a:r>
              <a:rPr lang="en-US" sz="2000" i="1" dirty="0"/>
              <a:t>m)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For each k, all n nodes are tested, thus</a:t>
            </a:r>
          </a:p>
          <a:p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O(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knRm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95565" y="3933056"/>
            <a:ext cx="2664296" cy="1008112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ight Brace 7"/>
          <p:cNvSpPr/>
          <p:nvPr/>
        </p:nvSpPr>
        <p:spPr>
          <a:xfrm rot="10800000">
            <a:off x="5045224" y="2636912"/>
            <a:ext cx="460444" cy="2304256"/>
          </a:xfrm>
          <a:prstGeom prst="rightBrac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95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82" y="1066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Computation of Expected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Performing simulations for estimating the spread on multiple instances is very slow. Several techniques have been developed for speeding up the process.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CELF</a:t>
            </a:r>
            <a:r>
              <a:rPr lang="en-US" dirty="0"/>
              <a:t>: exploiting the </a:t>
            </a:r>
            <a:r>
              <a:rPr lang="en-US" dirty="0" err="1"/>
              <a:t>submodularity</a:t>
            </a:r>
            <a:r>
              <a:rPr lang="en-US" dirty="0"/>
              <a:t> property: </a:t>
            </a:r>
          </a:p>
          <a:p>
            <a:pPr lvl="2"/>
            <a:r>
              <a:rPr lang="en-US" dirty="0"/>
              <a:t>the marginal gain of a node in the current iteration cannot be better than its marginal gain in the previous iteration</a:t>
            </a: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Maximum Influence Paths</a:t>
            </a:r>
            <a:r>
              <a:rPr lang="en-US" dirty="0"/>
              <a:t>: store paths for computation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Sketches</a:t>
            </a:r>
            <a:r>
              <a:rPr lang="en-US" dirty="0"/>
              <a:t>: compute sketches for each node for approximate estimation of spread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5749" y="3751401"/>
            <a:ext cx="692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J. </a:t>
            </a:r>
            <a:r>
              <a:rPr lang="en-US" sz="1200" dirty="0" err="1"/>
              <a:t>Leskovec</a:t>
            </a:r>
            <a:r>
              <a:rPr lang="en-US" sz="1200" dirty="0"/>
              <a:t>, A. Krause, C. </a:t>
            </a:r>
            <a:r>
              <a:rPr lang="en-US" sz="1200" dirty="0" err="1"/>
              <a:t>Guestrin</a:t>
            </a:r>
            <a:r>
              <a:rPr lang="en-US" sz="1200" dirty="0"/>
              <a:t>, C. </a:t>
            </a:r>
            <a:r>
              <a:rPr lang="en-US" sz="1200" dirty="0" err="1"/>
              <a:t>Faloutsos</a:t>
            </a:r>
            <a:r>
              <a:rPr lang="en-US" sz="1200" dirty="0"/>
              <a:t>, J. M. </a:t>
            </a:r>
            <a:r>
              <a:rPr lang="en-US" sz="1200" dirty="0" err="1"/>
              <a:t>VanBriesen</a:t>
            </a:r>
            <a:r>
              <a:rPr lang="en-US" sz="1200" dirty="0"/>
              <a:t>, N. S. Glance. </a:t>
            </a:r>
            <a:r>
              <a:rPr lang="en-US" sz="1200" i="1" dirty="0"/>
              <a:t>Cost-effective outbreak detection in networks</a:t>
            </a:r>
            <a:r>
              <a:rPr lang="en-US" sz="1200" dirty="0"/>
              <a:t>. KDD 2007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5749" y="4863857"/>
            <a:ext cx="662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W. Chen, C. Wang, and Y. Wang. </a:t>
            </a:r>
            <a:r>
              <a:rPr lang="en-US" sz="1200" i="1" dirty="0"/>
              <a:t>Scalable influence maximization for prevalent viral marketing in large-scale social networks</a:t>
            </a:r>
            <a:r>
              <a:rPr lang="en-US" sz="1200" dirty="0"/>
              <a:t>. KDD 2010.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5749" y="6010424"/>
            <a:ext cx="672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Edith Cohen, Daniel </a:t>
            </a:r>
            <a:r>
              <a:rPr lang="en-US" sz="1200" dirty="0" err="1"/>
              <a:t>Delling</a:t>
            </a:r>
            <a:r>
              <a:rPr lang="en-US" sz="1200" dirty="0"/>
              <a:t>, Thomas </a:t>
            </a:r>
            <a:r>
              <a:rPr lang="en-US" sz="1200" dirty="0" err="1"/>
              <a:t>Pajor</a:t>
            </a:r>
            <a:r>
              <a:rPr lang="en-US" sz="1200" dirty="0"/>
              <a:t>, Renato F. </a:t>
            </a:r>
            <a:r>
              <a:rPr lang="en-US" sz="1200" dirty="0" err="1"/>
              <a:t>Werneck</a:t>
            </a:r>
            <a:r>
              <a:rPr lang="en-US" sz="1200" dirty="0"/>
              <a:t>. </a:t>
            </a:r>
            <a:r>
              <a:rPr lang="en-US" sz="1200" i="1" dirty="0"/>
              <a:t>Sketch-based Influence Maximization and Computation: Scaling up with Guarantees</a:t>
            </a:r>
            <a:r>
              <a:rPr lang="en-US" sz="1200" dirty="0"/>
              <a:t>. CIKM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7835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43" y="620688"/>
            <a:ext cx="8229600" cy="77809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Degree discount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11643" y="1831930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General idea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Select seed nodes based on their degree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If node v is selected, decrease the degree of all its neighbors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94116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Wei Chen, </a:t>
            </a:r>
            <a:r>
              <a:rPr lang="en-US" i="1" dirty="0" err="1"/>
              <a:t>Yajun</a:t>
            </a:r>
            <a:r>
              <a:rPr lang="en-US" i="1" dirty="0"/>
              <a:t> Wang, </a:t>
            </a:r>
            <a:r>
              <a:rPr lang="en-US" i="1" dirty="0" err="1"/>
              <a:t>Siyu</a:t>
            </a:r>
            <a:r>
              <a:rPr lang="en-US" i="1" dirty="0"/>
              <a:t> Yang: Efficient influence maximization in social networks. KDD 2009: 199-208</a:t>
            </a:r>
          </a:p>
        </p:txBody>
      </p:sp>
    </p:spTree>
    <p:extLst>
      <p:ext uri="{BB962C8B-B14F-4D97-AF65-F5344CB8AC3E}">
        <p14:creationId xmlns:p14="http://schemas.microsoft.com/office/powerpoint/2010/main" val="33858360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9941" y="404664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Maximum influence path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573" y="587727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Wei Chen, Chi Wang, </a:t>
            </a:r>
            <a:r>
              <a:rPr lang="en-US" i="1" dirty="0" err="1"/>
              <a:t>Yajun</a:t>
            </a:r>
            <a:r>
              <a:rPr lang="en-US" i="1" dirty="0"/>
              <a:t> Wang: Scalable influence maximization for prevalent viral marketing in large-scale social networks. KDD 2010: 1029-1038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300" y="1640384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General idea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For each node, use the maximum influence paths (paths with the largest probability) to all other nodes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Shortest weighted path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Assumption: influence propagates through these paths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Given this assumption, estimate the probability that a node is activated </a:t>
            </a:r>
          </a:p>
        </p:txBody>
      </p:sp>
    </p:spTree>
    <p:extLst>
      <p:ext uri="{BB962C8B-B14F-4D97-AF65-F5344CB8AC3E}">
        <p14:creationId xmlns:p14="http://schemas.microsoft.com/office/powerpoint/2010/main" val="20890208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Reverse Reachable 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5536" y="1556792"/>
                <a:ext cx="806489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Construct graph </a:t>
                </a:r>
                <a:r>
                  <a:rPr lang="en-US" sz="2800" b="1" dirty="0">
                    <a:solidFill>
                      <a:srgbClr val="92D050"/>
                    </a:solidFill>
                  </a:rPr>
                  <a:t>X</a:t>
                </a:r>
                <a:r>
                  <a:rPr lang="en-US" sz="2800" dirty="0"/>
                  <a:t> from G by activating edges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Let </a:t>
                </a:r>
                <a:r>
                  <a:rPr lang="en-US" sz="2800" i="1" dirty="0"/>
                  <a:t>v</a:t>
                </a:r>
                <a:r>
                  <a:rPr lang="en-US" sz="2800" dirty="0"/>
                  <a:t> be a node in G, the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reverse reachable (RR) set </a:t>
                </a:r>
                <a:r>
                  <a:rPr lang="en-US" sz="2800" dirty="0"/>
                  <a:t>for v in </a:t>
                </a:r>
                <a:r>
                  <a:rPr lang="en-US" sz="2800" b="1" dirty="0">
                    <a:solidFill>
                      <a:srgbClr val="92D050"/>
                    </a:solidFill>
                  </a:rPr>
                  <a:t>X</a:t>
                </a:r>
                <a:r>
                  <a:rPr lang="en-US" sz="2800" dirty="0"/>
                  <a:t> is the set of nodes in </a:t>
                </a:r>
                <a:r>
                  <a:rPr lang="en-US" sz="2800" b="1" dirty="0">
                    <a:solidFill>
                      <a:srgbClr val="92D050"/>
                    </a:solidFill>
                  </a:rPr>
                  <a:t>X</a:t>
                </a:r>
                <a:r>
                  <a:rPr lang="en-US" sz="2800" dirty="0"/>
                  <a:t> </a:t>
                </a:r>
                <a:r>
                  <a:rPr lang="en-US" sz="28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that can reach v</a:t>
                </a:r>
                <a:r>
                  <a:rPr lang="en-US" sz="2800" dirty="0"/>
                  <a:t>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That is, for each node u in the RR set, there is a directed path from u to v in </a:t>
                </a:r>
                <a:r>
                  <a:rPr lang="en-US" sz="2800" b="1" dirty="0">
                    <a:solidFill>
                      <a:srgbClr val="92D050"/>
                    </a:solidFill>
                  </a:rPr>
                  <a:t>X</a:t>
                </a:r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56792"/>
                <a:ext cx="8064896" cy="3539430"/>
              </a:xfrm>
              <a:prstGeom prst="rect">
                <a:avLst/>
              </a:prstGeom>
              <a:blipFill>
                <a:blip r:embed="rId2"/>
                <a:stretch>
                  <a:fillRect l="-1587" t="-1549" r="-1890" b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12416" y="56612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Youze</a:t>
            </a:r>
            <a:r>
              <a:rPr lang="en-US" dirty="0"/>
              <a:t> Tang, </a:t>
            </a:r>
            <a:r>
              <a:rPr lang="en-US" dirty="0" err="1"/>
              <a:t>Xiaokui</a:t>
            </a:r>
            <a:r>
              <a:rPr lang="en-US" dirty="0"/>
              <a:t> Xiao, </a:t>
            </a:r>
            <a:r>
              <a:rPr lang="en-US" dirty="0" err="1"/>
              <a:t>Yanchen</a:t>
            </a:r>
            <a:r>
              <a:rPr lang="en-US" dirty="0"/>
              <a:t> Shi: Influence maximization: near-optimal time complexity meets practical efficiency. SIGMOD Conference 2014: 75-86</a:t>
            </a:r>
          </a:p>
        </p:txBody>
      </p:sp>
    </p:spTree>
    <p:extLst>
      <p:ext uri="{BB962C8B-B14F-4D97-AF65-F5344CB8AC3E}">
        <p14:creationId xmlns:p14="http://schemas.microsoft.com/office/powerpoint/2010/main" val="17605379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Reverse Reachable 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20647" y="439787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random RR set </a:t>
            </a:r>
            <a:r>
              <a:rPr lang="en-US" sz="2800" dirty="0"/>
              <a:t>is an RR set generated on an instance of X randomly sampled from G, for a node selected uniformly at random from X.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567" y="1835364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 p be the probability for an RR set generated for v to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overlap with a node set A</a:t>
            </a:r>
            <a:r>
              <a:rPr lang="en-US" sz="2800" dirty="0"/>
              <a:t>, then when we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 A as the seed set </a:t>
            </a:r>
            <a:r>
              <a:rPr lang="en-US" sz="2800" dirty="0"/>
              <a:t>to run an influence propagation process on G, we have probability p to activate v </a:t>
            </a:r>
          </a:p>
        </p:txBody>
      </p:sp>
    </p:spTree>
    <p:extLst>
      <p:ext uri="{BB962C8B-B14F-4D97-AF65-F5344CB8AC3E}">
        <p14:creationId xmlns:p14="http://schemas.microsoft.com/office/powerpoint/2010/main" val="21971795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Reverse Reachable 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75556" y="1700808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Generate a certain number of random RR sets from G.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Select k nodes to cover the maximum number of RR sets generated. (maximum coverage)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Return the k nodes as seed</a:t>
            </a:r>
          </a:p>
        </p:txBody>
      </p:sp>
    </p:spTree>
    <p:extLst>
      <p:ext uri="{BB962C8B-B14F-4D97-AF65-F5344CB8AC3E}">
        <p14:creationId xmlns:p14="http://schemas.microsoft.com/office/powerpoint/2010/main" val="34165434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 threshold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7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43900" cy="465137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Again, each node may be </a:t>
                </a:r>
                <a:r>
                  <a:rPr lang="en-US" sz="2400" dirty="0">
                    <a:solidFill>
                      <a:srgbClr val="FF9900"/>
                    </a:solidFill>
                  </a:rPr>
                  <a:t>active</a:t>
                </a:r>
                <a:r>
                  <a:rPr lang="en-US" sz="2400" dirty="0"/>
                  <a:t> 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inactive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Every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directed</a:t>
                </a:r>
                <a:r>
                  <a:rPr lang="en-US" sz="2400" dirty="0"/>
                  <a:t> edge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(</a:t>
                </a:r>
                <a:r>
                  <a:rPr lang="en-US" sz="2400" dirty="0" err="1">
                    <a:solidFill>
                      <a:schemeClr val="hlink"/>
                    </a:solidFill>
                  </a:rPr>
                  <a:t>v,u</a:t>
                </a:r>
                <a:r>
                  <a:rPr lang="en-US" sz="2400" dirty="0">
                    <a:solidFill>
                      <a:schemeClr val="hlink"/>
                    </a:solidFill>
                  </a:rPr>
                  <a:t>)</a:t>
                </a:r>
                <a:r>
                  <a:rPr lang="en-US" sz="2400" dirty="0"/>
                  <a:t> in the graph has a weight </a:t>
                </a:r>
                <a:r>
                  <a:rPr lang="en-US" sz="2400" dirty="0" err="1">
                    <a:solidFill>
                      <a:schemeClr val="hlink"/>
                    </a:solidFill>
                  </a:rPr>
                  <a:t>b</a:t>
                </a:r>
                <a:r>
                  <a:rPr lang="en-US" sz="2400" baseline="-25000" dirty="0" err="1">
                    <a:solidFill>
                      <a:schemeClr val="hlink"/>
                    </a:solidFill>
                  </a:rPr>
                  <a:t>vu</a:t>
                </a:r>
                <a:r>
                  <a:rPr lang="en-US" sz="2400" dirty="0"/>
                  <a:t>, such that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neighbor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Each node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u</a:t>
                </a:r>
                <a:r>
                  <a:rPr lang="en-US" sz="2400" dirty="0"/>
                  <a:t> has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randomly generated</a:t>
                </a:r>
                <a:r>
                  <a:rPr lang="en-US" sz="2400" dirty="0"/>
                  <a:t> threshold value </a:t>
                </a:r>
                <a:r>
                  <a:rPr lang="en-US" sz="2400" dirty="0" err="1">
                    <a:solidFill>
                      <a:schemeClr val="hlink"/>
                    </a:solidFill>
                  </a:rPr>
                  <a:t>T</a:t>
                </a:r>
                <a:r>
                  <a:rPr lang="en-US" sz="2400" baseline="-25000" dirty="0" err="1">
                    <a:solidFill>
                      <a:schemeClr val="hlink"/>
                    </a:solidFill>
                  </a:rPr>
                  <a:t>u</a:t>
                </a:r>
                <a:r>
                  <a:rPr lang="en-US" sz="2400" baseline="-25000" dirty="0">
                    <a:solidFill>
                      <a:schemeClr val="hlink"/>
                    </a:solidFill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Time proceeds in discrete time-steps. At time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t</a:t>
                </a:r>
                <a:r>
                  <a:rPr lang="en-US" sz="2400" dirty="0"/>
                  <a:t> 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inactive</a:t>
                </a:r>
                <a:r>
                  <a:rPr lang="en-US" sz="2400" dirty="0"/>
                  <a:t> node u becomes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active</a:t>
                </a:r>
                <a:r>
                  <a:rPr lang="en-US" sz="2400" dirty="0"/>
                  <a:t> if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an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active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neighbor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Related to the game-theoretic model of adoption.</a:t>
                </a:r>
              </a:p>
            </p:txBody>
          </p:sp>
        </mc:Choice>
        <mc:Fallback xmlns="">
          <p:sp>
            <p:nvSpPr>
              <p:cNvPr id="537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43900" cy="4651375"/>
              </a:xfrm>
              <a:blipFill rotWithShape="1">
                <a:blip r:embed="rId2" cstate="print"/>
                <a:stretch>
                  <a:fillRect l="-950" t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02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048671" cy="3629202"/>
          </a:xfrm>
        </p:spPr>
      </p:pic>
      <p:sp>
        <p:nvSpPr>
          <p:cNvPr id="5" name="TextBox 4"/>
          <p:cNvSpPr txBox="1"/>
          <p:nvPr/>
        </p:nvSpPr>
        <p:spPr>
          <a:xfrm>
            <a:off x="5220073" y="1844824"/>
            <a:ext cx="309634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Spread of innovation</a:t>
            </a:r>
          </a:p>
        </p:txBody>
      </p:sp>
    </p:spTree>
    <p:extLst>
      <p:ext uri="{BB962C8B-B14F-4D97-AF65-F5344CB8AC3E}">
        <p14:creationId xmlns:p14="http://schemas.microsoft.com/office/powerpoint/2010/main" val="40562290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0"/>
            <a:ext cx="284567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905000"/>
            <a:ext cx="28858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905000"/>
            <a:ext cx="28174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562" y="4572000"/>
            <a:ext cx="353692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2286" y="4572000"/>
            <a:ext cx="3574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723510-1C3F-4014-AC82-12C345B3E8D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 threshold model </a:t>
            </a:r>
          </a:p>
        </p:txBody>
      </p:sp>
    </p:spTree>
    <p:extLst>
      <p:ext uri="{BB962C8B-B14F-4D97-AF65-F5344CB8AC3E}">
        <p14:creationId xmlns:p14="http://schemas.microsoft.com/office/powerpoint/2010/main" val="22066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Influence Maximization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KKT03 showed that in this case the influence </a:t>
            </a:r>
            <a:r>
              <a:rPr lang="en-US" dirty="0">
                <a:solidFill>
                  <a:srgbClr val="0070C0"/>
                </a:solidFill>
              </a:rPr>
              <a:t>s(A)</a:t>
            </a:r>
            <a:r>
              <a:rPr lang="en-US" dirty="0"/>
              <a:t> is still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submodular </a:t>
            </a:r>
            <a:r>
              <a:rPr lang="en-US" dirty="0"/>
              <a:t>function, using a similar technique</a:t>
            </a:r>
          </a:p>
          <a:p>
            <a:pPr lvl="1"/>
            <a:r>
              <a:rPr lang="en-US" dirty="0"/>
              <a:t>Assumes </a:t>
            </a:r>
            <a:r>
              <a:rPr lang="en-US" dirty="0">
                <a:solidFill>
                  <a:srgbClr val="FF0000"/>
                </a:solidFill>
              </a:rPr>
              <a:t>uniform random thresholds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Greedy</a:t>
            </a:r>
            <a:r>
              <a:rPr lang="en-US" dirty="0"/>
              <a:t> algorithm achieves a </a:t>
            </a:r>
            <a:r>
              <a:rPr lang="en-US" dirty="0">
                <a:solidFill>
                  <a:srgbClr val="0070C0"/>
                </a:solidFill>
              </a:rPr>
              <a:t>(1-1/e) </a:t>
            </a:r>
            <a:r>
              <a:rPr lang="en-US" dirty="0"/>
              <a:t>approximation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83687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For 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, pick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one</a:t>
                </a:r>
                <a:r>
                  <a:rPr lang="en-US" dirty="0"/>
                  <a:t> of the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incoming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𝑣𝑢</m:t>
                        </m:r>
                      </m:sub>
                    </m:sSub>
                  </m:oMath>
                </a14:m>
                <a:r>
                  <a:rPr lang="en-US" dirty="0"/>
                  <a:t>and make it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live</a:t>
                </a:r>
                <a:r>
                  <a:rPr lang="en-US" dirty="0"/>
                  <a:t>. With probability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1−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it picks no edge to make live</a:t>
                </a:r>
              </a:p>
              <a:p>
                <a:r>
                  <a:rPr lang="en-US" dirty="0"/>
                  <a:t>Claim: Given a set of seed nodes A, the following two </a:t>
                </a:r>
                <a:r>
                  <a:rPr lang="en-US" dirty="0">
                    <a:solidFill>
                      <a:srgbClr val="0070C0"/>
                    </a:solidFill>
                  </a:rPr>
                  <a:t>distributions</a:t>
                </a:r>
                <a:r>
                  <a:rPr lang="en-US" dirty="0"/>
                  <a:t> are the </a:t>
                </a:r>
                <a:r>
                  <a:rPr lang="en-US" dirty="0">
                    <a:solidFill>
                      <a:srgbClr val="C00000"/>
                    </a:solidFill>
                  </a:rPr>
                  <a:t>same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distribution over the set of activated nodes </a:t>
                </a:r>
                <a:r>
                  <a:rPr lang="en-US" dirty="0"/>
                  <a:t>using the Linear Threshold model and seed set A 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distribution over the set of reachable nodes </a:t>
                </a:r>
                <a:r>
                  <a:rPr lang="en-US" dirty="0"/>
                  <a:t>from A using live edges.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61712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Proof idea 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LT model)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Consider the special case 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DAG</a:t>
                </a:r>
                <a:r>
                  <a:rPr lang="en-US" dirty="0"/>
                  <a:t> (Directed Acyclic Graph)</a:t>
                </a:r>
              </a:p>
              <a:p>
                <a:pPr lvl="1"/>
                <a:r>
                  <a:rPr lang="en-US" dirty="0"/>
                  <a:t>There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topological ordering </a:t>
                </a:r>
                <a:r>
                  <a:rPr lang="en-US" dirty="0"/>
                  <a:t>of the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 edges go from left to right</a:t>
                </a:r>
              </a:p>
              <a:p>
                <a:r>
                  <a:rPr lang="en-US" dirty="0"/>
                  <a:t>Consider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this ordering and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set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active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What is 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becomes active in either of the two models?</a:t>
                </a:r>
              </a:p>
              <a:p>
                <a:pPr lvl="1"/>
                <a:r>
                  <a:rPr lang="en-US" dirty="0"/>
                  <a:t>In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Linear Threshold </a:t>
                </a:r>
                <a:r>
                  <a:rPr lang="en-US" dirty="0"/>
                  <a:t>model the random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must be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live-edge</a:t>
                </a:r>
                <a:r>
                  <a:rPr lang="en-US" dirty="0"/>
                  <a:t> model we should pick one of the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This proof idea generalizes to general graphs</a:t>
                </a:r>
              </a:p>
              <a:p>
                <a:pPr lvl="1"/>
                <a:r>
                  <a:rPr lang="en-US" dirty="0"/>
                  <a:t>Note: if we know the thresholds in advance </a:t>
                </a:r>
                <a:r>
                  <a:rPr lang="en-US" dirty="0" err="1"/>
                  <a:t>submodularity</a:t>
                </a:r>
                <a:r>
                  <a:rPr lang="en-US" dirty="0"/>
                  <a:t> does not hold!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256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2502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762868" y="3122991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868" y="3122991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72200" y="24483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4483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286679" y="4277328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79" y="4277328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11560" y="5877272"/>
            <a:ext cx="773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Assume that all edge weights incoming to any node sum to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0459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63050" y="4282023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050" y="4282023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3" y="5544609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nodes select a single incoming edge with probability equal to the weight (uniformly at random in this case)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1270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53056" y="4281387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056" y="4281387"/>
                <a:ext cx="46769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1337" y="5828924"/>
                <a:ext cx="26350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is the seed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337" y="5828924"/>
                <a:ext cx="263508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704" t="-10526" r="-27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2170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3041" y="5496146"/>
                <a:ext cx="72242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has a single incoming neighbor, therefore for any threshold it will be activated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41" y="5496146"/>
                <a:ext cx="7224261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26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2437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gets activated is 2/3 since it has incoming edges from two active nodes.</a:t>
                </a:r>
              </a:p>
              <a:p>
                <a:r>
                  <a:rPr lang="en-US" sz="2400" dirty="0"/>
                  <a:t>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picks one of the two edges to these nodes is also 2/3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253" t="-3101" r="-39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8077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Similarly 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 gets activated is 2/3 since it has incoming edges from two active nodes.</a:t>
                </a:r>
              </a:p>
              <a:p>
                <a:r>
                  <a:rPr lang="en-US" sz="2400" dirty="0"/>
                  <a:t>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 picks one of the two edges to these nodes is also 2/3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253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17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276872"/>
            <a:ext cx="5842992" cy="24048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Epidemic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Influence maximization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192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9529" y="5590061"/>
                <a:ext cx="77857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set of active nodes is the set of nodes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with live edges (orange).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29" y="5590061"/>
                <a:ext cx="7785782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17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2122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One-slide </a:t>
            </a:r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6431"/>
                <a:ext cx="8229600" cy="532373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Influence maximization</a:t>
                </a:r>
                <a:r>
                  <a:rPr lang="en-US" dirty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and a budget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for some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diffusion model</a:t>
                </a:r>
                <a:r>
                  <a:rPr lang="en-US" dirty="0"/>
                  <a:t>, find a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such that when activating these nodes,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spread</a:t>
                </a:r>
                <a:r>
                  <a:rPr lang="en-US" dirty="0"/>
                  <a:t> of the diffusion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in the network is maximized.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Diffusion models</a:t>
                </a:r>
                <a:r>
                  <a:rPr lang="en-US" dirty="0">
                    <a:solidFill>
                      <a:srgbClr val="0070C0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Independent Cascade </a:t>
                </a:r>
                <a:r>
                  <a:rPr lang="en-US" dirty="0"/>
                  <a:t>model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Linear Threshold </a:t>
                </a:r>
                <a:r>
                  <a:rPr lang="en-US" dirty="0"/>
                  <a:t>model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Algorithm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0070C0"/>
                    </a:solidFill>
                  </a:rPr>
                  <a:t>Greedy</a:t>
                </a:r>
                <a:r>
                  <a:rPr lang="en-US" dirty="0"/>
                  <a:t> algorithm that adds to the set each time the node with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maximum marginal gain</a:t>
                </a:r>
                <a:r>
                  <a:rPr lang="en-US" dirty="0"/>
                  <a:t>, i.e., the node that causes the maximum increase in the diffusion spread.</a:t>
                </a:r>
              </a:p>
              <a:p>
                <a:r>
                  <a:rPr lang="en-US" dirty="0"/>
                  <a:t>The Greedy algorithm gives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approximation </a:t>
                </a:r>
                <a:r>
                  <a:rPr lang="en-US" dirty="0"/>
                  <a:t>of the optimal solution </a:t>
                </a:r>
              </a:p>
              <a:p>
                <a:pPr lvl="1"/>
                <a:r>
                  <a:rPr lang="en-US" dirty="0"/>
                  <a:t>Follows from the fact that the spread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</a:p>
              <a:p>
                <a:pPr lvl="2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</a:p>
              <a:p>
                <a:pPr lvl="2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Submodular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6431"/>
                <a:ext cx="8229600" cy="5323730"/>
              </a:xfrm>
              <a:blipFill rotWithShape="0">
                <a:blip r:embed="rId2"/>
                <a:stretch>
                  <a:fillRect l="-1037" t="-217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91660" y="5763339"/>
                <a:ext cx="2405980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60" y="5763339"/>
                <a:ext cx="240598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91660" y="6189908"/>
                <a:ext cx="5336012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60" y="6189908"/>
                <a:ext cx="533601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2698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79349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Evolving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network that </a:t>
                </a:r>
                <a:r>
                  <a:rPr lang="en-US" dirty="0">
                    <a:solidFill>
                      <a:srgbClr val="FF0000"/>
                    </a:solidFill>
                  </a:rPr>
                  <a:t>changes</a:t>
                </a:r>
                <a:r>
                  <a:rPr lang="en-US" dirty="0"/>
                  <a:t> over time</a:t>
                </a:r>
              </a:p>
              <a:p>
                <a:pPr lvl="1"/>
                <a:r>
                  <a:rPr lang="en-US" dirty="0"/>
                  <a:t>Edges and nodes can appear and disappear 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discrete time steps</a:t>
                </a:r>
              </a:p>
              <a:p>
                <a:r>
                  <a:rPr lang="en-US" dirty="0"/>
                  <a:t>Model:</a:t>
                </a:r>
              </a:p>
              <a:p>
                <a:pPr lvl="1"/>
                <a:r>
                  <a:rPr lang="en-US" dirty="0"/>
                  <a:t>The evolving network is a sequence of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defined over the same set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, with different edge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Graph snapshot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</a:t>
                </a:r>
                <a:r>
                  <a:rPr lang="en-US" dirty="0"/>
                  <a:t>is the graph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6389" y="5939392"/>
            <a:ext cx="7632848" cy="65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N. </a:t>
            </a:r>
            <a:r>
              <a:rPr lang="en-US" dirty="0" err="1"/>
              <a:t>Gayraud</a:t>
            </a:r>
            <a:r>
              <a:rPr lang="en-US" dirty="0"/>
              <a:t>, E. </a:t>
            </a:r>
            <a:r>
              <a:rPr lang="en-US" dirty="0" err="1"/>
              <a:t>Pitoura</a:t>
            </a:r>
            <a:r>
              <a:rPr lang="en-US" dirty="0"/>
              <a:t>, P. Tsaparas. </a:t>
            </a:r>
            <a:r>
              <a:rPr lang="en-US" i="1" dirty="0"/>
              <a:t>Maximizing Diffusion in Evolving Networks</a:t>
            </a:r>
            <a:r>
              <a:rPr lang="en-US" dirty="0"/>
              <a:t>. ACM COSN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2410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683568" y="2204864"/>
            <a:ext cx="8280920" cy="2664296"/>
            <a:chOff x="1950284" y="462637"/>
            <a:chExt cx="4811236" cy="1693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057400" y="1506611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506611"/>
                  <a:ext cx="374846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4115881" y="1905002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5" name="TextBox 6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5881" y="1905002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5888606" y="1905000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6" name="TextBox 6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606" y="1905000"/>
                  <a:ext cx="396262" cy="28116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Oval 105"/>
            <p:cNvSpPr/>
            <p:nvPr/>
          </p:nvSpPr>
          <p:spPr>
            <a:xfrm>
              <a:off x="2113042" y="525788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00307" y="124311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2113042" y="971789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09" name="Straight Arrow Connector 108"/>
            <p:cNvCxnSpPr>
              <a:stCxn id="106" idx="4"/>
              <a:endCxn id="108" idx="0"/>
            </p:cNvCxnSpPr>
            <p:nvPr/>
          </p:nvCxnSpPr>
          <p:spPr>
            <a:xfrm>
              <a:off x="2227342" y="754388"/>
              <a:ext cx="0" cy="2174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12" idx="3"/>
              <a:endCxn id="107" idx="7"/>
            </p:cNvCxnSpPr>
            <p:nvPr/>
          </p:nvCxnSpPr>
          <p:spPr>
            <a:xfrm flipH="1">
              <a:off x="2695429" y="115467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308164" y="117766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2871782" y="959557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Oval 112"/>
            <p:cNvSpPr/>
            <p:nvPr/>
          </p:nvSpPr>
          <p:spPr>
            <a:xfrm>
              <a:off x="2097399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Oval 113"/>
            <p:cNvSpPr/>
            <p:nvPr/>
          </p:nvSpPr>
          <p:spPr>
            <a:xfrm>
              <a:off x="2501268" y="165818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Oval 114"/>
            <p:cNvSpPr/>
            <p:nvPr/>
          </p:nvSpPr>
          <p:spPr>
            <a:xfrm>
              <a:off x="2891445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2417437" y="1905001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97" name="TextBox 6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437" y="1905001"/>
                  <a:ext cx="396262" cy="28116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Rectangle 116"/>
            <p:cNvSpPr/>
            <p:nvPr/>
          </p:nvSpPr>
          <p:spPr>
            <a:xfrm>
              <a:off x="1950284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8" name="Oval 117"/>
            <p:cNvSpPr/>
            <p:nvPr/>
          </p:nvSpPr>
          <p:spPr>
            <a:xfrm>
              <a:off x="3822423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9" name="Oval 118"/>
            <p:cNvSpPr/>
            <p:nvPr/>
          </p:nvSpPr>
          <p:spPr>
            <a:xfrm>
              <a:off x="4203424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816159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1" name="Straight Arrow Connector 120"/>
            <p:cNvCxnSpPr>
              <a:stCxn id="118" idx="4"/>
              <a:endCxn id="120" idx="0"/>
            </p:cNvCxnSpPr>
            <p:nvPr/>
          </p:nvCxnSpPr>
          <p:spPr>
            <a:xfrm flipH="1">
              <a:off x="3930459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24" idx="3"/>
              <a:endCxn id="119" idx="7"/>
            </p:cNvCxnSpPr>
            <p:nvPr/>
          </p:nvCxnSpPr>
          <p:spPr>
            <a:xfrm flipH="1">
              <a:off x="4398546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4011281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4574899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630049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78544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959545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72280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9" name="Straight Arrow Connector 128"/>
            <p:cNvCxnSpPr>
              <a:stCxn id="126" idx="4"/>
              <a:endCxn id="128" idx="0"/>
            </p:cNvCxnSpPr>
            <p:nvPr/>
          </p:nvCxnSpPr>
          <p:spPr>
            <a:xfrm flipH="1">
              <a:off x="5686580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2" idx="3"/>
              <a:endCxn id="127" idx="7"/>
            </p:cNvCxnSpPr>
            <p:nvPr/>
          </p:nvCxnSpPr>
          <p:spPr>
            <a:xfrm flipH="1">
              <a:off x="6154667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5767402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6331020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86170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flipH="1">
              <a:off x="5763491" y="1429299"/>
              <a:ext cx="249612" cy="13127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27" idx="4"/>
            </p:cNvCxnSpPr>
            <p:nvPr/>
          </p:nvCxnSpPr>
          <p:spPr>
            <a:xfrm>
              <a:off x="6073845" y="147786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3806561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210430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8" name="Oval 137"/>
            <p:cNvSpPr/>
            <p:nvPr/>
          </p:nvSpPr>
          <p:spPr>
            <a:xfrm>
              <a:off x="4600607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9" name="Oval 138"/>
            <p:cNvSpPr/>
            <p:nvPr/>
          </p:nvSpPr>
          <p:spPr>
            <a:xfrm>
              <a:off x="5551770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0" name="Oval 139"/>
            <p:cNvSpPr/>
            <p:nvPr/>
          </p:nvSpPr>
          <p:spPr>
            <a:xfrm>
              <a:off x="5955639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345816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42" name="Straight Arrow Connector 141"/>
            <p:cNvCxnSpPr>
              <a:stCxn id="127" idx="5"/>
              <a:endCxn id="141" idx="1"/>
            </p:cNvCxnSpPr>
            <p:nvPr/>
          </p:nvCxnSpPr>
          <p:spPr>
            <a:xfrm>
              <a:off x="6154667" y="144438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8101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How does the evolution of the network </a:t>
                </a:r>
                <a:r>
                  <a:rPr lang="en-US" dirty="0">
                    <a:solidFill>
                      <a:srgbClr val="00B0F0"/>
                    </a:solidFill>
                  </a:rPr>
                  <a:t>relates</a:t>
                </a:r>
                <a:r>
                  <a:rPr lang="en-US" dirty="0"/>
                  <a:t> to the evolution of the diffusion?</a:t>
                </a:r>
              </a:p>
              <a:p>
                <a:pPr lvl="1"/>
                <a:r>
                  <a:rPr lang="en-US" dirty="0"/>
                  <a:t>How much physical time does a diffusion step last?</a:t>
                </a:r>
              </a:p>
              <a:p>
                <a:r>
                  <a:rPr lang="en-US" dirty="0"/>
                  <a:t>Assumption: The two processes are </a:t>
                </a:r>
                <a:r>
                  <a:rPr lang="en-US" dirty="0">
                    <a:solidFill>
                      <a:srgbClr val="FF0000"/>
                    </a:solidFill>
                  </a:rPr>
                  <a:t>in sync</a:t>
                </a:r>
                <a:r>
                  <a:rPr lang="en-US" dirty="0"/>
                  <a:t>. One diffusion step happens in on one graph snapshot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Evolving IC model</a:t>
                </a:r>
                <a:r>
                  <a:rPr lang="en-US" dirty="0"/>
                  <a:t>: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the infectious nodes try to infect their neighbors in the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Evolving LT model</a:t>
                </a:r>
                <a:r>
                  <a:rPr lang="en-US" dirty="0"/>
                  <a:t>: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if the weight of the active neighbors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in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greater than the threshold the nodes gets activated.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584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Submodularity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the spread function remain monotone and </a:t>
            </a:r>
            <a:r>
              <a:rPr lang="en-US" dirty="0" err="1"/>
              <a:t>submodular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6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Monotonicity for the EIC model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683568" y="2204864"/>
            <a:ext cx="8280920" cy="2664296"/>
            <a:chOff x="1950284" y="462637"/>
            <a:chExt cx="4811236" cy="1693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057400" y="1506611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506611"/>
                  <a:ext cx="374846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4115881" y="1905002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5" name="TextBox 6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5881" y="1905002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5888606" y="1905000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6" name="TextBox 6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606" y="1905000"/>
                  <a:ext cx="396262" cy="28116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Oval 105"/>
            <p:cNvSpPr/>
            <p:nvPr/>
          </p:nvSpPr>
          <p:spPr>
            <a:xfrm>
              <a:off x="2113042" y="525788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00307" y="124311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2113042" y="971789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09" name="Straight Arrow Connector 108"/>
            <p:cNvCxnSpPr>
              <a:stCxn id="106" idx="4"/>
              <a:endCxn id="108" idx="0"/>
            </p:cNvCxnSpPr>
            <p:nvPr/>
          </p:nvCxnSpPr>
          <p:spPr>
            <a:xfrm>
              <a:off x="2227342" y="754388"/>
              <a:ext cx="0" cy="2174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12" idx="3"/>
              <a:endCxn id="107" idx="7"/>
            </p:cNvCxnSpPr>
            <p:nvPr/>
          </p:nvCxnSpPr>
          <p:spPr>
            <a:xfrm flipH="1">
              <a:off x="2695429" y="115467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308164" y="117766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2871782" y="959557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Oval 112"/>
            <p:cNvSpPr/>
            <p:nvPr/>
          </p:nvSpPr>
          <p:spPr>
            <a:xfrm>
              <a:off x="2097399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Oval 113"/>
            <p:cNvSpPr/>
            <p:nvPr/>
          </p:nvSpPr>
          <p:spPr>
            <a:xfrm>
              <a:off x="2501268" y="165818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Oval 114"/>
            <p:cNvSpPr/>
            <p:nvPr/>
          </p:nvSpPr>
          <p:spPr>
            <a:xfrm>
              <a:off x="2891445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2417437" y="1905001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97" name="TextBox 6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437" y="1905001"/>
                  <a:ext cx="396262" cy="28116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Rectangle 116"/>
            <p:cNvSpPr/>
            <p:nvPr/>
          </p:nvSpPr>
          <p:spPr>
            <a:xfrm>
              <a:off x="1950284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8" name="Oval 117"/>
            <p:cNvSpPr/>
            <p:nvPr/>
          </p:nvSpPr>
          <p:spPr>
            <a:xfrm>
              <a:off x="3822423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9" name="Oval 118"/>
            <p:cNvSpPr/>
            <p:nvPr/>
          </p:nvSpPr>
          <p:spPr>
            <a:xfrm>
              <a:off x="4203424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816159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1" name="Straight Arrow Connector 120"/>
            <p:cNvCxnSpPr>
              <a:stCxn id="118" idx="4"/>
              <a:endCxn id="120" idx="0"/>
            </p:cNvCxnSpPr>
            <p:nvPr/>
          </p:nvCxnSpPr>
          <p:spPr>
            <a:xfrm flipH="1">
              <a:off x="3930459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24" idx="3"/>
              <a:endCxn id="119" idx="7"/>
            </p:cNvCxnSpPr>
            <p:nvPr/>
          </p:nvCxnSpPr>
          <p:spPr>
            <a:xfrm flipH="1">
              <a:off x="4398546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4011281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4574899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630049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78544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959545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72280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9" name="Straight Arrow Connector 128"/>
            <p:cNvCxnSpPr>
              <a:stCxn id="126" idx="4"/>
              <a:endCxn id="128" idx="0"/>
            </p:cNvCxnSpPr>
            <p:nvPr/>
          </p:nvCxnSpPr>
          <p:spPr>
            <a:xfrm flipH="1">
              <a:off x="5686580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2" idx="3"/>
              <a:endCxn id="127" idx="7"/>
            </p:cNvCxnSpPr>
            <p:nvPr/>
          </p:nvCxnSpPr>
          <p:spPr>
            <a:xfrm flipH="1">
              <a:off x="6154667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5767402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6331020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86170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flipH="1">
              <a:off x="5763491" y="1429299"/>
              <a:ext cx="249612" cy="13127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27" idx="4"/>
            </p:cNvCxnSpPr>
            <p:nvPr/>
          </p:nvCxnSpPr>
          <p:spPr>
            <a:xfrm>
              <a:off x="6073845" y="147786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3806561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210430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8" name="Oval 137"/>
            <p:cNvSpPr/>
            <p:nvPr/>
          </p:nvSpPr>
          <p:spPr>
            <a:xfrm>
              <a:off x="4600607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9" name="Oval 138"/>
            <p:cNvSpPr/>
            <p:nvPr/>
          </p:nvSpPr>
          <p:spPr>
            <a:xfrm>
              <a:off x="5551770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0" name="Oval 139"/>
            <p:cNvSpPr/>
            <p:nvPr/>
          </p:nvSpPr>
          <p:spPr>
            <a:xfrm>
              <a:off x="5955639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345816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42" name="Straight Arrow Connector 141"/>
            <p:cNvCxnSpPr>
              <a:stCxn id="127" idx="5"/>
              <a:endCxn id="141" idx="1"/>
            </p:cNvCxnSpPr>
            <p:nvPr/>
          </p:nvCxnSpPr>
          <p:spPr>
            <a:xfrm>
              <a:off x="6154667" y="144438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5952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Monotonicity for the EIC model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974003" y="1641847"/>
            <a:ext cx="1375350" cy="1697765"/>
            <a:chOff x="1950284" y="2545802"/>
            <a:chExt cx="1375350" cy="1697765"/>
          </a:xfrm>
        </p:grpSpPr>
        <p:sp>
          <p:nvSpPr>
            <p:cNvPr id="7" name="Oval 6"/>
            <p:cNvSpPr/>
            <p:nvPr/>
          </p:nvSpPr>
          <p:spPr>
            <a:xfrm>
              <a:off x="2119306" y="261678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00307" y="33187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13042" y="3047404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7" idx="4"/>
              <a:endCxn id="9" idx="0"/>
            </p:cNvCxnSpPr>
            <p:nvPr/>
          </p:nvCxnSpPr>
          <p:spPr>
            <a:xfrm flipH="1">
              <a:off x="2227342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3" idx="3"/>
              <a:endCxn id="8" idx="7"/>
            </p:cNvCxnSpPr>
            <p:nvPr/>
          </p:nvCxnSpPr>
          <p:spPr>
            <a:xfrm flipH="1">
              <a:off x="2695429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308164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871782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97399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268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91445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ectangle 40"/>
            <p:cNvSpPr/>
            <p:nvPr/>
          </p:nvSpPr>
          <p:spPr>
            <a:xfrm>
              <a:off x="19502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613133" y="1641847"/>
            <a:ext cx="1375350" cy="1697764"/>
            <a:chOff x="3646884" y="2545802"/>
            <a:chExt cx="1375350" cy="1697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124091" y="3962399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091" y="3962399"/>
                  <a:ext cx="396262" cy="2811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>
            <a:xfrm>
              <a:off x="3822423" y="261678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03424" y="3318726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16159" y="3047404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8" idx="4"/>
              <a:endCxn id="20" idx="0"/>
            </p:cNvCxnSpPr>
            <p:nvPr/>
          </p:nvCxnSpPr>
          <p:spPr>
            <a:xfrm flipH="1">
              <a:off x="3930459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4" idx="3"/>
              <a:endCxn id="19" idx="7"/>
            </p:cNvCxnSpPr>
            <p:nvPr/>
          </p:nvCxnSpPr>
          <p:spPr>
            <a:xfrm flipH="1">
              <a:off x="4398546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011281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574899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06561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210430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600607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468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365002" y="1641847"/>
            <a:ext cx="1375350" cy="1697763"/>
            <a:chOff x="5398753" y="2545802"/>
            <a:chExt cx="1375350" cy="1697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888297" y="3962398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297" y="3962398"/>
                  <a:ext cx="396262" cy="2811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5578544" y="261678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959545" y="3318726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572280" y="3047404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5" idx="4"/>
              <a:endCxn id="27" idx="0"/>
            </p:cNvCxnSpPr>
            <p:nvPr/>
          </p:nvCxnSpPr>
          <p:spPr>
            <a:xfrm flipH="1">
              <a:off x="5686580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3"/>
              <a:endCxn id="26" idx="7"/>
            </p:cNvCxnSpPr>
            <p:nvPr/>
          </p:nvCxnSpPr>
          <p:spPr>
            <a:xfrm flipH="1">
              <a:off x="6154667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767402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331020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6" idx="3"/>
            </p:cNvCxnSpPr>
            <p:nvPr/>
          </p:nvCxnSpPr>
          <p:spPr>
            <a:xfrm flipH="1">
              <a:off x="5763491" y="3513848"/>
              <a:ext cx="229532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6" idx="4"/>
            </p:cNvCxnSpPr>
            <p:nvPr/>
          </p:nvCxnSpPr>
          <p:spPr>
            <a:xfrm>
              <a:off x="6073845" y="354732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5551770" y="359655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955639" y="3733800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345816" y="359655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stCxn id="26" idx="5"/>
              <a:endCxn id="39" idx="1"/>
            </p:cNvCxnSpPr>
            <p:nvPr/>
          </p:nvCxnSpPr>
          <p:spPr>
            <a:xfrm>
              <a:off x="6154667" y="351384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398753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61785" y="1653663"/>
            <a:ext cx="1375350" cy="1697765"/>
            <a:chOff x="1950284" y="2545802"/>
            <a:chExt cx="1375350" cy="1697765"/>
          </a:xfrm>
        </p:grpSpPr>
        <p:sp>
          <p:nvSpPr>
            <p:cNvPr id="48" name="Oval 47"/>
            <p:cNvSpPr/>
            <p:nvPr/>
          </p:nvSpPr>
          <p:spPr>
            <a:xfrm>
              <a:off x="2119306" y="2616781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500307" y="33187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13042" y="3047404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>
              <a:stCxn id="48" idx="4"/>
              <a:endCxn id="50" idx="0"/>
            </p:cNvCxnSpPr>
            <p:nvPr/>
          </p:nvCxnSpPr>
          <p:spPr>
            <a:xfrm flipH="1">
              <a:off x="2227342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4" idx="3"/>
              <a:endCxn id="49" idx="7"/>
            </p:cNvCxnSpPr>
            <p:nvPr/>
          </p:nvCxnSpPr>
          <p:spPr>
            <a:xfrm flipH="1">
              <a:off x="2695429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08164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871782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97399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501268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891445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/>
            <p:cNvSpPr/>
            <p:nvPr/>
          </p:nvSpPr>
          <p:spPr>
            <a:xfrm>
              <a:off x="19502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974003" y="3741173"/>
            <a:ext cx="1375350" cy="1704051"/>
            <a:chOff x="2870359" y="4620549"/>
            <a:chExt cx="1375350" cy="1704051"/>
          </a:xfrm>
        </p:grpSpPr>
        <p:sp>
          <p:nvSpPr>
            <p:cNvPr id="63" name="Oval 62"/>
            <p:cNvSpPr/>
            <p:nvPr/>
          </p:nvSpPr>
          <p:spPr>
            <a:xfrm>
              <a:off x="3039865" y="4703622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442773" y="541020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55508" y="5138879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63" idx="4"/>
              <a:endCxn id="65" idx="0"/>
            </p:cNvCxnSpPr>
            <p:nvPr/>
          </p:nvCxnSpPr>
          <p:spPr>
            <a:xfrm>
              <a:off x="3154165" y="4932222"/>
              <a:ext cx="15643" cy="20665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9" idx="3"/>
              <a:endCxn id="64" idx="7"/>
            </p:cNvCxnSpPr>
            <p:nvPr/>
          </p:nvCxnSpPr>
          <p:spPr>
            <a:xfrm flipH="1">
              <a:off x="3637895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250630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3814248" y="512664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039865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443734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833911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 96"/>
            <p:cNvSpPr/>
            <p:nvPr/>
          </p:nvSpPr>
          <p:spPr>
            <a:xfrm>
              <a:off x="2870359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355906" y="3717466"/>
            <a:ext cx="1375350" cy="1703179"/>
            <a:chOff x="6355906" y="4621421"/>
            <a:chExt cx="1375350" cy="1703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851619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1619" y="6043433"/>
                  <a:ext cx="396262" cy="28116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/>
            <p:cNvSpPr/>
            <p:nvPr/>
          </p:nvSpPr>
          <p:spPr>
            <a:xfrm>
              <a:off x="6521010" y="469384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902011" y="541020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514746" y="5138879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>
              <a:stCxn id="81" idx="4"/>
              <a:endCxn id="83" idx="0"/>
            </p:cNvCxnSpPr>
            <p:nvPr/>
          </p:nvCxnSpPr>
          <p:spPr>
            <a:xfrm flipH="1">
              <a:off x="6629046" y="4922441"/>
              <a:ext cx="6264" cy="21643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87" idx="3"/>
              <a:endCxn id="82" idx="7"/>
            </p:cNvCxnSpPr>
            <p:nvPr/>
          </p:nvCxnSpPr>
          <p:spPr>
            <a:xfrm flipH="1">
              <a:off x="7097133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6709868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273486" y="5126647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>
              <a:stCxn id="82" idx="3"/>
            </p:cNvCxnSpPr>
            <p:nvPr/>
          </p:nvCxnSpPr>
          <p:spPr>
            <a:xfrm flipH="1">
              <a:off x="6705957" y="5605323"/>
              <a:ext cx="229532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2" idx="4"/>
            </p:cNvCxnSpPr>
            <p:nvPr/>
          </p:nvCxnSpPr>
          <p:spPr>
            <a:xfrm>
              <a:off x="7016311" y="5638801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6494236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898105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288282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>
              <a:stCxn id="82" idx="5"/>
              <a:endCxn id="95" idx="1"/>
            </p:cNvCxnSpPr>
            <p:nvPr/>
          </p:nvCxnSpPr>
          <p:spPr>
            <a:xfrm>
              <a:off x="7097133" y="5605323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6355906" y="4621421"/>
              <a:ext cx="1375350" cy="1466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589350" y="3716594"/>
            <a:ext cx="1375350" cy="1704051"/>
            <a:chOff x="4589350" y="4620549"/>
            <a:chExt cx="1375350" cy="1704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078894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894" y="6043433"/>
                  <a:ext cx="396262" cy="2811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Oval 73"/>
            <p:cNvSpPr/>
            <p:nvPr/>
          </p:nvSpPr>
          <p:spPr>
            <a:xfrm>
              <a:off x="4758625" y="469384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145890" y="541020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758625" y="5138879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>
              <a:stCxn id="74" idx="4"/>
              <a:endCxn id="76" idx="0"/>
            </p:cNvCxnSpPr>
            <p:nvPr/>
          </p:nvCxnSpPr>
          <p:spPr>
            <a:xfrm>
              <a:off x="4872925" y="4922441"/>
              <a:ext cx="0" cy="21643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80" idx="3"/>
              <a:endCxn id="75" idx="7"/>
            </p:cNvCxnSpPr>
            <p:nvPr/>
          </p:nvCxnSpPr>
          <p:spPr>
            <a:xfrm flipH="1">
              <a:off x="5341012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4953747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5517365" y="5126647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749027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52896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43073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589350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339394" y="3741173"/>
            <a:ext cx="1375350" cy="1704051"/>
            <a:chOff x="2870359" y="4620549"/>
            <a:chExt cx="1375350" cy="1704051"/>
          </a:xfrm>
        </p:grpSpPr>
        <p:sp>
          <p:nvSpPr>
            <p:cNvPr id="104" name="Oval 103"/>
            <p:cNvSpPr/>
            <p:nvPr/>
          </p:nvSpPr>
          <p:spPr>
            <a:xfrm>
              <a:off x="3039865" y="4703622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442773" y="5410201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055508" y="5138879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>
              <a:stCxn id="104" idx="4"/>
              <a:endCxn id="106" idx="0"/>
            </p:cNvCxnSpPr>
            <p:nvPr/>
          </p:nvCxnSpPr>
          <p:spPr>
            <a:xfrm>
              <a:off x="3154165" y="4932222"/>
              <a:ext cx="15643" cy="20665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10" idx="3"/>
              <a:endCxn id="105" idx="7"/>
            </p:cNvCxnSpPr>
            <p:nvPr/>
          </p:nvCxnSpPr>
          <p:spPr>
            <a:xfrm flipH="1">
              <a:off x="3637895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3250630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3814248" y="512664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039865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443734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833911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Rectangle 114"/>
            <p:cNvSpPr/>
            <p:nvPr/>
          </p:nvSpPr>
          <p:spPr>
            <a:xfrm>
              <a:off x="2870359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18358" y="5884154"/>
            <a:ext cx="818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spread is </a:t>
            </a:r>
            <a:r>
              <a:rPr lang="en-US" sz="2400" dirty="0">
                <a:solidFill>
                  <a:srgbClr val="FF0000"/>
                </a:solidFill>
              </a:rPr>
              <a:t>not monotone </a:t>
            </a:r>
            <a:r>
              <a:rPr lang="en-US" sz="2400" dirty="0"/>
              <a:t>in the case of the Evolving IC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2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76571" y="2412225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71" y="2412225"/>
                <a:ext cx="418128" cy="3077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31788" y="299770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2997706"/>
                <a:ext cx="418128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960828" y="3394583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28" y="3394583"/>
                <a:ext cx="418128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951503" y="3924281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03" y="3924281"/>
                <a:ext cx="41812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20896" y="434497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96" y="4344976"/>
                <a:ext cx="42614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943489" y="4559880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89" y="4559880"/>
                <a:ext cx="42614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566082" y="437691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082" y="4376916"/>
                <a:ext cx="426142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/>
          <p:cNvSpPr/>
          <p:nvPr/>
        </p:nvSpPr>
        <p:spPr>
          <a:xfrm>
            <a:off x="406054" y="243313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7" name="Oval 106"/>
          <p:cNvSpPr/>
          <p:nvPr/>
        </p:nvSpPr>
        <p:spPr>
          <a:xfrm>
            <a:off x="1001473" y="3388835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8" name="Oval 107"/>
          <p:cNvSpPr/>
          <p:nvPr/>
        </p:nvSpPr>
        <p:spPr>
          <a:xfrm>
            <a:off x="406054" y="302820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9" name="Straight Arrow Connector 108"/>
          <p:cNvCxnSpPr>
            <a:stCxn id="106" idx="4"/>
            <a:endCxn id="108" idx="0"/>
          </p:cNvCxnSpPr>
          <p:nvPr/>
        </p:nvCxnSpPr>
        <p:spPr>
          <a:xfrm>
            <a:off x="565148" y="2738144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12" idx="4"/>
            <a:endCxn id="107" idx="0"/>
          </p:cNvCxnSpPr>
          <p:nvPr/>
        </p:nvCxnSpPr>
        <p:spPr>
          <a:xfrm>
            <a:off x="1160567" y="2741614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107" idx="1"/>
          </p:cNvCxnSpPr>
          <p:nvPr/>
        </p:nvCxnSpPr>
        <p:spPr>
          <a:xfrm>
            <a:off x="677644" y="3302894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1001473" y="2436608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3" name="Oval 112"/>
          <p:cNvSpPr/>
          <p:nvPr/>
        </p:nvSpPr>
        <p:spPr>
          <a:xfrm>
            <a:off x="376571" y="4364089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4" name="Oval 113"/>
          <p:cNvSpPr/>
          <p:nvPr/>
        </p:nvSpPr>
        <p:spPr>
          <a:xfrm>
            <a:off x="1004282" y="460582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5" name="Oval 114"/>
          <p:cNvSpPr/>
          <p:nvPr/>
        </p:nvSpPr>
        <p:spPr>
          <a:xfrm>
            <a:off x="1604321" y="438825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811152" y="5068532"/>
                <a:ext cx="46730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52" y="5068532"/>
                <a:ext cx="467307" cy="34413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179512" y="2348880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1" name="Oval 70"/>
          <p:cNvSpPr/>
          <p:nvPr/>
        </p:nvSpPr>
        <p:spPr>
          <a:xfrm>
            <a:off x="1001473" y="394409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3" name="Oval 72"/>
          <p:cNvSpPr/>
          <p:nvPr/>
        </p:nvSpPr>
        <p:spPr>
          <a:xfrm>
            <a:off x="1666829" y="3353760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60828" y="2411117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28" y="2411117"/>
                <a:ext cx="418127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637598" y="3325106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98" y="3325106"/>
                <a:ext cx="418127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71" idx="3"/>
            <a:endCxn id="113" idx="7"/>
          </p:cNvCxnSpPr>
          <p:nvPr/>
        </p:nvCxnSpPr>
        <p:spPr>
          <a:xfrm flipH="1">
            <a:off x="648161" y="4204430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1" idx="4"/>
            <a:endCxn id="114" idx="0"/>
          </p:cNvCxnSpPr>
          <p:nvPr/>
        </p:nvCxnSpPr>
        <p:spPr>
          <a:xfrm>
            <a:off x="1160567" y="4249097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1" idx="5"/>
            <a:endCxn id="115" idx="1"/>
          </p:cNvCxnSpPr>
          <p:nvPr/>
        </p:nvCxnSpPr>
        <p:spPr>
          <a:xfrm>
            <a:off x="1273063" y="4204430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608685" y="2412225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685" y="2412225"/>
                <a:ext cx="418128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563902" y="299770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902" y="2997706"/>
                <a:ext cx="418128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192942" y="3394583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942" y="3394583"/>
                <a:ext cx="418128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183617" y="3924281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617" y="3924281"/>
                <a:ext cx="41812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553010" y="434497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10" y="4344976"/>
                <a:ext cx="42614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175603" y="4559880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603" y="4559880"/>
                <a:ext cx="42614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798196" y="437691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196" y="4376916"/>
                <a:ext cx="426142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Oval 156"/>
          <p:cNvSpPr/>
          <p:nvPr/>
        </p:nvSpPr>
        <p:spPr>
          <a:xfrm>
            <a:off x="2638168" y="243313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8" name="Oval 157"/>
          <p:cNvSpPr/>
          <p:nvPr/>
        </p:nvSpPr>
        <p:spPr>
          <a:xfrm>
            <a:off x="3233587" y="3388835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9" name="Oval 158"/>
          <p:cNvSpPr/>
          <p:nvPr/>
        </p:nvSpPr>
        <p:spPr>
          <a:xfrm>
            <a:off x="2638168" y="302820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60" name="Straight Arrow Connector 159"/>
          <p:cNvCxnSpPr>
            <a:stCxn id="157" idx="4"/>
            <a:endCxn id="159" idx="0"/>
          </p:cNvCxnSpPr>
          <p:nvPr/>
        </p:nvCxnSpPr>
        <p:spPr>
          <a:xfrm>
            <a:off x="2797262" y="2738144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63" idx="4"/>
            <a:endCxn id="158" idx="0"/>
          </p:cNvCxnSpPr>
          <p:nvPr/>
        </p:nvCxnSpPr>
        <p:spPr>
          <a:xfrm>
            <a:off x="3392681" y="2741614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158" idx="1"/>
          </p:cNvCxnSpPr>
          <p:nvPr/>
        </p:nvCxnSpPr>
        <p:spPr>
          <a:xfrm>
            <a:off x="2909758" y="3302894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3233587" y="2436608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4" name="Oval 163"/>
          <p:cNvSpPr/>
          <p:nvPr/>
        </p:nvSpPr>
        <p:spPr>
          <a:xfrm>
            <a:off x="2608685" y="4364089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5" name="Oval 164"/>
          <p:cNvSpPr/>
          <p:nvPr/>
        </p:nvSpPr>
        <p:spPr>
          <a:xfrm>
            <a:off x="3236396" y="460582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6" name="Oval 165"/>
          <p:cNvSpPr/>
          <p:nvPr/>
        </p:nvSpPr>
        <p:spPr>
          <a:xfrm>
            <a:off x="3836435" y="438825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3043266" y="5068532"/>
                <a:ext cx="46730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266" y="5068532"/>
                <a:ext cx="467307" cy="34413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Rectangle 167"/>
          <p:cNvSpPr/>
          <p:nvPr/>
        </p:nvSpPr>
        <p:spPr>
          <a:xfrm>
            <a:off x="2411626" y="2348880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9" name="Oval 168"/>
          <p:cNvSpPr/>
          <p:nvPr/>
        </p:nvSpPr>
        <p:spPr>
          <a:xfrm>
            <a:off x="3233587" y="394409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0" name="Oval 169"/>
          <p:cNvSpPr/>
          <p:nvPr/>
        </p:nvSpPr>
        <p:spPr>
          <a:xfrm>
            <a:off x="3898943" y="3353760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3192942" y="2411117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942" y="2411117"/>
                <a:ext cx="418127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3869712" y="3325106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712" y="3325106"/>
                <a:ext cx="418127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/>
          <p:cNvCxnSpPr>
            <a:stCxn id="169" idx="3"/>
            <a:endCxn id="164" idx="7"/>
          </p:cNvCxnSpPr>
          <p:nvPr/>
        </p:nvCxnSpPr>
        <p:spPr>
          <a:xfrm flipH="1">
            <a:off x="2880275" y="4204430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69" idx="4"/>
            <a:endCxn id="165" idx="0"/>
          </p:cNvCxnSpPr>
          <p:nvPr/>
        </p:nvCxnSpPr>
        <p:spPr>
          <a:xfrm>
            <a:off x="3392681" y="4249097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69" idx="5"/>
            <a:endCxn id="166" idx="1"/>
          </p:cNvCxnSpPr>
          <p:nvPr/>
        </p:nvCxnSpPr>
        <p:spPr>
          <a:xfrm>
            <a:off x="3505177" y="4204430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4915600" y="2409588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600" y="2409588"/>
                <a:ext cx="418128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4870817" y="2995069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817" y="2995069"/>
                <a:ext cx="418128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5499857" y="339194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857" y="3391946"/>
                <a:ext cx="418128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5490532" y="3921644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32" y="3921644"/>
                <a:ext cx="418128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4859925" y="434233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925" y="4342339"/>
                <a:ext cx="426142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5482518" y="4557243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18" y="4557243"/>
                <a:ext cx="426142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6105111" y="437427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111" y="4374279"/>
                <a:ext cx="426142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Oval 182"/>
          <p:cNvSpPr/>
          <p:nvPr/>
        </p:nvSpPr>
        <p:spPr>
          <a:xfrm>
            <a:off x="4945083" y="243050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4" name="Oval 183"/>
          <p:cNvSpPr/>
          <p:nvPr/>
        </p:nvSpPr>
        <p:spPr>
          <a:xfrm>
            <a:off x="5540502" y="338619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5" name="Oval 184"/>
          <p:cNvSpPr/>
          <p:nvPr/>
        </p:nvSpPr>
        <p:spPr>
          <a:xfrm>
            <a:off x="4945083" y="302557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86" name="Straight Arrow Connector 185"/>
          <p:cNvCxnSpPr>
            <a:stCxn id="183" idx="4"/>
            <a:endCxn id="185" idx="0"/>
          </p:cNvCxnSpPr>
          <p:nvPr/>
        </p:nvCxnSpPr>
        <p:spPr>
          <a:xfrm>
            <a:off x="5104177" y="2735507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89" idx="4"/>
            <a:endCxn id="184" idx="0"/>
          </p:cNvCxnSpPr>
          <p:nvPr/>
        </p:nvCxnSpPr>
        <p:spPr>
          <a:xfrm>
            <a:off x="5699596" y="2738977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184" idx="1"/>
          </p:cNvCxnSpPr>
          <p:nvPr/>
        </p:nvCxnSpPr>
        <p:spPr>
          <a:xfrm>
            <a:off x="5216673" y="3300257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>
          <a:xfrm>
            <a:off x="5540502" y="2433971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0" name="Oval 189"/>
          <p:cNvSpPr/>
          <p:nvPr/>
        </p:nvSpPr>
        <p:spPr>
          <a:xfrm>
            <a:off x="4915600" y="4361452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1" name="Oval 190"/>
          <p:cNvSpPr/>
          <p:nvPr/>
        </p:nvSpPr>
        <p:spPr>
          <a:xfrm>
            <a:off x="5543311" y="460318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2" name="Oval 191"/>
          <p:cNvSpPr/>
          <p:nvPr/>
        </p:nvSpPr>
        <p:spPr>
          <a:xfrm>
            <a:off x="6143350" y="438561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5350181" y="5065895"/>
                <a:ext cx="46730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181" y="5065895"/>
                <a:ext cx="467307" cy="34413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Rectangle 193"/>
          <p:cNvSpPr/>
          <p:nvPr/>
        </p:nvSpPr>
        <p:spPr>
          <a:xfrm>
            <a:off x="4718541" y="2346243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5" name="Oval 194"/>
          <p:cNvSpPr/>
          <p:nvPr/>
        </p:nvSpPr>
        <p:spPr>
          <a:xfrm>
            <a:off x="5540502" y="3941454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6" name="Oval 195"/>
          <p:cNvSpPr/>
          <p:nvPr/>
        </p:nvSpPr>
        <p:spPr>
          <a:xfrm>
            <a:off x="6205858" y="3351123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5499857" y="2408480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857" y="2408480"/>
                <a:ext cx="418127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6176627" y="3322469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627" y="3322469"/>
                <a:ext cx="418127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Arrow Connector 198"/>
          <p:cNvCxnSpPr>
            <a:stCxn id="195" idx="3"/>
            <a:endCxn id="190" idx="7"/>
          </p:cNvCxnSpPr>
          <p:nvPr/>
        </p:nvCxnSpPr>
        <p:spPr>
          <a:xfrm flipH="1">
            <a:off x="5187190" y="4201793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95" idx="4"/>
            <a:endCxn id="191" idx="0"/>
          </p:cNvCxnSpPr>
          <p:nvPr/>
        </p:nvCxnSpPr>
        <p:spPr>
          <a:xfrm>
            <a:off x="5699596" y="4246460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5" idx="5"/>
            <a:endCxn id="192" idx="1"/>
          </p:cNvCxnSpPr>
          <p:nvPr/>
        </p:nvCxnSpPr>
        <p:spPr>
          <a:xfrm>
            <a:off x="5812092" y="4201793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4" idx="4"/>
            <a:endCxn id="195" idx="0"/>
          </p:cNvCxnSpPr>
          <p:nvPr/>
        </p:nvCxnSpPr>
        <p:spPr>
          <a:xfrm>
            <a:off x="5699596" y="3691204"/>
            <a:ext cx="0" cy="25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6" idx="3"/>
            <a:endCxn id="195" idx="7"/>
          </p:cNvCxnSpPr>
          <p:nvPr/>
        </p:nvCxnSpPr>
        <p:spPr>
          <a:xfrm flipH="1">
            <a:off x="5812092" y="3611462"/>
            <a:ext cx="440364" cy="37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7232064" y="2409588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064" y="2409588"/>
                <a:ext cx="418128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/>
              <p:cNvSpPr txBox="1"/>
              <p:nvPr/>
            </p:nvSpPr>
            <p:spPr>
              <a:xfrm>
                <a:off x="7187281" y="2995069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29" name="TextBox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281" y="2995069"/>
                <a:ext cx="418128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/>
              <p:cNvSpPr txBox="1"/>
              <p:nvPr/>
            </p:nvSpPr>
            <p:spPr>
              <a:xfrm>
                <a:off x="7816321" y="339194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0" name="TextBox 2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321" y="3391946"/>
                <a:ext cx="418128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/>
              <p:cNvSpPr txBox="1"/>
              <p:nvPr/>
            </p:nvSpPr>
            <p:spPr>
              <a:xfrm>
                <a:off x="7806996" y="3921644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1" name="TextBox 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996" y="3921644"/>
                <a:ext cx="418128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/>
              <p:cNvSpPr txBox="1"/>
              <p:nvPr/>
            </p:nvSpPr>
            <p:spPr>
              <a:xfrm>
                <a:off x="7176389" y="434233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2" name="TextBox 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389" y="4342339"/>
                <a:ext cx="426142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/>
              <p:cNvSpPr txBox="1"/>
              <p:nvPr/>
            </p:nvSpPr>
            <p:spPr>
              <a:xfrm>
                <a:off x="7798982" y="4557243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982" y="4557243"/>
                <a:ext cx="426142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8421575" y="437427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575" y="4374279"/>
                <a:ext cx="426142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Oval 234"/>
          <p:cNvSpPr/>
          <p:nvPr/>
        </p:nvSpPr>
        <p:spPr>
          <a:xfrm>
            <a:off x="7261547" y="243050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6" name="Oval 235"/>
          <p:cNvSpPr/>
          <p:nvPr/>
        </p:nvSpPr>
        <p:spPr>
          <a:xfrm>
            <a:off x="7856966" y="338619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7" name="Oval 236"/>
          <p:cNvSpPr/>
          <p:nvPr/>
        </p:nvSpPr>
        <p:spPr>
          <a:xfrm>
            <a:off x="7261547" y="302557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38" name="Straight Arrow Connector 237"/>
          <p:cNvCxnSpPr>
            <a:stCxn id="235" idx="4"/>
            <a:endCxn id="237" idx="0"/>
          </p:cNvCxnSpPr>
          <p:nvPr/>
        </p:nvCxnSpPr>
        <p:spPr>
          <a:xfrm>
            <a:off x="7420641" y="2735507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241" idx="4"/>
            <a:endCxn id="236" idx="0"/>
          </p:cNvCxnSpPr>
          <p:nvPr/>
        </p:nvCxnSpPr>
        <p:spPr>
          <a:xfrm>
            <a:off x="8016060" y="2738977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endCxn id="236" idx="1"/>
          </p:cNvCxnSpPr>
          <p:nvPr/>
        </p:nvCxnSpPr>
        <p:spPr>
          <a:xfrm>
            <a:off x="7533137" y="3300257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/>
          <p:cNvSpPr/>
          <p:nvPr/>
        </p:nvSpPr>
        <p:spPr>
          <a:xfrm>
            <a:off x="7856966" y="2433971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2" name="Oval 241"/>
          <p:cNvSpPr/>
          <p:nvPr/>
        </p:nvSpPr>
        <p:spPr>
          <a:xfrm>
            <a:off x="7232064" y="4361452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3" name="Oval 242"/>
          <p:cNvSpPr/>
          <p:nvPr/>
        </p:nvSpPr>
        <p:spPr>
          <a:xfrm>
            <a:off x="7859775" y="460318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4" name="Oval 243"/>
          <p:cNvSpPr/>
          <p:nvPr/>
        </p:nvSpPr>
        <p:spPr>
          <a:xfrm>
            <a:off x="8459814" y="438561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>
                <a:off x="7666645" y="5065895"/>
                <a:ext cx="467307" cy="343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645" y="5065895"/>
                <a:ext cx="467307" cy="34349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" name="Rectangle 245"/>
          <p:cNvSpPr/>
          <p:nvPr/>
        </p:nvSpPr>
        <p:spPr>
          <a:xfrm>
            <a:off x="7035005" y="2346243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7" name="Oval 246"/>
          <p:cNvSpPr/>
          <p:nvPr/>
        </p:nvSpPr>
        <p:spPr>
          <a:xfrm>
            <a:off x="7856966" y="3941454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8" name="Oval 247"/>
          <p:cNvSpPr/>
          <p:nvPr/>
        </p:nvSpPr>
        <p:spPr>
          <a:xfrm>
            <a:off x="8522322" y="3351123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/>
              <p:cNvSpPr txBox="1"/>
              <p:nvPr/>
            </p:nvSpPr>
            <p:spPr>
              <a:xfrm>
                <a:off x="7816321" y="2408480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49" name="TextBox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321" y="2408480"/>
                <a:ext cx="418127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/>
              <p:cNvSpPr txBox="1"/>
              <p:nvPr/>
            </p:nvSpPr>
            <p:spPr>
              <a:xfrm>
                <a:off x="8493091" y="3322469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50" name="TextBox 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091" y="3322469"/>
                <a:ext cx="418127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1" name="Straight Arrow Connector 250"/>
          <p:cNvCxnSpPr>
            <a:stCxn id="247" idx="3"/>
            <a:endCxn id="242" idx="7"/>
          </p:cNvCxnSpPr>
          <p:nvPr/>
        </p:nvCxnSpPr>
        <p:spPr>
          <a:xfrm flipH="1">
            <a:off x="7503654" y="4201793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247" idx="4"/>
            <a:endCxn id="243" idx="0"/>
          </p:cNvCxnSpPr>
          <p:nvPr/>
        </p:nvCxnSpPr>
        <p:spPr>
          <a:xfrm>
            <a:off x="8016060" y="4246460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247" idx="5"/>
            <a:endCxn id="244" idx="1"/>
          </p:cNvCxnSpPr>
          <p:nvPr/>
        </p:nvCxnSpPr>
        <p:spPr>
          <a:xfrm>
            <a:off x="8128556" y="4201793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>
            <a:stCxn id="236" idx="4"/>
            <a:endCxn id="247" idx="0"/>
          </p:cNvCxnSpPr>
          <p:nvPr/>
        </p:nvCxnSpPr>
        <p:spPr>
          <a:xfrm>
            <a:off x="8016060" y="3691204"/>
            <a:ext cx="0" cy="25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stCxn id="248" idx="3"/>
            <a:endCxn id="247" idx="7"/>
          </p:cNvCxnSpPr>
          <p:nvPr/>
        </p:nvCxnSpPr>
        <p:spPr>
          <a:xfrm flipH="1">
            <a:off x="8128556" y="3611462"/>
            <a:ext cx="440364" cy="37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38862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1925361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916832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938211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911226" y="1952450"/>
            <a:ext cx="1967728" cy="2998379"/>
            <a:chOff x="7035005" y="260648"/>
            <a:chExt cx="1967728" cy="2998379"/>
          </a:xfrm>
        </p:grpSpPr>
        <p:sp>
          <p:nvSpPr>
            <p:cNvPr id="244" name="Oval 243"/>
            <p:cNvSpPr/>
            <p:nvPr/>
          </p:nvSpPr>
          <p:spPr>
            <a:xfrm>
              <a:off x="8459814" y="230001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2" name="Oval 241"/>
            <p:cNvSpPr/>
            <p:nvPr/>
          </p:nvSpPr>
          <p:spPr>
            <a:xfrm>
              <a:off x="7232064" y="2275857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3" name="Oval 242"/>
            <p:cNvSpPr/>
            <p:nvPr/>
          </p:nvSpPr>
          <p:spPr>
            <a:xfrm>
              <a:off x="7859775" y="251758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7" name="Oval 246"/>
            <p:cNvSpPr/>
            <p:nvPr/>
          </p:nvSpPr>
          <p:spPr>
            <a:xfrm>
              <a:off x="7856966" y="1855859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6" name="Oval 235"/>
            <p:cNvSpPr/>
            <p:nvPr/>
          </p:nvSpPr>
          <p:spPr>
            <a:xfrm>
              <a:off x="7856966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7" name="Oval 236"/>
            <p:cNvSpPr/>
            <p:nvPr/>
          </p:nvSpPr>
          <p:spPr>
            <a:xfrm>
              <a:off x="7261547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5" name="Oval 234"/>
            <p:cNvSpPr/>
            <p:nvPr/>
          </p:nvSpPr>
          <p:spPr>
            <a:xfrm>
              <a:off x="7261547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/>
                <p:cNvSpPr txBox="1"/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28" name="TextBox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/>
                <p:cNvSpPr txBox="1"/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0" name="TextBox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/>
                <p:cNvSpPr txBox="1"/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1" name="TextBox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/>
                <p:cNvSpPr txBox="1"/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3" name="TextBox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/>
                <p:cNvSpPr txBox="1"/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4" name="TextBox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8" name="Straight Arrow Connector 237"/>
            <p:cNvCxnSpPr>
              <a:stCxn id="235" idx="4"/>
              <a:endCxn id="237" idx="0"/>
            </p:cNvCxnSpPr>
            <p:nvPr/>
          </p:nvCxnSpPr>
          <p:spPr>
            <a:xfrm>
              <a:off x="7420641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41" idx="4"/>
              <a:endCxn id="236" idx="0"/>
            </p:cNvCxnSpPr>
            <p:nvPr/>
          </p:nvCxnSpPr>
          <p:spPr>
            <a:xfrm>
              <a:off x="8016060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endCxn id="236" idx="1"/>
            </p:cNvCxnSpPr>
            <p:nvPr/>
          </p:nvCxnSpPr>
          <p:spPr>
            <a:xfrm>
              <a:off x="7533137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/>
            <p:cNvSpPr/>
            <p:nvPr/>
          </p:nvSpPr>
          <p:spPr>
            <a:xfrm>
              <a:off x="7856966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" name="Rectangle 245"/>
            <p:cNvSpPr/>
            <p:nvPr/>
          </p:nvSpPr>
          <p:spPr>
            <a:xfrm>
              <a:off x="7035005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8" name="Oval 247"/>
            <p:cNvSpPr/>
            <p:nvPr/>
          </p:nvSpPr>
          <p:spPr>
            <a:xfrm>
              <a:off x="8522322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/>
                <p:cNvSpPr txBox="1"/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49" name="TextBox 2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/>
                <p:cNvSpPr txBox="1"/>
                <p:nvPr/>
              </p:nvSpPr>
              <p:spPr>
                <a:xfrm>
                  <a:off x="8493091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50" name="TextBox 2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091" y="1236874"/>
                  <a:ext cx="418127" cy="307777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1" name="Straight Arrow Connector 250"/>
            <p:cNvCxnSpPr>
              <a:stCxn id="247" idx="3"/>
              <a:endCxn id="242" idx="7"/>
            </p:cNvCxnSpPr>
            <p:nvPr/>
          </p:nvCxnSpPr>
          <p:spPr>
            <a:xfrm flipH="1">
              <a:off x="7503654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>
              <a:stCxn id="247" idx="4"/>
              <a:endCxn id="243" idx="0"/>
            </p:cNvCxnSpPr>
            <p:nvPr/>
          </p:nvCxnSpPr>
          <p:spPr>
            <a:xfrm>
              <a:off x="8016060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247" idx="5"/>
              <a:endCxn id="244" idx="1"/>
            </p:cNvCxnSpPr>
            <p:nvPr/>
          </p:nvCxnSpPr>
          <p:spPr>
            <a:xfrm>
              <a:off x="8128556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236" idx="4"/>
              <a:endCxn id="247" idx="0"/>
            </p:cNvCxnSpPr>
            <p:nvPr/>
          </p:nvCxnSpPr>
          <p:spPr>
            <a:xfrm>
              <a:off x="8016060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248" idx="3"/>
              <a:endCxn id="247" idx="7"/>
            </p:cNvCxnSpPr>
            <p:nvPr/>
          </p:nvCxnSpPr>
          <p:spPr>
            <a:xfrm flipH="1">
              <a:off x="8128556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322797" y="1922403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6" name="Group 225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262" name="Oval 261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361106" y="336420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27" name="TextBox 2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106" y="336420"/>
                    <a:ext cx="418128" cy="307777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6" name="TextBox 2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7" name="TextBox 2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8" name="TextBox 2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9" name="TextBox 2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60" name="TextBox 2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61" name="TextBox 2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3" name="Oval 262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65" name="Straight Arrow Connector 264"/>
              <p:cNvCxnSpPr>
                <a:stCxn id="262" idx="4"/>
                <a:endCxn id="264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>
                <a:stCxn id="268" idx="4"/>
                <a:endCxn id="263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>
                <a:endCxn id="263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Oval 267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5" name="TextBox 274"/>
                  <p:cNvSpPr txBox="1"/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75" name="TextBox 2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blipFill rotWithShape="0"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76" name="TextBox 2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7" name="Straight Arrow Connector 276"/>
              <p:cNvCxnSpPr>
                <a:stCxn id="273" idx="3"/>
                <a:endCxn id="269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>
                <a:stCxn id="273" idx="4"/>
                <a:endCxn id="270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>
                <a:stCxn id="273" idx="5"/>
                <a:endCxn id="271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45617" y="5273294"/>
                <a:ext cx="5934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Activating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/>
                  <a:t> has spread 7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17" y="5273294"/>
                <a:ext cx="5934702" cy="461665"/>
              </a:xfrm>
              <a:prstGeom prst="rect">
                <a:avLst/>
              </a:prstGeom>
              <a:blipFill rotWithShape="0">
                <a:blip r:embed="rId39"/>
                <a:stretch>
                  <a:fillRect l="-1644" t="-10526" r="-7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34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Spread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5260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9605" y="1844824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859913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881292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solidFill>
              <a:srgbClr val="FF00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9188" y="123970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9188" y="1239702"/>
                  <a:ext cx="418127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911226" y="1895531"/>
            <a:ext cx="1967728" cy="2998379"/>
            <a:chOff x="7035005" y="260648"/>
            <a:chExt cx="1967728" cy="2998379"/>
          </a:xfrm>
        </p:grpSpPr>
        <p:sp>
          <p:nvSpPr>
            <p:cNvPr id="244" name="Oval 243"/>
            <p:cNvSpPr/>
            <p:nvPr/>
          </p:nvSpPr>
          <p:spPr>
            <a:xfrm>
              <a:off x="8459814" y="230001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2" name="Oval 241"/>
            <p:cNvSpPr/>
            <p:nvPr/>
          </p:nvSpPr>
          <p:spPr>
            <a:xfrm>
              <a:off x="7232064" y="2275857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3" name="Oval 242"/>
            <p:cNvSpPr/>
            <p:nvPr/>
          </p:nvSpPr>
          <p:spPr>
            <a:xfrm>
              <a:off x="7859775" y="251758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7" name="Oval 246"/>
            <p:cNvSpPr/>
            <p:nvPr/>
          </p:nvSpPr>
          <p:spPr>
            <a:xfrm>
              <a:off x="7856966" y="1855859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6" name="Oval 235"/>
            <p:cNvSpPr/>
            <p:nvPr/>
          </p:nvSpPr>
          <p:spPr>
            <a:xfrm>
              <a:off x="7856966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7" name="Oval 236"/>
            <p:cNvSpPr/>
            <p:nvPr/>
          </p:nvSpPr>
          <p:spPr>
            <a:xfrm>
              <a:off x="7261547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5" name="Oval 234"/>
            <p:cNvSpPr/>
            <p:nvPr/>
          </p:nvSpPr>
          <p:spPr>
            <a:xfrm>
              <a:off x="7261547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/>
                <p:cNvSpPr txBox="1"/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28" name="TextBox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/>
                <p:cNvSpPr txBox="1"/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0" name="TextBox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/>
                <p:cNvSpPr txBox="1"/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1" name="TextBox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/>
                <p:cNvSpPr txBox="1"/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3" name="TextBox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/>
                <p:cNvSpPr txBox="1"/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34" name="TextBox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8" name="Straight Arrow Connector 237"/>
            <p:cNvCxnSpPr>
              <a:stCxn id="235" idx="4"/>
              <a:endCxn id="237" idx="0"/>
            </p:cNvCxnSpPr>
            <p:nvPr/>
          </p:nvCxnSpPr>
          <p:spPr>
            <a:xfrm>
              <a:off x="7420641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41" idx="4"/>
              <a:endCxn id="236" idx="0"/>
            </p:cNvCxnSpPr>
            <p:nvPr/>
          </p:nvCxnSpPr>
          <p:spPr>
            <a:xfrm>
              <a:off x="8016060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endCxn id="236" idx="1"/>
            </p:cNvCxnSpPr>
            <p:nvPr/>
          </p:nvCxnSpPr>
          <p:spPr>
            <a:xfrm>
              <a:off x="7533137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/>
            <p:cNvSpPr/>
            <p:nvPr/>
          </p:nvSpPr>
          <p:spPr>
            <a:xfrm>
              <a:off x="7856966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" name="Rectangle 245"/>
            <p:cNvSpPr/>
            <p:nvPr/>
          </p:nvSpPr>
          <p:spPr>
            <a:xfrm>
              <a:off x="7035005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8" name="Oval 247"/>
            <p:cNvSpPr/>
            <p:nvPr/>
          </p:nvSpPr>
          <p:spPr>
            <a:xfrm>
              <a:off x="8522322" y="1265528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/>
                <p:cNvSpPr txBox="1"/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49" name="TextBox 2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/>
                <p:cNvSpPr txBox="1"/>
                <p:nvPr/>
              </p:nvSpPr>
              <p:spPr>
                <a:xfrm>
                  <a:off x="8506039" y="124712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50" name="TextBox 2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6039" y="1247125"/>
                  <a:ext cx="418127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1" name="Straight Arrow Connector 250"/>
            <p:cNvCxnSpPr>
              <a:stCxn id="247" idx="3"/>
              <a:endCxn id="242" idx="7"/>
            </p:cNvCxnSpPr>
            <p:nvPr/>
          </p:nvCxnSpPr>
          <p:spPr>
            <a:xfrm flipH="1">
              <a:off x="7503654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>
              <a:stCxn id="247" idx="4"/>
              <a:endCxn id="243" idx="0"/>
            </p:cNvCxnSpPr>
            <p:nvPr/>
          </p:nvCxnSpPr>
          <p:spPr>
            <a:xfrm>
              <a:off x="8016060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247" idx="5"/>
              <a:endCxn id="244" idx="1"/>
            </p:cNvCxnSpPr>
            <p:nvPr/>
          </p:nvCxnSpPr>
          <p:spPr>
            <a:xfrm>
              <a:off x="8128556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236" idx="4"/>
              <a:endCxn id="247" idx="0"/>
            </p:cNvCxnSpPr>
            <p:nvPr/>
          </p:nvCxnSpPr>
          <p:spPr>
            <a:xfrm>
              <a:off x="8016060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248" idx="3"/>
              <a:endCxn id="247" idx="7"/>
            </p:cNvCxnSpPr>
            <p:nvPr/>
          </p:nvCxnSpPr>
          <p:spPr>
            <a:xfrm flipH="1">
              <a:off x="8128556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62573" y="5107624"/>
                <a:ext cx="5934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Activating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/>
                  <a:t> has spread 7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73" y="5107624"/>
                <a:ext cx="5934702" cy="461665"/>
              </a:xfrm>
              <a:prstGeom prst="rect">
                <a:avLst/>
              </a:prstGeom>
              <a:blipFill rotWithShape="0">
                <a:blip r:embed="rId30"/>
                <a:stretch>
                  <a:fillRect l="-1644" t="-10526" r="-7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7878" y="5634259"/>
                <a:ext cx="75497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Adding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/>
                  <a:t> does not increase the spread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78" y="5634259"/>
                <a:ext cx="7549759" cy="461665"/>
              </a:xfrm>
              <a:prstGeom prst="rect">
                <a:avLst/>
              </a:prstGeom>
              <a:blipFill rotWithShape="0">
                <a:blip r:embed="rId31"/>
                <a:stretch>
                  <a:fillRect l="-1211" t="-10526" r="-2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09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0820" y="1921853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62348" y="347778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2348" y="347778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919221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215507" y="1297672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507" y="1297672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940600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310820" y="1921063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6" name="Group 225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262" name="Oval 261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356223" y="317793"/>
                    <a:ext cx="4367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27" name="TextBox 2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223" y="317793"/>
                    <a:ext cx="436756" cy="307777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6" name="TextBox 2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7" name="TextBox 2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8" name="TextBox 2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9" name="TextBox 2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60" name="TextBox 2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61" name="TextBox 2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3" name="Oval 262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65" name="Straight Arrow Connector 264"/>
              <p:cNvCxnSpPr>
                <a:stCxn id="262" idx="4"/>
                <a:endCxn id="264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>
                <a:stCxn id="268" idx="4"/>
                <a:endCxn id="263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>
                <a:endCxn id="263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Oval 267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5" name="TextBox 274"/>
                  <p:cNvSpPr txBox="1"/>
                  <p:nvPr/>
                </p:nvSpPr>
                <p:spPr>
                  <a:xfrm>
                    <a:off x="951504" y="32739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75" name="TextBox 2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4" y="32739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76" name="TextBox 2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7" name="Straight Arrow Connector 276"/>
              <p:cNvCxnSpPr>
                <a:stCxn id="273" idx="3"/>
                <a:endCxn id="269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>
                <a:stCxn id="273" idx="4"/>
                <a:endCxn id="270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>
                <a:stCxn id="273" idx="5"/>
                <a:endCxn id="271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Activating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/>
                  <a:t> has spread 4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blipFill rotWithShape="0">
                <a:blip r:embed="rId29"/>
                <a:stretch>
                  <a:fillRect l="-129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/>
          <p:cNvGrpSpPr/>
          <p:nvPr/>
        </p:nvGrpSpPr>
        <p:grpSpPr>
          <a:xfrm>
            <a:off x="6913163" y="1945364"/>
            <a:ext cx="1967728" cy="3032553"/>
            <a:chOff x="4718541" y="260648"/>
            <a:chExt cx="1967728" cy="3032553"/>
          </a:xfrm>
        </p:grpSpPr>
        <p:sp>
          <p:nvSpPr>
            <p:cNvPr id="146" name="Oval 145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7" name="Oval 146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8" name="Oval 147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9" name="Oval 148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/>
            <p:cNvCxnSpPr>
              <a:stCxn id="147" idx="4"/>
              <a:endCxn id="148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205" idx="4"/>
              <a:endCxn id="146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endCxn id="146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6" name="Oval 205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7" name="Oval 206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8" name="Oval 207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0" name="Rectangle 209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1" name="Oval 210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/>
            <p:cNvCxnSpPr>
              <a:stCxn id="149" idx="3"/>
              <a:endCxn id="206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stCxn id="149" idx="4"/>
              <a:endCxn id="207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149" idx="5"/>
              <a:endCxn id="208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46" idx="4"/>
              <a:endCxn id="149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211" idx="3"/>
              <a:endCxn id="149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22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931" y="1919221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51504" y="348970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4" y="348970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919221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195695" y="1297672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5695" y="1297672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940600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4974" y="124833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4974" y="1248334"/>
                  <a:ext cx="418127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Activating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/>
                  <a:t> has spread 4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blipFill rotWithShape="0">
                <a:blip r:embed="rId24"/>
                <a:stretch>
                  <a:fillRect l="-129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/>
          <p:cNvGrpSpPr/>
          <p:nvPr/>
        </p:nvGrpSpPr>
        <p:grpSpPr>
          <a:xfrm>
            <a:off x="6913163" y="1945364"/>
            <a:ext cx="1967728" cy="3032553"/>
            <a:chOff x="4718541" y="260648"/>
            <a:chExt cx="1967728" cy="3032553"/>
          </a:xfrm>
        </p:grpSpPr>
        <p:sp>
          <p:nvSpPr>
            <p:cNvPr id="146" name="Oval 145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7" name="Oval 146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8" name="Oval 147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9" name="Oval 148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5533969" y="183653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3969" y="1836533"/>
                  <a:ext cx="418128" cy="30777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/>
            <p:cNvCxnSpPr>
              <a:stCxn id="147" idx="4"/>
              <a:endCxn id="148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205" idx="4"/>
              <a:endCxn id="146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endCxn id="146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6" name="Oval 205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7" name="Oval 206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8" name="Oval 207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0" name="Rectangle 209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1" name="Oval 210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5509143" y="32425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9143" y="324252"/>
                  <a:ext cx="418127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6155887" y="123701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5887" y="1237015"/>
                  <a:ext cx="418127" cy="307777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/>
            <p:cNvCxnSpPr>
              <a:stCxn id="149" idx="3"/>
              <a:endCxn id="206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stCxn id="149" idx="4"/>
              <a:endCxn id="207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149" idx="5"/>
              <a:endCxn id="208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46" idx="4"/>
              <a:endCxn id="149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211" idx="3"/>
              <a:endCxn id="149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4865580" y="2265373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5580" y="2265373"/>
                  <a:ext cx="426142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501487" y="2502397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487" y="2502397"/>
                  <a:ext cx="426142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122432" y="2288190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2432" y="2288190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960328" y="5731971"/>
                <a:ext cx="71988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Adding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r>
                  <a:rPr lang="en-US" sz="2400" dirty="0"/>
                  <a:t> increases the spread  to 9</a:t>
                </a:r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28" y="5731971"/>
                <a:ext cx="7198894" cy="461665"/>
              </a:xfrm>
              <a:prstGeom prst="rect">
                <a:avLst/>
              </a:prstGeom>
              <a:blipFill rotWithShape="0">
                <a:blip r:embed="rId32"/>
                <a:stretch>
                  <a:fillRect l="-1356" t="-10526" r="-42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0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5" y="26064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Evolving LT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evolving LT model is monotone but it is </a:t>
                </a:r>
                <a:r>
                  <a:rPr lang="en-US" dirty="0">
                    <a:solidFill>
                      <a:srgbClr val="FF0000"/>
                    </a:solidFill>
                  </a:rPr>
                  <a:t>not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submodular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Expected Spread: </a:t>
                </a:r>
                <a:r>
                  <a:rPr lang="en-US" dirty="0">
                    <a:solidFill>
                      <a:schemeClr val="tx1"/>
                    </a:solidFill>
                  </a:rPr>
                  <a:t>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gets infected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Adding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larger effect </a:t>
                </a:r>
                <a:r>
                  <a:rPr lang="en-US" dirty="0">
                    <a:solidFill>
                      <a:schemeClr val="tx1"/>
                    </a:solidFill>
                  </a:rPr>
                  <a:t>if added to the set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than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59632" y="2636912"/>
            <a:ext cx="6624736" cy="1991222"/>
            <a:chOff x="1871777" y="430539"/>
            <a:chExt cx="4292943" cy="1283533"/>
          </a:xfrm>
        </p:grpSpPr>
        <p:cxnSp>
          <p:nvCxnSpPr>
            <p:cNvPr id="5" name="Straight Arrow Connector 4"/>
            <p:cNvCxnSpPr>
              <a:stCxn id="47" idx="4"/>
              <a:endCxn id="45" idx="0"/>
            </p:cNvCxnSpPr>
            <p:nvPr/>
          </p:nvCxnSpPr>
          <p:spPr>
            <a:xfrm>
              <a:off x="2483722" y="706966"/>
              <a:ext cx="14475" cy="4818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321097" y="1467334"/>
                  <a:ext cx="376708" cy="24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/>
                              </a:rPr>
                              <m:t>𝑼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1097" y="1467334"/>
                  <a:ext cx="410689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871777" y="430540"/>
              <a:ext cx="1272740" cy="10347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81820" y="641399"/>
              <a:ext cx="323738" cy="261610"/>
              <a:chOff x="1891185" y="598609"/>
              <a:chExt cx="323738" cy="26161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891185" y="598609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2776083" y="677297"/>
              <a:ext cx="323738" cy="252188"/>
              <a:chOff x="2747340" y="762723"/>
              <a:chExt cx="323738" cy="252188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747340" y="762723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2321097" y="457200"/>
              <a:ext cx="323738" cy="249766"/>
              <a:chOff x="2406703" y="457200"/>
              <a:chExt cx="323738" cy="24976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406703" y="457200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Straight Arrow Connector 10"/>
            <p:cNvCxnSpPr>
              <a:stCxn id="45" idx="7"/>
              <a:endCxn id="49" idx="3"/>
            </p:cNvCxnSpPr>
            <p:nvPr/>
          </p:nvCxnSpPr>
          <p:spPr>
            <a:xfrm flipV="1">
              <a:off x="2579019" y="896007"/>
              <a:ext cx="294255" cy="326298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1" idx="5"/>
              <a:endCxn id="45" idx="1"/>
            </p:cNvCxnSpPr>
            <p:nvPr/>
          </p:nvCxnSpPr>
          <p:spPr>
            <a:xfrm>
              <a:off x="2139742" y="869531"/>
              <a:ext cx="277633" cy="3527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340725" y="1169695"/>
              <a:ext cx="271772" cy="247732"/>
              <a:chOff x="2469006" y="1221234"/>
              <a:chExt cx="271772" cy="247732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469006" y="1221234"/>
                    <a:ext cx="263369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52" name="TextBox 2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9006" y="1221234"/>
                    <a:ext cx="308098" cy="2616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861595" y="1465251"/>
                  <a:ext cx="361814" cy="248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60" name="TextBox 2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595" y="1465251"/>
                  <a:ext cx="396262" cy="2811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43648" y="1465251"/>
                  <a:ext cx="361814" cy="248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89" name="TextBox 2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3648" y="1465251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3370647" y="430540"/>
              <a:ext cx="1272740" cy="10347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390640" y="664523"/>
              <a:ext cx="323738" cy="261610"/>
              <a:chOff x="1891185" y="598609"/>
              <a:chExt cx="323738" cy="26161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891185" y="598609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4284903" y="700421"/>
              <a:ext cx="323738" cy="252188"/>
              <a:chOff x="2747340" y="762723"/>
              <a:chExt cx="323738" cy="25218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747340" y="762723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3829917" y="480324"/>
              <a:ext cx="323738" cy="249766"/>
              <a:chOff x="2406703" y="457200"/>
              <a:chExt cx="323738" cy="249766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406703" y="457200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" name="Straight Arrow Connector 19"/>
            <p:cNvCxnSpPr>
              <a:stCxn id="43" idx="5"/>
              <a:endCxn id="37" idx="1"/>
            </p:cNvCxnSpPr>
            <p:nvPr/>
          </p:nvCxnSpPr>
          <p:spPr>
            <a:xfrm>
              <a:off x="3648562" y="892655"/>
              <a:ext cx="277633" cy="33889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3864585" y="1178941"/>
              <a:ext cx="256964" cy="247732"/>
              <a:chOff x="2484046" y="1221234"/>
              <a:chExt cx="256964" cy="247732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484046" y="1221234"/>
                    <a:ext cx="256964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oMath>
                      </m:oMathPara>
                    </a14:m>
                    <a:endParaRPr lang="en-US" sz="2800" b="0" dirty="0"/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4046" y="1221234"/>
                    <a:ext cx="300467" cy="26161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Straight Arrow Connector 21"/>
            <p:cNvCxnSpPr>
              <a:stCxn id="31" idx="4"/>
              <a:endCxn id="29" idx="0"/>
            </p:cNvCxnSpPr>
            <p:nvPr/>
          </p:nvCxnSpPr>
          <p:spPr>
            <a:xfrm flipH="1">
              <a:off x="5492248" y="730090"/>
              <a:ext cx="1634" cy="46798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891980" y="430539"/>
              <a:ext cx="1272740" cy="10347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891980" y="664523"/>
              <a:ext cx="323738" cy="261610"/>
              <a:chOff x="1891185" y="598609"/>
              <a:chExt cx="323738" cy="26161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891185" y="598609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5786243" y="700421"/>
              <a:ext cx="323738" cy="252188"/>
              <a:chOff x="2747340" y="762723"/>
              <a:chExt cx="323738" cy="2521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2747340" y="762723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5331257" y="480324"/>
              <a:ext cx="323738" cy="249766"/>
              <a:chOff x="2406703" y="457200"/>
              <a:chExt cx="323738" cy="24976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406703" y="457200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Arrow Connector 26"/>
            <p:cNvCxnSpPr>
              <a:stCxn id="29" idx="7"/>
              <a:endCxn id="33" idx="3"/>
            </p:cNvCxnSpPr>
            <p:nvPr/>
          </p:nvCxnSpPr>
          <p:spPr>
            <a:xfrm flipV="1">
              <a:off x="5573070" y="919131"/>
              <a:ext cx="310364" cy="3124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5343648" y="1178941"/>
              <a:ext cx="263368" cy="247732"/>
              <a:chOff x="2477878" y="1221234"/>
              <a:chExt cx="263368" cy="24773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477878" y="1221234"/>
                    <a:ext cx="26336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39" name="TextBox 1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7878" y="1221234"/>
                    <a:ext cx="308098" cy="261610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6857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Other models for diffusion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Deadline model</a:t>
            </a:r>
            <a:r>
              <a:rPr lang="en-US" dirty="0"/>
              <a:t>: There is a deadline by which a node can be infected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Time-decay model</a:t>
            </a:r>
            <a:r>
              <a:rPr lang="en-US" dirty="0"/>
              <a:t>: The probability of an infected node to infect its neighbors decays over time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Timed influence</a:t>
            </a:r>
            <a:r>
              <a:rPr lang="en-US" dirty="0"/>
              <a:t>: Each edge has a speed of infection, and you want to maximize the speed by which nodes are infected.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Competing diffusions</a:t>
            </a:r>
          </a:p>
          <a:p>
            <a:pPr lvl="1"/>
            <a:r>
              <a:rPr lang="en-US" dirty="0"/>
              <a:t>Maximize the spread while competing with other products that are being diffused. 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8672" y="5863221"/>
            <a:ext cx="790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A. Borodin, Y. </a:t>
            </a:r>
            <a:r>
              <a:rPr lang="en-US" sz="1200" dirty="0" err="1"/>
              <a:t>Filmus</a:t>
            </a:r>
            <a:r>
              <a:rPr lang="en-US" sz="1200" dirty="0"/>
              <a:t>, and J. Oren. </a:t>
            </a:r>
            <a:r>
              <a:rPr lang="en-US" sz="1200" i="1" dirty="0"/>
              <a:t>Threshold models for competitive influence in social networks</a:t>
            </a:r>
            <a:r>
              <a:rPr lang="en-US" sz="1200" dirty="0"/>
              <a:t>. WINE, 2010.</a:t>
            </a:r>
          </a:p>
          <a:p>
            <a:r>
              <a:rPr lang="en-US" sz="1200" dirty="0"/>
              <a:t>M. </a:t>
            </a:r>
            <a:r>
              <a:rPr lang="en-US" sz="1200" dirty="0" err="1"/>
              <a:t>Draief</a:t>
            </a:r>
            <a:r>
              <a:rPr lang="en-US" sz="1200" dirty="0"/>
              <a:t> and H. </a:t>
            </a:r>
            <a:r>
              <a:rPr lang="en-US" sz="1200" dirty="0" err="1"/>
              <a:t>Heidari</a:t>
            </a:r>
            <a:r>
              <a:rPr lang="en-US" sz="1200" dirty="0"/>
              <a:t>. M. Kearns. </a:t>
            </a:r>
            <a:r>
              <a:rPr lang="en-US" sz="1200" i="1" dirty="0"/>
              <a:t>New Models for Competitive Contagion. </a:t>
            </a:r>
            <a:r>
              <a:rPr lang="en-US" sz="1200" dirty="0"/>
              <a:t>AAAI 2014.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672" y="4424616"/>
            <a:ext cx="7908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N. Du, L. Song, M. Gomez-Rodriguez, H. </a:t>
            </a:r>
            <a:r>
              <a:rPr lang="en-US" sz="1200" dirty="0" err="1"/>
              <a:t>Zha</a:t>
            </a:r>
            <a:r>
              <a:rPr lang="en-US" sz="1200" dirty="0"/>
              <a:t>. </a:t>
            </a:r>
            <a:r>
              <a:rPr lang="en-US" sz="1200" i="1" dirty="0"/>
              <a:t>Scalable influence estimation in continuous-time diffusion networks</a:t>
            </a:r>
            <a:r>
              <a:rPr lang="en-US" sz="1200" dirty="0"/>
              <a:t>. NIPS 2013.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601" y="2565395"/>
            <a:ext cx="8239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W. Chen, W. Lu, N. Zhang. </a:t>
            </a:r>
            <a:r>
              <a:rPr lang="en-US" sz="1200" i="1" dirty="0"/>
              <a:t>Time-critical influence maximization in social networks with time-delayed diffusion process</a:t>
            </a:r>
            <a:r>
              <a:rPr lang="en-US" sz="1200" dirty="0"/>
              <a:t>. AAAI, 2012.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601" y="3530590"/>
            <a:ext cx="6820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B. Liu, G. Cong, D. Xu, and Y. Zeng. </a:t>
            </a:r>
            <a:r>
              <a:rPr lang="en-US" sz="1200" i="1" dirty="0"/>
              <a:t>Time constrained influence maximization in social networks. </a:t>
            </a:r>
            <a:r>
              <a:rPr lang="en-US" sz="1200" dirty="0"/>
              <a:t>ICDM 2012.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8572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Reverse problems: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Initiator discovery</a:t>
            </a:r>
            <a:r>
              <a:rPr lang="en-US" dirty="0"/>
              <a:t>: Given the state of the diffusion, find the nodes most likely to have initiated the diffusion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Diffusion trees</a:t>
            </a:r>
            <a:r>
              <a:rPr lang="en-US" dirty="0"/>
              <a:t>: Identify the most likely tree of diffusion tree given the output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Infection probabilities</a:t>
            </a:r>
            <a:r>
              <a:rPr lang="en-US" dirty="0"/>
              <a:t>: estimate the true infection probabilities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2951" y="596631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Gomez-Rodriguez, D. </a:t>
            </a:r>
            <a:r>
              <a:rPr lang="en-US" sz="1400" dirty="0" err="1"/>
              <a:t>Balduzzi</a:t>
            </a:r>
            <a:r>
              <a:rPr lang="en-US" sz="1400" dirty="0"/>
              <a:t>, B. </a:t>
            </a:r>
            <a:r>
              <a:rPr lang="en-US" sz="1400" dirty="0" err="1"/>
              <a:t>Scholkopf</a:t>
            </a:r>
            <a:r>
              <a:rPr lang="en-US" sz="1400" dirty="0"/>
              <a:t>. </a:t>
            </a:r>
            <a:r>
              <a:rPr lang="en-US" sz="1400" i="1" dirty="0"/>
              <a:t>Uncovering the temporal dynamics of diffusion networks</a:t>
            </a:r>
            <a:r>
              <a:rPr lang="en-US" sz="1400" dirty="0"/>
              <a:t>. ICML, 2011.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2951" y="465313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Gomez Rodriguez, J. </a:t>
            </a:r>
            <a:r>
              <a:rPr lang="en-US" sz="1400" dirty="0" err="1"/>
              <a:t>Leskovec</a:t>
            </a:r>
            <a:r>
              <a:rPr lang="en-US" sz="1400" dirty="0"/>
              <a:t>, A. Krause. </a:t>
            </a:r>
            <a:r>
              <a:rPr lang="en-US" sz="1400" i="1" dirty="0"/>
              <a:t>Inferring networks of diffusion and influence</a:t>
            </a:r>
            <a:r>
              <a:rPr lang="en-US" sz="1400" dirty="0"/>
              <a:t>. KDD 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2951" y="3339961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H. </a:t>
            </a:r>
            <a:r>
              <a:rPr lang="en-US" sz="1400" dirty="0" err="1"/>
              <a:t>Mannila</a:t>
            </a:r>
            <a:r>
              <a:rPr lang="en-US" sz="1400" dirty="0"/>
              <a:t>, E. Terzi. </a:t>
            </a:r>
            <a:r>
              <a:rPr lang="en-US" sz="1400" i="1" dirty="0"/>
              <a:t>Finding Links and Initiators: A Graph-Reconstruction Problem</a:t>
            </a:r>
            <a:r>
              <a:rPr lang="en-US" sz="1400" dirty="0"/>
              <a:t>. SDM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4145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624"/>
            <a:ext cx="8229600" cy="548173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D. </a:t>
            </a:r>
            <a:r>
              <a:rPr lang="en-US" dirty="0" err="1"/>
              <a:t>Kempe</a:t>
            </a:r>
            <a:r>
              <a:rPr lang="en-US" dirty="0"/>
              <a:t>, J. Kleinberg, E. </a:t>
            </a:r>
            <a:r>
              <a:rPr lang="en-US" dirty="0" err="1"/>
              <a:t>Tardos</a:t>
            </a:r>
            <a:r>
              <a:rPr lang="en-US" dirty="0"/>
              <a:t>. </a:t>
            </a:r>
            <a:r>
              <a:rPr lang="en-US" i="1" dirty="0"/>
              <a:t>Maximizing the Spread of Influence through a Social Network</a:t>
            </a:r>
            <a:r>
              <a:rPr lang="en-US" dirty="0"/>
              <a:t>. Proc. 9th ACM SIGKDD Intl. Conf. on Knowledge Discovery and Data Mining, 2003.</a:t>
            </a:r>
          </a:p>
          <a:p>
            <a:r>
              <a:rPr lang="en-US" dirty="0"/>
              <a:t>N. </a:t>
            </a:r>
            <a:r>
              <a:rPr lang="en-US" dirty="0" err="1"/>
              <a:t>Gayraud</a:t>
            </a:r>
            <a:r>
              <a:rPr lang="en-US" dirty="0"/>
              <a:t>, E. </a:t>
            </a:r>
            <a:r>
              <a:rPr lang="en-US" dirty="0" err="1"/>
              <a:t>Pitoura</a:t>
            </a:r>
            <a:r>
              <a:rPr lang="en-US" dirty="0"/>
              <a:t>, P. Tsaparas. </a:t>
            </a:r>
            <a:r>
              <a:rPr lang="en-US" i="1" dirty="0"/>
              <a:t>Maximizing Diffusion in Evolving Networks</a:t>
            </a:r>
            <a:r>
              <a:rPr lang="en-US" dirty="0"/>
              <a:t>. ICCSS 2015</a:t>
            </a:r>
          </a:p>
          <a:p>
            <a:r>
              <a:rPr lang="en-US" dirty="0"/>
              <a:t>J. </a:t>
            </a:r>
            <a:r>
              <a:rPr lang="en-US" dirty="0" err="1"/>
              <a:t>Leskovec</a:t>
            </a:r>
            <a:r>
              <a:rPr lang="en-US" dirty="0"/>
              <a:t>, A. Krause, C. </a:t>
            </a:r>
            <a:r>
              <a:rPr lang="en-US" dirty="0" err="1"/>
              <a:t>Guestrin</a:t>
            </a:r>
            <a:r>
              <a:rPr lang="en-US" dirty="0"/>
              <a:t>, C. </a:t>
            </a:r>
            <a:r>
              <a:rPr lang="en-US" dirty="0" err="1"/>
              <a:t>Faloutsos</a:t>
            </a:r>
            <a:r>
              <a:rPr lang="en-US" dirty="0"/>
              <a:t>, J. M. </a:t>
            </a:r>
            <a:r>
              <a:rPr lang="en-US" dirty="0" err="1"/>
              <a:t>VanBriesen</a:t>
            </a:r>
            <a:r>
              <a:rPr lang="en-US" dirty="0"/>
              <a:t>, Natalie S. Glance. </a:t>
            </a:r>
            <a:r>
              <a:rPr lang="en-US" i="1" dirty="0"/>
              <a:t>Cost-effective outbreak detection in networks</a:t>
            </a:r>
            <a:r>
              <a:rPr lang="en-US" dirty="0"/>
              <a:t>. KDD 2007</a:t>
            </a:r>
          </a:p>
          <a:p>
            <a:r>
              <a:rPr lang="en-US" dirty="0"/>
              <a:t>W. Chen, </a:t>
            </a:r>
            <a:r>
              <a:rPr lang="en-US" dirty="0" err="1"/>
              <a:t>C.Wang</a:t>
            </a:r>
            <a:r>
              <a:rPr lang="en-US" dirty="0"/>
              <a:t>, and </a:t>
            </a:r>
            <a:r>
              <a:rPr lang="en-US" dirty="0" err="1"/>
              <a:t>Y.Wang</a:t>
            </a:r>
            <a:r>
              <a:rPr lang="en-US" dirty="0"/>
              <a:t>. </a:t>
            </a:r>
            <a:r>
              <a:rPr lang="en-US" i="1" dirty="0"/>
              <a:t>Scalable influence maximization for prevalent viral marketing in large-scale social networks</a:t>
            </a:r>
            <a:r>
              <a:rPr lang="en-US" dirty="0"/>
              <a:t>. In 16th ACM SIGKDD international conference on Knowledge discovery and data mining, KDD 2010.</a:t>
            </a:r>
          </a:p>
          <a:p>
            <a:r>
              <a:rPr lang="en-US" dirty="0"/>
              <a:t>B. Liu, G. Cong, D. Xu, and Y. Zeng. </a:t>
            </a:r>
            <a:r>
              <a:rPr lang="en-US" i="1" dirty="0"/>
              <a:t>Time constrained influence maximization in social networks. </a:t>
            </a:r>
            <a:r>
              <a:rPr lang="en-US" dirty="0"/>
              <a:t>ICDM 2012.</a:t>
            </a:r>
          </a:p>
          <a:p>
            <a:r>
              <a:rPr lang="en-US" dirty="0"/>
              <a:t>Edith Cohen, Daniel </a:t>
            </a:r>
            <a:r>
              <a:rPr lang="en-US" dirty="0" err="1"/>
              <a:t>Delling</a:t>
            </a:r>
            <a:r>
              <a:rPr lang="en-US" dirty="0"/>
              <a:t>, Thomas </a:t>
            </a:r>
            <a:r>
              <a:rPr lang="en-US" dirty="0" err="1"/>
              <a:t>Pajor</a:t>
            </a:r>
            <a:r>
              <a:rPr lang="en-US" dirty="0"/>
              <a:t>, Renato F. </a:t>
            </a:r>
            <a:r>
              <a:rPr lang="en-US" dirty="0" err="1"/>
              <a:t>Werneck</a:t>
            </a:r>
            <a:r>
              <a:rPr lang="en-US" dirty="0"/>
              <a:t>. </a:t>
            </a:r>
            <a:r>
              <a:rPr lang="en-US" i="1" dirty="0"/>
              <a:t>Sketch-based Influence Maximization and Computation: Scaling up with Guarantees</a:t>
            </a:r>
            <a:r>
              <a:rPr lang="en-US" dirty="0"/>
              <a:t>. CIKM 2014</a:t>
            </a:r>
          </a:p>
          <a:p>
            <a:r>
              <a:rPr lang="en-US" dirty="0"/>
              <a:t>W. Chen, W. Lu, N. Zhang. </a:t>
            </a:r>
            <a:r>
              <a:rPr lang="en-US" i="1" dirty="0"/>
              <a:t>Time-critical influence maximization in social networks with time-delayed diffusion process</a:t>
            </a:r>
            <a:r>
              <a:rPr lang="en-US" dirty="0"/>
              <a:t>. AAAI, 2012.</a:t>
            </a:r>
          </a:p>
          <a:p>
            <a:r>
              <a:rPr lang="en-US" dirty="0"/>
              <a:t>N. Du, L. Song, M. Gomez-Rodriguez, H. </a:t>
            </a:r>
            <a:r>
              <a:rPr lang="en-US" dirty="0" err="1"/>
              <a:t>Zha</a:t>
            </a:r>
            <a:r>
              <a:rPr lang="en-US" dirty="0"/>
              <a:t>. </a:t>
            </a:r>
            <a:r>
              <a:rPr lang="en-US" i="1" dirty="0"/>
              <a:t>Scalable influence estimation in continuous-time diffusion networks</a:t>
            </a:r>
            <a:r>
              <a:rPr lang="en-US" dirty="0"/>
              <a:t>. NIPS 2013.</a:t>
            </a:r>
          </a:p>
          <a:p>
            <a:r>
              <a:rPr lang="en-US" dirty="0"/>
              <a:t>A. Borodin, Y. </a:t>
            </a:r>
            <a:r>
              <a:rPr lang="en-US" dirty="0" err="1"/>
              <a:t>Filmus</a:t>
            </a:r>
            <a:r>
              <a:rPr lang="en-US" dirty="0"/>
              <a:t>, and J. Oren. </a:t>
            </a:r>
            <a:r>
              <a:rPr lang="en-US" i="1" dirty="0"/>
              <a:t>Threshold models for competitive influence in social networks</a:t>
            </a:r>
            <a:r>
              <a:rPr lang="en-US" dirty="0"/>
              <a:t>. In Proceedings of the 6th international conference on Internet and network economics, WINE’10, 2010.</a:t>
            </a:r>
          </a:p>
          <a:p>
            <a:r>
              <a:rPr lang="en-US" dirty="0"/>
              <a:t>M. </a:t>
            </a:r>
            <a:r>
              <a:rPr lang="en-US" dirty="0" err="1"/>
              <a:t>Draief</a:t>
            </a:r>
            <a:r>
              <a:rPr lang="en-US" dirty="0"/>
              <a:t> and H. </a:t>
            </a:r>
            <a:r>
              <a:rPr lang="en-US" dirty="0" err="1"/>
              <a:t>Heidari</a:t>
            </a:r>
            <a:r>
              <a:rPr lang="en-US" dirty="0"/>
              <a:t>. M. Kearns. </a:t>
            </a:r>
            <a:r>
              <a:rPr lang="en-US" i="1" dirty="0"/>
              <a:t>New Models for Competitive Contagion. </a:t>
            </a:r>
            <a:r>
              <a:rPr lang="en-US" dirty="0"/>
              <a:t>AAAI 2014. </a:t>
            </a:r>
          </a:p>
          <a:p>
            <a:r>
              <a:rPr lang="en-US" dirty="0"/>
              <a:t>H. </a:t>
            </a:r>
            <a:r>
              <a:rPr lang="en-US" dirty="0" err="1"/>
              <a:t>Mannila</a:t>
            </a:r>
            <a:r>
              <a:rPr lang="en-US" dirty="0"/>
              <a:t>, E. Terzi. </a:t>
            </a:r>
            <a:r>
              <a:rPr lang="en-US" i="1" dirty="0"/>
              <a:t>Finding Links and Initiators: A Graph-Reconstruction Problem</a:t>
            </a:r>
            <a:r>
              <a:rPr lang="en-US" dirty="0"/>
              <a:t>. SDM 2009</a:t>
            </a:r>
          </a:p>
          <a:p>
            <a:r>
              <a:rPr lang="en-US" dirty="0"/>
              <a:t>Manuel Gomez Rodriguez, Jure </a:t>
            </a:r>
            <a:r>
              <a:rPr lang="en-US" dirty="0" err="1"/>
              <a:t>Leskovec</a:t>
            </a:r>
            <a:r>
              <a:rPr lang="en-US" dirty="0"/>
              <a:t>, Andreas Krause. </a:t>
            </a:r>
            <a:r>
              <a:rPr lang="en-US" i="1" dirty="0"/>
              <a:t>Inferring networks of diffusion and influence</a:t>
            </a:r>
            <a:r>
              <a:rPr lang="en-US" dirty="0"/>
              <a:t>. KDD 2010</a:t>
            </a:r>
          </a:p>
          <a:p>
            <a:r>
              <a:rPr lang="en-US" dirty="0"/>
              <a:t>M. Gomez-Rodriguez, D. </a:t>
            </a:r>
            <a:r>
              <a:rPr lang="en-US" dirty="0" err="1"/>
              <a:t>Balduzzi</a:t>
            </a:r>
            <a:r>
              <a:rPr lang="en-US" dirty="0"/>
              <a:t>, B. </a:t>
            </a:r>
            <a:r>
              <a:rPr lang="en-US" dirty="0" err="1"/>
              <a:t>Scholkopf</a:t>
            </a:r>
            <a:r>
              <a:rPr lang="en-US" dirty="0"/>
              <a:t>. </a:t>
            </a:r>
            <a:r>
              <a:rPr lang="en-US" i="1" dirty="0"/>
              <a:t>Uncovering the temporal dynamics of diffusion networks</a:t>
            </a:r>
            <a:r>
              <a:rPr lang="en-US" dirty="0"/>
              <a:t>. ICML, 2011.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2967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97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923928" y="364502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/>
              <a:t>EXTRA SLIDES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62803621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copies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7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/>
                  <a:t>Each node may have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multiple copies </a:t>
                </a:r>
                <a:r>
                  <a:rPr lang="en-US" sz="2800" dirty="0"/>
                  <a:t>of the same virus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: state vector 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: number of virus copies at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At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the state vector is initialized to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i="1" baseline="30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aseline="30000" dirty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At time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t</a:t>
                </a:r>
                <a:r>
                  <a:rPr lang="en-US" sz="2800" dirty="0">
                    <a:solidFill>
                      <a:schemeClr val="hlink"/>
                    </a:solidFill>
                  </a:rPr>
                  <a:t>,</a:t>
                </a: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/>
                  <a:t>For each node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</a:t>
                </a: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For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virus copies at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r>
                  <a:rPr lang="en-US" sz="2000" dirty="0"/>
                  <a:t>	</a:t>
                </a:r>
                <a:r>
                  <a:rPr lang="en-US" dirty="0"/>
                  <a:t>the copy is copied to a neighbor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prob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r>
                  <a:rPr lang="en-US" sz="2000" dirty="0"/>
                  <a:t>	</a:t>
                </a:r>
                <a:r>
                  <a:rPr lang="en-US" dirty="0"/>
                  <a:t>the copy dies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7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333" t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23528" y="6150234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G. </a:t>
            </a:r>
            <a:r>
              <a:rPr lang="en-US" sz="1400" dirty="0" err="1"/>
              <a:t>Giakkoupis</a:t>
            </a:r>
            <a:r>
              <a:rPr lang="en-US" sz="1400" dirty="0"/>
              <a:t>, A. </a:t>
            </a:r>
            <a:r>
              <a:rPr lang="en-US" sz="1400" dirty="0" err="1"/>
              <a:t>Gionis</a:t>
            </a:r>
            <a:r>
              <a:rPr lang="en-US" sz="1400" dirty="0"/>
              <a:t>, E. Terzi, P. T. Models and algorithms for network immunization. Technical Report C-2005-75, Department of Computer Science, University of Helsinki, 2005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08665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8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86763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ym typeface="Wingdings" pitchFamily="2" charset="2"/>
                  </a:rPr>
                  <a:t>The expected state of the system at time t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𝒕</m:t>
                              </m:r>
                            </m:sup>
                          </m:sSup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𝑝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𝑰</m:t>
                          </m:r>
                        </m:e>
                      </m:d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𝟏</m:t>
                              </m:r>
                            </m:sup>
                          </m:sSup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𝑴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𝟏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8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86763" cy="4800600"/>
              </a:xfrm>
              <a:blipFill rotWithShape="0">
                <a:blip r:embed="rId2"/>
                <a:stretch>
                  <a:fillRect l="-1672" t="-16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791283" y="467900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91680" y="3870906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13922" y="4679003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91680" y="558924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7"/>
            <a:endCxn id="8" idx="3"/>
          </p:cNvCxnSpPr>
          <p:nvPr/>
        </p:nvCxnSpPr>
        <p:spPr>
          <a:xfrm flipV="1">
            <a:off x="1037134" y="4116757"/>
            <a:ext cx="696727" cy="6044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5"/>
            <a:endCxn id="10" idx="1"/>
          </p:cNvCxnSpPr>
          <p:nvPr/>
        </p:nvCxnSpPr>
        <p:spPr>
          <a:xfrm>
            <a:off x="1037134" y="4924854"/>
            <a:ext cx="696727" cy="706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10" idx="0"/>
          </p:cNvCxnSpPr>
          <p:nvPr/>
        </p:nvCxnSpPr>
        <p:spPr>
          <a:xfrm>
            <a:off x="1835696" y="4158938"/>
            <a:ext cx="0" cy="14303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5"/>
            <a:endCxn id="9" idx="1"/>
          </p:cNvCxnSpPr>
          <p:nvPr/>
        </p:nvCxnSpPr>
        <p:spPr>
          <a:xfrm>
            <a:off x="1937531" y="4116757"/>
            <a:ext cx="718572" cy="6044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7"/>
            <a:endCxn id="9" idx="3"/>
          </p:cNvCxnSpPr>
          <p:nvPr/>
        </p:nvCxnSpPr>
        <p:spPr>
          <a:xfrm flipV="1">
            <a:off x="1937531" y="4924854"/>
            <a:ext cx="718572" cy="706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7" idx="6"/>
          </p:cNvCxnSpPr>
          <p:nvPr/>
        </p:nvCxnSpPr>
        <p:spPr>
          <a:xfrm flipH="1">
            <a:off x="1079315" y="4823019"/>
            <a:ext cx="1534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59307" y="3975146"/>
                <a:ext cx="5830507" cy="1758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r>
                                        <a:rPr lang="en-US" sz="28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r>
                                        <a:rPr lang="en-US" sz="2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307" y="3975146"/>
                <a:ext cx="5830507" cy="1758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0097" y="4964931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97" y="4964931"/>
                <a:ext cx="46237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09864" y="3758872"/>
                <a:ext cx="431282" cy="37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64" y="3758872"/>
                <a:ext cx="431282" cy="3774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30061" y="551397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61" y="5513974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90242" y="4964931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242" y="4964931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2771801" y="5877272"/>
                <a:ext cx="3096344" cy="706090"/>
              </a:xfrm>
              <a:prstGeom prst="wedgeRectCallout">
                <a:avLst>
                  <a:gd name="adj1" fmla="val 17326"/>
                  <a:gd name="adj2" fmla="val -7905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Probability that the copy from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copied to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1" y="5877272"/>
                <a:ext cx="3096344" cy="706090"/>
              </a:xfrm>
              <a:prstGeom prst="wedgeRectCallout">
                <a:avLst>
                  <a:gd name="adj1" fmla="val 17326"/>
                  <a:gd name="adj2" fmla="val -79054"/>
                </a:avLst>
              </a:prstGeom>
              <a:blipFill rotWithShape="0">
                <a:blip r:embed="rId8"/>
                <a:stretch>
                  <a:fillRect r="-781" b="-5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/>
              <p:cNvSpPr/>
              <p:nvPr/>
            </p:nvSpPr>
            <p:spPr>
              <a:xfrm>
                <a:off x="5993470" y="5884642"/>
                <a:ext cx="3096344" cy="706090"/>
              </a:xfrm>
              <a:prstGeom prst="wedgeRectCallout">
                <a:avLst>
                  <a:gd name="adj1" fmla="val 26115"/>
                  <a:gd name="adj2" fmla="val -7905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Probability that the copy from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survives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470" y="5884642"/>
                <a:ext cx="3096344" cy="706090"/>
              </a:xfrm>
              <a:prstGeom prst="wedgeRectCallout">
                <a:avLst>
                  <a:gd name="adj1" fmla="val 26115"/>
                  <a:gd name="adj2" fmla="val -79054"/>
                </a:avLst>
              </a:prstGeom>
              <a:blipFill rotWithShape="0">
                <a:blip r:embed="rId9"/>
                <a:stretch>
                  <a:fillRect r="-977" b="-5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556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6278</TotalTime>
  <Words>5925</Words>
  <Application>Microsoft Office PowerPoint</Application>
  <PresentationFormat>On-screen Show (4:3)</PresentationFormat>
  <Paragraphs>989</Paragraphs>
  <Slides>101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6" baseType="lpstr">
      <vt:lpstr>Arial</vt:lpstr>
      <vt:lpstr>Calibri</vt:lpstr>
      <vt:lpstr>Cambria Math</vt:lpstr>
      <vt:lpstr>Wingdings</vt:lpstr>
      <vt:lpstr>Office Theme</vt:lpstr>
      <vt:lpstr>Online Social Networks and Media </vt:lpstr>
      <vt:lpstr>Introduction</vt:lpstr>
      <vt:lpstr>Why do we care?</vt:lpstr>
      <vt:lpstr>Why do we care?</vt:lpstr>
      <vt:lpstr>Why do we care?</vt:lpstr>
      <vt:lpstr>Why do we care?</vt:lpstr>
      <vt:lpstr>Why do we care?</vt:lpstr>
      <vt:lpstr>Outline</vt:lpstr>
      <vt:lpstr>Epidemic Spread</vt:lpstr>
      <vt:lpstr>Epidemics</vt:lpstr>
      <vt:lpstr>Epidemics</vt:lpstr>
      <vt:lpstr>Basic Reproductive Number R_0</vt:lpstr>
      <vt:lpstr>R_0 and R_t</vt:lpstr>
      <vt:lpstr>A simple model</vt:lpstr>
      <vt:lpstr>Infection Spread</vt:lpstr>
      <vt:lpstr>Infection Spread</vt:lpstr>
      <vt:lpstr>Basic Reproductive Number</vt:lpstr>
      <vt:lpstr>Analysis</vt:lpstr>
      <vt:lpstr>Proof</vt:lpstr>
      <vt:lpstr>Proof</vt:lpstr>
      <vt:lpstr>Proof</vt:lpstr>
      <vt:lpstr>Proof</vt:lpstr>
      <vt:lpstr>Proof</vt:lpstr>
      <vt:lpstr>Proof</vt:lpstr>
      <vt:lpstr>Branching process</vt:lpstr>
      <vt:lpstr>The SIR model</vt:lpstr>
      <vt:lpstr>The SIR process</vt:lpstr>
      <vt:lpstr>Example</vt:lpstr>
      <vt:lpstr>Example</vt:lpstr>
      <vt:lpstr>Example</vt:lpstr>
      <vt:lpstr>Example</vt:lpstr>
      <vt:lpstr>PowerPoint Presentation</vt:lpstr>
      <vt:lpstr>Extensions</vt:lpstr>
      <vt:lpstr>Continuous case</vt:lpstr>
      <vt:lpstr>Continuous case</vt:lpstr>
      <vt:lpstr>SIR and the Branching process</vt:lpstr>
      <vt:lpstr>SIR and the Branching process</vt:lpstr>
      <vt:lpstr>Percolation</vt:lpstr>
      <vt:lpstr>SIR and Percolation</vt:lpstr>
      <vt:lpstr>Example</vt:lpstr>
      <vt:lpstr>The SIS model</vt:lpstr>
      <vt:lpstr>Example</vt:lpstr>
      <vt:lpstr>An eigenvalue point of view</vt:lpstr>
      <vt:lpstr>SIS and SIR</vt:lpstr>
      <vt:lpstr>Including time</vt:lpstr>
      <vt:lpstr>Concurrency</vt:lpstr>
      <vt:lpstr>SIRS</vt:lpstr>
      <vt:lpstr>References</vt:lpstr>
      <vt:lpstr>Influence maximization</vt:lpstr>
      <vt:lpstr>Maximizing spread</vt:lpstr>
      <vt:lpstr>Independent cascade model</vt:lpstr>
      <vt:lpstr>Independent cascade</vt:lpstr>
      <vt:lpstr>Influence maximization</vt:lpstr>
      <vt:lpstr>A Greedy algorithm</vt:lpstr>
      <vt:lpstr>Approximation Algorithms</vt:lpstr>
      <vt:lpstr>Approximation Ratio</vt:lpstr>
      <vt:lpstr>Approximation Ratio for Influence Maximization</vt:lpstr>
      <vt:lpstr>Proof of approximation ratio</vt:lpstr>
      <vt:lpstr>Optimizing submodular functions</vt:lpstr>
      <vt:lpstr>Submodularity of influence</vt:lpstr>
      <vt:lpstr>Independent cascade model</vt:lpstr>
      <vt:lpstr>PowerPoint Presentation</vt:lpstr>
      <vt:lpstr>Computation of Expected Spread</vt:lpstr>
      <vt:lpstr>Degree discount</vt:lpstr>
      <vt:lpstr>PowerPoint Presentation</vt:lpstr>
      <vt:lpstr>Reverse Reachable Sets</vt:lpstr>
      <vt:lpstr>Reverse Reachable Sets</vt:lpstr>
      <vt:lpstr>Reverse Reachable Sets</vt:lpstr>
      <vt:lpstr>Linear threshold model </vt:lpstr>
      <vt:lpstr>Linear threshold model </vt:lpstr>
      <vt:lpstr>Influence Maximization</vt:lpstr>
      <vt:lpstr>Proof idea</vt:lpstr>
      <vt:lpstr>Proof idea (submodularity LT model)</vt:lpstr>
      <vt:lpstr>Example</vt:lpstr>
      <vt:lpstr>Example</vt:lpstr>
      <vt:lpstr>Example</vt:lpstr>
      <vt:lpstr>Example</vt:lpstr>
      <vt:lpstr>Example</vt:lpstr>
      <vt:lpstr>Example</vt:lpstr>
      <vt:lpstr>Example</vt:lpstr>
      <vt:lpstr>One-slide summary</vt:lpstr>
      <vt:lpstr>Evolving network</vt:lpstr>
      <vt:lpstr>Example</vt:lpstr>
      <vt:lpstr>Time</vt:lpstr>
      <vt:lpstr>Submodularity</vt:lpstr>
      <vt:lpstr>Monotonicity for the EIC model</vt:lpstr>
      <vt:lpstr>Monotonicity for the EIC model</vt:lpstr>
      <vt:lpstr>Submodularity for the EIC model</vt:lpstr>
      <vt:lpstr>Submodularity for the EIC model</vt:lpstr>
      <vt:lpstr>Submodularity for the EIC model</vt:lpstr>
      <vt:lpstr>Submodularity for the EIC model</vt:lpstr>
      <vt:lpstr>Submodularity for the EIC model</vt:lpstr>
      <vt:lpstr>Evolving LT model</vt:lpstr>
      <vt:lpstr>Extensions</vt:lpstr>
      <vt:lpstr>Extensions</vt:lpstr>
      <vt:lpstr>References</vt:lpstr>
      <vt:lpstr>PowerPoint Presentation</vt:lpstr>
      <vt:lpstr>Multiple copies model</vt:lpstr>
      <vt:lpstr>Analysis</vt:lpstr>
      <vt:lpstr>Analysis</vt:lpstr>
      <vt:lpstr>Another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ΠΑΝΑΓΙΩΤΗΣ ΤΣΑΠΑΡΑΣ</cp:lastModifiedBy>
  <cp:revision>364</cp:revision>
  <dcterms:created xsi:type="dcterms:W3CDTF">2012-10-10T06:53:19Z</dcterms:created>
  <dcterms:modified xsi:type="dcterms:W3CDTF">2022-03-30T12:01:46Z</dcterms:modified>
</cp:coreProperties>
</file>