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541" r:id="rId2"/>
    <p:sldId id="726" r:id="rId3"/>
    <p:sldId id="685" r:id="rId4"/>
    <p:sldId id="481" r:id="rId5"/>
    <p:sldId id="482" r:id="rId6"/>
    <p:sldId id="483" r:id="rId7"/>
    <p:sldId id="484" r:id="rId8"/>
    <p:sldId id="485" r:id="rId9"/>
    <p:sldId id="488" r:id="rId10"/>
    <p:sldId id="489" r:id="rId11"/>
    <p:sldId id="490" r:id="rId12"/>
    <p:sldId id="492" r:id="rId13"/>
    <p:sldId id="493" r:id="rId14"/>
    <p:sldId id="727" r:id="rId15"/>
    <p:sldId id="494" r:id="rId16"/>
    <p:sldId id="495" r:id="rId17"/>
    <p:sldId id="496" r:id="rId18"/>
    <p:sldId id="497" r:id="rId19"/>
    <p:sldId id="498" r:id="rId20"/>
    <p:sldId id="499" r:id="rId21"/>
    <p:sldId id="725" r:id="rId22"/>
    <p:sldId id="500" r:id="rId23"/>
    <p:sldId id="501" r:id="rId24"/>
    <p:sldId id="502" r:id="rId25"/>
    <p:sldId id="503" r:id="rId26"/>
    <p:sldId id="504" r:id="rId27"/>
    <p:sldId id="505" r:id="rId28"/>
    <p:sldId id="693" r:id="rId29"/>
    <p:sldId id="702" r:id="rId30"/>
    <p:sldId id="708" r:id="rId31"/>
    <p:sldId id="709" r:id="rId32"/>
    <p:sldId id="718" r:id="rId33"/>
    <p:sldId id="704" r:id="rId34"/>
    <p:sldId id="730" r:id="rId35"/>
    <p:sldId id="728" r:id="rId36"/>
    <p:sldId id="510" r:id="rId37"/>
    <p:sldId id="729" r:id="rId38"/>
    <p:sldId id="692" r:id="rId39"/>
    <p:sldId id="486" r:id="rId40"/>
    <p:sldId id="487" r:id="rId4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673" autoAdjust="0"/>
    <p:restoredTop sz="94671" autoAdjust="0"/>
  </p:normalViewPr>
  <p:slideViewPr>
    <p:cSldViewPr>
      <p:cViewPr varScale="1">
        <p:scale>
          <a:sx n="60" d="100"/>
          <a:sy n="60" d="100"/>
        </p:scale>
        <p:origin x="1578" y="28"/>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4050"/>
    </p:cViewPr>
  </p:sorterViewPr>
  <p:notesViewPr>
    <p:cSldViewPr>
      <p:cViewPr varScale="1">
        <p:scale>
          <a:sx n="98" d="100"/>
          <a:sy n="98" d="100"/>
        </p:scale>
        <p:origin x="3516"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A7B57C5-3770-495C-8B92-F5FDF1A84E46}" type="datetimeFigureOut">
              <a:rPr lang="en-US" smtClean="0"/>
              <a:pPr/>
              <a:t>3/26/2022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304180-1105-47D3-A5E8-12D0BE6D8163}" type="slidenum">
              <a:rPr lang="en-US" smtClean="0"/>
              <a:pPr/>
              <a:t>‹#›</a:t>
            </a:fld>
            <a:endParaRPr lang="en-US"/>
          </a:p>
        </p:txBody>
      </p:sp>
    </p:spTree>
    <p:extLst>
      <p:ext uri="{BB962C8B-B14F-4D97-AF65-F5344CB8AC3E}">
        <p14:creationId xmlns:p14="http://schemas.microsoft.com/office/powerpoint/2010/main" val="25658883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76CC3C5-CBBF-408B-BDA1-19EDB5143399}" type="slidenum">
              <a:rPr lang="en-US"/>
              <a:pPr/>
              <a:t>1</a:t>
            </a:fld>
            <a:endParaRPr lang="en-US" dirty="0"/>
          </a:p>
        </p:txBody>
      </p:sp>
      <p:sp>
        <p:nvSpPr>
          <p:cNvPr id="10242" name="Rectangle 2"/>
          <p:cNvSpPr>
            <a:spLocks noGrp="1" noRot="1" noChangeAspect="1" noChangeArrowheads="1" noTextEdit="1"/>
          </p:cNvSpPr>
          <p:nvPr>
            <p:ph type="sldImg"/>
          </p:nvPr>
        </p:nvSpPr>
        <p:spPr>
          <a:xfrm>
            <a:off x="1143000" y="685800"/>
            <a:ext cx="4572000" cy="3429000"/>
          </a:xfrm>
          <a:ln/>
        </p:spPr>
      </p:sp>
      <p:sp>
        <p:nvSpPr>
          <p:cNvPr id="10243"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8964027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Let node A and X all its friends.</a:t>
            </a:r>
            <a:r>
              <a:rPr lang="en-US" baseline="0" dirty="0"/>
              <a:t>  X is our first group. All nodes in A are friends with each other. All nodes in X are enemies with everyone not in X.  Ignore set X and repeat.</a:t>
            </a:r>
            <a:endParaRPr lang="en-US" dirty="0"/>
          </a:p>
        </p:txBody>
      </p:sp>
      <p:sp>
        <p:nvSpPr>
          <p:cNvPr id="4" name="Slide Number Placeholder 3"/>
          <p:cNvSpPr>
            <a:spLocks noGrp="1"/>
          </p:cNvSpPr>
          <p:nvPr>
            <p:ph type="sldNum" sz="quarter" idx="10"/>
          </p:nvPr>
        </p:nvSpPr>
        <p:spPr/>
        <p:txBody>
          <a:bodyPr/>
          <a:lstStyle/>
          <a:p>
            <a:fld id="{26304180-1105-47D3-A5E8-12D0BE6D8163}" type="slidenum">
              <a:rPr lang="en-US" smtClean="0"/>
              <a:pPr/>
              <a:t>11</a:t>
            </a:fld>
            <a:endParaRPr lang="en-US"/>
          </a:p>
        </p:txBody>
      </p:sp>
    </p:spTree>
    <p:extLst>
      <p:ext uri="{BB962C8B-B14F-4D97-AF65-F5344CB8AC3E}">
        <p14:creationId xmlns:p14="http://schemas.microsoft.com/office/powerpoint/2010/main" val="29581959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304180-1105-47D3-A5E8-12D0BE6D8163}" type="slidenum">
              <a:rPr lang="en-US" smtClean="0"/>
              <a:pPr/>
              <a:t>12</a:t>
            </a:fld>
            <a:endParaRPr lang="en-US"/>
          </a:p>
        </p:txBody>
      </p:sp>
    </p:spTree>
    <p:extLst>
      <p:ext uri="{BB962C8B-B14F-4D97-AF65-F5344CB8AC3E}">
        <p14:creationId xmlns:p14="http://schemas.microsoft.com/office/powerpoint/2010/main" val="18771050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304180-1105-47D3-A5E8-12D0BE6D8163}" type="slidenum">
              <a:rPr lang="en-US" smtClean="0"/>
              <a:pPr/>
              <a:t>13</a:t>
            </a:fld>
            <a:endParaRPr lang="en-US"/>
          </a:p>
        </p:txBody>
      </p:sp>
    </p:spTree>
    <p:extLst>
      <p:ext uri="{BB962C8B-B14F-4D97-AF65-F5344CB8AC3E}">
        <p14:creationId xmlns:p14="http://schemas.microsoft.com/office/powerpoint/2010/main" val="39249618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304180-1105-47D3-A5E8-12D0BE6D8163}" type="slidenum">
              <a:rPr lang="en-US" smtClean="0"/>
              <a:pPr/>
              <a:t>14</a:t>
            </a:fld>
            <a:endParaRPr lang="en-US"/>
          </a:p>
        </p:txBody>
      </p:sp>
    </p:spTree>
    <p:extLst>
      <p:ext uri="{BB962C8B-B14F-4D97-AF65-F5344CB8AC3E}">
        <p14:creationId xmlns:p14="http://schemas.microsoft.com/office/powerpoint/2010/main" val="40450677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304180-1105-47D3-A5E8-12D0BE6D8163}" type="slidenum">
              <a:rPr lang="en-US" smtClean="0"/>
              <a:pPr/>
              <a:t>15</a:t>
            </a:fld>
            <a:endParaRPr lang="en-US"/>
          </a:p>
        </p:txBody>
      </p:sp>
    </p:spTree>
    <p:extLst>
      <p:ext uri="{BB962C8B-B14F-4D97-AF65-F5344CB8AC3E}">
        <p14:creationId xmlns:p14="http://schemas.microsoft.com/office/powerpoint/2010/main" val="7236541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304180-1105-47D3-A5E8-12D0BE6D8163}" type="slidenum">
              <a:rPr lang="en-US" smtClean="0"/>
              <a:pPr/>
              <a:t>16</a:t>
            </a:fld>
            <a:endParaRPr lang="en-US"/>
          </a:p>
        </p:txBody>
      </p:sp>
    </p:spTree>
    <p:extLst>
      <p:ext uri="{BB962C8B-B14F-4D97-AF65-F5344CB8AC3E}">
        <p14:creationId xmlns:p14="http://schemas.microsoft.com/office/powerpoint/2010/main" val="38233158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304180-1105-47D3-A5E8-12D0BE6D8163}" type="slidenum">
              <a:rPr lang="en-US" smtClean="0"/>
              <a:pPr/>
              <a:t>17</a:t>
            </a:fld>
            <a:endParaRPr lang="en-US"/>
          </a:p>
        </p:txBody>
      </p:sp>
    </p:spTree>
    <p:extLst>
      <p:ext uri="{BB962C8B-B14F-4D97-AF65-F5344CB8AC3E}">
        <p14:creationId xmlns:p14="http://schemas.microsoft.com/office/powerpoint/2010/main" val="7951136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304180-1105-47D3-A5E8-12D0BE6D8163}" type="slidenum">
              <a:rPr lang="en-US" smtClean="0"/>
              <a:pPr/>
              <a:t>18</a:t>
            </a:fld>
            <a:endParaRPr lang="en-US"/>
          </a:p>
        </p:txBody>
      </p:sp>
    </p:spTree>
    <p:extLst>
      <p:ext uri="{BB962C8B-B14F-4D97-AF65-F5344CB8AC3E}">
        <p14:creationId xmlns:p14="http://schemas.microsoft.com/office/powerpoint/2010/main" val="1472081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Start with A,</a:t>
            </a:r>
            <a:r>
              <a:rPr lang="en-US" baseline="0" dirty="0"/>
              <a:t> X friends of A, Y enemies of A.  Start with A in X,  if + remain in set, if – switch sets. If cycle with odd numbers, then problem, Need even to return back to friends.</a:t>
            </a:r>
            <a:endParaRPr lang="en-US" dirty="0"/>
          </a:p>
        </p:txBody>
      </p:sp>
      <p:sp>
        <p:nvSpPr>
          <p:cNvPr id="4" name="Slide Number Placeholder 3"/>
          <p:cNvSpPr>
            <a:spLocks noGrp="1"/>
          </p:cNvSpPr>
          <p:nvPr>
            <p:ph type="sldNum" sz="quarter" idx="10"/>
          </p:nvPr>
        </p:nvSpPr>
        <p:spPr/>
        <p:txBody>
          <a:bodyPr/>
          <a:lstStyle/>
          <a:p>
            <a:fld id="{26304180-1105-47D3-A5E8-12D0BE6D8163}" type="slidenum">
              <a:rPr lang="en-US" smtClean="0"/>
              <a:pPr/>
              <a:t>19</a:t>
            </a:fld>
            <a:endParaRPr lang="en-US"/>
          </a:p>
        </p:txBody>
      </p:sp>
    </p:spTree>
    <p:extLst>
      <p:ext uri="{BB962C8B-B14F-4D97-AF65-F5344CB8AC3E}">
        <p14:creationId xmlns:p14="http://schemas.microsoft.com/office/powerpoint/2010/main" val="194648846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s, 2, 3, 6, 11, 13, 12, 9, 4</a:t>
            </a:r>
            <a:endParaRPr lang="en-US" dirty="0"/>
          </a:p>
        </p:txBody>
      </p:sp>
      <p:sp>
        <p:nvSpPr>
          <p:cNvPr id="4" name="Slide Number Placeholder 3"/>
          <p:cNvSpPr>
            <a:spLocks noGrp="1"/>
          </p:cNvSpPr>
          <p:nvPr>
            <p:ph type="sldNum" sz="quarter" idx="10"/>
          </p:nvPr>
        </p:nvSpPr>
        <p:spPr/>
        <p:txBody>
          <a:bodyPr/>
          <a:lstStyle/>
          <a:p>
            <a:fld id="{26304180-1105-47D3-A5E8-12D0BE6D8163}" type="slidenum">
              <a:rPr lang="en-US" smtClean="0"/>
              <a:pPr/>
              <a:t>20</a:t>
            </a:fld>
            <a:endParaRPr lang="en-US"/>
          </a:p>
        </p:txBody>
      </p:sp>
    </p:spTree>
    <p:extLst>
      <p:ext uri="{BB962C8B-B14F-4D97-AF65-F5344CB8AC3E}">
        <p14:creationId xmlns:p14="http://schemas.microsoft.com/office/powerpoint/2010/main" val="33329896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304180-1105-47D3-A5E8-12D0BE6D8163}" type="slidenum">
              <a:rPr lang="en-US" smtClean="0"/>
              <a:pPr/>
              <a:t>3</a:t>
            </a:fld>
            <a:endParaRPr lang="en-US"/>
          </a:p>
        </p:txBody>
      </p:sp>
    </p:spTree>
    <p:extLst>
      <p:ext uri="{BB962C8B-B14F-4D97-AF65-F5344CB8AC3E}">
        <p14:creationId xmlns:p14="http://schemas.microsoft.com/office/powerpoint/2010/main" val="238781808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a:t>s, 2, 3, 6, 11, 13, 12, 9, 4</a:t>
            </a:r>
            <a:endParaRPr lang="en-US"/>
          </a:p>
        </p:txBody>
      </p:sp>
      <p:sp>
        <p:nvSpPr>
          <p:cNvPr id="4" name="Slide Number Placeholder 3"/>
          <p:cNvSpPr>
            <a:spLocks noGrp="1"/>
          </p:cNvSpPr>
          <p:nvPr>
            <p:ph type="sldNum" sz="quarter" idx="10"/>
          </p:nvPr>
        </p:nvSpPr>
        <p:spPr/>
        <p:txBody>
          <a:bodyPr/>
          <a:lstStyle/>
          <a:p>
            <a:fld id="{26304180-1105-47D3-A5E8-12D0BE6D8163}" type="slidenum">
              <a:rPr lang="en-US" smtClean="0"/>
              <a:pPr/>
              <a:t>21</a:t>
            </a:fld>
            <a:endParaRPr lang="en-US"/>
          </a:p>
        </p:txBody>
      </p:sp>
    </p:spTree>
    <p:extLst>
      <p:ext uri="{BB962C8B-B14F-4D97-AF65-F5344CB8AC3E}">
        <p14:creationId xmlns:p14="http://schemas.microsoft.com/office/powerpoint/2010/main" val="71036228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304180-1105-47D3-A5E8-12D0BE6D8163}" type="slidenum">
              <a:rPr lang="en-US" smtClean="0"/>
              <a:pPr/>
              <a:t>22</a:t>
            </a:fld>
            <a:endParaRPr lang="en-US"/>
          </a:p>
        </p:txBody>
      </p:sp>
    </p:spTree>
    <p:extLst>
      <p:ext uri="{BB962C8B-B14F-4D97-AF65-F5344CB8AC3E}">
        <p14:creationId xmlns:p14="http://schemas.microsoft.com/office/powerpoint/2010/main" val="235014124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If there is a negative edge</a:t>
            </a:r>
            <a:r>
              <a:rPr lang="en-US" baseline="0" dirty="0"/>
              <a:t> between A and B, then connected thus an all positive path from A to B</a:t>
            </a:r>
            <a:endParaRPr lang="en-US" dirty="0"/>
          </a:p>
        </p:txBody>
      </p:sp>
      <p:sp>
        <p:nvSpPr>
          <p:cNvPr id="4" name="Slide Number Placeholder 3"/>
          <p:cNvSpPr>
            <a:spLocks noGrp="1"/>
          </p:cNvSpPr>
          <p:nvPr>
            <p:ph type="sldNum" sz="quarter" idx="10"/>
          </p:nvPr>
        </p:nvSpPr>
        <p:spPr/>
        <p:txBody>
          <a:bodyPr/>
          <a:lstStyle/>
          <a:p>
            <a:fld id="{26304180-1105-47D3-A5E8-12D0BE6D8163}" type="slidenum">
              <a:rPr lang="en-US" smtClean="0"/>
              <a:pPr/>
              <a:t>23</a:t>
            </a:fld>
            <a:endParaRPr lang="en-US"/>
          </a:p>
        </p:txBody>
      </p:sp>
    </p:spTree>
    <p:extLst>
      <p:ext uri="{BB962C8B-B14F-4D97-AF65-F5344CB8AC3E}">
        <p14:creationId xmlns:p14="http://schemas.microsoft.com/office/powerpoint/2010/main" val="269625358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304180-1105-47D3-A5E8-12D0BE6D8163}" type="slidenum">
              <a:rPr lang="en-US" smtClean="0"/>
              <a:pPr/>
              <a:t>24</a:t>
            </a:fld>
            <a:endParaRPr lang="en-US"/>
          </a:p>
        </p:txBody>
      </p:sp>
    </p:spTree>
    <p:extLst>
      <p:ext uri="{BB962C8B-B14F-4D97-AF65-F5344CB8AC3E}">
        <p14:creationId xmlns:p14="http://schemas.microsoft.com/office/powerpoint/2010/main" val="11194182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304180-1105-47D3-A5E8-12D0BE6D8163}" type="slidenum">
              <a:rPr lang="en-US" smtClean="0"/>
              <a:pPr/>
              <a:t>25</a:t>
            </a:fld>
            <a:endParaRPr lang="en-US"/>
          </a:p>
        </p:txBody>
      </p:sp>
    </p:spTree>
    <p:extLst>
      <p:ext uri="{BB962C8B-B14F-4D97-AF65-F5344CB8AC3E}">
        <p14:creationId xmlns:p14="http://schemas.microsoft.com/office/powerpoint/2010/main" val="44572351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304180-1105-47D3-A5E8-12D0BE6D8163}" type="slidenum">
              <a:rPr lang="en-US" smtClean="0"/>
              <a:pPr/>
              <a:t>26</a:t>
            </a:fld>
            <a:endParaRPr lang="en-US"/>
          </a:p>
        </p:txBody>
      </p:sp>
    </p:spTree>
    <p:extLst>
      <p:ext uri="{BB962C8B-B14F-4D97-AF65-F5344CB8AC3E}">
        <p14:creationId xmlns:p14="http://schemas.microsoft.com/office/powerpoint/2010/main" val="399192665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304180-1105-47D3-A5E8-12D0BE6D8163}" type="slidenum">
              <a:rPr lang="en-US" smtClean="0"/>
              <a:pPr/>
              <a:t>27</a:t>
            </a:fld>
            <a:endParaRPr lang="en-US"/>
          </a:p>
        </p:txBody>
      </p:sp>
    </p:spTree>
    <p:extLst>
      <p:ext uri="{BB962C8B-B14F-4D97-AF65-F5344CB8AC3E}">
        <p14:creationId xmlns:p14="http://schemas.microsoft.com/office/powerpoint/2010/main" val="249715633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304180-1105-47D3-A5E8-12D0BE6D8163}" type="slidenum">
              <a:rPr lang="en-US" smtClean="0"/>
              <a:pPr/>
              <a:t>28</a:t>
            </a:fld>
            <a:endParaRPr lang="en-US"/>
          </a:p>
        </p:txBody>
      </p:sp>
    </p:spTree>
    <p:extLst>
      <p:ext uri="{BB962C8B-B14F-4D97-AF65-F5344CB8AC3E}">
        <p14:creationId xmlns:p14="http://schemas.microsoft.com/office/powerpoint/2010/main" val="299517059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304180-1105-47D3-A5E8-12D0BE6D8163}" type="slidenum">
              <a:rPr lang="en-US" smtClean="0"/>
              <a:pPr/>
              <a:t>29</a:t>
            </a:fld>
            <a:endParaRPr lang="en-US"/>
          </a:p>
        </p:txBody>
      </p:sp>
    </p:spTree>
    <p:extLst>
      <p:ext uri="{BB962C8B-B14F-4D97-AF65-F5344CB8AC3E}">
        <p14:creationId xmlns:p14="http://schemas.microsoft.com/office/powerpoint/2010/main" val="390305403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304180-1105-47D3-A5E8-12D0BE6D8163}" type="slidenum">
              <a:rPr lang="en-US" smtClean="0"/>
              <a:pPr/>
              <a:t>30</a:t>
            </a:fld>
            <a:endParaRPr lang="en-US"/>
          </a:p>
        </p:txBody>
      </p:sp>
    </p:spTree>
    <p:extLst>
      <p:ext uri="{BB962C8B-B14F-4D97-AF65-F5344CB8AC3E}">
        <p14:creationId xmlns:p14="http://schemas.microsoft.com/office/powerpoint/2010/main" val="2913860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304180-1105-47D3-A5E8-12D0BE6D8163}" type="slidenum">
              <a:rPr lang="en-US" smtClean="0"/>
              <a:pPr/>
              <a:t>4</a:t>
            </a:fld>
            <a:endParaRPr lang="en-US"/>
          </a:p>
        </p:txBody>
      </p:sp>
    </p:spTree>
    <p:extLst>
      <p:ext uri="{BB962C8B-B14F-4D97-AF65-F5344CB8AC3E}">
        <p14:creationId xmlns:p14="http://schemas.microsoft.com/office/powerpoint/2010/main" val="393789770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304180-1105-47D3-A5E8-12D0BE6D8163}" type="slidenum">
              <a:rPr lang="en-US" smtClean="0"/>
              <a:pPr/>
              <a:t>31</a:t>
            </a:fld>
            <a:endParaRPr lang="en-US"/>
          </a:p>
        </p:txBody>
      </p:sp>
    </p:spTree>
    <p:extLst>
      <p:ext uri="{BB962C8B-B14F-4D97-AF65-F5344CB8AC3E}">
        <p14:creationId xmlns:p14="http://schemas.microsoft.com/office/powerpoint/2010/main" val="373092957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304180-1105-47D3-A5E8-12D0BE6D8163}" type="slidenum">
              <a:rPr lang="en-US" smtClean="0"/>
              <a:pPr/>
              <a:t>32</a:t>
            </a:fld>
            <a:endParaRPr lang="en-US"/>
          </a:p>
        </p:txBody>
      </p:sp>
    </p:spTree>
    <p:extLst>
      <p:ext uri="{BB962C8B-B14F-4D97-AF65-F5344CB8AC3E}">
        <p14:creationId xmlns:p14="http://schemas.microsoft.com/office/powerpoint/2010/main" val="295726120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304180-1105-47D3-A5E8-12D0BE6D8163}" type="slidenum">
              <a:rPr lang="en-US" smtClean="0"/>
              <a:pPr/>
              <a:t>33</a:t>
            </a:fld>
            <a:endParaRPr lang="en-US"/>
          </a:p>
        </p:txBody>
      </p:sp>
    </p:spTree>
    <p:extLst>
      <p:ext uri="{BB962C8B-B14F-4D97-AF65-F5344CB8AC3E}">
        <p14:creationId xmlns:p14="http://schemas.microsoft.com/office/powerpoint/2010/main" val="422786829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304180-1105-47D3-A5E8-12D0BE6D8163}" type="slidenum">
              <a:rPr lang="en-US" smtClean="0"/>
              <a:pPr/>
              <a:t>36</a:t>
            </a:fld>
            <a:endParaRPr lang="en-US"/>
          </a:p>
        </p:txBody>
      </p:sp>
    </p:spTree>
    <p:extLst>
      <p:ext uri="{BB962C8B-B14F-4D97-AF65-F5344CB8AC3E}">
        <p14:creationId xmlns:p14="http://schemas.microsoft.com/office/powerpoint/2010/main" val="154191412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304180-1105-47D3-A5E8-12D0BE6D8163}" type="slidenum">
              <a:rPr lang="en-US" smtClean="0"/>
              <a:pPr/>
              <a:t>38</a:t>
            </a:fld>
            <a:endParaRPr lang="en-US"/>
          </a:p>
        </p:txBody>
      </p:sp>
    </p:spTree>
    <p:extLst>
      <p:ext uri="{BB962C8B-B14F-4D97-AF65-F5344CB8AC3E}">
        <p14:creationId xmlns:p14="http://schemas.microsoft.com/office/powerpoint/2010/main" val="330587282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304180-1105-47D3-A5E8-12D0BE6D8163}" type="slidenum">
              <a:rPr lang="en-US" smtClean="0"/>
              <a:pPr/>
              <a:t>39</a:t>
            </a:fld>
            <a:endParaRPr lang="en-US"/>
          </a:p>
        </p:txBody>
      </p:sp>
    </p:spTree>
    <p:extLst>
      <p:ext uri="{BB962C8B-B14F-4D97-AF65-F5344CB8AC3E}">
        <p14:creationId xmlns:p14="http://schemas.microsoft.com/office/powerpoint/2010/main" val="221334035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304180-1105-47D3-A5E8-12D0BE6D8163}" type="slidenum">
              <a:rPr lang="en-US" smtClean="0"/>
              <a:pPr/>
              <a:t>40</a:t>
            </a:fld>
            <a:endParaRPr lang="en-US"/>
          </a:p>
        </p:txBody>
      </p:sp>
    </p:spTree>
    <p:extLst>
      <p:ext uri="{BB962C8B-B14F-4D97-AF65-F5344CB8AC3E}">
        <p14:creationId xmlns:p14="http://schemas.microsoft.com/office/powerpoint/2010/main" val="11486064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304180-1105-47D3-A5E8-12D0BE6D8163}" type="slidenum">
              <a:rPr lang="en-US" smtClean="0"/>
              <a:pPr/>
              <a:t>5</a:t>
            </a:fld>
            <a:endParaRPr lang="en-US"/>
          </a:p>
        </p:txBody>
      </p:sp>
    </p:spTree>
    <p:extLst>
      <p:ext uri="{BB962C8B-B14F-4D97-AF65-F5344CB8AC3E}">
        <p14:creationId xmlns:p14="http://schemas.microsoft.com/office/powerpoint/2010/main" val="36988942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304180-1105-47D3-A5E8-12D0BE6D8163}" type="slidenum">
              <a:rPr lang="en-US" smtClean="0"/>
              <a:pPr/>
              <a:t>6</a:t>
            </a:fld>
            <a:endParaRPr lang="en-US"/>
          </a:p>
        </p:txBody>
      </p:sp>
    </p:spTree>
    <p:extLst>
      <p:ext uri="{BB962C8B-B14F-4D97-AF65-F5344CB8AC3E}">
        <p14:creationId xmlns:p14="http://schemas.microsoft.com/office/powerpoint/2010/main" val="29018628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Take node A. Let</a:t>
            </a:r>
            <a:r>
              <a:rPr lang="en-US" baseline="0" dirty="0"/>
              <a:t> X be all friends of A and Y all enemies of A.  Every two nodes in X are friends. Every two nodes in Y are friends. Every node in X is an enemy of every node in Y.</a:t>
            </a:r>
            <a:endParaRPr lang="en-US" dirty="0"/>
          </a:p>
        </p:txBody>
      </p:sp>
      <p:sp>
        <p:nvSpPr>
          <p:cNvPr id="4" name="Slide Number Placeholder 3"/>
          <p:cNvSpPr>
            <a:spLocks noGrp="1"/>
          </p:cNvSpPr>
          <p:nvPr>
            <p:ph type="sldNum" sz="quarter" idx="10"/>
          </p:nvPr>
        </p:nvSpPr>
        <p:spPr/>
        <p:txBody>
          <a:bodyPr/>
          <a:lstStyle/>
          <a:p>
            <a:fld id="{26304180-1105-47D3-A5E8-12D0BE6D8163}" type="slidenum">
              <a:rPr lang="en-US" smtClean="0"/>
              <a:pPr/>
              <a:t>7</a:t>
            </a:fld>
            <a:endParaRPr lang="en-US"/>
          </a:p>
        </p:txBody>
      </p:sp>
    </p:spTree>
    <p:extLst>
      <p:ext uri="{BB962C8B-B14F-4D97-AF65-F5344CB8AC3E}">
        <p14:creationId xmlns:p14="http://schemas.microsoft.com/office/powerpoint/2010/main" val="19436315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304180-1105-47D3-A5E8-12D0BE6D8163}" type="slidenum">
              <a:rPr lang="en-US" smtClean="0"/>
              <a:pPr/>
              <a:t>8</a:t>
            </a:fld>
            <a:endParaRPr lang="en-US"/>
          </a:p>
        </p:txBody>
      </p:sp>
    </p:spTree>
    <p:extLst>
      <p:ext uri="{BB962C8B-B14F-4D97-AF65-F5344CB8AC3E}">
        <p14:creationId xmlns:p14="http://schemas.microsoft.com/office/powerpoint/2010/main" val="33058728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304180-1105-47D3-A5E8-12D0BE6D8163}" type="slidenum">
              <a:rPr lang="en-US" smtClean="0"/>
              <a:pPr/>
              <a:t>9</a:t>
            </a:fld>
            <a:endParaRPr lang="en-US"/>
          </a:p>
        </p:txBody>
      </p:sp>
    </p:spTree>
    <p:extLst>
      <p:ext uri="{BB962C8B-B14F-4D97-AF65-F5344CB8AC3E}">
        <p14:creationId xmlns:p14="http://schemas.microsoft.com/office/powerpoint/2010/main" val="19122404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6304180-1105-47D3-A5E8-12D0BE6D8163}" type="slidenum">
              <a:rPr lang="en-US" smtClean="0"/>
              <a:pPr/>
              <a:t>10</a:t>
            </a:fld>
            <a:endParaRPr lang="en-US"/>
          </a:p>
        </p:txBody>
      </p:sp>
    </p:spTree>
    <p:extLst>
      <p:ext uri="{BB962C8B-B14F-4D97-AF65-F5344CB8AC3E}">
        <p14:creationId xmlns:p14="http://schemas.microsoft.com/office/powerpoint/2010/main" val="14648007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l-GR"/>
          </a:p>
        </p:txBody>
      </p:sp>
      <p:sp>
        <p:nvSpPr>
          <p:cNvPr id="4" name="Date Placeholder 3"/>
          <p:cNvSpPr>
            <a:spLocks noGrp="1"/>
          </p:cNvSpPr>
          <p:nvPr>
            <p:ph type="dt" sz="half" idx="10"/>
          </p:nvPr>
        </p:nvSpPr>
        <p:spPr/>
        <p:txBody>
          <a:bodyPr/>
          <a:lstStyle/>
          <a:p>
            <a:fld id="{D1FE3DD3-7DAA-4B2F-B53B-80398DB5F16E}" type="datetimeFigureOut">
              <a:rPr lang="el-GR" smtClean="0"/>
              <a:pPr/>
              <a:t>26/3/2022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78E0B35-C73E-49DE-9EA0-4D9F6C87E107}"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D1FE3DD3-7DAA-4B2F-B53B-80398DB5F16E}" type="datetimeFigureOut">
              <a:rPr lang="el-GR" smtClean="0"/>
              <a:pPr/>
              <a:t>26/3/2022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78E0B35-C73E-49DE-9EA0-4D9F6C87E107}"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D1FE3DD3-7DAA-4B2F-B53B-80398DB5F16E}" type="datetimeFigureOut">
              <a:rPr lang="el-GR" smtClean="0"/>
              <a:pPr/>
              <a:t>26/3/2022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78E0B35-C73E-49DE-9EA0-4D9F6C87E107}"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D1FE3DD3-7DAA-4B2F-B53B-80398DB5F16E}" type="datetimeFigureOut">
              <a:rPr lang="el-GR" smtClean="0"/>
              <a:pPr/>
              <a:t>26/3/2022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78E0B35-C73E-49DE-9EA0-4D9F6C87E107}"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1FE3DD3-7DAA-4B2F-B53B-80398DB5F16E}" type="datetimeFigureOut">
              <a:rPr lang="el-GR" smtClean="0"/>
              <a:pPr/>
              <a:t>26/3/2022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78E0B35-C73E-49DE-9EA0-4D9F6C87E107}"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Date Placeholder 4"/>
          <p:cNvSpPr>
            <a:spLocks noGrp="1"/>
          </p:cNvSpPr>
          <p:nvPr>
            <p:ph type="dt" sz="half" idx="10"/>
          </p:nvPr>
        </p:nvSpPr>
        <p:spPr/>
        <p:txBody>
          <a:bodyPr/>
          <a:lstStyle/>
          <a:p>
            <a:fld id="{D1FE3DD3-7DAA-4B2F-B53B-80398DB5F16E}" type="datetimeFigureOut">
              <a:rPr lang="el-GR" smtClean="0"/>
              <a:pPr/>
              <a:t>26/3/2022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878E0B35-C73E-49DE-9EA0-4D9F6C87E107}"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7" name="Date Placeholder 6"/>
          <p:cNvSpPr>
            <a:spLocks noGrp="1"/>
          </p:cNvSpPr>
          <p:nvPr>
            <p:ph type="dt" sz="half" idx="10"/>
          </p:nvPr>
        </p:nvSpPr>
        <p:spPr/>
        <p:txBody>
          <a:bodyPr/>
          <a:lstStyle/>
          <a:p>
            <a:fld id="{D1FE3DD3-7DAA-4B2F-B53B-80398DB5F16E}" type="datetimeFigureOut">
              <a:rPr lang="el-GR" smtClean="0"/>
              <a:pPr/>
              <a:t>26/3/2022</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878E0B35-C73E-49DE-9EA0-4D9F6C87E107}"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Date Placeholder 2"/>
          <p:cNvSpPr>
            <a:spLocks noGrp="1"/>
          </p:cNvSpPr>
          <p:nvPr>
            <p:ph type="dt" sz="half" idx="10"/>
          </p:nvPr>
        </p:nvSpPr>
        <p:spPr/>
        <p:txBody>
          <a:bodyPr/>
          <a:lstStyle/>
          <a:p>
            <a:fld id="{D1FE3DD3-7DAA-4B2F-B53B-80398DB5F16E}" type="datetimeFigureOut">
              <a:rPr lang="el-GR" smtClean="0"/>
              <a:pPr/>
              <a:t>26/3/2022</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878E0B35-C73E-49DE-9EA0-4D9F6C87E107}"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FE3DD3-7DAA-4B2F-B53B-80398DB5F16E}" type="datetimeFigureOut">
              <a:rPr lang="el-GR" smtClean="0"/>
              <a:pPr/>
              <a:t>26/3/2022</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878E0B35-C73E-49DE-9EA0-4D9F6C87E107}"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1FE3DD3-7DAA-4B2F-B53B-80398DB5F16E}" type="datetimeFigureOut">
              <a:rPr lang="el-GR" smtClean="0"/>
              <a:pPr/>
              <a:t>26/3/2022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878E0B35-C73E-49DE-9EA0-4D9F6C87E107}"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1FE3DD3-7DAA-4B2F-B53B-80398DB5F16E}" type="datetimeFigureOut">
              <a:rPr lang="el-GR" smtClean="0"/>
              <a:pPr/>
              <a:t>26/3/2022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878E0B35-C73E-49DE-9EA0-4D9F6C87E107}"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l-G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FE3DD3-7DAA-4B2F-B53B-80398DB5F16E}" type="datetimeFigureOut">
              <a:rPr lang="el-GR" smtClean="0"/>
              <a:pPr/>
              <a:t>26/3/2022</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8E0B35-C73E-49DE-9EA0-4D9F6C87E107}"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20.png"/><Relationship Id="rId2" Type="http://schemas.openxmlformats.org/officeDocument/2006/relationships/notesSlide" Target="../notesSlides/notesSlide16.xml"/><Relationship Id="rId1" Type="http://schemas.openxmlformats.org/officeDocument/2006/relationships/slideLayout" Target="../slideLayouts/slideLayout7.xml"/><Relationship Id="rId4" Type="http://schemas.openxmlformats.org/officeDocument/2006/relationships/image" Target="../media/image15.png"/></Relationships>
</file>

<file path=ppt/slides/_rels/slide1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8.xml"/><Relationship Id="rId1" Type="http://schemas.openxmlformats.org/officeDocument/2006/relationships/slideLayout" Target="../slideLayouts/slideLayout7.xml"/><Relationship Id="rId4" Type="http://schemas.openxmlformats.org/officeDocument/2006/relationships/image" Target="../media/image140.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150.png"/><Relationship Id="rId2" Type="http://schemas.openxmlformats.org/officeDocument/2006/relationships/notesSlide" Target="../notesSlides/notesSlide22.xml"/><Relationship Id="rId1" Type="http://schemas.openxmlformats.org/officeDocument/2006/relationships/slideLayout" Target="../slideLayouts/slideLayout7.xml"/><Relationship Id="rId6" Type="http://schemas.openxmlformats.org/officeDocument/2006/relationships/image" Target="../media/image17.png"/><Relationship Id="rId5" Type="http://schemas.openxmlformats.org/officeDocument/2006/relationships/image" Target="../media/image160.png"/><Relationship Id="rId4" Type="http://schemas.openxmlformats.org/officeDocument/2006/relationships/image" Target="../media/image14.png"/></Relationships>
</file>

<file path=ppt/slides/_rels/slide2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3.xml"/><Relationship Id="rId1" Type="http://schemas.openxmlformats.org/officeDocument/2006/relationships/slideLayout" Target="../slideLayouts/slideLayout7.xml"/><Relationship Id="rId5" Type="http://schemas.openxmlformats.org/officeDocument/2006/relationships/image" Target="../media/image19.png"/><Relationship Id="rId4" Type="http://schemas.openxmlformats.org/officeDocument/2006/relationships/image" Target="../media/image18.png"/></Relationships>
</file>

<file path=ppt/slides/_rels/slide2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24.xml"/><Relationship Id="rId1" Type="http://schemas.openxmlformats.org/officeDocument/2006/relationships/slideLayout" Target="../slideLayouts/slideLayout7.xml"/><Relationship Id="rId5" Type="http://schemas.openxmlformats.org/officeDocument/2006/relationships/image" Target="../media/image21.png"/><Relationship Id="rId4" Type="http://schemas.openxmlformats.org/officeDocument/2006/relationships/image" Target="../media/image20.png"/></Relationships>
</file>

<file path=ppt/slides/_rels/slide26.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26.xml"/><Relationship Id="rId1" Type="http://schemas.openxmlformats.org/officeDocument/2006/relationships/slideLayout" Target="../slideLayouts/slideLayout7.xml"/><Relationship Id="rId5" Type="http://schemas.openxmlformats.org/officeDocument/2006/relationships/image" Target="../media/image23.png"/><Relationship Id="rId4" Type="http://schemas.openxmlformats.org/officeDocument/2006/relationships/image" Target="../media/image21.png"/></Relationships>
</file>

<file path=ppt/slides/_rels/slide28.xml.rels><?xml version="1.0" encoding="UTF-8" standalone="yes"?>
<Relationships xmlns="http://schemas.openxmlformats.org/package/2006/relationships"><Relationship Id="rId3" Type="http://schemas.openxmlformats.org/officeDocument/2006/relationships/image" Target="../media/image24.emf"/><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25.emf"/><Relationship Id="rId2" Type="http://schemas.openxmlformats.org/officeDocument/2006/relationships/notesSlide" Target="../notesSlides/notesSlide28.xml"/><Relationship Id="rId1" Type="http://schemas.openxmlformats.org/officeDocument/2006/relationships/slideLayout" Target="../slideLayouts/slideLayout7.xml"/><Relationship Id="rId5" Type="http://schemas.openxmlformats.org/officeDocument/2006/relationships/image" Target="../media/image27.emf"/><Relationship Id="rId4" Type="http://schemas.openxmlformats.org/officeDocument/2006/relationships/image" Target="../media/image26.e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40.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12.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ctrTitle"/>
          </p:nvPr>
        </p:nvSpPr>
        <p:spPr>
          <a:xfrm>
            <a:off x="683568" y="1700808"/>
            <a:ext cx="7772400" cy="1470025"/>
          </a:xfrm>
        </p:spPr>
        <p:txBody>
          <a:bodyPr/>
          <a:lstStyle/>
          <a:p>
            <a:r>
              <a:rPr lang="en-US" dirty="0">
                <a:solidFill>
                  <a:schemeClr val="accent6">
                    <a:lumMod val="50000"/>
                  </a:schemeClr>
                </a:solidFill>
              </a:rPr>
              <a:t>Online Social Networks and Media </a:t>
            </a:r>
          </a:p>
        </p:txBody>
      </p:sp>
      <p:sp>
        <p:nvSpPr>
          <p:cNvPr id="4" name="Subtitle 3"/>
          <p:cNvSpPr>
            <a:spLocks noGrp="1"/>
          </p:cNvSpPr>
          <p:nvPr>
            <p:ph type="subTitle" idx="1"/>
          </p:nvPr>
        </p:nvSpPr>
        <p:spPr>
          <a:xfrm>
            <a:off x="1331640" y="4221088"/>
            <a:ext cx="6415110" cy="1257312"/>
          </a:xfrm>
        </p:spPr>
        <p:txBody>
          <a:bodyPr>
            <a:normAutofit/>
          </a:bodyPr>
          <a:lstStyle/>
          <a:p>
            <a:r>
              <a:rPr lang="en-US" dirty="0"/>
              <a:t>Signed Graphs</a:t>
            </a:r>
          </a:p>
          <a:p>
            <a:r>
              <a:rPr lang="en-US" sz="2000" dirty="0"/>
              <a:t>Positive and Negative Ties</a:t>
            </a:r>
          </a:p>
        </p:txBody>
      </p:sp>
    </p:spTree>
    <p:extLst>
      <p:ext uri="{BB962C8B-B14F-4D97-AF65-F5344CB8AC3E}">
        <p14:creationId xmlns:p14="http://schemas.microsoft.com/office/powerpoint/2010/main" val="27024679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19277" y="1327120"/>
            <a:ext cx="7920880" cy="1323439"/>
          </a:xfrm>
          <a:prstGeom prst="rect">
            <a:avLst/>
          </a:prstGeom>
          <a:solidFill>
            <a:srgbClr val="F1EEDB"/>
          </a:solidFill>
        </p:spPr>
        <p:txBody>
          <a:bodyPr wrap="square" rtlCol="0">
            <a:spAutoFit/>
          </a:bodyPr>
          <a:lstStyle/>
          <a:p>
            <a:pPr algn="just"/>
            <a:r>
              <a:rPr lang="en-US" sz="2000" dirty="0">
                <a:solidFill>
                  <a:srgbClr val="FF0000"/>
                </a:solidFill>
              </a:rPr>
              <a:t>Weakly Balance Theorem: </a:t>
            </a:r>
            <a:r>
              <a:rPr lang="en-US" sz="2000" dirty="0"/>
              <a:t>If a labeled complete graph is weakly balanced, its nodes can be divided </a:t>
            </a:r>
            <a:r>
              <a:rPr lang="en-US" sz="2000" i="1" dirty="0">
                <a:solidFill>
                  <a:srgbClr val="FF0000"/>
                </a:solidFill>
              </a:rPr>
              <a:t>into groups </a:t>
            </a:r>
            <a:r>
              <a:rPr lang="en-US" sz="2000" dirty="0"/>
              <a:t>in such a way that every two nodes belonging to the same group are friends, and every two nodes belonging to different groups are enemies.</a:t>
            </a:r>
          </a:p>
        </p:txBody>
      </p:sp>
      <p:sp>
        <p:nvSpPr>
          <p:cNvPr id="8" name="TextBox 7"/>
          <p:cNvSpPr txBox="1"/>
          <p:nvPr/>
        </p:nvSpPr>
        <p:spPr>
          <a:xfrm>
            <a:off x="539552" y="116633"/>
            <a:ext cx="7920880" cy="707886"/>
          </a:xfrm>
          <a:prstGeom prst="rect">
            <a:avLst/>
          </a:prstGeom>
          <a:noFill/>
        </p:spPr>
        <p:txBody>
          <a:bodyPr wrap="square" rtlCol="0">
            <a:spAutoFit/>
          </a:bodyPr>
          <a:lstStyle/>
          <a:p>
            <a:pPr algn="ctr"/>
            <a:r>
              <a:rPr lang="en-US" sz="4000" dirty="0"/>
              <a:t>A Weaker Form of Structural Balance</a:t>
            </a:r>
          </a:p>
        </p:txBody>
      </p:sp>
      <p:sp>
        <p:nvSpPr>
          <p:cNvPr id="5" name="TextBox 4"/>
          <p:cNvSpPr txBox="1"/>
          <p:nvPr/>
        </p:nvSpPr>
        <p:spPr>
          <a:xfrm>
            <a:off x="1871700" y="3212976"/>
            <a:ext cx="5256584" cy="461665"/>
          </a:xfrm>
          <a:prstGeom prst="rect">
            <a:avLst/>
          </a:prstGeom>
          <a:noFill/>
        </p:spPr>
        <p:txBody>
          <a:bodyPr wrap="square" rtlCol="0">
            <a:spAutoFit/>
          </a:bodyPr>
          <a:lstStyle/>
          <a:p>
            <a:r>
              <a:rPr lang="en-US" sz="2400" i="1" dirty="0">
                <a:solidFill>
                  <a:schemeClr val="tx2">
                    <a:lumMod val="50000"/>
                  </a:schemeClr>
                </a:solidFill>
              </a:rPr>
              <a:t>From a </a:t>
            </a:r>
            <a:r>
              <a:rPr lang="en-US" sz="2400" i="1" dirty="0">
                <a:solidFill>
                  <a:srgbClr val="FF0000"/>
                </a:solidFill>
              </a:rPr>
              <a:t>local</a:t>
            </a:r>
            <a:r>
              <a:rPr lang="en-US" sz="2400" i="1" dirty="0">
                <a:solidFill>
                  <a:schemeClr val="tx2">
                    <a:lumMod val="50000"/>
                  </a:schemeClr>
                </a:solidFill>
              </a:rPr>
              <a:t> to a </a:t>
            </a:r>
            <a:r>
              <a:rPr lang="en-US" sz="2400" i="1" dirty="0">
                <a:solidFill>
                  <a:srgbClr val="FF0000"/>
                </a:solidFill>
              </a:rPr>
              <a:t>global</a:t>
            </a:r>
            <a:r>
              <a:rPr lang="en-US" sz="2400" i="1" dirty="0">
                <a:solidFill>
                  <a:schemeClr val="tx2">
                    <a:lumMod val="50000"/>
                  </a:schemeClr>
                </a:solidFill>
              </a:rPr>
              <a:t> property</a:t>
            </a:r>
            <a:endParaRPr lang="el-GR" sz="2400" i="1" dirty="0">
              <a:solidFill>
                <a:schemeClr val="tx2">
                  <a:lumMod val="50000"/>
                </a:schemeClr>
              </a:solidFill>
            </a:endParaRPr>
          </a:p>
        </p:txBody>
      </p:sp>
    </p:spTree>
    <p:extLst>
      <p:ext uri="{BB962C8B-B14F-4D97-AF65-F5344CB8AC3E}">
        <p14:creationId xmlns:p14="http://schemas.microsoft.com/office/powerpoint/2010/main" val="17941253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539552" y="116633"/>
            <a:ext cx="7920880" cy="707886"/>
          </a:xfrm>
          <a:prstGeom prst="rect">
            <a:avLst/>
          </a:prstGeom>
          <a:noFill/>
        </p:spPr>
        <p:txBody>
          <a:bodyPr wrap="square" rtlCol="0">
            <a:spAutoFit/>
          </a:bodyPr>
          <a:lstStyle/>
          <a:p>
            <a:pPr algn="ctr"/>
            <a:r>
              <a:rPr lang="en-US" sz="4000" dirty="0"/>
              <a:t>A Weaker Form of Structural Balance</a:t>
            </a:r>
          </a:p>
        </p:txBody>
      </p:sp>
      <p:pic>
        <p:nvPicPr>
          <p:cNvPr id="4" name="Picture 2"/>
          <p:cNvPicPr>
            <a:picLocks noChangeAspect="1" noChangeArrowheads="1"/>
          </p:cNvPicPr>
          <p:nvPr/>
        </p:nvPicPr>
        <p:blipFill>
          <a:blip r:embed="rId3" cstate="print"/>
          <a:srcRect/>
          <a:stretch>
            <a:fillRect/>
          </a:stretch>
        </p:blipFill>
        <p:spPr bwMode="auto">
          <a:xfrm>
            <a:off x="1979712" y="1412776"/>
            <a:ext cx="4680520" cy="3784665"/>
          </a:xfrm>
          <a:prstGeom prst="rect">
            <a:avLst/>
          </a:prstGeom>
          <a:noFill/>
          <a:ln w="9525">
            <a:noFill/>
            <a:miter lim="800000"/>
            <a:headEnd/>
            <a:tailEnd/>
          </a:ln>
        </p:spPr>
      </p:pic>
    </p:spTree>
    <p:extLst>
      <p:ext uri="{BB962C8B-B14F-4D97-AF65-F5344CB8AC3E}">
        <p14:creationId xmlns:p14="http://schemas.microsoft.com/office/powerpoint/2010/main" val="6134829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67544" y="332656"/>
            <a:ext cx="7920880" cy="707886"/>
          </a:xfrm>
          <a:prstGeom prst="rect">
            <a:avLst/>
          </a:prstGeom>
          <a:noFill/>
        </p:spPr>
        <p:txBody>
          <a:bodyPr wrap="square" rtlCol="0">
            <a:spAutoFit/>
          </a:bodyPr>
          <a:lstStyle/>
          <a:p>
            <a:pPr algn="ctr"/>
            <a:r>
              <a:rPr lang="en-US" sz="4000" dirty="0"/>
              <a:t>Generalizations</a:t>
            </a:r>
          </a:p>
        </p:txBody>
      </p:sp>
      <p:sp>
        <p:nvSpPr>
          <p:cNvPr id="6" name="TextBox 5"/>
          <p:cNvSpPr txBox="1"/>
          <p:nvPr/>
        </p:nvSpPr>
        <p:spPr>
          <a:xfrm>
            <a:off x="899592" y="1844824"/>
            <a:ext cx="6624736" cy="1569660"/>
          </a:xfrm>
          <a:prstGeom prst="rect">
            <a:avLst/>
          </a:prstGeom>
          <a:noFill/>
        </p:spPr>
        <p:txBody>
          <a:bodyPr wrap="square" rtlCol="0">
            <a:spAutoFit/>
          </a:bodyPr>
          <a:lstStyle/>
          <a:p>
            <a:pPr marL="457200" indent="-457200" algn="just">
              <a:buFont typeface="+mj-lt"/>
              <a:buAutoNum type="arabicPeriod"/>
            </a:pPr>
            <a:r>
              <a:rPr lang="en-US" sz="2400" dirty="0"/>
              <a:t>Non-complete graphs </a:t>
            </a:r>
          </a:p>
          <a:p>
            <a:pPr marL="457200" indent="-457200" algn="just">
              <a:buFont typeface="+mj-lt"/>
              <a:buAutoNum type="arabicPeriod"/>
            </a:pPr>
            <a:endParaRPr lang="en-US" sz="2400" dirty="0"/>
          </a:p>
          <a:p>
            <a:pPr marL="457200" indent="-457200" algn="just">
              <a:buFont typeface="+mj-lt"/>
              <a:buAutoNum type="arabicPeriod"/>
            </a:pPr>
            <a:r>
              <a:rPr lang="en-US" sz="2400" dirty="0"/>
              <a:t>Instead of all triangles, “most” triangles, approximately divide the graph</a:t>
            </a:r>
            <a:endParaRPr lang="el-GR" sz="2400" dirty="0"/>
          </a:p>
        </p:txBody>
      </p:sp>
      <p:sp>
        <p:nvSpPr>
          <p:cNvPr id="9" name="TextBox 8"/>
          <p:cNvSpPr txBox="1"/>
          <p:nvPr/>
        </p:nvSpPr>
        <p:spPr>
          <a:xfrm>
            <a:off x="827584" y="4149081"/>
            <a:ext cx="7704856" cy="369332"/>
          </a:xfrm>
          <a:prstGeom prst="rect">
            <a:avLst/>
          </a:prstGeom>
          <a:noFill/>
        </p:spPr>
        <p:txBody>
          <a:bodyPr wrap="square" rtlCol="0">
            <a:spAutoFit/>
          </a:bodyPr>
          <a:lstStyle/>
          <a:p>
            <a:r>
              <a:rPr lang="en-US" i="1" dirty="0"/>
              <a:t>We shall use the original (“non-weak”) definition of structural balance</a:t>
            </a:r>
            <a:endParaRPr lang="el-GR" i="1" dirty="0"/>
          </a:p>
        </p:txBody>
      </p:sp>
    </p:spTree>
    <p:extLst>
      <p:ext uri="{BB962C8B-B14F-4D97-AF65-F5344CB8AC3E}">
        <p14:creationId xmlns:p14="http://schemas.microsoft.com/office/powerpoint/2010/main" val="2467487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51520" y="116633"/>
            <a:ext cx="8208912" cy="707886"/>
          </a:xfrm>
          <a:prstGeom prst="rect">
            <a:avLst/>
          </a:prstGeom>
          <a:noFill/>
        </p:spPr>
        <p:txBody>
          <a:bodyPr wrap="square" rtlCol="0">
            <a:spAutoFit/>
          </a:bodyPr>
          <a:lstStyle/>
          <a:p>
            <a:pPr algn="ctr"/>
            <a:r>
              <a:rPr lang="en-US" sz="4000" dirty="0"/>
              <a:t>Structural Balance in Arbitrary Graphs</a:t>
            </a:r>
          </a:p>
        </p:txBody>
      </p:sp>
      <p:sp>
        <p:nvSpPr>
          <p:cNvPr id="6" name="TextBox 5"/>
          <p:cNvSpPr txBox="1"/>
          <p:nvPr/>
        </p:nvSpPr>
        <p:spPr>
          <a:xfrm>
            <a:off x="539552" y="1340768"/>
            <a:ext cx="6624736" cy="1569660"/>
          </a:xfrm>
          <a:prstGeom prst="rect">
            <a:avLst/>
          </a:prstGeom>
          <a:noFill/>
        </p:spPr>
        <p:txBody>
          <a:bodyPr wrap="square" rtlCol="0">
            <a:spAutoFit/>
          </a:bodyPr>
          <a:lstStyle/>
          <a:p>
            <a:pPr marL="457200" indent="-457200" algn="just"/>
            <a:r>
              <a:rPr lang="en-US" sz="2400" dirty="0"/>
              <a:t>Three possible relations</a:t>
            </a:r>
          </a:p>
          <a:p>
            <a:pPr marL="457200" indent="-457200" algn="just">
              <a:buFont typeface="Wingdings" pitchFamily="2" charset="2"/>
              <a:buChar char="§"/>
            </a:pPr>
            <a:r>
              <a:rPr lang="en-US" sz="2400" dirty="0"/>
              <a:t>Positive edge</a:t>
            </a:r>
          </a:p>
          <a:p>
            <a:pPr marL="457200" indent="-457200" algn="just">
              <a:buFont typeface="Wingdings" pitchFamily="2" charset="2"/>
              <a:buChar char="§"/>
            </a:pPr>
            <a:r>
              <a:rPr lang="en-US" sz="2400" dirty="0"/>
              <a:t>Negative edge</a:t>
            </a:r>
          </a:p>
          <a:p>
            <a:pPr marL="457200" indent="-457200" algn="just">
              <a:buFont typeface="Wingdings" pitchFamily="2" charset="2"/>
              <a:buChar char="§"/>
            </a:pPr>
            <a:r>
              <a:rPr lang="en-US" sz="2400" dirty="0"/>
              <a:t>Absence of an edge</a:t>
            </a:r>
            <a:endParaRPr lang="el-GR" sz="2400" dirty="0"/>
          </a:p>
        </p:txBody>
      </p:sp>
      <p:pic>
        <p:nvPicPr>
          <p:cNvPr id="143362" name="Picture 2"/>
          <p:cNvPicPr>
            <a:picLocks noChangeAspect="1" noChangeArrowheads="1"/>
          </p:cNvPicPr>
          <p:nvPr/>
        </p:nvPicPr>
        <p:blipFill>
          <a:blip r:embed="rId3" cstate="print"/>
          <a:srcRect/>
          <a:stretch>
            <a:fillRect/>
          </a:stretch>
        </p:blipFill>
        <p:spPr bwMode="auto">
          <a:xfrm>
            <a:off x="3851920" y="2060848"/>
            <a:ext cx="4191000" cy="3857625"/>
          </a:xfrm>
          <a:prstGeom prst="rect">
            <a:avLst/>
          </a:prstGeom>
          <a:noFill/>
          <a:ln w="9525">
            <a:noFill/>
            <a:miter lim="800000"/>
            <a:headEnd/>
            <a:tailEnd/>
          </a:ln>
        </p:spPr>
      </p:pic>
      <p:sp>
        <p:nvSpPr>
          <p:cNvPr id="2" name="TextBox 1"/>
          <p:cNvSpPr txBox="1"/>
          <p:nvPr/>
        </p:nvSpPr>
        <p:spPr>
          <a:xfrm>
            <a:off x="395536" y="5445224"/>
            <a:ext cx="5040560" cy="830997"/>
          </a:xfrm>
          <a:prstGeom prst="rect">
            <a:avLst/>
          </a:prstGeom>
          <a:noFill/>
        </p:spPr>
        <p:txBody>
          <a:bodyPr wrap="square" rtlCol="0">
            <a:spAutoFit/>
          </a:bodyPr>
          <a:lstStyle/>
          <a:p>
            <a:r>
              <a:rPr lang="en-US" sz="2400" i="1" dirty="0">
                <a:solidFill>
                  <a:schemeClr val="tx2">
                    <a:lumMod val="60000"/>
                    <a:lumOff val="40000"/>
                  </a:schemeClr>
                </a:solidFill>
              </a:rPr>
              <a:t>What is a good definition of balance in a non-complete graph?</a:t>
            </a:r>
          </a:p>
        </p:txBody>
      </p:sp>
    </p:spTree>
    <p:extLst>
      <p:ext uri="{BB962C8B-B14F-4D97-AF65-F5344CB8AC3E}">
        <p14:creationId xmlns:p14="http://schemas.microsoft.com/office/powerpoint/2010/main" val="3924696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51520" y="116633"/>
            <a:ext cx="8208912" cy="707886"/>
          </a:xfrm>
          <a:prstGeom prst="rect">
            <a:avLst/>
          </a:prstGeom>
          <a:noFill/>
        </p:spPr>
        <p:txBody>
          <a:bodyPr wrap="square" rtlCol="0">
            <a:spAutoFit/>
          </a:bodyPr>
          <a:lstStyle/>
          <a:p>
            <a:pPr algn="ctr"/>
            <a:r>
              <a:rPr lang="en-US" sz="4000" dirty="0"/>
              <a:t>Balance Definition for General Graphs</a:t>
            </a:r>
          </a:p>
        </p:txBody>
      </p:sp>
      <p:sp>
        <p:nvSpPr>
          <p:cNvPr id="7" name="TextBox 6"/>
          <p:cNvSpPr txBox="1"/>
          <p:nvPr/>
        </p:nvSpPr>
        <p:spPr>
          <a:xfrm>
            <a:off x="1187624" y="2276872"/>
            <a:ext cx="6480720" cy="954107"/>
          </a:xfrm>
          <a:prstGeom prst="rect">
            <a:avLst/>
          </a:prstGeom>
          <a:noFill/>
        </p:spPr>
        <p:txBody>
          <a:bodyPr wrap="square" rtlCol="0">
            <a:spAutoFit/>
          </a:bodyPr>
          <a:lstStyle/>
          <a:p>
            <a:pPr marL="342900" indent="-342900">
              <a:buFont typeface="+mj-lt"/>
              <a:buAutoNum type="arabicPeriod"/>
            </a:pPr>
            <a:r>
              <a:rPr lang="en-US" sz="2800" dirty="0"/>
              <a:t>Based on triangles (local view)</a:t>
            </a:r>
          </a:p>
          <a:p>
            <a:pPr marL="342900" indent="-342900">
              <a:buFont typeface="+mj-lt"/>
              <a:buAutoNum type="arabicPeriod"/>
            </a:pPr>
            <a:r>
              <a:rPr lang="en-US" sz="2800" dirty="0"/>
              <a:t>Division of the network (global view)</a:t>
            </a:r>
          </a:p>
        </p:txBody>
      </p:sp>
    </p:spTree>
    <p:extLst>
      <p:ext uri="{BB962C8B-B14F-4D97-AF65-F5344CB8AC3E}">
        <p14:creationId xmlns:p14="http://schemas.microsoft.com/office/powerpoint/2010/main" val="42162329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51520" y="116633"/>
            <a:ext cx="8640960" cy="707886"/>
          </a:xfrm>
          <a:prstGeom prst="rect">
            <a:avLst/>
          </a:prstGeom>
          <a:noFill/>
        </p:spPr>
        <p:txBody>
          <a:bodyPr wrap="square" rtlCol="0">
            <a:spAutoFit/>
          </a:bodyPr>
          <a:lstStyle/>
          <a:p>
            <a:pPr algn="ctr"/>
            <a:r>
              <a:rPr lang="en-US" sz="4000" dirty="0"/>
              <a:t>Balance for General Graphs: local</a:t>
            </a:r>
          </a:p>
        </p:txBody>
      </p:sp>
      <p:sp>
        <p:nvSpPr>
          <p:cNvPr id="5" name="TextBox 4"/>
          <p:cNvSpPr txBox="1"/>
          <p:nvPr/>
        </p:nvSpPr>
        <p:spPr>
          <a:xfrm>
            <a:off x="611560" y="1490848"/>
            <a:ext cx="7920880" cy="707886"/>
          </a:xfrm>
          <a:prstGeom prst="rect">
            <a:avLst/>
          </a:prstGeom>
          <a:solidFill>
            <a:srgbClr val="F1EEDB"/>
          </a:solidFill>
        </p:spPr>
        <p:txBody>
          <a:bodyPr wrap="square" rtlCol="0">
            <a:spAutoFit/>
          </a:bodyPr>
          <a:lstStyle/>
          <a:p>
            <a:pPr algn="just"/>
            <a:r>
              <a:rPr lang="en-US" sz="2000" dirty="0"/>
              <a:t>A (non-complete) graph is </a:t>
            </a:r>
            <a:r>
              <a:rPr lang="en-US" sz="2000" dirty="0">
                <a:solidFill>
                  <a:srgbClr val="FF0000"/>
                </a:solidFill>
              </a:rPr>
              <a:t>balanced</a:t>
            </a:r>
            <a:r>
              <a:rPr lang="en-US" sz="2000" dirty="0"/>
              <a:t> if it can be completed by adding edges to form a signed complete graph that is balanced</a:t>
            </a:r>
          </a:p>
        </p:txBody>
      </p:sp>
      <p:pic>
        <p:nvPicPr>
          <p:cNvPr id="144386" name="Picture 2"/>
          <p:cNvPicPr>
            <a:picLocks noChangeAspect="1" noChangeArrowheads="1"/>
          </p:cNvPicPr>
          <p:nvPr/>
        </p:nvPicPr>
        <p:blipFill>
          <a:blip r:embed="rId3" cstate="print"/>
          <a:srcRect/>
          <a:stretch>
            <a:fillRect/>
          </a:stretch>
        </p:blipFill>
        <p:spPr bwMode="auto">
          <a:xfrm>
            <a:off x="1331640" y="3333949"/>
            <a:ext cx="3744416" cy="2845757"/>
          </a:xfrm>
          <a:prstGeom prst="rect">
            <a:avLst/>
          </a:prstGeom>
          <a:noFill/>
          <a:ln w="9525">
            <a:noFill/>
            <a:miter lim="800000"/>
            <a:headEnd/>
            <a:tailEnd/>
          </a:ln>
        </p:spPr>
      </p:pic>
      <p:cxnSp>
        <p:nvCxnSpPr>
          <p:cNvPr id="10" name="Straight Connector 9"/>
          <p:cNvCxnSpPr/>
          <p:nvPr/>
        </p:nvCxnSpPr>
        <p:spPr>
          <a:xfrm>
            <a:off x="3347864" y="4077072"/>
            <a:ext cx="432048" cy="13681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H="1">
            <a:off x="2771800" y="4077072"/>
            <a:ext cx="504056" cy="13681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5292080" y="3789040"/>
            <a:ext cx="1224136" cy="0"/>
          </a:xfrm>
          <a:prstGeom prst="line">
            <a:avLst/>
          </a:prstGeom>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6588224" y="3573016"/>
            <a:ext cx="432048" cy="369332"/>
          </a:xfrm>
          <a:prstGeom prst="rect">
            <a:avLst/>
          </a:prstGeom>
          <a:noFill/>
        </p:spPr>
        <p:txBody>
          <a:bodyPr wrap="square" rtlCol="0">
            <a:spAutoFit/>
          </a:bodyPr>
          <a:lstStyle/>
          <a:p>
            <a:r>
              <a:rPr lang="en-US" dirty="0"/>
              <a:t>-</a:t>
            </a:r>
            <a:endParaRPr lang="el-GR" dirty="0"/>
          </a:p>
        </p:txBody>
      </p:sp>
      <p:cxnSp>
        <p:nvCxnSpPr>
          <p:cNvPr id="19" name="Straight Connector 18"/>
          <p:cNvCxnSpPr/>
          <p:nvPr/>
        </p:nvCxnSpPr>
        <p:spPr>
          <a:xfrm flipH="1">
            <a:off x="2843808" y="4653136"/>
            <a:ext cx="1152128" cy="864096"/>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2483768" y="4581128"/>
            <a:ext cx="151216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2411760" y="4725144"/>
            <a:ext cx="1224136" cy="79208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5292080" y="4149080"/>
            <a:ext cx="1224136"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6588224" y="3933056"/>
            <a:ext cx="432048" cy="369332"/>
          </a:xfrm>
          <a:prstGeom prst="rect">
            <a:avLst/>
          </a:prstGeom>
          <a:noFill/>
        </p:spPr>
        <p:txBody>
          <a:bodyPr wrap="square" rtlCol="0">
            <a:spAutoFit/>
          </a:bodyPr>
          <a:lstStyle/>
          <a:p>
            <a:r>
              <a:rPr lang="en-US" dirty="0"/>
              <a:t>+</a:t>
            </a:r>
            <a:endParaRPr lang="el-GR" dirty="0"/>
          </a:p>
        </p:txBody>
      </p:sp>
    </p:spTree>
    <p:extLst>
      <p:ext uri="{BB962C8B-B14F-4D97-AF65-F5344CB8AC3E}">
        <p14:creationId xmlns:p14="http://schemas.microsoft.com/office/powerpoint/2010/main" val="446247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62" name="Picture 2"/>
          <p:cNvPicPr>
            <a:picLocks noChangeAspect="1" noChangeArrowheads="1"/>
          </p:cNvPicPr>
          <p:nvPr/>
        </p:nvPicPr>
        <p:blipFill>
          <a:blip r:embed="rId3" cstate="print"/>
          <a:srcRect/>
          <a:stretch>
            <a:fillRect/>
          </a:stretch>
        </p:blipFill>
        <p:spPr bwMode="auto">
          <a:xfrm>
            <a:off x="1619672" y="1196752"/>
            <a:ext cx="4191000" cy="3857625"/>
          </a:xfrm>
          <a:prstGeom prst="rect">
            <a:avLst/>
          </a:prstGeom>
          <a:noFill/>
          <a:ln w="9525">
            <a:noFill/>
            <a:miter lim="800000"/>
            <a:headEnd/>
            <a:tailEnd/>
          </a:ln>
        </p:spPr>
      </p:pic>
      <p:cxnSp>
        <p:nvCxnSpPr>
          <p:cNvPr id="7" name="Straight Connector 6"/>
          <p:cNvCxnSpPr/>
          <p:nvPr/>
        </p:nvCxnSpPr>
        <p:spPr>
          <a:xfrm>
            <a:off x="2771800" y="2132856"/>
            <a:ext cx="0" cy="79208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H="1">
            <a:off x="2915816" y="2708920"/>
            <a:ext cx="504056" cy="28803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2915816" y="3140968"/>
            <a:ext cx="432048" cy="28803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H="1">
            <a:off x="3635896" y="2132856"/>
            <a:ext cx="216024" cy="36004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H="1">
            <a:off x="3635896" y="2708920"/>
            <a:ext cx="864096" cy="64807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2843808" y="2132856"/>
            <a:ext cx="648072" cy="1224136"/>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flipV="1">
            <a:off x="2051720" y="3140968"/>
            <a:ext cx="504056" cy="28803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H="1">
            <a:off x="1979712" y="2132856"/>
            <a:ext cx="720080" cy="1224136"/>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5364088" y="1412776"/>
            <a:ext cx="64807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6300192" y="1196752"/>
            <a:ext cx="360040" cy="369332"/>
          </a:xfrm>
          <a:prstGeom prst="rect">
            <a:avLst/>
          </a:prstGeom>
          <a:noFill/>
        </p:spPr>
        <p:txBody>
          <a:bodyPr wrap="square" rtlCol="0">
            <a:spAutoFit/>
          </a:bodyPr>
          <a:lstStyle/>
          <a:p>
            <a:r>
              <a:rPr lang="en-US" dirty="0"/>
              <a:t>+</a:t>
            </a:r>
            <a:endParaRPr lang="el-GR" dirty="0"/>
          </a:p>
        </p:txBody>
      </p:sp>
      <p:sp>
        <p:nvSpPr>
          <p:cNvPr id="14" name="TextBox 13">
            <a:extLst>
              <a:ext uri="{FF2B5EF4-FFF2-40B4-BE49-F238E27FC236}">
                <a16:creationId xmlns:a16="http://schemas.microsoft.com/office/drawing/2014/main" id="{E39D2CF0-FE6A-4A51-999A-FB9135355B40}"/>
              </a:ext>
            </a:extLst>
          </p:cNvPr>
          <p:cNvSpPr txBox="1"/>
          <p:nvPr/>
        </p:nvSpPr>
        <p:spPr>
          <a:xfrm>
            <a:off x="251520" y="116633"/>
            <a:ext cx="8640960" cy="707886"/>
          </a:xfrm>
          <a:prstGeom prst="rect">
            <a:avLst/>
          </a:prstGeom>
          <a:noFill/>
        </p:spPr>
        <p:txBody>
          <a:bodyPr wrap="square" rtlCol="0">
            <a:spAutoFit/>
          </a:bodyPr>
          <a:lstStyle/>
          <a:p>
            <a:pPr algn="ctr"/>
            <a:r>
              <a:rPr lang="en-US" sz="4000" dirty="0"/>
              <a:t>Balance for General Graphs: local</a:t>
            </a:r>
          </a:p>
        </p:txBody>
      </p:sp>
    </p:spTree>
    <p:extLst>
      <p:ext uri="{BB962C8B-B14F-4D97-AF65-F5344CB8AC3E}">
        <p14:creationId xmlns:p14="http://schemas.microsoft.com/office/powerpoint/2010/main" val="8558114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5" name="TextBox 4"/>
              <p:cNvSpPr txBox="1"/>
              <p:nvPr/>
            </p:nvSpPr>
            <p:spPr>
              <a:xfrm>
                <a:off x="395536" y="1114131"/>
                <a:ext cx="8280920" cy="1015663"/>
              </a:xfrm>
              <a:prstGeom prst="rect">
                <a:avLst/>
              </a:prstGeom>
              <a:solidFill>
                <a:srgbClr val="F1EEDB"/>
              </a:solidFill>
            </p:spPr>
            <p:txBody>
              <a:bodyPr wrap="square" rtlCol="0">
                <a:spAutoFit/>
              </a:bodyPr>
              <a:lstStyle/>
              <a:p>
                <a:pPr algn="just"/>
                <a:r>
                  <a:rPr lang="en-US" sz="2000" dirty="0"/>
                  <a:t>A (non-complete) graph is </a:t>
                </a:r>
                <a:r>
                  <a:rPr lang="en-US" sz="2000" dirty="0">
                    <a:solidFill>
                      <a:srgbClr val="FF0000"/>
                    </a:solidFill>
                  </a:rPr>
                  <a:t>balanced</a:t>
                </a:r>
                <a:r>
                  <a:rPr lang="en-US" sz="2000" dirty="0"/>
                  <a:t> if it possible to divide the nodes into two sets </a:t>
                </a:r>
                <a14:m>
                  <m:oMath xmlns:m="http://schemas.openxmlformats.org/officeDocument/2006/math">
                    <m:r>
                      <a:rPr lang="en-US" sz="2000" i="1" dirty="0" smtClean="0">
                        <a:latin typeface="Cambria Math" panose="02040503050406030204" pitchFamily="18" charset="0"/>
                      </a:rPr>
                      <m:t>𝑋</m:t>
                    </m:r>
                  </m:oMath>
                </a14:m>
                <a:r>
                  <a:rPr lang="en-US" sz="2000" dirty="0"/>
                  <a:t> and </a:t>
                </a:r>
                <a14:m>
                  <m:oMath xmlns:m="http://schemas.openxmlformats.org/officeDocument/2006/math">
                    <m:r>
                      <a:rPr lang="en-US" sz="2000" i="1" dirty="0" smtClean="0">
                        <a:latin typeface="Cambria Math" panose="02040503050406030204" pitchFamily="18" charset="0"/>
                      </a:rPr>
                      <m:t>𝑌</m:t>
                    </m:r>
                  </m:oMath>
                </a14:m>
                <a:r>
                  <a:rPr lang="en-US" sz="2000" dirty="0"/>
                  <a:t>, such that any edge with both ends inside </a:t>
                </a:r>
                <a14:m>
                  <m:oMath xmlns:m="http://schemas.openxmlformats.org/officeDocument/2006/math">
                    <m:r>
                      <a:rPr lang="en-US" sz="2000" i="1" dirty="0" smtClean="0">
                        <a:latin typeface="Cambria Math" panose="02040503050406030204" pitchFamily="18" charset="0"/>
                      </a:rPr>
                      <m:t>𝑋</m:t>
                    </m:r>
                  </m:oMath>
                </a14:m>
                <a:r>
                  <a:rPr lang="en-US" sz="2000" dirty="0"/>
                  <a:t> or both ends inside </a:t>
                </a:r>
                <a14:m>
                  <m:oMath xmlns:m="http://schemas.openxmlformats.org/officeDocument/2006/math">
                    <m:r>
                      <a:rPr lang="en-US" sz="2000" i="1" dirty="0" smtClean="0">
                        <a:latin typeface="Cambria Math" panose="02040503050406030204" pitchFamily="18" charset="0"/>
                      </a:rPr>
                      <m:t>𝑌</m:t>
                    </m:r>
                  </m:oMath>
                </a14:m>
                <a:r>
                  <a:rPr lang="en-US" sz="2000" dirty="0"/>
                  <a:t> is positive and any edge with one end in </a:t>
                </a:r>
                <a14:m>
                  <m:oMath xmlns:m="http://schemas.openxmlformats.org/officeDocument/2006/math">
                    <m:r>
                      <a:rPr lang="en-US" sz="2000" i="1" dirty="0" smtClean="0">
                        <a:latin typeface="Cambria Math" panose="02040503050406030204" pitchFamily="18" charset="0"/>
                      </a:rPr>
                      <m:t>𝑋</m:t>
                    </m:r>
                  </m:oMath>
                </a14:m>
                <a:r>
                  <a:rPr lang="en-US" sz="2000" dirty="0"/>
                  <a:t> and one end in </a:t>
                </a:r>
                <a14:m>
                  <m:oMath xmlns:m="http://schemas.openxmlformats.org/officeDocument/2006/math">
                    <m:r>
                      <a:rPr lang="en-US" sz="2000" i="1" dirty="0" smtClean="0">
                        <a:latin typeface="Cambria Math" panose="02040503050406030204" pitchFamily="18" charset="0"/>
                      </a:rPr>
                      <m:t>𝑌</m:t>
                    </m:r>
                  </m:oMath>
                </a14:m>
                <a:r>
                  <a:rPr lang="en-US" sz="2000" dirty="0"/>
                  <a:t> is negative</a:t>
                </a:r>
              </a:p>
            </p:txBody>
          </p:sp>
        </mc:Choice>
        <mc:Fallback xmlns="">
          <p:sp>
            <p:nvSpPr>
              <p:cNvPr id="5" name="TextBox 4"/>
              <p:cNvSpPr txBox="1">
                <a:spLocks noRot="1" noChangeAspect="1" noMove="1" noResize="1" noEditPoints="1" noAdjustHandles="1" noChangeArrowheads="1" noChangeShapeType="1" noTextEdit="1"/>
              </p:cNvSpPr>
              <p:nvPr/>
            </p:nvSpPr>
            <p:spPr>
              <a:xfrm>
                <a:off x="395536" y="1114131"/>
                <a:ext cx="8280920" cy="1015663"/>
              </a:xfrm>
              <a:prstGeom prst="rect">
                <a:avLst/>
              </a:prstGeom>
              <a:blipFill>
                <a:blip r:embed="rId3"/>
                <a:stretch>
                  <a:fillRect l="-810" t="-3614" r="-736" b="-10241"/>
                </a:stretch>
              </a:blipFill>
            </p:spPr>
            <p:txBody>
              <a:bodyPr/>
              <a:lstStyle/>
              <a:p>
                <a:r>
                  <a:rPr lang="en-US">
                    <a:noFill/>
                  </a:rPr>
                  <a:t> </a:t>
                </a:r>
              </a:p>
            </p:txBody>
          </p:sp>
        </mc:Fallback>
      </mc:AlternateContent>
      <p:grpSp>
        <p:nvGrpSpPr>
          <p:cNvPr id="2" name="Group 1">
            <a:extLst>
              <a:ext uri="{FF2B5EF4-FFF2-40B4-BE49-F238E27FC236}">
                <a16:creationId xmlns:a16="http://schemas.microsoft.com/office/drawing/2014/main" id="{C7F6F74A-DFC3-44D0-A55E-8AB004036CE8}"/>
              </a:ext>
            </a:extLst>
          </p:cNvPr>
          <p:cNvGrpSpPr/>
          <p:nvPr/>
        </p:nvGrpSpPr>
        <p:grpSpPr>
          <a:xfrm>
            <a:off x="3563888" y="2153918"/>
            <a:ext cx="3744416" cy="3148123"/>
            <a:chOff x="822080" y="2419406"/>
            <a:chExt cx="3744416" cy="3148123"/>
          </a:xfrm>
        </p:grpSpPr>
        <p:pic>
          <p:nvPicPr>
            <p:cNvPr id="144386" name="Picture 2"/>
            <p:cNvPicPr>
              <a:picLocks noChangeAspect="1" noChangeArrowheads="1"/>
            </p:cNvPicPr>
            <p:nvPr/>
          </p:nvPicPr>
          <p:blipFill>
            <a:blip r:embed="rId4" cstate="print"/>
            <a:srcRect/>
            <a:stretch>
              <a:fillRect/>
            </a:stretch>
          </p:blipFill>
          <p:spPr bwMode="auto">
            <a:xfrm>
              <a:off x="822080" y="2521392"/>
              <a:ext cx="3744416" cy="2845757"/>
            </a:xfrm>
            <a:prstGeom prst="rect">
              <a:avLst/>
            </a:prstGeom>
            <a:noFill/>
            <a:ln w="9525">
              <a:noFill/>
              <a:miter lim="800000"/>
              <a:headEnd/>
              <a:tailEnd/>
            </a:ln>
          </p:spPr>
        </p:pic>
        <p:sp>
          <p:nvSpPr>
            <p:cNvPr id="16" name="Freeform 15"/>
            <p:cNvSpPr/>
            <p:nvPr/>
          </p:nvSpPr>
          <p:spPr>
            <a:xfrm>
              <a:off x="2167580" y="2419406"/>
              <a:ext cx="2179469" cy="1772575"/>
            </a:xfrm>
            <a:custGeom>
              <a:avLst/>
              <a:gdLst>
                <a:gd name="connsiteX0" fmla="*/ 830063 w 2179469"/>
                <a:gd name="connsiteY0" fmla="*/ 41429 h 1772575"/>
                <a:gd name="connsiteX1" fmla="*/ 93216 w 2179469"/>
                <a:gd name="connsiteY1" fmla="*/ 387658 h 1772575"/>
                <a:gd name="connsiteX2" fmla="*/ 270769 w 2179469"/>
                <a:gd name="connsiteY2" fmla="*/ 1062361 h 1772575"/>
                <a:gd name="connsiteX3" fmla="*/ 741286 w 2179469"/>
                <a:gd name="connsiteY3" fmla="*/ 1435223 h 1772575"/>
                <a:gd name="connsiteX4" fmla="*/ 1291701 w 2179469"/>
                <a:gd name="connsiteY4" fmla="*/ 1763697 h 1772575"/>
                <a:gd name="connsiteX5" fmla="*/ 2064059 w 2179469"/>
                <a:gd name="connsiteY5" fmla="*/ 1488489 h 1772575"/>
                <a:gd name="connsiteX6" fmla="*/ 1984160 w 2179469"/>
                <a:gd name="connsiteY6" fmla="*/ 982462 h 1772575"/>
                <a:gd name="connsiteX7" fmla="*/ 1850995 w 2179469"/>
                <a:gd name="connsiteY7" fmla="*/ 627355 h 1772575"/>
                <a:gd name="connsiteX8" fmla="*/ 1513643 w 2179469"/>
                <a:gd name="connsiteY8" fmla="*/ 245615 h 1772575"/>
                <a:gd name="connsiteX9" fmla="*/ 1309457 w 2179469"/>
                <a:gd name="connsiteY9" fmla="*/ 139083 h 1772575"/>
                <a:gd name="connsiteX10" fmla="*/ 830063 w 2179469"/>
                <a:gd name="connsiteY10" fmla="*/ 41429 h 1772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179469" h="1772575">
                  <a:moveTo>
                    <a:pt x="830063" y="41429"/>
                  </a:moveTo>
                  <a:cubicBezTo>
                    <a:pt x="627356" y="82858"/>
                    <a:pt x="186432" y="217503"/>
                    <a:pt x="93216" y="387658"/>
                  </a:cubicBezTo>
                  <a:cubicBezTo>
                    <a:pt x="0" y="557813"/>
                    <a:pt x="162757" y="887767"/>
                    <a:pt x="270769" y="1062361"/>
                  </a:cubicBezTo>
                  <a:cubicBezTo>
                    <a:pt x="378781" y="1236955"/>
                    <a:pt x="571131" y="1318334"/>
                    <a:pt x="741286" y="1435223"/>
                  </a:cubicBezTo>
                  <a:cubicBezTo>
                    <a:pt x="911441" y="1552112"/>
                    <a:pt x="1071239" y="1754819"/>
                    <a:pt x="1291701" y="1763697"/>
                  </a:cubicBezTo>
                  <a:cubicBezTo>
                    <a:pt x="1512163" y="1772575"/>
                    <a:pt x="1948649" y="1618695"/>
                    <a:pt x="2064059" y="1488489"/>
                  </a:cubicBezTo>
                  <a:cubicBezTo>
                    <a:pt x="2179469" y="1358283"/>
                    <a:pt x="2019671" y="1125984"/>
                    <a:pt x="1984160" y="982462"/>
                  </a:cubicBezTo>
                  <a:cubicBezTo>
                    <a:pt x="1948649" y="838940"/>
                    <a:pt x="1929414" y="750163"/>
                    <a:pt x="1850995" y="627355"/>
                  </a:cubicBezTo>
                  <a:cubicBezTo>
                    <a:pt x="1772576" y="504547"/>
                    <a:pt x="1603899" y="326994"/>
                    <a:pt x="1513643" y="245615"/>
                  </a:cubicBezTo>
                  <a:cubicBezTo>
                    <a:pt x="1423387" y="164236"/>
                    <a:pt x="1426346" y="171635"/>
                    <a:pt x="1309457" y="139083"/>
                  </a:cubicBezTo>
                  <a:cubicBezTo>
                    <a:pt x="1192568" y="106532"/>
                    <a:pt x="1032770" y="0"/>
                    <a:pt x="830063" y="41429"/>
                  </a:cubicBezTo>
                  <a:close/>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8" name="Freeform 17"/>
            <p:cNvSpPr/>
            <p:nvPr/>
          </p:nvSpPr>
          <p:spPr>
            <a:xfrm>
              <a:off x="1191993" y="3241579"/>
              <a:ext cx="2797947" cy="2325950"/>
            </a:xfrm>
            <a:custGeom>
              <a:avLst/>
              <a:gdLst>
                <a:gd name="connsiteX0" fmla="*/ 757562 w 2797947"/>
                <a:gd name="connsiteY0" fmla="*/ 322555 h 2325950"/>
                <a:gd name="connsiteX1" fmla="*/ 251534 w 2797947"/>
                <a:gd name="connsiteY1" fmla="*/ 56225 h 2325950"/>
                <a:gd name="connsiteX2" fmla="*/ 65103 w 2797947"/>
                <a:gd name="connsiteY2" fmla="*/ 659907 h 2325950"/>
                <a:gd name="connsiteX3" fmla="*/ 642152 w 2797947"/>
                <a:gd name="connsiteY3" fmla="*/ 2062579 h 2325950"/>
                <a:gd name="connsiteX4" fmla="*/ 1450020 w 2797947"/>
                <a:gd name="connsiteY4" fmla="*/ 2240132 h 2325950"/>
                <a:gd name="connsiteX5" fmla="*/ 2533096 w 2797947"/>
                <a:gd name="connsiteY5" fmla="*/ 2098089 h 2325950"/>
                <a:gd name="connsiteX6" fmla="*/ 2772793 w 2797947"/>
                <a:gd name="connsiteY6" fmla="*/ 1458897 h 2325950"/>
                <a:gd name="connsiteX7" fmla="*/ 2382175 w 2797947"/>
                <a:gd name="connsiteY7" fmla="*/ 1343487 h 2325950"/>
                <a:gd name="connsiteX8" fmla="*/ 1787371 w 2797947"/>
                <a:gd name="connsiteY8" fmla="*/ 1316854 h 2325950"/>
                <a:gd name="connsiteX9" fmla="*/ 1183690 w 2797947"/>
                <a:gd name="connsiteY9" fmla="*/ 1201445 h 2325950"/>
                <a:gd name="connsiteX10" fmla="*/ 1094913 w 2797947"/>
                <a:gd name="connsiteY10" fmla="*/ 704295 h 2325950"/>
                <a:gd name="connsiteX11" fmla="*/ 757562 w 2797947"/>
                <a:gd name="connsiteY11" fmla="*/ 322555 h 2325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97947" h="2325950">
                  <a:moveTo>
                    <a:pt x="757562" y="322555"/>
                  </a:moveTo>
                  <a:cubicBezTo>
                    <a:pt x="616999" y="214543"/>
                    <a:pt x="366944" y="0"/>
                    <a:pt x="251534" y="56225"/>
                  </a:cubicBezTo>
                  <a:cubicBezTo>
                    <a:pt x="136124" y="112450"/>
                    <a:pt x="0" y="325515"/>
                    <a:pt x="65103" y="659907"/>
                  </a:cubicBezTo>
                  <a:cubicBezTo>
                    <a:pt x="130206" y="994299"/>
                    <a:pt x="411333" y="1799208"/>
                    <a:pt x="642152" y="2062579"/>
                  </a:cubicBezTo>
                  <a:cubicBezTo>
                    <a:pt x="872971" y="2325950"/>
                    <a:pt x="1134863" y="2234214"/>
                    <a:pt x="1450020" y="2240132"/>
                  </a:cubicBezTo>
                  <a:cubicBezTo>
                    <a:pt x="1765177" y="2246050"/>
                    <a:pt x="2312634" y="2228295"/>
                    <a:pt x="2533096" y="2098089"/>
                  </a:cubicBezTo>
                  <a:cubicBezTo>
                    <a:pt x="2753558" y="1967883"/>
                    <a:pt x="2797947" y="1584664"/>
                    <a:pt x="2772793" y="1458897"/>
                  </a:cubicBezTo>
                  <a:cubicBezTo>
                    <a:pt x="2747640" y="1333130"/>
                    <a:pt x="2546412" y="1367161"/>
                    <a:pt x="2382175" y="1343487"/>
                  </a:cubicBezTo>
                  <a:cubicBezTo>
                    <a:pt x="2217938" y="1319813"/>
                    <a:pt x="1987118" y="1340528"/>
                    <a:pt x="1787371" y="1316854"/>
                  </a:cubicBezTo>
                  <a:cubicBezTo>
                    <a:pt x="1587624" y="1293180"/>
                    <a:pt x="1299100" y="1303538"/>
                    <a:pt x="1183690" y="1201445"/>
                  </a:cubicBezTo>
                  <a:cubicBezTo>
                    <a:pt x="1068280" y="1099352"/>
                    <a:pt x="1164455" y="850777"/>
                    <a:pt x="1094913" y="704295"/>
                  </a:cubicBezTo>
                  <a:cubicBezTo>
                    <a:pt x="1025371" y="557813"/>
                    <a:pt x="898125" y="430567"/>
                    <a:pt x="757562" y="322555"/>
                  </a:cubicBezTo>
                  <a:close/>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sp>
        <p:nvSpPr>
          <p:cNvPr id="20" name="TextBox 19"/>
          <p:cNvSpPr txBox="1"/>
          <p:nvPr/>
        </p:nvSpPr>
        <p:spPr>
          <a:xfrm>
            <a:off x="395536" y="5514396"/>
            <a:ext cx="7638352" cy="1015663"/>
          </a:xfrm>
          <a:prstGeom prst="rect">
            <a:avLst/>
          </a:prstGeom>
          <a:noFill/>
        </p:spPr>
        <p:txBody>
          <a:bodyPr wrap="square" rtlCol="0">
            <a:spAutoFit/>
          </a:bodyPr>
          <a:lstStyle/>
          <a:p>
            <a:pPr algn="just"/>
            <a:r>
              <a:rPr lang="en-US" sz="2000" dirty="0"/>
              <a:t>The two definitions are </a:t>
            </a:r>
            <a:r>
              <a:rPr lang="en-US" sz="2000" dirty="0">
                <a:solidFill>
                  <a:srgbClr val="FF0000"/>
                </a:solidFill>
              </a:rPr>
              <a:t>equivalent</a:t>
            </a:r>
            <a:r>
              <a:rPr lang="en-US" sz="2000" dirty="0"/>
              <a:t>:</a:t>
            </a:r>
          </a:p>
          <a:p>
            <a:pPr algn="just"/>
            <a:r>
              <a:rPr lang="en-US" sz="2000" dirty="0"/>
              <a:t>An arbitrary signed graph is balanced under </a:t>
            </a:r>
            <a:r>
              <a:rPr lang="en-US" sz="2000" i="1" dirty="0"/>
              <a:t>the</a:t>
            </a:r>
            <a:r>
              <a:rPr lang="en-US" sz="2000" i="1" dirty="0">
                <a:solidFill>
                  <a:srgbClr val="0070C0"/>
                </a:solidFill>
              </a:rPr>
              <a:t> first definition</a:t>
            </a:r>
            <a:r>
              <a:rPr lang="en-US" sz="2000" dirty="0"/>
              <a:t>, </a:t>
            </a:r>
            <a:r>
              <a:rPr lang="en-US" sz="2000" i="1" u="sng" dirty="0"/>
              <a:t>if and only if</a:t>
            </a:r>
            <a:r>
              <a:rPr lang="en-US" sz="2000" dirty="0"/>
              <a:t>, it is balanced under the </a:t>
            </a:r>
            <a:r>
              <a:rPr lang="en-US" sz="2000" i="1" dirty="0">
                <a:solidFill>
                  <a:srgbClr val="0070C0"/>
                </a:solidFill>
              </a:rPr>
              <a:t>second definition</a:t>
            </a:r>
            <a:endParaRPr lang="el-GR" sz="2000" i="1" dirty="0">
              <a:solidFill>
                <a:srgbClr val="0070C0"/>
              </a:solidFill>
            </a:endParaRPr>
          </a:p>
        </p:txBody>
      </p:sp>
      <p:sp>
        <p:nvSpPr>
          <p:cNvPr id="9" name="TextBox 8">
            <a:extLst>
              <a:ext uri="{FF2B5EF4-FFF2-40B4-BE49-F238E27FC236}">
                <a16:creationId xmlns:a16="http://schemas.microsoft.com/office/drawing/2014/main" id="{E01AC967-DC1D-46EB-9F6F-F56C43F3295C}"/>
              </a:ext>
            </a:extLst>
          </p:cNvPr>
          <p:cNvSpPr txBox="1"/>
          <p:nvPr/>
        </p:nvSpPr>
        <p:spPr>
          <a:xfrm>
            <a:off x="251520" y="116633"/>
            <a:ext cx="8640960" cy="707886"/>
          </a:xfrm>
          <a:prstGeom prst="rect">
            <a:avLst/>
          </a:prstGeom>
          <a:noFill/>
        </p:spPr>
        <p:txBody>
          <a:bodyPr wrap="square" rtlCol="0">
            <a:spAutoFit/>
          </a:bodyPr>
          <a:lstStyle/>
          <a:p>
            <a:pPr algn="ctr"/>
            <a:r>
              <a:rPr lang="en-US" sz="4000" dirty="0"/>
              <a:t>Balance for General Graphs: global</a:t>
            </a:r>
          </a:p>
        </p:txBody>
      </p:sp>
    </p:spTree>
    <p:extLst>
      <p:ext uri="{BB962C8B-B14F-4D97-AF65-F5344CB8AC3E}">
        <p14:creationId xmlns:p14="http://schemas.microsoft.com/office/powerpoint/2010/main" val="40923646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62" name="Picture 2"/>
          <p:cNvPicPr>
            <a:picLocks noChangeAspect="1" noChangeArrowheads="1"/>
          </p:cNvPicPr>
          <p:nvPr/>
        </p:nvPicPr>
        <p:blipFill>
          <a:blip r:embed="rId3" cstate="print"/>
          <a:srcRect/>
          <a:stretch>
            <a:fillRect/>
          </a:stretch>
        </p:blipFill>
        <p:spPr bwMode="auto">
          <a:xfrm>
            <a:off x="2195736" y="1916832"/>
            <a:ext cx="4191000" cy="3857625"/>
          </a:xfrm>
          <a:prstGeom prst="rect">
            <a:avLst/>
          </a:prstGeom>
          <a:noFill/>
          <a:ln w="9525">
            <a:noFill/>
            <a:miter lim="800000"/>
            <a:headEnd/>
            <a:tailEnd/>
          </a:ln>
        </p:spPr>
      </p:pic>
      <p:sp>
        <p:nvSpPr>
          <p:cNvPr id="5" name="TextBox 4"/>
          <p:cNvSpPr txBox="1"/>
          <p:nvPr/>
        </p:nvSpPr>
        <p:spPr>
          <a:xfrm>
            <a:off x="251520" y="116633"/>
            <a:ext cx="8208912" cy="707886"/>
          </a:xfrm>
          <a:prstGeom prst="rect">
            <a:avLst/>
          </a:prstGeom>
          <a:noFill/>
        </p:spPr>
        <p:txBody>
          <a:bodyPr wrap="square" rtlCol="0">
            <a:spAutoFit/>
          </a:bodyPr>
          <a:lstStyle/>
          <a:p>
            <a:pPr algn="ctr"/>
            <a:r>
              <a:rPr lang="en-US" sz="4000" dirty="0"/>
              <a:t>Balance Definition for General Graphs</a:t>
            </a:r>
          </a:p>
        </p:txBody>
      </p:sp>
      <p:sp>
        <p:nvSpPr>
          <p:cNvPr id="11" name="Freeform 10"/>
          <p:cNvSpPr/>
          <p:nvPr/>
        </p:nvSpPr>
        <p:spPr>
          <a:xfrm>
            <a:off x="4860033" y="2996952"/>
            <a:ext cx="1656184" cy="1080120"/>
          </a:xfrm>
          <a:custGeom>
            <a:avLst/>
            <a:gdLst>
              <a:gd name="connsiteX0" fmla="*/ 759041 w 1748901"/>
              <a:gd name="connsiteY0" fmla="*/ 137604 h 1151138"/>
              <a:gd name="connsiteX1" fmla="*/ 181992 w 1748901"/>
              <a:gd name="connsiteY1" fmla="*/ 57705 h 1151138"/>
              <a:gd name="connsiteX2" fmla="*/ 13316 w 1748901"/>
              <a:gd name="connsiteY2" fmla="*/ 395056 h 1151138"/>
              <a:gd name="connsiteX3" fmla="*/ 261891 w 1748901"/>
              <a:gd name="connsiteY3" fmla="*/ 892206 h 1151138"/>
              <a:gd name="connsiteX4" fmla="*/ 1185169 w 1748901"/>
              <a:gd name="connsiteY4" fmla="*/ 1149658 h 1151138"/>
              <a:gd name="connsiteX5" fmla="*/ 1682318 w 1748901"/>
              <a:gd name="connsiteY5" fmla="*/ 883328 h 1151138"/>
              <a:gd name="connsiteX6" fmla="*/ 759041 w 1748901"/>
              <a:gd name="connsiteY6" fmla="*/ 137604 h 1151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48901" h="1151138">
                <a:moveTo>
                  <a:pt x="759041" y="137604"/>
                </a:moveTo>
                <a:cubicBezTo>
                  <a:pt x="508987" y="0"/>
                  <a:pt x="306279" y="14796"/>
                  <a:pt x="181992" y="57705"/>
                </a:cubicBezTo>
                <a:cubicBezTo>
                  <a:pt x="57705" y="100614"/>
                  <a:pt x="0" y="255973"/>
                  <a:pt x="13316" y="395056"/>
                </a:cubicBezTo>
                <a:cubicBezTo>
                  <a:pt x="26632" y="534139"/>
                  <a:pt x="66582" y="766439"/>
                  <a:pt x="261891" y="892206"/>
                </a:cubicBezTo>
                <a:cubicBezTo>
                  <a:pt x="457200" y="1017973"/>
                  <a:pt x="948431" y="1151138"/>
                  <a:pt x="1185169" y="1149658"/>
                </a:cubicBezTo>
                <a:cubicBezTo>
                  <a:pt x="1421907" y="1148178"/>
                  <a:pt x="1748901" y="1052004"/>
                  <a:pt x="1682318" y="883328"/>
                </a:cubicBezTo>
                <a:cubicBezTo>
                  <a:pt x="1615735" y="714652"/>
                  <a:pt x="1009095" y="275208"/>
                  <a:pt x="759041" y="137604"/>
                </a:cubicBezTo>
                <a:close/>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4" name="Freeform 13"/>
          <p:cNvSpPr/>
          <p:nvPr/>
        </p:nvSpPr>
        <p:spPr>
          <a:xfrm>
            <a:off x="1982680" y="1674920"/>
            <a:ext cx="2926672" cy="3786326"/>
          </a:xfrm>
          <a:custGeom>
            <a:avLst/>
            <a:gdLst>
              <a:gd name="connsiteX0" fmla="*/ 2056660 w 2926672"/>
              <a:gd name="connsiteY0" fmla="*/ 73981 h 3786326"/>
              <a:gd name="connsiteX1" fmla="*/ 2864528 w 2926672"/>
              <a:gd name="connsiteY1" fmla="*/ 1015014 h 3786326"/>
              <a:gd name="connsiteX2" fmla="*/ 2429522 w 2926672"/>
              <a:gd name="connsiteY2" fmla="*/ 1734105 h 3786326"/>
              <a:gd name="connsiteX3" fmla="*/ 2447277 w 2926672"/>
              <a:gd name="connsiteY3" fmla="*/ 2328909 h 3786326"/>
              <a:gd name="connsiteX4" fmla="*/ 2349623 w 2926672"/>
              <a:gd name="connsiteY4" fmla="*/ 2826059 h 3786326"/>
              <a:gd name="connsiteX5" fmla="*/ 2749118 w 2926672"/>
              <a:gd name="connsiteY5" fmla="*/ 3065756 h 3786326"/>
              <a:gd name="connsiteX6" fmla="*/ 2829017 w 2926672"/>
              <a:gd name="connsiteY6" fmla="*/ 3438618 h 3786326"/>
              <a:gd name="connsiteX7" fmla="*/ 2429522 w 2926672"/>
              <a:gd name="connsiteY7" fmla="*/ 3669437 h 3786326"/>
              <a:gd name="connsiteX8" fmla="*/ 1479611 w 2926672"/>
              <a:gd name="connsiteY8" fmla="*/ 3758214 h 3786326"/>
              <a:gd name="connsiteX9" fmla="*/ 858174 w 2926672"/>
              <a:gd name="connsiteY9" fmla="*/ 3500762 h 3786326"/>
              <a:gd name="connsiteX10" fmla="*/ 369903 w 2926672"/>
              <a:gd name="connsiteY10" fmla="*/ 3012490 h 3786326"/>
              <a:gd name="connsiteX11" fmla="*/ 130205 w 2926672"/>
              <a:gd name="connsiteY11" fmla="*/ 2684016 h 3786326"/>
              <a:gd name="connsiteX12" fmla="*/ 94695 w 2926672"/>
              <a:gd name="connsiteY12" fmla="*/ 2453197 h 3786326"/>
              <a:gd name="connsiteX13" fmla="*/ 698376 w 2926672"/>
              <a:gd name="connsiteY13" fmla="*/ 2231255 h 3786326"/>
              <a:gd name="connsiteX14" fmla="*/ 1115627 w 2926672"/>
              <a:gd name="connsiteY14" fmla="*/ 1911659 h 3786326"/>
              <a:gd name="connsiteX15" fmla="*/ 1160015 w 2926672"/>
              <a:gd name="connsiteY15" fmla="*/ 1299099 h 3786326"/>
              <a:gd name="connsiteX16" fmla="*/ 893685 w 2926672"/>
              <a:gd name="connsiteY16" fmla="*/ 846338 h 3786326"/>
              <a:gd name="connsiteX17" fmla="*/ 1213281 w 2926672"/>
              <a:gd name="connsiteY17" fmla="*/ 375822 h 3786326"/>
              <a:gd name="connsiteX18" fmla="*/ 1905739 w 2926672"/>
              <a:gd name="connsiteY18" fmla="*/ 38470 h 3786326"/>
              <a:gd name="connsiteX19" fmla="*/ 2101048 w 2926672"/>
              <a:gd name="connsiteY19" fmla="*/ 145002 h 3786326"/>
              <a:gd name="connsiteX20" fmla="*/ 2101048 w 2926672"/>
              <a:gd name="connsiteY20" fmla="*/ 145002 h 37863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926672" h="3786326">
                <a:moveTo>
                  <a:pt x="2056660" y="73981"/>
                </a:moveTo>
                <a:cubicBezTo>
                  <a:pt x="2429522" y="406154"/>
                  <a:pt x="2802384" y="738327"/>
                  <a:pt x="2864528" y="1015014"/>
                </a:cubicBezTo>
                <a:cubicBezTo>
                  <a:pt x="2926672" y="1291701"/>
                  <a:pt x="2499064" y="1515123"/>
                  <a:pt x="2429522" y="1734105"/>
                </a:cubicBezTo>
                <a:cubicBezTo>
                  <a:pt x="2359980" y="1953087"/>
                  <a:pt x="2460593" y="2146917"/>
                  <a:pt x="2447277" y="2328909"/>
                </a:cubicBezTo>
                <a:cubicBezTo>
                  <a:pt x="2433961" y="2510901"/>
                  <a:pt x="2299316" y="2703251"/>
                  <a:pt x="2349623" y="2826059"/>
                </a:cubicBezTo>
                <a:cubicBezTo>
                  <a:pt x="2399930" y="2948867"/>
                  <a:pt x="2669219" y="2963663"/>
                  <a:pt x="2749118" y="3065756"/>
                </a:cubicBezTo>
                <a:cubicBezTo>
                  <a:pt x="2829017" y="3167849"/>
                  <a:pt x="2882283" y="3338005"/>
                  <a:pt x="2829017" y="3438618"/>
                </a:cubicBezTo>
                <a:cubicBezTo>
                  <a:pt x="2775751" y="3539231"/>
                  <a:pt x="2654423" y="3616171"/>
                  <a:pt x="2429522" y="3669437"/>
                </a:cubicBezTo>
                <a:cubicBezTo>
                  <a:pt x="2204621" y="3722703"/>
                  <a:pt x="1741502" y="3786326"/>
                  <a:pt x="1479611" y="3758214"/>
                </a:cubicBezTo>
                <a:cubicBezTo>
                  <a:pt x="1217720" y="3730102"/>
                  <a:pt x="1043125" y="3625049"/>
                  <a:pt x="858174" y="3500762"/>
                </a:cubicBezTo>
                <a:cubicBezTo>
                  <a:pt x="673223" y="3376475"/>
                  <a:pt x="491231" y="3148614"/>
                  <a:pt x="369903" y="3012490"/>
                </a:cubicBezTo>
                <a:cubicBezTo>
                  <a:pt x="248575" y="2876366"/>
                  <a:pt x="176073" y="2777232"/>
                  <a:pt x="130205" y="2684016"/>
                </a:cubicBezTo>
                <a:cubicBezTo>
                  <a:pt x="84337" y="2590801"/>
                  <a:pt x="0" y="2528657"/>
                  <a:pt x="94695" y="2453197"/>
                </a:cubicBezTo>
                <a:cubicBezTo>
                  <a:pt x="189390" y="2377737"/>
                  <a:pt x="528221" y="2321511"/>
                  <a:pt x="698376" y="2231255"/>
                </a:cubicBezTo>
                <a:cubicBezTo>
                  <a:pt x="868531" y="2140999"/>
                  <a:pt x="1038687" y="2067018"/>
                  <a:pt x="1115627" y="1911659"/>
                </a:cubicBezTo>
                <a:cubicBezTo>
                  <a:pt x="1192567" y="1756300"/>
                  <a:pt x="1197005" y="1476652"/>
                  <a:pt x="1160015" y="1299099"/>
                </a:cubicBezTo>
                <a:cubicBezTo>
                  <a:pt x="1123025" y="1121546"/>
                  <a:pt x="884807" y="1000218"/>
                  <a:pt x="893685" y="846338"/>
                </a:cubicBezTo>
                <a:cubicBezTo>
                  <a:pt x="902563" y="692459"/>
                  <a:pt x="1044605" y="510467"/>
                  <a:pt x="1213281" y="375822"/>
                </a:cubicBezTo>
                <a:cubicBezTo>
                  <a:pt x="1381957" y="241177"/>
                  <a:pt x="1757778" y="76940"/>
                  <a:pt x="1905739" y="38470"/>
                </a:cubicBezTo>
                <a:cubicBezTo>
                  <a:pt x="2053700" y="0"/>
                  <a:pt x="2101048" y="145002"/>
                  <a:pt x="2101048" y="145002"/>
                </a:cubicBezTo>
                <a:lnTo>
                  <a:pt x="2101048" y="145002"/>
                </a:lnTo>
              </a:path>
            </a:pathLst>
          </a:cu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6" name="TextBox 5"/>
          <p:cNvSpPr txBox="1"/>
          <p:nvPr/>
        </p:nvSpPr>
        <p:spPr>
          <a:xfrm>
            <a:off x="539552" y="980728"/>
            <a:ext cx="5400600" cy="369332"/>
          </a:xfrm>
          <a:prstGeom prst="rect">
            <a:avLst/>
          </a:prstGeom>
          <a:noFill/>
        </p:spPr>
        <p:txBody>
          <a:bodyPr wrap="square" rtlCol="0">
            <a:spAutoFit/>
          </a:bodyPr>
          <a:lstStyle/>
          <a:p>
            <a:r>
              <a:rPr lang="en-US" i="1" dirty="0">
                <a:solidFill>
                  <a:schemeClr val="accent1">
                    <a:lumMod val="75000"/>
                  </a:schemeClr>
                </a:solidFill>
              </a:rPr>
              <a:t>Algorithm for dividing the nodes?</a:t>
            </a:r>
            <a:endParaRPr lang="el-GR" i="1" dirty="0">
              <a:solidFill>
                <a:schemeClr val="accent1">
                  <a:lumMod val="75000"/>
                </a:schemeClr>
              </a:solidFill>
            </a:endParaRPr>
          </a:p>
        </p:txBody>
      </p:sp>
    </p:spTree>
    <p:extLst>
      <p:ext uri="{BB962C8B-B14F-4D97-AF65-F5344CB8AC3E}">
        <p14:creationId xmlns:p14="http://schemas.microsoft.com/office/powerpoint/2010/main" val="33933666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51520" y="116633"/>
            <a:ext cx="8208912" cy="707886"/>
          </a:xfrm>
          <a:prstGeom prst="rect">
            <a:avLst/>
          </a:prstGeom>
          <a:noFill/>
        </p:spPr>
        <p:txBody>
          <a:bodyPr wrap="square" rtlCol="0">
            <a:spAutoFit/>
          </a:bodyPr>
          <a:lstStyle/>
          <a:p>
            <a:pPr algn="ctr"/>
            <a:r>
              <a:rPr lang="en-US" sz="4000" dirty="0"/>
              <a:t>Balance Characterization</a:t>
            </a:r>
          </a:p>
        </p:txBody>
      </p:sp>
      <p:pic>
        <p:nvPicPr>
          <p:cNvPr id="145410" name="Picture 2"/>
          <p:cNvPicPr>
            <a:picLocks noChangeAspect="1" noChangeArrowheads="1"/>
          </p:cNvPicPr>
          <p:nvPr/>
        </p:nvPicPr>
        <p:blipFill>
          <a:blip r:embed="rId3" cstate="print"/>
          <a:srcRect/>
          <a:stretch>
            <a:fillRect/>
          </a:stretch>
        </p:blipFill>
        <p:spPr bwMode="auto">
          <a:xfrm>
            <a:off x="2123728" y="1628800"/>
            <a:ext cx="3962400" cy="3086100"/>
          </a:xfrm>
          <a:prstGeom prst="rect">
            <a:avLst/>
          </a:prstGeom>
          <a:noFill/>
          <a:ln w="9525">
            <a:noFill/>
            <a:miter lim="800000"/>
            <a:headEnd/>
            <a:tailEnd/>
          </a:ln>
        </p:spPr>
      </p:pic>
      <mc:AlternateContent xmlns:mc="http://schemas.openxmlformats.org/markup-compatibility/2006" xmlns:a14="http://schemas.microsoft.com/office/drawing/2010/main">
        <mc:Choice Requires="a14">
          <p:sp>
            <p:nvSpPr>
              <p:cNvPr id="7" name="TextBox 6"/>
              <p:cNvSpPr txBox="1"/>
              <p:nvPr/>
            </p:nvSpPr>
            <p:spPr>
              <a:xfrm>
                <a:off x="971600" y="4869160"/>
                <a:ext cx="6264696" cy="646331"/>
              </a:xfrm>
              <a:prstGeom prst="rect">
                <a:avLst/>
              </a:prstGeom>
              <a:noFill/>
            </p:spPr>
            <p:txBody>
              <a:bodyPr wrap="square" rtlCol="0">
                <a:spAutoFit/>
              </a:bodyPr>
              <a:lstStyle/>
              <a:p>
                <a:pPr>
                  <a:buFont typeface="Wingdings" pitchFamily="2" charset="2"/>
                  <a:buChar char="§"/>
                </a:pPr>
                <a:r>
                  <a:rPr lang="en-US" dirty="0"/>
                  <a:t> Start from a node and place nodes in </a:t>
                </a:r>
                <a14:m>
                  <m:oMath xmlns:m="http://schemas.openxmlformats.org/officeDocument/2006/math">
                    <m:r>
                      <a:rPr lang="en-US" i="1" dirty="0" smtClean="0">
                        <a:latin typeface="Cambria Math" panose="02040503050406030204" pitchFamily="18" charset="0"/>
                      </a:rPr>
                      <m:t>𝑋</m:t>
                    </m:r>
                  </m:oMath>
                </a14:m>
                <a:r>
                  <a:rPr lang="en-US" dirty="0"/>
                  <a:t> or </a:t>
                </a:r>
                <a14:m>
                  <m:oMath xmlns:m="http://schemas.openxmlformats.org/officeDocument/2006/math">
                    <m:r>
                      <a:rPr lang="en-US" i="1" dirty="0" smtClean="0">
                        <a:latin typeface="Cambria Math" panose="02040503050406030204" pitchFamily="18" charset="0"/>
                      </a:rPr>
                      <m:t>𝑌</m:t>
                    </m:r>
                  </m:oMath>
                </a14:m>
                <a:endParaRPr lang="en-US" dirty="0"/>
              </a:p>
              <a:p>
                <a:pPr>
                  <a:buFont typeface="Wingdings" pitchFamily="2" charset="2"/>
                  <a:buChar char="§"/>
                </a:pPr>
                <a:r>
                  <a:rPr lang="en-US" dirty="0"/>
                  <a:t> Every time we cross a negative edge, change the set</a:t>
                </a:r>
              </a:p>
            </p:txBody>
          </p:sp>
        </mc:Choice>
        <mc:Fallback xmlns="">
          <p:sp>
            <p:nvSpPr>
              <p:cNvPr id="7" name="TextBox 6"/>
              <p:cNvSpPr txBox="1">
                <a:spLocks noRot="1" noChangeAspect="1" noMove="1" noResize="1" noEditPoints="1" noAdjustHandles="1" noChangeArrowheads="1" noChangeShapeType="1" noTextEdit="1"/>
              </p:cNvSpPr>
              <p:nvPr/>
            </p:nvSpPr>
            <p:spPr>
              <a:xfrm>
                <a:off x="971600" y="4869160"/>
                <a:ext cx="6264696" cy="646331"/>
              </a:xfrm>
              <a:prstGeom prst="rect">
                <a:avLst/>
              </a:prstGeom>
              <a:blipFill>
                <a:blip r:embed="rId4"/>
                <a:stretch>
                  <a:fillRect l="-584" t="-5660" b="-14151"/>
                </a:stretch>
              </a:blipFill>
            </p:spPr>
            <p:txBody>
              <a:bodyPr/>
              <a:lstStyle/>
              <a:p>
                <a:r>
                  <a:rPr lang="en-US">
                    <a:noFill/>
                  </a:rPr>
                  <a:t> </a:t>
                </a:r>
              </a:p>
            </p:txBody>
          </p:sp>
        </mc:Fallback>
      </mc:AlternateContent>
      <p:sp>
        <p:nvSpPr>
          <p:cNvPr id="8" name="TextBox 7"/>
          <p:cNvSpPr txBox="1"/>
          <p:nvPr/>
        </p:nvSpPr>
        <p:spPr>
          <a:xfrm>
            <a:off x="1547664" y="5733256"/>
            <a:ext cx="5832648" cy="369332"/>
          </a:xfrm>
          <a:prstGeom prst="rect">
            <a:avLst/>
          </a:prstGeom>
          <a:noFill/>
        </p:spPr>
        <p:txBody>
          <a:bodyPr wrap="square" rtlCol="0">
            <a:spAutoFit/>
          </a:bodyPr>
          <a:lstStyle/>
          <a:p>
            <a:r>
              <a:rPr lang="en-US" dirty="0"/>
              <a:t>Cycle with </a:t>
            </a:r>
            <a:r>
              <a:rPr lang="en-US" dirty="0">
                <a:solidFill>
                  <a:srgbClr val="0070C0"/>
                </a:solidFill>
              </a:rPr>
              <a:t>odd</a:t>
            </a:r>
            <a:r>
              <a:rPr lang="en-US" dirty="0"/>
              <a:t> number of </a:t>
            </a:r>
            <a:r>
              <a:rPr lang="en-US" dirty="0">
                <a:solidFill>
                  <a:srgbClr val="0070C0"/>
                </a:solidFill>
              </a:rPr>
              <a:t>negativ</a:t>
            </a:r>
            <a:r>
              <a:rPr lang="en-US" dirty="0"/>
              <a:t>e edges</a:t>
            </a:r>
            <a:endParaRPr lang="el-GR" dirty="0"/>
          </a:p>
        </p:txBody>
      </p:sp>
      <p:sp>
        <p:nvSpPr>
          <p:cNvPr id="6" name="TextBox 5"/>
          <p:cNvSpPr txBox="1"/>
          <p:nvPr/>
        </p:nvSpPr>
        <p:spPr>
          <a:xfrm>
            <a:off x="899592" y="1196752"/>
            <a:ext cx="5256584" cy="400110"/>
          </a:xfrm>
          <a:prstGeom prst="rect">
            <a:avLst/>
          </a:prstGeom>
          <a:noFill/>
        </p:spPr>
        <p:txBody>
          <a:bodyPr wrap="square" rtlCol="0">
            <a:spAutoFit/>
          </a:bodyPr>
          <a:lstStyle/>
          <a:p>
            <a:r>
              <a:rPr lang="en-US" sz="2000" dirty="0">
                <a:solidFill>
                  <a:srgbClr val="0070C0"/>
                </a:solidFill>
              </a:rPr>
              <a:t>What prevents a network from being balanced?</a:t>
            </a:r>
            <a:endParaRPr lang="el-GR" sz="2000" dirty="0">
              <a:solidFill>
                <a:srgbClr val="0070C0"/>
              </a:solidFill>
            </a:endParaRPr>
          </a:p>
        </p:txBody>
      </p:sp>
    </p:spTree>
    <p:extLst>
      <p:ext uri="{BB962C8B-B14F-4D97-AF65-F5344CB8AC3E}">
        <p14:creationId xmlns:p14="http://schemas.microsoft.com/office/powerpoint/2010/main" val="2873723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9ADAD3-602E-4014-9D41-034349D3A516}"/>
              </a:ext>
            </a:extLst>
          </p:cNvPr>
          <p:cNvSpPr>
            <a:spLocks noGrp="1"/>
          </p:cNvSpPr>
          <p:nvPr>
            <p:ph type="title"/>
          </p:nvPr>
        </p:nvSpPr>
        <p:spPr/>
        <p:txBody>
          <a:bodyPr/>
          <a:lstStyle/>
          <a:p>
            <a:r>
              <a:rPr lang="en-US" dirty="0"/>
              <a:t>Signed networks</a:t>
            </a:r>
          </a:p>
        </p:txBody>
      </p:sp>
      <p:sp>
        <p:nvSpPr>
          <p:cNvPr id="3" name="Oval 2">
            <a:extLst>
              <a:ext uri="{FF2B5EF4-FFF2-40B4-BE49-F238E27FC236}">
                <a16:creationId xmlns:a16="http://schemas.microsoft.com/office/drawing/2014/main" id="{A850B43A-BEA3-4F4B-B40C-BDB6009F00FF}"/>
              </a:ext>
            </a:extLst>
          </p:cNvPr>
          <p:cNvSpPr/>
          <p:nvPr/>
        </p:nvSpPr>
        <p:spPr>
          <a:xfrm>
            <a:off x="1331640" y="1969104"/>
            <a:ext cx="504056" cy="50405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 name="Oval 3">
            <a:extLst>
              <a:ext uri="{FF2B5EF4-FFF2-40B4-BE49-F238E27FC236}">
                <a16:creationId xmlns:a16="http://schemas.microsoft.com/office/drawing/2014/main" id="{B72F4660-6F3F-465D-813C-2D7826054BFD}"/>
              </a:ext>
            </a:extLst>
          </p:cNvPr>
          <p:cNvSpPr/>
          <p:nvPr/>
        </p:nvSpPr>
        <p:spPr>
          <a:xfrm>
            <a:off x="2759636" y="1968774"/>
            <a:ext cx="504056" cy="50405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6" name="Straight Arrow Connector 5">
            <a:extLst>
              <a:ext uri="{FF2B5EF4-FFF2-40B4-BE49-F238E27FC236}">
                <a16:creationId xmlns:a16="http://schemas.microsoft.com/office/drawing/2014/main" id="{BD80EC19-7034-4392-8C77-15725CD41160}"/>
              </a:ext>
            </a:extLst>
          </p:cNvPr>
          <p:cNvCxnSpPr>
            <a:stCxn id="3" idx="6"/>
            <a:endCxn id="4" idx="2"/>
          </p:cNvCxnSpPr>
          <p:nvPr/>
        </p:nvCxnSpPr>
        <p:spPr>
          <a:xfrm flipV="1">
            <a:off x="1835696" y="2220802"/>
            <a:ext cx="923940" cy="330"/>
          </a:xfrm>
          <a:prstGeom prst="straightConnector1">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4E5E0728-218D-4BF0-A904-ECBAF251B232}"/>
              </a:ext>
            </a:extLst>
          </p:cNvPr>
          <p:cNvSpPr txBox="1"/>
          <p:nvPr/>
        </p:nvSpPr>
        <p:spPr>
          <a:xfrm>
            <a:off x="2051720" y="1825088"/>
            <a:ext cx="576064" cy="461665"/>
          </a:xfrm>
          <a:prstGeom prst="rect">
            <a:avLst/>
          </a:prstGeom>
          <a:noFill/>
        </p:spPr>
        <p:txBody>
          <a:bodyPr wrap="square" rtlCol="0">
            <a:spAutoFit/>
          </a:bodyPr>
          <a:lstStyle/>
          <a:p>
            <a:r>
              <a:rPr lang="en-US" sz="2400" dirty="0"/>
              <a:t>+</a:t>
            </a:r>
          </a:p>
        </p:txBody>
      </p:sp>
      <p:sp>
        <p:nvSpPr>
          <p:cNvPr id="10" name="Oval 9">
            <a:extLst>
              <a:ext uri="{FF2B5EF4-FFF2-40B4-BE49-F238E27FC236}">
                <a16:creationId xmlns:a16="http://schemas.microsoft.com/office/drawing/2014/main" id="{EE88CF30-6534-44F4-882A-FF6EB01F0535}"/>
              </a:ext>
            </a:extLst>
          </p:cNvPr>
          <p:cNvSpPr/>
          <p:nvPr/>
        </p:nvSpPr>
        <p:spPr>
          <a:xfrm>
            <a:off x="5088220" y="1968774"/>
            <a:ext cx="504056" cy="50405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59E3A9DF-CDD9-496B-B0EB-EB68A2297A97}"/>
              </a:ext>
            </a:extLst>
          </p:cNvPr>
          <p:cNvSpPr/>
          <p:nvPr/>
        </p:nvSpPr>
        <p:spPr>
          <a:xfrm>
            <a:off x="6516216" y="1968444"/>
            <a:ext cx="504056" cy="50405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Arrow Connector 11">
            <a:extLst>
              <a:ext uri="{FF2B5EF4-FFF2-40B4-BE49-F238E27FC236}">
                <a16:creationId xmlns:a16="http://schemas.microsoft.com/office/drawing/2014/main" id="{DBBE9179-91D4-4997-9060-CD5577AA6693}"/>
              </a:ext>
            </a:extLst>
          </p:cNvPr>
          <p:cNvCxnSpPr>
            <a:stCxn id="10" idx="6"/>
            <a:endCxn id="11" idx="2"/>
          </p:cNvCxnSpPr>
          <p:nvPr/>
        </p:nvCxnSpPr>
        <p:spPr>
          <a:xfrm flipV="1">
            <a:off x="5592276" y="2220472"/>
            <a:ext cx="923940" cy="330"/>
          </a:xfrm>
          <a:prstGeom prst="straightConnector1">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C2727415-8A12-46ED-97A7-03F9721075DF}"/>
              </a:ext>
            </a:extLst>
          </p:cNvPr>
          <p:cNvSpPr txBox="1"/>
          <p:nvPr/>
        </p:nvSpPr>
        <p:spPr>
          <a:xfrm>
            <a:off x="5908177" y="1836436"/>
            <a:ext cx="576064" cy="523220"/>
          </a:xfrm>
          <a:prstGeom prst="rect">
            <a:avLst/>
          </a:prstGeom>
          <a:noFill/>
          <a:ln>
            <a:noFill/>
          </a:ln>
        </p:spPr>
        <p:txBody>
          <a:bodyPr wrap="square" rtlCol="0">
            <a:spAutoFit/>
          </a:bodyPr>
          <a:lstStyle/>
          <a:p>
            <a:r>
              <a:rPr lang="en-US" sz="2800" dirty="0"/>
              <a:t>-</a:t>
            </a:r>
          </a:p>
        </p:txBody>
      </p:sp>
      <p:sp>
        <p:nvSpPr>
          <p:cNvPr id="14" name="TextBox 13">
            <a:extLst>
              <a:ext uri="{FF2B5EF4-FFF2-40B4-BE49-F238E27FC236}">
                <a16:creationId xmlns:a16="http://schemas.microsoft.com/office/drawing/2014/main" id="{CE05E750-ACE3-4D69-A502-8DCE6209C113}"/>
              </a:ext>
            </a:extLst>
          </p:cNvPr>
          <p:cNvSpPr txBox="1"/>
          <p:nvPr/>
        </p:nvSpPr>
        <p:spPr>
          <a:xfrm>
            <a:off x="1475656" y="2617176"/>
            <a:ext cx="1728192" cy="646331"/>
          </a:xfrm>
          <a:prstGeom prst="rect">
            <a:avLst/>
          </a:prstGeom>
          <a:noFill/>
        </p:spPr>
        <p:txBody>
          <a:bodyPr wrap="square" rtlCol="0">
            <a:spAutoFit/>
          </a:bodyPr>
          <a:lstStyle/>
          <a:p>
            <a:r>
              <a:rPr lang="en-US" dirty="0"/>
              <a:t>Positive</a:t>
            </a:r>
          </a:p>
          <a:p>
            <a:r>
              <a:rPr lang="en-US" dirty="0"/>
              <a:t>friendship</a:t>
            </a:r>
          </a:p>
        </p:txBody>
      </p:sp>
      <p:sp>
        <p:nvSpPr>
          <p:cNvPr id="15" name="TextBox 14">
            <a:extLst>
              <a:ext uri="{FF2B5EF4-FFF2-40B4-BE49-F238E27FC236}">
                <a16:creationId xmlns:a16="http://schemas.microsoft.com/office/drawing/2014/main" id="{FF6E07A0-6B76-4D65-A538-E09470E41F0B}"/>
              </a:ext>
            </a:extLst>
          </p:cNvPr>
          <p:cNvSpPr txBox="1"/>
          <p:nvPr/>
        </p:nvSpPr>
        <p:spPr>
          <a:xfrm>
            <a:off x="5664284" y="2545048"/>
            <a:ext cx="1728192" cy="646331"/>
          </a:xfrm>
          <a:prstGeom prst="rect">
            <a:avLst/>
          </a:prstGeom>
          <a:noFill/>
        </p:spPr>
        <p:txBody>
          <a:bodyPr wrap="square" rtlCol="0">
            <a:spAutoFit/>
          </a:bodyPr>
          <a:lstStyle/>
          <a:p>
            <a:r>
              <a:rPr lang="en-US" dirty="0"/>
              <a:t>Negative</a:t>
            </a:r>
          </a:p>
          <a:p>
            <a:r>
              <a:rPr lang="en-US" dirty="0"/>
              <a:t>foe</a:t>
            </a:r>
          </a:p>
        </p:txBody>
      </p:sp>
      <p:sp>
        <p:nvSpPr>
          <p:cNvPr id="16" name="TextBox 15">
            <a:extLst>
              <a:ext uri="{FF2B5EF4-FFF2-40B4-BE49-F238E27FC236}">
                <a16:creationId xmlns:a16="http://schemas.microsoft.com/office/drawing/2014/main" id="{16A08230-BA45-4521-81EF-81323B6BD654}"/>
              </a:ext>
            </a:extLst>
          </p:cNvPr>
          <p:cNvSpPr txBox="1"/>
          <p:nvPr/>
        </p:nvSpPr>
        <p:spPr>
          <a:xfrm>
            <a:off x="1043608" y="3760036"/>
            <a:ext cx="5688632" cy="1754326"/>
          </a:xfrm>
          <a:prstGeom prst="rect">
            <a:avLst/>
          </a:prstGeom>
          <a:noFill/>
        </p:spPr>
        <p:txBody>
          <a:bodyPr wrap="square" rtlCol="0">
            <a:spAutoFit/>
          </a:bodyPr>
          <a:lstStyle/>
          <a:p>
            <a:r>
              <a:rPr lang="en-US" dirty="0"/>
              <a:t>Examples</a:t>
            </a:r>
          </a:p>
          <a:p>
            <a:pPr marL="285750" indent="-285750">
              <a:buFont typeface="Wingdings" panose="05000000000000000000" pitchFamily="2" charset="2"/>
              <a:buChar char="§"/>
            </a:pPr>
            <a:r>
              <a:rPr lang="en-US" dirty="0"/>
              <a:t>Sign expresses agreement/disagreement between users</a:t>
            </a:r>
          </a:p>
          <a:p>
            <a:pPr marL="285750" indent="-285750">
              <a:buFont typeface="Wingdings" panose="05000000000000000000" pitchFamily="2" charset="2"/>
              <a:buChar char="§"/>
            </a:pPr>
            <a:r>
              <a:rPr lang="en-US" dirty="0"/>
              <a:t>Trust/distrust relationships</a:t>
            </a:r>
          </a:p>
          <a:p>
            <a:pPr marL="285750" indent="-285750">
              <a:buFont typeface="Wingdings" panose="05000000000000000000" pitchFamily="2" charset="2"/>
              <a:buChar char="§"/>
            </a:pPr>
            <a:r>
              <a:rPr lang="en-US" dirty="0"/>
              <a:t>Edit conflicts in Wikipedia</a:t>
            </a:r>
          </a:p>
          <a:p>
            <a:pPr marL="285750" indent="-285750">
              <a:buFont typeface="Wingdings" panose="05000000000000000000" pitchFamily="2" charset="2"/>
              <a:buChar char="§"/>
            </a:pPr>
            <a:r>
              <a:rPr lang="en-US" dirty="0"/>
              <a:t>Relationships between countries</a:t>
            </a:r>
          </a:p>
          <a:p>
            <a:pPr marL="285750" indent="-285750">
              <a:buFont typeface="Wingdings" panose="05000000000000000000" pitchFamily="2" charset="2"/>
              <a:buChar char="§"/>
            </a:pPr>
            <a:r>
              <a:rPr lang="en-US" dirty="0"/>
              <a:t>Synonyms and antonym relation between words</a:t>
            </a:r>
          </a:p>
        </p:txBody>
      </p:sp>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324CC3EF-0183-443B-B6FA-204435DAC835}"/>
                  </a:ext>
                </a:extLst>
              </p:cNvPr>
              <p:cNvSpPr txBox="1"/>
              <p:nvPr/>
            </p:nvSpPr>
            <p:spPr>
              <a:xfrm>
                <a:off x="1127780" y="2035806"/>
                <a:ext cx="936104"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i="1" dirty="0" smtClean="0">
                          <a:latin typeface="Cambria Math" panose="02040503050406030204" pitchFamily="18" charset="0"/>
                        </a:rPr>
                        <m:t>𝑢</m:t>
                      </m:r>
                    </m:oMath>
                  </m:oMathPara>
                </a14:m>
                <a:endParaRPr lang="en-US" dirty="0"/>
              </a:p>
            </p:txBody>
          </p:sp>
        </mc:Choice>
        <mc:Fallback xmlns="">
          <p:sp>
            <p:nvSpPr>
              <p:cNvPr id="5" name="TextBox 4">
                <a:extLst>
                  <a:ext uri="{FF2B5EF4-FFF2-40B4-BE49-F238E27FC236}">
                    <a16:creationId xmlns:a16="http://schemas.microsoft.com/office/drawing/2014/main" id="{324CC3EF-0183-443B-B6FA-204435DAC835}"/>
                  </a:ext>
                </a:extLst>
              </p:cNvPr>
              <p:cNvSpPr txBox="1">
                <a:spLocks noRot="1" noChangeAspect="1" noMove="1" noResize="1" noEditPoints="1" noAdjustHandles="1" noChangeArrowheads="1" noChangeShapeType="1" noTextEdit="1"/>
              </p:cNvSpPr>
              <p:nvPr/>
            </p:nvSpPr>
            <p:spPr>
              <a:xfrm>
                <a:off x="1127780" y="2035806"/>
                <a:ext cx="936104" cy="369332"/>
              </a:xfrm>
              <a:prstGeom prst="rect">
                <a:avLst/>
              </a:prstGeom>
              <a:blipFill>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7" name="TextBox 16">
                <a:extLst>
                  <a:ext uri="{FF2B5EF4-FFF2-40B4-BE49-F238E27FC236}">
                    <a16:creationId xmlns:a16="http://schemas.microsoft.com/office/drawing/2014/main" id="{2D4E0FAE-5F0E-4BD8-8E4F-9A6A0380544C}"/>
                  </a:ext>
                </a:extLst>
              </p:cNvPr>
              <p:cNvSpPr txBox="1"/>
              <p:nvPr/>
            </p:nvSpPr>
            <p:spPr>
              <a:xfrm>
                <a:off x="4896036" y="2042963"/>
                <a:ext cx="936104"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i="1" dirty="0" smtClean="0">
                          <a:latin typeface="Cambria Math" panose="02040503050406030204" pitchFamily="18" charset="0"/>
                        </a:rPr>
                        <m:t>𝑢</m:t>
                      </m:r>
                    </m:oMath>
                  </m:oMathPara>
                </a14:m>
                <a:endParaRPr lang="en-US" dirty="0"/>
              </a:p>
            </p:txBody>
          </p:sp>
        </mc:Choice>
        <mc:Fallback xmlns="">
          <p:sp>
            <p:nvSpPr>
              <p:cNvPr id="17" name="TextBox 16">
                <a:extLst>
                  <a:ext uri="{FF2B5EF4-FFF2-40B4-BE49-F238E27FC236}">
                    <a16:creationId xmlns:a16="http://schemas.microsoft.com/office/drawing/2014/main" id="{2D4E0FAE-5F0E-4BD8-8E4F-9A6A0380544C}"/>
                  </a:ext>
                </a:extLst>
              </p:cNvPr>
              <p:cNvSpPr txBox="1">
                <a:spLocks noRot="1" noChangeAspect="1" noMove="1" noResize="1" noEditPoints="1" noAdjustHandles="1" noChangeArrowheads="1" noChangeShapeType="1" noTextEdit="1"/>
              </p:cNvSpPr>
              <p:nvPr/>
            </p:nvSpPr>
            <p:spPr>
              <a:xfrm>
                <a:off x="4896036" y="2042963"/>
                <a:ext cx="936104" cy="369332"/>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8" name="TextBox 17">
                <a:extLst>
                  <a:ext uri="{FF2B5EF4-FFF2-40B4-BE49-F238E27FC236}">
                    <a16:creationId xmlns:a16="http://schemas.microsoft.com/office/drawing/2014/main" id="{053DEE44-A195-4A23-B360-4FC264B98F2A}"/>
                  </a:ext>
                </a:extLst>
              </p:cNvPr>
              <p:cNvSpPr txBox="1"/>
              <p:nvPr/>
            </p:nvSpPr>
            <p:spPr>
              <a:xfrm>
                <a:off x="2555776" y="2027296"/>
                <a:ext cx="936104"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0" i="1" dirty="0" smtClean="0">
                          <a:latin typeface="Cambria Math" panose="02040503050406030204" pitchFamily="18" charset="0"/>
                        </a:rPr>
                        <m:t>𝑣</m:t>
                      </m:r>
                    </m:oMath>
                  </m:oMathPara>
                </a14:m>
                <a:endParaRPr lang="en-US" dirty="0"/>
              </a:p>
            </p:txBody>
          </p:sp>
        </mc:Choice>
        <mc:Fallback xmlns="">
          <p:sp>
            <p:nvSpPr>
              <p:cNvPr id="18" name="TextBox 17">
                <a:extLst>
                  <a:ext uri="{FF2B5EF4-FFF2-40B4-BE49-F238E27FC236}">
                    <a16:creationId xmlns:a16="http://schemas.microsoft.com/office/drawing/2014/main" id="{053DEE44-A195-4A23-B360-4FC264B98F2A}"/>
                  </a:ext>
                </a:extLst>
              </p:cNvPr>
              <p:cNvSpPr txBox="1">
                <a:spLocks noRot="1" noChangeAspect="1" noMove="1" noResize="1" noEditPoints="1" noAdjustHandles="1" noChangeArrowheads="1" noChangeShapeType="1" noTextEdit="1"/>
              </p:cNvSpPr>
              <p:nvPr/>
            </p:nvSpPr>
            <p:spPr>
              <a:xfrm>
                <a:off x="2555776" y="2027296"/>
                <a:ext cx="936104" cy="369332"/>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9" name="TextBox 18">
                <a:extLst>
                  <a:ext uri="{FF2B5EF4-FFF2-40B4-BE49-F238E27FC236}">
                    <a16:creationId xmlns:a16="http://schemas.microsoft.com/office/drawing/2014/main" id="{42B7BD92-1838-48B5-8481-BFC9A0FF04A0}"/>
                  </a:ext>
                </a:extLst>
              </p:cNvPr>
              <p:cNvSpPr txBox="1"/>
              <p:nvPr/>
            </p:nvSpPr>
            <p:spPr>
              <a:xfrm>
                <a:off x="6300192" y="2013593"/>
                <a:ext cx="936104"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0" i="1" dirty="0" smtClean="0">
                          <a:latin typeface="Cambria Math" panose="02040503050406030204" pitchFamily="18" charset="0"/>
                        </a:rPr>
                        <m:t>𝑣</m:t>
                      </m:r>
                    </m:oMath>
                  </m:oMathPara>
                </a14:m>
                <a:endParaRPr lang="en-US" dirty="0"/>
              </a:p>
            </p:txBody>
          </p:sp>
        </mc:Choice>
        <mc:Fallback xmlns="">
          <p:sp>
            <p:nvSpPr>
              <p:cNvPr id="19" name="TextBox 18">
                <a:extLst>
                  <a:ext uri="{FF2B5EF4-FFF2-40B4-BE49-F238E27FC236}">
                    <a16:creationId xmlns:a16="http://schemas.microsoft.com/office/drawing/2014/main" id="{42B7BD92-1838-48B5-8481-BFC9A0FF04A0}"/>
                  </a:ext>
                </a:extLst>
              </p:cNvPr>
              <p:cNvSpPr txBox="1">
                <a:spLocks noRot="1" noChangeAspect="1" noMove="1" noResize="1" noEditPoints="1" noAdjustHandles="1" noChangeArrowheads="1" noChangeShapeType="1" noTextEdit="1"/>
              </p:cNvSpPr>
              <p:nvPr/>
            </p:nvSpPr>
            <p:spPr>
              <a:xfrm>
                <a:off x="6300192" y="2013593"/>
                <a:ext cx="936104" cy="369332"/>
              </a:xfrm>
              <a:prstGeom prst="rect">
                <a:avLst/>
              </a:prstGeom>
              <a:blipFill>
                <a:blip r:embed="rId5"/>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4936619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62" name="Picture 2"/>
          <p:cNvPicPr>
            <a:picLocks noChangeAspect="1" noChangeArrowheads="1"/>
          </p:cNvPicPr>
          <p:nvPr/>
        </p:nvPicPr>
        <p:blipFill>
          <a:blip r:embed="rId3" cstate="print"/>
          <a:srcRect/>
          <a:stretch>
            <a:fillRect/>
          </a:stretch>
        </p:blipFill>
        <p:spPr bwMode="auto">
          <a:xfrm>
            <a:off x="2267744" y="2420888"/>
            <a:ext cx="4191000" cy="3857625"/>
          </a:xfrm>
          <a:prstGeom prst="rect">
            <a:avLst/>
          </a:prstGeom>
          <a:noFill/>
          <a:ln w="9525">
            <a:noFill/>
            <a:miter lim="800000"/>
            <a:headEnd/>
            <a:tailEnd/>
          </a:ln>
        </p:spPr>
      </p:pic>
      <p:sp>
        <p:nvSpPr>
          <p:cNvPr id="5" name="TextBox 4"/>
          <p:cNvSpPr txBox="1"/>
          <p:nvPr/>
        </p:nvSpPr>
        <p:spPr>
          <a:xfrm>
            <a:off x="251520" y="116633"/>
            <a:ext cx="8208912" cy="707886"/>
          </a:xfrm>
          <a:prstGeom prst="rect">
            <a:avLst/>
          </a:prstGeom>
          <a:noFill/>
        </p:spPr>
        <p:txBody>
          <a:bodyPr wrap="square" rtlCol="0">
            <a:spAutoFit/>
          </a:bodyPr>
          <a:lstStyle/>
          <a:p>
            <a:pPr algn="ctr"/>
            <a:r>
              <a:rPr lang="en-US" sz="4000" dirty="0"/>
              <a:t>Balance Definition for General Graphs</a:t>
            </a:r>
          </a:p>
        </p:txBody>
      </p:sp>
      <p:sp>
        <p:nvSpPr>
          <p:cNvPr id="6" name="TextBox 5"/>
          <p:cNvSpPr txBox="1"/>
          <p:nvPr/>
        </p:nvSpPr>
        <p:spPr>
          <a:xfrm>
            <a:off x="1547664" y="1628800"/>
            <a:ext cx="5400600" cy="369332"/>
          </a:xfrm>
          <a:prstGeom prst="rect">
            <a:avLst/>
          </a:prstGeom>
          <a:noFill/>
        </p:spPr>
        <p:txBody>
          <a:bodyPr wrap="square" rtlCol="0">
            <a:spAutoFit/>
          </a:bodyPr>
          <a:lstStyle/>
          <a:p>
            <a:r>
              <a:rPr lang="en-US" i="1" dirty="0">
                <a:solidFill>
                  <a:schemeClr val="accent1">
                    <a:lumMod val="75000"/>
                  </a:schemeClr>
                </a:solidFill>
              </a:rPr>
              <a:t>Is there such a cycle with an odd number of -?</a:t>
            </a:r>
            <a:endParaRPr lang="el-GR" i="1" dirty="0">
              <a:solidFill>
                <a:schemeClr val="accent1">
                  <a:lumMod val="75000"/>
                </a:schemeClr>
              </a:solidFill>
            </a:endParaRPr>
          </a:p>
        </p:txBody>
      </p:sp>
    </p:spTree>
    <p:extLst>
      <p:ext uri="{BB962C8B-B14F-4D97-AF65-F5344CB8AC3E}">
        <p14:creationId xmlns:p14="http://schemas.microsoft.com/office/powerpoint/2010/main" val="30862338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62" name="Picture 2"/>
          <p:cNvPicPr>
            <a:picLocks noChangeAspect="1" noChangeArrowheads="1"/>
          </p:cNvPicPr>
          <p:nvPr/>
        </p:nvPicPr>
        <p:blipFill>
          <a:blip r:embed="rId3" cstate="print"/>
          <a:srcRect/>
          <a:stretch>
            <a:fillRect/>
          </a:stretch>
        </p:blipFill>
        <p:spPr bwMode="auto">
          <a:xfrm>
            <a:off x="2267744" y="2420888"/>
            <a:ext cx="4191000" cy="3857625"/>
          </a:xfrm>
          <a:prstGeom prst="rect">
            <a:avLst/>
          </a:prstGeom>
          <a:noFill/>
          <a:ln w="9525">
            <a:noFill/>
            <a:miter lim="800000"/>
            <a:headEnd/>
            <a:tailEnd/>
          </a:ln>
        </p:spPr>
      </p:pic>
      <p:sp>
        <p:nvSpPr>
          <p:cNvPr id="5" name="TextBox 4"/>
          <p:cNvSpPr txBox="1"/>
          <p:nvPr/>
        </p:nvSpPr>
        <p:spPr>
          <a:xfrm>
            <a:off x="251520" y="116633"/>
            <a:ext cx="8208912" cy="707886"/>
          </a:xfrm>
          <a:prstGeom prst="rect">
            <a:avLst/>
          </a:prstGeom>
          <a:noFill/>
        </p:spPr>
        <p:txBody>
          <a:bodyPr wrap="square" rtlCol="0">
            <a:spAutoFit/>
          </a:bodyPr>
          <a:lstStyle/>
          <a:p>
            <a:pPr algn="ctr"/>
            <a:r>
              <a:rPr lang="en-US" sz="4000" dirty="0"/>
              <a:t>Balance Definition for General Graphs</a:t>
            </a:r>
          </a:p>
        </p:txBody>
      </p:sp>
      <p:sp>
        <p:nvSpPr>
          <p:cNvPr id="6" name="TextBox 5"/>
          <p:cNvSpPr txBox="1"/>
          <p:nvPr/>
        </p:nvSpPr>
        <p:spPr>
          <a:xfrm>
            <a:off x="1547664" y="1628800"/>
            <a:ext cx="5400600" cy="369332"/>
          </a:xfrm>
          <a:prstGeom prst="rect">
            <a:avLst/>
          </a:prstGeom>
          <a:noFill/>
        </p:spPr>
        <p:txBody>
          <a:bodyPr wrap="square" rtlCol="0">
            <a:spAutoFit/>
          </a:bodyPr>
          <a:lstStyle/>
          <a:p>
            <a:r>
              <a:rPr lang="en-US" i="1" dirty="0">
                <a:solidFill>
                  <a:schemeClr val="accent1">
                    <a:lumMod val="75000"/>
                  </a:schemeClr>
                </a:solidFill>
              </a:rPr>
              <a:t>Is there such a cycle with an odd number of -?</a:t>
            </a:r>
            <a:endParaRPr lang="el-GR" i="1" dirty="0">
              <a:solidFill>
                <a:schemeClr val="accent1">
                  <a:lumMod val="75000"/>
                </a:schemeClr>
              </a:solidFill>
            </a:endParaRPr>
          </a:p>
        </p:txBody>
      </p:sp>
      <p:cxnSp>
        <p:nvCxnSpPr>
          <p:cNvPr id="7" name="Straight Connector 6"/>
          <p:cNvCxnSpPr/>
          <p:nvPr/>
        </p:nvCxnSpPr>
        <p:spPr>
          <a:xfrm>
            <a:off x="3563888" y="3140968"/>
            <a:ext cx="792088" cy="0"/>
          </a:xfrm>
          <a:prstGeom prst="line">
            <a:avLst/>
          </a:prstGeom>
          <a:ln w="38100">
            <a:prstDash val="dash"/>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4716016" y="3284984"/>
            <a:ext cx="576064" cy="360040"/>
          </a:xfrm>
          <a:prstGeom prst="line">
            <a:avLst/>
          </a:prstGeom>
          <a:ln w="38100">
            <a:prstDash val="dash"/>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H="1">
            <a:off x="5364088" y="3861048"/>
            <a:ext cx="72008" cy="720080"/>
          </a:xfrm>
          <a:prstGeom prst="line">
            <a:avLst/>
          </a:prstGeom>
          <a:ln w="38100">
            <a:prstDash val="dash"/>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H="1">
            <a:off x="4716016" y="4941168"/>
            <a:ext cx="504056" cy="360040"/>
          </a:xfrm>
          <a:prstGeom prst="line">
            <a:avLst/>
          </a:prstGeom>
          <a:ln w="38100">
            <a:prstDash val="dash"/>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H="1">
            <a:off x="3635896" y="5517232"/>
            <a:ext cx="612068" cy="0"/>
          </a:xfrm>
          <a:prstGeom prst="line">
            <a:avLst/>
          </a:prstGeom>
          <a:ln w="38100">
            <a:prstDash val="dash"/>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H="1" flipV="1">
            <a:off x="2699792" y="5013176"/>
            <a:ext cx="504056" cy="360040"/>
          </a:xfrm>
          <a:prstGeom prst="line">
            <a:avLst/>
          </a:prstGeom>
          <a:ln w="38100">
            <a:prstDash val="dash"/>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V="1">
            <a:off x="2411760" y="3933056"/>
            <a:ext cx="0" cy="576064"/>
          </a:xfrm>
          <a:prstGeom prst="line">
            <a:avLst/>
          </a:prstGeom>
          <a:ln w="38100">
            <a:prstDash val="dash"/>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V="1">
            <a:off x="2627784" y="3284984"/>
            <a:ext cx="576064" cy="360040"/>
          </a:xfrm>
          <a:prstGeom prst="line">
            <a:avLst/>
          </a:prstGeom>
          <a:ln w="38100">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746010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51520" y="116633"/>
            <a:ext cx="8208912" cy="707886"/>
          </a:xfrm>
          <a:prstGeom prst="rect">
            <a:avLst/>
          </a:prstGeom>
          <a:noFill/>
        </p:spPr>
        <p:txBody>
          <a:bodyPr wrap="square" rtlCol="0">
            <a:spAutoFit/>
          </a:bodyPr>
          <a:lstStyle/>
          <a:p>
            <a:pPr algn="ctr"/>
            <a:r>
              <a:rPr lang="en-US" sz="4000" dirty="0"/>
              <a:t>Balance Characterization</a:t>
            </a:r>
          </a:p>
        </p:txBody>
      </p:sp>
      <p:sp>
        <p:nvSpPr>
          <p:cNvPr id="6" name="TextBox 5"/>
          <p:cNvSpPr txBox="1"/>
          <p:nvPr/>
        </p:nvSpPr>
        <p:spPr>
          <a:xfrm>
            <a:off x="323528" y="1412776"/>
            <a:ext cx="7920880" cy="707886"/>
          </a:xfrm>
          <a:prstGeom prst="rect">
            <a:avLst/>
          </a:prstGeom>
          <a:solidFill>
            <a:srgbClr val="F1EEDB"/>
          </a:solidFill>
        </p:spPr>
        <p:txBody>
          <a:bodyPr wrap="square" rtlCol="0">
            <a:spAutoFit/>
          </a:bodyPr>
          <a:lstStyle/>
          <a:p>
            <a:pPr algn="just"/>
            <a:r>
              <a:rPr lang="en-US" sz="2000" dirty="0"/>
              <a:t>Claim: A signed graph is </a:t>
            </a:r>
            <a:r>
              <a:rPr lang="en-US" sz="2000" dirty="0">
                <a:solidFill>
                  <a:srgbClr val="FF0000"/>
                </a:solidFill>
              </a:rPr>
              <a:t>balanced</a:t>
            </a:r>
            <a:r>
              <a:rPr lang="en-US" sz="2000" dirty="0"/>
              <a:t>, if and only if, it contains </a:t>
            </a:r>
            <a:r>
              <a:rPr lang="en-US" sz="2000" dirty="0">
                <a:solidFill>
                  <a:srgbClr val="FF0000"/>
                </a:solidFill>
              </a:rPr>
              <a:t>no cycles </a:t>
            </a:r>
            <a:r>
              <a:rPr lang="en-US" sz="2000" dirty="0"/>
              <a:t>with an </a:t>
            </a:r>
            <a:r>
              <a:rPr lang="en-US" sz="2000" dirty="0">
                <a:solidFill>
                  <a:srgbClr val="FF0000"/>
                </a:solidFill>
              </a:rPr>
              <a:t>odd </a:t>
            </a:r>
            <a:r>
              <a:rPr lang="en-US" sz="2000" dirty="0"/>
              <a:t>number of </a:t>
            </a:r>
            <a:r>
              <a:rPr lang="en-US" sz="2000" dirty="0">
                <a:solidFill>
                  <a:srgbClr val="FF0000"/>
                </a:solidFill>
              </a:rPr>
              <a:t>negative</a:t>
            </a:r>
            <a:r>
              <a:rPr lang="en-US" sz="2000" dirty="0"/>
              <a:t> edges</a:t>
            </a:r>
          </a:p>
        </p:txBody>
      </p:sp>
      <p:sp>
        <p:nvSpPr>
          <p:cNvPr id="9" name="TextBox 8"/>
          <p:cNvSpPr txBox="1"/>
          <p:nvPr/>
        </p:nvSpPr>
        <p:spPr>
          <a:xfrm>
            <a:off x="467544" y="3140968"/>
            <a:ext cx="8136904" cy="923330"/>
          </a:xfrm>
          <a:prstGeom prst="rect">
            <a:avLst/>
          </a:prstGeom>
          <a:noFill/>
        </p:spPr>
        <p:txBody>
          <a:bodyPr wrap="square" rtlCol="0">
            <a:spAutoFit/>
          </a:bodyPr>
          <a:lstStyle/>
          <a:p>
            <a:pPr algn="just"/>
            <a:r>
              <a:rPr lang="en-US" dirty="0"/>
              <a:t>Find </a:t>
            </a:r>
            <a:r>
              <a:rPr lang="en-US" i="1" dirty="0"/>
              <a:t>a balanced division: </a:t>
            </a:r>
            <a:r>
              <a:rPr lang="en-US" dirty="0"/>
              <a:t>partition into sets X and Y, all edges inside X and Y positive, crossing edges negative </a:t>
            </a:r>
          </a:p>
          <a:p>
            <a:pPr algn="just"/>
            <a:r>
              <a:rPr lang="en-US" i="1" dirty="0"/>
              <a:t>	Either succeeds or Stops with a cycle containing an odd number of -</a:t>
            </a:r>
            <a:endParaRPr lang="el-GR" i="1" dirty="0"/>
          </a:p>
        </p:txBody>
      </p:sp>
      <p:sp>
        <p:nvSpPr>
          <p:cNvPr id="10" name="TextBox 9"/>
          <p:cNvSpPr txBox="1"/>
          <p:nvPr/>
        </p:nvSpPr>
        <p:spPr>
          <a:xfrm>
            <a:off x="899592" y="4365104"/>
            <a:ext cx="6480720" cy="923330"/>
          </a:xfrm>
          <a:prstGeom prst="rect">
            <a:avLst/>
          </a:prstGeom>
          <a:noFill/>
        </p:spPr>
        <p:txBody>
          <a:bodyPr wrap="square" rtlCol="0">
            <a:spAutoFit/>
          </a:bodyPr>
          <a:lstStyle/>
          <a:p>
            <a:r>
              <a:rPr lang="en-US" dirty="0"/>
              <a:t>Two steps:</a:t>
            </a:r>
          </a:p>
          <a:p>
            <a:pPr marL="342900" indent="-342900">
              <a:buAutoNum type="arabicPeriod"/>
            </a:pPr>
            <a:r>
              <a:rPr lang="en-US" dirty="0"/>
              <a:t>Convert the graph into a reduced one with only negative edges</a:t>
            </a:r>
          </a:p>
          <a:p>
            <a:pPr marL="342900" indent="-342900">
              <a:buAutoNum type="arabicPeriod"/>
            </a:pPr>
            <a:r>
              <a:rPr lang="en-US" dirty="0"/>
              <a:t>Solve the problem in the reduced graph</a:t>
            </a:r>
            <a:endParaRPr lang="el-GR" dirty="0"/>
          </a:p>
        </p:txBody>
      </p:sp>
      <p:sp>
        <p:nvSpPr>
          <p:cNvPr id="7" name="TextBox 6"/>
          <p:cNvSpPr txBox="1"/>
          <p:nvPr/>
        </p:nvSpPr>
        <p:spPr>
          <a:xfrm>
            <a:off x="251520" y="2492896"/>
            <a:ext cx="4896544" cy="369332"/>
          </a:xfrm>
          <a:prstGeom prst="rect">
            <a:avLst/>
          </a:prstGeom>
          <a:noFill/>
        </p:spPr>
        <p:txBody>
          <a:bodyPr wrap="square" rtlCol="0">
            <a:spAutoFit/>
          </a:bodyPr>
          <a:lstStyle/>
          <a:p>
            <a:r>
              <a:rPr lang="en-US" i="1" dirty="0">
                <a:solidFill>
                  <a:schemeClr val="accent3">
                    <a:lumMod val="50000"/>
                  </a:schemeClr>
                </a:solidFill>
              </a:rPr>
              <a:t>Proof by construction</a:t>
            </a:r>
            <a:endParaRPr lang="el-GR" i="1" dirty="0">
              <a:solidFill>
                <a:schemeClr val="accent3">
                  <a:lumMod val="50000"/>
                </a:schemeClr>
              </a:solidFill>
            </a:endParaRPr>
          </a:p>
        </p:txBody>
      </p:sp>
    </p:spTree>
    <p:extLst>
      <p:ext uri="{BB962C8B-B14F-4D97-AF65-F5344CB8AC3E}">
        <p14:creationId xmlns:p14="http://schemas.microsoft.com/office/powerpoint/2010/main" val="1995427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51520" y="116633"/>
            <a:ext cx="8208912" cy="707886"/>
          </a:xfrm>
          <a:prstGeom prst="rect">
            <a:avLst/>
          </a:prstGeom>
          <a:noFill/>
        </p:spPr>
        <p:txBody>
          <a:bodyPr wrap="square" rtlCol="0">
            <a:spAutoFit/>
          </a:bodyPr>
          <a:lstStyle/>
          <a:p>
            <a:pPr algn="ctr"/>
            <a:r>
              <a:rPr lang="en-US" sz="4000" dirty="0"/>
              <a:t>Balance Characterization: Step 1</a:t>
            </a:r>
          </a:p>
        </p:txBody>
      </p:sp>
      <mc:AlternateContent xmlns:mc="http://schemas.openxmlformats.org/markup-compatibility/2006" xmlns:a14="http://schemas.microsoft.com/office/drawing/2010/main">
        <mc:Choice Requires="a14">
          <p:sp>
            <p:nvSpPr>
              <p:cNvPr id="10" name="TextBox 9"/>
              <p:cNvSpPr txBox="1"/>
              <p:nvPr/>
            </p:nvSpPr>
            <p:spPr>
              <a:xfrm>
                <a:off x="179512" y="908720"/>
                <a:ext cx="8496944" cy="707886"/>
              </a:xfrm>
              <a:prstGeom prst="rect">
                <a:avLst/>
              </a:prstGeom>
              <a:noFill/>
            </p:spPr>
            <p:txBody>
              <a:bodyPr wrap="square" rtlCol="0">
                <a:spAutoFit/>
              </a:bodyPr>
              <a:lstStyle/>
              <a:p>
                <a:pPr marL="342900" indent="-342900"/>
                <a:r>
                  <a:rPr lang="en-US" sz="2000" dirty="0">
                    <a:solidFill>
                      <a:schemeClr val="tx2">
                        <a:lumMod val="50000"/>
                      </a:schemeClr>
                    </a:solidFill>
                  </a:rPr>
                  <a:t>Find </a:t>
                </a:r>
                <a:r>
                  <a:rPr lang="en-US" sz="2000" i="1" dirty="0">
                    <a:solidFill>
                      <a:schemeClr val="tx2">
                        <a:lumMod val="50000"/>
                      </a:schemeClr>
                    </a:solidFill>
                  </a:rPr>
                  <a:t>connected components  of </a:t>
                </a:r>
                <a14:m>
                  <m:oMath xmlns:m="http://schemas.openxmlformats.org/officeDocument/2006/math">
                    <m:r>
                      <a:rPr lang="en-US" sz="2000" i="1" dirty="0" smtClean="0">
                        <a:solidFill>
                          <a:schemeClr val="tx2">
                            <a:lumMod val="50000"/>
                          </a:schemeClr>
                        </a:solidFill>
                        <a:latin typeface="Cambria Math" panose="02040503050406030204" pitchFamily="18" charset="0"/>
                      </a:rPr>
                      <m:t>𝐺</m:t>
                    </m:r>
                  </m:oMath>
                </a14:m>
                <a:r>
                  <a:rPr lang="en-US" sz="2000" i="1" dirty="0">
                    <a:solidFill>
                      <a:schemeClr val="tx2">
                        <a:lumMod val="50000"/>
                      </a:schemeClr>
                    </a:solidFill>
                  </a:rPr>
                  <a:t> </a:t>
                </a:r>
                <a:r>
                  <a:rPr lang="en-US" sz="2000" dirty="0">
                    <a:solidFill>
                      <a:schemeClr val="tx2">
                        <a:lumMod val="50000"/>
                      </a:schemeClr>
                    </a:solidFill>
                  </a:rPr>
                  <a:t>by considering only positive edges, let us call then </a:t>
                </a:r>
                <a:r>
                  <a:rPr lang="en-US" sz="2000" i="1" dirty="0" err="1">
                    <a:solidFill>
                      <a:srgbClr val="0070C0"/>
                    </a:solidFill>
                  </a:rPr>
                  <a:t>supernodes</a:t>
                </a:r>
                <a:endParaRPr lang="en-US" sz="2000" i="1" dirty="0">
                  <a:solidFill>
                    <a:srgbClr val="0070C0"/>
                  </a:solidFill>
                </a:endParaRPr>
              </a:p>
            </p:txBody>
          </p:sp>
        </mc:Choice>
        <mc:Fallback xmlns="">
          <p:sp>
            <p:nvSpPr>
              <p:cNvPr id="10" name="TextBox 9"/>
              <p:cNvSpPr txBox="1">
                <a:spLocks noRot="1" noChangeAspect="1" noMove="1" noResize="1" noEditPoints="1" noAdjustHandles="1" noChangeArrowheads="1" noChangeShapeType="1" noTextEdit="1"/>
              </p:cNvSpPr>
              <p:nvPr/>
            </p:nvSpPr>
            <p:spPr>
              <a:xfrm>
                <a:off x="179512" y="908720"/>
                <a:ext cx="8496944" cy="707886"/>
              </a:xfrm>
              <a:prstGeom prst="rect">
                <a:avLst/>
              </a:prstGeom>
              <a:blipFill>
                <a:blip r:embed="rId3"/>
                <a:stretch>
                  <a:fillRect l="-717" t="-4310" b="-14655"/>
                </a:stretch>
              </a:blipFill>
            </p:spPr>
            <p:txBody>
              <a:bodyPr/>
              <a:lstStyle/>
              <a:p>
                <a:r>
                  <a:rPr lang="en-US">
                    <a:noFill/>
                  </a:rPr>
                  <a:t> </a:t>
                </a:r>
              </a:p>
            </p:txBody>
          </p:sp>
        </mc:Fallback>
      </mc:AlternateContent>
      <p:pic>
        <p:nvPicPr>
          <p:cNvPr id="7" name="Picture 2"/>
          <p:cNvPicPr>
            <a:picLocks noChangeAspect="1" noChangeArrowheads="1"/>
          </p:cNvPicPr>
          <p:nvPr/>
        </p:nvPicPr>
        <p:blipFill>
          <a:blip r:embed="rId4" cstate="print"/>
          <a:srcRect/>
          <a:stretch>
            <a:fillRect/>
          </a:stretch>
        </p:blipFill>
        <p:spPr bwMode="auto">
          <a:xfrm>
            <a:off x="4644008" y="2204864"/>
            <a:ext cx="4191000" cy="3857625"/>
          </a:xfrm>
          <a:prstGeom prst="rect">
            <a:avLst/>
          </a:prstGeom>
          <a:noFill/>
          <a:ln w="9525">
            <a:noFill/>
            <a:miter lim="800000"/>
            <a:headEnd/>
            <a:tailEnd/>
          </a:ln>
        </p:spPr>
      </p:pic>
      <p:sp>
        <p:nvSpPr>
          <p:cNvPr id="8" name="Freeform 7"/>
          <p:cNvSpPr/>
          <p:nvPr/>
        </p:nvSpPr>
        <p:spPr>
          <a:xfrm>
            <a:off x="5501700" y="1999941"/>
            <a:ext cx="1774055" cy="1864311"/>
          </a:xfrm>
          <a:custGeom>
            <a:avLst/>
            <a:gdLst>
              <a:gd name="connsiteX0" fmla="*/ 705775 w 1774055"/>
              <a:gd name="connsiteY0" fmla="*/ 75460 h 1864311"/>
              <a:gd name="connsiteX1" fmla="*/ 173115 w 1774055"/>
              <a:gd name="connsiteY1" fmla="*/ 608121 h 1864311"/>
              <a:gd name="connsiteX2" fmla="*/ 31072 w 1774055"/>
              <a:gd name="connsiteY2" fmla="*/ 1007616 h 1864311"/>
              <a:gd name="connsiteX3" fmla="*/ 359546 w 1774055"/>
              <a:gd name="connsiteY3" fmla="*/ 1460377 h 1864311"/>
              <a:gd name="connsiteX4" fmla="*/ 909961 w 1774055"/>
              <a:gd name="connsiteY4" fmla="*/ 1806606 h 1864311"/>
              <a:gd name="connsiteX5" fmla="*/ 1380478 w 1774055"/>
              <a:gd name="connsiteY5" fmla="*/ 1788851 h 1864311"/>
              <a:gd name="connsiteX6" fmla="*/ 1495888 w 1774055"/>
              <a:gd name="connsiteY6" fmla="*/ 1353845 h 1864311"/>
              <a:gd name="connsiteX7" fmla="*/ 1762218 w 1774055"/>
              <a:gd name="connsiteY7" fmla="*/ 892206 h 1864311"/>
              <a:gd name="connsiteX8" fmla="*/ 1566909 w 1774055"/>
              <a:gd name="connsiteY8" fmla="*/ 696897 h 1864311"/>
              <a:gd name="connsiteX9" fmla="*/ 1344967 w 1774055"/>
              <a:gd name="connsiteY9" fmla="*/ 501589 h 1864311"/>
              <a:gd name="connsiteX10" fmla="*/ 1238435 w 1774055"/>
              <a:gd name="connsiteY10" fmla="*/ 155360 h 1864311"/>
              <a:gd name="connsiteX11" fmla="*/ 705775 w 1774055"/>
              <a:gd name="connsiteY11" fmla="*/ 75460 h 18643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74055" h="1864311">
                <a:moveTo>
                  <a:pt x="705775" y="75460"/>
                </a:moveTo>
                <a:cubicBezTo>
                  <a:pt x="528222" y="150920"/>
                  <a:pt x="285565" y="452762"/>
                  <a:pt x="173115" y="608121"/>
                </a:cubicBezTo>
                <a:cubicBezTo>
                  <a:pt x="60665" y="763480"/>
                  <a:pt x="0" y="865574"/>
                  <a:pt x="31072" y="1007616"/>
                </a:cubicBezTo>
                <a:cubicBezTo>
                  <a:pt x="62144" y="1149658"/>
                  <a:pt x="213065" y="1327212"/>
                  <a:pt x="359546" y="1460377"/>
                </a:cubicBezTo>
                <a:cubicBezTo>
                  <a:pt x="506027" y="1593542"/>
                  <a:pt x="739806" y="1751860"/>
                  <a:pt x="909961" y="1806606"/>
                </a:cubicBezTo>
                <a:cubicBezTo>
                  <a:pt x="1080116" y="1861352"/>
                  <a:pt x="1282823" y="1864311"/>
                  <a:pt x="1380478" y="1788851"/>
                </a:cubicBezTo>
                <a:cubicBezTo>
                  <a:pt x="1478133" y="1713391"/>
                  <a:pt x="1432265" y="1503286"/>
                  <a:pt x="1495888" y="1353845"/>
                </a:cubicBezTo>
                <a:cubicBezTo>
                  <a:pt x="1559511" y="1204404"/>
                  <a:pt x="1750381" y="1001697"/>
                  <a:pt x="1762218" y="892206"/>
                </a:cubicBezTo>
                <a:cubicBezTo>
                  <a:pt x="1774055" y="782715"/>
                  <a:pt x="1636451" y="762000"/>
                  <a:pt x="1566909" y="696897"/>
                </a:cubicBezTo>
                <a:cubicBezTo>
                  <a:pt x="1497367" y="631794"/>
                  <a:pt x="1399713" y="591845"/>
                  <a:pt x="1344967" y="501589"/>
                </a:cubicBezTo>
                <a:cubicBezTo>
                  <a:pt x="1290221" y="411333"/>
                  <a:pt x="1340528" y="224902"/>
                  <a:pt x="1238435" y="155360"/>
                </a:cubicBezTo>
                <a:cubicBezTo>
                  <a:pt x="1136342" y="85818"/>
                  <a:pt x="883328" y="0"/>
                  <a:pt x="705775" y="75460"/>
                </a:cubicBezTo>
                <a:close/>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1" name="Freeform 10"/>
          <p:cNvSpPr/>
          <p:nvPr/>
        </p:nvSpPr>
        <p:spPr>
          <a:xfrm>
            <a:off x="7368971" y="3367103"/>
            <a:ext cx="1513642" cy="955828"/>
          </a:xfrm>
          <a:custGeom>
            <a:avLst/>
            <a:gdLst>
              <a:gd name="connsiteX0" fmla="*/ 862613 w 1513642"/>
              <a:gd name="connsiteY0" fmla="*/ 324034 h 955828"/>
              <a:gd name="connsiteX1" fmla="*/ 507506 w 1513642"/>
              <a:gd name="connsiteY1" fmla="*/ 93215 h 955828"/>
              <a:gd name="connsiteX2" fmla="*/ 205665 w 1513642"/>
              <a:gd name="connsiteY2" fmla="*/ 22194 h 955828"/>
              <a:gd name="connsiteX3" fmla="*/ 1479 w 1513642"/>
              <a:gd name="connsiteY3" fmla="*/ 226380 h 955828"/>
              <a:gd name="connsiteX4" fmla="*/ 196788 w 1513642"/>
              <a:gd name="connsiteY4" fmla="*/ 510465 h 955828"/>
              <a:gd name="connsiteX5" fmla="*/ 614038 w 1513642"/>
              <a:gd name="connsiteY5" fmla="*/ 759040 h 955828"/>
              <a:gd name="connsiteX6" fmla="*/ 951389 w 1513642"/>
              <a:gd name="connsiteY6" fmla="*/ 892205 h 955828"/>
              <a:gd name="connsiteX7" fmla="*/ 1279863 w 1513642"/>
              <a:gd name="connsiteY7" fmla="*/ 927716 h 955828"/>
              <a:gd name="connsiteX8" fmla="*/ 1484050 w 1513642"/>
              <a:gd name="connsiteY8" fmla="*/ 723530 h 955828"/>
              <a:gd name="connsiteX9" fmla="*/ 1457417 w 1513642"/>
              <a:gd name="connsiteY9" fmla="*/ 474955 h 955828"/>
              <a:gd name="connsiteX10" fmla="*/ 1217720 w 1513642"/>
              <a:gd name="connsiteY10" fmla="*/ 439444 h 955828"/>
              <a:gd name="connsiteX11" fmla="*/ 862613 w 1513642"/>
              <a:gd name="connsiteY11" fmla="*/ 324034 h 955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13642" h="955828">
                <a:moveTo>
                  <a:pt x="862613" y="324034"/>
                </a:moveTo>
                <a:cubicBezTo>
                  <a:pt x="744244" y="266329"/>
                  <a:pt x="616997" y="143522"/>
                  <a:pt x="507506" y="93215"/>
                </a:cubicBezTo>
                <a:cubicBezTo>
                  <a:pt x="398015" y="42908"/>
                  <a:pt x="290003" y="0"/>
                  <a:pt x="205665" y="22194"/>
                </a:cubicBezTo>
                <a:cubicBezTo>
                  <a:pt x="121327" y="44388"/>
                  <a:pt x="2958" y="145002"/>
                  <a:pt x="1479" y="226380"/>
                </a:cubicBezTo>
                <a:cubicBezTo>
                  <a:pt x="0" y="307758"/>
                  <a:pt x="94695" y="421688"/>
                  <a:pt x="196788" y="510465"/>
                </a:cubicBezTo>
                <a:cubicBezTo>
                  <a:pt x="298881" y="599242"/>
                  <a:pt x="488271" y="695417"/>
                  <a:pt x="614038" y="759040"/>
                </a:cubicBezTo>
                <a:cubicBezTo>
                  <a:pt x="739805" y="822663"/>
                  <a:pt x="840418" y="864092"/>
                  <a:pt x="951389" y="892205"/>
                </a:cubicBezTo>
                <a:cubicBezTo>
                  <a:pt x="1062360" y="920318"/>
                  <a:pt x="1191086" y="955828"/>
                  <a:pt x="1279863" y="927716"/>
                </a:cubicBezTo>
                <a:cubicBezTo>
                  <a:pt x="1368640" y="899604"/>
                  <a:pt x="1454458" y="798990"/>
                  <a:pt x="1484050" y="723530"/>
                </a:cubicBezTo>
                <a:cubicBezTo>
                  <a:pt x="1513642" y="648070"/>
                  <a:pt x="1501805" y="522303"/>
                  <a:pt x="1457417" y="474955"/>
                </a:cubicBezTo>
                <a:cubicBezTo>
                  <a:pt x="1413029" y="427607"/>
                  <a:pt x="1315375" y="463118"/>
                  <a:pt x="1217720" y="439444"/>
                </a:cubicBezTo>
                <a:cubicBezTo>
                  <a:pt x="1120066" y="415770"/>
                  <a:pt x="980982" y="381739"/>
                  <a:pt x="862613" y="324034"/>
                </a:cubicBezTo>
                <a:close/>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2" name="Freeform 11"/>
          <p:cNvSpPr/>
          <p:nvPr/>
        </p:nvSpPr>
        <p:spPr>
          <a:xfrm>
            <a:off x="8210869" y="4746100"/>
            <a:ext cx="591845" cy="673224"/>
          </a:xfrm>
          <a:custGeom>
            <a:avLst/>
            <a:gdLst>
              <a:gd name="connsiteX0" fmla="*/ 517864 w 591845"/>
              <a:gd name="connsiteY0" fmla="*/ 90257 h 673224"/>
              <a:gd name="connsiteX1" fmla="*/ 127247 w 591845"/>
              <a:gd name="connsiteY1" fmla="*/ 19235 h 673224"/>
              <a:gd name="connsiteX2" fmla="*/ 2959 w 591845"/>
              <a:gd name="connsiteY2" fmla="*/ 205667 h 673224"/>
              <a:gd name="connsiteX3" fmla="*/ 109491 w 591845"/>
              <a:gd name="connsiteY3" fmla="*/ 596284 h 673224"/>
              <a:gd name="connsiteX4" fmla="*/ 358066 w 591845"/>
              <a:gd name="connsiteY4" fmla="*/ 667305 h 673224"/>
              <a:gd name="connsiteX5" fmla="*/ 553375 w 591845"/>
              <a:gd name="connsiteY5" fmla="*/ 569651 h 673224"/>
              <a:gd name="connsiteX6" fmla="*/ 571130 w 591845"/>
              <a:gd name="connsiteY6" fmla="*/ 356587 h 673224"/>
              <a:gd name="connsiteX7" fmla="*/ 517864 w 591845"/>
              <a:gd name="connsiteY7" fmla="*/ 90257 h 6732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91845" h="673224">
                <a:moveTo>
                  <a:pt x="517864" y="90257"/>
                </a:moveTo>
                <a:cubicBezTo>
                  <a:pt x="443883" y="34032"/>
                  <a:pt x="213064" y="0"/>
                  <a:pt x="127247" y="19235"/>
                </a:cubicBezTo>
                <a:cubicBezTo>
                  <a:pt x="41430" y="38470"/>
                  <a:pt x="5918" y="109492"/>
                  <a:pt x="2959" y="205667"/>
                </a:cubicBezTo>
                <a:cubicBezTo>
                  <a:pt x="0" y="301842"/>
                  <a:pt x="50307" y="519344"/>
                  <a:pt x="109491" y="596284"/>
                </a:cubicBezTo>
                <a:cubicBezTo>
                  <a:pt x="168675" y="673224"/>
                  <a:pt x="284085" y="671744"/>
                  <a:pt x="358066" y="667305"/>
                </a:cubicBezTo>
                <a:cubicBezTo>
                  <a:pt x="432047" y="662866"/>
                  <a:pt x="517864" y="621437"/>
                  <a:pt x="553375" y="569651"/>
                </a:cubicBezTo>
                <a:cubicBezTo>
                  <a:pt x="588886" y="517865"/>
                  <a:pt x="575569" y="436486"/>
                  <a:pt x="571130" y="356587"/>
                </a:cubicBezTo>
                <a:cubicBezTo>
                  <a:pt x="566691" y="276688"/>
                  <a:pt x="591845" y="146482"/>
                  <a:pt x="517864" y="90257"/>
                </a:cubicBezTo>
                <a:close/>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3" name="Freeform 12"/>
          <p:cNvSpPr/>
          <p:nvPr/>
        </p:nvSpPr>
        <p:spPr>
          <a:xfrm>
            <a:off x="7265397" y="4278543"/>
            <a:ext cx="759041" cy="625876"/>
          </a:xfrm>
          <a:custGeom>
            <a:avLst/>
            <a:gdLst>
              <a:gd name="connsiteX0" fmla="*/ 406894 w 759041"/>
              <a:gd name="connsiteY0" fmla="*/ 16276 h 625876"/>
              <a:gd name="connsiteX1" fmla="*/ 96175 w 759041"/>
              <a:gd name="connsiteY1" fmla="*/ 158319 h 625876"/>
              <a:gd name="connsiteX2" fmla="*/ 16276 w 759041"/>
              <a:gd name="connsiteY2" fmla="*/ 389138 h 625876"/>
              <a:gd name="connsiteX3" fmla="*/ 193829 w 759041"/>
              <a:gd name="connsiteY3" fmla="*/ 602202 h 625876"/>
              <a:gd name="connsiteX4" fmla="*/ 611080 w 759041"/>
              <a:gd name="connsiteY4" fmla="*/ 531181 h 625876"/>
              <a:gd name="connsiteX5" fmla="*/ 744245 w 759041"/>
              <a:gd name="connsiteY5" fmla="*/ 344750 h 625876"/>
              <a:gd name="connsiteX6" fmla="*/ 699857 w 759041"/>
              <a:gd name="connsiteY6" fmla="*/ 167196 h 625876"/>
              <a:gd name="connsiteX7" fmla="*/ 664346 w 759041"/>
              <a:gd name="connsiteY7" fmla="*/ 69542 h 625876"/>
              <a:gd name="connsiteX8" fmla="*/ 575569 w 759041"/>
              <a:gd name="connsiteY8" fmla="*/ 60664 h 625876"/>
              <a:gd name="connsiteX9" fmla="*/ 406894 w 759041"/>
              <a:gd name="connsiteY9" fmla="*/ 16276 h 6258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59041" h="625876">
                <a:moveTo>
                  <a:pt x="406894" y="16276"/>
                </a:moveTo>
                <a:cubicBezTo>
                  <a:pt x="326995" y="32552"/>
                  <a:pt x="161278" y="96175"/>
                  <a:pt x="96175" y="158319"/>
                </a:cubicBezTo>
                <a:cubicBezTo>
                  <a:pt x="31072" y="220463"/>
                  <a:pt x="0" y="315158"/>
                  <a:pt x="16276" y="389138"/>
                </a:cubicBezTo>
                <a:cubicBezTo>
                  <a:pt x="32552" y="463119"/>
                  <a:pt x="94695" y="578528"/>
                  <a:pt x="193829" y="602202"/>
                </a:cubicBezTo>
                <a:cubicBezTo>
                  <a:pt x="292963" y="625876"/>
                  <a:pt x="519344" y="574090"/>
                  <a:pt x="611080" y="531181"/>
                </a:cubicBezTo>
                <a:cubicBezTo>
                  <a:pt x="702816" y="488272"/>
                  <a:pt x="729449" y="405414"/>
                  <a:pt x="744245" y="344750"/>
                </a:cubicBezTo>
                <a:cubicBezTo>
                  <a:pt x="759041" y="284086"/>
                  <a:pt x="713173" y="213064"/>
                  <a:pt x="699857" y="167196"/>
                </a:cubicBezTo>
                <a:cubicBezTo>
                  <a:pt x="686541" y="121328"/>
                  <a:pt x="685061" y="87297"/>
                  <a:pt x="664346" y="69542"/>
                </a:cubicBezTo>
                <a:cubicBezTo>
                  <a:pt x="643631" y="51787"/>
                  <a:pt x="612559" y="69542"/>
                  <a:pt x="575569" y="60664"/>
                </a:cubicBezTo>
                <a:cubicBezTo>
                  <a:pt x="538579" y="51786"/>
                  <a:pt x="486793" y="0"/>
                  <a:pt x="406894" y="16276"/>
                </a:cubicBezTo>
                <a:close/>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4" name="Freeform 13"/>
          <p:cNvSpPr/>
          <p:nvPr/>
        </p:nvSpPr>
        <p:spPr>
          <a:xfrm>
            <a:off x="7379328" y="5401569"/>
            <a:ext cx="766439" cy="745724"/>
          </a:xfrm>
          <a:custGeom>
            <a:avLst/>
            <a:gdLst>
              <a:gd name="connsiteX0" fmla="*/ 594803 w 766439"/>
              <a:gd name="connsiteY0" fmla="*/ 162757 h 745724"/>
              <a:gd name="connsiteX1" fmla="*/ 97654 w 766439"/>
              <a:gd name="connsiteY1" fmla="*/ 20714 h 745724"/>
              <a:gd name="connsiteX2" fmla="*/ 8877 w 766439"/>
              <a:gd name="connsiteY2" fmla="*/ 287044 h 745724"/>
              <a:gd name="connsiteX3" fmla="*/ 62143 w 766439"/>
              <a:gd name="connsiteY3" fmla="*/ 535619 h 745724"/>
              <a:gd name="connsiteX4" fmla="*/ 319596 w 766439"/>
              <a:gd name="connsiteY4" fmla="*/ 730928 h 745724"/>
              <a:gd name="connsiteX5" fmla="*/ 665825 w 766439"/>
              <a:gd name="connsiteY5" fmla="*/ 624396 h 745724"/>
              <a:gd name="connsiteX6" fmla="*/ 745724 w 766439"/>
              <a:gd name="connsiteY6" fmla="*/ 437965 h 745724"/>
              <a:gd name="connsiteX7" fmla="*/ 745724 w 766439"/>
              <a:gd name="connsiteY7" fmla="*/ 251533 h 745724"/>
              <a:gd name="connsiteX8" fmla="*/ 594803 w 766439"/>
              <a:gd name="connsiteY8" fmla="*/ 162757 h 745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6439" h="745724">
                <a:moveTo>
                  <a:pt x="594803" y="162757"/>
                </a:moveTo>
                <a:cubicBezTo>
                  <a:pt x="486791" y="124287"/>
                  <a:pt x="195308" y="0"/>
                  <a:pt x="97654" y="20714"/>
                </a:cubicBezTo>
                <a:cubicBezTo>
                  <a:pt x="0" y="41429"/>
                  <a:pt x="14795" y="201227"/>
                  <a:pt x="8877" y="287044"/>
                </a:cubicBezTo>
                <a:cubicBezTo>
                  <a:pt x="2959" y="372861"/>
                  <a:pt x="10356" y="461638"/>
                  <a:pt x="62143" y="535619"/>
                </a:cubicBezTo>
                <a:cubicBezTo>
                  <a:pt x="113930" y="609600"/>
                  <a:pt x="218982" y="716132"/>
                  <a:pt x="319596" y="730928"/>
                </a:cubicBezTo>
                <a:cubicBezTo>
                  <a:pt x="420210" y="745724"/>
                  <a:pt x="594804" y="673223"/>
                  <a:pt x="665825" y="624396"/>
                </a:cubicBezTo>
                <a:cubicBezTo>
                  <a:pt x="736846" y="575569"/>
                  <a:pt x="732408" y="500109"/>
                  <a:pt x="745724" y="437965"/>
                </a:cubicBezTo>
                <a:cubicBezTo>
                  <a:pt x="759041" y="375821"/>
                  <a:pt x="766439" y="297401"/>
                  <a:pt x="745724" y="251533"/>
                </a:cubicBezTo>
                <a:cubicBezTo>
                  <a:pt x="725009" y="205665"/>
                  <a:pt x="702815" y="201227"/>
                  <a:pt x="594803" y="162757"/>
                </a:cubicBezTo>
                <a:close/>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5" name="Freeform 14"/>
          <p:cNvSpPr/>
          <p:nvPr/>
        </p:nvSpPr>
        <p:spPr>
          <a:xfrm>
            <a:off x="4590259" y="3676342"/>
            <a:ext cx="2817181" cy="1889463"/>
          </a:xfrm>
          <a:custGeom>
            <a:avLst/>
            <a:gdLst>
              <a:gd name="connsiteX0" fmla="*/ 1839158 w 2817181"/>
              <a:gd name="connsiteY0" fmla="*/ 574089 h 1889463"/>
              <a:gd name="connsiteX1" fmla="*/ 1226599 w 2817181"/>
              <a:gd name="connsiteY1" fmla="*/ 59184 h 1889463"/>
              <a:gd name="connsiteX2" fmla="*/ 835981 w 2817181"/>
              <a:gd name="connsiteY2" fmla="*/ 218982 h 1889463"/>
              <a:gd name="connsiteX3" fmla="*/ 383220 w 2817181"/>
              <a:gd name="connsiteY3" fmla="*/ 458679 h 1889463"/>
              <a:gd name="connsiteX4" fmla="*/ 161278 w 2817181"/>
              <a:gd name="connsiteY4" fmla="*/ 689498 h 1889463"/>
              <a:gd name="connsiteX5" fmla="*/ 45868 w 2817181"/>
              <a:gd name="connsiteY5" fmla="*/ 1213281 h 1889463"/>
              <a:gd name="connsiteX6" fmla="*/ 436486 w 2817181"/>
              <a:gd name="connsiteY6" fmla="*/ 1577265 h 1889463"/>
              <a:gd name="connsiteX7" fmla="*/ 853736 w 2817181"/>
              <a:gd name="connsiteY7" fmla="*/ 1852473 h 1889463"/>
              <a:gd name="connsiteX8" fmla="*/ 1333131 w 2817181"/>
              <a:gd name="connsiteY8" fmla="*/ 1799207 h 1889463"/>
              <a:gd name="connsiteX9" fmla="*/ 1821402 w 2817181"/>
              <a:gd name="connsiteY9" fmla="*/ 1790329 h 1889463"/>
              <a:gd name="connsiteX10" fmla="*/ 2682536 w 2817181"/>
              <a:gd name="connsiteY10" fmla="*/ 1603898 h 1889463"/>
              <a:gd name="connsiteX11" fmla="*/ 2629270 w 2817181"/>
              <a:gd name="connsiteY11" fmla="*/ 1310935 h 1889463"/>
              <a:gd name="connsiteX12" fmla="*/ 2522738 w 2817181"/>
              <a:gd name="connsiteY12" fmla="*/ 1186648 h 1889463"/>
              <a:gd name="connsiteX13" fmla="*/ 2469472 w 2817181"/>
              <a:gd name="connsiteY13" fmla="*/ 707254 h 1889463"/>
              <a:gd name="connsiteX14" fmla="*/ 2203142 w 2817181"/>
              <a:gd name="connsiteY14" fmla="*/ 511945 h 1889463"/>
              <a:gd name="connsiteX15" fmla="*/ 1892424 w 2817181"/>
              <a:gd name="connsiteY15" fmla="*/ 582966 h 1889463"/>
              <a:gd name="connsiteX16" fmla="*/ 1839158 w 2817181"/>
              <a:gd name="connsiteY16" fmla="*/ 574089 h 18894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817181" h="1889463">
                <a:moveTo>
                  <a:pt x="1839158" y="574089"/>
                </a:moveTo>
                <a:cubicBezTo>
                  <a:pt x="1728187" y="486792"/>
                  <a:pt x="1393795" y="118368"/>
                  <a:pt x="1226599" y="59184"/>
                </a:cubicBezTo>
                <a:cubicBezTo>
                  <a:pt x="1059403" y="0"/>
                  <a:pt x="976544" y="152400"/>
                  <a:pt x="835981" y="218982"/>
                </a:cubicBezTo>
                <a:cubicBezTo>
                  <a:pt x="695418" y="285564"/>
                  <a:pt x="495670" y="380260"/>
                  <a:pt x="383220" y="458679"/>
                </a:cubicBezTo>
                <a:cubicBezTo>
                  <a:pt x="270770" y="537098"/>
                  <a:pt x="217503" y="563731"/>
                  <a:pt x="161278" y="689498"/>
                </a:cubicBezTo>
                <a:cubicBezTo>
                  <a:pt x="105053" y="815265"/>
                  <a:pt x="0" y="1065320"/>
                  <a:pt x="45868" y="1213281"/>
                </a:cubicBezTo>
                <a:cubicBezTo>
                  <a:pt x="91736" y="1361242"/>
                  <a:pt x="301841" y="1470733"/>
                  <a:pt x="436486" y="1577265"/>
                </a:cubicBezTo>
                <a:cubicBezTo>
                  <a:pt x="571131" y="1683797"/>
                  <a:pt x="704295" y="1815483"/>
                  <a:pt x="853736" y="1852473"/>
                </a:cubicBezTo>
                <a:cubicBezTo>
                  <a:pt x="1003177" y="1889463"/>
                  <a:pt x="1171853" y="1809564"/>
                  <a:pt x="1333131" y="1799207"/>
                </a:cubicBezTo>
                <a:cubicBezTo>
                  <a:pt x="1494409" y="1788850"/>
                  <a:pt x="1596501" y="1822880"/>
                  <a:pt x="1821402" y="1790329"/>
                </a:cubicBezTo>
                <a:cubicBezTo>
                  <a:pt x="2046303" y="1757778"/>
                  <a:pt x="2547891" y="1683797"/>
                  <a:pt x="2682536" y="1603898"/>
                </a:cubicBezTo>
                <a:cubicBezTo>
                  <a:pt x="2817181" y="1523999"/>
                  <a:pt x="2655903" y="1380477"/>
                  <a:pt x="2629270" y="1310935"/>
                </a:cubicBezTo>
                <a:cubicBezTo>
                  <a:pt x="2602637" y="1241393"/>
                  <a:pt x="2549371" y="1287262"/>
                  <a:pt x="2522738" y="1186648"/>
                </a:cubicBezTo>
                <a:cubicBezTo>
                  <a:pt x="2496105" y="1086035"/>
                  <a:pt x="2522738" y="819704"/>
                  <a:pt x="2469472" y="707254"/>
                </a:cubicBezTo>
                <a:cubicBezTo>
                  <a:pt x="2416206" y="594804"/>
                  <a:pt x="2299317" y="532660"/>
                  <a:pt x="2203142" y="511945"/>
                </a:cubicBezTo>
                <a:cubicBezTo>
                  <a:pt x="2106967" y="491230"/>
                  <a:pt x="1945690" y="572609"/>
                  <a:pt x="1892424" y="582966"/>
                </a:cubicBezTo>
                <a:cubicBezTo>
                  <a:pt x="1839158" y="593323"/>
                  <a:pt x="1950129" y="661386"/>
                  <a:pt x="1839158" y="574089"/>
                </a:cubicBezTo>
                <a:close/>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6" name="Freeform 15"/>
          <p:cNvSpPr/>
          <p:nvPr/>
        </p:nvSpPr>
        <p:spPr>
          <a:xfrm>
            <a:off x="4579902" y="3300520"/>
            <a:ext cx="720571" cy="653988"/>
          </a:xfrm>
          <a:custGeom>
            <a:avLst/>
            <a:gdLst>
              <a:gd name="connsiteX0" fmla="*/ 340311 w 720571"/>
              <a:gd name="connsiteY0" fmla="*/ 26633 h 653988"/>
              <a:gd name="connsiteX1" fmla="*/ 38470 w 720571"/>
              <a:gd name="connsiteY1" fmla="*/ 221942 h 653988"/>
              <a:gd name="connsiteX2" fmla="*/ 109491 w 720571"/>
              <a:gd name="connsiteY2" fmla="*/ 514905 h 653988"/>
              <a:gd name="connsiteX3" fmla="*/ 420210 w 720571"/>
              <a:gd name="connsiteY3" fmla="*/ 639192 h 653988"/>
              <a:gd name="connsiteX4" fmla="*/ 677662 w 720571"/>
              <a:gd name="connsiteY4" fmla="*/ 426128 h 653988"/>
              <a:gd name="connsiteX5" fmla="*/ 677662 w 720571"/>
              <a:gd name="connsiteY5" fmla="*/ 213064 h 653988"/>
              <a:gd name="connsiteX6" fmla="*/ 588886 w 720571"/>
              <a:gd name="connsiteY6" fmla="*/ 97654 h 653988"/>
              <a:gd name="connsiteX7" fmla="*/ 482354 w 720571"/>
              <a:gd name="connsiteY7" fmla="*/ 62144 h 653988"/>
              <a:gd name="connsiteX8" fmla="*/ 340311 w 720571"/>
              <a:gd name="connsiteY8" fmla="*/ 26633 h 6539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20571" h="653988">
                <a:moveTo>
                  <a:pt x="340311" y="26633"/>
                </a:moveTo>
                <a:cubicBezTo>
                  <a:pt x="266330" y="53266"/>
                  <a:pt x="76940" y="140563"/>
                  <a:pt x="38470" y="221942"/>
                </a:cubicBezTo>
                <a:cubicBezTo>
                  <a:pt x="0" y="303321"/>
                  <a:pt x="45868" y="445363"/>
                  <a:pt x="109491" y="514905"/>
                </a:cubicBezTo>
                <a:cubicBezTo>
                  <a:pt x="173114" y="584447"/>
                  <a:pt x="325515" y="653988"/>
                  <a:pt x="420210" y="639192"/>
                </a:cubicBezTo>
                <a:cubicBezTo>
                  <a:pt x="514905" y="624396"/>
                  <a:pt x="634753" y="497149"/>
                  <a:pt x="677662" y="426128"/>
                </a:cubicBezTo>
                <a:cubicBezTo>
                  <a:pt x="720571" y="355107"/>
                  <a:pt x="692458" y="267810"/>
                  <a:pt x="677662" y="213064"/>
                </a:cubicBezTo>
                <a:cubicBezTo>
                  <a:pt x="662866" y="158318"/>
                  <a:pt x="621437" y="122807"/>
                  <a:pt x="588886" y="97654"/>
                </a:cubicBezTo>
                <a:cubicBezTo>
                  <a:pt x="556335" y="72501"/>
                  <a:pt x="517865" y="76940"/>
                  <a:pt x="482354" y="62144"/>
                </a:cubicBezTo>
                <a:cubicBezTo>
                  <a:pt x="446843" y="47348"/>
                  <a:pt x="414292" y="0"/>
                  <a:pt x="340311" y="26633"/>
                </a:cubicBezTo>
                <a:close/>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mc:AlternateContent xmlns:mc="http://schemas.openxmlformats.org/markup-compatibility/2006" xmlns:a14="http://schemas.microsoft.com/office/drawing/2010/main">
        <mc:Choice Requires="a14">
          <p:sp>
            <p:nvSpPr>
              <p:cNvPr id="17" name="TextBox 16"/>
              <p:cNvSpPr txBox="1"/>
              <p:nvPr/>
            </p:nvSpPr>
            <p:spPr>
              <a:xfrm>
                <a:off x="214272" y="1737350"/>
                <a:ext cx="4328382" cy="2862322"/>
              </a:xfrm>
              <a:prstGeom prst="rect">
                <a:avLst/>
              </a:prstGeom>
              <a:noFill/>
            </p:spPr>
            <p:txBody>
              <a:bodyPr wrap="square" rtlCol="0">
                <a:spAutoFit/>
              </a:bodyPr>
              <a:lstStyle/>
              <a:p>
                <a:r>
                  <a:rPr lang="en-US" sz="2000" dirty="0">
                    <a:solidFill>
                      <a:schemeClr val="tx2">
                        <a:lumMod val="50000"/>
                      </a:schemeClr>
                    </a:solidFill>
                  </a:rPr>
                  <a:t>Check: Do </a:t>
                </a:r>
                <a:r>
                  <a:rPr lang="en-US" sz="2000" dirty="0" err="1">
                    <a:solidFill>
                      <a:schemeClr val="tx2">
                        <a:lumMod val="50000"/>
                      </a:schemeClr>
                    </a:solidFill>
                  </a:rPr>
                  <a:t>supernodes</a:t>
                </a:r>
                <a:r>
                  <a:rPr lang="en-US" sz="2000" dirty="0">
                    <a:solidFill>
                      <a:schemeClr val="tx2">
                        <a:lumMod val="50000"/>
                      </a:schemeClr>
                    </a:solidFill>
                  </a:rPr>
                  <a:t> </a:t>
                </a:r>
                <a:r>
                  <a:rPr lang="en-US" sz="2000" i="1" dirty="0">
                    <a:solidFill>
                      <a:srgbClr val="0070C0"/>
                    </a:solidFill>
                  </a:rPr>
                  <a:t>contain a negative edge</a:t>
                </a:r>
                <a:r>
                  <a:rPr lang="en-US" sz="2000" dirty="0">
                    <a:solidFill>
                      <a:schemeClr val="tx2">
                        <a:lumMod val="50000"/>
                      </a:schemeClr>
                    </a:solidFill>
                  </a:rPr>
                  <a:t> between any pair of their nodes </a:t>
                </a:r>
              </a:p>
              <a:p>
                <a:r>
                  <a:rPr lang="en-US" sz="2000" dirty="0">
                    <a:solidFill>
                      <a:schemeClr val="tx2">
                        <a:lumMod val="50000"/>
                      </a:schemeClr>
                    </a:solidFill>
                  </a:rPr>
                  <a:t>If Yes, </a:t>
                </a:r>
                <a14:m>
                  <m:oMath xmlns:m="http://schemas.openxmlformats.org/officeDocument/2006/math">
                    <m:r>
                      <a:rPr lang="en-US" sz="2000" i="1" dirty="0" smtClean="0">
                        <a:solidFill>
                          <a:schemeClr val="tx2">
                            <a:lumMod val="50000"/>
                          </a:schemeClr>
                        </a:solidFill>
                        <a:latin typeface="Cambria Math" panose="02040503050406030204" pitchFamily="18" charset="0"/>
                      </a:rPr>
                      <m:t>𝐺</m:t>
                    </m:r>
                  </m:oMath>
                </a14:m>
                <a:r>
                  <a:rPr lang="en-US" sz="2000" dirty="0">
                    <a:solidFill>
                      <a:schemeClr val="tx2">
                        <a:lumMod val="50000"/>
                      </a:schemeClr>
                    </a:solidFill>
                  </a:rPr>
                  <a:t> is unbalanced</a:t>
                </a:r>
              </a:p>
              <a:p>
                <a:r>
                  <a:rPr lang="en-US" sz="2000" dirty="0">
                    <a:solidFill>
                      <a:schemeClr val="tx2">
                        <a:lumMod val="50000"/>
                      </a:schemeClr>
                    </a:solidFill>
                  </a:rPr>
                  <a:t>Proof: say - between A and B, A and B connected by an all-positive path -&gt; odd cycle</a:t>
                </a:r>
              </a:p>
              <a:p>
                <a:endParaRPr lang="en-US" sz="2000" dirty="0">
                  <a:solidFill>
                    <a:schemeClr val="tx2">
                      <a:lumMod val="50000"/>
                    </a:schemeClr>
                  </a:solidFill>
                </a:endParaRPr>
              </a:p>
              <a:p>
                <a:endParaRPr lang="el-GR" sz="2000" dirty="0"/>
              </a:p>
            </p:txBody>
          </p:sp>
        </mc:Choice>
        <mc:Fallback xmlns="">
          <p:sp>
            <p:nvSpPr>
              <p:cNvPr id="17" name="TextBox 16"/>
              <p:cNvSpPr txBox="1">
                <a:spLocks noRot="1" noChangeAspect="1" noMove="1" noResize="1" noEditPoints="1" noAdjustHandles="1" noChangeArrowheads="1" noChangeShapeType="1" noTextEdit="1"/>
              </p:cNvSpPr>
              <p:nvPr/>
            </p:nvSpPr>
            <p:spPr>
              <a:xfrm>
                <a:off x="214272" y="1737350"/>
                <a:ext cx="4328382" cy="2862322"/>
              </a:xfrm>
              <a:prstGeom prst="rect">
                <a:avLst/>
              </a:prstGeom>
              <a:blipFill>
                <a:blip r:embed="rId5"/>
                <a:stretch>
                  <a:fillRect l="-1408" t="-1277" r="-2535"/>
                </a:stretch>
              </a:blipFill>
            </p:spPr>
            <p:txBody>
              <a:bodyPr/>
              <a:lstStyle/>
              <a:p>
                <a:r>
                  <a:rPr lang="en-US">
                    <a:noFill/>
                  </a:rPr>
                  <a:t> </a:t>
                </a:r>
              </a:p>
            </p:txBody>
          </p:sp>
        </mc:Fallback>
      </mc:AlternateContent>
      <p:pic>
        <p:nvPicPr>
          <p:cNvPr id="231425" name="Picture 1"/>
          <p:cNvPicPr>
            <a:picLocks noChangeAspect="1" noChangeArrowheads="1"/>
          </p:cNvPicPr>
          <p:nvPr/>
        </p:nvPicPr>
        <p:blipFill>
          <a:blip r:embed="rId6" cstate="print"/>
          <a:srcRect/>
          <a:stretch>
            <a:fillRect/>
          </a:stretch>
        </p:blipFill>
        <p:spPr bwMode="auto">
          <a:xfrm>
            <a:off x="270532" y="4125655"/>
            <a:ext cx="3581400" cy="2381250"/>
          </a:xfrm>
          <a:prstGeom prst="rect">
            <a:avLst/>
          </a:prstGeom>
          <a:noFill/>
          <a:ln w="9525">
            <a:noFill/>
            <a:miter lim="800000"/>
            <a:headEnd/>
            <a:tailEnd/>
          </a:ln>
        </p:spPr>
      </p:pic>
    </p:spTree>
    <p:extLst>
      <p:ext uri="{BB962C8B-B14F-4D97-AF65-F5344CB8AC3E}">
        <p14:creationId xmlns:p14="http://schemas.microsoft.com/office/powerpoint/2010/main" val="27326647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51520" y="116633"/>
            <a:ext cx="8208912" cy="707886"/>
          </a:xfrm>
          <a:prstGeom prst="rect">
            <a:avLst/>
          </a:prstGeom>
          <a:noFill/>
        </p:spPr>
        <p:txBody>
          <a:bodyPr wrap="square" rtlCol="0">
            <a:spAutoFit/>
          </a:bodyPr>
          <a:lstStyle/>
          <a:p>
            <a:pPr algn="ctr"/>
            <a:r>
              <a:rPr lang="en-US" sz="4000" dirty="0"/>
              <a:t>Balance Characterization: Step 1</a:t>
            </a:r>
          </a:p>
        </p:txBody>
      </p:sp>
      <p:pic>
        <p:nvPicPr>
          <p:cNvPr id="7" name="Picture 2"/>
          <p:cNvPicPr>
            <a:picLocks noChangeAspect="1" noChangeArrowheads="1"/>
          </p:cNvPicPr>
          <p:nvPr/>
        </p:nvPicPr>
        <p:blipFill>
          <a:blip r:embed="rId3" cstate="print"/>
          <a:srcRect/>
          <a:stretch>
            <a:fillRect/>
          </a:stretch>
        </p:blipFill>
        <p:spPr bwMode="auto">
          <a:xfrm>
            <a:off x="617964" y="1998699"/>
            <a:ext cx="4191000" cy="3857625"/>
          </a:xfrm>
          <a:prstGeom prst="rect">
            <a:avLst/>
          </a:prstGeom>
          <a:noFill/>
          <a:ln w="9525">
            <a:noFill/>
            <a:miter lim="800000"/>
            <a:headEnd/>
            <a:tailEnd/>
          </a:ln>
        </p:spPr>
      </p:pic>
      <p:sp>
        <p:nvSpPr>
          <p:cNvPr id="8" name="Freeform 7"/>
          <p:cNvSpPr/>
          <p:nvPr/>
        </p:nvSpPr>
        <p:spPr>
          <a:xfrm>
            <a:off x="1475656" y="1793776"/>
            <a:ext cx="1774055" cy="1864311"/>
          </a:xfrm>
          <a:custGeom>
            <a:avLst/>
            <a:gdLst>
              <a:gd name="connsiteX0" fmla="*/ 705775 w 1774055"/>
              <a:gd name="connsiteY0" fmla="*/ 75460 h 1864311"/>
              <a:gd name="connsiteX1" fmla="*/ 173115 w 1774055"/>
              <a:gd name="connsiteY1" fmla="*/ 608121 h 1864311"/>
              <a:gd name="connsiteX2" fmla="*/ 31072 w 1774055"/>
              <a:gd name="connsiteY2" fmla="*/ 1007616 h 1864311"/>
              <a:gd name="connsiteX3" fmla="*/ 359546 w 1774055"/>
              <a:gd name="connsiteY3" fmla="*/ 1460377 h 1864311"/>
              <a:gd name="connsiteX4" fmla="*/ 909961 w 1774055"/>
              <a:gd name="connsiteY4" fmla="*/ 1806606 h 1864311"/>
              <a:gd name="connsiteX5" fmla="*/ 1380478 w 1774055"/>
              <a:gd name="connsiteY5" fmla="*/ 1788851 h 1864311"/>
              <a:gd name="connsiteX6" fmla="*/ 1495888 w 1774055"/>
              <a:gd name="connsiteY6" fmla="*/ 1353845 h 1864311"/>
              <a:gd name="connsiteX7" fmla="*/ 1762218 w 1774055"/>
              <a:gd name="connsiteY7" fmla="*/ 892206 h 1864311"/>
              <a:gd name="connsiteX8" fmla="*/ 1566909 w 1774055"/>
              <a:gd name="connsiteY8" fmla="*/ 696897 h 1864311"/>
              <a:gd name="connsiteX9" fmla="*/ 1344967 w 1774055"/>
              <a:gd name="connsiteY9" fmla="*/ 501589 h 1864311"/>
              <a:gd name="connsiteX10" fmla="*/ 1238435 w 1774055"/>
              <a:gd name="connsiteY10" fmla="*/ 155360 h 1864311"/>
              <a:gd name="connsiteX11" fmla="*/ 705775 w 1774055"/>
              <a:gd name="connsiteY11" fmla="*/ 75460 h 18643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74055" h="1864311">
                <a:moveTo>
                  <a:pt x="705775" y="75460"/>
                </a:moveTo>
                <a:cubicBezTo>
                  <a:pt x="528222" y="150920"/>
                  <a:pt x="285565" y="452762"/>
                  <a:pt x="173115" y="608121"/>
                </a:cubicBezTo>
                <a:cubicBezTo>
                  <a:pt x="60665" y="763480"/>
                  <a:pt x="0" y="865574"/>
                  <a:pt x="31072" y="1007616"/>
                </a:cubicBezTo>
                <a:cubicBezTo>
                  <a:pt x="62144" y="1149658"/>
                  <a:pt x="213065" y="1327212"/>
                  <a:pt x="359546" y="1460377"/>
                </a:cubicBezTo>
                <a:cubicBezTo>
                  <a:pt x="506027" y="1593542"/>
                  <a:pt x="739806" y="1751860"/>
                  <a:pt x="909961" y="1806606"/>
                </a:cubicBezTo>
                <a:cubicBezTo>
                  <a:pt x="1080116" y="1861352"/>
                  <a:pt x="1282823" y="1864311"/>
                  <a:pt x="1380478" y="1788851"/>
                </a:cubicBezTo>
                <a:cubicBezTo>
                  <a:pt x="1478133" y="1713391"/>
                  <a:pt x="1432265" y="1503286"/>
                  <a:pt x="1495888" y="1353845"/>
                </a:cubicBezTo>
                <a:cubicBezTo>
                  <a:pt x="1559511" y="1204404"/>
                  <a:pt x="1750381" y="1001697"/>
                  <a:pt x="1762218" y="892206"/>
                </a:cubicBezTo>
                <a:cubicBezTo>
                  <a:pt x="1774055" y="782715"/>
                  <a:pt x="1636451" y="762000"/>
                  <a:pt x="1566909" y="696897"/>
                </a:cubicBezTo>
                <a:cubicBezTo>
                  <a:pt x="1497367" y="631794"/>
                  <a:pt x="1399713" y="591845"/>
                  <a:pt x="1344967" y="501589"/>
                </a:cubicBezTo>
                <a:cubicBezTo>
                  <a:pt x="1290221" y="411333"/>
                  <a:pt x="1340528" y="224902"/>
                  <a:pt x="1238435" y="155360"/>
                </a:cubicBezTo>
                <a:cubicBezTo>
                  <a:pt x="1136342" y="85818"/>
                  <a:pt x="883328" y="0"/>
                  <a:pt x="705775" y="75460"/>
                </a:cubicBezTo>
                <a:close/>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1" name="Freeform 10"/>
          <p:cNvSpPr/>
          <p:nvPr/>
        </p:nvSpPr>
        <p:spPr>
          <a:xfrm>
            <a:off x="3342927" y="3160938"/>
            <a:ext cx="1513642" cy="955828"/>
          </a:xfrm>
          <a:custGeom>
            <a:avLst/>
            <a:gdLst>
              <a:gd name="connsiteX0" fmla="*/ 862613 w 1513642"/>
              <a:gd name="connsiteY0" fmla="*/ 324034 h 955828"/>
              <a:gd name="connsiteX1" fmla="*/ 507506 w 1513642"/>
              <a:gd name="connsiteY1" fmla="*/ 93215 h 955828"/>
              <a:gd name="connsiteX2" fmla="*/ 205665 w 1513642"/>
              <a:gd name="connsiteY2" fmla="*/ 22194 h 955828"/>
              <a:gd name="connsiteX3" fmla="*/ 1479 w 1513642"/>
              <a:gd name="connsiteY3" fmla="*/ 226380 h 955828"/>
              <a:gd name="connsiteX4" fmla="*/ 196788 w 1513642"/>
              <a:gd name="connsiteY4" fmla="*/ 510465 h 955828"/>
              <a:gd name="connsiteX5" fmla="*/ 614038 w 1513642"/>
              <a:gd name="connsiteY5" fmla="*/ 759040 h 955828"/>
              <a:gd name="connsiteX6" fmla="*/ 951389 w 1513642"/>
              <a:gd name="connsiteY6" fmla="*/ 892205 h 955828"/>
              <a:gd name="connsiteX7" fmla="*/ 1279863 w 1513642"/>
              <a:gd name="connsiteY7" fmla="*/ 927716 h 955828"/>
              <a:gd name="connsiteX8" fmla="*/ 1484050 w 1513642"/>
              <a:gd name="connsiteY8" fmla="*/ 723530 h 955828"/>
              <a:gd name="connsiteX9" fmla="*/ 1457417 w 1513642"/>
              <a:gd name="connsiteY9" fmla="*/ 474955 h 955828"/>
              <a:gd name="connsiteX10" fmla="*/ 1217720 w 1513642"/>
              <a:gd name="connsiteY10" fmla="*/ 439444 h 955828"/>
              <a:gd name="connsiteX11" fmla="*/ 862613 w 1513642"/>
              <a:gd name="connsiteY11" fmla="*/ 324034 h 955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13642" h="955828">
                <a:moveTo>
                  <a:pt x="862613" y="324034"/>
                </a:moveTo>
                <a:cubicBezTo>
                  <a:pt x="744244" y="266329"/>
                  <a:pt x="616997" y="143522"/>
                  <a:pt x="507506" y="93215"/>
                </a:cubicBezTo>
                <a:cubicBezTo>
                  <a:pt x="398015" y="42908"/>
                  <a:pt x="290003" y="0"/>
                  <a:pt x="205665" y="22194"/>
                </a:cubicBezTo>
                <a:cubicBezTo>
                  <a:pt x="121327" y="44388"/>
                  <a:pt x="2958" y="145002"/>
                  <a:pt x="1479" y="226380"/>
                </a:cubicBezTo>
                <a:cubicBezTo>
                  <a:pt x="0" y="307758"/>
                  <a:pt x="94695" y="421688"/>
                  <a:pt x="196788" y="510465"/>
                </a:cubicBezTo>
                <a:cubicBezTo>
                  <a:pt x="298881" y="599242"/>
                  <a:pt x="488271" y="695417"/>
                  <a:pt x="614038" y="759040"/>
                </a:cubicBezTo>
                <a:cubicBezTo>
                  <a:pt x="739805" y="822663"/>
                  <a:pt x="840418" y="864092"/>
                  <a:pt x="951389" y="892205"/>
                </a:cubicBezTo>
                <a:cubicBezTo>
                  <a:pt x="1062360" y="920318"/>
                  <a:pt x="1191086" y="955828"/>
                  <a:pt x="1279863" y="927716"/>
                </a:cubicBezTo>
                <a:cubicBezTo>
                  <a:pt x="1368640" y="899604"/>
                  <a:pt x="1454458" y="798990"/>
                  <a:pt x="1484050" y="723530"/>
                </a:cubicBezTo>
                <a:cubicBezTo>
                  <a:pt x="1513642" y="648070"/>
                  <a:pt x="1501805" y="522303"/>
                  <a:pt x="1457417" y="474955"/>
                </a:cubicBezTo>
                <a:cubicBezTo>
                  <a:pt x="1413029" y="427607"/>
                  <a:pt x="1315375" y="463118"/>
                  <a:pt x="1217720" y="439444"/>
                </a:cubicBezTo>
                <a:cubicBezTo>
                  <a:pt x="1120066" y="415770"/>
                  <a:pt x="980982" y="381739"/>
                  <a:pt x="862613" y="324034"/>
                </a:cubicBezTo>
                <a:close/>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2" name="Freeform 11"/>
          <p:cNvSpPr/>
          <p:nvPr/>
        </p:nvSpPr>
        <p:spPr>
          <a:xfrm>
            <a:off x="4184825" y="4539935"/>
            <a:ext cx="591845" cy="673224"/>
          </a:xfrm>
          <a:custGeom>
            <a:avLst/>
            <a:gdLst>
              <a:gd name="connsiteX0" fmla="*/ 517864 w 591845"/>
              <a:gd name="connsiteY0" fmla="*/ 90257 h 673224"/>
              <a:gd name="connsiteX1" fmla="*/ 127247 w 591845"/>
              <a:gd name="connsiteY1" fmla="*/ 19235 h 673224"/>
              <a:gd name="connsiteX2" fmla="*/ 2959 w 591845"/>
              <a:gd name="connsiteY2" fmla="*/ 205667 h 673224"/>
              <a:gd name="connsiteX3" fmla="*/ 109491 w 591845"/>
              <a:gd name="connsiteY3" fmla="*/ 596284 h 673224"/>
              <a:gd name="connsiteX4" fmla="*/ 358066 w 591845"/>
              <a:gd name="connsiteY4" fmla="*/ 667305 h 673224"/>
              <a:gd name="connsiteX5" fmla="*/ 553375 w 591845"/>
              <a:gd name="connsiteY5" fmla="*/ 569651 h 673224"/>
              <a:gd name="connsiteX6" fmla="*/ 571130 w 591845"/>
              <a:gd name="connsiteY6" fmla="*/ 356587 h 673224"/>
              <a:gd name="connsiteX7" fmla="*/ 517864 w 591845"/>
              <a:gd name="connsiteY7" fmla="*/ 90257 h 6732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91845" h="673224">
                <a:moveTo>
                  <a:pt x="517864" y="90257"/>
                </a:moveTo>
                <a:cubicBezTo>
                  <a:pt x="443883" y="34032"/>
                  <a:pt x="213064" y="0"/>
                  <a:pt x="127247" y="19235"/>
                </a:cubicBezTo>
                <a:cubicBezTo>
                  <a:pt x="41430" y="38470"/>
                  <a:pt x="5918" y="109492"/>
                  <a:pt x="2959" y="205667"/>
                </a:cubicBezTo>
                <a:cubicBezTo>
                  <a:pt x="0" y="301842"/>
                  <a:pt x="50307" y="519344"/>
                  <a:pt x="109491" y="596284"/>
                </a:cubicBezTo>
                <a:cubicBezTo>
                  <a:pt x="168675" y="673224"/>
                  <a:pt x="284085" y="671744"/>
                  <a:pt x="358066" y="667305"/>
                </a:cubicBezTo>
                <a:cubicBezTo>
                  <a:pt x="432047" y="662866"/>
                  <a:pt x="517864" y="621437"/>
                  <a:pt x="553375" y="569651"/>
                </a:cubicBezTo>
                <a:cubicBezTo>
                  <a:pt x="588886" y="517865"/>
                  <a:pt x="575569" y="436486"/>
                  <a:pt x="571130" y="356587"/>
                </a:cubicBezTo>
                <a:cubicBezTo>
                  <a:pt x="566691" y="276688"/>
                  <a:pt x="591845" y="146482"/>
                  <a:pt x="517864" y="90257"/>
                </a:cubicBezTo>
                <a:close/>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3" name="Freeform 12"/>
          <p:cNvSpPr/>
          <p:nvPr/>
        </p:nvSpPr>
        <p:spPr>
          <a:xfrm>
            <a:off x="3239353" y="4072378"/>
            <a:ext cx="759041" cy="625876"/>
          </a:xfrm>
          <a:custGeom>
            <a:avLst/>
            <a:gdLst>
              <a:gd name="connsiteX0" fmla="*/ 406894 w 759041"/>
              <a:gd name="connsiteY0" fmla="*/ 16276 h 625876"/>
              <a:gd name="connsiteX1" fmla="*/ 96175 w 759041"/>
              <a:gd name="connsiteY1" fmla="*/ 158319 h 625876"/>
              <a:gd name="connsiteX2" fmla="*/ 16276 w 759041"/>
              <a:gd name="connsiteY2" fmla="*/ 389138 h 625876"/>
              <a:gd name="connsiteX3" fmla="*/ 193829 w 759041"/>
              <a:gd name="connsiteY3" fmla="*/ 602202 h 625876"/>
              <a:gd name="connsiteX4" fmla="*/ 611080 w 759041"/>
              <a:gd name="connsiteY4" fmla="*/ 531181 h 625876"/>
              <a:gd name="connsiteX5" fmla="*/ 744245 w 759041"/>
              <a:gd name="connsiteY5" fmla="*/ 344750 h 625876"/>
              <a:gd name="connsiteX6" fmla="*/ 699857 w 759041"/>
              <a:gd name="connsiteY6" fmla="*/ 167196 h 625876"/>
              <a:gd name="connsiteX7" fmla="*/ 664346 w 759041"/>
              <a:gd name="connsiteY7" fmla="*/ 69542 h 625876"/>
              <a:gd name="connsiteX8" fmla="*/ 575569 w 759041"/>
              <a:gd name="connsiteY8" fmla="*/ 60664 h 625876"/>
              <a:gd name="connsiteX9" fmla="*/ 406894 w 759041"/>
              <a:gd name="connsiteY9" fmla="*/ 16276 h 6258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59041" h="625876">
                <a:moveTo>
                  <a:pt x="406894" y="16276"/>
                </a:moveTo>
                <a:cubicBezTo>
                  <a:pt x="326995" y="32552"/>
                  <a:pt x="161278" y="96175"/>
                  <a:pt x="96175" y="158319"/>
                </a:cubicBezTo>
                <a:cubicBezTo>
                  <a:pt x="31072" y="220463"/>
                  <a:pt x="0" y="315158"/>
                  <a:pt x="16276" y="389138"/>
                </a:cubicBezTo>
                <a:cubicBezTo>
                  <a:pt x="32552" y="463119"/>
                  <a:pt x="94695" y="578528"/>
                  <a:pt x="193829" y="602202"/>
                </a:cubicBezTo>
                <a:cubicBezTo>
                  <a:pt x="292963" y="625876"/>
                  <a:pt x="519344" y="574090"/>
                  <a:pt x="611080" y="531181"/>
                </a:cubicBezTo>
                <a:cubicBezTo>
                  <a:pt x="702816" y="488272"/>
                  <a:pt x="729449" y="405414"/>
                  <a:pt x="744245" y="344750"/>
                </a:cubicBezTo>
                <a:cubicBezTo>
                  <a:pt x="759041" y="284086"/>
                  <a:pt x="713173" y="213064"/>
                  <a:pt x="699857" y="167196"/>
                </a:cubicBezTo>
                <a:cubicBezTo>
                  <a:pt x="686541" y="121328"/>
                  <a:pt x="685061" y="87297"/>
                  <a:pt x="664346" y="69542"/>
                </a:cubicBezTo>
                <a:cubicBezTo>
                  <a:pt x="643631" y="51787"/>
                  <a:pt x="612559" y="69542"/>
                  <a:pt x="575569" y="60664"/>
                </a:cubicBezTo>
                <a:cubicBezTo>
                  <a:pt x="538579" y="51786"/>
                  <a:pt x="486793" y="0"/>
                  <a:pt x="406894" y="16276"/>
                </a:cubicBezTo>
                <a:close/>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4" name="Freeform 13"/>
          <p:cNvSpPr/>
          <p:nvPr/>
        </p:nvSpPr>
        <p:spPr>
          <a:xfrm>
            <a:off x="3353284" y="5195404"/>
            <a:ext cx="766439" cy="745724"/>
          </a:xfrm>
          <a:custGeom>
            <a:avLst/>
            <a:gdLst>
              <a:gd name="connsiteX0" fmla="*/ 594803 w 766439"/>
              <a:gd name="connsiteY0" fmla="*/ 162757 h 745724"/>
              <a:gd name="connsiteX1" fmla="*/ 97654 w 766439"/>
              <a:gd name="connsiteY1" fmla="*/ 20714 h 745724"/>
              <a:gd name="connsiteX2" fmla="*/ 8877 w 766439"/>
              <a:gd name="connsiteY2" fmla="*/ 287044 h 745724"/>
              <a:gd name="connsiteX3" fmla="*/ 62143 w 766439"/>
              <a:gd name="connsiteY3" fmla="*/ 535619 h 745724"/>
              <a:gd name="connsiteX4" fmla="*/ 319596 w 766439"/>
              <a:gd name="connsiteY4" fmla="*/ 730928 h 745724"/>
              <a:gd name="connsiteX5" fmla="*/ 665825 w 766439"/>
              <a:gd name="connsiteY5" fmla="*/ 624396 h 745724"/>
              <a:gd name="connsiteX6" fmla="*/ 745724 w 766439"/>
              <a:gd name="connsiteY6" fmla="*/ 437965 h 745724"/>
              <a:gd name="connsiteX7" fmla="*/ 745724 w 766439"/>
              <a:gd name="connsiteY7" fmla="*/ 251533 h 745724"/>
              <a:gd name="connsiteX8" fmla="*/ 594803 w 766439"/>
              <a:gd name="connsiteY8" fmla="*/ 162757 h 745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6439" h="745724">
                <a:moveTo>
                  <a:pt x="594803" y="162757"/>
                </a:moveTo>
                <a:cubicBezTo>
                  <a:pt x="486791" y="124287"/>
                  <a:pt x="195308" y="0"/>
                  <a:pt x="97654" y="20714"/>
                </a:cubicBezTo>
                <a:cubicBezTo>
                  <a:pt x="0" y="41429"/>
                  <a:pt x="14795" y="201227"/>
                  <a:pt x="8877" y="287044"/>
                </a:cubicBezTo>
                <a:cubicBezTo>
                  <a:pt x="2959" y="372861"/>
                  <a:pt x="10356" y="461638"/>
                  <a:pt x="62143" y="535619"/>
                </a:cubicBezTo>
                <a:cubicBezTo>
                  <a:pt x="113930" y="609600"/>
                  <a:pt x="218982" y="716132"/>
                  <a:pt x="319596" y="730928"/>
                </a:cubicBezTo>
                <a:cubicBezTo>
                  <a:pt x="420210" y="745724"/>
                  <a:pt x="594804" y="673223"/>
                  <a:pt x="665825" y="624396"/>
                </a:cubicBezTo>
                <a:cubicBezTo>
                  <a:pt x="736846" y="575569"/>
                  <a:pt x="732408" y="500109"/>
                  <a:pt x="745724" y="437965"/>
                </a:cubicBezTo>
                <a:cubicBezTo>
                  <a:pt x="759041" y="375821"/>
                  <a:pt x="766439" y="297401"/>
                  <a:pt x="745724" y="251533"/>
                </a:cubicBezTo>
                <a:cubicBezTo>
                  <a:pt x="725009" y="205665"/>
                  <a:pt x="702815" y="201227"/>
                  <a:pt x="594803" y="162757"/>
                </a:cubicBezTo>
                <a:close/>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5" name="Freeform 14"/>
          <p:cNvSpPr/>
          <p:nvPr/>
        </p:nvSpPr>
        <p:spPr>
          <a:xfrm>
            <a:off x="564215" y="3470177"/>
            <a:ext cx="2817181" cy="1889463"/>
          </a:xfrm>
          <a:custGeom>
            <a:avLst/>
            <a:gdLst>
              <a:gd name="connsiteX0" fmla="*/ 1839158 w 2817181"/>
              <a:gd name="connsiteY0" fmla="*/ 574089 h 1889463"/>
              <a:gd name="connsiteX1" fmla="*/ 1226599 w 2817181"/>
              <a:gd name="connsiteY1" fmla="*/ 59184 h 1889463"/>
              <a:gd name="connsiteX2" fmla="*/ 835981 w 2817181"/>
              <a:gd name="connsiteY2" fmla="*/ 218982 h 1889463"/>
              <a:gd name="connsiteX3" fmla="*/ 383220 w 2817181"/>
              <a:gd name="connsiteY3" fmla="*/ 458679 h 1889463"/>
              <a:gd name="connsiteX4" fmla="*/ 161278 w 2817181"/>
              <a:gd name="connsiteY4" fmla="*/ 689498 h 1889463"/>
              <a:gd name="connsiteX5" fmla="*/ 45868 w 2817181"/>
              <a:gd name="connsiteY5" fmla="*/ 1213281 h 1889463"/>
              <a:gd name="connsiteX6" fmla="*/ 436486 w 2817181"/>
              <a:gd name="connsiteY6" fmla="*/ 1577265 h 1889463"/>
              <a:gd name="connsiteX7" fmla="*/ 853736 w 2817181"/>
              <a:gd name="connsiteY7" fmla="*/ 1852473 h 1889463"/>
              <a:gd name="connsiteX8" fmla="*/ 1333131 w 2817181"/>
              <a:gd name="connsiteY8" fmla="*/ 1799207 h 1889463"/>
              <a:gd name="connsiteX9" fmla="*/ 1821402 w 2817181"/>
              <a:gd name="connsiteY9" fmla="*/ 1790329 h 1889463"/>
              <a:gd name="connsiteX10" fmla="*/ 2682536 w 2817181"/>
              <a:gd name="connsiteY10" fmla="*/ 1603898 h 1889463"/>
              <a:gd name="connsiteX11" fmla="*/ 2629270 w 2817181"/>
              <a:gd name="connsiteY11" fmla="*/ 1310935 h 1889463"/>
              <a:gd name="connsiteX12" fmla="*/ 2522738 w 2817181"/>
              <a:gd name="connsiteY12" fmla="*/ 1186648 h 1889463"/>
              <a:gd name="connsiteX13" fmla="*/ 2469472 w 2817181"/>
              <a:gd name="connsiteY13" fmla="*/ 707254 h 1889463"/>
              <a:gd name="connsiteX14" fmla="*/ 2203142 w 2817181"/>
              <a:gd name="connsiteY14" fmla="*/ 511945 h 1889463"/>
              <a:gd name="connsiteX15" fmla="*/ 1892424 w 2817181"/>
              <a:gd name="connsiteY15" fmla="*/ 582966 h 1889463"/>
              <a:gd name="connsiteX16" fmla="*/ 1839158 w 2817181"/>
              <a:gd name="connsiteY16" fmla="*/ 574089 h 18894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817181" h="1889463">
                <a:moveTo>
                  <a:pt x="1839158" y="574089"/>
                </a:moveTo>
                <a:cubicBezTo>
                  <a:pt x="1728187" y="486792"/>
                  <a:pt x="1393795" y="118368"/>
                  <a:pt x="1226599" y="59184"/>
                </a:cubicBezTo>
                <a:cubicBezTo>
                  <a:pt x="1059403" y="0"/>
                  <a:pt x="976544" y="152400"/>
                  <a:pt x="835981" y="218982"/>
                </a:cubicBezTo>
                <a:cubicBezTo>
                  <a:pt x="695418" y="285564"/>
                  <a:pt x="495670" y="380260"/>
                  <a:pt x="383220" y="458679"/>
                </a:cubicBezTo>
                <a:cubicBezTo>
                  <a:pt x="270770" y="537098"/>
                  <a:pt x="217503" y="563731"/>
                  <a:pt x="161278" y="689498"/>
                </a:cubicBezTo>
                <a:cubicBezTo>
                  <a:pt x="105053" y="815265"/>
                  <a:pt x="0" y="1065320"/>
                  <a:pt x="45868" y="1213281"/>
                </a:cubicBezTo>
                <a:cubicBezTo>
                  <a:pt x="91736" y="1361242"/>
                  <a:pt x="301841" y="1470733"/>
                  <a:pt x="436486" y="1577265"/>
                </a:cubicBezTo>
                <a:cubicBezTo>
                  <a:pt x="571131" y="1683797"/>
                  <a:pt x="704295" y="1815483"/>
                  <a:pt x="853736" y="1852473"/>
                </a:cubicBezTo>
                <a:cubicBezTo>
                  <a:pt x="1003177" y="1889463"/>
                  <a:pt x="1171853" y="1809564"/>
                  <a:pt x="1333131" y="1799207"/>
                </a:cubicBezTo>
                <a:cubicBezTo>
                  <a:pt x="1494409" y="1788850"/>
                  <a:pt x="1596501" y="1822880"/>
                  <a:pt x="1821402" y="1790329"/>
                </a:cubicBezTo>
                <a:cubicBezTo>
                  <a:pt x="2046303" y="1757778"/>
                  <a:pt x="2547891" y="1683797"/>
                  <a:pt x="2682536" y="1603898"/>
                </a:cubicBezTo>
                <a:cubicBezTo>
                  <a:pt x="2817181" y="1523999"/>
                  <a:pt x="2655903" y="1380477"/>
                  <a:pt x="2629270" y="1310935"/>
                </a:cubicBezTo>
                <a:cubicBezTo>
                  <a:pt x="2602637" y="1241393"/>
                  <a:pt x="2549371" y="1287262"/>
                  <a:pt x="2522738" y="1186648"/>
                </a:cubicBezTo>
                <a:cubicBezTo>
                  <a:pt x="2496105" y="1086035"/>
                  <a:pt x="2522738" y="819704"/>
                  <a:pt x="2469472" y="707254"/>
                </a:cubicBezTo>
                <a:cubicBezTo>
                  <a:pt x="2416206" y="594804"/>
                  <a:pt x="2299317" y="532660"/>
                  <a:pt x="2203142" y="511945"/>
                </a:cubicBezTo>
                <a:cubicBezTo>
                  <a:pt x="2106967" y="491230"/>
                  <a:pt x="1945690" y="572609"/>
                  <a:pt x="1892424" y="582966"/>
                </a:cubicBezTo>
                <a:cubicBezTo>
                  <a:pt x="1839158" y="593323"/>
                  <a:pt x="1950129" y="661386"/>
                  <a:pt x="1839158" y="574089"/>
                </a:cubicBezTo>
                <a:close/>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6" name="Freeform 15"/>
          <p:cNvSpPr/>
          <p:nvPr/>
        </p:nvSpPr>
        <p:spPr>
          <a:xfrm>
            <a:off x="553858" y="3094355"/>
            <a:ext cx="720571" cy="653988"/>
          </a:xfrm>
          <a:custGeom>
            <a:avLst/>
            <a:gdLst>
              <a:gd name="connsiteX0" fmla="*/ 340311 w 720571"/>
              <a:gd name="connsiteY0" fmla="*/ 26633 h 653988"/>
              <a:gd name="connsiteX1" fmla="*/ 38470 w 720571"/>
              <a:gd name="connsiteY1" fmla="*/ 221942 h 653988"/>
              <a:gd name="connsiteX2" fmla="*/ 109491 w 720571"/>
              <a:gd name="connsiteY2" fmla="*/ 514905 h 653988"/>
              <a:gd name="connsiteX3" fmla="*/ 420210 w 720571"/>
              <a:gd name="connsiteY3" fmla="*/ 639192 h 653988"/>
              <a:gd name="connsiteX4" fmla="*/ 677662 w 720571"/>
              <a:gd name="connsiteY4" fmla="*/ 426128 h 653988"/>
              <a:gd name="connsiteX5" fmla="*/ 677662 w 720571"/>
              <a:gd name="connsiteY5" fmla="*/ 213064 h 653988"/>
              <a:gd name="connsiteX6" fmla="*/ 588886 w 720571"/>
              <a:gd name="connsiteY6" fmla="*/ 97654 h 653988"/>
              <a:gd name="connsiteX7" fmla="*/ 482354 w 720571"/>
              <a:gd name="connsiteY7" fmla="*/ 62144 h 653988"/>
              <a:gd name="connsiteX8" fmla="*/ 340311 w 720571"/>
              <a:gd name="connsiteY8" fmla="*/ 26633 h 6539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20571" h="653988">
                <a:moveTo>
                  <a:pt x="340311" y="26633"/>
                </a:moveTo>
                <a:cubicBezTo>
                  <a:pt x="266330" y="53266"/>
                  <a:pt x="76940" y="140563"/>
                  <a:pt x="38470" y="221942"/>
                </a:cubicBezTo>
                <a:cubicBezTo>
                  <a:pt x="0" y="303321"/>
                  <a:pt x="45868" y="445363"/>
                  <a:pt x="109491" y="514905"/>
                </a:cubicBezTo>
                <a:cubicBezTo>
                  <a:pt x="173114" y="584447"/>
                  <a:pt x="325515" y="653988"/>
                  <a:pt x="420210" y="639192"/>
                </a:cubicBezTo>
                <a:cubicBezTo>
                  <a:pt x="514905" y="624396"/>
                  <a:pt x="634753" y="497149"/>
                  <a:pt x="677662" y="426128"/>
                </a:cubicBezTo>
                <a:cubicBezTo>
                  <a:pt x="720571" y="355107"/>
                  <a:pt x="692458" y="267810"/>
                  <a:pt x="677662" y="213064"/>
                </a:cubicBezTo>
                <a:cubicBezTo>
                  <a:pt x="662866" y="158318"/>
                  <a:pt x="621437" y="122807"/>
                  <a:pt x="588886" y="97654"/>
                </a:cubicBezTo>
                <a:cubicBezTo>
                  <a:pt x="556335" y="72501"/>
                  <a:pt x="517865" y="76940"/>
                  <a:pt x="482354" y="62144"/>
                </a:cubicBezTo>
                <a:cubicBezTo>
                  <a:pt x="446843" y="47348"/>
                  <a:pt x="414292" y="0"/>
                  <a:pt x="340311" y="26633"/>
                </a:cubicBezTo>
                <a:close/>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46434" name="Picture 2"/>
          <p:cNvPicPr>
            <a:picLocks noChangeAspect="1" noChangeArrowheads="1"/>
          </p:cNvPicPr>
          <p:nvPr/>
        </p:nvPicPr>
        <p:blipFill>
          <a:blip r:embed="rId4" cstate="print"/>
          <a:srcRect/>
          <a:stretch>
            <a:fillRect/>
          </a:stretch>
        </p:blipFill>
        <p:spPr bwMode="auto">
          <a:xfrm>
            <a:off x="5076056" y="1196752"/>
            <a:ext cx="3541063" cy="2611363"/>
          </a:xfrm>
          <a:prstGeom prst="rect">
            <a:avLst/>
          </a:prstGeom>
          <a:noFill/>
          <a:ln w="9525">
            <a:noFill/>
            <a:miter lim="800000"/>
            <a:headEnd/>
            <a:tailEnd/>
          </a:ln>
        </p:spPr>
      </p:pic>
      <p:pic>
        <p:nvPicPr>
          <p:cNvPr id="146435" name="Picture 3"/>
          <p:cNvPicPr>
            <a:picLocks noChangeAspect="1" noChangeArrowheads="1"/>
          </p:cNvPicPr>
          <p:nvPr/>
        </p:nvPicPr>
        <p:blipFill>
          <a:blip r:embed="rId5" cstate="print"/>
          <a:srcRect/>
          <a:stretch>
            <a:fillRect/>
          </a:stretch>
        </p:blipFill>
        <p:spPr bwMode="auto">
          <a:xfrm>
            <a:off x="5796136" y="4149080"/>
            <a:ext cx="3182618" cy="2471936"/>
          </a:xfrm>
          <a:prstGeom prst="rect">
            <a:avLst/>
          </a:prstGeom>
          <a:noFill/>
          <a:ln w="9525">
            <a:noFill/>
            <a:miter lim="800000"/>
            <a:headEnd/>
            <a:tailEnd/>
          </a:ln>
        </p:spPr>
      </p:pic>
      <p:cxnSp>
        <p:nvCxnSpPr>
          <p:cNvPr id="18" name="Straight Arrow Connector 17"/>
          <p:cNvCxnSpPr/>
          <p:nvPr/>
        </p:nvCxnSpPr>
        <p:spPr>
          <a:xfrm flipV="1">
            <a:off x="3923928" y="2153816"/>
            <a:ext cx="1584176" cy="360040"/>
          </a:xfrm>
          <a:prstGeom prst="straightConnector1">
            <a:avLst/>
          </a:prstGeom>
          <a:ln w="19050">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6300192" y="3501008"/>
            <a:ext cx="576064" cy="648072"/>
          </a:xfrm>
          <a:prstGeom prst="straightConnector1">
            <a:avLst/>
          </a:prstGeom>
          <a:ln w="19050">
            <a:headEnd type="oval"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251520" y="750623"/>
            <a:ext cx="5472608" cy="923330"/>
          </a:xfrm>
          <a:prstGeom prst="rect">
            <a:avLst/>
          </a:prstGeom>
          <a:noFill/>
        </p:spPr>
        <p:txBody>
          <a:bodyPr wrap="square" rtlCol="0">
            <a:spAutoFit/>
          </a:bodyPr>
          <a:lstStyle/>
          <a:p>
            <a:pPr algn="just"/>
            <a:r>
              <a:rPr lang="en-US" dirty="0">
                <a:solidFill>
                  <a:schemeClr val="tx2">
                    <a:lumMod val="50000"/>
                  </a:schemeClr>
                </a:solidFill>
              </a:rPr>
              <a:t>Else: </a:t>
            </a:r>
          </a:p>
          <a:p>
            <a:pPr algn="just"/>
            <a:r>
              <a:rPr lang="en-US" dirty="0">
                <a:solidFill>
                  <a:schemeClr val="tx2">
                    <a:lumMod val="50000"/>
                  </a:schemeClr>
                </a:solidFill>
              </a:rPr>
              <a:t>Reduce the problem: a node for each </a:t>
            </a:r>
            <a:r>
              <a:rPr lang="en-US" dirty="0" err="1">
                <a:solidFill>
                  <a:schemeClr val="tx2">
                    <a:lumMod val="50000"/>
                  </a:schemeClr>
                </a:solidFill>
              </a:rPr>
              <a:t>supernode</a:t>
            </a:r>
            <a:r>
              <a:rPr lang="en-US" dirty="0">
                <a:solidFill>
                  <a:schemeClr val="tx2">
                    <a:lumMod val="50000"/>
                  </a:schemeClr>
                </a:solidFill>
              </a:rPr>
              <a:t>, an edge between two </a:t>
            </a:r>
            <a:r>
              <a:rPr lang="en-US" dirty="0" err="1">
                <a:solidFill>
                  <a:schemeClr val="tx2">
                    <a:lumMod val="50000"/>
                  </a:schemeClr>
                </a:solidFill>
              </a:rPr>
              <a:t>supernodes</a:t>
            </a:r>
            <a:r>
              <a:rPr lang="en-US" dirty="0">
                <a:solidFill>
                  <a:schemeClr val="tx2">
                    <a:lumMod val="50000"/>
                  </a:schemeClr>
                </a:solidFill>
              </a:rPr>
              <a:t> if an edge in the original</a:t>
            </a:r>
          </a:p>
        </p:txBody>
      </p:sp>
    </p:spTree>
    <p:extLst>
      <p:ext uri="{BB962C8B-B14F-4D97-AF65-F5344CB8AC3E}">
        <p14:creationId xmlns:p14="http://schemas.microsoft.com/office/powerpoint/2010/main" val="2441101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51520" y="116633"/>
            <a:ext cx="8208912" cy="707886"/>
          </a:xfrm>
          <a:prstGeom prst="rect">
            <a:avLst/>
          </a:prstGeom>
          <a:noFill/>
        </p:spPr>
        <p:txBody>
          <a:bodyPr wrap="square" rtlCol="0">
            <a:spAutoFit/>
          </a:bodyPr>
          <a:lstStyle/>
          <a:p>
            <a:pPr algn="ctr"/>
            <a:r>
              <a:rPr lang="en-US" sz="4000" dirty="0"/>
              <a:t>Balance Characterization: Step 2</a:t>
            </a:r>
          </a:p>
        </p:txBody>
      </p:sp>
      <p:pic>
        <p:nvPicPr>
          <p:cNvPr id="17" name="Picture 3"/>
          <p:cNvPicPr>
            <a:picLocks noChangeAspect="1" noChangeArrowheads="1"/>
          </p:cNvPicPr>
          <p:nvPr/>
        </p:nvPicPr>
        <p:blipFill>
          <a:blip r:embed="rId3" cstate="print"/>
          <a:srcRect/>
          <a:stretch>
            <a:fillRect/>
          </a:stretch>
        </p:blipFill>
        <p:spPr bwMode="auto">
          <a:xfrm>
            <a:off x="467544" y="3645024"/>
            <a:ext cx="3182618" cy="2471936"/>
          </a:xfrm>
          <a:prstGeom prst="rect">
            <a:avLst/>
          </a:prstGeom>
          <a:noFill/>
          <a:ln w="9525">
            <a:noFill/>
            <a:miter lim="800000"/>
            <a:headEnd/>
            <a:tailEnd/>
          </a:ln>
        </p:spPr>
      </p:pic>
      <mc:AlternateContent xmlns:mc="http://schemas.openxmlformats.org/markup-compatibility/2006" xmlns:a14="http://schemas.microsoft.com/office/drawing/2010/main">
        <mc:Choice Requires="a14">
          <p:sp>
            <p:nvSpPr>
              <p:cNvPr id="18" name="TextBox 17"/>
              <p:cNvSpPr txBox="1"/>
              <p:nvPr/>
            </p:nvSpPr>
            <p:spPr>
              <a:xfrm>
                <a:off x="251520" y="908720"/>
                <a:ext cx="7920880" cy="2308324"/>
              </a:xfrm>
              <a:prstGeom prst="rect">
                <a:avLst/>
              </a:prstGeom>
              <a:noFill/>
            </p:spPr>
            <p:txBody>
              <a:bodyPr wrap="square" rtlCol="0">
                <a:spAutoFit/>
              </a:bodyPr>
              <a:lstStyle/>
              <a:p>
                <a:r>
                  <a:rPr lang="en-US" dirty="0">
                    <a:solidFill>
                      <a:schemeClr val="accent3">
                        <a:lumMod val="75000"/>
                      </a:schemeClr>
                    </a:solidFill>
                  </a:rPr>
                  <a:t>Note: Only negative edges among </a:t>
                </a:r>
                <a:r>
                  <a:rPr lang="en-US" dirty="0" err="1">
                    <a:solidFill>
                      <a:schemeClr val="accent3">
                        <a:lumMod val="75000"/>
                      </a:schemeClr>
                    </a:solidFill>
                  </a:rPr>
                  <a:t>supernodes</a:t>
                </a:r>
                <a:endParaRPr lang="en-US" dirty="0">
                  <a:solidFill>
                    <a:schemeClr val="accent3">
                      <a:lumMod val="75000"/>
                    </a:schemeClr>
                  </a:solidFill>
                </a:endParaRPr>
              </a:p>
              <a:p>
                <a:endParaRPr lang="en-US" dirty="0"/>
              </a:p>
              <a:p>
                <a:r>
                  <a:rPr lang="en-US" dirty="0"/>
                  <a:t>Start labeling each </a:t>
                </a:r>
                <a:r>
                  <a:rPr lang="en-US" dirty="0" err="1"/>
                  <a:t>supernode</a:t>
                </a:r>
                <a:r>
                  <a:rPr lang="en-US" dirty="0"/>
                  <a:t> by either </a:t>
                </a:r>
                <a14:m>
                  <m:oMath xmlns:m="http://schemas.openxmlformats.org/officeDocument/2006/math">
                    <m:r>
                      <a:rPr lang="en-US" i="1" dirty="0" smtClean="0">
                        <a:latin typeface="Cambria Math" panose="02040503050406030204" pitchFamily="18" charset="0"/>
                      </a:rPr>
                      <m:t>𝑋</m:t>
                    </m:r>
                  </m:oMath>
                </a14:m>
                <a:r>
                  <a:rPr lang="en-US" dirty="0"/>
                  <a:t> and </a:t>
                </a:r>
                <a14:m>
                  <m:oMath xmlns:m="http://schemas.openxmlformats.org/officeDocument/2006/math">
                    <m:r>
                      <a:rPr lang="en-US" i="1" dirty="0" smtClean="0">
                        <a:latin typeface="Cambria Math" panose="02040503050406030204" pitchFamily="18" charset="0"/>
                      </a:rPr>
                      <m:t>𝑌</m:t>
                    </m:r>
                  </m:oMath>
                </a14:m>
                <a:endParaRPr lang="en-US" dirty="0"/>
              </a:p>
              <a:p>
                <a:r>
                  <a:rPr lang="en-US" dirty="0"/>
                  <a:t>If successful, then label the nodes of the </a:t>
                </a:r>
                <a:r>
                  <a:rPr lang="en-US" dirty="0" err="1"/>
                  <a:t>supernode</a:t>
                </a:r>
                <a:r>
                  <a:rPr lang="en-US" dirty="0"/>
                  <a:t> correspondingly</a:t>
                </a:r>
              </a:p>
              <a:p>
                <a:pPr marL="285750" indent="-285750">
                  <a:buFont typeface="Wingdings" panose="05000000000000000000" pitchFamily="2" charset="2"/>
                  <a:buChar char="§"/>
                </a:pPr>
                <a:r>
                  <a:rPr lang="en-US" dirty="0"/>
                  <a:t>  A cycle with an odd number, corresponds to a (possibly larger) odd cycle in the original</a:t>
                </a:r>
              </a:p>
              <a:p>
                <a:endParaRPr lang="en-US" dirty="0"/>
              </a:p>
              <a:p>
                <a:endParaRPr lang="el-GR" dirty="0"/>
              </a:p>
            </p:txBody>
          </p:sp>
        </mc:Choice>
        <mc:Fallback xmlns="">
          <p:sp>
            <p:nvSpPr>
              <p:cNvPr id="18" name="TextBox 17"/>
              <p:cNvSpPr txBox="1">
                <a:spLocks noRot="1" noChangeAspect="1" noMove="1" noResize="1" noEditPoints="1" noAdjustHandles="1" noChangeArrowheads="1" noChangeShapeType="1" noTextEdit="1"/>
              </p:cNvSpPr>
              <p:nvPr/>
            </p:nvSpPr>
            <p:spPr>
              <a:xfrm>
                <a:off x="251520" y="908720"/>
                <a:ext cx="7920880" cy="2308324"/>
              </a:xfrm>
              <a:prstGeom prst="rect">
                <a:avLst/>
              </a:prstGeom>
              <a:blipFill>
                <a:blip r:embed="rId4"/>
                <a:stretch>
                  <a:fillRect l="-615" t="-1319" r="-538"/>
                </a:stretch>
              </a:blipFill>
            </p:spPr>
            <p:txBody>
              <a:bodyPr/>
              <a:lstStyle/>
              <a:p>
                <a:r>
                  <a:rPr lang="en-US">
                    <a:noFill/>
                  </a:rPr>
                  <a:t> </a:t>
                </a:r>
              </a:p>
            </p:txBody>
          </p:sp>
        </mc:Fallback>
      </mc:AlternateContent>
      <p:pic>
        <p:nvPicPr>
          <p:cNvPr id="147458" name="Picture 2"/>
          <p:cNvPicPr>
            <a:picLocks noChangeAspect="1" noChangeArrowheads="1"/>
          </p:cNvPicPr>
          <p:nvPr/>
        </p:nvPicPr>
        <p:blipFill>
          <a:blip r:embed="rId5" cstate="print"/>
          <a:srcRect/>
          <a:stretch>
            <a:fillRect/>
          </a:stretch>
        </p:blipFill>
        <p:spPr bwMode="auto">
          <a:xfrm>
            <a:off x="3995936" y="2636912"/>
            <a:ext cx="3905250" cy="3571875"/>
          </a:xfrm>
          <a:prstGeom prst="rect">
            <a:avLst/>
          </a:prstGeom>
          <a:noFill/>
          <a:ln w="9525">
            <a:noFill/>
            <a:miter lim="800000"/>
            <a:headEnd/>
            <a:tailEnd/>
          </a:ln>
        </p:spPr>
      </p:pic>
    </p:spTree>
    <p:extLst>
      <p:ext uri="{BB962C8B-B14F-4D97-AF65-F5344CB8AC3E}">
        <p14:creationId xmlns:p14="http://schemas.microsoft.com/office/powerpoint/2010/main" val="37494137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51520" y="116633"/>
            <a:ext cx="8208912" cy="707886"/>
          </a:xfrm>
          <a:prstGeom prst="rect">
            <a:avLst/>
          </a:prstGeom>
          <a:noFill/>
        </p:spPr>
        <p:txBody>
          <a:bodyPr wrap="square" rtlCol="0">
            <a:spAutoFit/>
          </a:bodyPr>
          <a:lstStyle/>
          <a:p>
            <a:pPr algn="ctr"/>
            <a:r>
              <a:rPr lang="en-US" sz="4000" dirty="0"/>
              <a:t>Balance Characterization: Step 2</a:t>
            </a:r>
          </a:p>
        </p:txBody>
      </p:sp>
      <mc:AlternateContent xmlns:mc="http://schemas.openxmlformats.org/markup-compatibility/2006" xmlns:a14="http://schemas.microsoft.com/office/drawing/2010/main">
        <mc:Choice Requires="a14">
          <p:sp>
            <p:nvSpPr>
              <p:cNvPr id="18" name="TextBox 17"/>
              <p:cNvSpPr txBox="1"/>
              <p:nvPr/>
            </p:nvSpPr>
            <p:spPr>
              <a:xfrm>
                <a:off x="452466" y="1340768"/>
                <a:ext cx="7920880" cy="1569660"/>
              </a:xfrm>
              <a:prstGeom prst="rect">
                <a:avLst/>
              </a:prstGeom>
              <a:noFill/>
            </p:spPr>
            <p:txBody>
              <a:bodyPr wrap="square" rtlCol="0">
                <a:spAutoFit/>
              </a:bodyPr>
              <a:lstStyle/>
              <a:p>
                <a:r>
                  <a:rPr lang="en-US" sz="2400" dirty="0"/>
                  <a:t>Odd cycle</a:t>
                </a:r>
              </a:p>
              <a:p>
                <a:r>
                  <a:rPr lang="en-US" sz="2400" dirty="0"/>
                  <a:t>Determining whether the graph is bipartite </a:t>
                </a:r>
              </a:p>
              <a:p>
                <a:r>
                  <a:rPr lang="en-US" sz="2400" dirty="0"/>
                  <a:t>there is no edge between nodes in </a:t>
                </a:r>
                <a14:m>
                  <m:oMath xmlns:m="http://schemas.openxmlformats.org/officeDocument/2006/math">
                    <m:r>
                      <a:rPr lang="en-US" sz="2400" i="1" dirty="0" smtClean="0">
                        <a:latin typeface="Cambria Math" panose="02040503050406030204" pitchFamily="18" charset="0"/>
                      </a:rPr>
                      <m:t>𝑋</m:t>
                    </m:r>
                  </m:oMath>
                </a14:m>
                <a:r>
                  <a:rPr lang="en-US" sz="2400" dirty="0"/>
                  <a:t> or </a:t>
                </a:r>
                <a14:m>
                  <m:oMath xmlns:m="http://schemas.openxmlformats.org/officeDocument/2006/math">
                    <m:r>
                      <a:rPr lang="en-US" sz="2400" i="1" dirty="0" smtClean="0">
                        <a:latin typeface="Cambria Math" panose="02040503050406030204" pitchFamily="18" charset="0"/>
                      </a:rPr>
                      <m:t>𝑌</m:t>
                    </m:r>
                  </m:oMath>
                </a14:m>
                <a:r>
                  <a:rPr lang="en-US" sz="2400" dirty="0"/>
                  <a:t>, </a:t>
                </a:r>
                <a:r>
                  <a:rPr lang="en-US" sz="2400" i="1" dirty="0"/>
                  <a:t>the only edges are from nodes in </a:t>
                </a:r>
                <a14:m>
                  <m:oMath xmlns:m="http://schemas.openxmlformats.org/officeDocument/2006/math">
                    <m:r>
                      <a:rPr lang="en-US" sz="2400" i="1" dirty="0" smtClean="0">
                        <a:latin typeface="Cambria Math" panose="02040503050406030204" pitchFamily="18" charset="0"/>
                      </a:rPr>
                      <m:t>𝑋</m:t>
                    </m:r>
                  </m:oMath>
                </a14:m>
                <a:r>
                  <a:rPr lang="en-US" sz="2400" i="1" dirty="0"/>
                  <a:t> to nodes in </a:t>
                </a:r>
                <a14:m>
                  <m:oMath xmlns:m="http://schemas.openxmlformats.org/officeDocument/2006/math">
                    <m:r>
                      <a:rPr lang="en-US" sz="2400" i="1" dirty="0" smtClean="0">
                        <a:latin typeface="Cambria Math" panose="02040503050406030204" pitchFamily="18" charset="0"/>
                      </a:rPr>
                      <m:t>𝑌</m:t>
                    </m:r>
                  </m:oMath>
                </a14:m>
                <a:endParaRPr lang="el-GR" sz="2400" dirty="0"/>
              </a:p>
            </p:txBody>
          </p:sp>
        </mc:Choice>
        <mc:Fallback xmlns="">
          <p:sp>
            <p:nvSpPr>
              <p:cNvPr id="18" name="TextBox 17"/>
              <p:cNvSpPr txBox="1">
                <a:spLocks noRot="1" noChangeAspect="1" noMove="1" noResize="1" noEditPoints="1" noAdjustHandles="1" noChangeArrowheads="1" noChangeShapeType="1" noTextEdit="1"/>
              </p:cNvSpPr>
              <p:nvPr/>
            </p:nvSpPr>
            <p:spPr>
              <a:xfrm>
                <a:off x="452466" y="1340768"/>
                <a:ext cx="7920880" cy="1569660"/>
              </a:xfrm>
              <a:prstGeom prst="rect">
                <a:avLst/>
              </a:prstGeom>
              <a:blipFill>
                <a:blip r:embed="rId3"/>
                <a:stretch>
                  <a:fillRect l="-1154" t="-3113" b="-8171"/>
                </a:stretch>
              </a:blipFill>
            </p:spPr>
            <p:txBody>
              <a:bodyPr/>
              <a:lstStyle/>
              <a:p>
                <a:r>
                  <a:rPr lang="el-GR">
                    <a:noFill/>
                  </a:rPr>
                  <a:t> </a:t>
                </a:r>
              </a:p>
            </p:txBody>
          </p:sp>
        </mc:Fallback>
      </mc:AlternateContent>
      <p:sp>
        <p:nvSpPr>
          <p:cNvPr id="7" name="TextBox 6"/>
          <p:cNvSpPr txBox="1"/>
          <p:nvPr/>
        </p:nvSpPr>
        <p:spPr>
          <a:xfrm>
            <a:off x="452466" y="3573016"/>
            <a:ext cx="7992888" cy="2123658"/>
          </a:xfrm>
          <a:prstGeom prst="rect">
            <a:avLst/>
          </a:prstGeom>
          <a:noFill/>
        </p:spPr>
        <p:txBody>
          <a:bodyPr wrap="square" rtlCol="0">
            <a:spAutoFit/>
          </a:bodyPr>
          <a:lstStyle/>
          <a:p>
            <a:pPr algn="just"/>
            <a:r>
              <a:rPr lang="en-US" sz="2400" dirty="0">
                <a:solidFill>
                  <a:schemeClr val="accent6">
                    <a:lumMod val="75000"/>
                  </a:schemeClr>
                </a:solidFill>
              </a:rPr>
              <a:t>Use Breadth-First-Search (BFS)</a:t>
            </a:r>
          </a:p>
          <a:p>
            <a:pPr algn="just"/>
            <a:r>
              <a:rPr lang="en-US" dirty="0"/>
              <a:t>Two type of edges: (1) between nodes in adjacent levels (2) between nodes in the same level</a:t>
            </a:r>
          </a:p>
          <a:p>
            <a:pPr algn="just"/>
            <a:endParaRPr lang="en-US" dirty="0"/>
          </a:p>
          <a:p>
            <a:pPr algn="just"/>
            <a:r>
              <a:rPr lang="en-US" dirty="0"/>
              <a:t>If only type (1), alternate X and Y labels at each level</a:t>
            </a:r>
          </a:p>
          <a:p>
            <a:pPr algn="just"/>
            <a:endParaRPr lang="en-US" dirty="0"/>
          </a:p>
          <a:p>
            <a:pPr algn="just"/>
            <a:r>
              <a:rPr lang="en-US" dirty="0"/>
              <a:t>If type (2), then odd cycle</a:t>
            </a:r>
            <a:endParaRPr lang="el-GR" dirty="0"/>
          </a:p>
        </p:txBody>
      </p:sp>
    </p:spTree>
    <p:extLst>
      <p:ext uri="{BB962C8B-B14F-4D97-AF65-F5344CB8AC3E}">
        <p14:creationId xmlns:p14="http://schemas.microsoft.com/office/powerpoint/2010/main" val="8566032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51520" y="116633"/>
            <a:ext cx="8208912" cy="707886"/>
          </a:xfrm>
          <a:prstGeom prst="rect">
            <a:avLst/>
          </a:prstGeom>
          <a:noFill/>
        </p:spPr>
        <p:txBody>
          <a:bodyPr wrap="square" rtlCol="0">
            <a:spAutoFit/>
          </a:bodyPr>
          <a:lstStyle/>
          <a:p>
            <a:pPr algn="ctr"/>
            <a:r>
              <a:rPr lang="en-US" sz="4000" dirty="0"/>
              <a:t>Balance Characterization: Step 2</a:t>
            </a:r>
          </a:p>
        </p:txBody>
      </p:sp>
      <p:pic>
        <p:nvPicPr>
          <p:cNvPr id="17" name="Picture 3"/>
          <p:cNvPicPr>
            <a:picLocks noChangeAspect="1" noChangeArrowheads="1"/>
          </p:cNvPicPr>
          <p:nvPr/>
        </p:nvPicPr>
        <p:blipFill>
          <a:blip r:embed="rId3" cstate="print"/>
          <a:srcRect/>
          <a:stretch>
            <a:fillRect/>
          </a:stretch>
        </p:blipFill>
        <p:spPr bwMode="auto">
          <a:xfrm>
            <a:off x="467544" y="4005064"/>
            <a:ext cx="3182618" cy="2471936"/>
          </a:xfrm>
          <a:prstGeom prst="rect">
            <a:avLst/>
          </a:prstGeom>
          <a:noFill/>
          <a:ln w="9525">
            <a:noFill/>
            <a:miter lim="800000"/>
            <a:headEnd/>
            <a:tailEnd/>
          </a:ln>
        </p:spPr>
      </p:pic>
      <p:pic>
        <p:nvPicPr>
          <p:cNvPr id="147458" name="Picture 2"/>
          <p:cNvPicPr>
            <a:picLocks noChangeAspect="1" noChangeArrowheads="1"/>
          </p:cNvPicPr>
          <p:nvPr/>
        </p:nvPicPr>
        <p:blipFill>
          <a:blip r:embed="rId4" cstate="print"/>
          <a:srcRect/>
          <a:stretch>
            <a:fillRect/>
          </a:stretch>
        </p:blipFill>
        <p:spPr bwMode="auto">
          <a:xfrm>
            <a:off x="4139952" y="3068960"/>
            <a:ext cx="3905250" cy="3571875"/>
          </a:xfrm>
          <a:prstGeom prst="rect">
            <a:avLst/>
          </a:prstGeom>
          <a:noFill/>
          <a:ln w="9525">
            <a:noFill/>
            <a:miter lim="800000"/>
            <a:headEnd/>
            <a:tailEnd/>
          </a:ln>
        </p:spPr>
      </p:pic>
      <p:pic>
        <p:nvPicPr>
          <p:cNvPr id="148482" name="Picture 2"/>
          <p:cNvPicPr>
            <a:picLocks noChangeAspect="1" noChangeArrowheads="1"/>
          </p:cNvPicPr>
          <p:nvPr/>
        </p:nvPicPr>
        <p:blipFill>
          <a:blip r:embed="rId5" cstate="print"/>
          <a:srcRect/>
          <a:stretch>
            <a:fillRect/>
          </a:stretch>
        </p:blipFill>
        <p:spPr bwMode="auto">
          <a:xfrm>
            <a:off x="395536" y="836712"/>
            <a:ext cx="4547669" cy="2854846"/>
          </a:xfrm>
          <a:prstGeom prst="rect">
            <a:avLst/>
          </a:prstGeom>
          <a:noFill/>
          <a:ln w="9525">
            <a:noFill/>
            <a:miter lim="800000"/>
            <a:headEnd/>
            <a:tailEnd/>
          </a:ln>
        </p:spPr>
      </p:pic>
    </p:spTree>
    <p:extLst>
      <p:ext uri="{BB962C8B-B14F-4D97-AF65-F5344CB8AC3E}">
        <p14:creationId xmlns:p14="http://schemas.microsoft.com/office/powerpoint/2010/main" val="10231376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338753"/>
            <a:ext cx="7920880" cy="707886"/>
          </a:xfrm>
          <a:prstGeom prst="rect">
            <a:avLst/>
          </a:prstGeom>
          <a:noFill/>
        </p:spPr>
        <p:txBody>
          <a:bodyPr wrap="square" rtlCol="0">
            <a:spAutoFit/>
          </a:bodyPr>
          <a:lstStyle/>
          <a:p>
            <a:pPr algn="ctr"/>
            <a:r>
              <a:rPr lang="en-US" sz="4000" dirty="0"/>
              <a:t>Status theory in practice</a:t>
            </a:r>
          </a:p>
        </p:txBody>
      </p:sp>
      <p:sp>
        <p:nvSpPr>
          <p:cNvPr id="3" name="TextBox 2"/>
          <p:cNvSpPr txBox="1"/>
          <p:nvPr/>
        </p:nvSpPr>
        <p:spPr>
          <a:xfrm>
            <a:off x="1259632" y="1340768"/>
            <a:ext cx="5400600" cy="648072"/>
          </a:xfrm>
          <a:prstGeom prst="rect">
            <a:avLst/>
          </a:prstGeom>
          <a:noFill/>
        </p:spPr>
        <p:txBody>
          <a:bodyPr wrap="square" rtlCol="0">
            <a:spAutoFit/>
          </a:bodyPr>
          <a:lstStyle/>
          <a:p>
            <a:endParaRPr lang="el-GR" dirty="0"/>
          </a:p>
        </p:txBody>
      </p:sp>
      <p:pic>
        <p:nvPicPr>
          <p:cNvPr id="10" name="Picture 9"/>
          <p:cNvPicPr>
            <a:picLocks noChangeAspect="1"/>
          </p:cNvPicPr>
          <p:nvPr/>
        </p:nvPicPr>
        <p:blipFill>
          <a:blip r:embed="rId3"/>
          <a:stretch>
            <a:fillRect/>
          </a:stretch>
        </p:blipFill>
        <p:spPr>
          <a:xfrm>
            <a:off x="1475656" y="1465942"/>
            <a:ext cx="5432926" cy="1687770"/>
          </a:xfrm>
          <a:prstGeom prst="rect">
            <a:avLst/>
          </a:prstGeom>
        </p:spPr>
      </p:pic>
      <p:sp>
        <p:nvSpPr>
          <p:cNvPr id="12" name="TextBox 11"/>
          <p:cNvSpPr txBox="1"/>
          <p:nvPr/>
        </p:nvSpPr>
        <p:spPr>
          <a:xfrm>
            <a:off x="611560" y="3573016"/>
            <a:ext cx="7848872" cy="2246769"/>
          </a:xfrm>
          <a:prstGeom prst="rect">
            <a:avLst/>
          </a:prstGeom>
          <a:noFill/>
        </p:spPr>
        <p:txBody>
          <a:bodyPr wrap="square" rtlCol="0">
            <a:spAutoFit/>
          </a:bodyPr>
          <a:lstStyle/>
          <a:p>
            <a:pPr marL="342900" indent="-342900">
              <a:buFont typeface="Wingdings" panose="05000000000000000000" pitchFamily="2" charset="2"/>
              <a:buChar char="§"/>
            </a:pPr>
            <a:r>
              <a:rPr lang="en-US" sz="2000" b="1" dirty="0" err="1">
                <a:solidFill>
                  <a:schemeClr val="tx2">
                    <a:lumMod val="60000"/>
                    <a:lumOff val="40000"/>
                  </a:schemeClr>
                </a:solidFill>
              </a:rPr>
              <a:t>Epinions</a:t>
            </a:r>
            <a:r>
              <a:rPr lang="en-US" sz="2000" b="1" dirty="0">
                <a:solidFill>
                  <a:schemeClr val="tx2">
                    <a:lumMod val="60000"/>
                    <a:lumOff val="40000"/>
                  </a:schemeClr>
                </a:solidFill>
              </a:rPr>
              <a:t>: </a:t>
            </a:r>
            <a:r>
              <a:rPr lang="en-US" sz="2000" dirty="0"/>
              <a:t>product review Web site, where users can indicate their </a:t>
            </a:r>
            <a:r>
              <a:rPr lang="en-US" sz="2000" i="1" dirty="0">
                <a:solidFill>
                  <a:schemeClr val="tx2">
                    <a:lumMod val="60000"/>
                    <a:lumOff val="40000"/>
                  </a:schemeClr>
                </a:solidFill>
              </a:rPr>
              <a:t>trust</a:t>
            </a:r>
            <a:r>
              <a:rPr lang="en-US" sz="2000" dirty="0"/>
              <a:t> or </a:t>
            </a:r>
            <a:r>
              <a:rPr lang="en-US" sz="2000" i="1" dirty="0">
                <a:solidFill>
                  <a:schemeClr val="tx2">
                    <a:lumMod val="60000"/>
                    <a:lumOff val="40000"/>
                  </a:schemeClr>
                </a:solidFill>
              </a:rPr>
              <a:t>distrust</a:t>
            </a:r>
            <a:r>
              <a:rPr lang="en-US" sz="2000" dirty="0"/>
              <a:t> of the </a:t>
            </a:r>
            <a:r>
              <a:rPr lang="en-US" sz="2000" dirty="0">
                <a:solidFill>
                  <a:schemeClr val="tx2">
                    <a:lumMod val="60000"/>
                    <a:lumOff val="40000"/>
                  </a:schemeClr>
                </a:solidFill>
              </a:rPr>
              <a:t>reviews</a:t>
            </a:r>
          </a:p>
          <a:p>
            <a:pPr marL="342900" indent="-342900">
              <a:buFont typeface="Wingdings" panose="05000000000000000000" pitchFamily="2" charset="2"/>
              <a:buChar char="§"/>
            </a:pPr>
            <a:r>
              <a:rPr lang="en-US" sz="2000" b="1" dirty="0">
                <a:solidFill>
                  <a:schemeClr val="tx2">
                    <a:lumMod val="60000"/>
                    <a:lumOff val="40000"/>
                  </a:schemeClr>
                </a:solidFill>
              </a:rPr>
              <a:t>Slashdot:</a:t>
            </a:r>
            <a:r>
              <a:rPr lang="en-US" sz="2000" dirty="0"/>
              <a:t> the social network of the blog where a signed link indicates that one user </a:t>
            </a:r>
            <a:r>
              <a:rPr lang="en-US" sz="2000" i="1" dirty="0">
                <a:solidFill>
                  <a:schemeClr val="tx2">
                    <a:lumMod val="60000"/>
                    <a:lumOff val="40000"/>
                  </a:schemeClr>
                </a:solidFill>
              </a:rPr>
              <a:t>likes</a:t>
            </a:r>
            <a:r>
              <a:rPr lang="en-US" sz="2000" dirty="0"/>
              <a:t> or </a:t>
            </a:r>
            <a:r>
              <a:rPr lang="en-US" sz="2000" i="1" dirty="0">
                <a:solidFill>
                  <a:schemeClr val="tx2">
                    <a:lumMod val="60000"/>
                    <a:lumOff val="40000"/>
                  </a:schemeClr>
                </a:solidFill>
              </a:rPr>
              <a:t>dislikes</a:t>
            </a:r>
            <a:r>
              <a:rPr lang="en-US" sz="2000" dirty="0"/>
              <a:t> the </a:t>
            </a:r>
            <a:r>
              <a:rPr lang="en-US" sz="2000" i="1" dirty="0">
                <a:solidFill>
                  <a:schemeClr val="tx2">
                    <a:lumMod val="60000"/>
                    <a:lumOff val="40000"/>
                  </a:schemeClr>
                </a:solidFill>
              </a:rPr>
              <a:t>comments</a:t>
            </a:r>
          </a:p>
          <a:p>
            <a:pPr marL="342900" indent="-342900">
              <a:buFont typeface="Wingdings" panose="05000000000000000000" pitchFamily="2" charset="2"/>
              <a:buChar char="§"/>
            </a:pPr>
            <a:r>
              <a:rPr lang="en-US" sz="2000" b="1" dirty="0">
                <a:solidFill>
                  <a:schemeClr val="tx2">
                    <a:lumMod val="60000"/>
                    <a:lumOff val="40000"/>
                  </a:schemeClr>
                </a:solidFill>
              </a:rPr>
              <a:t>Wikipedia:</a:t>
            </a:r>
            <a:r>
              <a:rPr lang="en-US" sz="2000" dirty="0"/>
              <a:t> its voting network where a signed link indicates a positive or negative </a:t>
            </a:r>
            <a:r>
              <a:rPr lang="en-US" sz="2000" i="1" dirty="0">
                <a:solidFill>
                  <a:schemeClr val="tx2">
                    <a:lumMod val="60000"/>
                    <a:lumOff val="40000"/>
                  </a:schemeClr>
                </a:solidFill>
              </a:rPr>
              <a:t>vote</a:t>
            </a:r>
            <a:r>
              <a:rPr lang="en-US" sz="2000" dirty="0"/>
              <a:t> by one user </a:t>
            </a:r>
            <a:r>
              <a:rPr lang="en-US" sz="2000" i="1" dirty="0">
                <a:solidFill>
                  <a:schemeClr val="tx2">
                    <a:lumMod val="60000"/>
                    <a:lumOff val="40000"/>
                  </a:schemeClr>
                </a:solidFill>
              </a:rPr>
              <a:t>on the promotion </a:t>
            </a:r>
            <a:r>
              <a:rPr lang="en-US" sz="2000" dirty="0"/>
              <a:t>to admin status of another.</a:t>
            </a:r>
            <a:endParaRPr lang="el-GR" sz="2000" dirty="0"/>
          </a:p>
        </p:txBody>
      </p:sp>
    </p:spTree>
    <p:extLst>
      <p:ext uri="{BB962C8B-B14F-4D97-AF65-F5344CB8AC3E}">
        <p14:creationId xmlns:p14="http://schemas.microsoft.com/office/powerpoint/2010/main" val="1086123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45505"/>
            <a:ext cx="7920880" cy="707886"/>
          </a:xfrm>
          <a:prstGeom prst="rect">
            <a:avLst/>
          </a:prstGeom>
          <a:noFill/>
        </p:spPr>
        <p:txBody>
          <a:bodyPr wrap="square" rtlCol="0">
            <a:spAutoFit/>
          </a:bodyPr>
          <a:lstStyle/>
          <a:p>
            <a:pPr algn="ctr"/>
            <a:r>
              <a:rPr lang="en-US" sz="4000" dirty="0"/>
              <a:t>Structural balance theory in practice</a:t>
            </a:r>
          </a:p>
        </p:txBody>
      </p:sp>
      <p:sp>
        <p:nvSpPr>
          <p:cNvPr id="3" name="TextBox 2"/>
          <p:cNvSpPr txBox="1"/>
          <p:nvPr/>
        </p:nvSpPr>
        <p:spPr>
          <a:xfrm>
            <a:off x="1259632" y="1340768"/>
            <a:ext cx="5400600" cy="648072"/>
          </a:xfrm>
          <a:prstGeom prst="rect">
            <a:avLst/>
          </a:prstGeom>
          <a:noFill/>
        </p:spPr>
        <p:txBody>
          <a:bodyPr wrap="square" rtlCol="0">
            <a:spAutoFit/>
          </a:bodyPr>
          <a:lstStyle/>
          <a:p>
            <a:endParaRPr lang="el-GR" dirty="0"/>
          </a:p>
        </p:txBody>
      </p:sp>
      <p:pic>
        <p:nvPicPr>
          <p:cNvPr id="4" name="Picture 3"/>
          <p:cNvPicPr>
            <a:picLocks noChangeAspect="1"/>
          </p:cNvPicPr>
          <p:nvPr/>
        </p:nvPicPr>
        <p:blipFill>
          <a:blip r:embed="rId3"/>
          <a:stretch>
            <a:fillRect/>
          </a:stretch>
        </p:blipFill>
        <p:spPr>
          <a:xfrm>
            <a:off x="1547664" y="651508"/>
            <a:ext cx="5311835" cy="1481347"/>
          </a:xfrm>
          <a:prstGeom prst="rect">
            <a:avLst/>
          </a:prstGeom>
        </p:spPr>
      </p:pic>
      <p:pic>
        <p:nvPicPr>
          <p:cNvPr id="5" name="Picture 4"/>
          <p:cNvPicPr>
            <a:picLocks noChangeAspect="1"/>
          </p:cNvPicPr>
          <p:nvPr/>
        </p:nvPicPr>
        <p:blipFill>
          <a:blip r:embed="rId4"/>
          <a:stretch>
            <a:fillRect/>
          </a:stretch>
        </p:blipFill>
        <p:spPr>
          <a:xfrm>
            <a:off x="187186" y="2190939"/>
            <a:ext cx="4507433" cy="2837175"/>
          </a:xfrm>
          <a:prstGeom prst="rect">
            <a:avLst/>
          </a:prstGeom>
        </p:spPr>
      </p:pic>
      <p:pic>
        <p:nvPicPr>
          <p:cNvPr id="6" name="Picture 5"/>
          <p:cNvPicPr>
            <a:picLocks noChangeAspect="1"/>
          </p:cNvPicPr>
          <p:nvPr/>
        </p:nvPicPr>
        <p:blipFill>
          <a:blip r:embed="rId5"/>
          <a:stretch>
            <a:fillRect/>
          </a:stretch>
        </p:blipFill>
        <p:spPr>
          <a:xfrm>
            <a:off x="4611903" y="2633560"/>
            <a:ext cx="3876911" cy="1164176"/>
          </a:xfrm>
          <a:prstGeom prst="rect">
            <a:avLst/>
          </a:prstGeom>
        </p:spPr>
      </p:pic>
      <p:sp>
        <p:nvSpPr>
          <p:cNvPr id="7" name="TextBox 6"/>
          <p:cNvSpPr txBox="1"/>
          <p:nvPr/>
        </p:nvSpPr>
        <p:spPr>
          <a:xfrm>
            <a:off x="215516" y="5230213"/>
            <a:ext cx="8568952" cy="1477328"/>
          </a:xfrm>
          <a:prstGeom prst="rect">
            <a:avLst/>
          </a:prstGeom>
          <a:noFill/>
        </p:spPr>
        <p:txBody>
          <a:bodyPr wrap="square" rtlCol="0">
            <a:spAutoFit/>
          </a:bodyPr>
          <a:lstStyle/>
          <a:p>
            <a:pPr marL="285750" indent="-285750">
              <a:buFont typeface="Wingdings" panose="05000000000000000000" pitchFamily="2" charset="2"/>
              <a:buChar char="§"/>
            </a:pPr>
            <a:r>
              <a:rPr lang="en-US" dirty="0"/>
              <a:t>All-positive </a:t>
            </a:r>
            <a:r>
              <a:rPr lang="en-US" dirty="0">
                <a:solidFill>
                  <a:schemeClr val="tx2">
                    <a:lumMod val="60000"/>
                    <a:lumOff val="40000"/>
                  </a:schemeClr>
                </a:solidFill>
              </a:rPr>
              <a:t>triad T</a:t>
            </a:r>
            <a:r>
              <a:rPr lang="en-US" baseline="-25000" dirty="0">
                <a:solidFill>
                  <a:schemeClr val="tx2">
                    <a:lumMod val="60000"/>
                    <a:lumOff val="40000"/>
                  </a:schemeClr>
                </a:solidFill>
              </a:rPr>
              <a:t>3</a:t>
            </a:r>
            <a:r>
              <a:rPr lang="en-US" dirty="0">
                <a:solidFill>
                  <a:schemeClr val="tx2">
                    <a:lumMod val="60000"/>
                    <a:lumOff val="40000"/>
                  </a:schemeClr>
                </a:solidFill>
              </a:rPr>
              <a:t> </a:t>
            </a:r>
            <a:r>
              <a:rPr lang="en-US" dirty="0"/>
              <a:t>is </a:t>
            </a:r>
            <a:r>
              <a:rPr lang="en-US" i="1" dirty="0"/>
              <a:t>heavily overrepresented </a:t>
            </a:r>
            <a:r>
              <a:rPr lang="en-US" dirty="0"/>
              <a:t>in all three datasets. </a:t>
            </a:r>
            <a:r>
              <a:rPr lang="en-US" dirty="0">
                <a:solidFill>
                  <a:schemeClr val="tx2">
                    <a:lumMod val="60000"/>
                    <a:lumOff val="40000"/>
                  </a:schemeClr>
                </a:solidFill>
              </a:rPr>
              <a:t>T</a:t>
            </a:r>
            <a:r>
              <a:rPr lang="en-US" baseline="-25000" dirty="0">
                <a:solidFill>
                  <a:schemeClr val="tx2">
                    <a:lumMod val="60000"/>
                    <a:lumOff val="40000"/>
                  </a:schemeClr>
                </a:solidFill>
              </a:rPr>
              <a:t>3</a:t>
            </a:r>
            <a:r>
              <a:rPr lang="en-US" dirty="0"/>
              <a:t> tends to be overrepresented by about 40% in all three datasets</a:t>
            </a:r>
          </a:p>
          <a:p>
            <a:pPr marL="285750" indent="-285750">
              <a:buFont typeface="Wingdings" panose="05000000000000000000" pitchFamily="2" charset="2"/>
              <a:buChar char="§"/>
            </a:pPr>
            <a:r>
              <a:rPr lang="en-US" dirty="0">
                <a:solidFill>
                  <a:schemeClr val="tx2">
                    <a:lumMod val="60000"/>
                    <a:lumOff val="40000"/>
                  </a:schemeClr>
                </a:solidFill>
              </a:rPr>
              <a:t>Triad T</a:t>
            </a:r>
            <a:r>
              <a:rPr lang="en-US" baseline="-25000" dirty="0">
                <a:solidFill>
                  <a:schemeClr val="tx2">
                    <a:lumMod val="60000"/>
                    <a:lumOff val="40000"/>
                  </a:schemeClr>
                </a:solidFill>
              </a:rPr>
              <a:t>2</a:t>
            </a:r>
            <a:r>
              <a:rPr lang="en-US" dirty="0">
                <a:solidFill>
                  <a:schemeClr val="tx2">
                    <a:lumMod val="60000"/>
                    <a:lumOff val="40000"/>
                  </a:schemeClr>
                </a:solidFill>
              </a:rPr>
              <a:t> </a:t>
            </a:r>
            <a:r>
              <a:rPr lang="en-US" dirty="0"/>
              <a:t>consisting of two enemies with a common friend is </a:t>
            </a:r>
            <a:r>
              <a:rPr lang="en-US" i="1" dirty="0"/>
              <a:t>heavily underrepresented</a:t>
            </a:r>
            <a:r>
              <a:rPr lang="en-US" dirty="0"/>
              <a:t>. </a:t>
            </a:r>
            <a:r>
              <a:rPr lang="en-US" dirty="0">
                <a:solidFill>
                  <a:schemeClr val="tx2">
                    <a:lumMod val="60000"/>
                    <a:lumOff val="40000"/>
                  </a:schemeClr>
                </a:solidFill>
              </a:rPr>
              <a:t>T</a:t>
            </a:r>
            <a:r>
              <a:rPr lang="en-US" baseline="-25000" dirty="0">
                <a:solidFill>
                  <a:schemeClr val="tx2">
                    <a:lumMod val="60000"/>
                    <a:lumOff val="40000"/>
                  </a:schemeClr>
                </a:solidFill>
              </a:rPr>
              <a:t>2</a:t>
            </a:r>
            <a:r>
              <a:rPr lang="en-US" dirty="0"/>
              <a:t> is underrepresented by about 75%in </a:t>
            </a:r>
            <a:r>
              <a:rPr lang="en-US" dirty="0" err="1"/>
              <a:t>Epinions</a:t>
            </a:r>
            <a:r>
              <a:rPr lang="en-US" dirty="0"/>
              <a:t> and Slashdot and 50% in Wikipedia</a:t>
            </a:r>
          </a:p>
          <a:p>
            <a:pPr marL="285750" indent="-285750">
              <a:buFont typeface="Wingdings" panose="05000000000000000000" pitchFamily="2" charset="2"/>
              <a:buChar char="§"/>
            </a:pPr>
            <a:r>
              <a:rPr lang="en-US" dirty="0"/>
              <a:t>More consistent with </a:t>
            </a:r>
            <a:r>
              <a:rPr lang="en-US" dirty="0">
                <a:solidFill>
                  <a:schemeClr val="tx2">
                    <a:lumMod val="60000"/>
                    <a:lumOff val="40000"/>
                  </a:schemeClr>
                </a:solidFill>
              </a:rPr>
              <a:t>weak structural balance </a:t>
            </a:r>
            <a:endParaRPr lang="el-GR" dirty="0">
              <a:solidFill>
                <a:schemeClr val="tx2">
                  <a:lumMod val="60000"/>
                  <a:lumOff val="40000"/>
                </a:schemeClr>
              </a:solidFill>
            </a:endParaRPr>
          </a:p>
        </p:txBody>
      </p:sp>
    </p:spTree>
    <p:extLst>
      <p:ext uri="{BB962C8B-B14F-4D97-AF65-F5344CB8AC3E}">
        <p14:creationId xmlns:p14="http://schemas.microsoft.com/office/powerpoint/2010/main" val="33365013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28662" y="214290"/>
            <a:ext cx="6500858" cy="707886"/>
          </a:xfrm>
          <a:prstGeom prst="rect">
            <a:avLst/>
          </a:prstGeom>
          <a:noFill/>
        </p:spPr>
        <p:txBody>
          <a:bodyPr wrap="square" rtlCol="0">
            <a:spAutoFit/>
          </a:bodyPr>
          <a:lstStyle/>
          <a:p>
            <a:pPr algn="ctr"/>
            <a:r>
              <a:rPr lang="en-US" sz="4000" dirty="0"/>
              <a:t>Structural Balance Theory</a:t>
            </a:r>
          </a:p>
        </p:txBody>
      </p:sp>
      <p:sp>
        <p:nvSpPr>
          <p:cNvPr id="12" name="TextBox 11"/>
          <p:cNvSpPr txBox="1"/>
          <p:nvPr/>
        </p:nvSpPr>
        <p:spPr>
          <a:xfrm>
            <a:off x="506682" y="1268760"/>
            <a:ext cx="8313790" cy="1200329"/>
          </a:xfrm>
          <a:prstGeom prst="rect">
            <a:avLst/>
          </a:prstGeom>
          <a:noFill/>
        </p:spPr>
        <p:txBody>
          <a:bodyPr wrap="square" rtlCol="0">
            <a:spAutoFit/>
          </a:bodyPr>
          <a:lstStyle/>
          <a:p>
            <a:pPr marL="342900" indent="-342900">
              <a:buFont typeface="Wingdings" panose="05000000000000000000" pitchFamily="2" charset="2"/>
              <a:buChar char="§"/>
            </a:pPr>
            <a:r>
              <a:rPr lang="en-US" sz="2400" dirty="0"/>
              <a:t>originated in social psychology, by Heider in the 1940s </a:t>
            </a:r>
          </a:p>
          <a:p>
            <a:pPr marL="342900" indent="-342900">
              <a:buFont typeface="Wingdings" panose="05000000000000000000" pitchFamily="2" charset="2"/>
              <a:buChar char="§"/>
            </a:pPr>
            <a:r>
              <a:rPr lang="en-US" sz="2400" dirty="0"/>
              <a:t>graph-theoretic approach  by Cartwright and </a:t>
            </a:r>
            <a:r>
              <a:rPr lang="en-US" sz="2400" dirty="0" err="1"/>
              <a:t>Harary</a:t>
            </a:r>
            <a:r>
              <a:rPr lang="en-US" sz="2400" dirty="0"/>
              <a:t>  in the 1960s</a:t>
            </a:r>
          </a:p>
        </p:txBody>
      </p:sp>
      <p:sp>
        <p:nvSpPr>
          <p:cNvPr id="4" name="TextBox 3"/>
          <p:cNvSpPr txBox="1"/>
          <p:nvPr/>
        </p:nvSpPr>
        <p:spPr>
          <a:xfrm>
            <a:off x="323528" y="4077072"/>
            <a:ext cx="8352928" cy="1200329"/>
          </a:xfrm>
          <a:prstGeom prst="rect">
            <a:avLst/>
          </a:prstGeom>
          <a:noFill/>
        </p:spPr>
        <p:txBody>
          <a:bodyPr wrap="square" rtlCol="0">
            <a:spAutoFit/>
          </a:bodyPr>
          <a:lstStyle/>
          <a:p>
            <a:pPr lvl="1"/>
            <a:endParaRPr lang="en-US" sz="2400" dirty="0"/>
          </a:p>
          <a:p>
            <a:pPr lvl="1">
              <a:buFont typeface="Wingdings" pitchFamily="2" charset="2"/>
              <a:buChar char="§"/>
            </a:pPr>
            <a:r>
              <a:rPr lang="en-US" sz="2400" dirty="0"/>
              <a:t> All possible relationships </a:t>
            </a:r>
            <a:r>
              <a:rPr lang="en-US" sz="2400" i="1" dirty="0">
                <a:solidFill>
                  <a:schemeClr val="tx2">
                    <a:lumMod val="60000"/>
                    <a:lumOff val="40000"/>
                  </a:schemeClr>
                </a:solidFill>
              </a:rPr>
              <a:t>between  3 people  </a:t>
            </a:r>
            <a:r>
              <a:rPr lang="en-US" sz="2400" dirty="0"/>
              <a:t>=&gt; 4 cases</a:t>
            </a:r>
          </a:p>
          <a:p>
            <a:pPr lvl="1"/>
            <a:r>
              <a:rPr lang="en-US" sz="2400" dirty="0"/>
              <a:t>	</a:t>
            </a:r>
            <a:endParaRPr lang="el-GR" sz="2400" dirty="0"/>
          </a:p>
        </p:txBody>
      </p:sp>
      <p:sp>
        <p:nvSpPr>
          <p:cNvPr id="5" name="TextBox 4">
            <a:extLst>
              <a:ext uri="{FF2B5EF4-FFF2-40B4-BE49-F238E27FC236}">
                <a16:creationId xmlns:a16="http://schemas.microsoft.com/office/drawing/2014/main" id="{2AD8EDC1-D6A4-4C1A-B7C1-38ADE29D3CAD}"/>
              </a:ext>
            </a:extLst>
          </p:cNvPr>
          <p:cNvSpPr txBox="1"/>
          <p:nvPr/>
        </p:nvSpPr>
        <p:spPr>
          <a:xfrm>
            <a:off x="683568" y="2815673"/>
            <a:ext cx="7056784" cy="830997"/>
          </a:xfrm>
          <a:prstGeom prst="rect">
            <a:avLst/>
          </a:prstGeom>
          <a:noFill/>
          <a:ln>
            <a:solidFill>
              <a:schemeClr val="tx1"/>
            </a:solidFill>
          </a:ln>
        </p:spPr>
        <p:txBody>
          <a:bodyPr wrap="square" rtlCol="0">
            <a:spAutoFit/>
          </a:bodyPr>
          <a:lstStyle/>
          <a:p>
            <a:r>
              <a:rPr kumimoji="0" lang="en-US" sz="2400" b="0" i="0" u="none" strike="noStrike" kern="1200" cap="none" spc="0" normalizeH="0" baseline="0" noProof="0" dirty="0">
                <a:ln>
                  <a:noFill/>
                </a:ln>
                <a:solidFill>
                  <a:prstClr val="black"/>
                </a:solidFill>
                <a:effectLst/>
                <a:uLnTx/>
                <a:uFillTx/>
                <a:latin typeface="Calibri"/>
                <a:ea typeface="+mn-ea"/>
                <a:cs typeface="+mn-cs"/>
              </a:rPr>
              <a:t>Considers the possible ways in which triangles on three   individuals can be signed</a:t>
            </a:r>
            <a:endParaRPr lang="en-US" dirty="0"/>
          </a:p>
        </p:txBody>
      </p:sp>
    </p:spTree>
    <p:extLst>
      <p:ext uri="{BB962C8B-B14F-4D97-AF65-F5344CB8AC3E}">
        <p14:creationId xmlns:p14="http://schemas.microsoft.com/office/powerpoint/2010/main" val="222790269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560" y="60712"/>
            <a:ext cx="7920880" cy="707886"/>
          </a:xfrm>
          <a:prstGeom prst="rect">
            <a:avLst/>
          </a:prstGeom>
          <a:noFill/>
        </p:spPr>
        <p:txBody>
          <a:bodyPr wrap="square" rtlCol="0">
            <a:spAutoFit/>
          </a:bodyPr>
          <a:lstStyle/>
          <a:p>
            <a:pPr algn="ctr"/>
            <a:r>
              <a:rPr lang="en-US" sz="4000" dirty="0"/>
              <a:t>A theory of status</a:t>
            </a:r>
          </a:p>
        </p:txBody>
      </p:sp>
      <p:grpSp>
        <p:nvGrpSpPr>
          <p:cNvPr id="8" name="Group 7"/>
          <p:cNvGrpSpPr/>
          <p:nvPr/>
        </p:nvGrpSpPr>
        <p:grpSpPr>
          <a:xfrm>
            <a:off x="5403908" y="2631567"/>
            <a:ext cx="864096" cy="1368152"/>
            <a:chOff x="4788024" y="2078849"/>
            <a:chExt cx="864096" cy="1368152"/>
          </a:xfrm>
        </p:grpSpPr>
        <p:sp>
          <p:nvSpPr>
            <p:cNvPr id="19" name="Oval 18"/>
            <p:cNvSpPr/>
            <p:nvPr/>
          </p:nvSpPr>
          <p:spPr>
            <a:xfrm>
              <a:off x="4788024" y="2078849"/>
              <a:ext cx="432048"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endParaRPr lang="el-GR" dirty="0"/>
            </a:p>
          </p:txBody>
        </p:sp>
        <p:sp>
          <p:nvSpPr>
            <p:cNvPr id="21" name="Oval 20"/>
            <p:cNvSpPr/>
            <p:nvPr/>
          </p:nvSpPr>
          <p:spPr>
            <a:xfrm>
              <a:off x="5220072" y="3086961"/>
              <a:ext cx="432048"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endParaRPr lang="el-GR" dirty="0"/>
            </a:p>
          </p:txBody>
        </p:sp>
        <p:cxnSp>
          <p:nvCxnSpPr>
            <p:cNvPr id="22" name="Straight Arrow Connector 21"/>
            <p:cNvCxnSpPr/>
            <p:nvPr/>
          </p:nvCxnSpPr>
          <p:spPr>
            <a:xfrm>
              <a:off x="5076056" y="2438889"/>
              <a:ext cx="279296" cy="700799"/>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4788024" y="2582905"/>
              <a:ext cx="288032" cy="369332"/>
            </a:xfrm>
            <a:prstGeom prst="rect">
              <a:avLst/>
            </a:prstGeom>
            <a:noFill/>
          </p:spPr>
          <p:txBody>
            <a:bodyPr wrap="square" rtlCol="0">
              <a:spAutoFit/>
            </a:bodyPr>
            <a:lstStyle/>
            <a:p>
              <a:r>
                <a:rPr lang="en-US" dirty="0">
                  <a:solidFill>
                    <a:schemeClr val="accent1">
                      <a:lumMod val="75000"/>
                    </a:schemeClr>
                  </a:solidFill>
                </a:rPr>
                <a:t>-</a:t>
              </a:r>
              <a:endParaRPr lang="el-GR" dirty="0">
                <a:solidFill>
                  <a:schemeClr val="accent1">
                    <a:lumMod val="75000"/>
                  </a:schemeClr>
                </a:solidFill>
              </a:endParaRPr>
            </a:p>
          </p:txBody>
        </p:sp>
      </p:grpSp>
      <p:sp>
        <p:nvSpPr>
          <p:cNvPr id="35" name="TextBox 34"/>
          <p:cNvSpPr txBox="1"/>
          <p:nvPr/>
        </p:nvSpPr>
        <p:spPr>
          <a:xfrm>
            <a:off x="1206965" y="4753312"/>
            <a:ext cx="4176464" cy="1200329"/>
          </a:xfrm>
          <a:prstGeom prst="rect">
            <a:avLst/>
          </a:prstGeom>
          <a:noFill/>
        </p:spPr>
        <p:txBody>
          <a:bodyPr wrap="square" rtlCol="0">
            <a:spAutoFit/>
          </a:bodyPr>
          <a:lstStyle/>
          <a:p>
            <a:r>
              <a:rPr lang="en-US" dirty="0"/>
              <a:t>Assuming that all participants agree on status ordering, status theory predicts that when the </a:t>
            </a:r>
            <a:r>
              <a:rPr lang="en-US" dirty="0">
                <a:solidFill>
                  <a:schemeClr val="tx2">
                    <a:lumMod val="60000"/>
                    <a:lumOff val="40000"/>
                  </a:schemeClr>
                </a:solidFill>
              </a:rPr>
              <a:t>direction</a:t>
            </a:r>
            <a:r>
              <a:rPr lang="en-US" dirty="0">
                <a:solidFill>
                  <a:srgbClr val="FF0000"/>
                </a:solidFill>
              </a:rPr>
              <a:t> </a:t>
            </a:r>
            <a:r>
              <a:rPr lang="en-US" dirty="0"/>
              <a:t>of an edge </a:t>
            </a:r>
            <a:r>
              <a:rPr lang="en-US" dirty="0">
                <a:solidFill>
                  <a:schemeClr val="tx2">
                    <a:lumMod val="60000"/>
                    <a:lumOff val="40000"/>
                  </a:schemeClr>
                </a:solidFill>
              </a:rPr>
              <a:t>is flipped</a:t>
            </a:r>
            <a:r>
              <a:rPr lang="en-US" dirty="0"/>
              <a:t>,</a:t>
            </a:r>
          </a:p>
          <a:p>
            <a:r>
              <a:rPr lang="en-US" dirty="0"/>
              <a:t>its</a:t>
            </a:r>
            <a:r>
              <a:rPr lang="en-US" dirty="0">
                <a:solidFill>
                  <a:srgbClr val="FF0000"/>
                </a:solidFill>
              </a:rPr>
              <a:t> </a:t>
            </a:r>
            <a:r>
              <a:rPr lang="en-US" dirty="0">
                <a:solidFill>
                  <a:schemeClr val="tx2">
                    <a:lumMod val="60000"/>
                    <a:lumOff val="40000"/>
                  </a:schemeClr>
                </a:solidFill>
              </a:rPr>
              <a:t>sign should flip </a:t>
            </a:r>
            <a:r>
              <a:rPr lang="en-US" dirty="0"/>
              <a:t>as well.</a:t>
            </a:r>
            <a:endParaRPr lang="el-GR" dirty="0"/>
          </a:p>
        </p:txBody>
      </p:sp>
      <p:grpSp>
        <p:nvGrpSpPr>
          <p:cNvPr id="10" name="Group 9"/>
          <p:cNvGrpSpPr/>
          <p:nvPr/>
        </p:nvGrpSpPr>
        <p:grpSpPr>
          <a:xfrm>
            <a:off x="1655373" y="2657930"/>
            <a:ext cx="1008112" cy="1368152"/>
            <a:chOff x="1583971" y="2427976"/>
            <a:chExt cx="1008112" cy="1368152"/>
          </a:xfrm>
        </p:grpSpPr>
        <p:sp>
          <p:nvSpPr>
            <p:cNvPr id="7" name="Oval 6"/>
            <p:cNvSpPr/>
            <p:nvPr/>
          </p:nvSpPr>
          <p:spPr>
            <a:xfrm>
              <a:off x="1727987" y="2427976"/>
              <a:ext cx="432048"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endParaRPr lang="el-GR" dirty="0"/>
            </a:p>
          </p:txBody>
        </p:sp>
        <p:sp>
          <p:nvSpPr>
            <p:cNvPr id="9" name="Oval 8"/>
            <p:cNvSpPr/>
            <p:nvPr/>
          </p:nvSpPr>
          <p:spPr>
            <a:xfrm>
              <a:off x="2160035" y="3436088"/>
              <a:ext cx="432048"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endParaRPr lang="el-GR" dirty="0"/>
            </a:p>
          </p:txBody>
        </p:sp>
        <p:cxnSp>
          <p:nvCxnSpPr>
            <p:cNvPr id="11" name="Straight Arrow Connector 10"/>
            <p:cNvCxnSpPr/>
            <p:nvPr/>
          </p:nvCxnSpPr>
          <p:spPr>
            <a:xfrm>
              <a:off x="2016019" y="2788016"/>
              <a:ext cx="279296" cy="700799"/>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1583971" y="3004040"/>
              <a:ext cx="288032" cy="369332"/>
            </a:xfrm>
            <a:prstGeom prst="rect">
              <a:avLst/>
            </a:prstGeom>
            <a:noFill/>
          </p:spPr>
          <p:txBody>
            <a:bodyPr wrap="square" rtlCol="0">
              <a:spAutoFit/>
            </a:bodyPr>
            <a:lstStyle/>
            <a:p>
              <a:r>
                <a:rPr lang="en-US" dirty="0">
                  <a:solidFill>
                    <a:schemeClr val="accent1">
                      <a:lumMod val="75000"/>
                    </a:schemeClr>
                  </a:solidFill>
                </a:rPr>
                <a:t>+</a:t>
              </a:r>
              <a:endParaRPr lang="el-GR" dirty="0">
                <a:solidFill>
                  <a:schemeClr val="accent1">
                    <a:lumMod val="75000"/>
                  </a:schemeClr>
                </a:solidFill>
              </a:endParaRPr>
            </a:p>
          </p:txBody>
        </p:sp>
      </p:grpSp>
      <p:sp>
        <p:nvSpPr>
          <p:cNvPr id="4" name="TextBox 3"/>
          <p:cNvSpPr txBox="1"/>
          <p:nvPr/>
        </p:nvSpPr>
        <p:spPr>
          <a:xfrm>
            <a:off x="467544" y="1592726"/>
            <a:ext cx="3888432" cy="646331"/>
          </a:xfrm>
          <a:prstGeom prst="rect">
            <a:avLst/>
          </a:prstGeom>
          <a:noFill/>
        </p:spPr>
        <p:txBody>
          <a:bodyPr wrap="square" rtlCol="0">
            <a:spAutoFit/>
          </a:bodyPr>
          <a:lstStyle/>
          <a:p>
            <a:r>
              <a:rPr lang="en-US" dirty="0"/>
              <a:t>A </a:t>
            </a:r>
            <a:r>
              <a:rPr lang="en-US" i="1" dirty="0">
                <a:solidFill>
                  <a:schemeClr val="tx2">
                    <a:lumMod val="60000"/>
                    <a:lumOff val="40000"/>
                  </a:schemeClr>
                </a:solidFill>
              </a:rPr>
              <a:t>positive edge </a:t>
            </a:r>
            <a:r>
              <a:rPr lang="en-US" dirty="0"/>
              <a:t>(</a:t>
            </a:r>
            <a:r>
              <a:rPr lang="en-US" i="1" dirty="0"/>
              <a:t>A, B</a:t>
            </a:r>
            <a:r>
              <a:rPr lang="en-US" dirty="0"/>
              <a:t>) means that </a:t>
            </a:r>
            <a:r>
              <a:rPr lang="en-US" i="1" dirty="0"/>
              <a:t>A </a:t>
            </a:r>
            <a:r>
              <a:rPr lang="en-US" dirty="0"/>
              <a:t>regards </a:t>
            </a:r>
            <a:r>
              <a:rPr lang="en-US" i="1" dirty="0"/>
              <a:t>B </a:t>
            </a:r>
            <a:r>
              <a:rPr lang="en-US" dirty="0"/>
              <a:t>as having </a:t>
            </a:r>
            <a:r>
              <a:rPr lang="en-US" i="1" dirty="0">
                <a:solidFill>
                  <a:schemeClr val="tx2">
                    <a:lumMod val="60000"/>
                    <a:lumOff val="40000"/>
                  </a:schemeClr>
                </a:solidFill>
              </a:rPr>
              <a:t>higher status </a:t>
            </a:r>
            <a:r>
              <a:rPr lang="en-US" dirty="0"/>
              <a:t>than A</a:t>
            </a:r>
            <a:endParaRPr lang="el-GR" dirty="0"/>
          </a:p>
        </p:txBody>
      </p:sp>
      <p:sp>
        <p:nvSpPr>
          <p:cNvPr id="28" name="TextBox 27"/>
          <p:cNvSpPr txBox="1"/>
          <p:nvPr/>
        </p:nvSpPr>
        <p:spPr>
          <a:xfrm>
            <a:off x="4459317" y="1590933"/>
            <a:ext cx="3888432" cy="646331"/>
          </a:xfrm>
          <a:prstGeom prst="rect">
            <a:avLst/>
          </a:prstGeom>
          <a:noFill/>
        </p:spPr>
        <p:txBody>
          <a:bodyPr wrap="square" rtlCol="0">
            <a:spAutoFit/>
          </a:bodyPr>
          <a:lstStyle/>
          <a:p>
            <a:r>
              <a:rPr lang="en-US" dirty="0"/>
              <a:t>A </a:t>
            </a:r>
            <a:r>
              <a:rPr lang="en-US" i="1" dirty="0">
                <a:solidFill>
                  <a:schemeClr val="tx2">
                    <a:lumMod val="60000"/>
                    <a:lumOff val="40000"/>
                  </a:schemeClr>
                </a:solidFill>
              </a:rPr>
              <a:t>negative edge </a:t>
            </a:r>
            <a:r>
              <a:rPr lang="en-US" dirty="0"/>
              <a:t>(</a:t>
            </a:r>
            <a:r>
              <a:rPr lang="en-US" i="1" dirty="0"/>
              <a:t>A, B</a:t>
            </a:r>
            <a:r>
              <a:rPr lang="en-US" dirty="0"/>
              <a:t>) means that </a:t>
            </a:r>
            <a:r>
              <a:rPr lang="en-US" i="1" dirty="0"/>
              <a:t>A </a:t>
            </a:r>
            <a:r>
              <a:rPr lang="en-US" dirty="0"/>
              <a:t>regards </a:t>
            </a:r>
            <a:r>
              <a:rPr lang="en-US" i="1" dirty="0"/>
              <a:t>B </a:t>
            </a:r>
            <a:r>
              <a:rPr lang="en-US" dirty="0"/>
              <a:t>as having </a:t>
            </a:r>
            <a:r>
              <a:rPr lang="en-US" dirty="0">
                <a:solidFill>
                  <a:schemeClr val="tx2">
                    <a:lumMod val="60000"/>
                    <a:lumOff val="40000"/>
                  </a:schemeClr>
                </a:solidFill>
              </a:rPr>
              <a:t>lower status </a:t>
            </a:r>
            <a:r>
              <a:rPr lang="en-US" dirty="0"/>
              <a:t>than A </a:t>
            </a:r>
            <a:endParaRPr lang="el-GR" dirty="0"/>
          </a:p>
        </p:txBody>
      </p:sp>
      <p:grpSp>
        <p:nvGrpSpPr>
          <p:cNvPr id="6" name="Group 5"/>
          <p:cNvGrpSpPr/>
          <p:nvPr/>
        </p:nvGrpSpPr>
        <p:grpSpPr>
          <a:xfrm>
            <a:off x="5662725" y="4672772"/>
            <a:ext cx="1152128" cy="1368152"/>
            <a:chOff x="1559569" y="4005065"/>
            <a:chExt cx="1152128" cy="1368152"/>
          </a:xfrm>
        </p:grpSpPr>
        <p:sp>
          <p:nvSpPr>
            <p:cNvPr id="29" name="Oval 28"/>
            <p:cNvSpPr/>
            <p:nvPr/>
          </p:nvSpPr>
          <p:spPr>
            <a:xfrm>
              <a:off x="1703585" y="4005065"/>
              <a:ext cx="432048"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endParaRPr lang="el-GR" dirty="0"/>
            </a:p>
          </p:txBody>
        </p:sp>
        <p:sp>
          <p:nvSpPr>
            <p:cNvPr id="30" name="Oval 29"/>
            <p:cNvSpPr/>
            <p:nvPr/>
          </p:nvSpPr>
          <p:spPr>
            <a:xfrm>
              <a:off x="2135633" y="5013177"/>
              <a:ext cx="432048"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endParaRPr lang="el-GR" dirty="0"/>
            </a:p>
          </p:txBody>
        </p:sp>
        <p:cxnSp>
          <p:nvCxnSpPr>
            <p:cNvPr id="31" name="Straight Arrow Connector 30"/>
            <p:cNvCxnSpPr/>
            <p:nvPr/>
          </p:nvCxnSpPr>
          <p:spPr>
            <a:xfrm>
              <a:off x="1915542" y="4365105"/>
              <a:ext cx="279296" cy="700799"/>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1559569" y="4581129"/>
              <a:ext cx="288032" cy="369332"/>
            </a:xfrm>
            <a:prstGeom prst="rect">
              <a:avLst/>
            </a:prstGeom>
            <a:noFill/>
          </p:spPr>
          <p:txBody>
            <a:bodyPr wrap="square" rtlCol="0">
              <a:spAutoFit/>
            </a:bodyPr>
            <a:lstStyle/>
            <a:p>
              <a:r>
                <a:rPr lang="en-US" dirty="0">
                  <a:solidFill>
                    <a:schemeClr val="accent1">
                      <a:lumMod val="75000"/>
                    </a:schemeClr>
                  </a:solidFill>
                </a:rPr>
                <a:t>+</a:t>
              </a:r>
              <a:endParaRPr lang="el-GR" dirty="0">
                <a:solidFill>
                  <a:schemeClr val="accent1">
                    <a:lumMod val="75000"/>
                  </a:schemeClr>
                </a:solidFill>
              </a:endParaRPr>
            </a:p>
          </p:txBody>
        </p:sp>
        <p:cxnSp>
          <p:nvCxnSpPr>
            <p:cNvPr id="33" name="Straight Arrow Connector 32"/>
            <p:cNvCxnSpPr/>
            <p:nvPr/>
          </p:nvCxnSpPr>
          <p:spPr>
            <a:xfrm>
              <a:off x="2135633" y="4295117"/>
              <a:ext cx="279296" cy="700799"/>
            </a:xfrm>
            <a:prstGeom prst="straightConnector1">
              <a:avLst/>
            </a:prstGeom>
            <a:ln w="28575">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2423665" y="4345455"/>
              <a:ext cx="288032" cy="369332"/>
            </a:xfrm>
            <a:prstGeom prst="rect">
              <a:avLst/>
            </a:prstGeom>
            <a:noFill/>
          </p:spPr>
          <p:txBody>
            <a:bodyPr wrap="square" rtlCol="0">
              <a:spAutoFit/>
            </a:bodyPr>
            <a:lstStyle/>
            <a:p>
              <a:r>
                <a:rPr lang="en-US" dirty="0">
                  <a:solidFill>
                    <a:schemeClr val="accent1">
                      <a:lumMod val="75000"/>
                    </a:schemeClr>
                  </a:solidFill>
                </a:rPr>
                <a:t>-</a:t>
              </a:r>
              <a:endParaRPr lang="el-GR" dirty="0">
                <a:solidFill>
                  <a:schemeClr val="accent1">
                    <a:lumMod val="75000"/>
                  </a:schemeClr>
                </a:solidFill>
              </a:endParaRPr>
            </a:p>
          </p:txBody>
        </p:sp>
      </p:grpSp>
      <p:sp>
        <p:nvSpPr>
          <p:cNvPr id="12" name="TextBox 11"/>
          <p:cNvSpPr txBox="1"/>
          <p:nvPr/>
        </p:nvSpPr>
        <p:spPr>
          <a:xfrm>
            <a:off x="282853" y="996486"/>
            <a:ext cx="6120680" cy="461665"/>
          </a:xfrm>
          <a:prstGeom prst="rect">
            <a:avLst/>
          </a:prstGeom>
          <a:noFill/>
        </p:spPr>
        <p:txBody>
          <a:bodyPr wrap="square" rtlCol="0">
            <a:spAutoFit/>
          </a:bodyPr>
          <a:lstStyle/>
          <a:p>
            <a:r>
              <a:rPr lang="en-US" sz="2400" dirty="0">
                <a:solidFill>
                  <a:srgbClr val="FF0000"/>
                </a:solidFill>
              </a:rPr>
              <a:t>Directed</a:t>
            </a:r>
            <a:r>
              <a:rPr lang="en-US" sz="2400" dirty="0"/>
              <a:t> networks</a:t>
            </a:r>
            <a:endParaRPr lang="el-GR" sz="2400" dirty="0"/>
          </a:p>
        </p:txBody>
      </p:sp>
    </p:spTree>
    <p:extLst>
      <p:ext uri="{BB962C8B-B14F-4D97-AF65-F5344CB8AC3E}">
        <p14:creationId xmlns:p14="http://schemas.microsoft.com/office/powerpoint/2010/main" val="214403286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extBox 26"/>
          <p:cNvSpPr txBox="1"/>
          <p:nvPr/>
        </p:nvSpPr>
        <p:spPr>
          <a:xfrm>
            <a:off x="611560" y="60712"/>
            <a:ext cx="7920880" cy="707886"/>
          </a:xfrm>
          <a:prstGeom prst="rect">
            <a:avLst/>
          </a:prstGeom>
          <a:noFill/>
        </p:spPr>
        <p:txBody>
          <a:bodyPr wrap="square" rtlCol="0">
            <a:spAutoFit/>
          </a:bodyPr>
          <a:lstStyle/>
          <a:p>
            <a:pPr algn="ctr"/>
            <a:r>
              <a:rPr lang="en-US" sz="4000" dirty="0"/>
              <a:t>A theory of status</a:t>
            </a:r>
          </a:p>
        </p:txBody>
      </p:sp>
      <p:grpSp>
        <p:nvGrpSpPr>
          <p:cNvPr id="6" name="Group 5"/>
          <p:cNvGrpSpPr/>
          <p:nvPr/>
        </p:nvGrpSpPr>
        <p:grpSpPr>
          <a:xfrm>
            <a:off x="827584" y="1378383"/>
            <a:ext cx="1728192" cy="1545387"/>
            <a:chOff x="1907704" y="1489516"/>
            <a:chExt cx="1728192" cy="1545387"/>
          </a:xfrm>
        </p:grpSpPr>
        <p:sp>
          <p:nvSpPr>
            <p:cNvPr id="7" name="Oval 6"/>
            <p:cNvSpPr/>
            <p:nvPr/>
          </p:nvSpPr>
          <p:spPr>
            <a:xfrm>
              <a:off x="2051720" y="1666751"/>
              <a:ext cx="432048"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endParaRPr lang="el-GR" dirty="0"/>
            </a:p>
          </p:txBody>
        </p:sp>
        <p:sp>
          <p:nvSpPr>
            <p:cNvPr id="8" name="Oval 7"/>
            <p:cNvSpPr/>
            <p:nvPr/>
          </p:nvSpPr>
          <p:spPr>
            <a:xfrm>
              <a:off x="3203848" y="1954783"/>
              <a:ext cx="432048"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endParaRPr lang="el-GR" dirty="0"/>
            </a:p>
          </p:txBody>
        </p:sp>
        <p:sp>
          <p:nvSpPr>
            <p:cNvPr id="9" name="Oval 8"/>
            <p:cNvSpPr/>
            <p:nvPr/>
          </p:nvSpPr>
          <p:spPr>
            <a:xfrm>
              <a:off x="2483768" y="2674863"/>
              <a:ext cx="432048"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X</a:t>
              </a:r>
              <a:endParaRPr lang="el-GR" dirty="0"/>
            </a:p>
          </p:txBody>
        </p:sp>
        <p:cxnSp>
          <p:nvCxnSpPr>
            <p:cNvPr id="11" name="Straight Arrow Connector 10"/>
            <p:cNvCxnSpPr/>
            <p:nvPr/>
          </p:nvCxnSpPr>
          <p:spPr>
            <a:xfrm>
              <a:off x="2339752" y="2026791"/>
              <a:ext cx="279296" cy="700799"/>
            </a:xfrm>
            <a:prstGeom prst="straightConnector1">
              <a:avLst/>
            </a:prstGeom>
            <a:ln w="28575">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stCxn id="9" idx="7"/>
              <a:endCxn id="8" idx="4"/>
            </p:cNvCxnSpPr>
            <p:nvPr/>
          </p:nvCxnSpPr>
          <p:spPr>
            <a:xfrm flipV="1">
              <a:off x="2852544" y="2314823"/>
              <a:ext cx="567328" cy="412767"/>
            </a:xfrm>
            <a:prstGeom prst="straightConnector1">
              <a:avLst/>
            </a:prstGeom>
            <a:ln w="28575">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1907704" y="2242815"/>
              <a:ext cx="288032" cy="369332"/>
            </a:xfrm>
            <a:prstGeom prst="rect">
              <a:avLst/>
            </a:prstGeom>
            <a:noFill/>
          </p:spPr>
          <p:txBody>
            <a:bodyPr wrap="square" rtlCol="0">
              <a:spAutoFit/>
            </a:bodyPr>
            <a:lstStyle/>
            <a:p>
              <a:r>
                <a:rPr lang="en-US" dirty="0">
                  <a:solidFill>
                    <a:schemeClr val="accent1">
                      <a:lumMod val="75000"/>
                    </a:schemeClr>
                  </a:solidFill>
                </a:rPr>
                <a:t>+</a:t>
              </a:r>
              <a:endParaRPr lang="el-GR" dirty="0">
                <a:solidFill>
                  <a:schemeClr val="accent1">
                    <a:lumMod val="75000"/>
                  </a:schemeClr>
                </a:solidFill>
              </a:endParaRPr>
            </a:p>
          </p:txBody>
        </p:sp>
        <p:sp>
          <p:nvSpPr>
            <p:cNvPr id="18" name="TextBox 17"/>
            <p:cNvSpPr txBox="1"/>
            <p:nvPr/>
          </p:nvSpPr>
          <p:spPr>
            <a:xfrm>
              <a:off x="3275856" y="2530847"/>
              <a:ext cx="288032" cy="369332"/>
            </a:xfrm>
            <a:prstGeom prst="rect">
              <a:avLst/>
            </a:prstGeom>
            <a:noFill/>
          </p:spPr>
          <p:txBody>
            <a:bodyPr wrap="square" rtlCol="0">
              <a:spAutoFit/>
            </a:bodyPr>
            <a:lstStyle/>
            <a:p>
              <a:r>
                <a:rPr lang="en-US" dirty="0">
                  <a:solidFill>
                    <a:schemeClr val="accent1">
                      <a:lumMod val="75000"/>
                    </a:schemeClr>
                  </a:solidFill>
                </a:rPr>
                <a:t>+</a:t>
              </a:r>
              <a:endParaRPr lang="el-GR" dirty="0">
                <a:solidFill>
                  <a:schemeClr val="accent1">
                    <a:lumMod val="75000"/>
                  </a:schemeClr>
                </a:solidFill>
              </a:endParaRPr>
            </a:p>
          </p:txBody>
        </p:sp>
        <p:cxnSp>
          <p:nvCxnSpPr>
            <p:cNvPr id="4" name="Straight Connector 3"/>
            <p:cNvCxnSpPr>
              <a:stCxn id="7" idx="6"/>
              <a:endCxn id="8" idx="1"/>
            </p:cNvCxnSpPr>
            <p:nvPr/>
          </p:nvCxnSpPr>
          <p:spPr>
            <a:xfrm>
              <a:off x="2483768" y="1846771"/>
              <a:ext cx="783352" cy="16073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2771800" y="1489516"/>
              <a:ext cx="288032" cy="369332"/>
            </a:xfrm>
            <a:prstGeom prst="rect">
              <a:avLst/>
            </a:prstGeom>
            <a:noFill/>
          </p:spPr>
          <p:txBody>
            <a:bodyPr wrap="square" rtlCol="0">
              <a:spAutoFit/>
            </a:bodyPr>
            <a:lstStyle/>
            <a:p>
              <a:r>
                <a:rPr lang="en-US" dirty="0">
                  <a:solidFill>
                    <a:srgbClr val="FF0000"/>
                  </a:solidFill>
                </a:rPr>
                <a:t>+</a:t>
              </a:r>
              <a:endParaRPr lang="el-GR" dirty="0">
                <a:solidFill>
                  <a:srgbClr val="FF0000"/>
                </a:solidFill>
              </a:endParaRPr>
            </a:p>
          </p:txBody>
        </p:sp>
      </p:grpSp>
      <p:sp>
        <p:nvSpPr>
          <p:cNvPr id="10" name="TextBox 9"/>
          <p:cNvSpPr txBox="1"/>
          <p:nvPr/>
        </p:nvSpPr>
        <p:spPr>
          <a:xfrm>
            <a:off x="751208" y="3094076"/>
            <a:ext cx="2088232" cy="369332"/>
          </a:xfrm>
          <a:prstGeom prst="rect">
            <a:avLst/>
          </a:prstGeom>
          <a:noFill/>
        </p:spPr>
        <p:txBody>
          <a:bodyPr wrap="square" rtlCol="0">
            <a:spAutoFit/>
          </a:bodyPr>
          <a:lstStyle/>
          <a:p>
            <a:r>
              <a:rPr lang="en-US" dirty="0"/>
              <a:t>Structural balance</a:t>
            </a:r>
            <a:endParaRPr lang="el-GR" dirty="0"/>
          </a:p>
        </p:txBody>
      </p:sp>
      <p:grpSp>
        <p:nvGrpSpPr>
          <p:cNvPr id="2" name="Group 1"/>
          <p:cNvGrpSpPr/>
          <p:nvPr/>
        </p:nvGrpSpPr>
        <p:grpSpPr>
          <a:xfrm>
            <a:off x="3814311" y="1159620"/>
            <a:ext cx="1728192" cy="1519516"/>
            <a:chOff x="4355976" y="1416331"/>
            <a:chExt cx="1728192" cy="1519516"/>
          </a:xfrm>
        </p:grpSpPr>
        <p:sp>
          <p:nvSpPr>
            <p:cNvPr id="28" name="Oval 27"/>
            <p:cNvSpPr/>
            <p:nvPr/>
          </p:nvSpPr>
          <p:spPr>
            <a:xfrm>
              <a:off x="4499992" y="1567695"/>
              <a:ext cx="432048"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endParaRPr lang="el-GR" dirty="0"/>
            </a:p>
          </p:txBody>
        </p:sp>
        <p:sp>
          <p:nvSpPr>
            <p:cNvPr id="29" name="Oval 28"/>
            <p:cNvSpPr/>
            <p:nvPr/>
          </p:nvSpPr>
          <p:spPr>
            <a:xfrm>
              <a:off x="5652120" y="1855727"/>
              <a:ext cx="432048"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endParaRPr lang="el-GR" dirty="0"/>
            </a:p>
          </p:txBody>
        </p:sp>
        <p:sp>
          <p:nvSpPr>
            <p:cNvPr id="30" name="Oval 29"/>
            <p:cNvSpPr/>
            <p:nvPr/>
          </p:nvSpPr>
          <p:spPr>
            <a:xfrm>
              <a:off x="4932040" y="2575807"/>
              <a:ext cx="432048"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X</a:t>
              </a:r>
              <a:endParaRPr lang="el-GR" dirty="0"/>
            </a:p>
          </p:txBody>
        </p:sp>
        <p:cxnSp>
          <p:nvCxnSpPr>
            <p:cNvPr id="31" name="Straight Arrow Connector 30"/>
            <p:cNvCxnSpPr/>
            <p:nvPr/>
          </p:nvCxnSpPr>
          <p:spPr>
            <a:xfrm>
              <a:off x="4788024" y="1927735"/>
              <a:ext cx="279296" cy="700799"/>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a:stCxn id="30" idx="7"/>
              <a:endCxn id="29" idx="4"/>
            </p:cNvCxnSpPr>
            <p:nvPr/>
          </p:nvCxnSpPr>
          <p:spPr>
            <a:xfrm flipV="1">
              <a:off x="5300816" y="2215767"/>
              <a:ext cx="567328" cy="412767"/>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4355976" y="2143759"/>
              <a:ext cx="288032" cy="369332"/>
            </a:xfrm>
            <a:prstGeom prst="rect">
              <a:avLst/>
            </a:prstGeom>
            <a:noFill/>
          </p:spPr>
          <p:txBody>
            <a:bodyPr wrap="square" rtlCol="0">
              <a:spAutoFit/>
            </a:bodyPr>
            <a:lstStyle/>
            <a:p>
              <a:r>
                <a:rPr lang="en-US" dirty="0">
                  <a:solidFill>
                    <a:schemeClr val="accent1">
                      <a:lumMod val="75000"/>
                    </a:schemeClr>
                  </a:solidFill>
                </a:rPr>
                <a:t>+</a:t>
              </a:r>
              <a:endParaRPr lang="el-GR" dirty="0">
                <a:solidFill>
                  <a:schemeClr val="accent1">
                    <a:lumMod val="75000"/>
                  </a:schemeClr>
                </a:solidFill>
              </a:endParaRPr>
            </a:p>
          </p:txBody>
        </p:sp>
        <p:sp>
          <p:nvSpPr>
            <p:cNvPr id="34" name="TextBox 33"/>
            <p:cNvSpPr txBox="1"/>
            <p:nvPr/>
          </p:nvSpPr>
          <p:spPr>
            <a:xfrm>
              <a:off x="5724128" y="2431791"/>
              <a:ext cx="288032" cy="369332"/>
            </a:xfrm>
            <a:prstGeom prst="rect">
              <a:avLst/>
            </a:prstGeom>
            <a:noFill/>
          </p:spPr>
          <p:txBody>
            <a:bodyPr wrap="square" rtlCol="0">
              <a:spAutoFit/>
            </a:bodyPr>
            <a:lstStyle/>
            <a:p>
              <a:r>
                <a:rPr lang="en-US" dirty="0">
                  <a:solidFill>
                    <a:schemeClr val="accent1">
                      <a:lumMod val="75000"/>
                    </a:schemeClr>
                  </a:solidFill>
                </a:rPr>
                <a:t>+</a:t>
              </a:r>
              <a:endParaRPr lang="el-GR" dirty="0">
                <a:solidFill>
                  <a:schemeClr val="accent1">
                    <a:lumMod val="75000"/>
                  </a:schemeClr>
                </a:solidFill>
              </a:endParaRPr>
            </a:p>
          </p:txBody>
        </p:sp>
        <p:cxnSp>
          <p:nvCxnSpPr>
            <p:cNvPr id="37" name="Straight Connector 36"/>
            <p:cNvCxnSpPr>
              <a:stCxn id="28" idx="6"/>
              <a:endCxn id="29" idx="1"/>
            </p:cNvCxnSpPr>
            <p:nvPr/>
          </p:nvCxnSpPr>
          <p:spPr>
            <a:xfrm>
              <a:off x="4932040" y="1747715"/>
              <a:ext cx="783352" cy="160739"/>
            </a:xfrm>
            <a:prstGeom prst="line">
              <a:avLst/>
            </a:prstGeom>
            <a:ln>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5300816" y="1416331"/>
              <a:ext cx="288032" cy="369332"/>
            </a:xfrm>
            <a:prstGeom prst="rect">
              <a:avLst/>
            </a:prstGeom>
            <a:noFill/>
          </p:spPr>
          <p:txBody>
            <a:bodyPr wrap="square" rtlCol="0">
              <a:spAutoFit/>
            </a:bodyPr>
            <a:lstStyle/>
            <a:p>
              <a:r>
                <a:rPr lang="en-US" dirty="0">
                  <a:solidFill>
                    <a:srgbClr val="FF0000"/>
                  </a:solidFill>
                </a:rPr>
                <a:t>+</a:t>
              </a:r>
              <a:endParaRPr lang="el-GR" dirty="0">
                <a:solidFill>
                  <a:srgbClr val="FF0000"/>
                </a:solidFill>
              </a:endParaRPr>
            </a:p>
          </p:txBody>
        </p:sp>
        <p:cxnSp>
          <p:nvCxnSpPr>
            <p:cNvPr id="40" name="Straight Connector 39"/>
            <p:cNvCxnSpPr/>
            <p:nvPr/>
          </p:nvCxnSpPr>
          <p:spPr>
            <a:xfrm>
              <a:off x="4843756" y="1944057"/>
              <a:ext cx="783352" cy="160739"/>
            </a:xfrm>
            <a:prstGeom prst="line">
              <a:avLst/>
            </a:prstGeom>
            <a:ln>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41" name="TextBox 40"/>
            <p:cNvSpPr txBox="1"/>
            <p:nvPr/>
          </p:nvSpPr>
          <p:spPr>
            <a:xfrm>
              <a:off x="5179700" y="2052819"/>
              <a:ext cx="288032" cy="369332"/>
            </a:xfrm>
            <a:prstGeom prst="rect">
              <a:avLst/>
            </a:prstGeom>
            <a:noFill/>
          </p:spPr>
          <p:txBody>
            <a:bodyPr wrap="square" rtlCol="0">
              <a:spAutoFit/>
            </a:bodyPr>
            <a:lstStyle/>
            <a:p>
              <a:r>
                <a:rPr lang="en-US" dirty="0">
                  <a:solidFill>
                    <a:srgbClr val="FF0000"/>
                  </a:solidFill>
                </a:rPr>
                <a:t>-</a:t>
              </a:r>
              <a:endParaRPr lang="el-GR" dirty="0">
                <a:solidFill>
                  <a:srgbClr val="FF0000"/>
                </a:solidFill>
              </a:endParaRPr>
            </a:p>
          </p:txBody>
        </p:sp>
      </p:grpSp>
      <p:sp>
        <p:nvSpPr>
          <p:cNvPr id="50" name="Oval 49"/>
          <p:cNvSpPr/>
          <p:nvPr/>
        </p:nvSpPr>
        <p:spPr>
          <a:xfrm>
            <a:off x="6704974" y="3725095"/>
            <a:ext cx="432048"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endParaRPr lang="el-GR" dirty="0"/>
          </a:p>
        </p:txBody>
      </p:sp>
      <p:sp>
        <p:nvSpPr>
          <p:cNvPr id="51" name="Oval 50"/>
          <p:cNvSpPr/>
          <p:nvPr/>
        </p:nvSpPr>
        <p:spPr>
          <a:xfrm>
            <a:off x="7857102" y="4013127"/>
            <a:ext cx="432048"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endParaRPr lang="el-GR" dirty="0"/>
          </a:p>
        </p:txBody>
      </p:sp>
      <p:sp>
        <p:nvSpPr>
          <p:cNvPr id="52" name="Oval 51"/>
          <p:cNvSpPr/>
          <p:nvPr/>
        </p:nvSpPr>
        <p:spPr>
          <a:xfrm>
            <a:off x="7137022" y="4733207"/>
            <a:ext cx="432048"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X</a:t>
            </a:r>
            <a:endParaRPr lang="el-GR" dirty="0"/>
          </a:p>
        </p:txBody>
      </p:sp>
      <p:cxnSp>
        <p:nvCxnSpPr>
          <p:cNvPr id="53" name="Straight Arrow Connector 52"/>
          <p:cNvCxnSpPr/>
          <p:nvPr/>
        </p:nvCxnSpPr>
        <p:spPr>
          <a:xfrm>
            <a:off x="6993006" y="4085135"/>
            <a:ext cx="279296" cy="700799"/>
          </a:xfrm>
          <a:prstGeom prst="straightConnector1">
            <a:avLst/>
          </a:prstGeom>
          <a:ln w="28575">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a:stCxn id="52" idx="7"/>
            <a:endCxn id="51" idx="4"/>
          </p:cNvCxnSpPr>
          <p:nvPr/>
        </p:nvCxnSpPr>
        <p:spPr>
          <a:xfrm flipV="1">
            <a:off x="7505798" y="4373167"/>
            <a:ext cx="567328" cy="412767"/>
          </a:xfrm>
          <a:prstGeom prst="straightConnector1">
            <a:avLst/>
          </a:prstGeom>
          <a:ln w="28575">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55" name="TextBox 54"/>
          <p:cNvSpPr txBox="1"/>
          <p:nvPr/>
        </p:nvSpPr>
        <p:spPr>
          <a:xfrm>
            <a:off x="6560958" y="4301159"/>
            <a:ext cx="288032" cy="369332"/>
          </a:xfrm>
          <a:prstGeom prst="rect">
            <a:avLst/>
          </a:prstGeom>
          <a:noFill/>
        </p:spPr>
        <p:txBody>
          <a:bodyPr wrap="square" rtlCol="0">
            <a:spAutoFit/>
          </a:bodyPr>
          <a:lstStyle/>
          <a:p>
            <a:r>
              <a:rPr lang="en-US" dirty="0">
                <a:solidFill>
                  <a:schemeClr val="accent1">
                    <a:lumMod val="75000"/>
                  </a:schemeClr>
                </a:solidFill>
              </a:rPr>
              <a:t>+</a:t>
            </a:r>
            <a:endParaRPr lang="el-GR" dirty="0">
              <a:solidFill>
                <a:schemeClr val="accent1">
                  <a:lumMod val="75000"/>
                </a:schemeClr>
              </a:solidFill>
            </a:endParaRPr>
          </a:p>
        </p:txBody>
      </p:sp>
      <p:sp>
        <p:nvSpPr>
          <p:cNvPr id="56" name="TextBox 55"/>
          <p:cNvSpPr txBox="1"/>
          <p:nvPr/>
        </p:nvSpPr>
        <p:spPr>
          <a:xfrm>
            <a:off x="7929110" y="4589191"/>
            <a:ext cx="288032" cy="369332"/>
          </a:xfrm>
          <a:prstGeom prst="rect">
            <a:avLst/>
          </a:prstGeom>
          <a:noFill/>
        </p:spPr>
        <p:txBody>
          <a:bodyPr wrap="square" rtlCol="0">
            <a:spAutoFit/>
          </a:bodyPr>
          <a:lstStyle/>
          <a:p>
            <a:r>
              <a:rPr lang="en-US" dirty="0">
                <a:solidFill>
                  <a:schemeClr val="accent1">
                    <a:lumMod val="75000"/>
                  </a:schemeClr>
                </a:solidFill>
              </a:rPr>
              <a:t>+</a:t>
            </a:r>
            <a:endParaRPr lang="el-GR" dirty="0">
              <a:solidFill>
                <a:schemeClr val="accent1">
                  <a:lumMod val="75000"/>
                </a:schemeClr>
              </a:solidFill>
            </a:endParaRPr>
          </a:p>
        </p:txBody>
      </p:sp>
      <p:cxnSp>
        <p:nvCxnSpPr>
          <p:cNvPr id="57" name="Straight Connector 56"/>
          <p:cNvCxnSpPr>
            <a:stCxn id="50" idx="6"/>
            <a:endCxn id="51" idx="1"/>
          </p:cNvCxnSpPr>
          <p:nvPr/>
        </p:nvCxnSpPr>
        <p:spPr>
          <a:xfrm>
            <a:off x="7137022" y="3905115"/>
            <a:ext cx="783352" cy="160739"/>
          </a:xfrm>
          <a:prstGeom prst="line">
            <a:avLst/>
          </a:prstGeom>
          <a:ln>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58" name="TextBox 57"/>
          <p:cNvSpPr txBox="1"/>
          <p:nvPr/>
        </p:nvSpPr>
        <p:spPr>
          <a:xfrm>
            <a:off x="7505798" y="3573731"/>
            <a:ext cx="288032" cy="369332"/>
          </a:xfrm>
          <a:prstGeom prst="rect">
            <a:avLst/>
          </a:prstGeom>
          <a:noFill/>
        </p:spPr>
        <p:txBody>
          <a:bodyPr wrap="square" rtlCol="0">
            <a:spAutoFit/>
          </a:bodyPr>
          <a:lstStyle/>
          <a:p>
            <a:r>
              <a:rPr lang="en-US" dirty="0">
                <a:solidFill>
                  <a:srgbClr val="FF0000"/>
                </a:solidFill>
              </a:rPr>
              <a:t>-</a:t>
            </a:r>
            <a:endParaRPr lang="el-GR" dirty="0">
              <a:solidFill>
                <a:srgbClr val="FF0000"/>
              </a:solidFill>
            </a:endParaRPr>
          </a:p>
        </p:txBody>
      </p:sp>
      <p:cxnSp>
        <p:nvCxnSpPr>
          <p:cNvPr id="59" name="Straight Connector 58"/>
          <p:cNvCxnSpPr/>
          <p:nvPr/>
        </p:nvCxnSpPr>
        <p:spPr>
          <a:xfrm>
            <a:off x="7048738" y="4101457"/>
            <a:ext cx="783352" cy="160739"/>
          </a:xfrm>
          <a:prstGeom prst="line">
            <a:avLst/>
          </a:prstGeom>
          <a:ln>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60" name="TextBox 59"/>
          <p:cNvSpPr txBox="1"/>
          <p:nvPr/>
        </p:nvSpPr>
        <p:spPr>
          <a:xfrm>
            <a:off x="7384682" y="4210219"/>
            <a:ext cx="288032" cy="369332"/>
          </a:xfrm>
          <a:prstGeom prst="rect">
            <a:avLst/>
          </a:prstGeom>
          <a:noFill/>
        </p:spPr>
        <p:txBody>
          <a:bodyPr wrap="square" rtlCol="0">
            <a:spAutoFit/>
          </a:bodyPr>
          <a:lstStyle/>
          <a:p>
            <a:r>
              <a:rPr lang="en-US" dirty="0">
                <a:solidFill>
                  <a:srgbClr val="FF0000"/>
                </a:solidFill>
              </a:rPr>
              <a:t>+</a:t>
            </a:r>
            <a:endParaRPr lang="el-GR" dirty="0">
              <a:solidFill>
                <a:srgbClr val="FF0000"/>
              </a:solidFill>
            </a:endParaRPr>
          </a:p>
        </p:txBody>
      </p:sp>
      <p:sp>
        <p:nvSpPr>
          <p:cNvPr id="62" name="Oval 61"/>
          <p:cNvSpPr/>
          <p:nvPr/>
        </p:nvSpPr>
        <p:spPr>
          <a:xfrm>
            <a:off x="3783928" y="3796388"/>
            <a:ext cx="432048"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endParaRPr lang="el-GR" dirty="0"/>
          </a:p>
        </p:txBody>
      </p:sp>
      <p:sp>
        <p:nvSpPr>
          <p:cNvPr id="63" name="Oval 62"/>
          <p:cNvSpPr/>
          <p:nvPr/>
        </p:nvSpPr>
        <p:spPr>
          <a:xfrm>
            <a:off x="4936056" y="4084420"/>
            <a:ext cx="432048"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endParaRPr lang="el-GR" dirty="0"/>
          </a:p>
        </p:txBody>
      </p:sp>
      <p:sp>
        <p:nvSpPr>
          <p:cNvPr id="64" name="Oval 63"/>
          <p:cNvSpPr/>
          <p:nvPr/>
        </p:nvSpPr>
        <p:spPr>
          <a:xfrm>
            <a:off x="4215976" y="4804500"/>
            <a:ext cx="432048"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X</a:t>
            </a:r>
            <a:endParaRPr lang="el-GR" dirty="0"/>
          </a:p>
        </p:txBody>
      </p:sp>
      <p:cxnSp>
        <p:nvCxnSpPr>
          <p:cNvPr id="65" name="Straight Arrow Connector 64"/>
          <p:cNvCxnSpPr/>
          <p:nvPr/>
        </p:nvCxnSpPr>
        <p:spPr>
          <a:xfrm>
            <a:off x="4071960" y="4156428"/>
            <a:ext cx="279296" cy="700799"/>
          </a:xfrm>
          <a:prstGeom prst="straightConnector1">
            <a:avLst/>
          </a:prstGeom>
          <a:ln w="28575">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a:stCxn id="64" idx="7"/>
            <a:endCxn id="63" idx="4"/>
          </p:cNvCxnSpPr>
          <p:nvPr/>
        </p:nvCxnSpPr>
        <p:spPr>
          <a:xfrm flipV="1">
            <a:off x="4584752" y="4444460"/>
            <a:ext cx="567328" cy="412767"/>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67" name="TextBox 66"/>
          <p:cNvSpPr txBox="1"/>
          <p:nvPr/>
        </p:nvSpPr>
        <p:spPr>
          <a:xfrm>
            <a:off x="3639912" y="4372452"/>
            <a:ext cx="288032" cy="369332"/>
          </a:xfrm>
          <a:prstGeom prst="rect">
            <a:avLst/>
          </a:prstGeom>
          <a:noFill/>
        </p:spPr>
        <p:txBody>
          <a:bodyPr wrap="square" rtlCol="0">
            <a:spAutoFit/>
          </a:bodyPr>
          <a:lstStyle/>
          <a:p>
            <a:r>
              <a:rPr lang="en-US" dirty="0">
                <a:solidFill>
                  <a:schemeClr val="accent1">
                    <a:lumMod val="75000"/>
                  </a:schemeClr>
                </a:solidFill>
              </a:rPr>
              <a:t>+</a:t>
            </a:r>
            <a:endParaRPr lang="el-GR" dirty="0">
              <a:solidFill>
                <a:schemeClr val="accent1">
                  <a:lumMod val="75000"/>
                </a:schemeClr>
              </a:solidFill>
            </a:endParaRPr>
          </a:p>
        </p:txBody>
      </p:sp>
      <p:sp>
        <p:nvSpPr>
          <p:cNvPr id="68" name="TextBox 67"/>
          <p:cNvSpPr txBox="1"/>
          <p:nvPr/>
        </p:nvSpPr>
        <p:spPr>
          <a:xfrm>
            <a:off x="5008064" y="4660484"/>
            <a:ext cx="288032" cy="369332"/>
          </a:xfrm>
          <a:prstGeom prst="rect">
            <a:avLst/>
          </a:prstGeom>
          <a:noFill/>
        </p:spPr>
        <p:txBody>
          <a:bodyPr wrap="square" rtlCol="0">
            <a:spAutoFit/>
          </a:bodyPr>
          <a:lstStyle/>
          <a:p>
            <a:r>
              <a:rPr lang="en-US" dirty="0">
                <a:solidFill>
                  <a:schemeClr val="accent1">
                    <a:lumMod val="75000"/>
                  </a:schemeClr>
                </a:solidFill>
              </a:rPr>
              <a:t>+</a:t>
            </a:r>
            <a:endParaRPr lang="el-GR" dirty="0">
              <a:solidFill>
                <a:schemeClr val="accent1">
                  <a:lumMod val="75000"/>
                </a:schemeClr>
              </a:solidFill>
            </a:endParaRPr>
          </a:p>
        </p:txBody>
      </p:sp>
      <p:cxnSp>
        <p:nvCxnSpPr>
          <p:cNvPr id="69" name="Straight Connector 68"/>
          <p:cNvCxnSpPr>
            <a:stCxn id="62" idx="6"/>
            <a:endCxn id="63" idx="1"/>
          </p:cNvCxnSpPr>
          <p:nvPr/>
        </p:nvCxnSpPr>
        <p:spPr>
          <a:xfrm>
            <a:off x="4215976" y="3976408"/>
            <a:ext cx="783352" cy="160739"/>
          </a:xfrm>
          <a:prstGeom prst="line">
            <a:avLst/>
          </a:prstGeom>
          <a:ln>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70" name="TextBox 69"/>
          <p:cNvSpPr txBox="1"/>
          <p:nvPr/>
        </p:nvSpPr>
        <p:spPr>
          <a:xfrm>
            <a:off x="4584752" y="3645024"/>
            <a:ext cx="288032" cy="369332"/>
          </a:xfrm>
          <a:prstGeom prst="rect">
            <a:avLst/>
          </a:prstGeom>
          <a:noFill/>
        </p:spPr>
        <p:txBody>
          <a:bodyPr wrap="square" rtlCol="0">
            <a:spAutoFit/>
          </a:bodyPr>
          <a:lstStyle/>
          <a:p>
            <a:r>
              <a:rPr lang="en-US" dirty="0">
                <a:solidFill>
                  <a:srgbClr val="FF0000"/>
                </a:solidFill>
              </a:rPr>
              <a:t>?</a:t>
            </a:r>
            <a:endParaRPr lang="el-GR" dirty="0">
              <a:solidFill>
                <a:srgbClr val="FF0000"/>
              </a:solidFill>
            </a:endParaRPr>
          </a:p>
        </p:txBody>
      </p:sp>
      <p:sp>
        <p:nvSpPr>
          <p:cNvPr id="74" name="Oval 73"/>
          <p:cNvSpPr/>
          <p:nvPr/>
        </p:nvSpPr>
        <p:spPr>
          <a:xfrm>
            <a:off x="6624230" y="1272938"/>
            <a:ext cx="432048"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endParaRPr lang="el-GR" dirty="0"/>
          </a:p>
        </p:txBody>
      </p:sp>
      <p:sp>
        <p:nvSpPr>
          <p:cNvPr id="75" name="Oval 74"/>
          <p:cNvSpPr/>
          <p:nvPr/>
        </p:nvSpPr>
        <p:spPr>
          <a:xfrm>
            <a:off x="7776358" y="1560970"/>
            <a:ext cx="432048"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endParaRPr lang="el-GR" dirty="0"/>
          </a:p>
        </p:txBody>
      </p:sp>
      <p:sp>
        <p:nvSpPr>
          <p:cNvPr id="76" name="Oval 75"/>
          <p:cNvSpPr/>
          <p:nvPr/>
        </p:nvSpPr>
        <p:spPr>
          <a:xfrm>
            <a:off x="7056278" y="2281050"/>
            <a:ext cx="432048"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X</a:t>
            </a:r>
            <a:endParaRPr lang="el-GR" dirty="0"/>
          </a:p>
        </p:txBody>
      </p:sp>
      <p:cxnSp>
        <p:nvCxnSpPr>
          <p:cNvPr id="77" name="Straight Arrow Connector 76"/>
          <p:cNvCxnSpPr/>
          <p:nvPr/>
        </p:nvCxnSpPr>
        <p:spPr>
          <a:xfrm>
            <a:off x="6912262" y="1632978"/>
            <a:ext cx="279296" cy="700799"/>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78" name="Straight Arrow Connector 77"/>
          <p:cNvCxnSpPr>
            <a:stCxn id="76" idx="7"/>
            <a:endCxn id="75" idx="4"/>
          </p:cNvCxnSpPr>
          <p:nvPr/>
        </p:nvCxnSpPr>
        <p:spPr>
          <a:xfrm flipV="1">
            <a:off x="7425054" y="1921010"/>
            <a:ext cx="567328" cy="412767"/>
          </a:xfrm>
          <a:prstGeom prst="straightConnector1">
            <a:avLst/>
          </a:prstGeom>
          <a:ln w="28575">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79" name="TextBox 78"/>
          <p:cNvSpPr txBox="1"/>
          <p:nvPr/>
        </p:nvSpPr>
        <p:spPr>
          <a:xfrm>
            <a:off x="6480214" y="1849002"/>
            <a:ext cx="288032" cy="369332"/>
          </a:xfrm>
          <a:prstGeom prst="rect">
            <a:avLst/>
          </a:prstGeom>
          <a:noFill/>
        </p:spPr>
        <p:txBody>
          <a:bodyPr wrap="square" rtlCol="0">
            <a:spAutoFit/>
          </a:bodyPr>
          <a:lstStyle/>
          <a:p>
            <a:r>
              <a:rPr lang="en-US" dirty="0">
                <a:solidFill>
                  <a:schemeClr val="accent1">
                    <a:lumMod val="75000"/>
                  </a:schemeClr>
                </a:solidFill>
              </a:rPr>
              <a:t>+</a:t>
            </a:r>
            <a:endParaRPr lang="el-GR" dirty="0">
              <a:solidFill>
                <a:schemeClr val="accent1">
                  <a:lumMod val="75000"/>
                </a:schemeClr>
              </a:solidFill>
            </a:endParaRPr>
          </a:p>
        </p:txBody>
      </p:sp>
      <p:sp>
        <p:nvSpPr>
          <p:cNvPr id="80" name="TextBox 79"/>
          <p:cNvSpPr txBox="1"/>
          <p:nvPr/>
        </p:nvSpPr>
        <p:spPr>
          <a:xfrm>
            <a:off x="7848366" y="2137034"/>
            <a:ext cx="288032" cy="369332"/>
          </a:xfrm>
          <a:prstGeom prst="rect">
            <a:avLst/>
          </a:prstGeom>
          <a:noFill/>
        </p:spPr>
        <p:txBody>
          <a:bodyPr wrap="square" rtlCol="0">
            <a:spAutoFit/>
          </a:bodyPr>
          <a:lstStyle/>
          <a:p>
            <a:r>
              <a:rPr lang="en-US" dirty="0">
                <a:solidFill>
                  <a:schemeClr val="accent1">
                    <a:lumMod val="75000"/>
                  </a:schemeClr>
                </a:solidFill>
              </a:rPr>
              <a:t>+</a:t>
            </a:r>
            <a:endParaRPr lang="el-GR" dirty="0">
              <a:solidFill>
                <a:schemeClr val="accent1">
                  <a:lumMod val="75000"/>
                </a:schemeClr>
              </a:solidFill>
            </a:endParaRPr>
          </a:p>
        </p:txBody>
      </p:sp>
      <p:cxnSp>
        <p:nvCxnSpPr>
          <p:cNvPr id="81" name="Straight Connector 80"/>
          <p:cNvCxnSpPr>
            <a:stCxn id="74" idx="6"/>
            <a:endCxn id="75" idx="1"/>
          </p:cNvCxnSpPr>
          <p:nvPr/>
        </p:nvCxnSpPr>
        <p:spPr>
          <a:xfrm>
            <a:off x="7056278" y="1452958"/>
            <a:ext cx="783352" cy="160739"/>
          </a:xfrm>
          <a:prstGeom prst="line">
            <a:avLst/>
          </a:prstGeom>
          <a:ln>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82" name="TextBox 81"/>
          <p:cNvSpPr txBox="1"/>
          <p:nvPr/>
        </p:nvSpPr>
        <p:spPr>
          <a:xfrm>
            <a:off x="7425054" y="1121574"/>
            <a:ext cx="288032" cy="369332"/>
          </a:xfrm>
          <a:prstGeom prst="rect">
            <a:avLst/>
          </a:prstGeom>
          <a:noFill/>
        </p:spPr>
        <p:txBody>
          <a:bodyPr wrap="square" rtlCol="0">
            <a:spAutoFit/>
          </a:bodyPr>
          <a:lstStyle/>
          <a:p>
            <a:r>
              <a:rPr lang="en-US" dirty="0">
                <a:solidFill>
                  <a:srgbClr val="FF0000"/>
                </a:solidFill>
              </a:rPr>
              <a:t>?</a:t>
            </a:r>
            <a:endParaRPr lang="el-GR" dirty="0">
              <a:solidFill>
                <a:srgbClr val="FF0000"/>
              </a:solidFill>
            </a:endParaRPr>
          </a:p>
        </p:txBody>
      </p:sp>
    </p:spTree>
    <p:extLst>
      <p:ext uri="{BB962C8B-B14F-4D97-AF65-F5344CB8AC3E}">
        <p14:creationId xmlns:p14="http://schemas.microsoft.com/office/powerpoint/2010/main" val="24139207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extBox 26"/>
          <p:cNvSpPr txBox="1"/>
          <p:nvPr/>
        </p:nvSpPr>
        <p:spPr>
          <a:xfrm>
            <a:off x="539552" y="404664"/>
            <a:ext cx="7920880" cy="707886"/>
          </a:xfrm>
          <a:prstGeom prst="rect">
            <a:avLst/>
          </a:prstGeom>
          <a:noFill/>
        </p:spPr>
        <p:txBody>
          <a:bodyPr wrap="square" rtlCol="0">
            <a:spAutoFit/>
          </a:bodyPr>
          <a:lstStyle/>
          <a:p>
            <a:pPr algn="ctr"/>
            <a:r>
              <a:rPr lang="en-US" sz="4000" dirty="0"/>
              <a:t>A theory of status: local property</a:t>
            </a:r>
          </a:p>
        </p:txBody>
      </p:sp>
      <mc:AlternateContent xmlns:mc="http://schemas.openxmlformats.org/markup-compatibility/2006" xmlns:a14="http://schemas.microsoft.com/office/drawing/2010/main">
        <mc:Choice Requires="a14">
          <p:sp>
            <p:nvSpPr>
              <p:cNvPr id="2" name="TextBox 1"/>
              <p:cNvSpPr txBox="1"/>
              <p:nvPr/>
            </p:nvSpPr>
            <p:spPr>
              <a:xfrm>
                <a:off x="539552" y="1772816"/>
                <a:ext cx="7632848" cy="3416320"/>
              </a:xfrm>
              <a:prstGeom prst="rect">
                <a:avLst/>
              </a:prstGeom>
              <a:noFill/>
            </p:spPr>
            <p:txBody>
              <a:bodyPr wrap="square" rtlCol="0">
                <a:spAutoFit/>
              </a:bodyPr>
              <a:lstStyle/>
              <a:p>
                <a:pPr algn="just"/>
                <a:r>
                  <a:rPr lang="en-US" sz="2400" dirty="0"/>
                  <a:t>For any </a:t>
                </a:r>
                <a:r>
                  <a:rPr lang="en-US" sz="2400" b="1" dirty="0"/>
                  <a:t>edge (</a:t>
                </a:r>
                <a14:m>
                  <m:oMath xmlns:m="http://schemas.openxmlformats.org/officeDocument/2006/math">
                    <m:r>
                      <a:rPr lang="en-US" sz="2400" b="1" i="1" dirty="0" smtClean="0">
                        <a:latin typeface="Cambria Math" panose="02040503050406030204" pitchFamily="18" charset="0"/>
                      </a:rPr>
                      <m:t>𝒖</m:t>
                    </m:r>
                  </m:oMath>
                </a14:m>
                <a:r>
                  <a:rPr lang="en-US" sz="2400" b="1" i="1" dirty="0"/>
                  <a:t>, </a:t>
                </a:r>
                <a14:m>
                  <m:oMath xmlns:m="http://schemas.openxmlformats.org/officeDocument/2006/math">
                    <m:r>
                      <a:rPr lang="en-US" sz="2400" b="1" i="1" dirty="0" smtClean="0">
                        <a:latin typeface="Cambria Math" panose="02040503050406030204" pitchFamily="18" charset="0"/>
                      </a:rPr>
                      <m:t>𝒗</m:t>
                    </m:r>
                  </m:oMath>
                </a14:m>
                <a:r>
                  <a:rPr lang="en-US" sz="2400" b="1" dirty="0"/>
                  <a:t>), </a:t>
                </a:r>
                <a:r>
                  <a:rPr lang="en-US" sz="2400" dirty="0"/>
                  <a:t>and any third </a:t>
                </a:r>
                <a:r>
                  <a:rPr lang="en-US" sz="2400" b="1" dirty="0"/>
                  <a:t>node </a:t>
                </a:r>
                <a14:m>
                  <m:oMath xmlns:m="http://schemas.openxmlformats.org/officeDocument/2006/math">
                    <m:r>
                      <a:rPr lang="en-US" sz="2400" b="1" i="1" dirty="0" smtClean="0">
                        <a:latin typeface="Cambria Math" panose="02040503050406030204" pitchFamily="18" charset="0"/>
                      </a:rPr>
                      <m:t>𝒘</m:t>
                    </m:r>
                  </m:oMath>
                </a14:m>
                <a:r>
                  <a:rPr lang="en-US" sz="2400" dirty="0"/>
                  <a:t>, possible to assign distinct numerical “</a:t>
                </a:r>
                <a:r>
                  <a:rPr lang="en-US" sz="2400" i="1" dirty="0">
                    <a:solidFill>
                      <a:srgbClr val="0070C0"/>
                    </a:solidFill>
                  </a:rPr>
                  <a:t>status values</a:t>
                </a:r>
                <a:r>
                  <a:rPr lang="en-US" sz="2400" dirty="0"/>
                  <a:t>” to </a:t>
                </a:r>
                <a14:m>
                  <m:oMath xmlns:m="http://schemas.openxmlformats.org/officeDocument/2006/math">
                    <m:r>
                      <a:rPr lang="en-US" sz="2400" i="1" dirty="0" smtClean="0">
                        <a:latin typeface="Cambria Math" panose="02040503050406030204" pitchFamily="18" charset="0"/>
                      </a:rPr>
                      <m:t>𝑢</m:t>
                    </m:r>
                  </m:oMath>
                </a14:m>
                <a:r>
                  <a:rPr lang="en-US" sz="2400" dirty="0"/>
                  <a:t>, </a:t>
                </a:r>
                <a14:m>
                  <m:oMath xmlns:m="http://schemas.openxmlformats.org/officeDocument/2006/math">
                    <m:r>
                      <a:rPr lang="en-US" sz="2400" i="1" dirty="0" smtClean="0">
                        <a:latin typeface="Cambria Math" panose="02040503050406030204" pitchFamily="18" charset="0"/>
                      </a:rPr>
                      <m:t>𝑣</m:t>
                    </m:r>
                  </m:oMath>
                </a14:m>
                <a:r>
                  <a:rPr lang="en-US" sz="2400" dirty="0"/>
                  <a:t>, and </a:t>
                </a:r>
                <a14:m>
                  <m:oMath xmlns:m="http://schemas.openxmlformats.org/officeDocument/2006/math">
                    <m:r>
                      <a:rPr lang="en-US" sz="2400" i="1" dirty="0" smtClean="0">
                        <a:latin typeface="Cambria Math" panose="02040503050406030204" pitchFamily="18" charset="0"/>
                      </a:rPr>
                      <m:t>𝑤</m:t>
                    </m:r>
                  </m:oMath>
                </a14:m>
                <a:r>
                  <a:rPr lang="en-US" sz="2400" i="1" dirty="0"/>
                  <a:t> </a:t>
                </a:r>
                <a:r>
                  <a:rPr lang="en-US" sz="2400" dirty="0"/>
                  <a:t>in such a way that the </a:t>
                </a:r>
                <a:r>
                  <a:rPr lang="en-US" sz="2400" i="1" dirty="0">
                    <a:solidFill>
                      <a:schemeClr val="accent3">
                        <a:lumMod val="75000"/>
                      </a:schemeClr>
                    </a:solidFill>
                  </a:rPr>
                  <a:t>positive edges </a:t>
                </a:r>
                <a:r>
                  <a:rPr lang="en-US" sz="2400" dirty="0"/>
                  <a:t>among them (if any) go from </a:t>
                </a:r>
                <a:r>
                  <a:rPr lang="en-US" sz="2400" dirty="0">
                    <a:solidFill>
                      <a:schemeClr val="accent3">
                        <a:lumMod val="75000"/>
                      </a:schemeClr>
                    </a:solidFill>
                  </a:rPr>
                  <a:t>nodes of lower status to nodes of higher status</a:t>
                </a:r>
                <a:r>
                  <a:rPr lang="en-US" sz="2400" dirty="0"/>
                  <a:t>, and the </a:t>
                </a:r>
                <a:r>
                  <a:rPr lang="en-US" sz="2400" i="1" dirty="0">
                    <a:solidFill>
                      <a:schemeClr val="accent3">
                        <a:lumMod val="75000"/>
                      </a:schemeClr>
                    </a:solidFill>
                  </a:rPr>
                  <a:t>negative edges </a:t>
                </a:r>
                <a:r>
                  <a:rPr lang="en-US" sz="2400" dirty="0"/>
                  <a:t>among them (if any) go </a:t>
                </a:r>
                <a:r>
                  <a:rPr lang="en-US" sz="2400" dirty="0">
                    <a:solidFill>
                      <a:schemeClr val="accent3">
                        <a:lumMod val="75000"/>
                      </a:schemeClr>
                    </a:solidFill>
                  </a:rPr>
                  <a:t>from nodes of higher status to nodes of lower status. </a:t>
                </a:r>
              </a:p>
              <a:p>
                <a:pPr algn="just"/>
                <a:endParaRPr lang="en-US" sz="2400" dirty="0"/>
              </a:p>
              <a:p>
                <a:pPr algn="just"/>
                <a:r>
                  <a:rPr lang="en-US" sz="2400" dirty="0">
                    <a:solidFill>
                      <a:schemeClr val="tx2">
                        <a:lumMod val="60000"/>
                        <a:lumOff val="40000"/>
                      </a:schemeClr>
                    </a:solidFill>
                  </a:rPr>
                  <a:t>Three nodes </a:t>
                </a:r>
                <a:r>
                  <a:rPr lang="en-US" sz="2400" i="1" dirty="0">
                    <a:solidFill>
                      <a:schemeClr val="tx2">
                        <a:lumMod val="60000"/>
                        <a:lumOff val="40000"/>
                      </a:schemeClr>
                    </a:solidFill>
                  </a:rPr>
                  <a:t>u</a:t>
                </a:r>
                <a:r>
                  <a:rPr lang="en-US" sz="2400" dirty="0">
                    <a:solidFill>
                      <a:schemeClr val="tx2">
                        <a:lumMod val="60000"/>
                        <a:lumOff val="40000"/>
                      </a:schemeClr>
                    </a:solidFill>
                  </a:rPr>
                  <a:t>, </a:t>
                </a:r>
                <a:r>
                  <a:rPr lang="en-US" sz="2400" i="1" dirty="0">
                    <a:solidFill>
                      <a:schemeClr val="tx2">
                        <a:lumMod val="60000"/>
                        <a:lumOff val="40000"/>
                      </a:schemeClr>
                    </a:solidFill>
                  </a:rPr>
                  <a:t>v</a:t>
                </a:r>
                <a:r>
                  <a:rPr lang="en-US" sz="2400" dirty="0">
                    <a:solidFill>
                      <a:schemeClr val="tx2">
                        <a:lumMod val="60000"/>
                        <a:lumOff val="40000"/>
                      </a:schemeClr>
                    </a:solidFill>
                  </a:rPr>
                  <a:t>, </a:t>
                </a:r>
                <a:r>
                  <a:rPr lang="en-US" sz="2400" dirty="0"/>
                  <a:t>and</a:t>
                </a:r>
                <a:r>
                  <a:rPr lang="en-US" sz="2400" dirty="0">
                    <a:solidFill>
                      <a:schemeClr val="tx2">
                        <a:lumMod val="60000"/>
                        <a:lumOff val="40000"/>
                      </a:schemeClr>
                    </a:solidFill>
                  </a:rPr>
                  <a:t> </a:t>
                </a:r>
                <a:r>
                  <a:rPr lang="en-US" sz="2400" i="1" dirty="0">
                    <a:solidFill>
                      <a:schemeClr val="tx2">
                        <a:lumMod val="60000"/>
                        <a:lumOff val="40000"/>
                      </a:schemeClr>
                    </a:solidFill>
                  </a:rPr>
                  <a:t>w </a:t>
                </a:r>
                <a:r>
                  <a:rPr lang="en-US" sz="2400" dirty="0"/>
                  <a:t>are</a:t>
                </a:r>
                <a:r>
                  <a:rPr lang="en-US" sz="2400" dirty="0">
                    <a:solidFill>
                      <a:schemeClr val="tx2">
                        <a:lumMod val="60000"/>
                        <a:lumOff val="40000"/>
                      </a:schemeClr>
                    </a:solidFill>
                  </a:rPr>
                  <a:t> </a:t>
                </a:r>
                <a:r>
                  <a:rPr lang="en-US" sz="2400" i="1" dirty="0">
                    <a:solidFill>
                      <a:schemeClr val="tx2">
                        <a:lumMod val="60000"/>
                        <a:lumOff val="40000"/>
                      </a:schemeClr>
                    </a:solidFill>
                  </a:rPr>
                  <a:t>status-consistent </a:t>
                </a:r>
                <a:r>
                  <a:rPr lang="en-US" sz="2400" dirty="0"/>
                  <a:t>if this condition holds. </a:t>
                </a:r>
                <a:endParaRPr lang="el-GR" sz="2400" dirty="0"/>
              </a:p>
            </p:txBody>
          </p:sp>
        </mc:Choice>
        <mc:Fallback xmlns="">
          <p:sp>
            <p:nvSpPr>
              <p:cNvPr id="2" name="TextBox 1"/>
              <p:cNvSpPr txBox="1">
                <a:spLocks noRot="1" noChangeAspect="1" noMove="1" noResize="1" noEditPoints="1" noAdjustHandles="1" noChangeArrowheads="1" noChangeShapeType="1" noTextEdit="1"/>
              </p:cNvSpPr>
              <p:nvPr/>
            </p:nvSpPr>
            <p:spPr>
              <a:xfrm>
                <a:off x="539552" y="1772816"/>
                <a:ext cx="7632848" cy="3416320"/>
              </a:xfrm>
              <a:prstGeom prst="rect">
                <a:avLst/>
              </a:prstGeom>
              <a:blipFill>
                <a:blip r:embed="rId3"/>
                <a:stretch>
                  <a:fillRect l="-1278" t="-1429" r="-1198" b="-3214"/>
                </a:stretch>
              </a:blipFill>
            </p:spPr>
            <p:txBody>
              <a:bodyPr/>
              <a:lstStyle/>
              <a:p>
                <a:r>
                  <a:rPr lang="el-GR">
                    <a:noFill/>
                  </a:rPr>
                  <a:t> </a:t>
                </a:r>
              </a:p>
            </p:txBody>
          </p:sp>
        </mc:Fallback>
      </mc:AlternateContent>
    </p:spTree>
    <p:extLst>
      <p:ext uri="{BB962C8B-B14F-4D97-AF65-F5344CB8AC3E}">
        <p14:creationId xmlns:p14="http://schemas.microsoft.com/office/powerpoint/2010/main" val="242761289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extBox 26"/>
          <p:cNvSpPr txBox="1"/>
          <p:nvPr/>
        </p:nvSpPr>
        <p:spPr>
          <a:xfrm>
            <a:off x="539552" y="404664"/>
            <a:ext cx="7920880" cy="707886"/>
          </a:xfrm>
          <a:prstGeom prst="rect">
            <a:avLst/>
          </a:prstGeom>
          <a:noFill/>
        </p:spPr>
        <p:txBody>
          <a:bodyPr wrap="square" rtlCol="0">
            <a:spAutoFit/>
          </a:bodyPr>
          <a:lstStyle/>
          <a:p>
            <a:pPr algn="ctr"/>
            <a:r>
              <a:rPr lang="en-US" sz="4000" dirty="0"/>
              <a:t>A theory of status: global property</a:t>
            </a:r>
          </a:p>
        </p:txBody>
      </p:sp>
      <mc:AlternateContent xmlns:mc="http://schemas.openxmlformats.org/markup-compatibility/2006" xmlns:a14="http://schemas.microsoft.com/office/drawing/2010/main">
        <mc:Choice Requires="a14">
          <p:sp>
            <p:nvSpPr>
              <p:cNvPr id="2" name="TextBox 1"/>
              <p:cNvSpPr txBox="1"/>
              <p:nvPr/>
            </p:nvSpPr>
            <p:spPr>
              <a:xfrm>
                <a:off x="755576" y="2204864"/>
                <a:ext cx="7920880" cy="1938992"/>
              </a:xfrm>
              <a:prstGeom prst="rect">
                <a:avLst/>
              </a:prstGeom>
              <a:noFill/>
            </p:spPr>
            <p:txBody>
              <a:bodyPr wrap="square" rtlCol="0">
                <a:spAutoFit/>
              </a:bodyPr>
              <a:lstStyle/>
              <a:p>
                <a:r>
                  <a:rPr lang="en-US" sz="2400" dirty="0"/>
                  <a:t>Let </a:t>
                </a:r>
                <a14:m>
                  <m:oMath xmlns:m="http://schemas.openxmlformats.org/officeDocument/2006/math">
                    <m:r>
                      <a:rPr lang="en-US" sz="2400" i="1" dirty="0" smtClean="0">
                        <a:latin typeface="Cambria Math" panose="02040503050406030204" pitchFamily="18" charset="0"/>
                      </a:rPr>
                      <m:t>𝐺</m:t>
                    </m:r>
                  </m:oMath>
                </a14:m>
                <a:r>
                  <a:rPr lang="en-US" sz="2400" dirty="0"/>
                  <a:t> be a signed, directed graph, and suppose that all sets of three nodes in </a:t>
                </a:r>
                <a14:m>
                  <m:oMath xmlns:m="http://schemas.openxmlformats.org/officeDocument/2006/math">
                    <m:r>
                      <a:rPr lang="en-US" sz="2400" i="1" dirty="0" smtClean="0">
                        <a:latin typeface="Cambria Math" panose="02040503050406030204" pitchFamily="18" charset="0"/>
                      </a:rPr>
                      <m:t>𝐺</m:t>
                    </m:r>
                  </m:oMath>
                </a14:m>
                <a:r>
                  <a:rPr lang="en-US" sz="2400" dirty="0"/>
                  <a:t> are status-consistent. </a:t>
                </a:r>
              </a:p>
              <a:p>
                <a:r>
                  <a:rPr lang="en-US" sz="2400" dirty="0"/>
                  <a:t>Then it possible to order the nodes of </a:t>
                </a:r>
                <a14:m>
                  <m:oMath xmlns:m="http://schemas.openxmlformats.org/officeDocument/2006/math">
                    <m:r>
                      <a:rPr lang="en-US" sz="2400" i="1" dirty="0" smtClean="0">
                        <a:latin typeface="Cambria Math" panose="02040503050406030204" pitchFamily="18" charset="0"/>
                      </a:rPr>
                      <m:t>𝐺</m:t>
                    </m:r>
                  </m:oMath>
                </a14:m>
                <a:r>
                  <a:rPr lang="en-US" sz="2400" dirty="0"/>
                  <a:t> as </a:t>
                </a:r>
                <a14:m>
                  <m:oMath xmlns:m="http://schemas.openxmlformats.org/officeDocument/2006/math">
                    <m:r>
                      <a:rPr lang="en-US" sz="2400" i="1" dirty="0" smtClean="0">
                        <a:latin typeface="Cambria Math" panose="02040503050406030204" pitchFamily="18" charset="0"/>
                      </a:rPr>
                      <m:t>𝑣</m:t>
                    </m:r>
                    <m:r>
                      <a:rPr lang="en-US" sz="2400" i="1" baseline="-25000" dirty="0">
                        <a:latin typeface="Cambria Math" panose="02040503050406030204" pitchFamily="18" charset="0"/>
                      </a:rPr>
                      <m:t>1</m:t>
                    </m:r>
                    <m:r>
                      <a:rPr lang="en-US" sz="2400" i="1" dirty="0">
                        <a:latin typeface="Cambria Math" panose="02040503050406030204" pitchFamily="18" charset="0"/>
                      </a:rPr>
                      <m:t>, </m:t>
                    </m:r>
                    <m:r>
                      <a:rPr lang="en-US" sz="2400" i="1" dirty="0">
                        <a:latin typeface="Cambria Math" panose="02040503050406030204" pitchFamily="18" charset="0"/>
                      </a:rPr>
                      <m:t>𝑣</m:t>
                    </m:r>
                    <m:r>
                      <a:rPr lang="en-US" sz="2400" i="1" baseline="-25000" dirty="0">
                        <a:latin typeface="Cambria Math" panose="02040503050406030204" pitchFamily="18" charset="0"/>
                      </a:rPr>
                      <m:t>2</m:t>
                    </m:r>
                    <m:r>
                      <a:rPr lang="en-US" sz="2400" i="1" dirty="0">
                        <a:latin typeface="Cambria Math" panose="02040503050406030204" pitchFamily="18" charset="0"/>
                      </a:rPr>
                      <m:t>, . . . , </m:t>
                    </m:r>
                    <m:r>
                      <a:rPr lang="en-US" sz="2400" i="1" dirty="0" err="1">
                        <a:latin typeface="Cambria Math" panose="02040503050406030204" pitchFamily="18" charset="0"/>
                      </a:rPr>
                      <m:t>𝑣</m:t>
                    </m:r>
                    <m:r>
                      <a:rPr lang="en-US" sz="2400" i="1" baseline="-25000" dirty="0" err="1">
                        <a:latin typeface="Cambria Math" panose="02040503050406030204" pitchFamily="18" charset="0"/>
                      </a:rPr>
                      <m:t>𝑛</m:t>
                    </m:r>
                    <m:r>
                      <a:rPr lang="en-US" sz="2400" i="1" dirty="0">
                        <a:latin typeface="Cambria Math" panose="02040503050406030204" pitchFamily="18" charset="0"/>
                      </a:rPr>
                      <m:t> </m:t>
                    </m:r>
                  </m:oMath>
                </a14:m>
                <a:r>
                  <a:rPr lang="en-US" sz="2400" dirty="0"/>
                  <a:t>in such a way that each </a:t>
                </a:r>
                <a:r>
                  <a:rPr lang="en-US" sz="2400" dirty="0">
                    <a:solidFill>
                      <a:schemeClr val="tx2">
                        <a:lumMod val="60000"/>
                        <a:lumOff val="40000"/>
                      </a:schemeClr>
                    </a:solidFill>
                  </a:rPr>
                  <a:t>positive edge </a:t>
                </a:r>
                <a14:m>
                  <m:oMath xmlns:m="http://schemas.openxmlformats.org/officeDocument/2006/math">
                    <m:r>
                      <a:rPr lang="en-US" sz="2400" i="1" dirty="0" smtClean="0">
                        <a:solidFill>
                          <a:schemeClr val="tx2">
                            <a:lumMod val="60000"/>
                            <a:lumOff val="40000"/>
                          </a:schemeClr>
                        </a:solidFill>
                        <a:latin typeface="Cambria Math" panose="02040503050406030204" pitchFamily="18" charset="0"/>
                      </a:rPr>
                      <m:t>(</m:t>
                    </m:r>
                    <m:r>
                      <a:rPr lang="en-US" sz="2400" i="1" dirty="0" smtClean="0">
                        <a:solidFill>
                          <a:schemeClr val="tx2">
                            <a:lumMod val="60000"/>
                            <a:lumOff val="40000"/>
                          </a:schemeClr>
                        </a:solidFill>
                        <a:latin typeface="Cambria Math" panose="02040503050406030204" pitchFamily="18" charset="0"/>
                      </a:rPr>
                      <m:t>𝑣𝑖</m:t>
                    </m:r>
                    <m:r>
                      <a:rPr lang="en-US" sz="2400" i="1" dirty="0" smtClean="0">
                        <a:solidFill>
                          <a:schemeClr val="tx2">
                            <a:lumMod val="60000"/>
                            <a:lumOff val="40000"/>
                          </a:schemeClr>
                        </a:solidFill>
                        <a:latin typeface="Cambria Math" panose="02040503050406030204" pitchFamily="18" charset="0"/>
                      </a:rPr>
                      <m:t>, </m:t>
                    </m:r>
                    <m:r>
                      <a:rPr lang="en-US" sz="2400" i="1" dirty="0" err="1" smtClean="0">
                        <a:solidFill>
                          <a:schemeClr val="tx2">
                            <a:lumMod val="60000"/>
                            <a:lumOff val="40000"/>
                          </a:schemeClr>
                        </a:solidFill>
                        <a:latin typeface="Cambria Math" panose="02040503050406030204" pitchFamily="18" charset="0"/>
                      </a:rPr>
                      <m:t>𝑣</m:t>
                    </m:r>
                    <m:r>
                      <a:rPr lang="en-US" sz="2400" i="1" baseline="-25000" dirty="0" err="1" smtClean="0">
                        <a:solidFill>
                          <a:schemeClr val="tx2">
                            <a:lumMod val="60000"/>
                            <a:lumOff val="40000"/>
                          </a:schemeClr>
                        </a:solidFill>
                        <a:latin typeface="Cambria Math" panose="02040503050406030204" pitchFamily="18" charset="0"/>
                      </a:rPr>
                      <m:t>𝑗</m:t>
                    </m:r>
                    <m:r>
                      <a:rPr lang="en-US" sz="2400" i="1" dirty="0" smtClean="0">
                        <a:solidFill>
                          <a:schemeClr val="tx2">
                            <a:lumMod val="60000"/>
                            <a:lumOff val="40000"/>
                          </a:schemeClr>
                        </a:solidFill>
                        <a:latin typeface="Cambria Math" panose="02040503050406030204" pitchFamily="18" charset="0"/>
                      </a:rPr>
                      <m:t>) </m:t>
                    </m:r>
                  </m:oMath>
                </a14:m>
                <a:r>
                  <a:rPr lang="en-US" sz="2400" dirty="0"/>
                  <a:t>satisfies </a:t>
                </a:r>
                <a14:m>
                  <m:oMath xmlns:m="http://schemas.openxmlformats.org/officeDocument/2006/math">
                    <m:r>
                      <a:rPr lang="en-US" sz="2400" i="1" dirty="0" smtClean="0">
                        <a:solidFill>
                          <a:schemeClr val="tx2">
                            <a:lumMod val="60000"/>
                            <a:lumOff val="40000"/>
                          </a:schemeClr>
                        </a:solidFill>
                        <a:latin typeface="Cambria Math" panose="02040503050406030204" pitchFamily="18" charset="0"/>
                      </a:rPr>
                      <m:t>𝑖</m:t>
                    </m:r>
                    <m:r>
                      <a:rPr lang="en-US" sz="2400" i="1" dirty="0" smtClean="0">
                        <a:solidFill>
                          <a:schemeClr val="tx2">
                            <a:lumMod val="60000"/>
                            <a:lumOff val="40000"/>
                          </a:schemeClr>
                        </a:solidFill>
                        <a:latin typeface="Cambria Math" panose="02040503050406030204" pitchFamily="18" charset="0"/>
                      </a:rPr>
                      <m:t> &lt; </m:t>
                    </m:r>
                    <m:r>
                      <a:rPr lang="en-US" sz="2400" i="1" dirty="0" smtClean="0">
                        <a:solidFill>
                          <a:schemeClr val="tx2">
                            <a:lumMod val="60000"/>
                            <a:lumOff val="40000"/>
                          </a:schemeClr>
                        </a:solidFill>
                        <a:latin typeface="Cambria Math" panose="02040503050406030204" pitchFamily="18" charset="0"/>
                      </a:rPr>
                      <m:t>𝑗</m:t>
                    </m:r>
                  </m:oMath>
                </a14:m>
                <a:r>
                  <a:rPr lang="en-US" sz="2400" dirty="0"/>
                  <a:t>, and each </a:t>
                </a:r>
                <a:r>
                  <a:rPr lang="en-US" sz="2400" dirty="0">
                    <a:solidFill>
                      <a:schemeClr val="tx2">
                        <a:lumMod val="60000"/>
                        <a:lumOff val="40000"/>
                      </a:schemeClr>
                    </a:solidFill>
                  </a:rPr>
                  <a:t>negative </a:t>
                </a:r>
                <a:r>
                  <a:rPr lang="en-GB" sz="2400" dirty="0">
                    <a:solidFill>
                      <a:schemeClr val="tx2">
                        <a:lumMod val="60000"/>
                        <a:lumOff val="40000"/>
                      </a:schemeClr>
                    </a:solidFill>
                  </a:rPr>
                  <a:t>edge </a:t>
                </a:r>
                <a14:m>
                  <m:oMath xmlns:m="http://schemas.openxmlformats.org/officeDocument/2006/math">
                    <m:r>
                      <a:rPr lang="en-GB" sz="2400" i="1" dirty="0" smtClean="0">
                        <a:solidFill>
                          <a:schemeClr val="tx2">
                            <a:lumMod val="60000"/>
                            <a:lumOff val="40000"/>
                          </a:schemeClr>
                        </a:solidFill>
                        <a:latin typeface="Cambria Math" panose="02040503050406030204" pitchFamily="18" charset="0"/>
                      </a:rPr>
                      <m:t>(</m:t>
                    </m:r>
                    <m:r>
                      <a:rPr lang="en-GB" sz="2400" i="1" dirty="0" smtClean="0">
                        <a:solidFill>
                          <a:schemeClr val="tx2">
                            <a:lumMod val="60000"/>
                            <a:lumOff val="40000"/>
                          </a:schemeClr>
                        </a:solidFill>
                        <a:latin typeface="Cambria Math" panose="02040503050406030204" pitchFamily="18" charset="0"/>
                      </a:rPr>
                      <m:t>𝑣𝑖</m:t>
                    </m:r>
                    <m:r>
                      <a:rPr lang="en-GB" sz="2400" i="1" dirty="0">
                        <a:solidFill>
                          <a:schemeClr val="tx2">
                            <a:lumMod val="60000"/>
                            <a:lumOff val="40000"/>
                          </a:schemeClr>
                        </a:solidFill>
                        <a:latin typeface="Cambria Math" panose="02040503050406030204" pitchFamily="18" charset="0"/>
                      </a:rPr>
                      <m:t>, </m:t>
                    </m:r>
                    <m:r>
                      <a:rPr lang="en-GB" sz="2400" i="1" dirty="0" err="1">
                        <a:solidFill>
                          <a:schemeClr val="tx2">
                            <a:lumMod val="60000"/>
                            <a:lumOff val="40000"/>
                          </a:schemeClr>
                        </a:solidFill>
                        <a:latin typeface="Cambria Math" panose="02040503050406030204" pitchFamily="18" charset="0"/>
                      </a:rPr>
                      <m:t>𝑣</m:t>
                    </m:r>
                    <m:r>
                      <a:rPr lang="en-GB" sz="2400" i="1" baseline="-25000" dirty="0" err="1">
                        <a:solidFill>
                          <a:schemeClr val="tx2">
                            <a:lumMod val="60000"/>
                            <a:lumOff val="40000"/>
                          </a:schemeClr>
                        </a:solidFill>
                        <a:latin typeface="Cambria Math" panose="02040503050406030204" pitchFamily="18" charset="0"/>
                      </a:rPr>
                      <m:t>𝑗</m:t>
                    </m:r>
                    <m:r>
                      <a:rPr lang="en-GB" sz="2400" i="1" baseline="-25000" dirty="0">
                        <a:solidFill>
                          <a:schemeClr val="tx2">
                            <a:lumMod val="60000"/>
                            <a:lumOff val="40000"/>
                          </a:schemeClr>
                        </a:solidFill>
                        <a:latin typeface="Cambria Math" panose="02040503050406030204" pitchFamily="18" charset="0"/>
                      </a:rPr>
                      <m:t> </m:t>
                    </m:r>
                    <m:r>
                      <a:rPr lang="en-GB" sz="2400" i="1" dirty="0">
                        <a:solidFill>
                          <a:schemeClr val="tx2">
                            <a:lumMod val="60000"/>
                            <a:lumOff val="40000"/>
                          </a:schemeClr>
                        </a:solidFill>
                        <a:latin typeface="Cambria Math" panose="02040503050406030204" pitchFamily="18" charset="0"/>
                      </a:rPr>
                      <m:t>) </m:t>
                    </m:r>
                  </m:oMath>
                </a14:m>
                <a:r>
                  <a:rPr lang="en-GB" sz="2400" dirty="0"/>
                  <a:t>satisfies </a:t>
                </a:r>
                <a14:m>
                  <m:oMath xmlns:m="http://schemas.openxmlformats.org/officeDocument/2006/math">
                    <m:r>
                      <a:rPr lang="en-GB" sz="2400" i="1" dirty="0">
                        <a:solidFill>
                          <a:schemeClr val="tx2">
                            <a:lumMod val="60000"/>
                            <a:lumOff val="40000"/>
                          </a:schemeClr>
                        </a:solidFill>
                        <a:latin typeface="Cambria Math" panose="02040503050406030204" pitchFamily="18" charset="0"/>
                      </a:rPr>
                      <m:t>𝑖</m:t>
                    </m:r>
                    <m:r>
                      <a:rPr lang="en-GB" sz="2400" i="1" dirty="0">
                        <a:solidFill>
                          <a:schemeClr val="tx2">
                            <a:lumMod val="60000"/>
                            <a:lumOff val="40000"/>
                          </a:schemeClr>
                        </a:solidFill>
                        <a:latin typeface="Cambria Math" panose="02040503050406030204" pitchFamily="18" charset="0"/>
                      </a:rPr>
                      <m:t> &gt; </m:t>
                    </m:r>
                    <m:r>
                      <a:rPr lang="en-GB" sz="2400" i="1" dirty="0">
                        <a:solidFill>
                          <a:schemeClr val="tx2">
                            <a:lumMod val="60000"/>
                            <a:lumOff val="40000"/>
                          </a:schemeClr>
                        </a:solidFill>
                        <a:latin typeface="Cambria Math" panose="02040503050406030204" pitchFamily="18" charset="0"/>
                      </a:rPr>
                      <m:t>𝑗</m:t>
                    </m:r>
                  </m:oMath>
                </a14:m>
                <a:r>
                  <a:rPr lang="en-GB" sz="2400" dirty="0"/>
                  <a:t>.</a:t>
                </a:r>
                <a:endParaRPr lang="el-GR" sz="2400" dirty="0"/>
              </a:p>
            </p:txBody>
          </p:sp>
        </mc:Choice>
        <mc:Fallback xmlns="">
          <p:sp>
            <p:nvSpPr>
              <p:cNvPr id="2" name="TextBox 1"/>
              <p:cNvSpPr txBox="1">
                <a:spLocks noRot="1" noChangeAspect="1" noMove="1" noResize="1" noEditPoints="1" noAdjustHandles="1" noChangeArrowheads="1" noChangeShapeType="1" noTextEdit="1"/>
              </p:cNvSpPr>
              <p:nvPr/>
            </p:nvSpPr>
            <p:spPr>
              <a:xfrm>
                <a:off x="755576" y="2204864"/>
                <a:ext cx="7920880" cy="1938992"/>
              </a:xfrm>
              <a:prstGeom prst="rect">
                <a:avLst/>
              </a:prstGeom>
              <a:blipFill>
                <a:blip r:embed="rId3"/>
                <a:stretch>
                  <a:fillRect l="-1232" t="-2516" r="-1309" b="-6289"/>
                </a:stretch>
              </a:blipFill>
            </p:spPr>
            <p:txBody>
              <a:bodyPr/>
              <a:lstStyle/>
              <a:p>
                <a:r>
                  <a:rPr lang="el-GR">
                    <a:noFill/>
                  </a:rPr>
                  <a:t> </a:t>
                </a:r>
              </a:p>
            </p:txBody>
          </p:sp>
        </mc:Fallback>
      </mc:AlternateContent>
    </p:spTree>
    <p:extLst>
      <p:ext uri="{BB962C8B-B14F-4D97-AF65-F5344CB8AC3E}">
        <p14:creationId xmlns:p14="http://schemas.microsoft.com/office/powerpoint/2010/main" val="183512416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4204CFA-34A9-454D-8D79-B5362CDFC856}"/>
              </a:ext>
            </a:extLst>
          </p:cNvPr>
          <p:cNvSpPr>
            <a:spLocks noGrp="1"/>
          </p:cNvSpPr>
          <p:nvPr>
            <p:ph type="title"/>
          </p:nvPr>
        </p:nvSpPr>
        <p:spPr/>
        <p:txBody>
          <a:bodyPr/>
          <a:lstStyle/>
          <a:p>
            <a:r>
              <a:rPr lang="en-US" dirty="0"/>
              <a:t>Summary</a:t>
            </a:r>
            <a:endParaRPr lang="el-GR" dirty="0"/>
          </a:p>
        </p:txBody>
      </p:sp>
      <p:sp>
        <p:nvSpPr>
          <p:cNvPr id="3" name="TextBox 2">
            <a:extLst>
              <a:ext uri="{FF2B5EF4-FFF2-40B4-BE49-F238E27FC236}">
                <a16:creationId xmlns:a16="http://schemas.microsoft.com/office/drawing/2014/main" id="{434AAB3B-C8A2-4E76-B2E0-076F46FBB55A}"/>
              </a:ext>
            </a:extLst>
          </p:cNvPr>
          <p:cNvSpPr txBox="1"/>
          <p:nvPr/>
        </p:nvSpPr>
        <p:spPr>
          <a:xfrm>
            <a:off x="971600" y="2274838"/>
            <a:ext cx="6336704" cy="2308324"/>
          </a:xfrm>
          <a:prstGeom prst="rect">
            <a:avLst/>
          </a:prstGeom>
          <a:noFill/>
        </p:spPr>
        <p:txBody>
          <a:bodyPr wrap="square" rtlCol="0">
            <a:spAutoFit/>
          </a:bodyPr>
          <a:lstStyle/>
          <a:p>
            <a:r>
              <a:rPr lang="en-US" sz="2400" dirty="0"/>
              <a:t>Signed networks</a:t>
            </a:r>
          </a:p>
          <a:p>
            <a:r>
              <a:rPr lang="en-US" sz="2400" dirty="0"/>
              <a:t>Two interpretations</a:t>
            </a:r>
          </a:p>
          <a:p>
            <a:pPr marL="571500" indent="-571500">
              <a:buFont typeface="Wingdings" panose="05000000000000000000" pitchFamily="2" charset="2"/>
              <a:buChar char="§"/>
            </a:pPr>
            <a:r>
              <a:rPr lang="en-US" sz="2400" dirty="0"/>
              <a:t>Friendship/Foe (undirected)</a:t>
            </a:r>
          </a:p>
          <a:p>
            <a:pPr marL="571500" indent="-571500">
              <a:buFont typeface="Wingdings" panose="05000000000000000000" pitchFamily="2" charset="2"/>
              <a:buChar char="§"/>
            </a:pPr>
            <a:r>
              <a:rPr lang="en-US" sz="2400" dirty="0"/>
              <a:t>Status (directed)</a:t>
            </a:r>
          </a:p>
          <a:p>
            <a:endParaRPr lang="en-US" sz="2400" dirty="0"/>
          </a:p>
          <a:p>
            <a:r>
              <a:rPr lang="en-US" sz="2400" dirty="0"/>
              <a:t>Both at a local and global level</a:t>
            </a:r>
            <a:endParaRPr lang="el-GR" sz="2400" dirty="0"/>
          </a:p>
        </p:txBody>
      </p:sp>
    </p:spTree>
    <p:extLst>
      <p:ext uri="{BB962C8B-B14F-4D97-AF65-F5344CB8AC3E}">
        <p14:creationId xmlns:p14="http://schemas.microsoft.com/office/powerpoint/2010/main" val="42503638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662F937-E441-4DB5-AA63-1F89172C30B1}"/>
              </a:ext>
            </a:extLst>
          </p:cNvPr>
          <p:cNvSpPr>
            <a:spLocks noGrp="1"/>
          </p:cNvSpPr>
          <p:nvPr>
            <p:ph type="title"/>
          </p:nvPr>
        </p:nvSpPr>
        <p:spPr>
          <a:xfrm>
            <a:off x="457200" y="2420888"/>
            <a:ext cx="8229600" cy="1143000"/>
          </a:xfrm>
        </p:spPr>
        <p:txBody>
          <a:bodyPr/>
          <a:lstStyle/>
          <a:p>
            <a:r>
              <a:rPr lang="en-US"/>
              <a:t>Questions?</a:t>
            </a:r>
            <a:endParaRPr lang="el-GR" dirty="0"/>
          </a:p>
        </p:txBody>
      </p:sp>
    </p:spTree>
    <p:extLst>
      <p:ext uri="{BB962C8B-B14F-4D97-AF65-F5344CB8AC3E}">
        <p14:creationId xmlns:p14="http://schemas.microsoft.com/office/powerpoint/2010/main" val="28232475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79512" y="1412776"/>
            <a:ext cx="8208912" cy="707886"/>
          </a:xfrm>
          <a:prstGeom prst="rect">
            <a:avLst/>
          </a:prstGeom>
          <a:noFill/>
        </p:spPr>
        <p:txBody>
          <a:bodyPr wrap="square" rtlCol="0">
            <a:spAutoFit/>
          </a:bodyPr>
          <a:lstStyle/>
          <a:p>
            <a:pPr algn="ctr"/>
            <a:r>
              <a:rPr lang="en-US" sz="4000" dirty="0">
                <a:solidFill>
                  <a:schemeClr val="accent6">
                    <a:lumMod val="75000"/>
                  </a:schemeClr>
                </a:solidFill>
              </a:rPr>
              <a:t>References</a:t>
            </a:r>
          </a:p>
        </p:txBody>
      </p:sp>
      <p:sp>
        <p:nvSpPr>
          <p:cNvPr id="4" name="TextBox 3"/>
          <p:cNvSpPr txBox="1"/>
          <p:nvPr/>
        </p:nvSpPr>
        <p:spPr>
          <a:xfrm>
            <a:off x="323528" y="2564904"/>
            <a:ext cx="8568952" cy="400110"/>
          </a:xfrm>
          <a:prstGeom prst="rect">
            <a:avLst/>
          </a:prstGeom>
          <a:noFill/>
        </p:spPr>
        <p:txBody>
          <a:bodyPr wrap="square" rtlCol="0">
            <a:spAutoFit/>
          </a:bodyPr>
          <a:lstStyle/>
          <a:p>
            <a:r>
              <a:rPr lang="en-US" sz="2000" dirty="0"/>
              <a:t>Networks, Crowds, and Markets  (Chapter 5)</a:t>
            </a:r>
          </a:p>
        </p:txBody>
      </p:sp>
    </p:spTree>
    <p:extLst>
      <p:ext uri="{BB962C8B-B14F-4D97-AF65-F5344CB8AC3E}">
        <p14:creationId xmlns:p14="http://schemas.microsoft.com/office/powerpoint/2010/main" val="110515837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662F937-E441-4DB5-AA63-1F89172C30B1}"/>
              </a:ext>
            </a:extLst>
          </p:cNvPr>
          <p:cNvSpPr>
            <a:spLocks noGrp="1"/>
          </p:cNvSpPr>
          <p:nvPr>
            <p:ph type="title"/>
          </p:nvPr>
        </p:nvSpPr>
        <p:spPr>
          <a:xfrm>
            <a:off x="457200" y="2420888"/>
            <a:ext cx="8229600" cy="1143000"/>
          </a:xfrm>
        </p:spPr>
        <p:txBody>
          <a:bodyPr/>
          <a:lstStyle/>
          <a:p>
            <a:r>
              <a:rPr lang="en-US"/>
              <a:t>Extra material</a:t>
            </a:r>
            <a:endParaRPr lang="el-GR" dirty="0"/>
          </a:p>
        </p:txBody>
      </p:sp>
    </p:spTree>
    <p:extLst>
      <p:ext uri="{BB962C8B-B14F-4D97-AF65-F5344CB8AC3E}">
        <p14:creationId xmlns:p14="http://schemas.microsoft.com/office/powerpoint/2010/main" val="140731233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116633"/>
            <a:ext cx="7920880" cy="707886"/>
          </a:xfrm>
          <a:prstGeom prst="rect">
            <a:avLst/>
          </a:prstGeom>
          <a:noFill/>
        </p:spPr>
        <p:txBody>
          <a:bodyPr wrap="square" rtlCol="0">
            <a:spAutoFit/>
          </a:bodyPr>
          <a:lstStyle/>
          <a:p>
            <a:pPr algn="ctr"/>
            <a:r>
              <a:rPr lang="en-US" sz="4000" dirty="0">
                <a:solidFill>
                  <a:schemeClr val="accent6">
                    <a:lumMod val="75000"/>
                  </a:schemeClr>
                </a:solidFill>
              </a:rPr>
              <a:t>Applications of Structural Balance</a:t>
            </a:r>
          </a:p>
        </p:txBody>
      </p:sp>
      <p:sp>
        <p:nvSpPr>
          <p:cNvPr id="8" name="TextBox 7"/>
          <p:cNvSpPr txBox="1"/>
          <p:nvPr/>
        </p:nvSpPr>
        <p:spPr>
          <a:xfrm>
            <a:off x="210701" y="794931"/>
            <a:ext cx="7488832" cy="369332"/>
          </a:xfrm>
          <a:prstGeom prst="rect">
            <a:avLst/>
          </a:prstGeom>
          <a:noFill/>
          <a:ln>
            <a:noFill/>
          </a:ln>
        </p:spPr>
        <p:txBody>
          <a:bodyPr wrap="square" rtlCol="0">
            <a:spAutoFit/>
          </a:bodyPr>
          <a:lstStyle/>
          <a:p>
            <a:r>
              <a:rPr lang="en-US" dirty="0"/>
              <a:t>The conflict of Bangladesh’s separation from Pakistan in 1972 (1)</a:t>
            </a:r>
            <a:endParaRPr lang="el-GR" dirty="0"/>
          </a:p>
        </p:txBody>
      </p:sp>
      <p:sp>
        <p:nvSpPr>
          <p:cNvPr id="10" name="Oval 9"/>
          <p:cNvSpPr/>
          <p:nvPr/>
        </p:nvSpPr>
        <p:spPr>
          <a:xfrm>
            <a:off x="1218813" y="2091075"/>
            <a:ext cx="1008112"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USA</a:t>
            </a:r>
            <a:endParaRPr lang="el-GR" dirty="0"/>
          </a:p>
        </p:txBody>
      </p:sp>
      <p:sp>
        <p:nvSpPr>
          <p:cNvPr id="12" name="Oval 11"/>
          <p:cNvSpPr/>
          <p:nvPr/>
        </p:nvSpPr>
        <p:spPr>
          <a:xfrm>
            <a:off x="3163029" y="1587019"/>
            <a:ext cx="1008112"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USSR</a:t>
            </a:r>
            <a:endParaRPr lang="el-GR" dirty="0"/>
          </a:p>
        </p:txBody>
      </p:sp>
      <p:sp>
        <p:nvSpPr>
          <p:cNvPr id="13" name="Oval 12"/>
          <p:cNvSpPr/>
          <p:nvPr/>
        </p:nvSpPr>
        <p:spPr>
          <a:xfrm>
            <a:off x="2730981" y="3531235"/>
            <a:ext cx="1008112"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China</a:t>
            </a:r>
            <a:endParaRPr lang="el-GR" dirty="0"/>
          </a:p>
        </p:txBody>
      </p:sp>
      <p:sp>
        <p:nvSpPr>
          <p:cNvPr id="14" name="Oval 13"/>
          <p:cNvSpPr/>
          <p:nvPr/>
        </p:nvSpPr>
        <p:spPr>
          <a:xfrm>
            <a:off x="4675197" y="3675251"/>
            <a:ext cx="1008112"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India</a:t>
            </a:r>
            <a:endParaRPr lang="el-GR" dirty="0"/>
          </a:p>
        </p:txBody>
      </p:sp>
      <p:sp>
        <p:nvSpPr>
          <p:cNvPr id="15" name="Oval 14"/>
          <p:cNvSpPr/>
          <p:nvPr/>
        </p:nvSpPr>
        <p:spPr>
          <a:xfrm>
            <a:off x="6187365" y="2019067"/>
            <a:ext cx="1008112"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Pakistan</a:t>
            </a:r>
            <a:endParaRPr lang="el-GR" sz="1200" dirty="0"/>
          </a:p>
        </p:txBody>
      </p:sp>
      <p:sp>
        <p:nvSpPr>
          <p:cNvPr id="16" name="Oval 15"/>
          <p:cNvSpPr/>
          <p:nvPr/>
        </p:nvSpPr>
        <p:spPr>
          <a:xfrm>
            <a:off x="6835437" y="3243203"/>
            <a:ext cx="1008112"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a:t>Bangladesh</a:t>
            </a:r>
            <a:endParaRPr lang="el-GR" sz="800" b="1" dirty="0"/>
          </a:p>
        </p:txBody>
      </p:sp>
      <p:sp>
        <p:nvSpPr>
          <p:cNvPr id="17" name="Oval 16"/>
          <p:cNvSpPr/>
          <p:nvPr/>
        </p:nvSpPr>
        <p:spPr>
          <a:xfrm>
            <a:off x="4963229" y="1587019"/>
            <a:ext cx="1008112"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N. Vietnam</a:t>
            </a:r>
            <a:endParaRPr lang="el-GR" sz="900" dirty="0"/>
          </a:p>
        </p:txBody>
      </p:sp>
      <p:cxnSp>
        <p:nvCxnSpPr>
          <p:cNvPr id="19" name="Straight Connector 18"/>
          <p:cNvCxnSpPr>
            <a:stCxn id="12" idx="4"/>
            <a:endCxn id="13" idx="0"/>
          </p:cNvCxnSpPr>
          <p:nvPr/>
        </p:nvCxnSpPr>
        <p:spPr>
          <a:xfrm flipH="1">
            <a:off x="3235037" y="2451115"/>
            <a:ext cx="432048" cy="108012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3163029" y="2667139"/>
            <a:ext cx="432048" cy="400110"/>
          </a:xfrm>
          <a:prstGeom prst="rect">
            <a:avLst/>
          </a:prstGeom>
          <a:noFill/>
        </p:spPr>
        <p:txBody>
          <a:bodyPr wrap="square" rtlCol="0">
            <a:spAutoFit/>
          </a:bodyPr>
          <a:lstStyle/>
          <a:p>
            <a:r>
              <a:rPr lang="en-US" sz="2000" b="1" dirty="0">
                <a:solidFill>
                  <a:schemeClr val="accent1">
                    <a:lumMod val="75000"/>
                  </a:schemeClr>
                </a:solidFill>
              </a:rPr>
              <a:t>-</a:t>
            </a:r>
            <a:endParaRPr lang="el-GR" sz="2000" b="1" dirty="0">
              <a:solidFill>
                <a:schemeClr val="accent1">
                  <a:lumMod val="75000"/>
                </a:schemeClr>
              </a:solidFill>
            </a:endParaRPr>
          </a:p>
        </p:txBody>
      </p:sp>
      <p:cxnSp>
        <p:nvCxnSpPr>
          <p:cNvPr id="22" name="Straight Connector 21"/>
          <p:cNvCxnSpPr>
            <a:stCxn id="13" idx="6"/>
            <a:endCxn id="14" idx="2"/>
          </p:cNvCxnSpPr>
          <p:nvPr/>
        </p:nvCxnSpPr>
        <p:spPr>
          <a:xfrm>
            <a:off x="3739093" y="3963283"/>
            <a:ext cx="936104" cy="144016"/>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4099133" y="3675251"/>
            <a:ext cx="432048" cy="400110"/>
          </a:xfrm>
          <a:prstGeom prst="rect">
            <a:avLst/>
          </a:prstGeom>
          <a:noFill/>
        </p:spPr>
        <p:txBody>
          <a:bodyPr wrap="square" rtlCol="0">
            <a:spAutoFit/>
          </a:bodyPr>
          <a:lstStyle/>
          <a:p>
            <a:r>
              <a:rPr lang="en-US" sz="2000" b="1" dirty="0">
                <a:solidFill>
                  <a:schemeClr val="accent1">
                    <a:lumMod val="75000"/>
                  </a:schemeClr>
                </a:solidFill>
              </a:rPr>
              <a:t>-</a:t>
            </a:r>
            <a:endParaRPr lang="el-GR" sz="2000" b="1" dirty="0">
              <a:solidFill>
                <a:schemeClr val="accent1">
                  <a:lumMod val="75000"/>
                </a:schemeClr>
              </a:solidFill>
            </a:endParaRPr>
          </a:p>
        </p:txBody>
      </p:sp>
      <p:cxnSp>
        <p:nvCxnSpPr>
          <p:cNvPr id="25" name="Straight Connector 24"/>
          <p:cNvCxnSpPr>
            <a:stCxn id="10" idx="5"/>
            <a:endCxn id="13" idx="1"/>
          </p:cNvCxnSpPr>
          <p:nvPr/>
        </p:nvCxnSpPr>
        <p:spPr>
          <a:xfrm>
            <a:off x="2079290" y="2828627"/>
            <a:ext cx="799326" cy="829152"/>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2370941" y="2955171"/>
            <a:ext cx="432048" cy="297517"/>
          </a:xfrm>
          <a:prstGeom prst="rect">
            <a:avLst/>
          </a:prstGeom>
          <a:noFill/>
        </p:spPr>
        <p:txBody>
          <a:bodyPr wrap="square" rtlCol="0">
            <a:spAutoFit/>
          </a:bodyPr>
          <a:lstStyle/>
          <a:p>
            <a:r>
              <a:rPr lang="en-US" sz="2000" b="1" baseline="-25000" dirty="0">
                <a:solidFill>
                  <a:schemeClr val="accent1">
                    <a:lumMod val="75000"/>
                  </a:schemeClr>
                </a:solidFill>
              </a:rPr>
              <a:t>+</a:t>
            </a:r>
            <a:endParaRPr lang="el-GR" sz="2000" b="1" baseline="-25000" dirty="0">
              <a:solidFill>
                <a:schemeClr val="accent1">
                  <a:lumMod val="75000"/>
                </a:schemeClr>
              </a:solidFill>
            </a:endParaRPr>
          </a:p>
        </p:txBody>
      </p:sp>
      <p:cxnSp>
        <p:nvCxnSpPr>
          <p:cNvPr id="28" name="Straight Connector 27"/>
          <p:cNvCxnSpPr>
            <a:endCxn id="14" idx="7"/>
          </p:cNvCxnSpPr>
          <p:nvPr/>
        </p:nvCxnSpPr>
        <p:spPr>
          <a:xfrm flipH="1">
            <a:off x="5535674" y="2883163"/>
            <a:ext cx="939723" cy="918632"/>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5899333" y="2811155"/>
            <a:ext cx="432048" cy="400110"/>
          </a:xfrm>
          <a:prstGeom prst="rect">
            <a:avLst/>
          </a:prstGeom>
          <a:noFill/>
        </p:spPr>
        <p:txBody>
          <a:bodyPr wrap="square" rtlCol="0">
            <a:spAutoFit/>
          </a:bodyPr>
          <a:lstStyle/>
          <a:p>
            <a:r>
              <a:rPr lang="en-US" sz="2000" b="1" dirty="0">
                <a:solidFill>
                  <a:schemeClr val="accent1">
                    <a:lumMod val="75000"/>
                  </a:schemeClr>
                </a:solidFill>
              </a:rPr>
              <a:t>-</a:t>
            </a:r>
            <a:endParaRPr lang="el-GR" sz="2000" b="1" dirty="0">
              <a:solidFill>
                <a:schemeClr val="accent1">
                  <a:lumMod val="75000"/>
                </a:schemeClr>
              </a:solidFill>
            </a:endParaRPr>
          </a:p>
        </p:txBody>
      </p:sp>
      <p:sp>
        <p:nvSpPr>
          <p:cNvPr id="31" name="TextBox 30"/>
          <p:cNvSpPr txBox="1"/>
          <p:nvPr/>
        </p:nvSpPr>
        <p:spPr>
          <a:xfrm>
            <a:off x="190426" y="4259781"/>
            <a:ext cx="8619132" cy="2308324"/>
          </a:xfrm>
          <a:prstGeom prst="rect">
            <a:avLst/>
          </a:prstGeom>
          <a:noFill/>
        </p:spPr>
        <p:txBody>
          <a:bodyPr wrap="square" rtlCol="0">
            <a:spAutoFit/>
          </a:bodyPr>
          <a:lstStyle/>
          <a:p>
            <a:r>
              <a:rPr lang="en-US" sz="1600" dirty="0"/>
              <a:t>USA support to Pakistan? </a:t>
            </a:r>
          </a:p>
          <a:p>
            <a:r>
              <a:rPr lang="en-US" sz="1600" dirty="0"/>
              <a:t>“[T]he United </a:t>
            </a:r>
            <a:r>
              <a:rPr lang="en-US" sz="1600" dirty="0" err="1"/>
              <a:t>States’s</a:t>
            </a:r>
            <a:r>
              <a:rPr lang="en-US" sz="1600" dirty="0"/>
              <a:t> somewhat surprising support of Pakistan ... becomes less surprising when one considers that the </a:t>
            </a:r>
            <a:r>
              <a:rPr lang="en-US" sz="1600" dirty="0">
                <a:solidFill>
                  <a:srgbClr val="FF0000"/>
                </a:solidFill>
              </a:rPr>
              <a:t>USSR was China’s enemy</a:t>
            </a:r>
            <a:r>
              <a:rPr lang="en-US" sz="1600" dirty="0"/>
              <a:t>, </a:t>
            </a:r>
            <a:r>
              <a:rPr lang="en-US" sz="1600" dirty="0">
                <a:solidFill>
                  <a:srgbClr val="FF0000"/>
                </a:solidFill>
              </a:rPr>
              <a:t>China was India’s foe</a:t>
            </a:r>
            <a:r>
              <a:rPr lang="en-US" sz="1600" dirty="0"/>
              <a:t>, and </a:t>
            </a:r>
            <a:r>
              <a:rPr lang="en-US" sz="1600" dirty="0">
                <a:solidFill>
                  <a:srgbClr val="FF0000"/>
                </a:solidFill>
              </a:rPr>
              <a:t>India had traditionally bad relations with Pakistan</a:t>
            </a:r>
            <a:r>
              <a:rPr lang="en-US" sz="1600" dirty="0"/>
              <a:t>. Since the </a:t>
            </a:r>
            <a:r>
              <a:rPr lang="en-US" sz="1600" dirty="0">
                <a:solidFill>
                  <a:srgbClr val="92D050"/>
                </a:solidFill>
              </a:rPr>
              <a:t>U.S. was at that time improving its relations with China</a:t>
            </a:r>
            <a:r>
              <a:rPr lang="en-US" sz="1600" dirty="0"/>
              <a:t>, it </a:t>
            </a:r>
            <a:r>
              <a:rPr lang="en-US" sz="1600" b="1" dirty="0"/>
              <a:t>supported the enemies of China’s enemies</a:t>
            </a:r>
            <a:r>
              <a:rPr lang="en-US" sz="1600" dirty="0"/>
              <a:t>. </a:t>
            </a:r>
          </a:p>
          <a:p>
            <a:r>
              <a:rPr lang="en-US" sz="1600" dirty="0"/>
              <a:t>Further reverberations of this strange political constellation became inevitable: North Vietnam made friendly gestures toward India, Pakistan severed diplomatic relations with those countries of the Eastern Bloc which recognized Bangladesh, and China vetoed the acceptance of Bangladesh into the U.N.”</a:t>
            </a:r>
          </a:p>
        </p:txBody>
      </p:sp>
      <p:cxnSp>
        <p:nvCxnSpPr>
          <p:cNvPr id="33" name="Straight Connector 32"/>
          <p:cNvCxnSpPr>
            <a:endCxn id="14" idx="1"/>
          </p:cNvCxnSpPr>
          <p:nvPr/>
        </p:nvCxnSpPr>
        <p:spPr>
          <a:xfrm>
            <a:off x="2226925" y="2667139"/>
            <a:ext cx="2595907" cy="1134656"/>
          </a:xfrm>
          <a:prstGeom prst="line">
            <a:avLst/>
          </a:prstGeom>
          <a:ln w="127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a:stCxn id="10" idx="6"/>
            <a:endCxn id="15" idx="3"/>
          </p:cNvCxnSpPr>
          <p:nvPr/>
        </p:nvCxnSpPr>
        <p:spPr>
          <a:xfrm>
            <a:off x="2226925" y="2523123"/>
            <a:ext cx="4108075" cy="233496"/>
          </a:xfrm>
          <a:prstGeom prst="line">
            <a:avLst/>
          </a:prstGeom>
          <a:ln w="12700">
            <a:solidFill>
              <a:schemeClr val="accent6">
                <a:lumMod val="75000"/>
              </a:schemeClr>
            </a:solidFill>
            <a:prstDash val="dashDot"/>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a:stCxn id="10" idx="7"/>
            <a:endCxn id="12" idx="2"/>
          </p:cNvCxnSpPr>
          <p:nvPr/>
        </p:nvCxnSpPr>
        <p:spPr>
          <a:xfrm flipV="1">
            <a:off x="2079290" y="2019067"/>
            <a:ext cx="1083739" cy="198552"/>
          </a:xfrm>
          <a:prstGeom prst="line">
            <a:avLst/>
          </a:prstGeom>
          <a:ln w="127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41" name="TextBox 40"/>
          <p:cNvSpPr txBox="1"/>
          <p:nvPr/>
        </p:nvSpPr>
        <p:spPr>
          <a:xfrm>
            <a:off x="2730981" y="1659027"/>
            <a:ext cx="432048" cy="420628"/>
          </a:xfrm>
          <a:prstGeom prst="rect">
            <a:avLst/>
          </a:prstGeom>
          <a:noFill/>
        </p:spPr>
        <p:txBody>
          <a:bodyPr wrap="square" rtlCol="0">
            <a:spAutoFit/>
          </a:bodyPr>
          <a:lstStyle/>
          <a:p>
            <a:r>
              <a:rPr lang="en-US" sz="3200" b="1" baseline="-25000" dirty="0">
                <a:solidFill>
                  <a:schemeClr val="accent1">
                    <a:lumMod val="75000"/>
                  </a:schemeClr>
                </a:solidFill>
              </a:rPr>
              <a:t>-</a:t>
            </a:r>
            <a:endParaRPr lang="el-GR" sz="3200" b="1" baseline="-25000" dirty="0">
              <a:solidFill>
                <a:schemeClr val="accent1">
                  <a:lumMod val="75000"/>
                </a:schemeClr>
              </a:solidFill>
            </a:endParaRPr>
          </a:p>
        </p:txBody>
      </p:sp>
      <p:cxnSp>
        <p:nvCxnSpPr>
          <p:cNvPr id="44" name="Straight Connector 43"/>
          <p:cNvCxnSpPr>
            <a:stCxn id="15" idx="5"/>
            <a:endCxn id="16" idx="0"/>
          </p:cNvCxnSpPr>
          <p:nvPr/>
        </p:nvCxnSpPr>
        <p:spPr>
          <a:xfrm>
            <a:off x="7047842" y="2756619"/>
            <a:ext cx="291651" cy="486584"/>
          </a:xfrm>
          <a:prstGeom prst="line">
            <a:avLst/>
          </a:prstGeom>
          <a:ln w="127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7267485" y="2667139"/>
            <a:ext cx="432048" cy="400110"/>
          </a:xfrm>
          <a:prstGeom prst="rect">
            <a:avLst/>
          </a:prstGeom>
          <a:noFill/>
        </p:spPr>
        <p:txBody>
          <a:bodyPr wrap="square" rtlCol="0">
            <a:spAutoFit/>
          </a:bodyPr>
          <a:lstStyle/>
          <a:p>
            <a:r>
              <a:rPr lang="en-US" sz="2000" b="1" dirty="0">
                <a:solidFill>
                  <a:schemeClr val="accent1">
                    <a:lumMod val="75000"/>
                  </a:schemeClr>
                </a:solidFill>
              </a:rPr>
              <a:t>-</a:t>
            </a:r>
            <a:endParaRPr lang="el-GR" sz="2000" b="1" dirty="0">
              <a:solidFill>
                <a:schemeClr val="accent1">
                  <a:lumMod val="75000"/>
                </a:schemeClr>
              </a:solidFill>
            </a:endParaRPr>
          </a:p>
        </p:txBody>
      </p:sp>
    </p:spTree>
    <p:extLst>
      <p:ext uri="{BB962C8B-B14F-4D97-AF65-F5344CB8AC3E}">
        <p14:creationId xmlns:p14="http://schemas.microsoft.com/office/powerpoint/2010/main" val="104314150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116633"/>
            <a:ext cx="7920880" cy="707886"/>
          </a:xfrm>
          <a:prstGeom prst="rect">
            <a:avLst/>
          </a:prstGeom>
          <a:noFill/>
        </p:spPr>
        <p:txBody>
          <a:bodyPr wrap="square" rtlCol="0">
            <a:spAutoFit/>
          </a:bodyPr>
          <a:lstStyle/>
          <a:p>
            <a:pPr algn="ctr"/>
            <a:r>
              <a:rPr lang="en-US" sz="4000" dirty="0">
                <a:solidFill>
                  <a:schemeClr val="accent6">
                    <a:lumMod val="75000"/>
                  </a:schemeClr>
                </a:solidFill>
              </a:rPr>
              <a:t>Applications of Structural Balance</a:t>
            </a:r>
          </a:p>
        </p:txBody>
      </p:sp>
      <p:sp>
        <p:nvSpPr>
          <p:cNvPr id="6" name="TextBox 5"/>
          <p:cNvSpPr txBox="1"/>
          <p:nvPr/>
        </p:nvSpPr>
        <p:spPr>
          <a:xfrm>
            <a:off x="395536" y="1340768"/>
            <a:ext cx="6192688" cy="461665"/>
          </a:xfrm>
          <a:prstGeom prst="rect">
            <a:avLst/>
          </a:prstGeom>
          <a:noFill/>
        </p:spPr>
        <p:txBody>
          <a:bodyPr wrap="square" rtlCol="0">
            <a:spAutoFit/>
          </a:bodyPr>
          <a:lstStyle/>
          <a:p>
            <a:pPr>
              <a:buFont typeface="Wingdings" pitchFamily="2" charset="2"/>
              <a:buChar char="ü"/>
            </a:pPr>
            <a:r>
              <a:rPr lang="en-US" sz="2400" dirty="0">
                <a:solidFill>
                  <a:schemeClr val="accent6">
                    <a:lumMod val="75000"/>
                  </a:schemeClr>
                </a:solidFill>
              </a:rPr>
              <a:t>  International relationships (I)</a:t>
            </a:r>
            <a:endParaRPr lang="el-GR" sz="2400" dirty="0">
              <a:solidFill>
                <a:schemeClr val="accent6">
                  <a:lumMod val="75000"/>
                </a:schemeClr>
              </a:solidFill>
            </a:endParaRPr>
          </a:p>
        </p:txBody>
      </p:sp>
      <p:sp>
        <p:nvSpPr>
          <p:cNvPr id="8" name="TextBox 7"/>
          <p:cNvSpPr txBox="1"/>
          <p:nvPr/>
        </p:nvSpPr>
        <p:spPr>
          <a:xfrm>
            <a:off x="395536" y="1916832"/>
            <a:ext cx="7488832" cy="369332"/>
          </a:xfrm>
          <a:prstGeom prst="rect">
            <a:avLst/>
          </a:prstGeom>
          <a:noFill/>
          <a:ln>
            <a:noFill/>
          </a:ln>
        </p:spPr>
        <p:txBody>
          <a:bodyPr wrap="square" rtlCol="0">
            <a:spAutoFit/>
          </a:bodyPr>
          <a:lstStyle/>
          <a:p>
            <a:r>
              <a:rPr lang="en-US" dirty="0"/>
              <a:t>The conflict of Bangladesh’s separation from Pakistan in 1972 (II)</a:t>
            </a:r>
            <a:endParaRPr lang="el-GR" dirty="0"/>
          </a:p>
        </p:txBody>
      </p:sp>
      <p:sp>
        <p:nvSpPr>
          <p:cNvPr id="10" name="Oval 9"/>
          <p:cNvSpPr/>
          <p:nvPr/>
        </p:nvSpPr>
        <p:spPr>
          <a:xfrm>
            <a:off x="1403648" y="3212976"/>
            <a:ext cx="1008112"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USA</a:t>
            </a:r>
            <a:endParaRPr lang="el-GR" dirty="0"/>
          </a:p>
        </p:txBody>
      </p:sp>
      <p:sp>
        <p:nvSpPr>
          <p:cNvPr id="12" name="Oval 11"/>
          <p:cNvSpPr/>
          <p:nvPr/>
        </p:nvSpPr>
        <p:spPr>
          <a:xfrm>
            <a:off x="3347864" y="2708920"/>
            <a:ext cx="1008112"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USSR</a:t>
            </a:r>
            <a:endParaRPr lang="el-GR" dirty="0"/>
          </a:p>
        </p:txBody>
      </p:sp>
      <p:sp>
        <p:nvSpPr>
          <p:cNvPr id="13" name="Oval 12"/>
          <p:cNvSpPr/>
          <p:nvPr/>
        </p:nvSpPr>
        <p:spPr>
          <a:xfrm>
            <a:off x="2915816" y="4653136"/>
            <a:ext cx="1008112"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China</a:t>
            </a:r>
            <a:endParaRPr lang="el-GR" dirty="0"/>
          </a:p>
        </p:txBody>
      </p:sp>
      <p:sp>
        <p:nvSpPr>
          <p:cNvPr id="14" name="Oval 13"/>
          <p:cNvSpPr/>
          <p:nvPr/>
        </p:nvSpPr>
        <p:spPr>
          <a:xfrm>
            <a:off x="4860032" y="4797152"/>
            <a:ext cx="1008112"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India</a:t>
            </a:r>
            <a:endParaRPr lang="el-GR" dirty="0"/>
          </a:p>
        </p:txBody>
      </p:sp>
      <p:sp>
        <p:nvSpPr>
          <p:cNvPr id="15" name="Oval 14"/>
          <p:cNvSpPr/>
          <p:nvPr/>
        </p:nvSpPr>
        <p:spPr>
          <a:xfrm>
            <a:off x="6372200" y="3140968"/>
            <a:ext cx="1008112"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Pakistan</a:t>
            </a:r>
            <a:endParaRPr lang="el-GR" sz="1200" dirty="0"/>
          </a:p>
        </p:txBody>
      </p:sp>
      <p:sp>
        <p:nvSpPr>
          <p:cNvPr id="16" name="Oval 15"/>
          <p:cNvSpPr/>
          <p:nvPr/>
        </p:nvSpPr>
        <p:spPr>
          <a:xfrm>
            <a:off x="7020272" y="4365104"/>
            <a:ext cx="1008112"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a:t>Bangladesh</a:t>
            </a:r>
            <a:endParaRPr lang="el-GR" sz="800" b="1" dirty="0"/>
          </a:p>
        </p:txBody>
      </p:sp>
      <p:sp>
        <p:nvSpPr>
          <p:cNvPr id="17" name="Oval 16"/>
          <p:cNvSpPr/>
          <p:nvPr/>
        </p:nvSpPr>
        <p:spPr>
          <a:xfrm>
            <a:off x="5148064" y="2708920"/>
            <a:ext cx="1008112"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N. Vietnam</a:t>
            </a:r>
            <a:endParaRPr lang="el-GR" sz="900" dirty="0"/>
          </a:p>
        </p:txBody>
      </p:sp>
      <p:cxnSp>
        <p:nvCxnSpPr>
          <p:cNvPr id="19" name="Straight Connector 18"/>
          <p:cNvCxnSpPr>
            <a:stCxn id="12" idx="4"/>
            <a:endCxn id="13" idx="0"/>
          </p:cNvCxnSpPr>
          <p:nvPr/>
        </p:nvCxnSpPr>
        <p:spPr>
          <a:xfrm flipH="1">
            <a:off x="3419872" y="3573016"/>
            <a:ext cx="432048" cy="108012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3347864" y="3789040"/>
            <a:ext cx="432048" cy="400110"/>
          </a:xfrm>
          <a:prstGeom prst="rect">
            <a:avLst/>
          </a:prstGeom>
          <a:noFill/>
        </p:spPr>
        <p:txBody>
          <a:bodyPr wrap="square" rtlCol="0">
            <a:spAutoFit/>
          </a:bodyPr>
          <a:lstStyle/>
          <a:p>
            <a:r>
              <a:rPr lang="en-US" sz="2000" b="1" dirty="0">
                <a:solidFill>
                  <a:schemeClr val="accent1">
                    <a:lumMod val="75000"/>
                  </a:schemeClr>
                </a:solidFill>
              </a:rPr>
              <a:t>-</a:t>
            </a:r>
            <a:endParaRPr lang="el-GR" sz="2000" b="1" dirty="0">
              <a:solidFill>
                <a:schemeClr val="accent1">
                  <a:lumMod val="75000"/>
                </a:schemeClr>
              </a:solidFill>
            </a:endParaRPr>
          </a:p>
        </p:txBody>
      </p:sp>
      <p:cxnSp>
        <p:nvCxnSpPr>
          <p:cNvPr id="22" name="Straight Connector 21"/>
          <p:cNvCxnSpPr>
            <a:stCxn id="13" idx="6"/>
            <a:endCxn id="14" idx="2"/>
          </p:cNvCxnSpPr>
          <p:nvPr/>
        </p:nvCxnSpPr>
        <p:spPr>
          <a:xfrm>
            <a:off x="3923928" y="5085184"/>
            <a:ext cx="936104" cy="144016"/>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4283968" y="4797152"/>
            <a:ext cx="432048" cy="400110"/>
          </a:xfrm>
          <a:prstGeom prst="rect">
            <a:avLst/>
          </a:prstGeom>
          <a:noFill/>
        </p:spPr>
        <p:txBody>
          <a:bodyPr wrap="square" rtlCol="0">
            <a:spAutoFit/>
          </a:bodyPr>
          <a:lstStyle/>
          <a:p>
            <a:r>
              <a:rPr lang="en-US" sz="2000" b="1" dirty="0">
                <a:solidFill>
                  <a:schemeClr val="accent1">
                    <a:lumMod val="75000"/>
                  </a:schemeClr>
                </a:solidFill>
              </a:rPr>
              <a:t>-</a:t>
            </a:r>
            <a:endParaRPr lang="el-GR" sz="2000" b="1" dirty="0">
              <a:solidFill>
                <a:schemeClr val="accent1">
                  <a:lumMod val="75000"/>
                </a:schemeClr>
              </a:solidFill>
            </a:endParaRPr>
          </a:p>
        </p:txBody>
      </p:sp>
      <p:cxnSp>
        <p:nvCxnSpPr>
          <p:cNvPr id="25" name="Straight Connector 24"/>
          <p:cNvCxnSpPr>
            <a:stCxn id="10" idx="5"/>
            <a:endCxn id="13" idx="1"/>
          </p:cNvCxnSpPr>
          <p:nvPr/>
        </p:nvCxnSpPr>
        <p:spPr>
          <a:xfrm>
            <a:off x="2264125" y="3950528"/>
            <a:ext cx="799326" cy="829152"/>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2555776" y="4077072"/>
            <a:ext cx="432048" cy="297517"/>
          </a:xfrm>
          <a:prstGeom prst="rect">
            <a:avLst/>
          </a:prstGeom>
          <a:noFill/>
        </p:spPr>
        <p:txBody>
          <a:bodyPr wrap="square" rtlCol="0">
            <a:spAutoFit/>
          </a:bodyPr>
          <a:lstStyle/>
          <a:p>
            <a:r>
              <a:rPr lang="en-US" sz="2000" b="1" baseline="-25000" dirty="0">
                <a:solidFill>
                  <a:schemeClr val="accent1">
                    <a:lumMod val="75000"/>
                  </a:schemeClr>
                </a:solidFill>
              </a:rPr>
              <a:t>+</a:t>
            </a:r>
            <a:endParaRPr lang="el-GR" sz="2000" b="1" baseline="-25000" dirty="0">
              <a:solidFill>
                <a:schemeClr val="accent1">
                  <a:lumMod val="75000"/>
                </a:schemeClr>
              </a:solidFill>
            </a:endParaRPr>
          </a:p>
        </p:txBody>
      </p:sp>
      <p:cxnSp>
        <p:nvCxnSpPr>
          <p:cNvPr id="28" name="Straight Connector 27"/>
          <p:cNvCxnSpPr>
            <a:endCxn id="14" idx="7"/>
          </p:cNvCxnSpPr>
          <p:nvPr/>
        </p:nvCxnSpPr>
        <p:spPr>
          <a:xfrm flipH="1">
            <a:off x="5720509" y="4005064"/>
            <a:ext cx="939723" cy="918632"/>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5868144" y="4221088"/>
            <a:ext cx="432048" cy="400110"/>
          </a:xfrm>
          <a:prstGeom prst="rect">
            <a:avLst/>
          </a:prstGeom>
          <a:noFill/>
        </p:spPr>
        <p:txBody>
          <a:bodyPr wrap="square" rtlCol="0">
            <a:spAutoFit/>
          </a:bodyPr>
          <a:lstStyle/>
          <a:p>
            <a:r>
              <a:rPr lang="en-US" sz="2000" b="1" dirty="0">
                <a:solidFill>
                  <a:schemeClr val="accent1">
                    <a:lumMod val="75000"/>
                  </a:schemeClr>
                </a:solidFill>
              </a:rPr>
              <a:t>-</a:t>
            </a:r>
            <a:endParaRPr lang="el-GR" sz="2000" b="1" dirty="0">
              <a:solidFill>
                <a:schemeClr val="accent1">
                  <a:lumMod val="75000"/>
                </a:schemeClr>
              </a:solidFill>
            </a:endParaRPr>
          </a:p>
        </p:txBody>
      </p:sp>
      <p:sp>
        <p:nvSpPr>
          <p:cNvPr id="31" name="TextBox 30"/>
          <p:cNvSpPr txBox="1"/>
          <p:nvPr/>
        </p:nvSpPr>
        <p:spPr>
          <a:xfrm>
            <a:off x="539552" y="5805264"/>
            <a:ext cx="3888432" cy="369332"/>
          </a:xfrm>
          <a:prstGeom prst="rect">
            <a:avLst/>
          </a:prstGeom>
          <a:noFill/>
        </p:spPr>
        <p:txBody>
          <a:bodyPr wrap="square" rtlCol="0">
            <a:spAutoFit/>
          </a:bodyPr>
          <a:lstStyle/>
          <a:p>
            <a:r>
              <a:rPr lang="en-US" dirty="0"/>
              <a:t>China?</a:t>
            </a:r>
            <a:endParaRPr lang="el-GR" dirty="0"/>
          </a:p>
        </p:txBody>
      </p:sp>
      <p:cxnSp>
        <p:nvCxnSpPr>
          <p:cNvPr id="33" name="Straight Connector 32"/>
          <p:cNvCxnSpPr>
            <a:endCxn id="14" idx="1"/>
          </p:cNvCxnSpPr>
          <p:nvPr/>
        </p:nvCxnSpPr>
        <p:spPr>
          <a:xfrm>
            <a:off x="2411760" y="3789040"/>
            <a:ext cx="2595907" cy="1134656"/>
          </a:xfrm>
          <a:prstGeom prst="line">
            <a:avLst/>
          </a:prstGeom>
          <a:ln w="127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a:stCxn id="10" idx="6"/>
            <a:endCxn id="15" idx="3"/>
          </p:cNvCxnSpPr>
          <p:nvPr/>
        </p:nvCxnSpPr>
        <p:spPr>
          <a:xfrm>
            <a:off x="2411760" y="3645024"/>
            <a:ext cx="4108075" cy="233496"/>
          </a:xfrm>
          <a:prstGeom prst="line">
            <a:avLst/>
          </a:prstGeom>
          <a:ln w="12700">
            <a:solidFill>
              <a:schemeClr val="accent6">
                <a:lumMod val="75000"/>
              </a:schemeClr>
            </a:solidFill>
            <a:prstDash val="dashDot"/>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a:stCxn id="10" idx="7"/>
            <a:endCxn id="12" idx="2"/>
          </p:cNvCxnSpPr>
          <p:nvPr/>
        </p:nvCxnSpPr>
        <p:spPr>
          <a:xfrm flipV="1">
            <a:off x="2264125" y="3140968"/>
            <a:ext cx="1083739" cy="198552"/>
          </a:xfrm>
          <a:prstGeom prst="line">
            <a:avLst/>
          </a:prstGeom>
          <a:ln w="127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4355976" y="2996952"/>
            <a:ext cx="864096" cy="0"/>
          </a:xfrm>
          <a:prstGeom prst="line">
            <a:avLst/>
          </a:prstGeom>
          <a:ln w="1270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41" name="TextBox 40"/>
          <p:cNvSpPr txBox="1"/>
          <p:nvPr/>
        </p:nvSpPr>
        <p:spPr>
          <a:xfrm>
            <a:off x="2915816" y="2780928"/>
            <a:ext cx="432048" cy="420628"/>
          </a:xfrm>
          <a:prstGeom prst="rect">
            <a:avLst/>
          </a:prstGeom>
          <a:noFill/>
        </p:spPr>
        <p:txBody>
          <a:bodyPr wrap="square" rtlCol="0">
            <a:spAutoFit/>
          </a:bodyPr>
          <a:lstStyle/>
          <a:p>
            <a:r>
              <a:rPr lang="en-US" sz="3200" b="1" baseline="-25000" dirty="0">
                <a:solidFill>
                  <a:schemeClr val="accent1">
                    <a:lumMod val="75000"/>
                  </a:schemeClr>
                </a:solidFill>
              </a:rPr>
              <a:t>-</a:t>
            </a:r>
            <a:endParaRPr lang="el-GR" sz="3200" b="1" baseline="-25000" dirty="0">
              <a:solidFill>
                <a:schemeClr val="accent1">
                  <a:lumMod val="75000"/>
                </a:schemeClr>
              </a:solidFill>
            </a:endParaRPr>
          </a:p>
        </p:txBody>
      </p:sp>
      <p:sp>
        <p:nvSpPr>
          <p:cNvPr id="42" name="TextBox 41"/>
          <p:cNvSpPr txBox="1"/>
          <p:nvPr/>
        </p:nvSpPr>
        <p:spPr>
          <a:xfrm>
            <a:off x="4572000" y="2564904"/>
            <a:ext cx="432048" cy="420628"/>
          </a:xfrm>
          <a:prstGeom prst="rect">
            <a:avLst/>
          </a:prstGeom>
          <a:noFill/>
        </p:spPr>
        <p:txBody>
          <a:bodyPr wrap="square" rtlCol="0">
            <a:spAutoFit/>
          </a:bodyPr>
          <a:lstStyle/>
          <a:p>
            <a:r>
              <a:rPr lang="en-US" sz="3200" b="1" baseline="-25000" dirty="0">
                <a:solidFill>
                  <a:schemeClr val="accent3">
                    <a:lumMod val="75000"/>
                  </a:schemeClr>
                </a:solidFill>
              </a:rPr>
              <a:t>+</a:t>
            </a:r>
            <a:endParaRPr lang="el-GR" sz="3200" b="1" baseline="-25000" dirty="0">
              <a:solidFill>
                <a:schemeClr val="accent3">
                  <a:lumMod val="75000"/>
                </a:schemeClr>
              </a:solidFill>
            </a:endParaRPr>
          </a:p>
        </p:txBody>
      </p:sp>
      <p:cxnSp>
        <p:nvCxnSpPr>
          <p:cNvPr id="44" name="Straight Connector 43"/>
          <p:cNvCxnSpPr>
            <a:stCxn id="15" idx="5"/>
            <a:endCxn id="16" idx="0"/>
          </p:cNvCxnSpPr>
          <p:nvPr/>
        </p:nvCxnSpPr>
        <p:spPr>
          <a:xfrm>
            <a:off x="7232677" y="3878520"/>
            <a:ext cx="291651" cy="486584"/>
          </a:xfrm>
          <a:prstGeom prst="line">
            <a:avLst/>
          </a:prstGeom>
          <a:ln w="127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7452320" y="3789040"/>
            <a:ext cx="432048" cy="400110"/>
          </a:xfrm>
          <a:prstGeom prst="rect">
            <a:avLst/>
          </a:prstGeom>
          <a:noFill/>
        </p:spPr>
        <p:txBody>
          <a:bodyPr wrap="square" rtlCol="0">
            <a:spAutoFit/>
          </a:bodyPr>
          <a:lstStyle/>
          <a:p>
            <a:r>
              <a:rPr lang="en-US" sz="2000" b="1" dirty="0">
                <a:solidFill>
                  <a:schemeClr val="accent1">
                    <a:lumMod val="75000"/>
                  </a:schemeClr>
                </a:solidFill>
              </a:rPr>
              <a:t>-</a:t>
            </a:r>
            <a:endParaRPr lang="el-GR" sz="2000" b="1" dirty="0">
              <a:solidFill>
                <a:schemeClr val="accent1">
                  <a:lumMod val="75000"/>
                </a:schemeClr>
              </a:solidFill>
            </a:endParaRPr>
          </a:p>
        </p:txBody>
      </p:sp>
      <p:cxnSp>
        <p:nvCxnSpPr>
          <p:cNvPr id="32" name="Straight Connector 31"/>
          <p:cNvCxnSpPr>
            <a:endCxn id="14" idx="0"/>
          </p:cNvCxnSpPr>
          <p:nvPr/>
        </p:nvCxnSpPr>
        <p:spPr>
          <a:xfrm>
            <a:off x="4139952" y="3501008"/>
            <a:ext cx="1224136" cy="1296144"/>
          </a:xfrm>
          <a:prstGeom prst="line">
            <a:avLst/>
          </a:prstGeom>
          <a:ln>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a:stCxn id="17" idx="4"/>
          </p:cNvCxnSpPr>
          <p:nvPr/>
        </p:nvCxnSpPr>
        <p:spPr>
          <a:xfrm flipH="1">
            <a:off x="5580112" y="3573016"/>
            <a:ext cx="72008" cy="1224136"/>
          </a:xfrm>
          <a:prstGeom prst="line">
            <a:avLst/>
          </a:prstGeom>
          <a:ln w="1905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6156176" y="3284984"/>
            <a:ext cx="216024" cy="72008"/>
          </a:xfrm>
          <a:prstGeom prst="line">
            <a:avLst/>
          </a:prstGeom>
          <a:ln>
            <a:solidFill>
              <a:schemeClr val="accent3">
                <a:lumMod val="50000"/>
              </a:schemeClr>
            </a:solidFill>
            <a:prstDash val="dashDot"/>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5940152" y="3573016"/>
            <a:ext cx="1152128" cy="1008112"/>
          </a:xfrm>
          <a:prstGeom prst="line">
            <a:avLst/>
          </a:prstGeom>
          <a:ln>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a:endCxn id="15" idx="3"/>
          </p:cNvCxnSpPr>
          <p:nvPr/>
        </p:nvCxnSpPr>
        <p:spPr>
          <a:xfrm>
            <a:off x="4355976" y="3356992"/>
            <a:ext cx="2163859" cy="521528"/>
          </a:xfrm>
          <a:prstGeom prst="line">
            <a:avLst/>
          </a:prstGeom>
          <a:ln>
            <a:solidFill>
              <a:schemeClr val="accent3">
                <a:lumMod val="50000"/>
              </a:schemeClr>
            </a:solidFill>
            <a:prstDash val="lgDashDot"/>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a:endCxn id="16" idx="1"/>
          </p:cNvCxnSpPr>
          <p:nvPr/>
        </p:nvCxnSpPr>
        <p:spPr>
          <a:xfrm flipV="1">
            <a:off x="3923928" y="4491648"/>
            <a:ext cx="3243979" cy="449520"/>
          </a:xfrm>
          <a:prstGeom prst="line">
            <a:avLst/>
          </a:prstGeom>
          <a:ln>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724990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71600" y="0"/>
            <a:ext cx="6500858" cy="707886"/>
          </a:xfrm>
          <a:prstGeom prst="rect">
            <a:avLst/>
          </a:prstGeom>
          <a:noFill/>
        </p:spPr>
        <p:txBody>
          <a:bodyPr wrap="square" rtlCol="0">
            <a:spAutoFit/>
          </a:bodyPr>
          <a:lstStyle/>
          <a:p>
            <a:pPr algn="ctr"/>
            <a:r>
              <a:rPr lang="en-US" sz="4000" dirty="0"/>
              <a:t>Structural Balance</a:t>
            </a:r>
          </a:p>
        </p:txBody>
      </p:sp>
      <p:pic>
        <p:nvPicPr>
          <p:cNvPr id="121858" name="Picture 2"/>
          <p:cNvPicPr>
            <a:picLocks noChangeAspect="1" noChangeArrowheads="1"/>
          </p:cNvPicPr>
          <p:nvPr/>
        </p:nvPicPr>
        <p:blipFill>
          <a:blip r:embed="rId3" cstate="print"/>
          <a:srcRect/>
          <a:stretch>
            <a:fillRect/>
          </a:stretch>
        </p:blipFill>
        <p:spPr bwMode="auto">
          <a:xfrm>
            <a:off x="5004048" y="1052736"/>
            <a:ext cx="2886075" cy="2181225"/>
          </a:xfrm>
          <a:prstGeom prst="rect">
            <a:avLst/>
          </a:prstGeom>
          <a:noFill/>
          <a:ln w="9525">
            <a:noFill/>
            <a:miter lim="800000"/>
            <a:headEnd/>
            <a:tailEnd/>
          </a:ln>
        </p:spPr>
      </p:pic>
      <p:pic>
        <p:nvPicPr>
          <p:cNvPr id="9" name="Picture 1"/>
          <p:cNvPicPr>
            <a:picLocks noChangeAspect="1" noChangeArrowheads="1"/>
          </p:cNvPicPr>
          <p:nvPr/>
        </p:nvPicPr>
        <p:blipFill>
          <a:blip r:embed="rId4" cstate="print"/>
          <a:srcRect/>
          <a:stretch>
            <a:fillRect/>
          </a:stretch>
        </p:blipFill>
        <p:spPr bwMode="auto">
          <a:xfrm>
            <a:off x="539552" y="1124744"/>
            <a:ext cx="2905125" cy="2105025"/>
          </a:xfrm>
          <a:prstGeom prst="rect">
            <a:avLst/>
          </a:prstGeom>
          <a:noFill/>
          <a:ln w="9525">
            <a:noFill/>
            <a:miter lim="800000"/>
            <a:headEnd/>
            <a:tailEnd/>
          </a:ln>
        </p:spPr>
      </p:pic>
      <p:sp>
        <p:nvSpPr>
          <p:cNvPr id="10" name="TextBox 9"/>
          <p:cNvSpPr txBox="1"/>
          <p:nvPr/>
        </p:nvSpPr>
        <p:spPr>
          <a:xfrm>
            <a:off x="611560" y="836712"/>
            <a:ext cx="2880320" cy="369332"/>
          </a:xfrm>
          <a:prstGeom prst="rect">
            <a:avLst/>
          </a:prstGeom>
          <a:noFill/>
        </p:spPr>
        <p:txBody>
          <a:bodyPr wrap="square" rtlCol="0">
            <a:spAutoFit/>
          </a:bodyPr>
          <a:lstStyle/>
          <a:p>
            <a:pPr algn="ctr"/>
            <a:r>
              <a:rPr lang="en-US" dirty="0">
                <a:solidFill>
                  <a:schemeClr val="accent6">
                    <a:lumMod val="75000"/>
                  </a:schemeClr>
                </a:solidFill>
              </a:rPr>
              <a:t>3 +</a:t>
            </a:r>
            <a:endParaRPr lang="el-GR" dirty="0">
              <a:solidFill>
                <a:schemeClr val="accent6">
                  <a:lumMod val="75000"/>
                </a:schemeClr>
              </a:solidFill>
            </a:endParaRPr>
          </a:p>
        </p:txBody>
      </p:sp>
      <p:sp>
        <p:nvSpPr>
          <p:cNvPr id="11" name="TextBox 10"/>
          <p:cNvSpPr txBox="1"/>
          <p:nvPr/>
        </p:nvSpPr>
        <p:spPr>
          <a:xfrm>
            <a:off x="539552" y="3140968"/>
            <a:ext cx="3096344" cy="307777"/>
          </a:xfrm>
          <a:prstGeom prst="rect">
            <a:avLst/>
          </a:prstGeom>
          <a:noFill/>
        </p:spPr>
        <p:txBody>
          <a:bodyPr wrap="square" rtlCol="0">
            <a:spAutoFit/>
          </a:bodyPr>
          <a:lstStyle/>
          <a:p>
            <a:pPr algn="ctr"/>
            <a:r>
              <a:rPr lang="en-US" sz="1400" dirty="0"/>
              <a:t>Mutual friends</a:t>
            </a:r>
            <a:endParaRPr lang="el-GR" sz="1400" dirty="0"/>
          </a:p>
        </p:txBody>
      </p:sp>
      <p:pic>
        <p:nvPicPr>
          <p:cNvPr id="15" name="Picture 3"/>
          <p:cNvPicPr>
            <a:picLocks noChangeAspect="1" noChangeArrowheads="1"/>
          </p:cNvPicPr>
          <p:nvPr/>
        </p:nvPicPr>
        <p:blipFill>
          <a:blip r:embed="rId5" cstate="print"/>
          <a:srcRect/>
          <a:stretch>
            <a:fillRect/>
          </a:stretch>
        </p:blipFill>
        <p:spPr bwMode="auto">
          <a:xfrm>
            <a:off x="899592" y="4293096"/>
            <a:ext cx="2647950" cy="2009775"/>
          </a:xfrm>
          <a:prstGeom prst="rect">
            <a:avLst/>
          </a:prstGeom>
          <a:noFill/>
          <a:ln w="9525">
            <a:noFill/>
            <a:miter lim="800000"/>
            <a:headEnd/>
            <a:tailEnd/>
          </a:ln>
        </p:spPr>
      </p:pic>
      <p:sp>
        <p:nvSpPr>
          <p:cNvPr id="16" name="TextBox 15"/>
          <p:cNvSpPr txBox="1"/>
          <p:nvPr/>
        </p:nvSpPr>
        <p:spPr>
          <a:xfrm>
            <a:off x="5004048" y="836712"/>
            <a:ext cx="2880320" cy="369332"/>
          </a:xfrm>
          <a:prstGeom prst="rect">
            <a:avLst/>
          </a:prstGeom>
          <a:noFill/>
        </p:spPr>
        <p:txBody>
          <a:bodyPr wrap="square" rtlCol="0">
            <a:spAutoFit/>
          </a:bodyPr>
          <a:lstStyle/>
          <a:p>
            <a:pPr algn="ctr"/>
            <a:r>
              <a:rPr lang="en-US" dirty="0">
                <a:solidFill>
                  <a:schemeClr val="accent6">
                    <a:lumMod val="75000"/>
                  </a:schemeClr>
                </a:solidFill>
              </a:rPr>
              <a:t>2 +, 1 -</a:t>
            </a:r>
            <a:endParaRPr lang="el-GR" dirty="0">
              <a:solidFill>
                <a:schemeClr val="accent6">
                  <a:lumMod val="75000"/>
                </a:schemeClr>
              </a:solidFill>
            </a:endParaRPr>
          </a:p>
        </p:txBody>
      </p:sp>
      <p:sp>
        <p:nvSpPr>
          <p:cNvPr id="17" name="TextBox 16"/>
          <p:cNvSpPr txBox="1"/>
          <p:nvPr/>
        </p:nvSpPr>
        <p:spPr>
          <a:xfrm>
            <a:off x="4283968" y="3068960"/>
            <a:ext cx="4680520" cy="307777"/>
          </a:xfrm>
          <a:prstGeom prst="rect">
            <a:avLst/>
          </a:prstGeom>
          <a:noFill/>
        </p:spPr>
        <p:txBody>
          <a:bodyPr wrap="square" rtlCol="0">
            <a:spAutoFit/>
          </a:bodyPr>
          <a:lstStyle/>
          <a:p>
            <a:pPr algn="just"/>
            <a:r>
              <a:rPr lang="en-US" sz="1400" dirty="0"/>
              <a:t>A is friend with B and C, but B and C do not get well together</a:t>
            </a:r>
          </a:p>
        </p:txBody>
      </p:sp>
      <p:sp>
        <p:nvSpPr>
          <p:cNvPr id="18" name="TextBox 17"/>
          <p:cNvSpPr txBox="1"/>
          <p:nvPr/>
        </p:nvSpPr>
        <p:spPr>
          <a:xfrm>
            <a:off x="899592" y="3836923"/>
            <a:ext cx="2880320" cy="369332"/>
          </a:xfrm>
          <a:prstGeom prst="rect">
            <a:avLst/>
          </a:prstGeom>
          <a:noFill/>
        </p:spPr>
        <p:txBody>
          <a:bodyPr wrap="square" rtlCol="0">
            <a:spAutoFit/>
          </a:bodyPr>
          <a:lstStyle/>
          <a:p>
            <a:pPr algn="ctr"/>
            <a:r>
              <a:rPr lang="en-US" dirty="0">
                <a:solidFill>
                  <a:schemeClr val="accent6">
                    <a:lumMod val="75000"/>
                  </a:schemeClr>
                </a:solidFill>
              </a:rPr>
              <a:t>1 +,  2 -</a:t>
            </a:r>
            <a:endParaRPr lang="el-GR" dirty="0">
              <a:solidFill>
                <a:schemeClr val="accent6">
                  <a:lumMod val="75000"/>
                </a:schemeClr>
              </a:solidFill>
            </a:endParaRPr>
          </a:p>
        </p:txBody>
      </p:sp>
      <p:sp>
        <p:nvSpPr>
          <p:cNvPr id="19" name="TextBox 18"/>
          <p:cNvSpPr txBox="1"/>
          <p:nvPr/>
        </p:nvSpPr>
        <p:spPr>
          <a:xfrm>
            <a:off x="5633137" y="6191061"/>
            <a:ext cx="2160240" cy="307777"/>
          </a:xfrm>
          <a:prstGeom prst="rect">
            <a:avLst/>
          </a:prstGeom>
          <a:noFill/>
        </p:spPr>
        <p:txBody>
          <a:bodyPr wrap="square" rtlCol="0">
            <a:spAutoFit/>
          </a:bodyPr>
          <a:lstStyle/>
          <a:p>
            <a:pPr algn="just"/>
            <a:r>
              <a:rPr lang="en-US" sz="1400" dirty="0"/>
              <a:t>Mutual enemies</a:t>
            </a:r>
          </a:p>
        </p:txBody>
      </p:sp>
      <p:sp>
        <p:nvSpPr>
          <p:cNvPr id="20" name="TextBox 19"/>
          <p:cNvSpPr txBox="1"/>
          <p:nvPr/>
        </p:nvSpPr>
        <p:spPr>
          <a:xfrm>
            <a:off x="4932040" y="3861048"/>
            <a:ext cx="2880320" cy="369332"/>
          </a:xfrm>
          <a:prstGeom prst="rect">
            <a:avLst/>
          </a:prstGeom>
          <a:noFill/>
        </p:spPr>
        <p:txBody>
          <a:bodyPr wrap="square" rtlCol="0">
            <a:spAutoFit/>
          </a:bodyPr>
          <a:lstStyle/>
          <a:p>
            <a:pPr algn="ctr"/>
            <a:r>
              <a:rPr lang="en-US" dirty="0">
                <a:solidFill>
                  <a:schemeClr val="accent6">
                    <a:lumMod val="75000"/>
                  </a:schemeClr>
                </a:solidFill>
              </a:rPr>
              <a:t>3 -</a:t>
            </a:r>
            <a:endParaRPr lang="el-GR" dirty="0">
              <a:solidFill>
                <a:schemeClr val="accent6">
                  <a:lumMod val="75000"/>
                </a:schemeClr>
              </a:solidFill>
            </a:endParaRPr>
          </a:p>
        </p:txBody>
      </p:sp>
      <p:pic>
        <p:nvPicPr>
          <p:cNvPr id="138242" name="Picture 2"/>
          <p:cNvPicPr>
            <a:picLocks noChangeAspect="1" noChangeArrowheads="1"/>
          </p:cNvPicPr>
          <p:nvPr/>
        </p:nvPicPr>
        <p:blipFill>
          <a:blip r:embed="rId6" cstate="print"/>
          <a:srcRect/>
          <a:stretch>
            <a:fillRect/>
          </a:stretch>
        </p:blipFill>
        <p:spPr bwMode="auto">
          <a:xfrm>
            <a:off x="5004048" y="4221088"/>
            <a:ext cx="2695575" cy="1990725"/>
          </a:xfrm>
          <a:prstGeom prst="rect">
            <a:avLst/>
          </a:prstGeom>
          <a:noFill/>
          <a:ln w="9525">
            <a:noFill/>
            <a:miter lim="800000"/>
            <a:headEnd/>
            <a:tailEnd/>
          </a:ln>
        </p:spPr>
      </p:pic>
      <p:sp>
        <p:nvSpPr>
          <p:cNvPr id="21" name="TextBox 20"/>
          <p:cNvSpPr txBox="1"/>
          <p:nvPr/>
        </p:nvSpPr>
        <p:spPr>
          <a:xfrm>
            <a:off x="691952" y="6389712"/>
            <a:ext cx="3312368" cy="307777"/>
          </a:xfrm>
          <a:prstGeom prst="rect">
            <a:avLst/>
          </a:prstGeom>
          <a:noFill/>
        </p:spPr>
        <p:txBody>
          <a:bodyPr wrap="square" rtlCol="0">
            <a:spAutoFit/>
          </a:bodyPr>
          <a:lstStyle/>
          <a:p>
            <a:pPr algn="ctr"/>
            <a:r>
              <a:rPr lang="en-US" sz="1400" dirty="0"/>
              <a:t>A and B are friends with a mutual enemy</a:t>
            </a:r>
            <a:endParaRPr lang="el-GR" sz="1400" dirty="0"/>
          </a:p>
        </p:txBody>
      </p:sp>
      <p:sp>
        <p:nvSpPr>
          <p:cNvPr id="3" name="TextBox 2">
            <a:extLst>
              <a:ext uri="{FF2B5EF4-FFF2-40B4-BE49-F238E27FC236}">
                <a16:creationId xmlns:a16="http://schemas.microsoft.com/office/drawing/2014/main" id="{47E3CF75-9FDA-4576-8EAC-FD99A9CC4A9C}"/>
              </a:ext>
            </a:extLst>
          </p:cNvPr>
          <p:cNvSpPr txBox="1"/>
          <p:nvPr/>
        </p:nvSpPr>
        <p:spPr>
          <a:xfrm>
            <a:off x="7308304" y="4293096"/>
            <a:ext cx="2016224" cy="646331"/>
          </a:xfrm>
          <a:prstGeom prst="rect">
            <a:avLst/>
          </a:prstGeom>
          <a:noFill/>
        </p:spPr>
        <p:txBody>
          <a:bodyPr wrap="square" rtlCol="0">
            <a:spAutoFit/>
          </a:bodyPr>
          <a:lstStyle/>
          <a:p>
            <a:r>
              <a:rPr lang="en-US" dirty="0"/>
              <a:t>Are there all </a:t>
            </a:r>
            <a:r>
              <a:rPr lang="en-US" i="1" dirty="0">
                <a:solidFill>
                  <a:schemeClr val="tx2">
                    <a:lumMod val="60000"/>
                    <a:lumOff val="40000"/>
                  </a:schemeClr>
                </a:solidFill>
              </a:rPr>
              <a:t>equally possible?</a:t>
            </a:r>
            <a:endParaRPr lang="el-GR" dirty="0"/>
          </a:p>
        </p:txBody>
      </p:sp>
    </p:spTree>
    <p:extLst>
      <p:ext uri="{BB962C8B-B14F-4D97-AF65-F5344CB8AC3E}">
        <p14:creationId xmlns:p14="http://schemas.microsoft.com/office/powerpoint/2010/main" val="181305644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116633"/>
            <a:ext cx="7920880" cy="707886"/>
          </a:xfrm>
          <a:prstGeom prst="rect">
            <a:avLst/>
          </a:prstGeom>
          <a:noFill/>
        </p:spPr>
        <p:txBody>
          <a:bodyPr wrap="square" rtlCol="0">
            <a:spAutoFit/>
          </a:bodyPr>
          <a:lstStyle/>
          <a:p>
            <a:pPr algn="ctr"/>
            <a:r>
              <a:rPr lang="en-US" sz="4000" dirty="0">
                <a:solidFill>
                  <a:schemeClr val="accent6">
                    <a:lumMod val="75000"/>
                  </a:schemeClr>
                </a:solidFill>
              </a:rPr>
              <a:t>Applications of Structural Balance</a:t>
            </a:r>
          </a:p>
        </p:txBody>
      </p:sp>
      <p:sp>
        <p:nvSpPr>
          <p:cNvPr id="6" name="TextBox 5"/>
          <p:cNvSpPr txBox="1"/>
          <p:nvPr/>
        </p:nvSpPr>
        <p:spPr>
          <a:xfrm>
            <a:off x="611560" y="1052736"/>
            <a:ext cx="5544616" cy="461665"/>
          </a:xfrm>
          <a:prstGeom prst="rect">
            <a:avLst/>
          </a:prstGeom>
          <a:noFill/>
        </p:spPr>
        <p:txBody>
          <a:bodyPr wrap="square" rtlCol="0">
            <a:spAutoFit/>
          </a:bodyPr>
          <a:lstStyle/>
          <a:p>
            <a:r>
              <a:rPr lang="en-US" sz="2400" dirty="0">
                <a:solidFill>
                  <a:schemeClr val="accent6">
                    <a:lumMod val="75000"/>
                  </a:schemeClr>
                </a:solidFill>
              </a:rPr>
              <a:t>International relationships (II)</a:t>
            </a:r>
            <a:endParaRPr lang="el-GR" sz="2400" dirty="0">
              <a:solidFill>
                <a:schemeClr val="accent6">
                  <a:lumMod val="75000"/>
                </a:schemeClr>
              </a:solidFill>
            </a:endParaRPr>
          </a:p>
        </p:txBody>
      </p:sp>
      <p:pic>
        <p:nvPicPr>
          <p:cNvPr id="141314" name="Picture 2"/>
          <p:cNvPicPr>
            <a:picLocks noChangeAspect="1" noChangeArrowheads="1"/>
          </p:cNvPicPr>
          <p:nvPr/>
        </p:nvPicPr>
        <p:blipFill>
          <a:blip r:embed="rId3" cstate="print"/>
          <a:srcRect/>
          <a:stretch>
            <a:fillRect/>
          </a:stretch>
        </p:blipFill>
        <p:spPr bwMode="auto">
          <a:xfrm>
            <a:off x="1331640" y="1628800"/>
            <a:ext cx="6680795" cy="4864088"/>
          </a:xfrm>
          <a:prstGeom prst="rect">
            <a:avLst/>
          </a:prstGeom>
          <a:noFill/>
          <a:ln w="9525">
            <a:noFill/>
            <a:miter lim="800000"/>
            <a:headEnd/>
            <a:tailEnd/>
          </a:ln>
        </p:spPr>
      </p:pic>
    </p:spTree>
    <p:extLst>
      <p:ext uri="{BB962C8B-B14F-4D97-AF65-F5344CB8AC3E}">
        <p14:creationId xmlns:p14="http://schemas.microsoft.com/office/powerpoint/2010/main" val="33433656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71600" y="0"/>
            <a:ext cx="6500858" cy="707886"/>
          </a:xfrm>
          <a:prstGeom prst="rect">
            <a:avLst/>
          </a:prstGeom>
          <a:noFill/>
        </p:spPr>
        <p:txBody>
          <a:bodyPr wrap="square" rtlCol="0">
            <a:spAutoFit/>
          </a:bodyPr>
          <a:lstStyle/>
          <a:p>
            <a:pPr algn="ctr"/>
            <a:r>
              <a:rPr lang="en-US" sz="4000" dirty="0"/>
              <a:t>Structural Balance</a:t>
            </a:r>
          </a:p>
        </p:txBody>
      </p:sp>
      <p:pic>
        <p:nvPicPr>
          <p:cNvPr id="121858" name="Picture 2"/>
          <p:cNvPicPr>
            <a:picLocks noChangeAspect="1" noChangeArrowheads="1"/>
          </p:cNvPicPr>
          <p:nvPr/>
        </p:nvPicPr>
        <p:blipFill>
          <a:blip r:embed="rId3" cstate="print"/>
          <a:srcRect/>
          <a:stretch>
            <a:fillRect/>
          </a:stretch>
        </p:blipFill>
        <p:spPr bwMode="auto">
          <a:xfrm>
            <a:off x="5004048" y="1052736"/>
            <a:ext cx="2886075" cy="2181225"/>
          </a:xfrm>
          <a:prstGeom prst="rect">
            <a:avLst/>
          </a:prstGeom>
          <a:noFill/>
          <a:ln w="9525">
            <a:noFill/>
            <a:miter lim="800000"/>
            <a:headEnd/>
            <a:tailEnd/>
          </a:ln>
        </p:spPr>
      </p:pic>
      <p:pic>
        <p:nvPicPr>
          <p:cNvPr id="9" name="Picture 1"/>
          <p:cNvPicPr>
            <a:picLocks noChangeAspect="1" noChangeArrowheads="1"/>
          </p:cNvPicPr>
          <p:nvPr/>
        </p:nvPicPr>
        <p:blipFill>
          <a:blip r:embed="rId4" cstate="print"/>
          <a:srcRect/>
          <a:stretch>
            <a:fillRect/>
          </a:stretch>
        </p:blipFill>
        <p:spPr bwMode="auto">
          <a:xfrm>
            <a:off x="539552" y="1124744"/>
            <a:ext cx="2905125" cy="2105025"/>
          </a:xfrm>
          <a:prstGeom prst="rect">
            <a:avLst/>
          </a:prstGeom>
          <a:noFill/>
          <a:ln w="9525">
            <a:noFill/>
            <a:miter lim="800000"/>
            <a:headEnd/>
            <a:tailEnd/>
          </a:ln>
        </p:spPr>
      </p:pic>
      <p:sp>
        <p:nvSpPr>
          <p:cNvPr id="10" name="TextBox 9"/>
          <p:cNvSpPr txBox="1"/>
          <p:nvPr/>
        </p:nvSpPr>
        <p:spPr>
          <a:xfrm>
            <a:off x="611560" y="836712"/>
            <a:ext cx="2880320" cy="369332"/>
          </a:xfrm>
          <a:prstGeom prst="rect">
            <a:avLst/>
          </a:prstGeom>
          <a:noFill/>
        </p:spPr>
        <p:txBody>
          <a:bodyPr wrap="square" rtlCol="0">
            <a:spAutoFit/>
          </a:bodyPr>
          <a:lstStyle/>
          <a:p>
            <a:pPr algn="ctr"/>
            <a:r>
              <a:rPr lang="en-US" dirty="0">
                <a:solidFill>
                  <a:schemeClr val="accent6">
                    <a:lumMod val="75000"/>
                  </a:schemeClr>
                </a:solidFill>
              </a:rPr>
              <a:t>3 +</a:t>
            </a:r>
            <a:endParaRPr lang="el-GR" dirty="0">
              <a:solidFill>
                <a:schemeClr val="accent6">
                  <a:lumMod val="75000"/>
                </a:schemeClr>
              </a:solidFill>
            </a:endParaRPr>
          </a:p>
        </p:txBody>
      </p:sp>
      <p:sp>
        <p:nvSpPr>
          <p:cNvPr id="11" name="TextBox 10"/>
          <p:cNvSpPr txBox="1"/>
          <p:nvPr/>
        </p:nvSpPr>
        <p:spPr>
          <a:xfrm>
            <a:off x="410439" y="3247776"/>
            <a:ext cx="3096344" cy="523220"/>
          </a:xfrm>
          <a:prstGeom prst="rect">
            <a:avLst/>
          </a:prstGeom>
          <a:noFill/>
        </p:spPr>
        <p:txBody>
          <a:bodyPr wrap="square" rtlCol="0">
            <a:spAutoFit/>
          </a:bodyPr>
          <a:lstStyle/>
          <a:p>
            <a:pPr algn="ctr"/>
            <a:r>
              <a:rPr lang="en-US" sz="1400" dirty="0"/>
              <a:t>Mutual friends</a:t>
            </a:r>
          </a:p>
          <a:p>
            <a:r>
              <a:rPr lang="en-US" sz="1400" dirty="0">
                <a:solidFill>
                  <a:srgbClr val="002060"/>
                </a:solidFill>
              </a:rPr>
              <a:t>“the friend of my friend is my friend”</a:t>
            </a:r>
            <a:endParaRPr lang="el-GR" sz="1400" dirty="0">
              <a:solidFill>
                <a:srgbClr val="002060"/>
              </a:solidFill>
            </a:endParaRPr>
          </a:p>
        </p:txBody>
      </p:sp>
      <p:pic>
        <p:nvPicPr>
          <p:cNvPr id="15" name="Picture 3"/>
          <p:cNvPicPr>
            <a:picLocks noChangeAspect="1" noChangeArrowheads="1"/>
          </p:cNvPicPr>
          <p:nvPr/>
        </p:nvPicPr>
        <p:blipFill>
          <a:blip r:embed="rId5" cstate="print"/>
          <a:srcRect/>
          <a:stretch>
            <a:fillRect/>
          </a:stretch>
        </p:blipFill>
        <p:spPr bwMode="auto">
          <a:xfrm>
            <a:off x="899592" y="4185037"/>
            <a:ext cx="2647950" cy="2009775"/>
          </a:xfrm>
          <a:prstGeom prst="rect">
            <a:avLst/>
          </a:prstGeom>
          <a:noFill/>
          <a:ln w="9525">
            <a:noFill/>
            <a:miter lim="800000"/>
            <a:headEnd/>
            <a:tailEnd/>
          </a:ln>
        </p:spPr>
      </p:pic>
      <p:sp>
        <p:nvSpPr>
          <p:cNvPr id="16" name="TextBox 15"/>
          <p:cNvSpPr txBox="1"/>
          <p:nvPr/>
        </p:nvSpPr>
        <p:spPr>
          <a:xfrm>
            <a:off x="5004048" y="836712"/>
            <a:ext cx="2880320" cy="369332"/>
          </a:xfrm>
          <a:prstGeom prst="rect">
            <a:avLst/>
          </a:prstGeom>
          <a:noFill/>
        </p:spPr>
        <p:txBody>
          <a:bodyPr wrap="square" rtlCol="0">
            <a:spAutoFit/>
          </a:bodyPr>
          <a:lstStyle/>
          <a:p>
            <a:pPr algn="ctr"/>
            <a:r>
              <a:rPr lang="en-US" dirty="0">
                <a:solidFill>
                  <a:schemeClr val="accent6">
                    <a:lumMod val="75000"/>
                  </a:schemeClr>
                </a:solidFill>
              </a:rPr>
              <a:t>2 +, 1 -</a:t>
            </a:r>
            <a:endParaRPr lang="el-GR" dirty="0">
              <a:solidFill>
                <a:schemeClr val="accent6">
                  <a:lumMod val="75000"/>
                </a:schemeClr>
              </a:solidFill>
            </a:endParaRPr>
          </a:p>
        </p:txBody>
      </p:sp>
      <p:sp>
        <p:nvSpPr>
          <p:cNvPr id="17" name="TextBox 16"/>
          <p:cNvSpPr txBox="1"/>
          <p:nvPr/>
        </p:nvSpPr>
        <p:spPr>
          <a:xfrm>
            <a:off x="4283968" y="3068960"/>
            <a:ext cx="4680520" cy="738664"/>
          </a:xfrm>
          <a:prstGeom prst="rect">
            <a:avLst/>
          </a:prstGeom>
          <a:noFill/>
        </p:spPr>
        <p:txBody>
          <a:bodyPr wrap="square" rtlCol="0">
            <a:spAutoFit/>
          </a:bodyPr>
          <a:lstStyle/>
          <a:p>
            <a:pPr algn="just"/>
            <a:r>
              <a:rPr lang="en-US" sz="1400" dirty="0"/>
              <a:t>A is friend with B and C, but B and C do not get well together</a:t>
            </a:r>
          </a:p>
          <a:p>
            <a:pPr algn="just"/>
            <a:r>
              <a:rPr lang="en-US" sz="1400" i="1" dirty="0">
                <a:solidFill>
                  <a:schemeClr val="accent1">
                    <a:lumMod val="75000"/>
                  </a:schemeClr>
                </a:solidFill>
              </a:rPr>
              <a:t>Implicit force to make B and C friends (- =&gt; +) or turn one of the + to -</a:t>
            </a:r>
            <a:endParaRPr lang="el-GR" sz="1400" i="1" dirty="0">
              <a:solidFill>
                <a:schemeClr val="accent1">
                  <a:lumMod val="75000"/>
                </a:schemeClr>
              </a:solidFill>
            </a:endParaRPr>
          </a:p>
        </p:txBody>
      </p:sp>
      <p:sp>
        <p:nvSpPr>
          <p:cNvPr id="18" name="TextBox 17"/>
          <p:cNvSpPr txBox="1"/>
          <p:nvPr/>
        </p:nvSpPr>
        <p:spPr>
          <a:xfrm>
            <a:off x="971600" y="3752989"/>
            <a:ext cx="2880320" cy="369332"/>
          </a:xfrm>
          <a:prstGeom prst="rect">
            <a:avLst/>
          </a:prstGeom>
          <a:noFill/>
        </p:spPr>
        <p:txBody>
          <a:bodyPr wrap="square" rtlCol="0">
            <a:spAutoFit/>
          </a:bodyPr>
          <a:lstStyle/>
          <a:p>
            <a:pPr algn="ctr"/>
            <a:r>
              <a:rPr lang="en-US" dirty="0">
                <a:solidFill>
                  <a:schemeClr val="accent6">
                    <a:lumMod val="75000"/>
                  </a:schemeClr>
                </a:solidFill>
              </a:rPr>
              <a:t>1 +,  2 -</a:t>
            </a:r>
            <a:endParaRPr lang="el-GR" dirty="0">
              <a:solidFill>
                <a:schemeClr val="accent6">
                  <a:lumMod val="75000"/>
                </a:schemeClr>
              </a:solidFill>
            </a:endParaRPr>
          </a:p>
        </p:txBody>
      </p:sp>
      <p:sp>
        <p:nvSpPr>
          <p:cNvPr id="19" name="TextBox 18"/>
          <p:cNvSpPr txBox="1"/>
          <p:nvPr/>
        </p:nvSpPr>
        <p:spPr>
          <a:xfrm>
            <a:off x="4644008" y="6237312"/>
            <a:ext cx="4499992" cy="523220"/>
          </a:xfrm>
          <a:prstGeom prst="rect">
            <a:avLst/>
          </a:prstGeom>
          <a:noFill/>
        </p:spPr>
        <p:txBody>
          <a:bodyPr wrap="square" rtlCol="0">
            <a:spAutoFit/>
          </a:bodyPr>
          <a:lstStyle/>
          <a:p>
            <a:pPr algn="just"/>
            <a:r>
              <a:rPr lang="en-US" sz="1400" dirty="0"/>
              <a:t>Mutual enemies</a:t>
            </a:r>
          </a:p>
          <a:p>
            <a:pPr algn="just"/>
            <a:r>
              <a:rPr lang="en-US" sz="1400" i="1" dirty="0">
                <a:solidFill>
                  <a:schemeClr val="accent1">
                    <a:lumMod val="75000"/>
                  </a:schemeClr>
                </a:solidFill>
              </a:rPr>
              <a:t>Forces to team up against the third (turn one of the – to +)</a:t>
            </a:r>
            <a:endParaRPr lang="el-GR" sz="1400" i="1" dirty="0">
              <a:solidFill>
                <a:schemeClr val="accent1">
                  <a:lumMod val="75000"/>
                </a:schemeClr>
              </a:solidFill>
            </a:endParaRPr>
          </a:p>
        </p:txBody>
      </p:sp>
      <p:sp>
        <p:nvSpPr>
          <p:cNvPr id="20" name="TextBox 19"/>
          <p:cNvSpPr txBox="1"/>
          <p:nvPr/>
        </p:nvSpPr>
        <p:spPr>
          <a:xfrm>
            <a:off x="4932040" y="3861048"/>
            <a:ext cx="2880320" cy="369332"/>
          </a:xfrm>
          <a:prstGeom prst="rect">
            <a:avLst/>
          </a:prstGeom>
          <a:noFill/>
        </p:spPr>
        <p:txBody>
          <a:bodyPr wrap="square" rtlCol="0">
            <a:spAutoFit/>
          </a:bodyPr>
          <a:lstStyle/>
          <a:p>
            <a:pPr algn="ctr"/>
            <a:r>
              <a:rPr lang="en-US" dirty="0">
                <a:solidFill>
                  <a:schemeClr val="accent6">
                    <a:lumMod val="75000"/>
                  </a:schemeClr>
                </a:solidFill>
              </a:rPr>
              <a:t>3 -</a:t>
            </a:r>
            <a:endParaRPr lang="el-GR" dirty="0">
              <a:solidFill>
                <a:schemeClr val="accent6">
                  <a:lumMod val="75000"/>
                </a:schemeClr>
              </a:solidFill>
            </a:endParaRPr>
          </a:p>
        </p:txBody>
      </p:sp>
      <p:pic>
        <p:nvPicPr>
          <p:cNvPr id="138242" name="Picture 2"/>
          <p:cNvPicPr>
            <a:picLocks noChangeAspect="1" noChangeArrowheads="1"/>
          </p:cNvPicPr>
          <p:nvPr/>
        </p:nvPicPr>
        <p:blipFill>
          <a:blip r:embed="rId6" cstate="print"/>
          <a:srcRect/>
          <a:stretch>
            <a:fillRect/>
          </a:stretch>
        </p:blipFill>
        <p:spPr bwMode="auto">
          <a:xfrm>
            <a:off x="5004048" y="4221088"/>
            <a:ext cx="2695575" cy="1990725"/>
          </a:xfrm>
          <a:prstGeom prst="rect">
            <a:avLst/>
          </a:prstGeom>
          <a:noFill/>
          <a:ln w="9525">
            <a:noFill/>
            <a:miter lim="800000"/>
            <a:headEnd/>
            <a:tailEnd/>
          </a:ln>
        </p:spPr>
      </p:pic>
      <p:sp>
        <p:nvSpPr>
          <p:cNvPr id="21" name="TextBox 20"/>
          <p:cNvSpPr txBox="1"/>
          <p:nvPr/>
        </p:nvSpPr>
        <p:spPr>
          <a:xfrm>
            <a:off x="691952" y="6281653"/>
            <a:ext cx="3312368" cy="523220"/>
          </a:xfrm>
          <a:prstGeom prst="rect">
            <a:avLst/>
          </a:prstGeom>
          <a:noFill/>
        </p:spPr>
        <p:txBody>
          <a:bodyPr wrap="square" rtlCol="0">
            <a:spAutoFit/>
          </a:bodyPr>
          <a:lstStyle/>
          <a:p>
            <a:pPr algn="ctr"/>
            <a:r>
              <a:rPr lang="en-US" sz="1400" dirty="0"/>
              <a:t>A and B are friends with a mutual enemy</a:t>
            </a:r>
          </a:p>
          <a:p>
            <a:pPr algn="ctr"/>
            <a:r>
              <a:rPr lang="en-US" sz="1400" dirty="0">
                <a:solidFill>
                  <a:srgbClr val="002060"/>
                </a:solidFill>
              </a:rPr>
              <a:t>“the enemy of my enemy is my friend”</a:t>
            </a:r>
            <a:endParaRPr lang="el-GR" sz="1400" dirty="0">
              <a:solidFill>
                <a:srgbClr val="002060"/>
              </a:solidFill>
            </a:endParaRPr>
          </a:p>
        </p:txBody>
      </p:sp>
      <p:sp>
        <p:nvSpPr>
          <p:cNvPr id="23" name="Freeform 22"/>
          <p:cNvSpPr/>
          <p:nvPr/>
        </p:nvSpPr>
        <p:spPr>
          <a:xfrm>
            <a:off x="309239" y="1206044"/>
            <a:ext cx="3525914" cy="2091701"/>
          </a:xfrm>
          <a:custGeom>
            <a:avLst/>
            <a:gdLst>
              <a:gd name="connsiteX0" fmla="*/ 1608338 w 3525914"/>
              <a:gd name="connsiteY0" fmla="*/ 11837 h 2479829"/>
              <a:gd name="connsiteX1" fmla="*/ 809347 w 3525914"/>
              <a:gd name="connsiteY1" fmla="*/ 437965 h 2479829"/>
              <a:gd name="connsiteX2" fmla="*/ 179033 w 3525914"/>
              <a:gd name="connsiteY2" fmla="*/ 1956047 h 2479829"/>
              <a:gd name="connsiteX3" fmla="*/ 1883545 w 3525914"/>
              <a:gd name="connsiteY3" fmla="*/ 2462074 h 2479829"/>
              <a:gd name="connsiteX4" fmla="*/ 3339483 w 3525914"/>
              <a:gd name="connsiteY4" fmla="*/ 1849515 h 2479829"/>
              <a:gd name="connsiteX5" fmla="*/ 3002132 w 3525914"/>
              <a:gd name="connsiteY5" fmla="*/ 668785 h 2479829"/>
              <a:gd name="connsiteX6" fmla="*/ 2407328 w 3525914"/>
              <a:gd name="connsiteY6" fmla="*/ 109491 h 2479829"/>
              <a:gd name="connsiteX7" fmla="*/ 1723747 w 3525914"/>
              <a:gd name="connsiteY7" fmla="*/ 11837 h 2479829"/>
              <a:gd name="connsiteX8" fmla="*/ 1723747 w 3525914"/>
              <a:gd name="connsiteY8" fmla="*/ 11837 h 2479829"/>
              <a:gd name="connsiteX9" fmla="*/ 1723747 w 3525914"/>
              <a:gd name="connsiteY9" fmla="*/ 11837 h 24798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25914" h="2479829">
                <a:moveTo>
                  <a:pt x="1608338" y="11837"/>
                </a:moveTo>
                <a:cubicBezTo>
                  <a:pt x="1327951" y="62883"/>
                  <a:pt x="1047565" y="113930"/>
                  <a:pt x="809347" y="437965"/>
                </a:cubicBezTo>
                <a:cubicBezTo>
                  <a:pt x="571130" y="762000"/>
                  <a:pt x="0" y="1618696"/>
                  <a:pt x="179033" y="1956047"/>
                </a:cubicBezTo>
                <a:cubicBezTo>
                  <a:pt x="358066" y="2293398"/>
                  <a:pt x="1356803" y="2479829"/>
                  <a:pt x="1883545" y="2462074"/>
                </a:cubicBezTo>
                <a:cubicBezTo>
                  <a:pt x="2410287" y="2444319"/>
                  <a:pt x="3153052" y="2148396"/>
                  <a:pt x="3339483" y="1849515"/>
                </a:cubicBezTo>
                <a:cubicBezTo>
                  <a:pt x="3525914" y="1550634"/>
                  <a:pt x="3157491" y="958789"/>
                  <a:pt x="3002132" y="668785"/>
                </a:cubicBezTo>
                <a:cubicBezTo>
                  <a:pt x="2846773" y="378781"/>
                  <a:pt x="2620392" y="218982"/>
                  <a:pt x="2407328" y="109491"/>
                </a:cubicBezTo>
                <a:cubicBezTo>
                  <a:pt x="2194264" y="0"/>
                  <a:pt x="1723747" y="11837"/>
                  <a:pt x="1723747" y="11837"/>
                </a:cubicBezTo>
                <a:lnTo>
                  <a:pt x="1723747" y="11837"/>
                </a:lnTo>
                <a:lnTo>
                  <a:pt x="1723747" y="11837"/>
                </a:lnTo>
              </a:path>
            </a:pathLst>
          </a:cu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24" name="Freeform 23"/>
          <p:cNvSpPr/>
          <p:nvPr/>
        </p:nvSpPr>
        <p:spPr>
          <a:xfrm>
            <a:off x="429088" y="4023017"/>
            <a:ext cx="3343922" cy="2263806"/>
          </a:xfrm>
          <a:custGeom>
            <a:avLst/>
            <a:gdLst>
              <a:gd name="connsiteX0" fmla="*/ 1763696 w 3343922"/>
              <a:gd name="connsiteY0" fmla="*/ 76940 h 2263806"/>
              <a:gd name="connsiteX1" fmla="*/ 378780 w 3343922"/>
              <a:gd name="connsiteY1" fmla="*/ 591844 h 2263806"/>
              <a:gd name="connsiteX2" fmla="*/ 414291 w 3343922"/>
              <a:gd name="connsiteY2" fmla="*/ 2012272 h 2263806"/>
              <a:gd name="connsiteX3" fmla="*/ 2864528 w 3343922"/>
              <a:gd name="connsiteY3" fmla="*/ 2101048 h 2263806"/>
              <a:gd name="connsiteX4" fmla="*/ 3290656 w 3343922"/>
              <a:gd name="connsiteY4" fmla="*/ 1106749 h 2263806"/>
              <a:gd name="connsiteX5" fmla="*/ 2882283 w 3343922"/>
              <a:gd name="connsiteY5" fmla="*/ 582967 h 2263806"/>
              <a:gd name="connsiteX6" fmla="*/ 2109926 w 3343922"/>
              <a:gd name="connsiteY6" fmla="*/ 130206 h 2263806"/>
              <a:gd name="connsiteX7" fmla="*/ 1763696 w 3343922"/>
              <a:gd name="connsiteY7" fmla="*/ 76940 h 2263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43922" h="2263806">
                <a:moveTo>
                  <a:pt x="1763696" y="76940"/>
                </a:moveTo>
                <a:cubicBezTo>
                  <a:pt x="1475172" y="153880"/>
                  <a:pt x="603681" y="269289"/>
                  <a:pt x="378780" y="591844"/>
                </a:cubicBezTo>
                <a:cubicBezTo>
                  <a:pt x="153879" y="914399"/>
                  <a:pt x="0" y="1760738"/>
                  <a:pt x="414291" y="2012272"/>
                </a:cubicBezTo>
                <a:cubicBezTo>
                  <a:pt x="828582" y="2263806"/>
                  <a:pt x="2385134" y="2251969"/>
                  <a:pt x="2864528" y="2101048"/>
                </a:cubicBezTo>
                <a:cubicBezTo>
                  <a:pt x="3343922" y="1950128"/>
                  <a:pt x="3287697" y="1359763"/>
                  <a:pt x="3290656" y="1106749"/>
                </a:cubicBezTo>
                <a:cubicBezTo>
                  <a:pt x="3293615" y="853736"/>
                  <a:pt x="3079071" y="745724"/>
                  <a:pt x="2882283" y="582967"/>
                </a:cubicBezTo>
                <a:cubicBezTo>
                  <a:pt x="2685495" y="420210"/>
                  <a:pt x="2303755" y="211585"/>
                  <a:pt x="2109926" y="130206"/>
                </a:cubicBezTo>
                <a:cubicBezTo>
                  <a:pt x="1916097" y="48827"/>
                  <a:pt x="2052220" y="0"/>
                  <a:pt x="1763696" y="76940"/>
                </a:cubicBezTo>
                <a:close/>
              </a:path>
            </a:pathLst>
          </a:cu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5" name="TextBox 24"/>
          <p:cNvSpPr txBox="1"/>
          <p:nvPr/>
        </p:nvSpPr>
        <p:spPr>
          <a:xfrm>
            <a:off x="2771800" y="1052736"/>
            <a:ext cx="2088232" cy="369332"/>
          </a:xfrm>
          <a:prstGeom prst="rect">
            <a:avLst/>
          </a:prstGeom>
          <a:noFill/>
        </p:spPr>
        <p:txBody>
          <a:bodyPr wrap="square" rtlCol="0">
            <a:spAutoFit/>
          </a:bodyPr>
          <a:lstStyle/>
          <a:p>
            <a:r>
              <a:rPr lang="en-US" b="1" dirty="0">
                <a:solidFill>
                  <a:schemeClr val="accent3">
                    <a:lumMod val="50000"/>
                  </a:schemeClr>
                </a:solidFill>
              </a:rPr>
              <a:t>Stable or balanced</a:t>
            </a:r>
            <a:endParaRPr lang="el-GR" b="1" dirty="0">
              <a:solidFill>
                <a:schemeClr val="accent3">
                  <a:lumMod val="50000"/>
                </a:schemeClr>
              </a:solidFill>
            </a:endParaRPr>
          </a:p>
        </p:txBody>
      </p:sp>
      <p:sp>
        <p:nvSpPr>
          <p:cNvPr id="26" name="TextBox 25"/>
          <p:cNvSpPr txBox="1"/>
          <p:nvPr/>
        </p:nvSpPr>
        <p:spPr>
          <a:xfrm>
            <a:off x="2987824" y="4185037"/>
            <a:ext cx="2016224" cy="369332"/>
          </a:xfrm>
          <a:prstGeom prst="rect">
            <a:avLst/>
          </a:prstGeom>
          <a:noFill/>
        </p:spPr>
        <p:txBody>
          <a:bodyPr wrap="square" rtlCol="0">
            <a:spAutoFit/>
          </a:bodyPr>
          <a:lstStyle/>
          <a:p>
            <a:r>
              <a:rPr lang="en-US" b="1" dirty="0">
                <a:solidFill>
                  <a:schemeClr val="accent3">
                    <a:lumMod val="50000"/>
                  </a:schemeClr>
                </a:solidFill>
              </a:rPr>
              <a:t>Stable or balanced</a:t>
            </a:r>
            <a:endParaRPr lang="el-GR" b="1" dirty="0">
              <a:solidFill>
                <a:schemeClr val="accent3">
                  <a:lumMod val="50000"/>
                </a:schemeClr>
              </a:solidFill>
            </a:endParaRPr>
          </a:p>
        </p:txBody>
      </p:sp>
      <p:sp>
        <p:nvSpPr>
          <p:cNvPr id="27" name="TextBox 26"/>
          <p:cNvSpPr txBox="1"/>
          <p:nvPr/>
        </p:nvSpPr>
        <p:spPr>
          <a:xfrm>
            <a:off x="7055768" y="1268760"/>
            <a:ext cx="1620688" cy="369332"/>
          </a:xfrm>
          <a:prstGeom prst="rect">
            <a:avLst/>
          </a:prstGeom>
          <a:noFill/>
        </p:spPr>
        <p:txBody>
          <a:bodyPr wrap="square" rtlCol="0">
            <a:spAutoFit/>
          </a:bodyPr>
          <a:lstStyle/>
          <a:p>
            <a:r>
              <a:rPr lang="en-US" b="1" dirty="0">
                <a:solidFill>
                  <a:schemeClr val="accent2">
                    <a:lumMod val="75000"/>
                  </a:schemeClr>
                </a:solidFill>
              </a:rPr>
              <a:t>Unstable</a:t>
            </a:r>
            <a:endParaRPr lang="el-GR" b="1" dirty="0">
              <a:solidFill>
                <a:schemeClr val="accent2">
                  <a:lumMod val="75000"/>
                </a:schemeClr>
              </a:solidFill>
            </a:endParaRPr>
          </a:p>
        </p:txBody>
      </p:sp>
      <p:sp>
        <p:nvSpPr>
          <p:cNvPr id="28" name="TextBox 27"/>
          <p:cNvSpPr txBox="1"/>
          <p:nvPr/>
        </p:nvSpPr>
        <p:spPr>
          <a:xfrm>
            <a:off x="7092280" y="4365104"/>
            <a:ext cx="1620688" cy="369332"/>
          </a:xfrm>
          <a:prstGeom prst="rect">
            <a:avLst/>
          </a:prstGeom>
          <a:noFill/>
        </p:spPr>
        <p:txBody>
          <a:bodyPr wrap="square" rtlCol="0">
            <a:spAutoFit/>
          </a:bodyPr>
          <a:lstStyle/>
          <a:p>
            <a:r>
              <a:rPr lang="en-US" b="1" dirty="0">
                <a:solidFill>
                  <a:schemeClr val="accent2">
                    <a:lumMod val="75000"/>
                  </a:schemeClr>
                </a:solidFill>
              </a:rPr>
              <a:t>Unstable</a:t>
            </a:r>
            <a:endParaRPr lang="el-GR" b="1" dirty="0">
              <a:solidFill>
                <a:schemeClr val="accent2">
                  <a:lumMod val="75000"/>
                </a:schemeClr>
              </a:solidFill>
            </a:endParaRPr>
          </a:p>
        </p:txBody>
      </p:sp>
    </p:spTree>
    <p:extLst>
      <p:ext uri="{BB962C8B-B14F-4D97-AF65-F5344CB8AC3E}">
        <p14:creationId xmlns:p14="http://schemas.microsoft.com/office/powerpoint/2010/main" val="21074713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28662" y="214290"/>
            <a:ext cx="6500858" cy="707886"/>
          </a:xfrm>
          <a:prstGeom prst="rect">
            <a:avLst/>
          </a:prstGeom>
          <a:noFill/>
        </p:spPr>
        <p:txBody>
          <a:bodyPr wrap="square" rtlCol="0">
            <a:spAutoFit/>
          </a:bodyPr>
          <a:lstStyle/>
          <a:p>
            <a:pPr algn="ctr"/>
            <a:r>
              <a:rPr lang="en-US" sz="4000" dirty="0"/>
              <a:t>Structural Balance</a:t>
            </a:r>
          </a:p>
        </p:txBody>
      </p:sp>
      <p:sp>
        <p:nvSpPr>
          <p:cNvPr id="7" name="TextBox 6"/>
          <p:cNvSpPr txBox="1"/>
          <p:nvPr/>
        </p:nvSpPr>
        <p:spPr>
          <a:xfrm>
            <a:off x="899592" y="1196752"/>
            <a:ext cx="7488832" cy="707886"/>
          </a:xfrm>
          <a:prstGeom prst="rect">
            <a:avLst/>
          </a:prstGeom>
          <a:noFill/>
        </p:spPr>
        <p:txBody>
          <a:bodyPr wrap="square" rtlCol="0">
            <a:spAutoFit/>
          </a:bodyPr>
          <a:lstStyle/>
          <a:p>
            <a:r>
              <a:rPr lang="en-US" sz="2000" dirty="0"/>
              <a:t>A labeled complete graph is </a:t>
            </a:r>
            <a:r>
              <a:rPr lang="en-US" sz="2000" dirty="0">
                <a:solidFill>
                  <a:schemeClr val="accent6">
                    <a:lumMod val="75000"/>
                  </a:schemeClr>
                </a:solidFill>
              </a:rPr>
              <a:t>balanced</a:t>
            </a:r>
            <a:r>
              <a:rPr lang="en-US" sz="2000" dirty="0"/>
              <a:t> if every one of its triangles is balanced</a:t>
            </a:r>
            <a:endParaRPr lang="el-GR" sz="2000" dirty="0"/>
          </a:p>
        </p:txBody>
      </p:sp>
      <p:sp>
        <p:nvSpPr>
          <p:cNvPr id="9" name="TextBox 8"/>
          <p:cNvSpPr txBox="1"/>
          <p:nvPr/>
        </p:nvSpPr>
        <p:spPr>
          <a:xfrm>
            <a:off x="755576" y="2276872"/>
            <a:ext cx="7488832" cy="923330"/>
          </a:xfrm>
          <a:prstGeom prst="rect">
            <a:avLst/>
          </a:prstGeom>
          <a:solidFill>
            <a:srgbClr val="F1EEDB"/>
          </a:solidFill>
        </p:spPr>
        <p:txBody>
          <a:bodyPr wrap="square" rtlCol="0">
            <a:spAutoFit/>
          </a:bodyPr>
          <a:lstStyle/>
          <a:p>
            <a:pPr algn="just"/>
            <a:r>
              <a:rPr lang="en-US" dirty="0">
                <a:solidFill>
                  <a:srgbClr val="FF0000"/>
                </a:solidFill>
              </a:rPr>
              <a:t>Structural Balance Property: </a:t>
            </a:r>
            <a:r>
              <a:rPr lang="en-US" dirty="0"/>
              <a:t>For every set of three nodes, if we consider the three edges connecting them, either </a:t>
            </a:r>
            <a:r>
              <a:rPr lang="en-US" dirty="0">
                <a:solidFill>
                  <a:srgbClr val="0070C0"/>
                </a:solidFill>
              </a:rPr>
              <a:t>all</a:t>
            </a:r>
            <a:r>
              <a:rPr lang="en-US" dirty="0"/>
              <a:t> three of these are labeled </a:t>
            </a:r>
            <a:r>
              <a:rPr lang="en-US" dirty="0">
                <a:solidFill>
                  <a:srgbClr val="0070C0"/>
                </a:solidFill>
              </a:rPr>
              <a:t>+</a:t>
            </a:r>
            <a:r>
              <a:rPr lang="en-US" dirty="0"/>
              <a:t>, or else exactly </a:t>
            </a:r>
            <a:r>
              <a:rPr lang="en-US" dirty="0">
                <a:solidFill>
                  <a:srgbClr val="0070C0"/>
                </a:solidFill>
              </a:rPr>
              <a:t>one</a:t>
            </a:r>
            <a:r>
              <a:rPr lang="en-US" dirty="0"/>
              <a:t> of them is labeled </a:t>
            </a:r>
            <a:r>
              <a:rPr lang="en-US" dirty="0">
                <a:solidFill>
                  <a:srgbClr val="0070C0"/>
                </a:solidFill>
              </a:rPr>
              <a:t>+</a:t>
            </a:r>
            <a:r>
              <a:rPr lang="en-US" dirty="0"/>
              <a:t>, aka </a:t>
            </a:r>
            <a:r>
              <a:rPr lang="en-US" dirty="0">
                <a:solidFill>
                  <a:srgbClr val="0070C0"/>
                </a:solidFill>
              </a:rPr>
              <a:t>odd number of +</a:t>
            </a:r>
            <a:endParaRPr lang="el-GR" dirty="0">
              <a:solidFill>
                <a:srgbClr val="0070C0"/>
              </a:solidFill>
            </a:endParaRPr>
          </a:p>
        </p:txBody>
      </p:sp>
      <p:pic>
        <p:nvPicPr>
          <p:cNvPr id="139268" name="Picture 4"/>
          <p:cNvPicPr>
            <a:picLocks noChangeAspect="1" noChangeArrowheads="1"/>
          </p:cNvPicPr>
          <p:nvPr/>
        </p:nvPicPr>
        <p:blipFill>
          <a:blip r:embed="rId3" cstate="print"/>
          <a:srcRect/>
          <a:stretch>
            <a:fillRect/>
          </a:stretch>
        </p:blipFill>
        <p:spPr bwMode="auto">
          <a:xfrm>
            <a:off x="1691680" y="3501008"/>
            <a:ext cx="2257425" cy="1895475"/>
          </a:xfrm>
          <a:prstGeom prst="rect">
            <a:avLst/>
          </a:prstGeom>
          <a:noFill/>
          <a:ln w="9525">
            <a:noFill/>
            <a:miter lim="800000"/>
            <a:headEnd/>
            <a:tailEnd/>
          </a:ln>
        </p:spPr>
      </p:pic>
      <p:pic>
        <p:nvPicPr>
          <p:cNvPr id="139269" name="Picture 5"/>
          <p:cNvPicPr>
            <a:picLocks noChangeAspect="1" noChangeArrowheads="1"/>
          </p:cNvPicPr>
          <p:nvPr/>
        </p:nvPicPr>
        <p:blipFill>
          <a:blip r:embed="rId4" cstate="print"/>
          <a:srcRect/>
          <a:stretch>
            <a:fillRect/>
          </a:stretch>
        </p:blipFill>
        <p:spPr bwMode="auto">
          <a:xfrm>
            <a:off x="4788024" y="3429000"/>
            <a:ext cx="2047875" cy="2009775"/>
          </a:xfrm>
          <a:prstGeom prst="rect">
            <a:avLst/>
          </a:prstGeom>
          <a:noFill/>
          <a:ln w="9525">
            <a:noFill/>
            <a:miter lim="800000"/>
            <a:headEnd/>
            <a:tailEnd/>
          </a:ln>
        </p:spPr>
      </p:pic>
      <p:sp>
        <p:nvSpPr>
          <p:cNvPr id="8" name="TextBox 7"/>
          <p:cNvSpPr txBox="1"/>
          <p:nvPr/>
        </p:nvSpPr>
        <p:spPr>
          <a:xfrm>
            <a:off x="683568" y="5949280"/>
            <a:ext cx="7848872" cy="461665"/>
          </a:xfrm>
          <a:prstGeom prst="rect">
            <a:avLst/>
          </a:prstGeom>
          <a:noFill/>
        </p:spPr>
        <p:txBody>
          <a:bodyPr wrap="square" rtlCol="0">
            <a:spAutoFit/>
          </a:bodyPr>
          <a:lstStyle/>
          <a:p>
            <a:r>
              <a:rPr lang="en-US" sz="2400" i="1" dirty="0"/>
              <a:t>What does a balanced network look like? (</a:t>
            </a:r>
            <a:r>
              <a:rPr lang="en-US" sz="2400" i="1" dirty="0">
                <a:solidFill>
                  <a:srgbClr val="0070C0"/>
                </a:solidFill>
              </a:rPr>
              <a:t>global property</a:t>
            </a:r>
            <a:r>
              <a:rPr lang="en-US" sz="2400" i="1" dirty="0"/>
              <a:t>)</a:t>
            </a:r>
            <a:endParaRPr lang="el-GR" sz="2400" i="1" dirty="0"/>
          </a:p>
        </p:txBody>
      </p:sp>
      <p:sp>
        <p:nvSpPr>
          <p:cNvPr id="3" name="TextBox 2">
            <a:extLst>
              <a:ext uri="{FF2B5EF4-FFF2-40B4-BE49-F238E27FC236}">
                <a16:creationId xmlns:a16="http://schemas.microsoft.com/office/drawing/2014/main" id="{EEB99E64-3943-4FA9-9B74-8E219D2604CC}"/>
              </a:ext>
            </a:extLst>
          </p:cNvPr>
          <p:cNvSpPr txBox="1"/>
          <p:nvPr/>
        </p:nvSpPr>
        <p:spPr>
          <a:xfrm>
            <a:off x="7020272" y="3972222"/>
            <a:ext cx="1800200" cy="923330"/>
          </a:xfrm>
          <a:prstGeom prst="rect">
            <a:avLst/>
          </a:prstGeom>
          <a:noFill/>
        </p:spPr>
        <p:txBody>
          <a:bodyPr wrap="square" rtlCol="0">
            <a:spAutoFit/>
          </a:bodyPr>
          <a:lstStyle/>
          <a:p>
            <a:r>
              <a:rPr lang="en-US" dirty="0">
                <a:solidFill>
                  <a:srgbClr val="0070C0"/>
                </a:solidFill>
              </a:rPr>
              <a:t>local property</a:t>
            </a:r>
            <a:r>
              <a:rPr lang="en-US" dirty="0"/>
              <a:t>, individual triangles</a:t>
            </a:r>
            <a:endParaRPr lang="el-GR" dirty="0"/>
          </a:p>
        </p:txBody>
      </p:sp>
    </p:spTree>
    <p:extLst>
      <p:ext uri="{BB962C8B-B14F-4D97-AF65-F5344CB8AC3E}">
        <p14:creationId xmlns:p14="http://schemas.microsoft.com/office/powerpoint/2010/main" val="21491959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116633"/>
            <a:ext cx="7920880" cy="707886"/>
          </a:xfrm>
          <a:prstGeom prst="rect">
            <a:avLst/>
          </a:prstGeom>
          <a:noFill/>
        </p:spPr>
        <p:txBody>
          <a:bodyPr wrap="square" rtlCol="0">
            <a:spAutoFit/>
          </a:bodyPr>
          <a:lstStyle/>
          <a:p>
            <a:pPr algn="ctr"/>
            <a:r>
              <a:rPr lang="en-US" sz="4000" dirty="0"/>
              <a:t>The Structure of Balanced Networks</a:t>
            </a:r>
          </a:p>
        </p:txBody>
      </p:sp>
      <p:pic>
        <p:nvPicPr>
          <p:cNvPr id="140290" name="Picture 2"/>
          <p:cNvPicPr>
            <a:picLocks noChangeAspect="1" noChangeArrowheads="1"/>
          </p:cNvPicPr>
          <p:nvPr/>
        </p:nvPicPr>
        <p:blipFill>
          <a:blip r:embed="rId3" cstate="print"/>
          <a:srcRect/>
          <a:stretch>
            <a:fillRect/>
          </a:stretch>
        </p:blipFill>
        <p:spPr bwMode="auto">
          <a:xfrm>
            <a:off x="1975377" y="3917851"/>
            <a:ext cx="4392488" cy="2128612"/>
          </a:xfrm>
          <a:prstGeom prst="rect">
            <a:avLst/>
          </a:prstGeom>
          <a:noFill/>
          <a:ln w="9525">
            <a:noFill/>
            <a:miter lim="800000"/>
            <a:headEnd/>
            <a:tailEnd/>
          </a:ln>
        </p:spPr>
      </p:pic>
      <mc:AlternateContent xmlns:mc="http://schemas.openxmlformats.org/markup-compatibility/2006" xmlns:a14="http://schemas.microsoft.com/office/drawing/2010/main">
        <mc:Choice Requires="a14">
          <p:sp>
            <p:nvSpPr>
              <p:cNvPr id="7" name="TextBox 6"/>
              <p:cNvSpPr txBox="1"/>
              <p:nvPr/>
            </p:nvSpPr>
            <p:spPr>
              <a:xfrm>
                <a:off x="539552" y="1052736"/>
                <a:ext cx="7920880" cy="1631216"/>
              </a:xfrm>
              <a:prstGeom prst="rect">
                <a:avLst/>
              </a:prstGeom>
              <a:solidFill>
                <a:srgbClr val="F1EEDB"/>
              </a:solidFill>
            </p:spPr>
            <p:txBody>
              <a:bodyPr wrap="square" rtlCol="0">
                <a:spAutoFit/>
              </a:bodyPr>
              <a:lstStyle/>
              <a:p>
                <a:pPr algn="just"/>
                <a:r>
                  <a:rPr lang="en-US" sz="2000" dirty="0">
                    <a:solidFill>
                      <a:srgbClr val="FF0000"/>
                    </a:solidFill>
                  </a:rPr>
                  <a:t>Balance Theorem: </a:t>
                </a:r>
                <a:r>
                  <a:rPr lang="en-US" sz="2000" dirty="0"/>
                  <a:t>If a labeled </a:t>
                </a:r>
                <a:r>
                  <a:rPr lang="en-US" sz="2000" i="1" dirty="0"/>
                  <a:t>complete</a:t>
                </a:r>
                <a:r>
                  <a:rPr lang="en-US" sz="2000" dirty="0"/>
                  <a:t> graph is balanced, </a:t>
                </a:r>
              </a:p>
              <a:p>
                <a:pPr marL="457200" indent="-457200" algn="just">
                  <a:buAutoNum type="alphaLcParenBoth"/>
                </a:pPr>
                <a:r>
                  <a:rPr lang="en-US" sz="2000" dirty="0"/>
                  <a:t>all pairs of nodes are friends, or</a:t>
                </a:r>
              </a:p>
              <a:p>
                <a:pPr marL="457200" indent="-457200" algn="just">
                  <a:buAutoNum type="alphaLcParenBoth"/>
                </a:pPr>
                <a:r>
                  <a:rPr lang="en-US" sz="2000" dirty="0"/>
                  <a:t>the nodes can be divided </a:t>
                </a:r>
                <a:r>
                  <a:rPr lang="en-US" sz="2000" i="1" dirty="0">
                    <a:solidFill>
                      <a:srgbClr val="FF0000"/>
                    </a:solidFill>
                  </a:rPr>
                  <a:t>into two groups </a:t>
                </a:r>
                <a14:m>
                  <m:oMath xmlns:m="http://schemas.openxmlformats.org/officeDocument/2006/math">
                    <m:r>
                      <a:rPr lang="en-US" sz="2000" i="1" dirty="0" smtClean="0">
                        <a:latin typeface="Cambria Math" panose="02040503050406030204" pitchFamily="18" charset="0"/>
                      </a:rPr>
                      <m:t>𝑋</m:t>
                    </m:r>
                  </m:oMath>
                </a14:m>
                <a:r>
                  <a:rPr lang="en-US" sz="2000" dirty="0"/>
                  <a:t> and </a:t>
                </a:r>
                <a14:m>
                  <m:oMath xmlns:m="http://schemas.openxmlformats.org/officeDocument/2006/math">
                    <m:r>
                      <a:rPr lang="en-US" sz="2000" i="1" dirty="0" smtClean="0">
                        <a:latin typeface="Cambria Math" panose="02040503050406030204" pitchFamily="18" charset="0"/>
                      </a:rPr>
                      <m:t>𝑌</m:t>
                    </m:r>
                  </m:oMath>
                </a14:m>
                <a:r>
                  <a:rPr lang="en-US" sz="2000" dirty="0"/>
                  <a:t>, such that every pair of nodes in </a:t>
                </a:r>
                <a14:m>
                  <m:oMath xmlns:m="http://schemas.openxmlformats.org/officeDocument/2006/math">
                    <m:r>
                      <a:rPr lang="en-US" sz="2000" i="1" dirty="0" smtClean="0">
                        <a:latin typeface="Cambria Math" panose="02040503050406030204" pitchFamily="18" charset="0"/>
                      </a:rPr>
                      <m:t>𝑋</m:t>
                    </m:r>
                  </m:oMath>
                </a14:m>
                <a:r>
                  <a:rPr lang="en-US" sz="2000" dirty="0"/>
                  <a:t> like each other, every pair of nodes in </a:t>
                </a:r>
                <a14:m>
                  <m:oMath xmlns:m="http://schemas.openxmlformats.org/officeDocument/2006/math">
                    <m:r>
                      <a:rPr lang="en-US" sz="2000" i="1" dirty="0" smtClean="0">
                        <a:latin typeface="Cambria Math" panose="02040503050406030204" pitchFamily="18" charset="0"/>
                      </a:rPr>
                      <m:t>𝑌</m:t>
                    </m:r>
                  </m:oMath>
                </a14:m>
                <a:r>
                  <a:rPr lang="en-US" sz="2000" dirty="0"/>
                  <a:t> like each other, and everyone in </a:t>
                </a:r>
                <a14:m>
                  <m:oMath xmlns:m="http://schemas.openxmlformats.org/officeDocument/2006/math">
                    <m:r>
                      <a:rPr lang="en-US" sz="2000" i="1" dirty="0" smtClean="0">
                        <a:latin typeface="Cambria Math" panose="02040503050406030204" pitchFamily="18" charset="0"/>
                      </a:rPr>
                      <m:t>𝑋</m:t>
                    </m:r>
                  </m:oMath>
                </a14:m>
                <a:r>
                  <a:rPr lang="en-US" sz="2000" dirty="0"/>
                  <a:t> is the enemy of everyone in </a:t>
                </a:r>
                <a14:m>
                  <m:oMath xmlns:m="http://schemas.openxmlformats.org/officeDocument/2006/math">
                    <m:r>
                      <a:rPr lang="en-US" sz="2000" i="1" dirty="0" smtClean="0">
                        <a:latin typeface="Cambria Math" panose="02040503050406030204" pitchFamily="18" charset="0"/>
                      </a:rPr>
                      <m:t>𝑌</m:t>
                    </m:r>
                  </m:oMath>
                </a14:m>
                <a:r>
                  <a:rPr lang="en-US" sz="2000" dirty="0"/>
                  <a:t>.</a:t>
                </a:r>
                <a:endParaRPr lang="el-GR" sz="2000" dirty="0"/>
              </a:p>
            </p:txBody>
          </p:sp>
        </mc:Choice>
        <mc:Fallback xmlns="">
          <p:sp>
            <p:nvSpPr>
              <p:cNvPr id="7" name="TextBox 6"/>
              <p:cNvSpPr txBox="1">
                <a:spLocks noRot="1" noChangeAspect="1" noMove="1" noResize="1" noEditPoints="1" noAdjustHandles="1" noChangeArrowheads="1" noChangeShapeType="1" noTextEdit="1"/>
              </p:cNvSpPr>
              <p:nvPr/>
            </p:nvSpPr>
            <p:spPr>
              <a:xfrm>
                <a:off x="539552" y="1052736"/>
                <a:ext cx="7920880" cy="1631216"/>
              </a:xfrm>
              <a:prstGeom prst="rect">
                <a:avLst/>
              </a:prstGeom>
              <a:blipFill>
                <a:blip r:embed="rId4"/>
                <a:stretch>
                  <a:fillRect l="-847" t="-2247" r="-770" b="-5993"/>
                </a:stretch>
              </a:blipFill>
            </p:spPr>
            <p:txBody>
              <a:bodyPr/>
              <a:lstStyle/>
              <a:p>
                <a:r>
                  <a:rPr lang="en-US">
                    <a:noFill/>
                  </a:rPr>
                  <a:t> </a:t>
                </a:r>
              </a:p>
            </p:txBody>
          </p:sp>
        </mc:Fallback>
      </mc:AlternateContent>
      <p:sp>
        <p:nvSpPr>
          <p:cNvPr id="6" name="TextBox 5"/>
          <p:cNvSpPr txBox="1"/>
          <p:nvPr/>
        </p:nvSpPr>
        <p:spPr>
          <a:xfrm>
            <a:off x="2007220" y="2775442"/>
            <a:ext cx="5256584" cy="461665"/>
          </a:xfrm>
          <a:prstGeom prst="rect">
            <a:avLst/>
          </a:prstGeom>
          <a:noFill/>
        </p:spPr>
        <p:txBody>
          <a:bodyPr wrap="square" rtlCol="0">
            <a:spAutoFit/>
          </a:bodyPr>
          <a:lstStyle/>
          <a:p>
            <a:r>
              <a:rPr lang="en-US" sz="2400" i="1" dirty="0">
                <a:solidFill>
                  <a:schemeClr val="tx2">
                    <a:lumMod val="50000"/>
                  </a:schemeClr>
                </a:solidFill>
              </a:rPr>
              <a:t>From a </a:t>
            </a:r>
            <a:r>
              <a:rPr lang="en-US" sz="2400" i="1" dirty="0">
                <a:solidFill>
                  <a:srgbClr val="FF0000"/>
                </a:solidFill>
              </a:rPr>
              <a:t>local</a:t>
            </a:r>
            <a:r>
              <a:rPr lang="en-US" sz="2400" i="1" dirty="0">
                <a:solidFill>
                  <a:schemeClr val="tx2">
                    <a:lumMod val="50000"/>
                  </a:schemeClr>
                </a:solidFill>
              </a:rPr>
              <a:t> to a </a:t>
            </a:r>
            <a:r>
              <a:rPr lang="en-US" sz="2400" i="1" dirty="0">
                <a:solidFill>
                  <a:srgbClr val="FF0000"/>
                </a:solidFill>
              </a:rPr>
              <a:t>global</a:t>
            </a:r>
            <a:r>
              <a:rPr lang="en-US" sz="2400" i="1" dirty="0">
                <a:solidFill>
                  <a:schemeClr val="tx2">
                    <a:lumMod val="50000"/>
                  </a:schemeClr>
                </a:solidFill>
              </a:rPr>
              <a:t> property</a:t>
            </a:r>
            <a:endParaRPr lang="el-GR" sz="2400" i="1" dirty="0">
              <a:solidFill>
                <a:schemeClr val="tx2">
                  <a:lumMod val="50000"/>
                </a:schemeClr>
              </a:solidFill>
            </a:endParaRPr>
          </a:p>
        </p:txBody>
      </p:sp>
      <p:sp>
        <p:nvSpPr>
          <p:cNvPr id="3" name="TextBox 2">
            <a:extLst>
              <a:ext uri="{FF2B5EF4-FFF2-40B4-BE49-F238E27FC236}">
                <a16:creationId xmlns:a16="http://schemas.microsoft.com/office/drawing/2014/main" id="{D905A243-2923-4D3A-A4A4-68E6925279A1}"/>
              </a:ext>
            </a:extLst>
          </p:cNvPr>
          <p:cNvSpPr txBox="1"/>
          <p:nvPr/>
        </p:nvSpPr>
        <p:spPr>
          <a:xfrm>
            <a:off x="6228554" y="3771014"/>
            <a:ext cx="591829" cy="369332"/>
          </a:xfrm>
          <a:prstGeom prst="rect">
            <a:avLst/>
          </a:prstGeom>
          <a:noFill/>
        </p:spPr>
        <p:txBody>
          <a:bodyPr wrap="none" rtlCol="0">
            <a:spAutoFit/>
          </a:bodyPr>
          <a:lstStyle/>
          <a:p>
            <a:r>
              <a:rPr lang="en-US" dirty="0">
                <a:solidFill>
                  <a:srgbClr val="0070C0"/>
                </a:solidFill>
              </a:rPr>
              <a:t>All +</a:t>
            </a:r>
          </a:p>
        </p:txBody>
      </p:sp>
      <p:sp>
        <p:nvSpPr>
          <p:cNvPr id="8" name="TextBox 7">
            <a:extLst>
              <a:ext uri="{FF2B5EF4-FFF2-40B4-BE49-F238E27FC236}">
                <a16:creationId xmlns:a16="http://schemas.microsoft.com/office/drawing/2014/main" id="{B8C586FA-8F7B-4887-A10A-03D075EB88A2}"/>
              </a:ext>
            </a:extLst>
          </p:cNvPr>
          <p:cNvSpPr txBox="1"/>
          <p:nvPr/>
        </p:nvSpPr>
        <p:spPr>
          <a:xfrm>
            <a:off x="3922425" y="3586348"/>
            <a:ext cx="546945" cy="369332"/>
          </a:xfrm>
          <a:prstGeom prst="rect">
            <a:avLst/>
          </a:prstGeom>
          <a:noFill/>
        </p:spPr>
        <p:txBody>
          <a:bodyPr wrap="none" rtlCol="0">
            <a:spAutoFit/>
          </a:bodyPr>
          <a:lstStyle/>
          <a:p>
            <a:r>
              <a:rPr lang="en-US" dirty="0">
                <a:solidFill>
                  <a:srgbClr val="FF0000"/>
                </a:solidFill>
              </a:rPr>
              <a:t>All -</a:t>
            </a:r>
          </a:p>
        </p:txBody>
      </p:sp>
      <p:sp>
        <p:nvSpPr>
          <p:cNvPr id="5" name="Freeform: Shape 4">
            <a:extLst>
              <a:ext uri="{FF2B5EF4-FFF2-40B4-BE49-F238E27FC236}">
                <a16:creationId xmlns:a16="http://schemas.microsoft.com/office/drawing/2014/main" id="{35036FDF-877C-47B7-BA78-AD6A40E19AFA}"/>
              </a:ext>
            </a:extLst>
          </p:cNvPr>
          <p:cNvSpPr/>
          <p:nvPr/>
        </p:nvSpPr>
        <p:spPr>
          <a:xfrm>
            <a:off x="5919067" y="4148254"/>
            <a:ext cx="597706" cy="606626"/>
          </a:xfrm>
          <a:custGeom>
            <a:avLst/>
            <a:gdLst>
              <a:gd name="connsiteX0" fmla="*/ 597706 w 597706"/>
              <a:gd name="connsiteY0" fmla="*/ 0 h 606626"/>
              <a:gd name="connsiteX1" fmla="*/ 575403 w 597706"/>
              <a:gd name="connsiteY1" fmla="*/ 182880 h 606626"/>
              <a:gd name="connsiteX2" fmla="*/ 539719 w 597706"/>
              <a:gd name="connsiteY2" fmla="*/ 263168 h 606626"/>
              <a:gd name="connsiteX3" fmla="*/ 472812 w 597706"/>
              <a:gd name="connsiteY3" fmla="*/ 365760 h 606626"/>
              <a:gd name="connsiteX4" fmla="*/ 432668 w 597706"/>
              <a:gd name="connsiteY4" fmla="*/ 401444 h 606626"/>
              <a:gd name="connsiteX5" fmla="*/ 285472 w 597706"/>
              <a:gd name="connsiteY5" fmla="*/ 459430 h 606626"/>
              <a:gd name="connsiteX6" fmla="*/ 93671 w 597706"/>
              <a:gd name="connsiteY6" fmla="*/ 495114 h 606626"/>
              <a:gd name="connsiteX7" fmla="*/ 4461 w 597706"/>
              <a:gd name="connsiteY7" fmla="*/ 477272 h 606626"/>
              <a:gd name="connsiteX8" fmla="*/ 31224 w 597706"/>
              <a:gd name="connsiteY8" fmla="*/ 450509 h 606626"/>
              <a:gd name="connsiteX9" fmla="*/ 35684 w 597706"/>
              <a:gd name="connsiteY9" fmla="*/ 437127 h 606626"/>
              <a:gd name="connsiteX10" fmla="*/ 0 w 597706"/>
              <a:gd name="connsiteY10" fmla="*/ 521877 h 606626"/>
              <a:gd name="connsiteX11" fmla="*/ 35684 w 597706"/>
              <a:gd name="connsiteY11" fmla="*/ 579863 h 606626"/>
              <a:gd name="connsiteX12" fmla="*/ 57987 w 597706"/>
              <a:gd name="connsiteY12" fmla="*/ 606626 h 6066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97706" h="606626">
                <a:moveTo>
                  <a:pt x="597706" y="0"/>
                </a:moveTo>
                <a:cubicBezTo>
                  <a:pt x="590272" y="60960"/>
                  <a:pt x="588618" y="122907"/>
                  <a:pt x="575403" y="182880"/>
                </a:cubicBezTo>
                <a:cubicBezTo>
                  <a:pt x="569101" y="211481"/>
                  <a:pt x="552451" y="236794"/>
                  <a:pt x="539719" y="263168"/>
                </a:cubicBezTo>
                <a:cubicBezTo>
                  <a:pt x="521480" y="300949"/>
                  <a:pt x="501145" y="334278"/>
                  <a:pt x="472812" y="365760"/>
                </a:cubicBezTo>
                <a:cubicBezTo>
                  <a:pt x="460835" y="379068"/>
                  <a:pt x="447748" y="391793"/>
                  <a:pt x="432668" y="401444"/>
                </a:cubicBezTo>
                <a:cubicBezTo>
                  <a:pt x="380603" y="434765"/>
                  <a:pt x="344352" y="443633"/>
                  <a:pt x="285472" y="459430"/>
                </a:cubicBezTo>
                <a:cubicBezTo>
                  <a:pt x="165969" y="491492"/>
                  <a:pt x="203334" y="483570"/>
                  <a:pt x="93671" y="495114"/>
                </a:cubicBezTo>
                <a:cubicBezTo>
                  <a:pt x="63934" y="489167"/>
                  <a:pt x="29138" y="494898"/>
                  <a:pt x="4461" y="477272"/>
                </a:cubicBezTo>
                <a:cubicBezTo>
                  <a:pt x="-5805" y="469939"/>
                  <a:pt x="23479" y="460468"/>
                  <a:pt x="31224" y="450509"/>
                </a:cubicBezTo>
                <a:cubicBezTo>
                  <a:pt x="34111" y="446798"/>
                  <a:pt x="37654" y="432858"/>
                  <a:pt x="35684" y="437127"/>
                </a:cubicBezTo>
                <a:cubicBezTo>
                  <a:pt x="7309" y="498605"/>
                  <a:pt x="11816" y="486432"/>
                  <a:pt x="0" y="521877"/>
                </a:cubicBezTo>
                <a:cubicBezTo>
                  <a:pt x="13501" y="569130"/>
                  <a:pt x="-31" y="540901"/>
                  <a:pt x="35684" y="579863"/>
                </a:cubicBezTo>
                <a:cubicBezTo>
                  <a:pt x="43531" y="588423"/>
                  <a:pt x="57987" y="606626"/>
                  <a:pt x="57987" y="606626"/>
                </a:cubicBezTo>
              </a:path>
            </a:pathLst>
          </a:cu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996347-FFC9-4EF8-B4A6-825DA8EAB614}"/>
              </a:ext>
            </a:extLst>
          </p:cNvPr>
          <p:cNvSpPr/>
          <p:nvPr/>
        </p:nvSpPr>
        <p:spPr>
          <a:xfrm>
            <a:off x="2007220" y="4438185"/>
            <a:ext cx="527125" cy="450510"/>
          </a:xfrm>
          <a:custGeom>
            <a:avLst/>
            <a:gdLst>
              <a:gd name="connsiteX0" fmla="*/ 0 w 527125"/>
              <a:gd name="connsiteY0" fmla="*/ 0 h 450510"/>
              <a:gd name="connsiteX1" fmla="*/ 4460 w 527125"/>
              <a:gd name="connsiteY1" fmla="*/ 22303 h 450510"/>
              <a:gd name="connsiteX2" fmla="*/ 8920 w 527125"/>
              <a:gd name="connsiteY2" fmla="*/ 66908 h 450510"/>
              <a:gd name="connsiteX3" fmla="*/ 17841 w 527125"/>
              <a:gd name="connsiteY3" fmla="*/ 84750 h 450510"/>
              <a:gd name="connsiteX4" fmla="*/ 35683 w 527125"/>
              <a:gd name="connsiteY4" fmla="*/ 115973 h 450510"/>
              <a:gd name="connsiteX5" fmla="*/ 93670 w 527125"/>
              <a:gd name="connsiteY5" fmla="*/ 182880 h 450510"/>
              <a:gd name="connsiteX6" fmla="*/ 361299 w 527125"/>
              <a:gd name="connsiteY6" fmla="*/ 334537 h 450510"/>
              <a:gd name="connsiteX7" fmla="*/ 441588 w 527125"/>
              <a:gd name="connsiteY7" fmla="*/ 347918 h 450510"/>
              <a:gd name="connsiteX8" fmla="*/ 517416 w 527125"/>
              <a:gd name="connsiteY8" fmla="*/ 343458 h 450510"/>
              <a:gd name="connsiteX9" fmla="*/ 472811 w 527125"/>
              <a:gd name="connsiteY9" fmla="*/ 285472 h 450510"/>
              <a:gd name="connsiteX10" fmla="*/ 495114 w 527125"/>
              <a:gd name="connsiteY10" fmla="*/ 334537 h 450510"/>
              <a:gd name="connsiteX11" fmla="*/ 521877 w 527125"/>
              <a:gd name="connsiteY11" fmla="*/ 356839 h 450510"/>
              <a:gd name="connsiteX12" fmla="*/ 526337 w 527125"/>
              <a:gd name="connsiteY12" fmla="*/ 370221 h 450510"/>
              <a:gd name="connsiteX13" fmla="*/ 490653 w 527125"/>
              <a:gd name="connsiteY13" fmla="*/ 396984 h 450510"/>
              <a:gd name="connsiteX14" fmla="*/ 432667 w 527125"/>
              <a:gd name="connsiteY14" fmla="*/ 437128 h 450510"/>
              <a:gd name="connsiteX15" fmla="*/ 410364 w 527125"/>
              <a:gd name="connsiteY15" fmla="*/ 450510 h 4505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125" h="450510">
                <a:moveTo>
                  <a:pt x="0" y="0"/>
                </a:moveTo>
                <a:cubicBezTo>
                  <a:pt x="1487" y="7434"/>
                  <a:pt x="3458" y="14788"/>
                  <a:pt x="4460" y="22303"/>
                </a:cubicBezTo>
                <a:cubicBezTo>
                  <a:pt x="6435" y="37114"/>
                  <a:pt x="5789" y="52297"/>
                  <a:pt x="8920" y="66908"/>
                </a:cubicBezTo>
                <a:cubicBezTo>
                  <a:pt x="10313" y="73410"/>
                  <a:pt x="14657" y="78913"/>
                  <a:pt x="17841" y="84750"/>
                </a:cubicBezTo>
                <a:cubicBezTo>
                  <a:pt x="23581" y="95273"/>
                  <a:pt x="30000" y="105419"/>
                  <a:pt x="35683" y="115973"/>
                </a:cubicBezTo>
                <a:cubicBezTo>
                  <a:pt x="57653" y="156773"/>
                  <a:pt x="42370" y="143794"/>
                  <a:pt x="93670" y="182880"/>
                </a:cubicBezTo>
                <a:cubicBezTo>
                  <a:pt x="210373" y="271797"/>
                  <a:pt x="229468" y="294415"/>
                  <a:pt x="361299" y="334537"/>
                </a:cubicBezTo>
                <a:cubicBezTo>
                  <a:pt x="387256" y="342437"/>
                  <a:pt x="414825" y="343458"/>
                  <a:pt x="441588" y="347918"/>
                </a:cubicBezTo>
                <a:cubicBezTo>
                  <a:pt x="466864" y="346431"/>
                  <a:pt x="497160" y="358650"/>
                  <a:pt x="517416" y="343458"/>
                </a:cubicBezTo>
                <a:cubicBezTo>
                  <a:pt x="526974" y="336289"/>
                  <a:pt x="476976" y="289636"/>
                  <a:pt x="472811" y="285472"/>
                </a:cubicBezTo>
                <a:cubicBezTo>
                  <a:pt x="478081" y="306551"/>
                  <a:pt x="478333" y="314400"/>
                  <a:pt x="495114" y="334537"/>
                </a:cubicBezTo>
                <a:cubicBezTo>
                  <a:pt x="502548" y="343458"/>
                  <a:pt x="512956" y="349405"/>
                  <a:pt x="521877" y="356839"/>
                </a:cubicBezTo>
                <a:cubicBezTo>
                  <a:pt x="523364" y="361300"/>
                  <a:pt x="529224" y="366510"/>
                  <a:pt x="526337" y="370221"/>
                </a:cubicBezTo>
                <a:cubicBezTo>
                  <a:pt x="517209" y="381957"/>
                  <a:pt x="502878" y="388521"/>
                  <a:pt x="490653" y="396984"/>
                </a:cubicBezTo>
                <a:cubicBezTo>
                  <a:pt x="471324" y="410365"/>
                  <a:pt x="452825" y="425033"/>
                  <a:pt x="432667" y="437128"/>
                </a:cubicBezTo>
                <a:lnTo>
                  <a:pt x="410364" y="450510"/>
                </a:lnTo>
              </a:path>
            </a:pathLst>
          </a:cu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FC2810AA-3879-4BE2-A1BF-73A3890BE5FF}"/>
              </a:ext>
            </a:extLst>
          </p:cNvPr>
          <p:cNvSpPr txBox="1"/>
          <p:nvPr/>
        </p:nvSpPr>
        <p:spPr>
          <a:xfrm>
            <a:off x="1888823" y="4012728"/>
            <a:ext cx="591829" cy="369332"/>
          </a:xfrm>
          <a:prstGeom prst="rect">
            <a:avLst/>
          </a:prstGeom>
          <a:noFill/>
        </p:spPr>
        <p:txBody>
          <a:bodyPr wrap="none" rtlCol="0">
            <a:spAutoFit/>
          </a:bodyPr>
          <a:lstStyle/>
          <a:p>
            <a:r>
              <a:rPr lang="en-US" dirty="0">
                <a:solidFill>
                  <a:srgbClr val="0070C0"/>
                </a:solidFill>
              </a:rPr>
              <a:t>All +</a:t>
            </a:r>
          </a:p>
        </p:txBody>
      </p:sp>
      <p:sp>
        <p:nvSpPr>
          <p:cNvPr id="11" name="Freeform: Shape 10">
            <a:extLst>
              <a:ext uri="{FF2B5EF4-FFF2-40B4-BE49-F238E27FC236}">
                <a16:creationId xmlns:a16="http://schemas.microsoft.com/office/drawing/2014/main" id="{66E994B6-8EFC-4DC5-8F51-E078DA7B68A7}"/>
              </a:ext>
            </a:extLst>
          </p:cNvPr>
          <p:cNvSpPr/>
          <p:nvPr/>
        </p:nvSpPr>
        <p:spPr>
          <a:xfrm>
            <a:off x="4101917" y="3898466"/>
            <a:ext cx="193533" cy="441589"/>
          </a:xfrm>
          <a:custGeom>
            <a:avLst/>
            <a:gdLst>
              <a:gd name="connsiteX0" fmla="*/ 50797 w 193533"/>
              <a:gd name="connsiteY0" fmla="*/ 0 h 441589"/>
              <a:gd name="connsiteX1" fmla="*/ 59718 w 193533"/>
              <a:gd name="connsiteY1" fmla="*/ 22303 h 441589"/>
              <a:gd name="connsiteX2" fmla="*/ 59718 w 193533"/>
              <a:gd name="connsiteY2" fmla="*/ 437128 h 441589"/>
              <a:gd name="connsiteX3" fmla="*/ 10653 w 193533"/>
              <a:gd name="connsiteY3" fmla="*/ 392523 h 441589"/>
              <a:gd name="connsiteX4" fmla="*/ 1732 w 193533"/>
              <a:gd name="connsiteY4" fmla="*/ 374681 h 441589"/>
              <a:gd name="connsiteX5" fmla="*/ 19574 w 193533"/>
              <a:gd name="connsiteY5" fmla="*/ 388063 h 441589"/>
              <a:gd name="connsiteX6" fmla="*/ 41876 w 193533"/>
              <a:gd name="connsiteY6" fmla="*/ 410365 h 441589"/>
              <a:gd name="connsiteX7" fmla="*/ 64179 w 193533"/>
              <a:gd name="connsiteY7" fmla="*/ 419286 h 441589"/>
              <a:gd name="connsiteX8" fmla="*/ 77560 w 193533"/>
              <a:gd name="connsiteY8" fmla="*/ 428207 h 441589"/>
              <a:gd name="connsiteX9" fmla="*/ 122165 w 193533"/>
              <a:gd name="connsiteY9" fmla="*/ 441589 h 441589"/>
              <a:gd name="connsiteX10" fmla="*/ 166770 w 193533"/>
              <a:gd name="connsiteY10" fmla="*/ 374681 h 441589"/>
              <a:gd name="connsiteX11" fmla="*/ 193533 w 193533"/>
              <a:gd name="connsiteY11" fmla="*/ 330076 h 4415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93533" h="441589">
                <a:moveTo>
                  <a:pt x="50797" y="0"/>
                </a:moveTo>
                <a:cubicBezTo>
                  <a:pt x="53771" y="7434"/>
                  <a:pt x="57518" y="14604"/>
                  <a:pt x="59718" y="22303"/>
                </a:cubicBezTo>
                <a:cubicBezTo>
                  <a:pt x="96532" y="151152"/>
                  <a:pt x="61750" y="351770"/>
                  <a:pt x="59718" y="437128"/>
                </a:cubicBezTo>
                <a:cubicBezTo>
                  <a:pt x="31170" y="420000"/>
                  <a:pt x="34347" y="425103"/>
                  <a:pt x="10653" y="392523"/>
                </a:cubicBezTo>
                <a:cubicBezTo>
                  <a:pt x="6742" y="387145"/>
                  <a:pt x="-4215" y="377654"/>
                  <a:pt x="1732" y="374681"/>
                </a:cubicBezTo>
                <a:cubicBezTo>
                  <a:pt x="8382" y="371357"/>
                  <a:pt x="14018" y="383124"/>
                  <a:pt x="19574" y="388063"/>
                </a:cubicBezTo>
                <a:cubicBezTo>
                  <a:pt x="27432" y="395048"/>
                  <a:pt x="33263" y="404336"/>
                  <a:pt x="41876" y="410365"/>
                </a:cubicBezTo>
                <a:cubicBezTo>
                  <a:pt x="48436" y="414957"/>
                  <a:pt x="57017" y="415705"/>
                  <a:pt x="64179" y="419286"/>
                </a:cubicBezTo>
                <a:cubicBezTo>
                  <a:pt x="68974" y="421683"/>
                  <a:pt x="72765" y="425810"/>
                  <a:pt x="77560" y="428207"/>
                </a:cubicBezTo>
                <a:cubicBezTo>
                  <a:pt x="97120" y="437987"/>
                  <a:pt x="101274" y="437410"/>
                  <a:pt x="122165" y="441589"/>
                </a:cubicBezTo>
                <a:cubicBezTo>
                  <a:pt x="141250" y="414868"/>
                  <a:pt x="150157" y="403754"/>
                  <a:pt x="166770" y="374681"/>
                </a:cubicBezTo>
                <a:cubicBezTo>
                  <a:pt x="193501" y="327902"/>
                  <a:pt x="166694" y="365860"/>
                  <a:pt x="193533" y="330076"/>
                </a:cubicBez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795024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332656"/>
            <a:ext cx="7920880" cy="707886"/>
          </a:xfrm>
          <a:prstGeom prst="rect">
            <a:avLst/>
          </a:prstGeom>
          <a:noFill/>
        </p:spPr>
        <p:txBody>
          <a:bodyPr wrap="square" rtlCol="0">
            <a:spAutoFit/>
          </a:bodyPr>
          <a:lstStyle/>
          <a:p>
            <a:pPr algn="ctr"/>
            <a:r>
              <a:rPr lang="en-US" sz="4000" dirty="0"/>
              <a:t>Applications of Structural Balance</a:t>
            </a:r>
          </a:p>
        </p:txBody>
      </p:sp>
      <p:sp>
        <p:nvSpPr>
          <p:cNvPr id="6" name="TextBox 5"/>
          <p:cNvSpPr txBox="1"/>
          <p:nvPr/>
        </p:nvSpPr>
        <p:spPr>
          <a:xfrm>
            <a:off x="539552" y="2708920"/>
            <a:ext cx="7344816" cy="1138773"/>
          </a:xfrm>
          <a:prstGeom prst="rect">
            <a:avLst/>
          </a:prstGeom>
          <a:noFill/>
        </p:spPr>
        <p:txBody>
          <a:bodyPr wrap="square" rtlCol="0">
            <a:spAutoFit/>
          </a:bodyPr>
          <a:lstStyle/>
          <a:p>
            <a:pPr marL="342900" indent="-342900">
              <a:buFont typeface="Wingdings" panose="05000000000000000000" pitchFamily="2" charset="2"/>
              <a:buChar char="§"/>
            </a:pPr>
            <a:r>
              <a:rPr lang="en-US" sz="2400" dirty="0"/>
              <a:t>  Political science: International relationships</a:t>
            </a:r>
          </a:p>
          <a:p>
            <a:pPr marL="342900" indent="-342900">
              <a:buFont typeface="Wingdings" panose="05000000000000000000" pitchFamily="2" charset="2"/>
              <a:buChar char="§"/>
            </a:pPr>
            <a:endParaRPr lang="en-US" sz="2400" dirty="0"/>
          </a:p>
          <a:p>
            <a:pPr marL="800100" lvl="1" indent="-342900">
              <a:buFont typeface="Wingdings" panose="05000000000000000000" pitchFamily="2" charset="2"/>
              <a:buChar char="§"/>
            </a:pPr>
            <a:r>
              <a:rPr lang="en-US" sz="2000" dirty="0"/>
              <a:t>Example: the separation of Bangladesh from Pakistan</a:t>
            </a:r>
            <a:endParaRPr lang="el-GR" sz="2000" dirty="0"/>
          </a:p>
        </p:txBody>
      </p:sp>
      <p:sp>
        <p:nvSpPr>
          <p:cNvPr id="27" name="TextBox 26"/>
          <p:cNvSpPr txBox="1"/>
          <p:nvPr/>
        </p:nvSpPr>
        <p:spPr>
          <a:xfrm>
            <a:off x="539552" y="2132856"/>
            <a:ext cx="7056784" cy="461665"/>
          </a:xfrm>
          <a:prstGeom prst="rect">
            <a:avLst/>
          </a:prstGeom>
          <a:noFill/>
        </p:spPr>
        <p:txBody>
          <a:bodyPr wrap="square" rtlCol="0">
            <a:spAutoFit/>
          </a:bodyPr>
          <a:lstStyle/>
          <a:p>
            <a:pPr marL="457200" indent="-457200">
              <a:buFont typeface="Wingdings" panose="05000000000000000000" pitchFamily="2" charset="2"/>
              <a:buChar char="§"/>
            </a:pPr>
            <a:r>
              <a:rPr lang="en-US" sz="2400" dirty="0"/>
              <a:t>How a network evolves over time</a:t>
            </a:r>
            <a:endParaRPr lang="el-GR" sz="2400" dirty="0"/>
          </a:p>
        </p:txBody>
      </p:sp>
    </p:spTree>
    <p:extLst>
      <p:ext uri="{BB962C8B-B14F-4D97-AF65-F5344CB8AC3E}">
        <p14:creationId xmlns:p14="http://schemas.microsoft.com/office/powerpoint/2010/main" val="17476248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116633"/>
            <a:ext cx="7920880" cy="707886"/>
          </a:xfrm>
          <a:prstGeom prst="rect">
            <a:avLst/>
          </a:prstGeom>
          <a:noFill/>
        </p:spPr>
        <p:txBody>
          <a:bodyPr wrap="square" rtlCol="0">
            <a:spAutoFit/>
          </a:bodyPr>
          <a:lstStyle/>
          <a:p>
            <a:pPr algn="ctr"/>
            <a:r>
              <a:rPr lang="en-US" sz="4000" dirty="0"/>
              <a:t>A Weaker Form of Structural Balance</a:t>
            </a:r>
          </a:p>
        </p:txBody>
      </p:sp>
      <p:pic>
        <p:nvPicPr>
          <p:cNvPr id="27" name="Picture 2"/>
          <p:cNvPicPr>
            <a:picLocks noChangeAspect="1" noChangeArrowheads="1"/>
          </p:cNvPicPr>
          <p:nvPr/>
        </p:nvPicPr>
        <p:blipFill>
          <a:blip r:embed="rId3" cstate="print"/>
          <a:srcRect/>
          <a:stretch>
            <a:fillRect/>
          </a:stretch>
        </p:blipFill>
        <p:spPr bwMode="auto">
          <a:xfrm>
            <a:off x="5548835" y="1865555"/>
            <a:ext cx="2886075" cy="2181225"/>
          </a:xfrm>
          <a:prstGeom prst="rect">
            <a:avLst/>
          </a:prstGeom>
          <a:noFill/>
          <a:ln w="9525">
            <a:noFill/>
            <a:miter lim="800000"/>
            <a:headEnd/>
            <a:tailEnd/>
          </a:ln>
        </p:spPr>
      </p:pic>
      <p:pic>
        <p:nvPicPr>
          <p:cNvPr id="32" name="Picture 2"/>
          <p:cNvPicPr>
            <a:picLocks noChangeAspect="1" noChangeArrowheads="1"/>
          </p:cNvPicPr>
          <p:nvPr/>
        </p:nvPicPr>
        <p:blipFill>
          <a:blip r:embed="rId4" cstate="print"/>
          <a:srcRect/>
          <a:stretch>
            <a:fillRect/>
          </a:stretch>
        </p:blipFill>
        <p:spPr bwMode="auto">
          <a:xfrm>
            <a:off x="899592" y="2708920"/>
            <a:ext cx="2695575" cy="1990725"/>
          </a:xfrm>
          <a:prstGeom prst="rect">
            <a:avLst/>
          </a:prstGeom>
          <a:noFill/>
          <a:ln w="9525">
            <a:noFill/>
            <a:miter lim="800000"/>
            <a:headEnd/>
            <a:tailEnd/>
          </a:ln>
        </p:spPr>
      </p:pic>
      <p:sp>
        <p:nvSpPr>
          <p:cNvPr id="49" name="TextBox 48"/>
          <p:cNvSpPr txBox="1"/>
          <p:nvPr/>
        </p:nvSpPr>
        <p:spPr>
          <a:xfrm>
            <a:off x="512177" y="1230893"/>
            <a:ext cx="7776864" cy="646331"/>
          </a:xfrm>
          <a:prstGeom prst="rect">
            <a:avLst/>
          </a:prstGeom>
          <a:solidFill>
            <a:srgbClr val="F1EEDB"/>
          </a:solidFill>
        </p:spPr>
        <p:txBody>
          <a:bodyPr wrap="square" rtlCol="0">
            <a:spAutoFit/>
          </a:bodyPr>
          <a:lstStyle/>
          <a:p>
            <a:pPr algn="just"/>
            <a:r>
              <a:rPr lang="en-US" dirty="0"/>
              <a:t> </a:t>
            </a:r>
            <a:r>
              <a:rPr lang="en-US" dirty="0">
                <a:solidFill>
                  <a:srgbClr val="FF0000"/>
                </a:solidFill>
              </a:rPr>
              <a:t>Weak Structural Balance Property: </a:t>
            </a:r>
            <a:r>
              <a:rPr lang="en-US" dirty="0"/>
              <a:t>There is no set of three nodes such that the edges among them consist of exactly two positive edges and one negative edge</a:t>
            </a:r>
            <a:endParaRPr lang="el-GR" dirty="0"/>
          </a:p>
        </p:txBody>
      </p:sp>
      <p:sp>
        <p:nvSpPr>
          <p:cNvPr id="3" name="TextBox 2">
            <a:extLst>
              <a:ext uri="{FF2B5EF4-FFF2-40B4-BE49-F238E27FC236}">
                <a16:creationId xmlns:a16="http://schemas.microsoft.com/office/drawing/2014/main" id="{65ED6093-33CD-419A-B01A-BBE16AA6CBAB}"/>
              </a:ext>
            </a:extLst>
          </p:cNvPr>
          <p:cNvSpPr txBox="1"/>
          <p:nvPr/>
        </p:nvSpPr>
        <p:spPr>
          <a:xfrm>
            <a:off x="251520" y="2812286"/>
            <a:ext cx="1872208" cy="369332"/>
          </a:xfrm>
          <a:prstGeom prst="rect">
            <a:avLst/>
          </a:prstGeom>
          <a:noFill/>
        </p:spPr>
        <p:txBody>
          <a:bodyPr wrap="square" rtlCol="0">
            <a:spAutoFit/>
          </a:bodyPr>
          <a:lstStyle/>
          <a:p>
            <a:r>
              <a:rPr lang="en-US" dirty="0"/>
              <a:t>This is allowed</a:t>
            </a:r>
          </a:p>
        </p:txBody>
      </p:sp>
      <p:sp>
        <p:nvSpPr>
          <p:cNvPr id="10" name="TextBox 9">
            <a:extLst>
              <a:ext uri="{FF2B5EF4-FFF2-40B4-BE49-F238E27FC236}">
                <a16:creationId xmlns:a16="http://schemas.microsoft.com/office/drawing/2014/main" id="{8DB29EB2-6C14-4360-B4CF-F78692FFA9DF}"/>
              </a:ext>
            </a:extLst>
          </p:cNvPr>
          <p:cNvSpPr txBox="1"/>
          <p:nvPr/>
        </p:nvSpPr>
        <p:spPr>
          <a:xfrm>
            <a:off x="5076056" y="2524254"/>
            <a:ext cx="1872208" cy="369332"/>
          </a:xfrm>
          <a:prstGeom prst="rect">
            <a:avLst/>
          </a:prstGeom>
          <a:noFill/>
        </p:spPr>
        <p:txBody>
          <a:bodyPr wrap="square" rtlCol="0">
            <a:spAutoFit/>
          </a:bodyPr>
          <a:lstStyle/>
          <a:p>
            <a:r>
              <a:rPr lang="en-US" dirty="0">
                <a:solidFill>
                  <a:srgbClr val="FF0000"/>
                </a:solidFill>
              </a:rPr>
              <a:t>Unstable</a:t>
            </a:r>
          </a:p>
        </p:txBody>
      </p:sp>
    </p:spTree>
    <p:extLst>
      <p:ext uri="{BB962C8B-B14F-4D97-AF65-F5344CB8AC3E}">
        <p14:creationId xmlns:p14="http://schemas.microsoft.com/office/powerpoint/2010/main" val="12755769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2171</TotalTime>
  <Words>2041</Words>
  <Application>Microsoft Office PowerPoint</Application>
  <PresentationFormat>On-screen Show (4:3)</PresentationFormat>
  <Paragraphs>304</Paragraphs>
  <Slides>40</Slides>
  <Notes>36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40</vt:i4>
      </vt:variant>
    </vt:vector>
  </HeadingPairs>
  <TitlesOfParts>
    <vt:vector size="45" baseType="lpstr">
      <vt:lpstr>Arial</vt:lpstr>
      <vt:lpstr>Calibri</vt:lpstr>
      <vt:lpstr>Cambria Math</vt:lpstr>
      <vt:lpstr>Wingdings</vt:lpstr>
      <vt:lpstr>Office Theme</vt:lpstr>
      <vt:lpstr>Online Social Networks and Media </vt:lpstr>
      <vt:lpstr>Signed networks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Summary</vt:lpstr>
      <vt:lpstr>Questions?</vt:lpstr>
      <vt:lpstr>PowerPoint Presentation</vt:lpstr>
      <vt:lpstr>Extra material</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pitoura</dc:creator>
  <cp:lastModifiedBy>Panayiotis Tsaparas</cp:lastModifiedBy>
  <cp:revision>252</cp:revision>
  <dcterms:created xsi:type="dcterms:W3CDTF">2012-10-10T06:53:19Z</dcterms:created>
  <dcterms:modified xsi:type="dcterms:W3CDTF">2022-03-26T19:42:56Z</dcterms:modified>
</cp:coreProperties>
</file>