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2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8"/>
  </p:notesMasterIdLst>
  <p:sldIdLst>
    <p:sldId id="271" r:id="rId2"/>
    <p:sldId id="402" r:id="rId3"/>
    <p:sldId id="403" r:id="rId4"/>
    <p:sldId id="334" r:id="rId5"/>
    <p:sldId id="336" r:id="rId6"/>
    <p:sldId id="404" r:id="rId7"/>
    <p:sldId id="337" r:id="rId8"/>
    <p:sldId id="338" r:id="rId9"/>
    <p:sldId id="340" r:id="rId10"/>
    <p:sldId id="339" r:id="rId11"/>
    <p:sldId id="505" r:id="rId12"/>
    <p:sldId id="377" r:id="rId13"/>
    <p:sldId id="391" r:id="rId14"/>
    <p:sldId id="373" r:id="rId15"/>
    <p:sldId id="374" r:id="rId16"/>
    <p:sldId id="375" r:id="rId17"/>
    <p:sldId id="378" r:id="rId18"/>
    <p:sldId id="384" r:id="rId19"/>
    <p:sldId id="379" r:id="rId20"/>
    <p:sldId id="392" r:id="rId21"/>
    <p:sldId id="376" r:id="rId22"/>
    <p:sldId id="344" r:id="rId23"/>
    <p:sldId id="390" r:id="rId24"/>
    <p:sldId id="342" r:id="rId25"/>
    <p:sldId id="381" r:id="rId26"/>
    <p:sldId id="382" r:id="rId27"/>
    <p:sldId id="383" r:id="rId28"/>
    <p:sldId id="345" r:id="rId29"/>
    <p:sldId id="346" r:id="rId30"/>
    <p:sldId id="347" r:id="rId31"/>
    <p:sldId id="348" r:id="rId32"/>
    <p:sldId id="349" r:id="rId33"/>
    <p:sldId id="350" r:id="rId34"/>
    <p:sldId id="352" r:id="rId35"/>
    <p:sldId id="353" r:id="rId36"/>
    <p:sldId id="401" r:id="rId37"/>
    <p:sldId id="354" r:id="rId38"/>
    <p:sldId id="385" r:id="rId39"/>
    <p:sldId id="359" r:id="rId40"/>
    <p:sldId id="389" r:id="rId41"/>
    <p:sldId id="386" r:id="rId42"/>
    <p:sldId id="387" r:id="rId43"/>
    <p:sldId id="388" r:id="rId44"/>
    <p:sldId id="370" r:id="rId45"/>
    <p:sldId id="362" r:id="rId46"/>
    <p:sldId id="363" r:id="rId47"/>
    <p:sldId id="364" r:id="rId48"/>
    <p:sldId id="365" r:id="rId49"/>
    <p:sldId id="366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369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4" r:id="rId67"/>
    <p:sldId id="415" r:id="rId68"/>
    <p:sldId id="412" r:id="rId69"/>
    <p:sldId id="413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507" r:id="rId79"/>
    <p:sldId id="424" r:id="rId80"/>
    <p:sldId id="425" r:id="rId81"/>
    <p:sldId id="426" r:id="rId82"/>
    <p:sldId id="427" r:id="rId83"/>
    <p:sldId id="428" r:id="rId84"/>
    <p:sldId id="429" r:id="rId85"/>
    <p:sldId id="430" r:id="rId86"/>
    <p:sldId id="431" r:id="rId87"/>
    <p:sldId id="432" r:id="rId88"/>
    <p:sldId id="433" r:id="rId89"/>
    <p:sldId id="434" r:id="rId90"/>
    <p:sldId id="436" r:id="rId91"/>
    <p:sldId id="437" r:id="rId92"/>
    <p:sldId id="438" r:id="rId93"/>
    <p:sldId id="439" r:id="rId94"/>
    <p:sldId id="440" r:id="rId95"/>
    <p:sldId id="441" r:id="rId96"/>
    <p:sldId id="442" r:id="rId97"/>
    <p:sldId id="443" r:id="rId98"/>
    <p:sldId id="444" r:id="rId99"/>
    <p:sldId id="445" r:id="rId100"/>
    <p:sldId id="449" r:id="rId101"/>
    <p:sldId id="450" r:id="rId102"/>
    <p:sldId id="451" r:id="rId103"/>
    <p:sldId id="452" r:id="rId104"/>
    <p:sldId id="453" r:id="rId105"/>
    <p:sldId id="454" r:id="rId106"/>
    <p:sldId id="455" r:id="rId107"/>
    <p:sldId id="456" r:id="rId108"/>
    <p:sldId id="457" r:id="rId109"/>
    <p:sldId id="458" r:id="rId110"/>
    <p:sldId id="459" r:id="rId111"/>
    <p:sldId id="460" r:id="rId112"/>
    <p:sldId id="461" r:id="rId113"/>
    <p:sldId id="462" r:id="rId114"/>
    <p:sldId id="463" r:id="rId115"/>
    <p:sldId id="464" r:id="rId116"/>
    <p:sldId id="465" r:id="rId117"/>
    <p:sldId id="466" r:id="rId118"/>
    <p:sldId id="467" r:id="rId119"/>
    <p:sldId id="468" r:id="rId120"/>
    <p:sldId id="469" r:id="rId121"/>
    <p:sldId id="470" r:id="rId122"/>
    <p:sldId id="471" r:id="rId123"/>
    <p:sldId id="472" r:id="rId124"/>
    <p:sldId id="473" r:id="rId125"/>
    <p:sldId id="476" r:id="rId126"/>
    <p:sldId id="474" r:id="rId127"/>
    <p:sldId id="475" r:id="rId128"/>
    <p:sldId id="478" r:id="rId129"/>
    <p:sldId id="506" r:id="rId130"/>
    <p:sldId id="477" r:id="rId131"/>
    <p:sldId id="479" r:id="rId132"/>
    <p:sldId id="480" r:id="rId133"/>
    <p:sldId id="481" r:id="rId134"/>
    <p:sldId id="482" r:id="rId135"/>
    <p:sldId id="483" r:id="rId136"/>
    <p:sldId id="484" r:id="rId137"/>
    <p:sldId id="485" r:id="rId138"/>
    <p:sldId id="486" r:id="rId139"/>
    <p:sldId id="487" r:id="rId140"/>
    <p:sldId id="488" r:id="rId141"/>
    <p:sldId id="489" r:id="rId142"/>
    <p:sldId id="490" r:id="rId143"/>
    <p:sldId id="491" r:id="rId144"/>
    <p:sldId id="503" r:id="rId145"/>
    <p:sldId id="504" r:id="rId146"/>
    <p:sldId id="492" r:id="rId147"/>
    <p:sldId id="493" r:id="rId148"/>
    <p:sldId id="494" r:id="rId149"/>
    <p:sldId id="495" r:id="rId150"/>
    <p:sldId id="496" r:id="rId151"/>
    <p:sldId id="497" r:id="rId152"/>
    <p:sldId id="498" r:id="rId153"/>
    <p:sldId id="499" r:id="rId154"/>
    <p:sldId id="500" r:id="rId155"/>
    <p:sldId id="501" r:id="rId156"/>
    <p:sldId id="502" r:id="rId1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</a:t>
            </a:r>
            <a:r>
              <a:rPr lang="en-US" baseline="0"/>
              <a:t> Count Plot</a:t>
            </a:r>
            <a:endParaRPr lang="en-US"/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FD-4CA2-B6C3-E9FA0DE5B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9568"/>
        <c:axId val="55471104"/>
      </c:scatterChart>
      <c:valAx>
        <c:axId val="5546956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471104"/>
        <c:crosses val="autoZero"/>
        <c:crossBetween val="midCat"/>
      </c:valAx>
      <c:valAx>
        <c:axId val="554711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695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Word Count </a:t>
            </a:r>
            <a:r>
              <a:rPr lang="en-US" sz="1400" dirty="0" err="1"/>
              <a:t>Cummulative</a:t>
            </a:r>
            <a:r>
              <a:rPr lang="en-US" sz="1400" dirty="0"/>
              <a:t> 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EC-4891-9968-F0814DEC0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56928"/>
        <c:axId val="76158464"/>
      </c:scatterChart>
      <c:valAx>
        <c:axId val="7615692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158464"/>
        <c:crosses val="autoZero"/>
        <c:crossBetween val="midCat"/>
      </c:valAx>
      <c:valAx>
        <c:axId val="761584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56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Word Count </a:t>
            </a:r>
            <a:r>
              <a:rPr lang="en-US" sz="1400" dirty="0" err="1"/>
              <a:t>Cummulative</a:t>
            </a:r>
            <a:r>
              <a:rPr lang="en-US" sz="1400" dirty="0"/>
              <a:t> 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60-4AD6-B199-637BDF2AB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87904"/>
        <c:axId val="79376384"/>
      </c:scatterChart>
      <c:valAx>
        <c:axId val="76187904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376384"/>
        <c:crosses val="autoZero"/>
        <c:crossBetween val="midCat"/>
      </c:valAx>
      <c:valAx>
        <c:axId val="79376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879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 Count Zipf Plot</a:t>
            </a:r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FF-466C-90B7-62C472B83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89056"/>
        <c:axId val="79390592"/>
      </c:scatterChart>
      <c:valAx>
        <c:axId val="79389056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390592"/>
        <c:crosses val="autoZero"/>
        <c:crossBetween val="midCat"/>
      </c:valAx>
      <c:valAx>
        <c:axId val="793905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3890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0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3E3C-9A43-4D7C-A4D6-C4652240BF76}" type="slidenum">
              <a:rPr lang="en-US"/>
              <a:pPr/>
              <a:t>28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71B1-2AC1-487B-B09A-DF093F2B9DF4}" type="slidenum">
              <a:rPr lang="en-US"/>
              <a:pPr/>
              <a:t>29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D47C-6711-4458-9695-7D6B65E8DCF6}" type="slidenum">
              <a:rPr lang="en-US"/>
              <a:pPr/>
              <a:t>30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A982-BC7C-43F6-947E-2469F57D0AE7}" type="slidenum">
              <a:rPr lang="en-US"/>
              <a:pPr/>
              <a:t>31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48E64-95FA-4BFD-8064-51750481393C}" type="slidenum">
              <a:rPr lang="en-US"/>
              <a:pPr/>
              <a:t>32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7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597D0-1498-49A7-8166-0F8637FBC899}" type="slidenum">
              <a:rPr lang="en-US"/>
              <a:pPr/>
              <a:t>33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6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CA053-4651-4AA3-BA6C-7AC80D8E3792}" type="slidenum">
              <a:rPr lang="en-US"/>
              <a:pPr/>
              <a:t>34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B11FA-3793-4AD1-A238-39F862554996}" type="slidenum">
              <a:rPr lang="en-US"/>
              <a:pPr/>
              <a:t>35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43FB-8350-4A87-8388-7AB52E40C8FC}" type="slidenum">
              <a:rPr lang="en-US"/>
              <a:pPr/>
              <a:t>37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4FD4A-2D60-4DAB-B67B-AE7DB6A3AE6A}" type="slidenum">
              <a:rPr lang="en-US"/>
              <a:pPr/>
              <a:t>45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ABBD-AE11-41B7-9B72-1B05575D4ECA}" type="slidenum">
              <a:rPr lang="en-US"/>
              <a:pPr/>
              <a:t>4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2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10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2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5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7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2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89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9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B2B36-0CFD-4155-9AC5-296C6848CFB2}" type="slidenum">
              <a:rPr lang="en-US"/>
              <a:pPr/>
              <a:t>58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4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0AD07-1764-4CC7-B07F-6A6770E3EB60}" type="slidenum">
              <a:rPr lang="en-US"/>
              <a:pPr/>
              <a:t>61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CB120-3F67-4770-9412-CA4531F93312}" type="slidenum">
              <a:rPr lang="en-US"/>
              <a:pPr/>
              <a:t>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3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CD298-1508-4030-86BC-2E94508E6F89}" type="slidenum">
              <a:rPr lang="en-US"/>
              <a:pPr/>
              <a:t>63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Biographic</a:t>
            </a:r>
            <a:r>
              <a:rPr lang="en-US" baseline="0" dirty="0"/>
              <a:t> information for </a:t>
            </a:r>
            <a:r>
              <a:rPr lang="en-US" baseline="0" dirty="0" err="1"/>
              <a:t>Erdos</a:t>
            </a:r>
            <a:r>
              <a:rPr lang="en-US" baseline="0" dirty="0"/>
              <a:t>, mostly from </a:t>
            </a:r>
            <a:r>
              <a:rPr lang="en-US" baseline="0" dirty="0" err="1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88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BD4EE-AE0F-47E2-996B-DAE5F5299DD3}" type="slidenum">
              <a:rPr lang="en-US"/>
              <a:pPr/>
              <a:t>64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1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FDBE2-DAC0-4F38-AE2D-840B6531C121}" type="slidenum">
              <a:rPr lang="en-US"/>
              <a:pPr/>
              <a:t>65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4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9123E-5BAA-47DA-AC18-71FE1F1C0CB5}" type="slidenum">
              <a:rPr lang="en-US"/>
              <a:pPr/>
              <a:t>66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7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49C42-610E-4EFE-89AB-E8671DB92284}" type="slidenum">
              <a:rPr lang="en-US"/>
              <a:pPr/>
              <a:t>68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30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1997E-68C4-42FC-946A-D180B0E82202}" type="slidenum">
              <a:rPr lang="en-US"/>
              <a:pPr/>
              <a:t>69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32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F048C-8B5F-4945-BEC4-3469760BA1DB}" type="slidenum">
              <a:rPr lang="en-US"/>
              <a:pPr/>
              <a:t>71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91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84787-DE52-48CB-941C-889300283703}" type="slidenum">
              <a:rPr lang="en-US"/>
              <a:pPr/>
              <a:t>73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75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07C18-463E-45DC-899D-2FFB5600C40A}" type="slidenum">
              <a:rPr lang="en-US"/>
              <a:pPr/>
              <a:t>75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53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9F7AA-083F-4A63-AB9E-9B76B960C7D1}" type="slidenum">
              <a:rPr lang="en-US"/>
              <a:pPr/>
              <a:t>79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F287-8BCC-4CCE-B0DC-C58645B79026}" type="slidenum">
              <a:rPr lang="en-US"/>
              <a:pPr/>
              <a:t>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1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F0DDD-9044-49F5-B349-60ABAF559B22}" type="slidenum">
              <a:rPr lang="en-US"/>
              <a:pPr/>
              <a:t>81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4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34148-496D-44A5-9B9F-BF1FF02BF127}" type="slidenum">
              <a:rPr lang="en-US"/>
              <a:pPr/>
              <a:t>82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baseline="0" dirty="0"/>
              <a:t> </a:t>
            </a:r>
            <a:r>
              <a:rPr lang="en-US" baseline="0" dirty="0" err="1"/>
              <a:t>Bollobas</a:t>
            </a:r>
            <a:r>
              <a:rPr lang="en-US" baseline="0" dirty="0"/>
              <a:t> paper that we have on the web page of the course. The idea: how to simulate the preferential attachment process on a static graph. Useful for the analysis of the model. Interesting as a construction.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35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4B7D0-EAD3-490F-AAE2-909758AECF4A}" type="slidenum">
              <a:rPr lang="en-US"/>
              <a:pPr/>
              <a:t>83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53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52D9C-E0B9-4DAA-9B93-1F9694AE7A2B}" type="slidenum">
              <a:rPr lang="en-US"/>
              <a:pPr/>
              <a:t>84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0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B0996-DAF5-4C8A-A6AD-33FBE8B66154}" type="slidenum">
              <a:rPr lang="en-US"/>
              <a:pPr/>
              <a:t>87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4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87798-5553-4A10-A09D-9596D4CF61EB}" type="slidenum">
              <a:rPr lang="en-US"/>
              <a:pPr/>
              <a:t>88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3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40895-9645-448A-AC17-D6D51841211D}" type="slidenum">
              <a:rPr lang="en-US"/>
              <a:pPr/>
              <a:t>89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36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paper of Watts (by himself)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15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</a:t>
            </a:r>
            <a:r>
              <a:rPr lang="en-US" baseline="0" dirty="0"/>
              <a:t> the paper of Watts and </a:t>
            </a:r>
            <a:r>
              <a:rPr lang="en-US" baseline="0"/>
              <a:t>Strogatz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16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</a:t>
            </a:r>
            <a:r>
              <a:rPr lang="en-US" baseline="0" dirty="0"/>
              <a:t> </a:t>
            </a:r>
            <a:r>
              <a:rPr lang="en-US" baseline="0" dirty="0" err="1"/>
              <a:t>Leskovek</a:t>
            </a:r>
            <a:r>
              <a:rPr lang="en-US" baseline="0" dirty="0"/>
              <a:t>, Kleinberg, </a:t>
            </a:r>
            <a:r>
              <a:rPr lang="en-US" baseline="0" dirty="0" err="1"/>
              <a:t>Faloutsos</a:t>
            </a:r>
            <a:r>
              <a:rPr lang="en-US" baseline="0" dirty="0"/>
              <a:t> the remaining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A1EB-01B8-49EE-92C1-BF00E9761AA0}" type="slidenum">
              <a:rPr lang="en-US"/>
              <a:pPr/>
              <a:t>8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66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8B277-E052-46D0-9670-7499CA1ADE62}" type="slidenum">
              <a:rPr lang="en-US"/>
              <a:pPr/>
              <a:t>106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Animation: first faces, then comminities, then edges</a:t>
            </a:r>
          </a:p>
        </p:txBody>
      </p:sp>
    </p:spTree>
    <p:extLst>
      <p:ext uri="{BB962C8B-B14F-4D97-AF65-F5344CB8AC3E}">
        <p14:creationId xmlns:p14="http://schemas.microsoft.com/office/powerpoint/2010/main" val="4124897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FE476-9EC0-41A3-B850-7935BD07282D}" type="slidenum">
              <a:rPr lang="en-US"/>
              <a:pPr/>
              <a:t>107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with communities: f(1), f(2), … f(h)</a:t>
            </a:r>
          </a:p>
          <a:p>
            <a:endParaRPr lang="en-US" dirty="0"/>
          </a:p>
          <a:p>
            <a:r>
              <a:rPr lang="en-US" dirty="0"/>
              <a:t>Scale-free: given</a:t>
            </a:r>
            <a:r>
              <a:rPr lang="en-US" baseline="0" dirty="0"/>
              <a:t> a subtree the probabilities are the same regardless of the remaining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954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D3F8B-68A7-449E-9B12-548873C25C1E}" type="slidenum">
              <a:rPr lang="en-US"/>
              <a:pPr/>
              <a:t>108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for a,b,c</a:t>
            </a:r>
          </a:p>
        </p:txBody>
      </p:sp>
    </p:spTree>
    <p:extLst>
      <p:ext uri="{BB962C8B-B14F-4D97-AF65-F5344CB8AC3E}">
        <p14:creationId xmlns:p14="http://schemas.microsoft.com/office/powerpoint/2010/main" val="10510878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85E29-71F2-44FB-97DE-AF76F7DE87F4}" type="slidenum">
              <a:rPr lang="en-US"/>
              <a:pPr/>
              <a:t>111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with people connected</a:t>
            </a:r>
          </a:p>
          <a:p>
            <a:r>
              <a:rPr lang="en-US"/>
              <a:t>New person</a:t>
            </a:r>
          </a:p>
          <a:p>
            <a:r>
              <a:rPr lang="en-US"/>
              <a:t>Add hierarchy</a:t>
            </a:r>
          </a:p>
          <a:p>
            <a:r>
              <a:rPr lang="en-US"/>
              <a:t>Connect</a:t>
            </a:r>
          </a:p>
          <a:p>
            <a:r>
              <a:rPr lang="en-US"/>
              <a:t>Remove hierarchy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2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A546-EF66-42A6-B1F1-C87AB10FFC5B}" type="slidenum">
              <a:rPr lang="en-US"/>
              <a:pPr/>
              <a:t>114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the red line</a:t>
            </a:r>
          </a:p>
        </p:txBody>
      </p:sp>
    </p:spTree>
    <p:extLst>
      <p:ext uri="{BB962C8B-B14F-4D97-AF65-F5344CB8AC3E}">
        <p14:creationId xmlns:p14="http://schemas.microsoft.com/office/powerpoint/2010/main" val="24636610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749CD-C341-4DF6-9B0C-855EE96F4040}" type="slidenum">
              <a:rPr lang="en-US"/>
              <a:pPr/>
              <a:t>115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56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828A1-9869-4A29-A754-16CB482F6D9C}" type="slidenum">
              <a:rPr lang="en-US"/>
              <a:pPr/>
              <a:t>116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Label the axis</a:t>
            </a:r>
          </a:p>
        </p:txBody>
      </p:sp>
    </p:spTree>
    <p:extLst>
      <p:ext uri="{BB962C8B-B14F-4D97-AF65-F5344CB8AC3E}">
        <p14:creationId xmlns:p14="http://schemas.microsoft.com/office/powerpoint/2010/main" val="14172794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9C2DE6-46A9-4A83-A98A-DD4D98DD44FB}" type="slidenum">
              <a:rPr lang="en-US" altLang="en-US" b="0"/>
              <a:pPr eaLnBrk="1" hangingPunct="1"/>
              <a:t>120</a:t>
            </a:fld>
            <a:endParaRPr lang="en-US" altLang="en-US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392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8FEC93-D77B-406E-A21B-ECFE85C0B9C0}" type="slidenum">
              <a:rPr lang="en-US" altLang="en-US" b="0"/>
              <a:pPr eaLnBrk="1" hangingPunct="1"/>
              <a:t>121</a:t>
            </a:fld>
            <a:endParaRPr lang="en-US" altLang="en-US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115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5A46A4-52DE-460E-B9F0-85ED35FBE486}" type="slidenum">
              <a:rPr lang="en-US" altLang="en-US" b="0"/>
              <a:pPr eaLnBrk="1" hangingPunct="1"/>
              <a:t>122</a:t>
            </a:fld>
            <a:endParaRPr lang="en-US" altLang="en-US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5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D707E-18F1-48B8-BE2B-9324C2F345C4}" type="slidenum">
              <a:rPr lang="en-US"/>
              <a:pPr/>
              <a:t>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53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1D3D7C-BB16-4064-B4A8-A4D6636D85B8}" type="slidenum">
              <a:rPr lang="en-US" altLang="en-US" b="0"/>
              <a:pPr eaLnBrk="1" hangingPunct="1"/>
              <a:t>128</a:t>
            </a:fld>
            <a:endParaRPr lang="en-US" altLang="en-US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Little graph, super-graph (g1, g2)</a:t>
            </a:r>
          </a:p>
        </p:txBody>
      </p:sp>
    </p:spTree>
    <p:extLst>
      <p:ext uri="{BB962C8B-B14F-4D97-AF65-F5344CB8AC3E}">
        <p14:creationId xmlns:p14="http://schemas.microsoft.com/office/powerpoint/2010/main" val="21101889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1D3D7C-BB16-4064-B4A8-A4D6636D85B8}" type="slidenum">
              <a:rPr lang="en-US" altLang="en-US" b="0"/>
              <a:pPr eaLnBrk="1" hangingPunct="1"/>
              <a:t>131</a:t>
            </a:fld>
            <a:endParaRPr lang="en-US" altLang="en-US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Little graph, super-graph (g1, g2)</a:t>
            </a:r>
          </a:p>
        </p:txBody>
      </p:sp>
    </p:spTree>
    <p:extLst>
      <p:ext uri="{BB962C8B-B14F-4D97-AF65-F5344CB8AC3E}">
        <p14:creationId xmlns:p14="http://schemas.microsoft.com/office/powerpoint/2010/main" val="28980293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A4A858-9676-4722-91D9-EDFD80D11C60}" type="slidenum">
              <a:rPr lang="en-US" altLang="en-US" b="0"/>
              <a:pPr eaLnBrk="1" hangingPunct="1"/>
              <a:t>135</a:t>
            </a:fld>
            <a:endParaRPr lang="en-US" altLang="en-US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189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766" indent="-281064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255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3957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3659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8F3EC2-CAC5-4E3A-9651-528A57A575E4}" type="slidenum">
              <a:rPr lang="en-US" altLang="en-US" b="0"/>
              <a:pPr eaLnBrk="1" hangingPunct="1"/>
              <a:t>145</a:t>
            </a:fld>
            <a:endParaRPr lang="en-US" altLang="en-US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ADD ANIMATION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A6294-009E-43E7-A25E-52C0B0D95CAE}" type="slidenum">
              <a:rPr lang="en-US"/>
              <a:pPr/>
              <a:t>10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9FEC7-D791-4BCE-A898-47785BC4113A}" type="slidenum">
              <a:rPr lang="en-US"/>
              <a:pPr/>
              <a:t>22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F435E-5C0C-47AE-B09B-9A618432B49D}" type="slidenum">
              <a:rPr lang="en-US"/>
              <a:pPr/>
              <a:t>23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313" y="403860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FF7C16-6A12-47AE-B155-61205FFD9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BD7B37-6D89-44E3-8E53-5CE28C854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3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DEAB1-41C8-49DF-AA9F-661AE0E2E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13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90.png"/><Relationship Id="rId7" Type="http://schemas.openxmlformats.org/officeDocument/2006/relationships/image" Target="../media/image64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Relationship Id="rId9" Type="http://schemas.openxmlformats.org/officeDocument/2006/relationships/image" Target="../media/image660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4.png"/><Relationship Id="rId5" Type="http://schemas.openxmlformats.org/officeDocument/2006/relationships/image" Target="../media/image90.png"/><Relationship Id="rId4" Type="http://schemas.openxmlformats.org/officeDocument/2006/relationships/image" Target="../media/image93.pn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05.w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09.w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10.wmf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.gatech.edu/~mihail/D.8802readings/albertstatistical.pdf" TargetMode="External"/><Relationship Id="rId7" Type="http://schemas.openxmlformats.org/officeDocument/2006/relationships/hyperlink" Target="http://cs.stanford.edu/people/jure/pubs/kronecker-jmlr10.pdf" TargetMode="External"/><Relationship Id="rId2" Type="http://schemas.openxmlformats.org/officeDocument/2006/relationships/hyperlink" Target="http://aps.arxiv.org/PS_cache/cond-mat/pdf/0303/030351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ornell.edu/home/kleinber/kdd05-time.pdf" TargetMode="External"/><Relationship Id="rId5" Type="http://schemas.openxmlformats.org/officeDocument/2006/relationships/hyperlink" Target="http://arxiv.org/abs/cond-mat/0603278" TargetMode="External"/><Relationship Id="rId4" Type="http://schemas.openxmlformats.org/officeDocument/2006/relationships/hyperlink" Target="http://tam.cornell.edu/SS_nature_smallworld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5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2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0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1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3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24.bin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Network Measurements</a:t>
            </a:r>
            <a:r>
              <a:rPr lang="el-GR" dirty="0"/>
              <a:t> </a:t>
            </a:r>
            <a:r>
              <a:rPr lang="en-US" dirty="0"/>
              <a:t>and Models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Power-laws appear in all networks!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550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24008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>
            <a:fillRect/>
          </a:stretch>
        </p:blipFill>
        <p:spPr bwMode="auto">
          <a:xfrm>
            <a:off x="4787900" y="3860800"/>
            <a:ext cx="32559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319338" y="6256338"/>
            <a:ext cx="300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Taken from [Newman 2003]</a:t>
            </a:r>
          </a:p>
        </p:txBody>
      </p:sp>
    </p:spTree>
    <p:extLst>
      <p:ext uri="{BB962C8B-B14F-4D97-AF65-F5344CB8AC3E}">
        <p14:creationId xmlns:p14="http://schemas.microsoft.com/office/powerpoint/2010/main" val="30639818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models and temporal evolution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most of the existing models it is assumed that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number of edges </a:t>
            </a:r>
            <a:r>
              <a:rPr lang="en-US" dirty="0"/>
              <a:t>grows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linearly</a:t>
            </a:r>
            <a:r>
              <a:rPr lang="en-US" dirty="0"/>
              <a:t> with the number of nodes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diameter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grows</a:t>
            </a:r>
            <a:r>
              <a:rPr lang="en-US" dirty="0"/>
              <a:t> at rate </a:t>
            </a:r>
            <a:r>
              <a:rPr lang="en-US" dirty="0" err="1">
                <a:solidFill>
                  <a:srgbClr val="009900"/>
                </a:solidFill>
              </a:rPr>
              <a:t>logn</a:t>
            </a:r>
            <a:r>
              <a:rPr lang="en-US" dirty="0"/>
              <a:t>, or </a:t>
            </a:r>
            <a:r>
              <a:rPr lang="en-US" dirty="0" err="1">
                <a:solidFill>
                  <a:srgbClr val="009900"/>
                </a:solidFill>
              </a:rPr>
              <a:t>loglogn</a:t>
            </a:r>
            <a:endParaRPr lang="en-US" dirty="0">
              <a:solidFill>
                <a:srgbClr val="0099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What about real graphs?</a:t>
            </a:r>
          </a:p>
          <a:p>
            <a:pPr lvl="1"/>
            <a:r>
              <a:rPr lang="en-US" dirty="0" err="1"/>
              <a:t>Leskovec</a:t>
            </a:r>
            <a:r>
              <a:rPr lang="en-US" dirty="0"/>
              <a:t>, Kleinberg, </a:t>
            </a:r>
            <a:r>
              <a:rPr lang="en-US" dirty="0" err="1"/>
              <a:t>Faloutsos</a:t>
            </a:r>
            <a:r>
              <a:rPr lang="en-US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14273787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laws 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real-life networks the average degree increases! – networks become </a:t>
            </a:r>
            <a:r>
              <a:rPr lang="en-US">
                <a:solidFill>
                  <a:srgbClr val="CC0000"/>
                </a:solidFill>
              </a:rPr>
              <a:t>denser</a:t>
            </a:r>
            <a:r>
              <a:rPr lang="en-US"/>
              <a:t>!</a:t>
            </a: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7200"/>
            <a:ext cx="2663825" cy="5302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9900"/>
                </a:solidFill>
              </a:rPr>
              <a:t>α</a:t>
            </a:r>
            <a:r>
              <a:rPr lang="en-US" sz="2400"/>
              <a:t> = densification exponent</a:t>
            </a:r>
          </a:p>
        </p:txBody>
      </p:sp>
      <p:grpSp>
        <p:nvGrpSpPr>
          <p:cNvPr id="328724" name="Group 20"/>
          <p:cNvGrpSpPr>
            <a:grpSpLocks/>
          </p:cNvGrpSpPr>
          <p:nvPr/>
        </p:nvGrpSpPr>
        <p:grpSpPr bwMode="auto">
          <a:xfrm>
            <a:off x="539750" y="3741738"/>
            <a:ext cx="3059113" cy="3116262"/>
            <a:chOff x="2400" y="1056"/>
            <a:chExt cx="3360" cy="2872"/>
          </a:xfrm>
        </p:grpSpPr>
        <p:pic>
          <p:nvPicPr>
            <p:cNvPr id="328718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056"/>
              <a:ext cx="3248" cy="2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19" name="Line 15"/>
            <p:cNvSpPr>
              <a:spLocks noChangeShapeType="1"/>
            </p:cNvSpPr>
            <p:nvPr/>
          </p:nvSpPr>
          <p:spPr bwMode="auto">
            <a:xfrm flipV="1">
              <a:off x="3504" y="1365"/>
              <a:ext cx="1705" cy="170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0" name="Text Box 16"/>
            <p:cNvSpPr txBox="1">
              <a:spLocks noChangeArrowheads="1"/>
            </p:cNvSpPr>
            <p:nvPr/>
          </p:nvSpPr>
          <p:spPr bwMode="auto">
            <a:xfrm>
              <a:off x="4993" y="3562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21" name="Text Box 17"/>
            <p:cNvSpPr txBox="1">
              <a:spLocks noChangeArrowheads="1"/>
            </p:cNvSpPr>
            <p:nvPr/>
          </p:nvSpPr>
          <p:spPr bwMode="auto">
            <a:xfrm>
              <a:off x="2400" y="1354"/>
              <a:ext cx="65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22" name="Line 18"/>
            <p:cNvSpPr>
              <a:spLocks noChangeShapeType="1"/>
            </p:cNvSpPr>
            <p:nvPr/>
          </p:nvSpPr>
          <p:spPr bwMode="auto">
            <a:xfrm>
              <a:off x="4416" y="2208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3" name="Text Box 19"/>
            <p:cNvSpPr txBox="1">
              <a:spLocks noChangeArrowheads="1"/>
            </p:cNvSpPr>
            <p:nvPr/>
          </p:nvSpPr>
          <p:spPr bwMode="auto">
            <a:xfrm>
              <a:off x="4703" y="1963"/>
              <a:ext cx="74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1.69</a:t>
              </a:r>
            </a:p>
          </p:txBody>
        </p:sp>
      </p:grpSp>
      <p:grpSp>
        <p:nvGrpSpPr>
          <p:cNvPr id="328750" name="Group 46"/>
          <p:cNvGrpSpPr>
            <a:grpSpLocks/>
          </p:cNvGrpSpPr>
          <p:nvPr/>
        </p:nvGrpSpPr>
        <p:grpSpPr bwMode="auto">
          <a:xfrm>
            <a:off x="4716463" y="3933825"/>
            <a:ext cx="3384550" cy="2924175"/>
            <a:chOff x="2259" y="1152"/>
            <a:chExt cx="3501" cy="2783"/>
          </a:xfrm>
        </p:grpSpPr>
        <p:pic>
          <p:nvPicPr>
            <p:cNvPr id="328744" name="Picture 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152"/>
              <a:ext cx="3248" cy="2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45" name="Line 41"/>
            <p:cNvSpPr>
              <a:spLocks noChangeShapeType="1"/>
            </p:cNvSpPr>
            <p:nvPr/>
          </p:nvSpPr>
          <p:spPr bwMode="auto">
            <a:xfrm flipV="1">
              <a:off x="2928" y="1248"/>
              <a:ext cx="2736" cy="21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6" name="Text Box 42"/>
            <p:cNvSpPr txBox="1">
              <a:spLocks noChangeArrowheads="1"/>
            </p:cNvSpPr>
            <p:nvPr/>
          </p:nvSpPr>
          <p:spPr bwMode="auto">
            <a:xfrm>
              <a:off x="4896" y="3557"/>
              <a:ext cx="62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47" name="Text Box 43"/>
            <p:cNvSpPr txBox="1">
              <a:spLocks noChangeArrowheads="1"/>
            </p:cNvSpPr>
            <p:nvPr/>
          </p:nvSpPr>
          <p:spPr bwMode="auto">
            <a:xfrm>
              <a:off x="2259" y="1348"/>
              <a:ext cx="61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48" name="Line 44"/>
            <p:cNvSpPr>
              <a:spLocks noChangeShapeType="1"/>
            </p:cNvSpPr>
            <p:nvPr/>
          </p:nvSpPr>
          <p:spPr bwMode="auto">
            <a:xfrm>
              <a:off x="4272" y="2352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9" name="Text Box 45"/>
            <p:cNvSpPr txBox="1">
              <a:spLocks noChangeArrowheads="1"/>
            </p:cNvSpPr>
            <p:nvPr/>
          </p:nvSpPr>
          <p:spPr bwMode="auto">
            <a:xfrm>
              <a:off x="4679" y="2126"/>
              <a:ext cx="70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1.18</a:t>
              </a:r>
            </a:p>
          </p:txBody>
        </p:sp>
      </p:grpSp>
      <p:sp>
        <p:nvSpPr>
          <p:cNvPr id="328751" name="Text Box 47"/>
          <p:cNvSpPr txBox="1">
            <a:spLocks noChangeArrowheads="1"/>
          </p:cNvSpPr>
          <p:nvPr/>
        </p:nvSpPr>
        <p:spPr bwMode="auto">
          <a:xfrm>
            <a:off x="2987675" y="5157788"/>
            <a:ext cx="1595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28752" name="Text Box 48"/>
          <p:cNvSpPr txBox="1">
            <a:spLocks noChangeArrowheads="1"/>
          </p:cNvSpPr>
          <p:nvPr/>
        </p:nvSpPr>
        <p:spPr bwMode="auto">
          <a:xfrm>
            <a:off x="8101013" y="522922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5234400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densification exponent </a:t>
            </a:r>
            <a:r>
              <a:rPr lang="en-US" sz="2800">
                <a:solidFill>
                  <a:srgbClr val="009900"/>
                </a:solidFill>
              </a:rPr>
              <a:t>1≤</a:t>
            </a:r>
            <a:r>
              <a:rPr lang="en-US" sz="28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>
                <a:solidFill>
                  <a:srgbClr val="009900"/>
                </a:solidFill>
              </a:rPr>
              <a:t>≤</a:t>
            </a:r>
            <a:r>
              <a:rPr lang="en-US" sz="2800">
                <a:solidFill>
                  <a:srgbClr val="009900"/>
                </a:solidFill>
                <a:cs typeface="Tahoma" pitchFamily="34" charset="0"/>
              </a:rPr>
              <a:t>2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1</a:t>
            </a:r>
            <a:r>
              <a:rPr lang="en-US" sz="2400"/>
              <a:t>: linear growth – constant out degree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2</a:t>
            </a:r>
            <a:r>
              <a:rPr lang="en-US" sz="2400"/>
              <a:t>: quadratic growth - clique</a:t>
            </a:r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323850" y="1557338"/>
            <a:ext cx="3816350" cy="3302000"/>
            <a:chOff x="2403" y="1103"/>
            <a:chExt cx="3357" cy="2790"/>
          </a:xfrm>
        </p:grpSpPr>
        <p:pic>
          <p:nvPicPr>
            <p:cNvPr id="32973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1103"/>
              <a:ext cx="3219" cy="2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34" name="Line 6"/>
            <p:cNvSpPr>
              <a:spLocks noChangeShapeType="1"/>
            </p:cNvSpPr>
            <p:nvPr/>
          </p:nvSpPr>
          <p:spPr bwMode="auto">
            <a:xfrm flipV="1">
              <a:off x="3552" y="1728"/>
              <a:ext cx="1632" cy="143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5" name="Text Box 7"/>
            <p:cNvSpPr txBox="1">
              <a:spLocks noChangeArrowheads="1"/>
            </p:cNvSpPr>
            <p:nvPr/>
          </p:nvSpPr>
          <p:spPr bwMode="auto">
            <a:xfrm>
              <a:off x="4995" y="3557"/>
              <a:ext cx="5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36" name="Text Box 8"/>
            <p:cNvSpPr txBox="1">
              <a:spLocks noChangeArrowheads="1"/>
            </p:cNvSpPr>
            <p:nvPr/>
          </p:nvSpPr>
          <p:spPr bwMode="auto">
            <a:xfrm>
              <a:off x="2403" y="1398"/>
              <a:ext cx="52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37" name="Line 9"/>
            <p:cNvSpPr>
              <a:spLocks noChangeShapeType="1"/>
            </p:cNvSpPr>
            <p:nvPr/>
          </p:nvSpPr>
          <p:spPr bwMode="auto">
            <a:xfrm>
              <a:off x="4464" y="2400"/>
              <a:ext cx="67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8" name="Text Box 10"/>
            <p:cNvSpPr txBox="1">
              <a:spLocks noChangeArrowheads="1"/>
            </p:cNvSpPr>
            <p:nvPr/>
          </p:nvSpPr>
          <p:spPr bwMode="auto">
            <a:xfrm>
              <a:off x="4829" y="2128"/>
              <a:ext cx="886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1.66</a:t>
              </a:r>
            </a:p>
          </p:txBody>
        </p:sp>
      </p:grpSp>
      <p:grpSp>
        <p:nvGrpSpPr>
          <p:cNvPr id="329751" name="Group 23"/>
          <p:cNvGrpSpPr>
            <a:grpSpLocks/>
          </p:cNvGrpSpPr>
          <p:nvPr/>
        </p:nvGrpSpPr>
        <p:grpSpPr bwMode="auto">
          <a:xfrm>
            <a:off x="4716463" y="1628775"/>
            <a:ext cx="3851275" cy="3368675"/>
            <a:chOff x="2403" y="1056"/>
            <a:chExt cx="3357" cy="2813"/>
          </a:xfrm>
        </p:grpSpPr>
        <p:pic>
          <p:nvPicPr>
            <p:cNvPr id="32974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1056"/>
              <a:ext cx="3225" cy="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46" name="Line 18"/>
            <p:cNvSpPr>
              <a:spLocks noChangeShapeType="1"/>
            </p:cNvSpPr>
            <p:nvPr/>
          </p:nvSpPr>
          <p:spPr bwMode="auto">
            <a:xfrm flipV="1">
              <a:off x="3312" y="1536"/>
              <a:ext cx="2256" cy="15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47" name="Text Box 19"/>
            <p:cNvSpPr txBox="1">
              <a:spLocks noChangeArrowheads="1"/>
            </p:cNvSpPr>
            <p:nvPr/>
          </p:nvSpPr>
          <p:spPr bwMode="auto">
            <a:xfrm>
              <a:off x="4992" y="3538"/>
              <a:ext cx="5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48" name="Text Box 20"/>
            <p:cNvSpPr txBox="1">
              <a:spLocks noChangeArrowheads="1"/>
            </p:cNvSpPr>
            <p:nvPr/>
          </p:nvSpPr>
          <p:spPr bwMode="auto">
            <a:xfrm>
              <a:off x="2403" y="1378"/>
              <a:ext cx="51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49" name="Line 21"/>
            <p:cNvSpPr>
              <a:spLocks noChangeShapeType="1"/>
            </p:cNvSpPr>
            <p:nvPr/>
          </p:nvSpPr>
          <p:spPr bwMode="auto">
            <a:xfrm>
              <a:off x="4320" y="2400"/>
              <a:ext cx="86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50" name="Text Box 22"/>
            <p:cNvSpPr txBox="1">
              <a:spLocks noChangeArrowheads="1"/>
            </p:cNvSpPr>
            <p:nvPr/>
          </p:nvSpPr>
          <p:spPr bwMode="auto">
            <a:xfrm>
              <a:off x="4823" y="2155"/>
              <a:ext cx="59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1.15</a:t>
              </a:r>
            </a:p>
          </p:txBody>
        </p:sp>
      </p:grp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1403350" y="1773238"/>
            <a:ext cx="2217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29753" name="Text Box 25"/>
          <p:cNvSpPr txBox="1">
            <a:spLocks noChangeArrowheads="1"/>
          </p:cNvSpPr>
          <p:nvPr/>
        </p:nvSpPr>
        <p:spPr bwMode="auto">
          <a:xfrm>
            <a:off x="5508625" y="1773238"/>
            <a:ext cx="2452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movies 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28688359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diameter?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Effective diameter</a:t>
            </a:r>
            <a:r>
              <a:rPr lang="en-US" dirty="0"/>
              <a:t>: the interpolated value where 90% of node pairs are reachable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4021138" y="3055938"/>
            <a:ext cx="1600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3619500" cy="2605087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763963" y="5783263"/>
            <a:ext cx="24669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670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/>
              <a:t>hops</a:t>
            </a:r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4337050" y="3783013"/>
            <a:ext cx="1589088" cy="1711325"/>
            <a:chOff x="4567" y="1806"/>
            <a:chExt cx="1001" cy="1078"/>
          </a:xfrm>
        </p:grpSpPr>
        <p:sp>
          <p:nvSpPr>
            <p:cNvPr id="330760" name="Line 8"/>
            <p:cNvSpPr>
              <a:spLocks noChangeShapeType="1"/>
            </p:cNvSpPr>
            <p:nvPr/>
          </p:nvSpPr>
          <p:spPr bwMode="auto">
            <a:xfrm flipH="1">
              <a:off x="4567" y="1806"/>
              <a:ext cx="12" cy="107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Text Box 9"/>
            <p:cNvSpPr txBox="1">
              <a:spLocks noChangeArrowheads="1"/>
            </p:cNvSpPr>
            <p:nvPr/>
          </p:nvSpPr>
          <p:spPr bwMode="auto">
            <a:xfrm>
              <a:off x="4656" y="2208"/>
              <a:ext cx="91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400"/>
                <a:t>Effective Diameter</a:t>
              </a:r>
            </a:p>
          </p:txBody>
        </p:sp>
      </p:grpSp>
      <p:sp>
        <p:nvSpPr>
          <p:cNvPr id="330762" name="Text Box 10"/>
          <p:cNvSpPr txBox="1">
            <a:spLocks noChangeArrowheads="1"/>
          </p:cNvSpPr>
          <p:nvPr/>
        </p:nvSpPr>
        <p:spPr bwMode="auto">
          <a:xfrm rot="10800000">
            <a:off x="2616200" y="3208338"/>
            <a:ext cx="549275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# reachable pairs</a:t>
            </a:r>
          </a:p>
        </p:txBody>
      </p:sp>
    </p:spTree>
    <p:extLst>
      <p:ext uri="{BB962C8B-B14F-4D97-AF65-F5344CB8AC3E}">
        <p14:creationId xmlns:p14="http://schemas.microsoft.com/office/powerpoint/2010/main" val="34412335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 shrinks</a:t>
            </a:r>
          </a:p>
        </p:txBody>
      </p:sp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24008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3115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3" name="Line 17"/>
          <p:cNvSpPr>
            <a:spLocks noChangeShapeType="1"/>
          </p:cNvSpPr>
          <p:nvPr/>
        </p:nvSpPr>
        <p:spPr bwMode="auto">
          <a:xfrm flipH="1" flipV="1">
            <a:off x="5148263" y="2133600"/>
            <a:ext cx="2808287" cy="5032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79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97350"/>
            <a:ext cx="33115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6" name="Text Box 20"/>
          <p:cNvSpPr txBox="1">
            <a:spLocks noChangeArrowheads="1"/>
          </p:cNvSpPr>
          <p:nvPr/>
        </p:nvSpPr>
        <p:spPr bwMode="auto">
          <a:xfrm>
            <a:off x="2195513" y="2349500"/>
            <a:ext cx="1595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/>
        </p:nvSpPr>
        <p:spPr bwMode="auto">
          <a:xfrm>
            <a:off x="6877050" y="3141663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  <p:pic>
        <p:nvPicPr>
          <p:cNvPr id="33179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16865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9" name="Text Box 23"/>
          <p:cNvSpPr txBox="1">
            <a:spLocks noChangeArrowheads="1"/>
          </p:cNvSpPr>
          <p:nvPr/>
        </p:nvSpPr>
        <p:spPr bwMode="auto">
          <a:xfrm>
            <a:off x="6300788" y="4868863"/>
            <a:ext cx="2217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31800" name="Text Box 24"/>
          <p:cNvSpPr txBox="1">
            <a:spLocks noChangeArrowheads="1"/>
          </p:cNvSpPr>
          <p:nvPr/>
        </p:nvSpPr>
        <p:spPr bwMode="auto">
          <a:xfrm>
            <a:off x="2751138" y="498475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171750195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488238" cy="1139825"/>
          </a:xfrm>
        </p:spPr>
        <p:txBody>
          <a:bodyPr>
            <a:normAutofit/>
          </a:bodyPr>
          <a:lstStyle/>
          <a:p>
            <a:r>
              <a:rPr lang="en-US" sz="3600" dirty="0"/>
              <a:t>Modeling Densification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953000"/>
          </a:xfrm>
        </p:spPr>
        <p:txBody>
          <a:bodyPr/>
          <a:lstStyle/>
          <a:p>
            <a:r>
              <a:rPr lang="en-US" sz="2800"/>
              <a:t>Existing graph generation models do not capture the </a:t>
            </a:r>
            <a:r>
              <a:rPr lang="en-US" sz="2800">
                <a:solidFill>
                  <a:srgbClr val="FF9933"/>
                </a:solidFill>
              </a:rPr>
              <a:t>Densification Power Law</a:t>
            </a:r>
            <a:r>
              <a:rPr lang="en-US" sz="2800"/>
              <a:t> and </a:t>
            </a:r>
            <a:r>
              <a:rPr lang="en-US" sz="2800">
                <a:solidFill>
                  <a:srgbClr val="FF9933"/>
                </a:solidFill>
              </a:rPr>
              <a:t>Shrinking diameters</a:t>
            </a:r>
          </a:p>
          <a:p>
            <a:r>
              <a:rPr lang="en-US" sz="2800"/>
              <a:t>Can we find a simple model of </a:t>
            </a:r>
            <a:r>
              <a:rPr lang="en-US" sz="2800">
                <a:solidFill>
                  <a:srgbClr val="FF9933"/>
                </a:solidFill>
              </a:rPr>
              <a:t>local</a:t>
            </a:r>
            <a:r>
              <a:rPr lang="en-US" sz="2800"/>
              <a:t> behavior, which naturally leads to observed phenomena?</a:t>
            </a:r>
          </a:p>
          <a:p>
            <a:pPr lvl="4"/>
            <a:endParaRPr lang="en-US" sz="1800"/>
          </a:p>
          <a:p>
            <a:r>
              <a:rPr lang="en-US" sz="2800"/>
              <a:t>Two proposed models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Community Guided Attachment </a:t>
            </a:r>
            <a:r>
              <a:rPr lang="en-US" sz="2400"/>
              <a:t>– obeys Densification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Forest Fire model </a:t>
            </a:r>
            <a:r>
              <a:rPr lang="en-US" sz="2400"/>
              <a:t>– obeys Densification, Shrinking diameter (and Power Law degree distribution)</a:t>
            </a:r>
          </a:p>
        </p:txBody>
      </p:sp>
    </p:spTree>
    <p:extLst>
      <p:ext uri="{BB962C8B-B14F-4D97-AF65-F5344CB8AC3E}">
        <p14:creationId xmlns:p14="http://schemas.microsoft.com/office/powerpoint/2010/main" val="1191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AutoShape 2"/>
          <p:cNvSpPr>
            <a:spLocks noChangeArrowheads="1"/>
          </p:cNvSpPr>
          <p:nvPr/>
        </p:nvSpPr>
        <p:spPr bwMode="auto">
          <a:xfrm>
            <a:off x="44196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AutoShape 3"/>
          <p:cNvSpPr>
            <a:spLocks noChangeArrowheads="1"/>
          </p:cNvSpPr>
          <p:nvPr/>
        </p:nvSpPr>
        <p:spPr bwMode="auto">
          <a:xfrm>
            <a:off x="49530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8" name="AutoShape 4"/>
          <p:cNvSpPr>
            <a:spLocks noChangeArrowheads="1"/>
          </p:cNvSpPr>
          <p:nvPr/>
        </p:nvSpPr>
        <p:spPr bwMode="auto">
          <a:xfrm>
            <a:off x="55911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9" name="AutoShape 5"/>
          <p:cNvSpPr>
            <a:spLocks noChangeArrowheads="1"/>
          </p:cNvSpPr>
          <p:nvPr/>
        </p:nvSpPr>
        <p:spPr bwMode="auto">
          <a:xfrm>
            <a:off x="61245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0" name="AutoShape 6"/>
          <p:cNvSpPr>
            <a:spLocks noChangeArrowheads="1"/>
          </p:cNvSpPr>
          <p:nvPr/>
        </p:nvSpPr>
        <p:spPr bwMode="auto">
          <a:xfrm>
            <a:off x="67437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AutoShape 7"/>
          <p:cNvSpPr>
            <a:spLocks noChangeArrowheads="1"/>
          </p:cNvSpPr>
          <p:nvPr/>
        </p:nvSpPr>
        <p:spPr bwMode="auto">
          <a:xfrm>
            <a:off x="72771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2" name="AutoShape 8"/>
          <p:cNvSpPr>
            <a:spLocks noChangeArrowheads="1"/>
          </p:cNvSpPr>
          <p:nvPr/>
        </p:nvSpPr>
        <p:spPr bwMode="auto">
          <a:xfrm>
            <a:off x="79248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3" name="AutoShape 9"/>
          <p:cNvSpPr>
            <a:spLocks noChangeArrowheads="1"/>
          </p:cNvSpPr>
          <p:nvPr/>
        </p:nvSpPr>
        <p:spPr bwMode="auto">
          <a:xfrm>
            <a:off x="84582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structure</a:t>
            </a:r>
          </a:p>
        </p:txBody>
      </p:sp>
      <p:sp>
        <p:nvSpPr>
          <p:cNvPr id="333835" name="AutoShape 11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76400"/>
            <a:ext cx="3810000" cy="4800600"/>
          </a:xfrm>
        </p:spPr>
        <p:txBody>
          <a:bodyPr/>
          <a:lstStyle/>
          <a:p>
            <a:r>
              <a:rPr lang="en-US" sz="2800"/>
              <a:t>Let’s assume the </a:t>
            </a:r>
            <a:r>
              <a:rPr lang="en-US" sz="2800">
                <a:solidFill>
                  <a:schemeClr val="accent2"/>
                </a:solidFill>
              </a:rPr>
              <a:t>community structure</a:t>
            </a:r>
          </a:p>
          <a:p>
            <a:r>
              <a:rPr lang="en-US" sz="2800"/>
              <a:t>One expects many within-group friendships and fewer cross-group ones </a:t>
            </a:r>
          </a:p>
          <a:p>
            <a:pPr lvl="3"/>
            <a:endParaRPr lang="en-US" sz="1800"/>
          </a:p>
          <a:p>
            <a:r>
              <a:rPr lang="en-US" sz="2800"/>
              <a:t>How hard is it to </a:t>
            </a:r>
            <a:r>
              <a:rPr lang="en-US" sz="2800">
                <a:solidFill>
                  <a:schemeClr val="accent2"/>
                </a:solidFill>
              </a:rPr>
              <a:t>cross communities</a:t>
            </a:r>
            <a:r>
              <a:rPr lang="en-US" sz="2800"/>
              <a:t>?</a:t>
            </a: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5257800" y="5410200"/>
            <a:ext cx="2654300" cy="7016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Self-similar university </a:t>
            </a:r>
          </a:p>
          <a:p>
            <a:pPr algn="ctr"/>
            <a:r>
              <a:rPr lang="en-US" sz="2000"/>
              <a:t>community structure</a:t>
            </a:r>
          </a:p>
        </p:txBody>
      </p:sp>
      <p:sp>
        <p:nvSpPr>
          <p:cNvPr id="333837" name="Freeform 13"/>
          <p:cNvSpPr>
            <a:spLocks/>
          </p:cNvSpPr>
          <p:nvPr/>
        </p:nvSpPr>
        <p:spPr bwMode="auto">
          <a:xfrm rot="10800000">
            <a:off x="5715000" y="4724400"/>
            <a:ext cx="2895600" cy="3810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Text Box 14"/>
          <p:cNvSpPr txBox="1">
            <a:spLocks noChangeAspect="1" noChangeArrowheads="1"/>
          </p:cNvSpPr>
          <p:nvPr/>
        </p:nvSpPr>
        <p:spPr bwMode="auto">
          <a:xfrm>
            <a:off x="4619625" y="3557588"/>
            <a:ext cx="5111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CS</a:t>
            </a:r>
          </a:p>
        </p:txBody>
      </p:sp>
      <p:sp>
        <p:nvSpPr>
          <p:cNvPr id="333839" name="Text Box 15"/>
          <p:cNvSpPr txBox="1">
            <a:spLocks noChangeAspect="1" noChangeArrowheads="1"/>
          </p:cNvSpPr>
          <p:nvPr/>
        </p:nvSpPr>
        <p:spPr bwMode="auto">
          <a:xfrm>
            <a:off x="5691188" y="3562350"/>
            <a:ext cx="7016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Math</a:t>
            </a:r>
          </a:p>
        </p:txBody>
      </p:sp>
      <p:sp>
        <p:nvSpPr>
          <p:cNvPr id="333840" name="Text Box 16"/>
          <p:cNvSpPr txBox="1">
            <a:spLocks noChangeAspect="1" noChangeArrowheads="1"/>
          </p:cNvSpPr>
          <p:nvPr/>
        </p:nvSpPr>
        <p:spPr bwMode="auto">
          <a:xfrm>
            <a:off x="6750050" y="3557588"/>
            <a:ext cx="879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Drama</a:t>
            </a:r>
          </a:p>
        </p:txBody>
      </p:sp>
      <p:sp>
        <p:nvSpPr>
          <p:cNvPr id="333841" name="Text Box 17"/>
          <p:cNvSpPr txBox="1">
            <a:spLocks noChangeAspect="1" noChangeArrowheads="1"/>
          </p:cNvSpPr>
          <p:nvPr/>
        </p:nvSpPr>
        <p:spPr bwMode="auto">
          <a:xfrm>
            <a:off x="7993063" y="3557588"/>
            <a:ext cx="7905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Music</a:t>
            </a:r>
          </a:p>
        </p:txBody>
      </p:sp>
      <p:sp>
        <p:nvSpPr>
          <p:cNvPr id="333842" name="Line 18"/>
          <p:cNvSpPr>
            <a:spLocks noChangeAspect="1" noChangeShapeType="1"/>
          </p:cNvSpPr>
          <p:nvPr/>
        </p:nvSpPr>
        <p:spPr bwMode="auto">
          <a:xfrm flipH="1">
            <a:off x="46259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Line 19"/>
          <p:cNvSpPr>
            <a:spLocks noChangeAspect="1" noChangeShapeType="1"/>
          </p:cNvSpPr>
          <p:nvPr/>
        </p:nvSpPr>
        <p:spPr bwMode="auto">
          <a:xfrm>
            <a:off x="49276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4" name="Line 20"/>
          <p:cNvSpPr>
            <a:spLocks noChangeAspect="1" noChangeShapeType="1"/>
          </p:cNvSpPr>
          <p:nvPr/>
        </p:nvSpPr>
        <p:spPr bwMode="auto">
          <a:xfrm>
            <a:off x="61626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5" name="Line 21"/>
          <p:cNvSpPr>
            <a:spLocks noChangeAspect="1" noChangeShapeType="1"/>
          </p:cNvSpPr>
          <p:nvPr/>
        </p:nvSpPr>
        <p:spPr bwMode="auto">
          <a:xfrm>
            <a:off x="73294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6" name="Line 22"/>
          <p:cNvSpPr>
            <a:spLocks noChangeAspect="1" noChangeShapeType="1"/>
          </p:cNvSpPr>
          <p:nvPr/>
        </p:nvSpPr>
        <p:spPr bwMode="auto">
          <a:xfrm>
            <a:off x="84963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7" name="Line 23"/>
          <p:cNvSpPr>
            <a:spLocks noChangeAspect="1" noChangeShapeType="1"/>
          </p:cNvSpPr>
          <p:nvPr/>
        </p:nvSpPr>
        <p:spPr bwMode="auto">
          <a:xfrm flipH="1">
            <a:off x="6889750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8" name="Line 24"/>
          <p:cNvSpPr>
            <a:spLocks noChangeAspect="1" noChangeShapeType="1"/>
          </p:cNvSpPr>
          <p:nvPr/>
        </p:nvSpPr>
        <p:spPr bwMode="auto">
          <a:xfrm flipH="1">
            <a:off x="8124825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9" name="Text Box 25"/>
          <p:cNvSpPr txBox="1">
            <a:spLocks noChangeAspect="1" noChangeArrowheads="1"/>
          </p:cNvSpPr>
          <p:nvPr/>
        </p:nvSpPr>
        <p:spPr bwMode="auto">
          <a:xfrm>
            <a:off x="4919663" y="2738438"/>
            <a:ext cx="1006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Science</a:t>
            </a:r>
          </a:p>
        </p:txBody>
      </p:sp>
      <p:sp>
        <p:nvSpPr>
          <p:cNvPr id="333850" name="Text Box 26"/>
          <p:cNvSpPr txBox="1">
            <a:spLocks noChangeAspect="1" noChangeArrowheads="1"/>
          </p:cNvSpPr>
          <p:nvPr/>
        </p:nvSpPr>
        <p:spPr bwMode="auto">
          <a:xfrm>
            <a:off x="7467600" y="2733675"/>
            <a:ext cx="6000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Arts</a:t>
            </a:r>
          </a:p>
        </p:txBody>
      </p:sp>
      <p:sp>
        <p:nvSpPr>
          <p:cNvPr id="333851" name="Text Box 27"/>
          <p:cNvSpPr txBox="1">
            <a:spLocks noChangeAspect="1" noChangeArrowheads="1"/>
          </p:cNvSpPr>
          <p:nvPr/>
        </p:nvSpPr>
        <p:spPr bwMode="auto">
          <a:xfrm>
            <a:off x="6027738" y="1909763"/>
            <a:ext cx="11969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University</a:t>
            </a:r>
          </a:p>
        </p:txBody>
      </p:sp>
      <p:sp>
        <p:nvSpPr>
          <p:cNvPr id="333852" name="Line 28"/>
          <p:cNvSpPr>
            <a:spLocks noChangeAspect="1" noChangeShapeType="1"/>
          </p:cNvSpPr>
          <p:nvPr/>
        </p:nvSpPr>
        <p:spPr bwMode="auto">
          <a:xfrm flipH="1">
            <a:off x="4900613" y="3124200"/>
            <a:ext cx="246062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3" name="Line 29"/>
          <p:cNvSpPr>
            <a:spLocks noChangeAspect="1" noChangeShapeType="1"/>
          </p:cNvSpPr>
          <p:nvPr/>
        </p:nvSpPr>
        <p:spPr bwMode="auto">
          <a:xfrm>
            <a:off x="5675313" y="3124200"/>
            <a:ext cx="185737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4" name="Line 30"/>
          <p:cNvSpPr>
            <a:spLocks noChangeAspect="1" noChangeShapeType="1"/>
          </p:cNvSpPr>
          <p:nvPr/>
        </p:nvSpPr>
        <p:spPr bwMode="auto">
          <a:xfrm>
            <a:off x="8001000" y="3124200"/>
            <a:ext cx="185738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5" name="Line 31"/>
          <p:cNvSpPr>
            <a:spLocks noChangeAspect="1" noChangeShapeType="1"/>
          </p:cNvSpPr>
          <p:nvPr/>
        </p:nvSpPr>
        <p:spPr bwMode="auto">
          <a:xfrm flipH="1">
            <a:off x="7302500" y="3124200"/>
            <a:ext cx="247650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6" name="Oval 32"/>
          <p:cNvSpPr>
            <a:spLocks noChangeAspect="1" noChangeArrowheads="1"/>
          </p:cNvSpPr>
          <p:nvPr/>
        </p:nvSpPr>
        <p:spPr bwMode="auto">
          <a:xfrm>
            <a:off x="5572125" y="4343400"/>
            <a:ext cx="419100" cy="419100"/>
          </a:xfrm>
          <a:prstGeom prst="ellips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7" name="Freeform 33"/>
          <p:cNvSpPr>
            <a:spLocks/>
          </p:cNvSpPr>
          <p:nvPr/>
        </p:nvSpPr>
        <p:spPr bwMode="auto">
          <a:xfrm rot="11018102">
            <a:off x="5715000" y="4721225"/>
            <a:ext cx="533400" cy="2286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8" name="Freeform 34"/>
          <p:cNvSpPr>
            <a:spLocks/>
          </p:cNvSpPr>
          <p:nvPr/>
        </p:nvSpPr>
        <p:spPr bwMode="auto">
          <a:xfrm rot="10800000">
            <a:off x="4572000" y="4724400"/>
            <a:ext cx="1141413" cy="3048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9" name="Line 35"/>
          <p:cNvSpPr>
            <a:spLocks noChangeShapeType="1"/>
          </p:cNvSpPr>
          <p:nvPr/>
        </p:nvSpPr>
        <p:spPr bwMode="auto">
          <a:xfrm flipH="1">
            <a:off x="57150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0" name="Line 36"/>
          <p:cNvSpPr>
            <a:spLocks noChangeShapeType="1"/>
          </p:cNvSpPr>
          <p:nvPr/>
        </p:nvSpPr>
        <p:spPr bwMode="auto">
          <a:xfrm>
            <a:off x="71628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1" name="Line 37"/>
          <p:cNvSpPr>
            <a:spLocks noChangeAspect="1" noChangeShapeType="1"/>
          </p:cNvSpPr>
          <p:nvPr/>
        </p:nvSpPr>
        <p:spPr bwMode="auto">
          <a:xfrm flipH="1">
            <a:off x="57927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6" grpId="0" animBg="1"/>
      <p:bldP spid="333837" grpId="0" animBg="1"/>
      <p:bldP spid="333838" grpId="0" animBg="1"/>
      <p:bldP spid="333839" grpId="0" animBg="1"/>
      <p:bldP spid="333840" grpId="0" animBg="1"/>
      <p:bldP spid="333841" grpId="0" animBg="1"/>
      <p:bldP spid="333842" grpId="0" animBg="1"/>
      <p:bldP spid="333843" grpId="0" animBg="1"/>
      <p:bldP spid="333844" grpId="0" animBg="1"/>
      <p:bldP spid="333845" grpId="0" animBg="1"/>
      <p:bldP spid="333846" grpId="0" animBg="1"/>
      <p:bldP spid="333847" grpId="0" animBg="1"/>
      <p:bldP spid="333848" grpId="0" animBg="1"/>
      <p:bldP spid="333849" grpId="0" animBg="1"/>
      <p:bldP spid="333850" grpId="0" animBg="1"/>
      <p:bldP spid="333851" grpId="0" animBg="1"/>
      <p:bldP spid="333852" grpId="0" animBg="1"/>
      <p:bldP spid="333853" grpId="0" animBg="1"/>
      <p:bldP spid="333854" grpId="0" animBg="1"/>
      <p:bldP spid="333855" grpId="0" animBg="1"/>
      <p:bldP spid="333856" grpId="0" animBg="1"/>
      <p:bldP spid="333857" grpId="0" animBg="1"/>
      <p:bldP spid="333858" grpId="0" animBg="1"/>
      <p:bldP spid="333859" grpId="0" animBg="1"/>
      <p:bldP spid="333860" grpId="0" animBg="1"/>
      <p:bldP spid="33386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7924800" cy="4918075"/>
          </a:xfrm>
        </p:spPr>
        <p:txBody>
          <a:bodyPr/>
          <a:lstStyle/>
          <a:p>
            <a:r>
              <a:rPr lang="en-US" sz="2800" dirty="0"/>
              <a:t>The cross-community linking probability of nodes at tree-distance </a:t>
            </a:r>
            <a:r>
              <a:rPr lang="en-US" sz="2800" dirty="0">
                <a:solidFill>
                  <a:srgbClr val="009900"/>
                </a:solidFill>
              </a:rPr>
              <a:t>h </a:t>
            </a:r>
            <a:r>
              <a:rPr lang="en-US" sz="2800" dirty="0"/>
              <a:t>(the height of the least common ancestor)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FF3300"/>
                </a:solidFill>
              </a:rPr>
              <a:t>scale-free</a:t>
            </a:r>
          </a:p>
          <a:p>
            <a:r>
              <a:rPr lang="en-US" sz="2800" dirty="0"/>
              <a:t>We propose cross-community linking probability: </a:t>
            </a:r>
          </a:p>
          <a:p>
            <a:pPr lvl="4"/>
            <a:endParaRPr lang="en-US" sz="1800" dirty="0"/>
          </a:p>
          <a:p>
            <a:pPr lvl="4"/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	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where: </a:t>
            </a:r>
            <a:r>
              <a:rPr lang="en-US" sz="2800" dirty="0">
                <a:solidFill>
                  <a:srgbClr val="009900"/>
                </a:solidFill>
              </a:rPr>
              <a:t>c ≥ 1</a:t>
            </a:r>
            <a:r>
              <a:rPr lang="en-US" sz="2800" dirty="0"/>
              <a:t> … the </a:t>
            </a:r>
            <a:r>
              <a:rPr lang="en-US" sz="2800" dirty="0">
                <a:solidFill>
                  <a:srgbClr val="0000FF"/>
                </a:solidFill>
              </a:rPr>
              <a:t>Difficulty constant</a:t>
            </a:r>
          </a:p>
          <a:p>
            <a:pPr>
              <a:buFont typeface="Wingdings" pitchFamily="2" charset="2"/>
              <a:buNone/>
            </a:pPr>
            <a:r>
              <a:rPr lang="en-US" sz="2800" i="1" dirty="0"/>
              <a:t>			        </a:t>
            </a:r>
            <a:r>
              <a:rPr lang="en-US" sz="2800" dirty="0">
                <a:solidFill>
                  <a:srgbClr val="009900"/>
                </a:solidFill>
              </a:rPr>
              <a:t>h</a:t>
            </a:r>
            <a:r>
              <a:rPr lang="en-US" sz="2800" i="1" dirty="0"/>
              <a:t> </a:t>
            </a:r>
            <a:r>
              <a:rPr lang="en-US" sz="2800" dirty="0"/>
              <a:t>… tree-distance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Assumption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3012600" y="3733800"/>
            <a:ext cx="28956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44" y="3833812"/>
            <a:ext cx="267811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650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Power Law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Theorem: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9933"/>
                </a:solidFill>
              </a:rPr>
              <a:t>Community Guided Attachment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leads to </a:t>
            </a:r>
            <a:r>
              <a:rPr lang="en-US" sz="2800" dirty="0">
                <a:solidFill>
                  <a:srgbClr val="FF9933"/>
                </a:solidFill>
              </a:rPr>
              <a:t>Densification Power Law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with exponent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 dirty="0"/>
              <a:t> … densification exponent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b</a:t>
            </a:r>
            <a:r>
              <a:rPr lang="en-US" sz="2800" dirty="0"/>
              <a:t> … community structure branching factor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c</a:t>
            </a:r>
            <a:r>
              <a:rPr lang="en-US" sz="2800" dirty="0"/>
              <a:t> … difficulty constant</a:t>
            </a: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048000"/>
            <a:ext cx="2563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981200" y="2895600"/>
            <a:ext cx="2951163" cy="749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26" name="Group 6"/>
          <p:cNvGrpSpPr>
            <a:grpSpLocks/>
          </p:cNvGrpSpPr>
          <p:nvPr/>
        </p:nvGrpSpPr>
        <p:grpSpPr bwMode="auto">
          <a:xfrm>
            <a:off x="6877050" y="2565400"/>
            <a:ext cx="2016125" cy="1584325"/>
            <a:chOff x="4718" y="2484"/>
            <a:chExt cx="690" cy="605"/>
          </a:xfrm>
        </p:grpSpPr>
        <p:pic>
          <p:nvPicPr>
            <p:cNvPr id="3379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2484"/>
              <a:ext cx="69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28" name="Line 8"/>
            <p:cNvSpPr>
              <a:spLocks noChangeShapeType="1"/>
            </p:cNvSpPr>
            <p:nvPr/>
          </p:nvSpPr>
          <p:spPr bwMode="auto">
            <a:xfrm flipV="1">
              <a:off x="4935" y="2630"/>
              <a:ext cx="350" cy="3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29" name="Line 9"/>
            <p:cNvSpPr>
              <a:spLocks noChangeShapeType="1"/>
            </p:cNvSpPr>
            <p:nvPr/>
          </p:nvSpPr>
          <p:spPr bwMode="auto">
            <a:xfrm>
              <a:off x="5130" y="2786"/>
              <a:ext cx="1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30" name="Group 10"/>
          <p:cNvGrpSpPr>
            <a:grpSpLocks noChangeAspect="1"/>
          </p:cNvGrpSpPr>
          <p:nvPr/>
        </p:nvGrpSpPr>
        <p:grpSpPr bwMode="auto">
          <a:xfrm>
            <a:off x="6804025" y="5589588"/>
            <a:ext cx="1676400" cy="1060450"/>
            <a:chOff x="2784" y="1200"/>
            <a:chExt cx="2810" cy="1776"/>
          </a:xfrm>
        </p:grpSpPr>
        <p:sp>
          <p:nvSpPr>
            <p:cNvPr id="337931" name="Oval 11"/>
            <p:cNvSpPr>
              <a:spLocks noChangeAspect="1" noChangeArrowheads="1"/>
            </p:cNvSpPr>
            <p:nvPr/>
          </p:nvSpPr>
          <p:spPr bwMode="auto">
            <a:xfrm>
              <a:off x="2784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2" name="Oval 12"/>
            <p:cNvSpPr>
              <a:spLocks noChangeAspect="1" noChangeArrowheads="1"/>
            </p:cNvSpPr>
            <p:nvPr/>
          </p:nvSpPr>
          <p:spPr bwMode="auto">
            <a:xfrm>
              <a:off x="4211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3" name="Oval 13"/>
            <p:cNvSpPr>
              <a:spLocks noChangeAspect="1" noChangeArrowheads="1"/>
            </p:cNvSpPr>
            <p:nvPr/>
          </p:nvSpPr>
          <p:spPr bwMode="auto">
            <a:xfrm>
              <a:off x="3865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4" name="Oval 14"/>
            <p:cNvSpPr>
              <a:spLocks noChangeAspect="1" noChangeArrowheads="1"/>
            </p:cNvSpPr>
            <p:nvPr/>
          </p:nvSpPr>
          <p:spPr bwMode="auto">
            <a:xfrm>
              <a:off x="351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5" name="Oval 15"/>
            <p:cNvSpPr>
              <a:spLocks noChangeAspect="1" noChangeArrowheads="1"/>
            </p:cNvSpPr>
            <p:nvPr/>
          </p:nvSpPr>
          <p:spPr bwMode="auto">
            <a:xfrm>
              <a:off x="313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6" name="Oval 16"/>
            <p:cNvSpPr>
              <a:spLocks noChangeAspect="1" noChangeArrowheads="1"/>
            </p:cNvSpPr>
            <p:nvPr/>
          </p:nvSpPr>
          <p:spPr bwMode="auto">
            <a:xfrm>
              <a:off x="460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7" name="Oval 17"/>
            <p:cNvSpPr>
              <a:spLocks noChangeAspect="1" noChangeArrowheads="1"/>
            </p:cNvSpPr>
            <p:nvPr/>
          </p:nvSpPr>
          <p:spPr bwMode="auto">
            <a:xfrm>
              <a:off x="498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8" name="Oval 18"/>
            <p:cNvSpPr>
              <a:spLocks noChangeAspect="1" noChangeArrowheads="1"/>
            </p:cNvSpPr>
            <p:nvPr/>
          </p:nvSpPr>
          <p:spPr bwMode="auto">
            <a:xfrm>
              <a:off x="5378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Line 19"/>
            <p:cNvSpPr>
              <a:spLocks noChangeAspect="1" noChangeShapeType="1"/>
            </p:cNvSpPr>
            <p:nvPr/>
          </p:nvSpPr>
          <p:spPr bwMode="auto">
            <a:xfrm flipH="1">
              <a:off x="291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0" name="Line 20"/>
            <p:cNvSpPr>
              <a:spLocks noChangeAspect="1" noChangeShapeType="1"/>
            </p:cNvSpPr>
            <p:nvPr/>
          </p:nvSpPr>
          <p:spPr bwMode="auto">
            <a:xfrm>
              <a:off x="310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1" name="Line 21"/>
            <p:cNvSpPr>
              <a:spLocks noChangeAspect="1" noChangeShapeType="1"/>
            </p:cNvSpPr>
            <p:nvPr/>
          </p:nvSpPr>
          <p:spPr bwMode="auto">
            <a:xfrm>
              <a:off x="388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2" name="Line 22"/>
            <p:cNvSpPr>
              <a:spLocks noChangeAspect="1" noChangeShapeType="1"/>
            </p:cNvSpPr>
            <p:nvPr/>
          </p:nvSpPr>
          <p:spPr bwMode="auto">
            <a:xfrm>
              <a:off x="4617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3" name="Line 23"/>
            <p:cNvSpPr>
              <a:spLocks noChangeAspect="1" noChangeShapeType="1"/>
            </p:cNvSpPr>
            <p:nvPr/>
          </p:nvSpPr>
          <p:spPr bwMode="auto">
            <a:xfrm>
              <a:off x="535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4" name="Line 24"/>
            <p:cNvSpPr>
              <a:spLocks noChangeAspect="1" noChangeShapeType="1"/>
            </p:cNvSpPr>
            <p:nvPr/>
          </p:nvSpPr>
          <p:spPr bwMode="auto">
            <a:xfrm flipH="1">
              <a:off x="3649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5" name="Line 25"/>
            <p:cNvSpPr>
              <a:spLocks noChangeAspect="1" noChangeShapeType="1"/>
            </p:cNvSpPr>
            <p:nvPr/>
          </p:nvSpPr>
          <p:spPr bwMode="auto">
            <a:xfrm flipH="1">
              <a:off x="4340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6" name="Line 26"/>
            <p:cNvSpPr>
              <a:spLocks noChangeAspect="1" noChangeShapeType="1"/>
            </p:cNvSpPr>
            <p:nvPr/>
          </p:nvSpPr>
          <p:spPr bwMode="auto">
            <a:xfrm flipH="1">
              <a:off x="5118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7" name="Line 27"/>
            <p:cNvSpPr>
              <a:spLocks noChangeAspect="1" noChangeShapeType="1"/>
            </p:cNvSpPr>
            <p:nvPr/>
          </p:nvSpPr>
          <p:spPr bwMode="auto">
            <a:xfrm flipH="1">
              <a:off x="3087" y="1968"/>
              <a:ext cx="155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8" name="Line 28"/>
            <p:cNvSpPr>
              <a:spLocks noChangeAspect="1" noChangeShapeType="1"/>
            </p:cNvSpPr>
            <p:nvPr/>
          </p:nvSpPr>
          <p:spPr bwMode="auto">
            <a:xfrm>
              <a:off x="3575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9" name="Line 29"/>
            <p:cNvSpPr>
              <a:spLocks noChangeAspect="1" noChangeShapeType="1"/>
            </p:cNvSpPr>
            <p:nvPr/>
          </p:nvSpPr>
          <p:spPr bwMode="auto">
            <a:xfrm>
              <a:off x="5040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0" name="Line 30"/>
            <p:cNvSpPr>
              <a:spLocks noChangeAspect="1" noChangeShapeType="1"/>
            </p:cNvSpPr>
            <p:nvPr/>
          </p:nvSpPr>
          <p:spPr bwMode="auto">
            <a:xfrm flipH="1">
              <a:off x="4600" y="1968"/>
              <a:ext cx="156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1" name="Line 31"/>
            <p:cNvSpPr>
              <a:spLocks noChangeAspect="1" noChangeShapeType="1"/>
            </p:cNvSpPr>
            <p:nvPr/>
          </p:nvSpPr>
          <p:spPr bwMode="auto">
            <a:xfrm flipH="1">
              <a:off x="3600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2" name="Line 32"/>
            <p:cNvSpPr>
              <a:spLocks noChangeAspect="1" noChangeShapeType="1"/>
            </p:cNvSpPr>
            <p:nvPr/>
          </p:nvSpPr>
          <p:spPr bwMode="auto">
            <a:xfrm>
              <a:off x="4512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3" name="Rectangle 33"/>
            <p:cNvSpPr>
              <a:spLocks noChangeAspect="1" noChangeArrowheads="1"/>
            </p:cNvSpPr>
            <p:nvPr/>
          </p:nvSpPr>
          <p:spPr bwMode="auto">
            <a:xfrm>
              <a:off x="3792" y="1200"/>
              <a:ext cx="768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4" name="Rectangle 34"/>
            <p:cNvSpPr>
              <a:spLocks noChangeAspect="1" noChangeArrowheads="1"/>
            </p:cNvSpPr>
            <p:nvPr/>
          </p:nvSpPr>
          <p:spPr bwMode="auto">
            <a:xfrm>
              <a:off x="283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5" name="Rectangle 35"/>
            <p:cNvSpPr>
              <a:spLocks noChangeAspect="1" noChangeArrowheads="1"/>
            </p:cNvSpPr>
            <p:nvPr/>
          </p:nvSpPr>
          <p:spPr bwMode="auto">
            <a:xfrm>
              <a:off x="3168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6" name="Rectangle 36"/>
            <p:cNvSpPr>
              <a:spLocks noChangeAspect="1" noChangeArrowheads="1"/>
            </p:cNvSpPr>
            <p:nvPr/>
          </p:nvSpPr>
          <p:spPr bwMode="auto">
            <a:xfrm>
              <a:off x="355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7" name="Rectangle 37"/>
            <p:cNvSpPr>
              <a:spLocks noChangeAspect="1" noChangeArrowheads="1"/>
            </p:cNvSpPr>
            <p:nvPr/>
          </p:nvSpPr>
          <p:spPr bwMode="auto">
            <a:xfrm>
              <a:off x="427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8" name="Rectangle 38"/>
            <p:cNvSpPr>
              <a:spLocks noChangeAspect="1" noChangeArrowheads="1"/>
            </p:cNvSpPr>
            <p:nvPr/>
          </p:nvSpPr>
          <p:spPr bwMode="auto">
            <a:xfrm>
              <a:off x="4656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9" name="Rectangle 39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384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60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71" y="4419598"/>
            <a:ext cx="18748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0216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AutoShape 2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00200"/>
            <a:ext cx="7543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Theorem: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Gives any non-integer Densification exponent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1</a:t>
            </a:r>
            <a:r>
              <a:rPr lang="en-US"/>
              <a:t>: easy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= 2</a:t>
            </a:r>
            <a:r>
              <a:rPr lang="en-US"/>
              <a:t>, quadratic growth of edges – near clique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b</a:t>
            </a:r>
            <a:r>
              <a:rPr lang="en-US"/>
              <a:t>: hard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>
                <a:solidFill>
                  <a:srgbClr val="009900"/>
                </a:solidFill>
              </a:rPr>
              <a:t> = 1</a:t>
            </a:r>
            <a:r>
              <a:rPr lang="en-US"/>
              <a:t>, linear growth of edges – constant out-degree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689850" cy="936625"/>
          </a:xfrm>
        </p:spPr>
        <p:txBody>
          <a:bodyPr/>
          <a:lstStyle/>
          <a:p>
            <a:r>
              <a:rPr lang="en-US"/>
              <a:t>Difficulty Constant</a:t>
            </a:r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3602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2895600" y="1676400"/>
            <a:ext cx="4572000" cy="838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5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And not only in networks!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3036"/>
          <a:stretch>
            <a:fillRect/>
          </a:stretch>
        </p:blipFill>
        <p:spPr bwMode="auto">
          <a:xfrm>
            <a:off x="3502804" y="115886"/>
            <a:ext cx="565785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2" y="2204864"/>
            <a:ext cx="32766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33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for Improvement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Community Guided Attachment explains </a:t>
            </a:r>
            <a:r>
              <a:rPr lang="en-US">
                <a:solidFill>
                  <a:srgbClr val="FF9933"/>
                </a:solidFill>
              </a:rPr>
              <a:t>Densification Power Law</a:t>
            </a:r>
          </a:p>
          <a:p>
            <a:r>
              <a:rPr lang="en-US"/>
              <a:t>Issues:</a:t>
            </a:r>
          </a:p>
          <a:p>
            <a:pPr lvl="1"/>
            <a:r>
              <a:rPr lang="en-US"/>
              <a:t>Requires explicit </a:t>
            </a:r>
            <a:r>
              <a:rPr lang="en-US">
                <a:solidFill>
                  <a:srgbClr val="FF9933"/>
                </a:solidFill>
              </a:rPr>
              <a:t>Community structure</a:t>
            </a:r>
          </a:p>
          <a:p>
            <a:pPr lvl="1"/>
            <a:r>
              <a:rPr lang="en-US"/>
              <a:t>Does not obey </a:t>
            </a:r>
            <a:r>
              <a:rPr lang="en-US">
                <a:solidFill>
                  <a:srgbClr val="FF9933"/>
                </a:solidFill>
              </a:rPr>
              <a:t>Shrinking Diameters</a:t>
            </a:r>
          </a:p>
          <a:p>
            <a:endParaRPr lang="fi-FI"/>
          </a:p>
          <a:p>
            <a:r>
              <a:rPr lang="fi-FI"/>
              <a:t>The ”Forrest Fire”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62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Wish List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/>
              <a:t>We want:</a:t>
            </a:r>
          </a:p>
          <a:p>
            <a:pPr lvl="1"/>
            <a:r>
              <a:rPr lang="en-US"/>
              <a:t>no explicit Community structure</a:t>
            </a:r>
          </a:p>
          <a:p>
            <a:pPr lvl="1"/>
            <a:r>
              <a:rPr lang="en-US"/>
              <a:t>Shrinking diameters</a:t>
            </a:r>
          </a:p>
          <a:p>
            <a:pPr lvl="1"/>
            <a:r>
              <a:rPr lang="en-US"/>
              <a:t>and:</a:t>
            </a:r>
          </a:p>
          <a:p>
            <a:pPr lvl="2"/>
            <a:r>
              <a:rPr lang="en-US"/>
              <a:t>“Rich get richer” attachment process, to get heavy-tailed in-degrees</a:t>
            </a:r>
          </a:p>
          <a:p>
            <a:pPr lvl="2"/>
            <a:r>
              <a:rPr lang="en-US"/>
              <a:t>“Copying” model, to lead to communities</a:t>
            </a:r>
          </a:p>
          <a:p>
            <a:pPr lvl="2"/>
            <a:r>
              <a:rPr lang="en-US"/>
              <a:t>Community Guided Attachment, to produce Densification Power Law</a:t>
            </a:r>
          </a:p>
        </p:txBody>
      </p:sp>
    </p:spTree>
    <p:extLst>
      <p:ext uri="{BB962C8B-B14F-4D97-AF65-F5344CB8AC3E}">
        <p14:creationId xmlns:p14="http://schemas.microsoft.com/office/powerpoint/2010/main" val="2037400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dirty="0"/>
              <a:t>How do authors identify references?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Find first paper and cite it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Follow a few citations, make citations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From time to time use bibliographic tools (e.g. Google Scholar) and chase back-links</a:t>
            </a:r>
          </a:p>
          <a:p>
            <a:pPr marL="914400" lvl="1" indent="-45720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5780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sz="2800" dirty="0"/>
              <a:t>How do people make friends in a new environment?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Find first a person and make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From time to time get introduced to their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 dirty="0"/>
          </a:p>
          <a:p>
            <a:pPr marL="914400" lvl="1" indent="-457200"/>
            <a:endParaRPr lang="en-US" sz="2400" dirty="0"/>
          </a:p>
          <a:p>
            <a:pPr marL="533400" indent="-533400"/>
            <a:r>
              <a:rPr lang="en-US" sz="2800" dirty="0"/>
              <a:t>Forest Fire model imitates exactly this process</a:t>
            </a:r>
          </a:p>
        </p:txBody>
      </p:sp>
    </p:spTree>
    <p:extLst>
      <p:ext uri="{BB962C8B-B14F-4D97-AF65-F5344CB8AC3E}">
        <p14:creationId xmlns:p14="http://schemas.microsoft.com/office/powerpoint/2010/main" val="6128581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Line 2"/>
          <p:cNvSpPr>
            <a:spLocks noChangeAspect="1" noChangeShapeType="1"/>
          </p:cNvSpPr>
          <p:nvPr/>
        </p:nvSpPr>
        <p:spPr bwMode="auto">
          <a:xfrm>
            <a:off x="4800600" y="5715000"/>
            <a:ext cx="733425" cy="612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39" name="Line 3"/>
          <p:cNvSpPr>
            <a:spLocks noChangeAspect="1" noChangeShapeType="1"/>
          </p:cNvSpPr>
          <p:nvPr/>
        </p:nvSpPr>
        <p:spPr bwMode="auto">
          <a:xfrm flipH="1">
            <a:off x="4840288" y="4862513"/>
            <a:ext cx="855662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0" name="Line 4"/>
          <p:cNvSpPr>
            <a:spLocks noChangeAspect="1" noChangeShapeType="1"/>
          </p:cNvSpPr>
          <p:nvPr/>
        </p:nvSpPr>
        <p:spPr bwMode="auto">
          <a:xfrm flipH="1">
            <a:off x="4876800" y="5170488"/>
            <a:ext cx="457200" cy="392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– the Model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9313" y="1776413"/>
            <a:ext cx="7696200" cy="3068637"/>
          </a:xfrm>
        </p:spPr>
        <p:txBody>
          <a:bodyPr/>
          <a:lstStyle/>
          <a:p>
            <a:r>
              <a:rPr lang="en-US" sz="2800"/>
              <a:t>A node arrives</a:t>
            </a:r>
          </a:p>
          <a:p>
            <a:r>
              <a:rPr lang="en-US" sz="2800"/>
              <a:t>Randomly chooses an “</a:t>
            </a:r>
            <a:r>
              <a:rPr lang="en-US" sz="2800">
                <a:solidFill>
                  <a:srgbClr val="FF0000"/>
                </a:solidFill>
              </a:rPr>
              <a:t>ambassador</a:t>
            </a:r>
            <a:r>
              <a:rPr lang="en-US" sz="2800"/>
              <a:t>”</a:t>
            </a:r>
          </a:p>
          <a:p>
            <a:r>
              <a:rPr lang="en-US" sz="2800"/>
              <a:t>Starts burning nodes (with probability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) and adds links to burned nodes</a:t>
            </a:r>
          </a:p>
          <a:p>
            <a:r>
              <a:rPr lang="en-US" sz="2800"/>
              <a:t>“</a:t>
            </a:r>
            <a:r>
              <a:rPr lang="en-US" sz="2800">
                <a:solidFill>
                  <a:srgbClr val="FF0000"/>
                </a:solidFill>
              </a:rPr>
              <a:t>Fire</a:t>
            </a:r>
            <a:r>
              <a:rPr lang="en-US" sz="2800"/>
              <a:t>” spreads recursively</a:t>
            </a:r>
          </a:p>
        </p:txBody>
      </p:sp>
      <p:sp>
        <p:nvSpPr>
          <p:cNvPr id="347143" name="Line 7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4" name="Line 8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5" name="Line 9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6" name="Line 10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7" name="Line 11"/>
          <p:cNvSpPr>
            <a:spLocks noChangeAspect="1" noChangeShapeType="1"/>
          </p:cNvSpPr>
          <p:nvPr/>
        </p:nvSpPr>
        <p:spPr bwMode="auto">
          <a:xfrm>
            <a:off x="4821238" y="5734050"/>
            <a:ext cx="436562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8" name="Line 12"/>
          <p:cNvSpPr>
            <a:spLocks noChangeAspect="1" noChangeShapeType="1"/>
          </p:cNvSpPr>
          <p:nvPr/>
        </p:nvSpPr>
        <p:spPr bwMode="auto">
          <a:xfrm flipH="1">
            <a:off x="5695950" y="5597525"/>
            <a:ext cx="612775" cy="7350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9" name="Line 13"/>
          <p:cNvSpPr>
            <a:spLocks noChangeAspect="1" noChangeShapeType="1"/>
          </p:cNvSpPr>
          <p:nvPr/>
        </p:nvSpPr>
        <p:spPr bwMode="auto">
          <a:xfrm>
            <a:off x="2814638" y="5562600"/>
            <a:ext cx="842962" cy="527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0" name="Line 14"/>
          <p:cNvSpPr>
            <a:spLocks noChangeAspect="1" noChangeShapeType="1"/>
          </p:cNvSpPr>
          <p:nvPr/>
        </p:nvSpPr>
        <p:spPr bwMode="auto">
          <a:xfrm>
            <a:off x="2743200" y="5473700"/>
            <a:ext cx="1974850" cy="123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Aspect="1" noChangeShapeType="1"/>
          </p:cNvSpPr>
          <p:nvPr/>
        </p:nvSpPr>
        <p:spPr bwMode="auto">
          <a:xfrm flipV="1">
            <a:off x="2759075" y="4740275"/>
            <a:ext cx="1223963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Oval 16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3" name="Oval 17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4" name="Oval 18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Oval 19"/>
          <p:cNvSpPr>
            <a:spLocks noChangeAspect="1" noChangeArrowheads="1"/>
          </p:cNvSpPr>
          <p:nvPr/>
        </p:nvSpPr>
        <p:spPr bwMode="auto">
          <a:xfrm>
            <a:off x="6186488" y="535305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Oval 20"/>
          <p:cNvSpPr>
            <a:spLocks noChangeAspect="1" noChangeArrowheads="1"/>
          </p:cNvSpPr>
          <p:nvPr/>
        </p:nvSpPr>
        <p:spPr bwMode="auto">
          <a:xfrm>
            <a:off x="5451475" y="6210300"/>
            <a:ext cx="366713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7" name="Oval 21"/>
          <p:cNvSpPr>
            <a:spLocks noChangeAspect="1" noChangeArrowheads="1"/>
          </p:cNvSpPr>
          <p:nvPr/>
        </p:nvSpPr>
        <p:spPr bwMode="auto">
          <a:xfrm>
            <a:off x="5573713" y="4618038"/>
            <a:ext cx="368300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8" name="Oval 22"/>
          <p:cNvSpPr>
            <a:spLocks noChangeAspect="1" noChangeArrowheads="1"/>
          </p:cNvSpPr>
          <p:nvPr/>
        </p:nvSpPr>
        <p:spPr bwMode="auto">
          <a:xfrm>
            <a:off x="2514600" y="5230813"/>
            <a:ext cx="366713" cy="3667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9" name="Oval 23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0" name="Oval 24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Oval 25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5257800" y="51054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H="1">
            <a:off x="5181600" y="59436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5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animBg="1"/>
      <p:bldP spid="347140" grpId="1" animBg="1"/>
      <p:bldP spid="347144" grpId="0" animBg="1"/>
      <p:bldP spid="347144" grpId="1" animBg="1"/>
      <p:bldP spid="347146" grpId="0" animBg="1"/>
      <p:bldP spid="347146" grpId="1" animBg="1"/>
      <p:bldP spid="347147" grpId="0" animBg="1"/>
      <p:bldP spid="347147" grpId="1" animBg="1"/>
      <p:bldP spid="347149" grpId="0" animBg="1"/>
      <p:bldP spid="347150" grpId="0" animBg="1"/>
      <p:bldP spid="347151" grpId="0" animBg="1"/>
      <p:bldP spid="347158" grpId="0" animBg="1"/>
      <p:bldP spid="347159" grpId="0" animBg="1"/>
      <p:bldP spid="347160" grpId="0" animBg="1"/>
      <p:bldP spid="347161" grpId="0" animBg="1"/>
      <p:bldP spid="347162" grpId="0" animBg="1"/>
      <p:bldP spid="347162" grpId="1" animBg="1"/>
      <p:bldP spid="347163" grpId="0" animBg="1"/>
      <p:bldP spid="347163" grpId="1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(1)</a:t>
            </a:r>
          </a:p>
        </p:txBody>
      </p:sp>
      <p:sp>
        <p:nvSpPr>
          <p:cNvPr id="34918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68313" y="1700213"/>
            <a:ext cx="7543800" cy="1611312"/>
          </a:xfrm>
        </p:spPr>
        <p:txBody>
          <a:bodyPr/>
          <a:lstStyle/>
          <a:p>
            <a:r>
              <a:rPr lang="en-US"/>
              <a:t>Forest Fire generates graphs that </a:t>
            </a:r>
            <a:r>
              <a:rPr lang="en-US">
                <a:solidFill>
                  <a:srgbClr val="FF0000"/>
                </a:solidFill>
              </a:rPr>
              <a:t>Densify</a:t>
            </a:r>
            <a:r>
              <a:rPr lang="en-US"/>
              <a:t> and have </a:t>
            </a:r>
            <a:r>
              <a:rPr lang="en-US">
                <a:solidFill>
                  <a:srgbClr val="FF0000"/>
                </a:solidFill>
              </a:rPr>
              <a:t>Shrinking Diameter</a:t>
            </a: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189" name="Freeform 5"/>
          <p:cNvSpPr>
            <a:spLocks/>
          </p:cNvSpPr>
          <p:nvPr/>
        </p:nvSpPr>
        <p:spPr bwMode="auto">
          <a:xfrm>
            <a:off x="5334000" y="3581400"/>
            <a:ext cx="3733800" cy="1676400"/>
          </a:xfrm>
          <a:custGeom>
            <a:avLst/>
            <a:gdLst>
              <a:gd name="T0" fmla="*/ 0 w 2352"/>
              <a:gd name="T1" fmla="*/ 0 h 1056"/>
              <a:gd name="T2" fmla="*/ 96 w 2352"/>
              <a:gd name="T3" fmla="*/ 288 h 1056"/>
              <a:gd name="T4" fmla="*/ 336 w 2352"/>
              <a:gd name="T5" fmla="*/ 528 h 1056"/>
              <a:gd name="T6" fmla="*/ 768 w 2352"/>
              <a:gd name="T7" fmla="*/ 720 h 1056"/>
              <a:gd name="T8" fmla="*/ 1344 w 2352"/>
              <a:gd name="T9" fmla="*/ 864 h 1056"/>
              <a:gd name="T10" fmla="*/ 2352 w 2352"/>
              <a:gd name="T1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2" h="1056">
                <a:moveTo>
                  <a:pt x="0" y="0"/>
                </a:moveTo>
                <a:cubicBezTo>
                  <a:pt x="20" y="100"/>
                  <a:pt x="40" y="200"/>
                  <a:pt x="96" y="288"/>
                </a:cubicBezTo>
                <a:cubicBezTo>
                  <a:pt x="152" y="376"/>
                  <a:pt x="224" y="456"/>
                  <a:pt x="336" y="528"/>
                </a:cubicBezTo>
                <a:cubicBezTo>
                  <a:pt x="448" y="600"/>
                  <a:pt x="600" y="664"/>
                  <a:pt x="768" y="720"/>
                </a:cubicBezTo>
                <a:cubicBezTo>
                  <a:pt x="936" y="776"/>
                  <a:pt x="1080" y="808"/>
                  <a:pt x="1344" y="864"/>
                </a:cubicBezTo>
                <a:cubicBezTo>
                  <a:pt x="1608" y="920"/>
                  <a:pt x="1980" y="988"/>
                  <a:pt x="2352" y="1056"/>
                </a:cubicBez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1692275" y="2924175"/>
            <a:ext cx="2165350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densification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6781800" y="2895600"/>
            <a:ext cx="1571625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diameter</a:t>
            </a:r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 flipV="1">
            <a:off x="990600" y="3505200"/>
            <a:ext cx="2438400" cy="2362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2209800" y="4724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2667000" y="4205288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1.21</a:t>
            </a: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4098925" y="63246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E(t)</a:t>
            </a:r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8366125" y="62484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 rot="16200000">
            <a:off x="3907631" y="4717257"/>
            <a:ext cx="157162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diameter</a:t>
            </a:r>
          </a:p>
        </p:txBody>
      </p:sp>
    </p:spTree>
    <p:extLst>
      <p:ext uri="{BB962C8B-B14F-4D97-AF65-F5344CB8AC3E}">
        <p14:creationId xmlns:p14="http://schemas.microsoft.com/office/powerpoint/2010/main" val="40202196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543800" cy="1687512"/>
          </a:xfrm>
        </p:spPr>
        <p:txBody>
          <a:bodyPr/>
          <a:lstStyle/>
          <a:p>
            <a:r>
              <a:rPr lang="en-US"/>
              <a:t>Forest Fire also generates graphs with </a:t>
            </a:r>
            <a:r>
              <a:rPr lang="en-US">
                <a:solidFill>
                  <a:srgbClr val="CC0000"/>
                </a:solidFill>
              </a:rPr>
              <a:t>heavy-tailed degree distribution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463"/>
            <a:ext cx="914400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1752600" y="2986088"/>
            <a:ext cx="1692275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in-degree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6319838" y="2986088"/>
            <a:ext cx="1909762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out-degree</a:t>
            </a: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 flipH="1" flipV="1">
            <a:off x="762000" y="35814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 flipH="1" flipV="1">
            <a:off x="5410200" y="35052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762000" y="6248400"/>
            <a:ext cx="3214688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in-degree</a:t>
            </a: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5486400" y="6248400"/>
            <a:ext cx="34321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out-degree</a:t>
            </a:r>
          </a:p>
        </p:txBody>
      </p:sp>
    </p:spTree>
    <p:extLst>
      <p:ext uri="{BB962C8B-B14F-4D97-AF65-F5344CB8AC3E}">
        <p14:creationId xmlns:p14="http://schemas.microsoft.com/office/powerpoint/2010/main" val="30250834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Densification Power Law:</a:t>
            </a:r>
          </a:p>
          <a:p>
            <a:pPr lvl="1">
              <a:lnSpc>
                <a:spcPct val="90000"/>
              </a:lnSpc>
            </a:pPr>
            <a:r>
              <a:rPr lang="en-US"/>
              <a:t>Similar to Community Guided Attachment</a:t>
            </a:r>
          </a:p>
          <a:p>
            <a:pPr lvl="1">
              <a:lnSpc>
                <a:spcPct val="90000"/>
              </a:lnSpc>
            </a:pPr>
            <a:r>
              <a:rPr lang="en-US"/>
              <a:t>The probability of linking decays exponentially with the distance – Densification Power Law</a:t>
            </a:r>
          </a:p>
          <a:p>
            <a:pPr>
              <a:lnSpc>
                <a:spcPct val="90000"/>
              </a:lnSpc>
            </a:pPr>
            <a:r>
              <a:rPr lang="en-US"/>
              <a:t>Power law out-degrees:</a:t>
            </a:r>
          </a:p>
          <a:p>
            <a:pPr lvl="1">
              <a:lnSpc>
                <a:spcPct val="90000"/>
              </a:lnSpc>
            </a:pPr>
            <a:r>
              <a:rPr lang="en-US"/>
              <a:t>From time to time we get large fires</a:t>
            </a:r>
          </a:p>
          <a:p>
            <a:pPr>
              <a:lnSpc>
                <a:spcPct val="90000"/>
              </a:lnSpc>
            </a:pPr>
            <a:r>
              <a:rPr lang="en-US"/>
              <a:t>Power law in-degrees:</a:t>
            </a:r>
          </a:p>
          <a:p>
            <a:pPr lvl="1">
              <a:lnSpc>
                <a:spcPct val="90000"/>
              </a:lnSpc>
            </a:pPr>
            <a:r>
              <a:rPr lang="en-US"/>
              <a:t>The fire is more likely to reach hubs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824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4200"/>
            <a:ext cx="8229600" cy="4371975"/>
          </a:xfrm>
        </p:spPr>
        <p:txBody>
          <a:bodyPr/>
          <a:lstStyle/>
          <a:p>
            <a:r>
              <a:rPr lang="en-US"/>
              <a:t>Communities: </a:t>
            </a:r>
          </a:p>
          <a:p>
            <a:pPr lvl="1"/>
            <a:r>
              <a:rPr lang="en-US"/>
              <a:t>Newcomer copies neighbors’ links</a:t>
            </a:r>
          </a:p>
          <a:p>
            <a:r>
              <a:rPr lang="en-US"/>
              <a:t>Shrinking diameter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703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Kronecker</a:t>
            </a:r>
            <a:r>
              <a:rPr lang="en-US" altLang="en-US" dirty="0"/>
              <a:t> graphs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solidFill>
                  <a:srgbClr val="FF0000"/>
                </a:solidFill>
              </a:rPr>
              <a:t>Kronecker</a:t>
            </a:r>
            <a:r>
              <a:rPr lang="en-US" altLang="en-US" sz="2800" dirty="0">
                <a:solidFill>
                  <a:srgbClr val="FF0000"/>
                </a:solidFill>
              </a:rPr>
              <a:t> graphs </a:t>
            </a:r>
            <a:r>
              <a:rPr lang="en-US" altLang="en-US" sz="2800" dirty="0"/>
              <a:t>are a model for generating graphs using the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/>
              <a:t>matrix operation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Leskovec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Chakrabarti</a:t>
            </a:r>
            <a:r>
              <a:rPr lang="en-US" altLang="en-US" sz="2400" dirty="0"/>
              <a:t>, Kleinberg, </a:t>
            </a:r>
            <a:r>
              <a:rPr lang="en-US" altLang="en-US" sz="2400" dirty="0" err="1"/>
              <a:t>Faloutsos</a:t>
            </a:r>
            <a:r>
              <a:rPr lang="en-US" altLang="en-US" sz="2400" dirty="0"/>
              <a:t>, PKDD 2005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Kronecker</a:t>
            </a:r>
            <a:r>
              <a:rPr lang="en-US" altLang="en-US" sz="2800" dirty="0"/>
              <a:t> graphs have </a:t>
            </a:r>
            <a:r>
              <a:rPr lang="en-US" altLang="en-US" sz="2800" dirty="0">
                <a:solidFill>
                  <a:srgbClr val="FF0000"/>
                </a:solidFill>
              </a:rPr>
              <a:t>rich properties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Static Patterns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Power Law Degree Distribution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Small Diameter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Power Law Eigenvalue and Eigenvector 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Temporal Patterns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Densification Power Law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Shrinking/Constant Diameter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Kronecker</a:t>
            </a:r>
            <a:r>
              <a:rPr lang="en-US" altLang="en-US" dirty="0"/>
              <a:t> graphs are </a:t>
            </a:r>
            <a:r>
              <a:rPr lang="en-US" altLang="en-US" dirty="0">
                <a:solidFill>
                  <a:srgbClr val="FF0000"/>
                </a:solidFill>
              </a:rPr>
              <a:t>analytically tractable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18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power-laws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How do we create these plots? How do we measure the power-law exponent?</a:t>
            </a:r>
          </a:p>
          <a:p>
            <a:endParaRPr lang="en-US" dirty="0"/>
          </a:p>
          <a:p>
            <a:r>
              <a:rPr lang="en-US" dirty="0"/>
              <a:t>Collect a set of measurements:</a:t>
            </a:r>
          </a:p>
          <a:p>
            <a:pPr lvl="1"/>
            <a:r>
              <a:rPr lang="en-US" dirty="0"/>
              <a:t>E.g., the degree of each page, the number of appearances of each word in a document, the size of solar flares(continuous)</a:t>
            </a:r>
          </a:p>
          <a:p>
            <a:endParaRPr lang="en-US" dirty="0"/>
          </a:p>
          <a:p>
            <a:r>
              <a:rPr lang="en-US" dirty="0"/>
              <a:t>Create a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histogram</a:t>
            </a:r>
          </a:p>
          <a:p>
            <a:pPr lvl="1"/>
            <a:r>
              <a:rPr lang="en-US" dirty="0"/>
              <a:t>For discrete values, this consists of pairs of the form (value, number of times the value appears)</a:t>
            </a:r>
          </a:p>
          <a:p>
            <a:pPr lvl="1"/>
            <a:r>
              <a:rPr lang="en-US" dirty="0"/>
              <a:t>For continuous values (but also for discrete):</a:t>
            </a:r>
          </a:p>
          <a:p>
            <a:pPr lvl="2"/>
            <a:r>
              <a:rPr lang="en-US" dirty="0"/>
              <a:t>Break the range of values into </a:t>
            </a:r>
            <a:r>
              <a:rPr lang="en-US" dirty="0">
                <a:solidFill>
                  <a:srgbClr val="0070C0"/>
                </a:solidFill>
              </a:rPr>
              <a:t>bins</a:t>
            </a:r>
            <a:r>
              <a:rPr lang="en-US" dirty="0"/>
              <a:t> of equal width 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</a:t>
            </a:r>
            <a:r>
              <a:rPr lang="en-US" dirty="0"/>
              <a:t> the count of values in the bin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Represent</a:t>
            </a:r>
            <a:r>
              <a:rPr lang="en-US" dirty="0"/>
              <a:t> the bin by the </a:t>
            </a:r>
            <a:r>
              <a:rPr lang="en-US" dirty="0">
                <a:solidFill>
                  <a:srgbClr val="0070C0"/>
                </a:solidFill>
              </a:rPr>
              <a:t>mean (median) value</a:t>
            </a:r>
          </a:p>
          <a:p>
            <a:pPr lvl="1"/>
            <a:r>
              <a:rPr lang="en-US" sz="2900" dirty="0"/>
              <a:t>The histogram consists of pairs </a:t>
            </a:r>
            <a:r>
              <a:rPr lang="en-US" dirty="0">
                <a:solidFill>
                  <a:srgbClr val="0070C0"/>
                </a:solidFill>
              </a:rPr>
              <a:t>(mean bin value, count of values in bin)</a:t>
            </a:r>
          </a:p>
          <a:p>
            <a:endParaRPr lang="en-US" dirty="0"/>
          </a:p>
          <a:p>
            <a:r>
              <a:rPr lang="en-US" dirty="0"/>
              <a:t>Plot the pairs in log-log scale</a:t>
            </a:r>
          </a:p>
        </p:txBody>
      </p:sp>
    </p:spTree>
    <p:extLst>
      <p:ext uri="{BB962C8B-B14F-4D97-AF65-F5344CB8AC3E}">
        <p14:creationId xmlns:p14="http://schemas.microsoft.com/office/powerpoint/2010/main" val="348139260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696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Intuition: self-similarity leads to </a:t>
            </a:r>
            <a:r>
              <a:rPr lang="en-US" altLang="en-US" sz="2800" dirty="0">
                <a:solidFill>
                  <a:srgbClr val="CC0000"/>
                </a:solidFill>
              </a:rPr>
              <a:t>power-laws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Try to mimic </a:t>
            </a:r>
            <a:r>
              <a:rPr lang="en-US" altLang="en-US" sz="2800" dirty="0">
                <a:solidFill>
                  <a:srgbClr val="CC0000"/>
                </a:solidFill>
              </a:rPr>
              <a:t>recursive</a:t>
            </a:r>
            <a:r>
              <a:rPr lang="en-US" altLang="en-US" sz="2800" dirty="0"/>
              <a:t> graph / community growth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There are many obvious (but wrong) ways: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3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4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rgbClr val="CC0000"/>
                </a:solidFill>
              </a:rPr>
              <a:t>Kronecker</a:t>
            </a:r>
            <a:r>
              <a:rPr lang="en-US" altLang="en-US" sz="2800" dirty="0">
                <a:solidFill>
                  <a:srgbClr val="CC0000"/>
                </a:solidFill>
              </a:rPr>
              <a:t> Product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2800" dirty="0"/>
              <a:t>is a way of generating self-similar matrices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/>
              <a:t>Idea: Recursive graph generation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289300"/>
            <a:ext cx="6016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275013"/>
            <a:ext cx="20574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703388" y="4708525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Initial graph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029200" y="4705350"/>
            <a:ext cx="254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Recursive expansion</a:t>
            </a:r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3733800" y="388461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9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/>
      <p:bldP spid="10957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077200" y="6096000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94375" y="6248400"/>
            <a:ext cx="2516188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Adjacency matrix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628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9563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5900"/>
            <a:ext cx="18097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91200"/>
            <a:ext cx="21304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5791200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84475" y="3736975"/>
            <a:ext cx="2719388" cy="466725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Intermediate stage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6376988" y="2209800"/>
            <a:ext cx="557212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7110413" y="2209800"/>
            <a:ext cx="43497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6354763" y="2819400"/>
            <a:ext cx="560387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7097713" y="2819400"/>
            <a:ext cx="522287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00038" y="6248400"/>
            <a:ext cx="2516187" cy="466725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Adjacency matrix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8077200" y="5349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(9x9)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266950" y="5349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(3x3)</a:t>
            </a:r>
          </a:p>
        </p:txBody>
      </p:sp>
    </p:spTree>
    <p:extLst>
      <p:ext uri="{BB962C8B-B14F-4D97-AF65-F5344CB8AC3E}">
        <p14:creationId xmlns:p14="http://schemas.microsoft.com/office/powerpoint/2010/main" val="13065005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0104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Definition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/>
              <a:t>of matrices </a:t>
            </a:r>
            <a:r>
              <a:rPr lang="en-US" altLang="en-US" sz="2800" i="1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/>
              <a:t> and </a:t>
            </a:r>
            <a:r>
              <a:rPr lang="en-US" altLang="en-US" sz="2800" i="1" dirty="0">
                <a:latin typeface="Times New Roman" panose="02020603050405020304" pitchFamily="18" charset="0"/>
              </a:rPr>
              <a:t>B</a:t>
            </a:r>
            <a:r>
              <a:rPr lang="en-US" altLang="en-US" sz="2800" dirty="0"/>
              <a:t> is given by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We define a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of two graphs </a:t>
            </a:r>
            <a:r>
              <a:rPr lang="en-US" altLang="en-US" sz="2800" dirty="0"/>
              <a:t>as a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product of their </a:t>
            </a:r>
            <a:r>
              <a:rPr lang="en-US" altLang="en-US" sz="2800" dirty="0">
                <a:solidFill>
                  <a:srgbClr val="CC0000"/>
                </a:solidFill>
              </a:rPr>
              <a:t>adjacency matrices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09713" y="36576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N x M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660650" y="36576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K x 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102225" y="4572000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N*K x M*L </a:t>
            </a:r>
          </a:p>
        </p:txBody>
      </p:sp>
    </p:spTree>
    <p:extLst>
      <p:ext uri="{BB962C8B-B14F-4D97-AF65-F5344CB8AC3E}">
        <p14:creationId xmlns:p14="http://schemas.microsoft.com/office/powerpoint/2010/main" val="20169712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graphs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646" y="1593239"/>
            <a:ext cx="8001000" cy="3505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We create the self-similar graphs </a:t>
            </a:r>
            <a:r>
              <a:rPr lang="en-US" altLang="en-US" sz="2800" dirty="0">
                <a:solidFill>
                  <a:srgbClr val="CC0000"/>
                </a:solidFill>
              </a:rPr>
              <a:t>recursively</a:t>
            </a:r>
            <a:endParaRPr lang="en-US" altLang="en-US" sz="2800" dirty="0"/>
          </a:p>
          <a:p>
            <a:pPr lvl="1" eaLnBrk="1" hangingPunct="1"/>
            <a:r>
              <a:rPr lang="en-US" altLang="en-US" sz="2400" dirty="0"/>
              <a:t>Start with an </a:t>
            </a:r>
            <a:r>
              <a:rPr lang="en-US" altLang="en-US" sz="2400" dirty="0">
                <a:solidFill>
                  <a:srgbClr val="CC0000"/>
                </a:solidFill>
              </a:rPr>
              <a:t>initiator</a:t>
            </a:r>
            <a:r>
              <a:rPr lang="en-US" altLang="en-US" sz="2400" dirty="0"/>
              <a:t> graph 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on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nodes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E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edges</a:t>
            </a:r>
          </a:p>
          <a:p>
            <a:pPr lvl="1" eaLnBrk="1" hangingPunct="1"/>
            <a:r>
              <a:rPr lang="en-US" altLang="en-US" sz="2400" dirty="0"/>
              <a:t>The recursion will then produce larger graphs 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i="1" dirty="0">
                <a:latin typeface="Times New Roman" panose="02020603050405020304" pitchFamily="18" charset="0"/>
              </a:rPr>
              <a:t>,   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i="1" dirty="0">
                <a:latin typeface="Times New Roman" panose="02020603050405020304" pitchFamily="18" charset="0"/>
              </a:rPr>
              <a:t>, …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 err="1">
                <a:latin typeface="Times New Roman" panose="02020603050405020304" pitchFamily="18" charset="0"/>
              </a:rPr>
              <a:t>k</a:t>
            </a:r>
            <a:r>
              <a:rPr lang="en-US" altLang="en-US" sz="2400" dirty="0"/>
              <a:t> on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i="1" baseline="30000" dirty="0">
                <a:latin typeface="Times New Roman" panose="02020603050405020304" pitchFamily="18" charset="0"/>
              </a:rPr>
              <a:t>k</a:t>
            </a:r>
            <a:r>
              <a:rPr lang="en-US" altLang="en-US" sz="2400" dirty="0"/>
              <a:t> nodes</a:t>
            </a:r>
          </a:p>
          <a:p>
            <a:pPr eaLnBrk="1" hangingPunct="1"/>
            <a:r>
              <a:rPr lang="en-US" altLang="en-US" sz="2800" dirty="0"/>
              <a:t>We obtain a growing sequence of graphs by iterating the </a:t>
            </a:r>
            <a:r>
              <a:rPr lang="en-US" altLang="en-US" sz="2800" dirty="0" err="1">
                <a:solidFill>
                  <a:srgbClr val="CC0000"/>
                </a:solidFill>
              </a:rPr>
              <a:t>Kronecker</a:t>
            </a:r>
            <a:r>
              <a:rPr lang="en-US" altLang="en-US" sz="2800" dirty="0">
                <a:solidFill>
                  <a:srgbClr val="CC0000"/>
                </a:solidFill>
              </a:rPr>
              <a:t> product</a:t>
            </a:r>
            <a:endParaRPr lang="en-US" altLang="en-US" sz="2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40481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59390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Continuing </a:t>
            </a:r>
            <a:r>
              <a:rPr lang="en-US" altLang="en-US" dirty="0" err="1"/>
              <a:t>multypling</a:t>
            </a:r>
            <a:r>
              <a:rPr lang="en-US" altLang="en-US" dirty="0"/>
              <a:t> with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/>
              <a:t> we obtain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dirty="0"/>
              <a:t>and so on …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60900" y="6096000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b="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0" dirty="0"/>
              <a:t> adjacency matrix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60738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5032375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3200400" y="3962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26670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37338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2673778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3742593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47870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59" y="47870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41" y="3743324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94915" y="2675119"/>
            <a:ext cx="1091419" cy="1117358"/>
            <a:chOff x="4568326" y="4774954"/>
            <a:chExt cx="1091419" cy="1117358"/>
          </a:xfrm>
        </p:grpSpPr>
        <p:grpSp>
          <p:nvGrpSpPr>
            <p:cNvPr id="8" name="Group 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48403" y="4783778"/>
            <a:ext cx="1091419" cy="1117358"/>
            <a:chOff x="4568326" y="4774954"/>
            <a:chExt cx="1091419" cy="1117358"/>
          </a:xfrm>
        </p:grpSpPr>
        <p:grpSp>
          <p:nvGrpSpPr>
            <p:cNvPr id="48" name="Group 4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25416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5805"/>
            <a:ext cx="7928245" cy="103681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Continuing multiplying with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/>
              <a:t> we obtain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dirty="0"/>
              <a:t>and so on …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34320" y="6106292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b="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0" dirty="0"/>
              <a:t> adjacency matrix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0" y="3258678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29" y="4923279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4412414" y="396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96" y="25908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96" y="36576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2597578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3666393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47108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24" y="47108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06" y="3667124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800880" y="2598919"/>
            <a:ext cx="1091419" cy="1117358"/>
            <a:chOff x="4568326" y="4774954"/>
            <a:chExt cx="1091419" cy="1117358"/>
          </a:xfrm>
        </p:grpSpPr>
        <p:grpSp>
          <p:nvGrpSpPr>
            <p:cNvPr id="8" name="Group 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54368" y="4707578"/>
            <a:ext cx="1091419" cy="1117358"/>
            <a:chOff x="4568326" y="4774954"/>
            <a:chExt cx="1091419" cy="1117358"/>
          </a:xfrm>
        </p:grpSpPr>
        <p:grpSp>
          <p:nvGrpSpPr>
            <p:cNvPr id="48" name="Group 4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55" y="3292781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04" y="4957382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0385" y="3794786"/>
                <a:ext cx="5215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85" y="3794786"/>
                <a:ext cx="52154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98" y="3863181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8" y="3863181"/>
                <a:ext cx="48872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25565" y="2891450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65" y="2891450"/>
                <a:ext cx="48872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69875" y="3977786"/>
                <a:ext cx="525849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75" y="3977786"/>
                <a:ext cx="525849" cy="372538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069788" y="2218262"/>
                <a:ext cx="525849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88" y="2218262"/>
                <a:ext cx="525849" cy="372538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040419" y="5081069"/>
            <a:ext cx="317344" cy="3203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977" y="4292393"/>
            <a:ext cx="4887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26006" y="3852219"/>
            <a:ext cx="4887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998" y="5629919"/>
                <a:ext cx="51497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Each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is the product by two cells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Each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is the product of three cells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so on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8" y="5629919"/>
                <a:ext cx="514974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1183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30412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63" y="1676400"/>
            <a:ext cx="89530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824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37" y="1219200"/>
            <a:ext cx="8880163" cy="54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767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graphs: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7924800" cy="4953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dirty="0">
                    <a:solidFill>
                      <a:srgbClr val="CC0000"/>
                    </a:solidFill>
                  </a:rPr>
                  <a:t>Recursive growth of graph communities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get expanded to micro communities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in sub-community link among themselves and to nodes from different communities as determined by the original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7924800" cy="4953000"/>
              </a:xfrm>
              <a:blipFill>
                <a:blip r:embed="rId3"/>
                <a:stretch>
                  <a:fillRect l="-1769" t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4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044950"/>
            <a:ext cx="40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5038725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49" name="Group 12"/>
          <p:cNvGrpSpPr>
            <a:grpSpLocks/>
          </p:cNvGrpSpPr>
          <p:nvPr/>
        </p:nvGrpSpPr>
        <p:grpSpPr bwMode="auto">
          <a:xfrm>
            <a:off x="4876800" y="3816350"/>
            <a:ext cx="1752600" cy="1600200"/>
            <a:chOff x="2881" y="1632"/>
            <a:chExt cx="1632" cy="1558"/>
          </a:xfrm>
        </p:grpSpPr>
        <p:pic>
          <p:nvPicPr>
            <p:cNvPr id="1845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1632"/>
              <a:ext cx="1632" cy="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56" name="Line 8"/>
            <p:cNvSpPr>
              <a:spLocks noChangeShapeType="1"/>
            </p:cNvSpPr>
            <p:nvPr/>
          </p:nvSpPr>
          <p:spPr bwMode="auto">
            <a:xfrm flipH="1">
              <a:off x="3360" y="203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9"/>
            <p:cNvSpPr>
              <a:spLocks noChangeShapeType="1"/>
            </p:cNvSpPr>
            <p:nvPr/>
          </p:nvSpPr>
          <p:spPr bwMode="auto">
            <a:xfrm>
              <a:off x="3360" y="237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0"/>
            <p:cNvSpPr>
              <a:spLocks noChangeShapeType="1"/>
            </p:cNvSpPr>
            <p:nvPr/>
          </p:nvSpPr>
          <p:spPr bwMode="auto">
            <a:xfrm>
              <a:off x="3840" y="2038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1"/>
            <p:cNvSpPr>
              <a:spLocks noChangeShapeType="1"/>
            </p:cNvSpPr>
            <p:nvPr/>
          </p:nvSpPr>
          <p:spPr bwMode="auto">
            <a:xfrm flipH="1">
              <a:off x="3825" y="2374"/>
              <a:ext cx="303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5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87950"/>
            <a:ext cx="21304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1" name="AutoShape 13"/>
          <p:cNvSpPr>
            <a:spLocks noChangeArrowheads="1"/>
          </p:cNvSpPr>
          <p:nvPr/>
        </p:nvSpPr>
        <p:spPr bwMode="auto">
          <a:xfrm>
            <a:off x="3886200" y="434975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742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C4A7-49C5-4FBD-B108-99982CD6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Kronecker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B740-7B5A-4943-B7DB-662AED52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Kronecker </a:t>
            </a:r>
            <a:r>
              <a:rPr lang="en-US" dirty="0"/>
              <a:t>graphs have nice properties but they are deterministic and the distributions we obtain are not smooth: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A9C94-2BF9-4F0A-8145-86377658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05180"/>
            <a:ext cx="7632848" cy="33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Counts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65804"/>
              </p:ext>
            </p:extLst>
          </p:nvPr>
        </p:nvGraphicFramePr>
        <p:xfrm>
          <a:off x="1259632" y="2060848"/>
          <a:ext cx="61926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3174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Stochastic Kronecker graphs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629400" cy="23018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Create </a:t>
            </a:r>
            <a:r>
              <a:rPr lang="en-US" altLang="en-US" sz="2800" i="1" dirty="0">
                <a:latin typeface="Times New Roman" panose="02020603050405020304" pitchFamily="18" charset="0"/>
              </a:rPr>
              <a:t>N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800" i="1" dirty="0">
                <a:latin typeface="Times New Roman" panose="02020603050405020304" pitchFamily="18" charset="0"/>
              </a:rPr>
              <a:t>N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CC0000"/>
                </a:solidFill>
              </a:rPr>
              <a:t>probability matrix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sz="2800" dirty="0"/>
              <a:t>Compute the </a:t>
            </a:r>
            <a:r>
              <a:rPr lang="en-US" altLang="en-US" sz="2800" i="1" dirty="0">
                <a:latin typeface="Times New Roman" panose="02020603050405020304" pitchFamily="18" charset="0"/>
              </a:rPr>
              <a:t>k</a:t>
            </a:r>
            <a:r>
              <a:rPr lang="en-US" altLang="en-US" sz="2800" i="1" baseline="30000" dirty="0"/>
              <a:t>th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power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k</a:t>
            </a:r>
            <a:endParaRPr lang="en-US" altLang="en-US" sz="2800" i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/>
              <a:t>For each entry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 dirty="0" err="1">
                <a:latin typeface="Times New Roman" panose="02020603050405020304" pitchFamily="18" charset="0"/>
              </a:rPr>
              <a:t>uv</a:t>
            </a:r>
            <a:r>
              <a:rPr lang="en-US" altLang="en-US" sz="2800" dirty="0"/>
              <a:t> of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k</a:t>
            </a:r>
            <a:r>
              <a:rPr lang="en-US" altLang="en-US" sz="2800" dirty="0"/>
              <a:t> include an edge 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u,v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dirty="0"/>
              <a:t> with probability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 dirty="0" err="1">
                <a:latin typeface="Times New Roman" panose="02020603050405020304" pitchFamily="18" charset="0"/>
              </a:rPr>
              <a:t>uv</a:t>
            </a:r>
            <a:endParaRPr lang="en-US" altLang="en-US" sz="2800" i="1" baseline="-25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/>
        </p:nvGraphicFramePr>
        <p:xfrm>
          <a:off x="304800" y="4495800"/>
          <a:ext cx="1371600" cy="10366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82625" y="5640388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315200" y="4521200"/>
            <a:ext cx="1676400" cy="1041400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0"/>
              <a:t>Instance</a:t>
            </a:r>
            <a:r>
              <a:rPr lang="en-US" altLang="en-US" sz="2800" b="0">
                <a:solidFill>
                  <a:schemeClr val="folHlink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0">
                <a:solidFill>
                  <a:srgbClr val="CC0000"/>
                </a:solidFill>
              </a:rPr>
              <a:t>matrix K</a:t>
            </a:r>
            <a:r>
              <a:rPr lang="en-US" altLang="en-US" sz="2800" b="0" baseline="-25000">
                <a:solidFill>
                  <a:srgbClr val="CC0000"/>
                </a:solidFill>
              </a:rPr>
              <a:t>2</a:t>
            </a:r>
            <a:endParaRPr lang="en-US" altLang="en-US" sz="2800" b="0">
              <a:solidFill>
                <a:srgbClr val="CC0000"/>
              </a:solidFill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 rot="10800000">
            <a:off x="6629400" y="4800600"/>
            <a:ext cx="609600" cy="457200"/>
          </a:xfrm>
          <a:prstGeom prst="leftArrow">
            <a:avLst>
              <a:gd name="adj1" fmla="val 53481"/>
              <a:gd name="adj2" fmla="val 409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3442" name="Group 18"/>
          <p:cNvGraphicFramePr>
            <a:graphicFrameLocks noGrp="1"/>
          </p:cNvGraphicFramePr>
          <p:nvPr>
            <p:ph sz="quarter" idx="2"/>
          </p:nvPr>
        </p:nvGraphicFramePr>
        <p:xfrm>
          <a:off x="3276600" y="4054475"/>
          <a:ext cx="3124200" cy="1981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53" name="AutoShape 45"/>
          <p:cNvSpPr>
            <a:spLocks noChangeArrowheads="1"/>
          </p:cNvSpPr>
          <p:nvPr/>
        </p:nvSpPr>
        <p:spPr bwMode="auto">
          <a:xfrm rot="10800000">
            <a:off x="1871663" y="4800600"/>
            <a:ext cx="1371600" cy="4572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4194175" y="6091238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 b="0" i="1">
                <a:latin typeface="Times New Roman" panose="02020603050405020304" pitchFamily="18" charset="0"/>
              </a:rPr>
              <a:t>=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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7315200" y="5715000"/>
            <a:ext cx="16700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For each </a:t>
            </a:r>
            <a:r>
              <a:rPr lang="en-US" altLang="en-US" sz="2000" b="0" i="1">
                <a:latin typeface="Times New Roman" panose="02020603050405020304" pitchFamily="18" charset="0"/>
              </a:rPr>
              <a:t>p</a:t>
            </a:r>
            <a:r>
              <a:rPr lang="en-US" altLang="en-US" sz="2000" b="0" i="1" baseline="-25000">
                <a:latin typeface="Times New Roman" panose="02020603050405020304" pitchFamily="18" charset="0"/>
              </a:rPr>
              <a:t>uv</a:t>
            </a:r>
            <a:r>
              <a:rPr lang="en-US" altLang="en-US" sz="2000" b="0"/>
              <a:t> flip Bernoulli coin</a:t>
            </a:r>
            <a:endParaRPr lang="en-US" altLang="en-US" sz="2000" b="0" baseline="-25000"/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1676400" y="4038600"/>
            <a:ext cx="1654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Kronecker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multiplication</a:t>
            </a:r>
            <a:endParaRPr lang="en-US" altLang="en-US" sz="2000" b="0" baseline="-25000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 flipH="1">
            <a:off x="6324600" y="3810000"/>
            <a:ext cx="68580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7010400" y="3505200"/>
            <a:ext cx="138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Probability of edge </a:t>
            </a:r>
            <a:r>
              <a:rPr lang="en-US" altLang="en-US" b="0" i="1">
                <a:latin typeface="Times" panose="02020603050405020304" pitchFamily="18" charset="0"/>
              </a:rPr>
              <a:t>p</a:t>
            </a:r>
            <a:r>
              <a:rPr lang="en-US" altLang="en-US" b="0" i="1" baseline="-25000">
                <a:latin typeface="Times" panose="02020603050405020304" pitchFamily="18" charset="0"/>
              </a:rPr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76362351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Stochastic Kronecker graphs: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1840" y="1711847"/>
                <a:ext cx="7924800" cy="4953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dirty="0">
                    <a:solidFill>
                      <a:srgbClr val="CC0000"/>
                    </a:solidFill>
                  </a:rPr>
                  <a:t>Node attribute representation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are described by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features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[in Ioannina, student, computer science]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u=[1,1,0],   v=[1, 1,1]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Parameter matrix gives the linking probability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>
                    <a:latin typeface="Times New Roman" panose="02020603050405020304" pitchFamily="18" charset="0"/>
                  </a:rPr>
                  <a:t>p(</a:t>
                </a:r>
                <a:r>
                  <a:rPr lang="en-US" altLang="en-US" dirty="0" err="1">
                    <a:latin typeface="Times New Roman" panose="02020603050405020304" pitchFamily="18" charset="0"/>
                  </a:rPr>
                  <a:t>u,v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) = 0.5 * 0.5* 0.1 = 0.025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1840" y="1711847"/>
                <a:ext cx="7924800" cy="4953000"/>
              </a:xfrm>
              <a:blipFill>
                <a:blip r:embed="rId3"/>
                <a:stretch>
                  <a:fillRect l="-1769" t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6066" name="Group 66"/>
          <p:cNvGraphicFramePr>
            <a:graphicFrameLocks noGrp="1"/>
          </p:cNvGraphicFramePr>
          <p:nvPr>
            <p:ph sz="quarter" idx="2"/>
          </p:nvPr>
        </p:nvGraphicFramePr>
        <p:xfrm>
          <a:off x="7778505" y="4247606"/>
          <a:ext cx="1143000" cy="792408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2" name="Text Box 58"/>
          <p:cNvSpPr txBox="1">
            <a:spLocks noChangeArrowheads="1"/>
          </p:cNvSpPr>
          <p:nvPr/>
        </p:nvSpPr>
        <p:spPr bwMode="auto">
          <a:xfrm>
            <a:off x="7949955" y="3866606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1       0</a:t>
            </a:r>
          </a:p>
        </p:txBody>
      </p:sp>
      <p:sp>
        <p:nvSpPr>
          <p:cNvPr id="18453" name="Text Box 59"/>
          <p:cNvSpPr txBox="1">
            <a:spLocks noChangeArrowheads="1"/>
          </p:cNvSpPr>
          <p:nvPr/>
        </p:nvSpPr>
        <p:spPr bwMode="auto">
          <a:xfrm>
            <a:off x="7454655" y="4299994"/>
            <a:ext cx="374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1 </a:t>
            </a:r>
          </a:p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454" name="Text Box 61"/>
          <p:cNvSpPr txBox="1">
            <a:spLocks noChangeArrowheads="1"/>
          </p:cNvSpPr>
          <p:nvPr/>
        </p:nvSpPr>
        <p:spPr bwMode="auto">
          <a:xfrm>
            <a:off x="6948242" y="433432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altLang="en-US" sz="2400" b="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919040" y="4370498"/>
            <a:ext cx="1752600" cy="457200"/>
          </a:xfrm>
          <a:prstGeom prst="wedgeRectCallout">
            <a:avLst>
              <a:gd name="adj1" fmla="val 63782"/>
              <a:gd name="adj2" fmla="val -111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in Ioannina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2900240" y="4384282"/>
            <a:ext cx="1512277" cy="457200"/>
          </a:xfrm>
          <a:prstGeom prst="wedgeRectCallout">
            <a:avLst>
              <a:gd name="adj1" fmla="val -8724"/>
              <a:gd name="adj2" fmla="val -113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students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4576640" y="4378687"/>
            <a:ext cx="1765490" cy="440821"/>
          </a:xfrm>
          <a:prstGeom prst="wedgeRectCallout">
            <a:avLst>
              <a:gd name="adj1" fmla="val -66420"/>
              <a:gd name="adj2" fmla="val -123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CS one not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7240" y="5293247"/>
            <a:ext cx="351883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could have different probabilities for different attributes</a:t>
            </a:r>
          </a:p>
        </p:txBody>
      </p:sp>
    </p:spTree>
    <p:extLst>
      <p:ext uri="{BB962C8B-B14F-4D97-AF65-F5344CB8AC3E}">
        <p14:creationId xmlns:p14="http://schemas.microsoft.com/office/powerpoint/2010/main" val="385173077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Kronecker</a:t>
            </a:r>
            <a:r>
              <a:rPr lang="en-US" dirty="0"/>
              <a:t> graph construction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can construct the graph by flipping a coin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each</a:t>
            </a:r>
            <a:r>
              <a:rPr lang="en-US" dirty="0"/>
              <a:t> of the possible edges.</a:t>
            </a:r>
          </a:p>
          <a:p>
            <a:pPr lvl="1"/>
            <a:r>
              <a:rPr lang="en-US" dirty="0"/>
              <a:t>But this is expensive,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quadratic number </a:t>
            </a:r>
            <a:r>
              <a:rPr lang="en-US" dirty="0"/>
              <a:t>of coins to flip.</a:t>
            </a:r>
          </a:p>
          <a:p>
            <a:r>
              <a:rPr lang="en-US" dirty="0"/>
              <a:t>We can exploit the </a:t>
            </a:r>
            <a:r>
              <a:rPr lang="en-US" dirty="0">
                <a:solidFill>
                  <a:srgbClr val="0070C0"/>
                </a:solidFill>
              </a:rPr>
              <a:t>recursive/hierarchical</a:t>
            </a:r>
            <a:r>
              <a:rPr lang="en-US" dirty="0"/>
              <a:t> nature of </a:t>
            </a:r>
            <a:r>
              <a:rPr lang="en-US" dirty="0" err="1"/>
              <a:t>Kronecker</a:t>
            </a:r>
            <a:r>
              <a:rPr lang="en-US" dirty="0"/>
              <a:t> graphs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457200" y="3886200"/>
            <a:ext cx="8167315" cy="28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337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Kronecker</a:t>
            </a:r>
            <a:r>
              <a:rPr lang="en-US" dirty="0"/>
              <a:t> graph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then the number of edges is normally distributed with expectation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Process:</a:t>
                </a:r>
              </a:p>
              <a:p>
                <a:pPr lvl="1"/>
                <a:r>
                  <a:rPr lang="en-US" dirty="0"/>
                  <a:t>Sample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number of edges </a:t>
                </a:r>
                <a:r>
                  <a:rPr lang="en-US" dirty="0"/>
                  <a:t>from the normal distribution</a:t>
                </a:r>
              </a:p>
              <a:p>
                <a:pPr lvl="1"/>
                <a:r>
                  <a:rPr lang="en-US" dirty="0"/>
                  <a:t>For each edge to be added,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descend</a:t>
                </a:r>
                <a:r>
                  <a:rPr lang="en-US" dirty="0"/>
                  <a:t> to the position of the edge:</a:t>
                </a:r>
              </a:p>
              <a:p>
                <a:pPr lvl="2"/>
                <a:r>
                  <a:rPr lang="en-US" dirty="0"/>
                  <a:t>Pick a top-level cell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Within the top-level cell repeat recursively</a:t>
                </a:r>
              </a:p>
              <a:p>
                <a:pPr lvl="2"/>
                <a:r>
                  <a:rPr lang="en-US" dirty="0"/>
                  <a:t>Until you have gone down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levels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23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99498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85602"/>
                <a:ext cx="8229600" cy="134056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To generate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first we pick the top quadrant</a:t>
                </a:r>
              </a:p>
              <a:p>
                <a:r>
                  <a:rPr lang="en-US" dirty="0"/>
                  <a:t>Then within that we pick the exact cell of the matrix.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85602"/>
                <a:ext cx="8229600" cy="1340561"/>
              </a:xfrm>
              <a:blipFill rotWithShape="0">
                <a:blip r:embed="rId2"/>
                <a:stretch>
                  <a:fillRect l="-1259" t="-7273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425"/>
          <a:stretch/>
        </p:blipFill>
        <p:spPr>
          <a:xfrm>
            <a:off x="519485" y="1676400"/>
            <a:ext cx="8167315" cy="28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787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Kronecker graphs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We </a:t>
            </a:r>
            <a:r>
              <a:rPr lang="en-US" altLang="en-US" sz="2800" dirty="0">
                <a:solidFill>
                  <a:srgbClr val="CC0000"/>
                </a:solidFill>
              </a:rPr>
              <a:t>prove</a:t>
            </a:r>
            <a:r>
              <a:rPr lang="en-US" altLang="en-US" sz="2800" dirty="0"/>
              <a:t> that 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multiplication generates graphs that obey [PKDD’05]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Properties of static networks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Power Law Degree Distribution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Power Law eigenvalue and eigenvector distribution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Small Diameter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Properties of dynamic networks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Densification Power Law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Shrinking/Stabilizing Diameter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Good news: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graphs have the necessary </a:t>
            </a:r>
            <a:r>
              <a:rPr lang="en-US" altLang="en-US" sz="2800" dirty="0">
                <a:solidFill>
                  <a:srgbClr val="CC0000"/>
                </a:solidFill>
              </a:rPr>
              <a:t>expressive power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47800" y="26050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41450" y="29860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47800" y="39004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41450" y="3262313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441450" y="4191000"/>
            <a:ext cx="46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 4-star as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Make the matrix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  <a:r>
                  <a:rPr lang="en-US" dirty="0"/>
                  <a:t> by having probability </a:t>
                </a:r>
                <a:r>
                  <a:rPr lang="el-GR" dirty="0">
                    <a:solidFill>
                      <a:srgbClr val="0070C0"/>
                    </a:solidFill>
                  </a:rPr>
                  <a:t>α</a:t>
                </a:r>
                <a:r>
                  <a:rPr lang="en-US" dirty="0"/>
                  <a:t> for all edges and </a:t>
                </a:r>
                <a:r>
                  <a:rPr lang="el-GR" dirty="0">
                    <a:solidFill>
                      <a:srgbClr val="0070C0"/>
                    </a:solidFill>
                  </a:rPr>
                  <a:t>β</a:t>
                </a:r>
                <a:r>
                  <a:rPr lang="en-US" dirty="0"/>
                  <a:t> for all non-edges in the matrix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1847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69434" y="2590800"/>
            <a:ext cx="1593166" cy="15056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4766017" y="2590800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3969434" y="3343643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97206" y="332533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409" y="260075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5172" y="260075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206" y="29705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5172" y="29634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7501" y="3696376"/>
            <a:ext cx="27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7758" y="3316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9118" y="36958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50978" y="2590801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81600" y="2590801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9434" y="2970536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69434" y="3716216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97409" y="29705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97409" y="3327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97409" y="36959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97758" y="260218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78016" y="295987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15172" y="3316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97206" y="369637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97206" y="25992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4360" name="Group 14359"/>
          <p:cNvGrpSpPr/>
          <p:nvPr/>
        </p:nvGrpSpPr>
        <p:grpSpPr>
          <a:xfrm>
            <a:off x="6372825" y="2590732"/>
            <a:ext cx="1593166" cy="1505686"/>
            <a:chOff x="6372825" y="2590732"/>
            <a:chExt cx="1593166" cy="1505686"/>
          </a:xfrm>
        </p:grpSpPr>
        <p:sp>
          <p:nvSpPr>
            <p:cNvPr id="66" name="Rectangle 65"/>
            <p:cNvSpPr/>
            <p:nvPr/>
          </p:nvSpPr>
          <p:spPr>
            <a:xfrm>
              <a:off x="6372825" y="2590732"/>
              <a:ext cx="1593166" cy="1505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66" idx="0"/>
              <a:endCxn id="66" idx="2"/>
            </p:cNvCxnSpPr>
            <p:nvPr/>
          </p:nvCxnSpPr>
          <p:spPr>
            <a:xfrm>
              <a:off x="7169408" y="2590732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1"/>
              <a:endCxn id="66" idx="3"/>
            </p:cNvCxnSpPr>
            <p:nvPr/>
          </p:nvCxnSpPr>
          <p:spPr>
            <a:xfrm>
              <a:off x="6372825" y="3343575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600597" y="332526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00800" y="260068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18563" y="260068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00597" y="29704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18563" y="296341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20892" y="3696308"/>
              <a:ext cx="273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01149" y="331603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92509" y="36957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6754369" y="2590733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84991" y="2590733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372825" y="2970468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372825" y="3716148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400800" y="297046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00800" y="3327415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00800" y="3695856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01149" y="2602113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81407" y="295980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18563" y="331603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00597" y="369630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600597" y="259914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6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185"/>
            <a:ext cx="7815263" cy="662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4193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" y="990600"/>
            <a:ext cx="8190781" cy="481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151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2" y="1295399"/>
            <a:ext cx="8851867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power laws</a:t>
            </a:r>
          </a:p>
        </p:txBody>
      </p:sp>
      <p:pic>
        <p:nvPicPr>
          <p:cNvPr id="24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8229600" cy="3341687"/>
          </a:xfrm>
        </p:spPr>
      </p:pic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2123728" y="5343599"/>
            <a:ext cx="4821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Simple binning  produces a noisy plot</a:t>
            </a:r>
          </a:p>
        </p:txBody>
      </p:sp>
    </p:spTree>
    <p:extLst>
      <p:ext uri="{BB962C8B-B14F-4D97-AF65-F5344CB8AC3E}">
        <p14:creationId xmlns:p14="http://schemas.microsoft.com/office/powerpoint/2010/main" val="370302188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0456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phenomena</a:t>
            </a:r>
          </a:p>
        </p:txBody>
      </p:sp>
    </p:spTree>
    <p:extLst>
      <p:ext uri="{BB962C8B-B14F-4D97-AF65-F5344CB8AC3E}">
        <p14:creationId xmlns:p14="http://schemas.microsoft.com/office/powerpoint/2010/main" val="15925157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017587"/>
          </a:xfrm>
        </p:spPr>
        <p:txBody>
          <a:bodyPr/>
          <a:lstStyle/>
          <a:p>
            <a:pPr eaLnBrk="1" hangingPunct="1"/>
            <a:r>
              <a:rPr lang="en-US" altLang="en-US"/>
              <a:t>Model estimation: approach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5410200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do we choose the parameters to match the properties of a real network?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Maximum likelihood estimation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Given real graph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Estimate </a:t>
            </a:r>
            <a:r>
              <a:rPr lang="en-US" altLang="en-US" dirty="0" err="1"/>
              <a:t>Kronecker</a:t>
            </a:r>
            <a:r>
              <a:rPr lang="en-US" altLang="en-US" dirty="0"/>
              <a:t> initiator graph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dirty="0"/>
              <a:t> (e.g.,        ) which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We need to (efficiently) calculate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And maximize over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/>
              <a:t>(e.g., using gradient descent)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581400" y="5029200"/>
          <a:ext cx="1676400" cy="610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3" imgW="558558" imgH="203112" progId="Equation.3">
                  <p:embed/>
                </p:oleObj>
              </mc:Choice>
              <mc:Fallback>
                <p:oleObj name="Equation" r:id="rId3" imgW="55855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676400" cy="610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3201" y="3657600"/>
          <a:ext cx="3124199" cy="81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5" imgW="1066800" imgH="279400" progId="Equation.3">
                  <p:embed/>
                </p:oleObj>
              </mc:Choice>
              <mc:Fallback>
                <p:oleObj name="Equation" r:id="rId5" imgW="1066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3657600"/>
                        <a:ext cx="3124199" cy="81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4381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8414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Fitting Kronecker graphs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6934200" cy="11874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/>
              <a:t>Given a graph </a:t>
            </a:r>
            <a:r>
              <a:rPr lang="en-US" altLang="en-US" sz="2400" i="1">
                <a:latin typeface="Times New Roman" panose="02020603050405020304" pitchFamily="18" charset="0"/>
              </a:rPr>
              <a:t>G</a:t>
            </a:r>
            <a:r>
              <a:rPr lang="en-US" altLang="en-US" sz="2400"/>
              <a:t> and Kronecker matrix 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/>
              <a:t> we calculate probability that 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/>
              <a:t> generated </a:t>
            </a:r>
            <a:r>
              <a:rPr lang="en-US" altLang="en-US" sz="2400" i="1">
                <a:latin typeface="Times New Roman" panose="02020603050405020304" pitchFamily="18" charset="0"/>
              </a:rPr>
              <a:t>G </a:t>
            </a:r>
            <a:r>
              <a:rPr lang="en-US" altLang="en-US" sz="2400"/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P(G|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04452" name="Group 4"/>
          <p:cNvGraphicFramePr>
            <a:graphicFrameLocks noGrp="1"/>
          </p:cNvGraphicFramePr>
          <p:nvPr>
            <p:ph sz="quarter" idx="2"/>
          </p:nvPr>
        </p:nvGraphicFramePr>
        <p:xfrm>
          <a:off x="2438400" y="2720975"/>
          <a:ext cx="3124200" cy="18288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4540" name="Group 92"/>
          <p:cNvGraphicFramePr>
            <a:graphicFrameLocks noGrp="1"/>
          </p:cNvGraphicFramePr>
          <p:nvPr/>
        </p:nvGraphicFramePr>
        <p:xfrm>
          <a:off x="533400" y="3248025"/>
          <a:ext cx="1295400" cy="99060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966788" y="4343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l-GR" altLang="en-US" sz="2400" b="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4003675" y="4621213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21548" name="AutoShape 44"/>
          <p:cNvSpPr>
            <a:spLocks noChangeArrowheads="1"/>
          </p:cNvSpPr>
          <p:nvPr/>
        </p:nvSpPr>
        <p:spPr bwMode="auto">
          <a:xfrm rot="10800000">
            <a:off x="1947863" y="3400425"/>
            <a:ext cx="414337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772400" y="1462088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8229600" y="16906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 flipV="1">
            <a:off x="7696200" y="16906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7696200" y="19192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7696200" y="1385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7620000" y="1843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8153400" y="1614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8153400" y="20716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7" name="AutoShape 53"/>
          <p:cNvSpPr>
            <a:spLocks noChangeArrowheads="1"/>
          </p:cNvSpPr>
          <p:nvPr/>
        </p:nvSpPr>
        <p:spPr bwMode="auto">
          <a:xfrm rot="-5400000">
            <a:off x="7793831" y="2202657"/>
            <a:ext cx="261937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4541" name="Group 93"/>
          <p:cNvGraphicFramePr>
            <a:graphicFrameLocks noGrp="1"/>
          </p:cNvGraphicFramePr>
          <p:nvPr>
            <p:ph sz="quarter" idx="3"/>
          </p:nvPr>
        </p:nvGraphicFramePr>
        <p:xfrm>
          <a:off x="7010400" y="2714625"/>
          <a:ext cx="1676400" cy="1714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85" name="Text Box 81"/>
          <p:cNvSpPr txBox="1">
            <a:spLocks noChangeArrowheads="1"/>
          </p:cNvSpPr>
          <p:nvPr/>
        </p:nvSpPr>
        <p:spPr bwMode="auto">
          <a:xfrm>
            <a:off x="7737475" y="4572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G</a:t>
            </a:r>
            <a:endParaRPr lang="en-US" altLang="en-US" sz="2400" b="0" i="1" baseline="-25000">
              <a:latin typeface="Times New Roman" panose="02020603050405020304" pitchFamily="18" charset="0"/>
            </a:endParaRPr>
          </a:p>
        </p:txBody>
      </p:sp>
      <p:sp>
        <p:nvSpPr>
          <p:cNvPr id="21586" name="AutoShape 82"/>
          <p:cNvSpPr>
            <a:spLocks noChangeArrowheads="1"/>
          </p:cNvSpPr>
          <p:nvPr/>
        </p:nvSpPr>
        <p:spPr bwMode="auto">
          <a:xfrm rot="-7583768">
            <a:off x="5584031" y="4217194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87" name="AutoShape 83"/>
          <p:cNvSpPr>
            <a:spLocks noChangeArrowheads="1"/>
          </p:cNvSpPr>
          <p:nvPr/>
        </p:nvSpPr>
        <p:spPr bwMode="auto">
          <a:xfrm rot="-3521192">
            <a:off x="6422231" y="4212432"/>
            <a:ext cx="566737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88" name="Rectangle 86"/>
          <p:cNvSpPr>
            <a:spLocks noChangeArrowheads="1"/>
          </p:cNvSpPr>
          <p:nvPr/>
        </p:nvSpPr>
        <p:spPr bwMode="auto">
          <a:xfrm>
            <a:off x="5626100" y="4725988"/>
            <a:ext cx="1412875" cy="608012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i="1">
                <a:latin typeface="Times New Roman" panose="02020603050405020304" pitchFamily="18" charset="0"/>
              </a:rPr>
              <a:t>P</a:t>
            </a:r>
            <a:r>
              <a:rPr lang="en-US" altLang="en-US" sz="3200" b="0" i="1">
                <a:latin typeface="Times New Roman" panose="02020603050405020304" pitchFamily="18" charset="0"/>
              </a:rPr>
              <a:t>(G|</a:t>
            </a:r>
            <a:r>
              <a:rPr lang="el-GR" altLang="en-US" sz="32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b="0" i="1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1589" name="Object 90"/>
          <p:cNvGraphicFramePr>
            <a:graphicFrameLocks noChangeAspect="1"/>
          </p:cNvGraphicFramePr>
          <p:nvPr/>
        </p:nvGraphicFramePr>
        <p:xfrm>
          <a:off x="966788" y="5545219"/>
          <a:ext cx="7396162" cy="82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Equation" r:id="rId3" imgW="2616200" imgH="292100" progId="Equation.3">
                  <p:embed/>
                </p:oleObj>
              </mc:Choice>
              <mc:Fallback>
                <p:oleObj name="Equation" r:id="rId3" imgW="2616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5545219"/>
                        <a:ext cx="7396162" cy="825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90" name="Text Box 94"/>
          <p:cNvSpPr txBox="1">
            <a:spLocks noChangeArrowheads="1"/>
          </p:cNvSpPr>
          <p:nvPr/>
        </p:nvSpPr>
        <p:spPr bwMode="auto">
          <a:xfrm>
            <a:off x="8077200" y="1066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imes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2051849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2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493838"/>
            <a:ext cx="4267200" cy="52117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Nodes are </a:t>
            </a:r>
            <a:r>
              <a:rPr lang="en-US" altLang="en-US" sz="2400" dirty="0">
                <a:solidFill>
                  <a:srgbClr val="CC0000"/>
                </a:solidFill>
              </a:rPr>
              <a:t>unlabeled</a:t>
            </a:r>
          </a:p>
          <a:p>
            <a:pPr eaLnBrk="1" hangingPunct="1"/>
            <a:r>
              <a:rPr lang="en-US" altLang="en-US" sz="2400" dirty="0"/>
              <a:t>Graphs </a:t>
            </a:r>
            <a:r>
              <a:rPr lang="en-US" altLang="en-US" sz="2400" i="1" dirty="0">
                <a:latin typeface="Times New Roman" panose="02020603050405020304" pitchFamily="18" charset="0"/>
              </a:rPr>
              <a:t>G’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G” </a:t>
            </a:r>
            <a:r>
              <a:rPr lang="en-US" altLang="en-US" sz="2400" dirty="0"/>
              <a:t>should have the same probability</a:t>
            </a:r>
          </a:p>
          <a:p>
            <a:pPr eaLnBrk="1" hangingPunct="1"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</a:rPr>
              <a:t>	P(G’|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 dirty="0">
                <a:latin typeface="Times New Roman" panose="02020603050405020304" pitchFamily="18" charset="0"/>
              </a:rPr>
              <a:t>) = P(G”|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 dirty="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400" dirty="0"/>
              <a:t>One needs to consider all node correspondences 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All correspondences are a priori equally likely</a:t>
            </a:r>
          </a:p>
          <a:p>
            <a:pPr eaLnBrk="1" hangingPunct="1"/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There are </a:t>
            </a:r>
            <a: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O(N!)</a:t>
            </a:r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 correspondences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Solution: Sample from the possible distributions</a:t>
            </a:r>
            <a:endParaRPr lang="el-GR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Challenge 1: Node correspondence</a:t>
            </a:r>
          </a:p>
        </p:txBody>
      </p:sp>
      <p:graphicFrame>
        <p:nvGraphicFramePr>
          <p:cNvPr id="105589" name="Group 117"/>
          <p:cNvGraphicFramePr>
            <a:graphicFrameLocks noGrp="1"/>
          </p:cNvGraphicFramePr>
          <p:nvPr>
            <p:ph sz="quarter" idx="2"/>
          </p:nvPr>
        </p:nvGraphicFramePr>
        <p:xfrm>
          <a:off x="2133600" y="1558925"/>
          <a:ext cx="2209800" cy="1260476"/>
        </p:xfrm>
        <a:graphic>
          <a:graphicData uri="http://schemas.openxmlformats.org/drawingml/2006/table">
            <a:tbl>
              <a:tblPr/>
              <a:tblGrid>
                <a:gridCol w="5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5592" name="Group 120"/>
          <p:cNvGraphicFramePr>
            <a:graphicFrameLocks noGrp="1"/>
          </p:cNvGraphicFramePr>
          <p:nvPr/>
        </p:nvGraphicFramePr>
        <p:xfrm>
          <a:off x="381000" y="1787525"/>
          <a:ext cx="990600" cy="67038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70" name="AutoShape 44"/>
          <p:cNvSpPr>
            <a:spLocks noChangeArrowheads="1"/>
          </p:cNvSpPr>
          <p:nvPr/>
        </p:nvSpPr>
        <p:spPr bwMode="auto">
          <a:xfrm rot="10800000">
            <a:off x="1447800" y="1898650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5593" name="Group 121"/>
          <p:cNvGraphicFramePr>
            <a:graphicFrameLocks noGrp="1"/>
          </p:cNvGraphicFramePr>
          <p:nvPr>
            <p:ph sz="quarter" idx="3"/>
          </p:nvPr>
        </p:nvGraphicFramePr>
        <p:xfrm>
          <a:off x="2514600" y="3429000"/>
          <a:ext cx="12192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98" name="Line 85"/>
          <p:cNvSpPr>
            <a:spLocks noChangeShapeType="1"/>
          </p:cNvSpPr>
          <p:nvPr/>
        </p:nvSpPr>
        <p:spPr bwMode="auto">
          <a:xfrm>
            <a:off x="838200" y="3671888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9" name="Line 86"/>
          <p:cNvSpPr>
            <a:spLocks noChangeShapeType="1"/>
          </p:cNvSpPr>
          <p:nvPr/>
        </p:nvSpPr>
        <p:spPr bwMode="auto">
          <a:xfrm>
            <a:off x="1295400" y="39004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0" name="Line 87"/>
          <p:cNvSpPr>
            <a:spLocks noChangeShapeType="1"/>
          </p:cNvSpPr>
          <p:nvPr/>
        </p:nvSpPr>
        <p:spPr bwMode="auto">
          <a:xfrm flipV="1">
            <a:off x="762000" y="39004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1" name="Line 88"/>
          <p:cNvSpPr>
            <a:spLocks noChangeShapeType="1"/>
          </p:cNvSpPr>
          <p:nvPr/>
        </p:nvSpPr>
        <p:spPr bwMode="auto">
          <a:xfrm>
            <a:off x="762000" y="41290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2" name="Oval 89"/>
          <p:cNvSpPr>
            <a:spLocks noChangeArrowheads="1"/>
          </p:cNvSpPr>
          <p:nvPr/>
        </p:nvSpPr>
        <p:spPr bwMode="auto">
          <a:xfrm>
            <a:off x="762000" y="35956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3" name="Oval 90"/>
          <p:cNvSpPr>
            <a:spLocks noChangeArrowheads="1"/>
          </p:cNvSpPr>
          <p:nvPr/>
        </p:nvSpPr>
        <p:spPr bwMode="auto">
          <a:xfrm>
            <a:off x="685800" y="4052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4" name="Oval 91"/>
          <p:cNvSpPr>
            <a:spLocks noChangeArrowheads="1"/>
          </p:cNvSpPr>
          <p:nvPr/>
        </p:nvSpPr>
        <p:spPr bwMode="auto">
          <a:xfrm>
            <a:off x="1219200" y="3824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5" name="Oval 92"/>
          <p:cNvSpPr>
            <a:spLocks noChangeArrowheads="1"/>
          </p:cNvSpPr>
          <p:nvPr/>
        </p:nvSpPr>
        <p:spPr bwMode="auto">
          <a:xfrm>
            <a:off x="1219200" y="4281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6" name="Text Box 94"/>
          <p:cNvSpPr txBox="1">
            <a:spLocks noChangeArrowheads="1"/>
          </p:cNvSpPr>
          <p:nvPr/>
        </p:nvSpPr>
        <p:spPr bwMode="auto">
          <a:xfrm>
            <a:off x="457200" y="3443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1</a:t>
            </a:r>
          </a:p>
        </p:txBody>
      </p:sp>
      <p:sp>
        <p:nvSpPr>
          <p:cNvPr id="22607" name="Text Box 95"/>
          <p:cNvSpPr txBox="1">
            <a:spLocks noChangeArrowheads="1"/>
          </p:cNvSpPr>
          <p:nvPr/>
        </p:nvSpPr>
        <p:spPr bwMode="auto">
          <a:xfrm>
            <a:off x="381000" y="3976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2</a:t>
            </a:r>
          </a:p>
        </p:txBody>
      </p:sp>
      <p:sp>
        <p:nvSpPr>
          <p:cNvPr id="22608" name="Text Box 96"/>
          <p:cNvSpPr txBox="1">
            <a:spLocks noChangeArrowheads="1"/>
          </p:cNvSpPr>
          <p:nvPr/>
        </p:nvSpPr>
        <p:spPr bwMode="auto">
          <a:xfrm>
            <a:off x="1289050" y="36099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3</a:t>
            </a:r>
          </a:p>
        </p:txBody>
      </p:sp>
      <p:sp>
        <p:nvSpPr>
          <p:cNvPr id="22609" name="Text Box 97"/>
          <p:cNvSpPr txBox="1">
            <a:spLocks noChangeArrowheads="1"/>
          </p:cNvSpPr>
          <p:nvPr/>
        </p:nvSpPr>
        <p:spPr bwMode="auto">
          <a:xfrm>
            <a:off x="1371600" y="4205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4</a:t>
            </a:r>
          </a:p>
        </p:txBody>
      </p:sp>
      <p:sp>
        <p:nvSpPr>
          <p:cNvPr id="22610" name="Line 98"/>
          <p:cNvSpPr>
            <a:spLocks noChangeShapeType="1"/>
          </p:cNvSpPr>
          <p:nvPr/>
        </p:nvSpPr>
        <p:spPr bwMode="auto">
          <a:xfrm>
            <a:off x="762000" y="5105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1" name="Line 99"/>
          <p:cNvSpPr>
            <a:spLocks noChangeShapeType="1"/>
          </p:cNvSpPr>
          <p:nvPr/>
        </p:nv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2" name="Line 100"/>
          <p:cNvSpPr>
            <a:spLocks noChangeShapeType="1"/>
          </p:cNvSpPr>
          <p:nvPr/>
        </p:nvSpPr>
        <p:spPr bwMode="auto">
          <a:xfrm flipV="1">
            <a:off x="685800" y="53340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3" name="Line 101"/>
          <p:cNvSpPr>
            <a:spLocks noChangeShapeType="1"/>
          </p:cNvSpPr>
          <p:nvPr/>
        </p:nvSpPr>
        <p:spPr bwMode="auto">
          <a:xfrm>
            <a:off x="685800" y="5562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4" name="Oval 102"/>
          <p:cNvSpPr>
            <a:spLocks noChangeArrowheads="1"/>
          </p:cNvSpPr>
          <p:nvPr/>
        </p:nvSpPr>
        <p:spPr bwMode="auto">
          <a:xfrm>
            <a:off x="685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5" name="Oval 103"/>
          <p:cNvSpPr>
            <a:spLocks noChangeArrowheads="1"/>
          </p:cNvSpPr>
          <p:nvPr/>
        </p:nvSpPr>
        <p:spPr bwMode="auto">
          <a:xfrm>
            <a:off x="609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6" name="Oval 10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7" name="Oval 105"/>
          <p:cNvSpPr>
            <a:spLocks noChangeArrowheads="1"/>
          </p:cNvSpPr>
          <p:nvPr/>
        </p:nvSpPr>
        <p:spPr bwMode="auto">
          <a:xfrm>
            <a:off x="11430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8" name="Text Box 106"/>
          <p:cNvSpPr txBox="1">
            <a:spLocks noChangeArrowheads="1"/>
          </p:cNvSpPr>
          <p:nvPr/>
        </p:nvSpPr>
        <p:spPr bwMode="auto">
          <a:xfrm>
            <a:off x="381000" y="4876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2</a:t>
            </a:r>
          </a:p>
        </p:txBody>
      </p:sp>
      <p:sp>
        <p:nvSpPr>
          <p:cNvPr id="22619" name="Text Box 107"/>
          <p:cNvSpPr txBox="1">
            <a:spLocks noChangeArrowheads="1"/>
          </p:cNvSpPr>
          <p:nvPr/>
        </p:nvSpPr>
        <p:spPr bwMode="auto">
          <a:xfrm>
            <a:off x="304800" y="5410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1</a:t>
            </a:r>
          </a:p>
        </p:txBody>
      </p:sp>
      <p:sp>
        <p:nvSpPr>
          <p:cNvPr id="22620" name="Text Box 108"/>
          <p:cNvSpPr txBox="1">
            <a:spLocks noChangeArrowheads="1"/>
          </p:cNvSpPr>
          <p:nvPr/>
        </p:nvSpPr>
        <p:spPr bwMode="auto">
          <a:xfrm>
            <a:off x="1212850" y="5043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4</a:t>
            </a:r>
          </a:p>
        </p:txBody>
      </p:sp>
      <p:sp>
        <p:nvSpPr>
          <p:cNvPr id="22621" name="Text Box 109"/>
          <p:cNvSpPr txBox="1">
            <a:spLocks noChangeArrowheads="1"/>
          </p:cNvSpPr>
          <p:nvPr/>
        </p:nvSpPr>
        <p:spPr bwMode="auto">
          <a:xfrm>
            <a:off x="1295400" y="5638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3</a:t>
            </a:r>
          </a:p>
        </p:txBody>
      </p:sp>
      <p:graphicFrame>
        <p:nvGraphicFramePr>
          <p:cNvPr id="22622" name="Object 110"/>
          <p:cNvGraphicFramePr>
            <a:graphicFrameLocks noChangeAspect="1"/>
          </p:cNvGraphicFramePr>
          <p:nvPr/>
        </p:nvGraphicFramePr>
        <p:xfrm>
          <a:off x="5105400" y="3683758"/>
          <a:ext cx="3827462" cy="52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3" imgW="1942257" imgH="266584" progId="Equation.3">
                  <p:embed/>
                </p:oleObj>
              </mc:Choice>
              <mc:Fallback>
                <p:oleObj name="Equation" r:id="rId3" imgW="194225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83758"/>
                        <a:ext cx="3827462" cy="5258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23" name="AutoShape 123"/>
          <p:cNvSpPr>
            <a:spLocks noChangeArrowheads="1"/>
          </p:cNvSpPr>
          <p:nvPr/>
        </p:nvSpPr>
        <p:spPr bwMode="auto">
          <a:xfrm rot="10800000">
            <a:off x="1795463" y="3886200"/>
            <a:ext cx="566737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2624" name="AutoShape 124"/>
          <p:cNvSpPr>
            <a:spLocks noChangeArrowheads="1"/>
          </p:cNvSpPr>
          <p:nvPr/>
        </p:nvSpPr>
        <p:spPr bwMode="auto">
          <a:xfrm rot="10800000">
            <a:off x="1752600" y="5243513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5597" name="Group 125"/>
          <p:cNvGraphicFramePr>
            <a:graphicFrameLocks noGrp="1"/>
          </p:cNvGraphicFramePr>
          <p:nvPr/>
        </p:nvGraphicFramePr>
        <p:xfrm>
          <a:off x="2514600" y="4883150"/>
          <a:ext cx="12192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652" name="Text Box 153"/>
          <p:cNvSpPr txBox="1">
            <a:spLocks noChangeArrowheads="1"/>
          </p:cNvSpPr>
          <p:nvPr/>
        </p:nvSpPr>
        <p:spPr bwMode="auto">
          <a:xfrm>
            <a:off x="990600" y="3124200"/>
            <a:ext cx="45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latin typeface="Times New Roman" panose="02020603050405020304" pitchFamily="18" charset="0"/>
              </a:rPr>
              <a:t>G’</a:t>
            </a:r>
          </a:p>
        </p:txBody>
      </p:sp>
      <p:sp>
        <p:nvSpPr>
          <p:cNvPr id="22653" name="Text Box 154"/>
          <p:cNvSpPr txBox="1">
            <a:spLocks noChangeArrowheads="1"/>
          </p:cNvSpPr>
          <p:nvPr/>
        </p:nvSpPr>
        <p:spPr bwMode="auto">
          <a:xfrm>
            <a:off x="914400" y="4638675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latin typeface="Times New Roman" panose="02020603050405020304" pitchFamily="18" charset="0"/>
              </a:rPr>
              <a:t>G”</a:t>
            </a:r>
          </a:p>
        </p:txBody>
      </p:sp>
      <p:sp>
        <p:nvSpPr>
          <p:cNvPr id="22654" name="Text Box 155"/>
          <p:cNvSpPr txBox="1">
            <a:spLocks noChangeArrowheads="1"/>
          </p:cNvSpPr>
          <p:nvPr/>
        </p:nvSpPr>
        <p:spPr bwMode="auto">
          <a:xfrm>
            <a:off x="762000" y="6248400"/>
            <a:ext cx="264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1">
                <a:latin typeface="Times New Roman" panose="02020603050405020304" pitchFamily="18" charset="0"/>
              </a:rPr>
              <a:t>P(G’|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>
                <a:latin typeface="Times New Roman" panose="02020603050405020304" pitchFamily="18" charset="0"/>
              </a:rPr>
              <a:t>) = P(G”|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655" name="Text Box 156"/>
          <p:cNvSpPr txBox="1">
            <a:spLocks noChangeArrowheads="1"/>
          </p:cNvSpPr>
          <p:nvPr/>
        </p:nvSpPr>
        <p:spPr bwMode="auto">
          <a:xfrm>
            <a:off x="738188" y="13160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l-GR" altLang="en-US" sz="2400" b="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56" name="Text Box 157"/>
          <p:cNvSpPr txBox="1">
            <a:spLocks noChangeArrowheads="1"/>
          </p:cNvSpPr>
          <p:nvPr/>
        </p:nvSpPr>
        <p:spPr bwMode="auto">
          <a:xfrm>
            <a:off x="3124200" y="10874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22657" name="Line 158"/>
          <p:cNvSpPr>
            <a:spLocks noChangeShapeType="1"/>
          </p:cNvSpPr>
          <p:nvPr/>
        </p:nvSpPr>
        <p:spPr bwMode="auto">
          <a:xfrm>
            <a:off x="2438400" y="2895600"/>
            <a:ext cx="2286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8" name="Line 159"/>
          <p:cNvSpPr>
            <a:spLocks noChangeShapeType="1"/>
          </p:cNvSpPr>
          <p:nvPr/>
        </p:nvSpPr>
        <p:spPr bwMode="auto">
          <a:xfrm flipH="1">
            <a:off x="3276600" y="2851150"/>
            <a:ext cx="838200" cy="533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9" name="Line 160"/>
          <p:cNvSpPr>
            <a:spLocks noChangeShapeType="1"/>
          </p:cNvSpPr>
          <p:nvPr/>
        </p:nvSpPr>
        <p:spPr bwMode="auto">
          <a:xfrm>
            <a:off x="2971800" y="2855913"/>
            <a:ext cx="609600" cy="533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0" name="Line 161"/>
          <p:cNvSpPr>
            <a:spLocks noChangeShapeType="1"/>
          </p:cNvSpPr>
          <p:nvPr/>
        </p:nvSpPr>
        <p:spPr bwMode="auto">
          <a:xfrm flipH="1">
            <a:off x="2971800" y="2895600"/>
            <a:ext cx="5334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1" name="Text Box 163"/>
          <p:cNvSpPr txBox="1">
            <a:spLocks noChangeArrowheads="1"/>
          </p:cNvSpPr>
          <p:nvPr/>
        </p:nvSpPr>
        <p:spPr bwMode="auto">
          <a:xfrm>
            <a:off x="1981200" y="2819400"/>
            <a:ext cx="384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2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</a:p>
        </p:txBody>
      </p:sp>
    </p:spTree>
    <p:extLst>
      <p:ext uri="{BB962C8B-B14F-4D97-AF65-F5344CB8AC3E}">
        <p14:creationId xmlns:p14="http://schemas.microsoft.com/office/powerpoint/2010/main" val="251793625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Challenge 2: Calculating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/>
              <a:t>Calculating naively</a:t>
            </a:r>
            <a:r>
              <a:rPr lang="en-US" altLang="en-US" i="1">
                <a:latin typeface="Times New Roman" pitchFamily="18" charset="0"/>
              </a:rPr>
              <a:t> P(G|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>
                <a:latin typeface="Times New Roman" pitchFamily="18" charset="0"/>
              </a:rPr>
              <a:t>,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>
                <a:latin typeface="Times New Roman" pitchFamily="18" charset="0"/>
              </a:rPr>
              <a:t>)</a:t>
            </a:r>
            <a:r>
              <a:rPr lang="en-US" altLang="en-US"/>
              <a:t> takes </a:t>
            </a:r>
            <a:r>
              <a:rPr lang="en-US" altLang="en-US" i="1">
                <a:solidFill>
                  <a:srgbClr val="CC0000"/>
                </a:solidFill>
                <a:latin typeface="Times New Roman" pitchFamily="18" charset="0"/>
              </a:rPr>
              <a:t>O(N</a:t>
            </a:r>
            <a:r>
              <a:rPr lang="en-US" altLang="en-US" i="1" baseline="3000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en-US" i="1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altLang="en-US"/>
              <a:t>Idea:</a:t>
            </a:r>
          </a:p>
          <a:p>
            <a:pPr lvl="1" eaLnBrk="1" hangingPunct="1"/>
            <a:r>
              <a:rPr lang="en-US" altLang="en-US"/>
              <a:t>First calculate likelihood of </a:t>
            </a:r>
            <a:r>
              <a:rPr lang="en-US" altLang="en-US">
                <a:solidFill>
                  <a:srgbClr val="CC0000"/>
                </a:solidFill>
              </a:rPr>
              <a:t>empty graph, </a:t>
            </a:r>
            <a:r>
              <a:rPr lang="en-US" altLang="en-US"/>
              <a:t>a graph with 0 edges</a:t>
            </a:r>
          </a:p>
          <a:p>
            <a:pPr lvl="1" eaLnBrk="1" hangingPunct="1"/>
            <a:r>
              <a:rPr lang="en-US" altLang="en-US"/>
              <a:t>Correct the likelihood for edges that we observe in the graph</a:t>
            </a:r>
          </a:p>
          <a:p>
            <a:pPr eaLnBrk="1" hangingPunct="1"/>
            <a:r>
              <a:rPr lang="en-US" altLang="en-US"/>
              <a:t>By exploiting the structure of Kronecker product we obtain </a:t>
            </a:r>
            <a:r>
              <a:rPr lang="en-US" altLang="en-US">
                <a:solidFill>
                  <a:srgbClr val="CC0000"/>
                </a:solidFill>
              </a:rPr>
              <a:t>closed form </a:t>
            </a:r>
            <a:r>
              <a:rPr lang="en-US" altLang="en-US"/>
              <a:t>for likelihood of an empty graph</a:t>
            </a:r>
          </a:p>
        </p:txBody>
      </p:sp>
    </p:spTree>
    <p:extLst>
      <p:ext uri="{BB962C8B-B14F-4D97-AF65-F5344CB8AC3E}">
        <p14:creationId xmlns:p14="http://schemas.microsoft.com/office/powerpoint/2010/main" val="327224779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6106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 2</a:t>
            </a:r>
            <a:r>
              <a:rPr lang="en-US" altLang="en-US" dirty="0"/>
              <a:t>: Calculating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We approximate the likelihood: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sum goes only over the edges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Evaluating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/>
              <a:t>takes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i="1" dirty="0">
                <a:solidFill>
                  <a:srgbClr val="CC0000"/>
                </a:solidFill>
                <a:latin typeface="Times New Roman" pitchFamily="18" charset="0"/>
              </a:rPr>
              <a:t>O(E) </a:t>
            </a:r>
            <a:r>
              <a:rPr lang="en-US" altLang="en-US" dirty="0"/>
              <a:t>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Real graphs are </a:t>
            </a:r>
            <a:r>
              <a:rPr lang="en-US" altLang="en-US" dirty="0">
                <a:solidFill>
                  <a:srgbClr val="CC0000"/>
                </a:solidFill>
              </a:rPr>
              <a:t>sparse</a:t>
            </a:r>
            <a:r>
              <a:rPr lang="en-US" altLang="en-US" dirty="0"/>
              <a:t>, </a:t>
            </a:r>
            <a:r>
              <a:rPr lang="en-US" altLang="en-US" i="1" dirty="0">
                <a:latin typeface="Times" pitchFamily="18" charset="0"/>
              </a:rPr>
              <a:t>E &lt;&lt; N</a:t>
            </a:r>
            <a:r>
              <a:rPr lang="en-US" altLang="en-US" i="1" baseline="30000" dirty="0">
                <a:latin typeface="Times" pitchFamily="18" charset="0"/>
              </a:rPr>
              <a:t>2</a:t>
            </a:r>
          </a:p>
        </p:txBody>
      </p:sp>
      <p:sp>
        <p:nvSpPr>
          <p:cNvPr id="145464" name="AutoShape 56"/>
          <p:cNvSpPr>
            <a:spLocks/>
          </p:cNvSpPr>
          <p:nvPr/>
        </p:nvSpPr>
        <p:spPr bwMode="auto">
          <a:xfrm rot="-5400000">
            <a:off x="5055393" y="2650332"/>
            <a:ext cx="176213" cy="2667000"/>
          </a:xfrm>
          <a:prstGeom prst="leftBrace">
            <a:avLst>
              <a:gd name="adj1" fmla="val 126126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65" name="Text Box 57"/>
          <p:cNvSpPr txBox="1">
            <a:spLocks noChangeArrowheads="1"/>
          </p:cNvSpPr>
          <p:nvPr/>
        </p:nvSpPr>
        <p:spPr bwMode="auto">
          <a:xfrm>
            <a:off x="4114800" y="408622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No-edge likelihood</a:t>
            </a:r>
          </a:p>
        </p:txBody>
      </p:sp>
      <p:sp>
        <p:nvSpPr>
          <p:cNvPr id="28679" name="Oval 59"/>
          <p:cNvSpPr>
            <a:spLocks noChangeArrowheads="1"/>
          </p:cNvSpPr>
          <p:nvPr/>
        </p:nvSpPr>
        <p:spPr bwMode="auto">
          <a:xfrm>
            <a:off x="1600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Oval 60"/>
          <p:cNvSpPr>
            <a:spLocks noChangeArrowheads="1"/>
          </p:cNvSpPr>
          <p:nvPr/>
        </p:nvSpPr>
        <p:spPr bwMode="auto">
          <a:xfrm>
            <a:off x="1524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1" name="Oval 61"/>
          <p:cNvSpPr>
            <a:spLocks noChangeArrowheads="1"/>
          </p:cNvSpPr>
          <p:nvPr/>
        </p:nvSpPr>
        <p:spPr bwMode="auto">
          <a:xfrm>
            <a:off x="2057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2" name="Oval 62"/>
          <p:cNvSpPr>
            <a:spLocks noChangeArrowheads="1"/>
          </p:cNvSpPr>
          <p:nvPr/>
        </p:nvSpPr>
        <p:spPr bwMode="auto">
          <a:xfrm>
            <a:off x="20574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3" name="Line 63"/>
          <p:cNvSpPr>
            <a:spLocks noChangeShapeType="1"/>
          </p:cNvSpPr>
          <p:nvPr/>
        </p:nvSpPr>
        <p:spPr bwMode="auto">
          <a:xfrm>
            <a:off x="6400800" y="2438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64"/>
          <p:cNvSpPr>
            <a:spLocks noChangeShapeType="1"/>
          </p:cNvSpPr>
          <p:nvPr/>
        </p:nvSpPr>
        <p:spPr bwMode="auto">
          <a:xfrm>
            <a:off x="6858000" y="2667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65"/>
          <p:cNvSpPr>
            <a:spLocks noChangeShapeType="1"/>
          </p:cNvSpPr>
          <p:nvPr/>
        </p:nvSpPr>
        <p:spPr bwMode="auto">
          <a:xfrm flipV="1">
            <a:off x="6324600" y="26670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66"/>
          <p:cNvSpPr>
            <a:spLocks noChangeShapeType="1"/>
          </p:cNvSpPr>
          <p:nvPr/>
        </p:nvSpPr>
        <p:spPr bwMode="auto">
          <a:xfrm>
            <a:off x="63246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Oval 67"/>
          <p:cNvSpPr>
            <a:spLocks noChangeArrowheads="1"/>
          </p:cNvSpPr>
          <p:nvPr/>
        </p:nvSpPr>
        <p:spPr bwMode="auto">
          <a:xfrm>
            <a:off x="63246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8" name="Oval 68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9" name="Oval 69"/>
          <p:cNvSpPr>
            <a:spLocks noChangeArrowheads="1"/>
          </p:cNvSpPr>
          <p:nvPr/>
        </p:nvSpPr>
        <p:spPr bwMode="auto">
          <a:xfrm>
            <a:off x="6781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0" name="Oval 70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79" name="AutoShape 71"/>
          <p:cNvSpPr>
            <a:spLocks/>
          </p:cNvSpPr>
          <p:nvPr/>
        </p:nvSpPr>
        <p:spPr bwMode="auto">
          <a:xfrm rot="-5400000">
            <a:off x="7912893" y="2917032"/>
            <a:ext cx="176213" cy="2133600"/>
          </a:xfrm>
          <a:prstGeom prst="leftBrace">
            <a:avLst>
              <a:gd name="adj1" fmla="val 100901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80" name="Text Box 72"/>
          <p:cNvSpPr txBox="1">
            <a:spLocks noChangeArrowheads="1"/>
          </p:cNvSpPr>
          <p:nvPr/>
        </p:nvSpPr>
        <p:spPr bwMode="auto">
          <a:xfrm>
            <a:off x="7116763" y="4125913"/>
            <a:ext cx="173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Edge likelihood</a:t>
            </a:r>
          </a:p>
        </p:txBody>
      </p:sp>
      <p:sp>
        <p:nvSpPr>
          <p:cNvPr id="145481" name="AutoShape 73"/>
          <p:cNvSpPr>
            <a:spLocks/>
          </p:cNvSpPr>
          <p:nvPr/>
        </p:nvSpPr>
        <p:spPr bwMode="auto">
          <a:xfrm rot="-5400000">
            <a:off x="1816893" y="3288507"/>
            <a:ext cx="252413" cy="1295400"/>
          </a:xfrm>
          <a:prstGeom prst="leftBrace">
            <a:avLst>
              <a:gd name="adj1" fmla="val 42767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82" name="Text Box 74"/>
          <p:cNvSpPr txBox="1">
            <a:spLocks noChangeArrowheads="1"/>
          </p:cNvSpPr>
          <p:nvPr/>
        </p:nvSpPr>
        <p:spPr bwMode="auto">
          <a:xfrm>
            <a:off x="1187450" y="4038600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Empty graph</a:t>
            </a:r>
          </a:p>
        </p:txBody>
      </p:sp>
    </p:spTree>
    <p:extLst>
      <p:ext uri="{BB962C8B-B14F-4D97-AF65-F5344CB8AC3E}">
        <p14:creationId xmlns:p14="http://schemas.microsoft.com/office/powerpoint/2010/main" val="12010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64" grpId="0" animBg="1"/>
      <p:bldP spid="145465" grpId="0"/>
      <p:bldP spid="145479" grpId="0" animBg="1"/>
      <p:bldP spid="145480" grpId="0"/>
      <p:bldP spid="145481" grpId="0" animBg="1"/>
      <p:bldP spid="14548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Experiments: real networks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Experimental setup: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Given real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Stochastic gradient descent from random initial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Obtain estimated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Generate synthetic graphs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Compare properties of both graphs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do not fit the properties themselves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fit the likelihood and then compare the graph properties</a:t>
            </a:r>
          </a:p>
        </p:txBody>
      </p:sp>
    </p:spTree>
    <p:extLst>
      <p:ext uri="{BB962C8B-B14F-4D97-AF65-F5344CB8AC3E}">
        <p14:creationId xmlns:p14="http://schemas.microsoft.com/office/powerpoint/2010/main" val="292048812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 graph (N=6500, E=26500)</a:t>
            </a:r>
          </a:p>
        </p:txBody>
      </p:sp>
      <p:sp>
        <p:nvSpPr>
          <p:cNvPr id="3277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Autonomous systems (internet)</a:t>
            </a:r>
          </a:p>
          <a:p>
            <a:pPr eaLnBrk="1" hangingPunct="1"/>
            <a:r>
              <a:rPr lang="en-US" altLang="en-US" sz="2800"/>
              <a:t>We search the space of ~10</a:t>
            </a:r>
            <a:r>
              <a:rPr lang="en-US" altLang="en-US" sz="2800" baseline="30000"/>
              <a:t>50,000</a:t>
            </a:r>
            <a:r>
              <a:rPr lang="en-US" altLang="en-US" sz="2800"/>
              <a:t> permutations</a:t>
            </a:r>
          </a:p>
          <a:p>
            <a:pPr eaLnBrk="1" hangingPunct="1"/>
            <a:r>
              <a:rPr lang="en-US" altLang="en-US" sz="2800"/>
              <a:t>Fitting takes 20 minutes</a:t>
            </a:r>
          </a:p>
          <a:p>
            <a:pPr eaLnBrk="1" hangingPunct="1"/>
            <a:r>
              <a:rPr lang="en-US" altLang="en-US" sz="2800"/>
              <a:t>AS graph is undirected and estimated parameter matrix is symmetric:</a:t>
            </a:r>
          </a:p>
          <a:p>
            <a:pPr lvl="4" eaLnBrk="1" hangingPunct="1"/>
            <a:endParaRPr lang="en-US" altLang="en-US" sz="1800"/>
          </a:p>
          <a:p>
            <a:pPr lvl="4" eaLnBrk="1" hangingPunct="1"/>
            <a:endParaRPr lang="en-US" altLang="en-US" sz="1800"/>
          </a:p>
        </p:txBody>
      </p:sp>
      <p:graphicFrame>
        <p:nvGraphicFramePr>
          <p:cNvPr id="107559" name="Group 39"/>
          <p:cNvGraphicFramePr>
            <a:graphicFrameLocks noGrp="1"/>
          </p:cNvGraphicFramePr>
          <p:nvPr>
            <p:ph sz="half" idx="2"/>
          </p:nvPr>
        </p:nvGraphicFramePr>
        <p:xfrm>
          <a:off x="3886200" y="4270375"/>
          <a:ext cx="1676400" cy="914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05978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altLang="en-US"/>
              <a:t>Generate synthetic graph using estimated parameters</a:t>
            </a:r>
          </a:p>
          <a:p>
            <a:pPr eaLnBrk="1" hangingPunct="1"/>
            <a:r>
              <a:rPr lang="en-US" altLang="en-US"/>
              <a:t>Compare the properties of two graphs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AS: comparing graph properties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5225"/>
            <a:ext cx="35052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19513"/>
            <a:ext cx="36576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479550" y="3429000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Degree distribution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477000" y="34290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Hop plot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1968500" y="6210300"/>
            <a:ext cx="115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degree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 rot="-5400000">
            <a:off x="-32543" y="4858543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count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6229350" y="6248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1">
                <a:latin typeface="Times New Roman" panose="02020603050405020304" pitchFamily="18" charset="0"/>
              </a:rPr>
              <a:t>number of hops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 rot="-5400000">
            <a:off x="3717132" y="4796631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# of reachable pairs</a:t>
            </a:r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7358063" y="4252913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6667500" y="4670425"/>
            <a:ext cx="133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diameter=4</a:t>
            </a:r>
          </a:p>
        </p:txBody>
      </p:sp>
    </p:spTree>
    <p:extLst>
      <p:ext uri="{BB962C8B-B14F-4D97-AF65-F5344CB8AC3E}">
        <p14:creationId xmlns:p14="http://schemas.microsoft.com/office/powerpoint/2010/main" val="159733441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AS: comparing graph properties</a:t>
            </a:r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179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6216650" y="28194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Network value</a:t>
            </a:r>
          </a:p>
        </p:txBody>
      </p:sp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27375"/>
            <a:ext cx="35560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2184400" y="28194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Scree plot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2463800" y="56530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rank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 rot="-5400000">
            <a:off x="-5556" y="4160044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eigenvalue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4825" name="Text Box 14"/>
          <p:cNvSpPr txBox="1">
            <a:spLocks noChangeArrowheads="1"/>
          </p:cNvSpPr>
          <p:nvPr/>
        </p:nvSpPr>
        <p:spPr bwMode="auto">
          <a:xfrm>
            <a:off x="6705600" y="57292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rank</a:t>
            </a:r>
          </a:p>
        </p:txBody>
      </p:sp>
      <p:sp>
        <p:nvSpPr>
          <p:cNvPr id="34826" name="Text Box 15"/>
          <p:cNvSpPr txBox="1">
            <a:spLocks noChangeArrowheads="1"/>
          </p:cNvSpPr>
          <p:nvPr/>
        </p:nvSpPr>
        <p:spPr bwMode="auto">
          <a:xfrm rot="-5400000">
            <a:off x="4622007" y="4140993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value</a:t>
            </a:r>
          </a:p>
        </p:txBody>
      </p:sp>
      <p:sp>
        <p:nvSpPr>
          <p:cNvPr id="34827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Spectral properties of graph adjacency matrices</a:t>
            </a:r>
          </a:p>
        </p:txBody>
      </p:sp>
    </p:spTree>
    <p:extLst>
      <p:ext uri="{BB962C8B-B14F-4D97-AF65-F5344CB8AC3E}">
        <p14:creationId xmlns:p14="http://schemas.microsoft.com/office/powerpoint/2010/main" val="256904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Logarithmic binning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080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Exponential binning</a:t>
            </a:r>
          </a:p>
          <a:p>
            <a:pPr lvl="1"/>
            <a:r>
              <a:rPr lang="en-US" dirty="0"/>
              <a:t>Create bins that grow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  <a:r>
              <a:rPr lang="en-US" dirty="0"/>
              <a:t> in size</a:t>
            </a:r>
          </a:p>
          <a:p>
            <a:pPr lvl="1"/>
            <a:r>
              <a:rPr lang="en-US" dirty="0"/>
              <a:t>In each bin </a:t>
            </a:r>
            <a:r>
              <a:rPr lang="en-US" dirty="0">
                <a:solidFill>
                  <a:srgbClr val="0070C0"/>
                </a:solidFill>
              </a:rPr>
              <a:t>divide</a:t>
            </a:r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count </a:t>
            </a:r>
            <a:r>
              <a:rPr lang="en-US" dirty="0"/>
              <a:t>by the </a:t>
            </a:r>
            <a:r>
              <a:rPr lang="en-US" dirty="0">
                <a:solidFill>
                  <a:srgbClr val="0070C0"/>
                </a:solidFill>
              </a:rPr>
              <a:t>bin length </a:t>
            </a:r>
          </a:p>
          <a:p>
            <a:pPr lvl="2"/>
            <a:r>
              <a:rPr lang="en-US" dirty="0"/>
              <a:t>This is the number of </a:t>
            </a:r>
            <a:r>
              <a:rPr lang="en-US" dirty="0">
                <a:solidFill>
                  <a:srgbClr val="7030A0"/>
                </a:solidFill>
              </a:rPr>
              <a:t>observations per bin unit</a:t>
            </a:r>
            <a:endParaRPr lang="en-US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0562"/>
            <a:ext cx="403225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064" y="4437112"/>
            <a:ext cx="3489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Still some noise at the tail</a:t>
            </a:r>
          </a:p>
        </p:txBody>
      </p:sp>
    </p:spTree>
    <p:extLst>
      <p:ext uri="{BB962C8B-B14F-4D97-AF65-F5344CB8AC3E}">
        <p14:creationId xmlns:p14="http://schemas.microsoft.com/office/powerpoint/2010/main" val="421001696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25888"/>
            <a:ext cx="3505200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494088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Epinions graph (N=76k, E=510k)</a:t>
            </a:r>
          </a:p>
        </p:txBody>
      </p:sp>
      <p:sp>
        <p:nvSpPr>
          <p:cNvPr id="35845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15200" cy="1981200"/>
          </a:xfrm>
        </p:spPr>
        <p:txBody>
          <a:bodyPr/>
          <a:lstStyle/>
          <a:p>
            <a:pPr eaLnBrk="1" hangingPunct="1"/>
            <a:r>
              <a:rPr lang="en-US" altLang="en-US" sz="2400"/>
              <a:t>We search the space of ~10</a:t>
            </a:r>
            <a:r>
              <a:rPr lang="en-US" altLang="en-US" sz="2400" baseline="30000"/>
              <a:t>1,000,000 </a:t>
            </a:r>
            <a:r>
              <a:rPr lang="en-US" altLang="en-US" sz="2400"/>
              <a:t>permutations</a:t>
            </a:r>
            <a:endParaRPr lang="en-US" altLang="en-US" sz="2400" baseline="30000"/>
          </a:p>
          <a:p>
            <a:pPr eaLnBrk="1" hangingPunct="1"/>
            <a:r>
              <a:rPr lang="en-US" altLang="en-US" sz="2400"/>
              <a:t>Fitting takes 2 hours</a:t>
            </a:r>
          </a:p>
          <a:p>
            <a:pPr eaLnBrk="1" hangingPunct="1"/>
            <a:r>
              <a:rPr lang="en-US" altLang="en-US" sz="2400"/>
              <a:t>The structure of the estimated parameter gives insight into the structure of the graph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631950" y="3671888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Degree distribution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629400" y="36718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Hop plot</a:t>
            </a:r>
          </a:p>
        </p:txBody>
      </p: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1968500" y="6399213"/>
            <a:ext cx="1155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degree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 rot="-5400000">
            <a:off x="-32543" y="5047456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count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6229350" y="6437313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1">
                <a:latin typeface="Times New Roman" panose="02020603050405020304" pitchFamily="18" charset="0"/>
              </a:rPr>
              <a:t>number of hops</a:t>
            </a: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 rot="-5400000">
            <a:off x="3796507" y="4985543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# of reachable pairs</a:t>
            </a:r>
          </a:p>
        </p:txBody>
      </p:sp>
      <p:graphicFrame>
        <p:nvGraphicFramePr>
          <p:cNvPr id="152614" name="Group 38"/>
          <p:cNvGraphicFramePr>
            <a:graphicFrameLocks noGrp="1"/>
          </p:cNvGraphicFramePr>
          <p:nvPr>
            <p:ph sz="half" idx="2"/>
          </p:nvPr>
        </p:nvGraphicFramePr>
        <p:xfrm>
          <a:off x="7835900" y="2514600"/>
          <a:ext cx="1295400" cy="804863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0.99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0.54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0.49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0.13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86636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7963"/>
            <a:ext cx="3340100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342900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39825"/>
          </a:xfrm>
        </p:spPr>
        <p:txBody>
          <a:bodyPr/>
          <a:lstStyle/>
          <a:p>
            <a:pPr eaLnBrk="1" hangingPunct="1"/>
            <a:r>
              <a:rPr lang="en-US" altLang="en-US"/>
              <a:t>Epinions graph (N=76k, E=510k)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6216650" y="24384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Network value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1854200" y="24384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Scree plot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1981200" y="52720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rank</a:t>
            </a:r>
          </a:p>
        </p:txBody>
      </p:sp>
      <p:sp>
        <p:nvSpPr>
          <p:cNvPr id="36872" name="Text Box 16"/>
          <p:cNvSpPr txBox="1">
            <a:spLocks noChangeArrowheads="1"/>
          </p:cNvSpPr>
          <p:nvPr/>
        </p:nvSpPr>
        <p:spPr bwMode="auto">
          <a:xfrm rot="-5400000">
            <a:off x="-273843" y="3779043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eigenvalue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6873" name="Text Box 17"/>
          <p:cNvSpPr txBox="1">
            <a:spLocks noChangeArrowheads="1"/>
          </p:cNvSpPr>
          <p:nvPr/>
        </p:nvSpPr>
        <p:spPr bwMode="auto">
          <a:xfrm>
            <a:off x="6705600" y="5257800"/>
            <a:ext cx="95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rank</a:t>
            </a:r>
          </a:p>
        </p:txBody>
      </p:sp>
    </p:spTree>
    <p:extLst>
      <p:ext uri="{BB962C8B-B14F-4D97-AF65-F5344CB8AC3E}">
        <p14:creationId xmlns:p14="http://schemas.microsoft.com/office/powerpoint/2010/main" val="320087108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Scalability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Fitting scales </a:t>
            </a:r>
            <a:r>
              <a:rPr lang="en-US" altLang="en-US">
                <a:solidFill>
                  <a:srgbClr val="CC0000"/>
                </a:solidFill>
              </a:rPr>
              <a:t>linearly</a:t>
            </a:r>
            <a:r>
              <a:rPr lang="en-US" altLang="en-US"/>
              <a:t> with the number of edges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2672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268972"/>
      </p:ext>
    </p:extLst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Kronecker Graph model has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CC0000"/>
                </a:solidFill>
              </a:rPr>
              <a:t>provable</a:t>
            </a:r>
            <a:r>
              <a:rPr lang="en-US" altLang="en-US" sz="2400"/>
              <a:t>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small number of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developed </a:t>
            </a:r>
            <a:r>
              <a:rPr lang="en-US" altLang="en-US" sz="2800">
                <a:solidFill>
                  <a:srgbClr val="CC0000"/>
                </a:solidFill>
              </a:rPr>
              <a:t>scalable</a:t>
            </a:r>
            <a:r>
              <a:rPr lang="en-US" altLang="en-US" sz="2800"/>
              <a:t> algorithms for fitting Kronecker Graphs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can </a:t>
            </a:r>
            <a:r>
              <a:rPr lang="en-US" altLang="en-US" sz="2800">
                <a:solidFill>
                  <a:srgbClr val="CC0000"/>
                </a:solidFill>
              </a:rPr>
              <a:t>efficiently search</a:t>
            </a:r>
            <a:r>
              <a:rPr lang="en-US" altLang="en-US" sz="2800"/>
              <a:t> large space (~10</a:t>
            </a:r>
            <a:r>
              <a:rPr lang="en-US" altLang="en-US" sz="2800" baseline="30000"/>
              <a:t>1,000,000</a:t>
            </a:r>
            <a:r>
              <a:rPr lang="en-US" altLang="en-US" sz="2800"/>
              <a:t>) of permutations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Kronecker graphs fit well real networks using </a:t>
            </a:r>
            <a:r>
              <a:rPr lang="en-US" altLang="en-US" sz="2800">
                <a:solidFill>
                  <a:srgbClr val="CC0000"/>
                </a:solidFill>
              </a:rPr>
              <a:t>few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match graph properties without a priori deciding on which ones to fit</a:t>
            </a:r>
          </a:p>
        </p:txBody>
      </p:sp>
    </p:spTree>
    <p:extLst>
      <p:ext uri="{BB962C8B-B14F-4D97-AF65-F5344CB8AC3E}">
        <p14:creationId xmlns:p14="http://schemas.microsoft.com/office/powerpoint/2010/main" val="136327516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Graphs over Time: Densification Laws, Shrinking Diameters and Possible Explanations, </a:t>
            </a:r>
            <a:r>
              <a:rPr lang="en-US" altLang="en-US" sz="1800"/>
              <a:t>by Jure Leskovec, Jon Kleinberg, Christos Faloutsos, ACM  KDD 2005</a:t>
            </a: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Graph Evolution: Densification and Shrinking Diameters</a:t>
            </a:r>
            <a:r>
              <a:rPr lang="en-US" altLang="en-US" sz="1800"/>
              <a:t>, by Jure Leskovec, Jon Kleinberg and Christos Faloutsos, </a:t>
            </a:r>
            <a:r>
              <a:rPr lang="en-US" altLang="en-US" sz="1800" i="1"/>
              <a:t>ACM TKDD 2007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Realistic, Mathematically Tractable Graph Generation and Evolution, Using Kronecker Multiplication</a:t>
            </a:r>
            <a:r>
              <a:rPr lang="en-US" altLang="en-US" sz="1800"/>
              <a:t>, by Jure Leskovec, Deepay Chakrabarti, Jon Kleinberg and Christos Faloutsos, </a:t>
            </a:r>
            <a:r>
              <a:rPr lang="en-US" altLang="en-US" sz="1800" i="1"/>
              <a:t>PKDD 2005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Scalable Modeling of Real Graphs using Kronecker Multiplication</a:t>
            </a:r>
            <a:r>
              <a:rPr lang="en-US" altLang="en-US" sz="1800"/>
              <a:t>, by Jure Leskovec and Christos Faloutsos, </a:t>
            </a:r>
            <a:r>
              <a:rPr lang="en-US" altLang="en-US" sz="1800" i="1"/>
              <a:t>ICML 2007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Acknowledgements: Christos Faloutsos, Jon Kleinberg, Zoubin Gharamani, Pall Melsted, Alan Frieze, Larry Wasserman, Carlos Guestrin, Deepay Chakrabarti</a:t>
            </a:r>
          </a:p>
        </p:txBody>
      </p:sp>
    </p:spTree>
    <p:extLst>
      <p:ext uri="{BB962C8B-B14F-4D97-AF65-F5344CB8AC3E}">
        <p14:creationId xmlns:p14="http://schemas.microsoft.com/office/powerpoint/2010/main" val="52296837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Acknowledgements</a:t>
            </a:r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Many thanks to Jure Leskovec for his slides from the KDD 2005 paper and his slides on Kronecker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319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References</a:t>
            </a: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M. E. J. Newman, </a:t>
            </a:r>
            <a:r>
              <a:rPr lang="en-US" sz="2000" dirty="0">
                <a:hlinkClick r:id="rId2"/>
              </a:rPr>
              <a:t>The structure and function of complex networks</a:t>
            </a:r>
            <a:r>
              <a:rPr lang="en-US" sz="20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R. Albert and L.A. </a:t>
            </a:r>
            <a:r>
              <a:rPr lang="en-US" sz="2000" dirty="0" err="1"/>
              <a:t>Barabasi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Statistical Mechanics of Complex Networks</a:t>
            </a:r>
            <a:r>
              <a:rPr lang="en-US" sz="2000" dirty="0"/>
              <a:t>, Rev. Mod. Phys. 74, 47-97 (2002).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B. </a:t>
            </a:r>
            <a:r>
              <a:rPr lang="en-US" sz="2000" dirty="0" err="1"/>
              <a:t>Bollobas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hlink"/>
                </a:solidFill>
              </a:rPr>
              <a:t>Mathematical Results in Scale-Free random Graphs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D.J. Watts. Networks, </a:t>
            </a:r>
            <a:r>
              <a:rPr lang="en-US" sz="2000" dirty="0">
                <a:solidFill>
                  <a:schemeClr val="hlink"/>
                </a:solidFill>
              </a:rPr>
              <a:t>Dynamics and Small-World Phenomenon</a:t>
            </a:r>
            <a:r>
              <a:rPr lang="en-US" sz="2000" dirty="0"/>
              <a:t>, American Journal of Sociology, Vol. 105, Number 2, 493-527, 1999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Watts, D. J. and S. H. </a:t>
            </a:r>
            <a:r>
              <a:rPr lang="en-US" sz="2000" dirty="0" err="1"/>
              <a:t>Strogatz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hlink"/>
                </a:solidFill>
              </a:rPr>
              <a:t>Collective dynamics of 'small-world' networks</a:t>
            </a:r>
            <a:r>
              <a:rPr lang="en-US" sz="2000" dirty="0">
                <a:hlinkClick r:id="rId4"/>
              </a:rPr>
              <a:t>.</a:t>
            </a:r>
            <a:r>
              <a:rPr lang="en-US" sz="2000" dirty="0"/>
              <a:t> Nature 393:440-42, 1998 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Michael T. </a:t>
            </a:r>
            <a:r>
              <a:rPr lang="en-US" sz="2000" dirty="0" err="1"/>
              <a:t>Gastner</a:t>
            </a:r>
            <a:r>
              <a:rPr lang="en-US" sz="2000" dirty="0"/>
              <a:t> and M. E. J. Newman, </a:t>
            </a:r>
            <a:r>
              <a:rPr lang="en-US" sz="2000" dirty="0">
                <a:hlinkClick r:id="rId5"/>
              </a:rPr>
              <a:t>Optimal design of spatial distribution networks</a:t>
            </a:r>
            <a:r>
              <a:rPr lang="en-US" sz="2000" dirty="0"/>
              <a:t>, </a:t>
            </a:r>
            <a:r>
              <a:rPr lang="en-US" sz="2000" i="1" dirty="0"/>
              <a:t>Phys. Rev. E</a:t>
            </a:r>
            <a:r>
              <a:rPr lang="en-US" sz="2000" dirty="0"/>
              <a:t> </a:t>
            </a:r>
            <a:r>
              <a:rPr lang="en-US" sz="2000" b="1" dirty="0"/>
              <a:t>74</a:t>
            </a:r>
            <a:r>
              <a:rPr lang="en-US" sz="2000" dirty="0"/>
              <a:t>, 016117 (2006).J. 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Leskovec</a:t>
            </a:r>
            <a:r>
              <a:rPr lang="en-US" sz="2000" dirty="0"/>
              <a:t>, J. Kleinberg, C. </a:t>
            </a:r>
            <a:r>
              <a:rPr lang="en-US" sz="2000" dirty="0" err="1"/>
              <a:t>Faloutsos</a:t>
            </a:r>
            <a:r>
              <a:rPr lang="en-US" sz="2000" dirty="0"/>
              <a:t>. </a:t>
            </a:r>
            <a:r>
              <a:rPr lang="en-US" sz="2000" dirty="0">
                <a:hlinkClick r:id="rId6"/>
              </a:rPr>
              <a:t>Graphs over Time: Densification Laws, Shrinking Diameters and Possible Explanations.</a:t>
            </a:r>
            <a:r>
              <a:rPr lang="en-US" sz="2000" dirty="0"/>
              <a:t> Proc. 11th ACM SIGKDD Intl. Conf. on Knowledge Discovery and Data Mining, 2005.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Jure </a:t>
            </a:r>
            <a:r>
              <a:rPr lang="en-US" sz="2000" dirty="0" err="1"/>
              <a:t>Leskovec</a:t>
            </a:r>
            <a:r>
              <a:rPr lang="en-US" sz="2000" dirty="0"/>
              <a:t>, </a:t>
            </a:r>
            <a:r>
              <a:rPr lang="en-US" sz="2000" dirty="0" err="1"/>
              <a:t>Deepayan</a:t>
            </a:r>
            <a:r>
              <a:rPr lang="en-US" sz="2000" dirty="0"/>
              <a:t> </a:t>
            </a:r>
            <a:r>
              <a:rPr lang="en-US" sz="2000" dirty="0" err="1"/>
              <a:t>Chakrabarti</a:t>
            </a:r>
            <a:r>
              <a:rPr lang="en-US" sz="2000" dirty="0"/>
              <a:t>, Jon M. Kleinberg, Christos </a:t>
            </a:r>
            <a:r>
              <a:rPr lang="en-US" sz="2000" dirty="0" err="1"/>
              <a:t>Faloutsos</a:t>
            </a:r>
            <a:r>
              <a:rPr lang="en-US" sz="2000" dirty="0"/>
              <a:t>, </a:t>
            </a:r>
            <a:r>
              <a:rPr lang="en-US" sz="2000" dirty="0" err="1"/>
              <a:t>Zoubin</a:t>
            </a:r>
            <a:r>
              <a:rPr lang="en-US" sz="2000" dirty="0"/>
              <a:t> </a:t>
            </a:r>
            <a:r>
              <a:rPr lang="en-US" sz="2000" dirty="0" err="1"/>
              <a:t>Ghahramani</a:t>
            </a:r>
            <a:r>
              <a:rPr lang="en-US" sz="2000" dirty="0"/>
              <a:t>, </a:t>
            </a:r>
            <a:r>
              <a:rPr lang="en-US" sz="2000" dirty="0" err="1">
                <a:hlinkClick r:id="rId7"/>
              </a:rPr>
              <a:t>Kronecker</a:t>
            </a:r>
            <a:r>
              <a:rPr lang="en-US" sz="2000" dirty="0">
                <a:hlinkClick r:id="rId7"/>
              </a:rPr>
              <a:t> Graphs: An Approach to Modeling Networks</a:t>
            </a:r>
            <a:r>
              <a:rPr lang="en-US" sz="2000" dirty="0"/>
              <a:t>. Journal of Machine Learning Research 11: 985-1042 (2010)</a:t>
            </a:r>
          </a:p>
        </p:txBody>
      </p:sp>
    </p:spTree>
    <p:extLst>
      <p:ext uri="{BB962C8B-B14F-4D97-AF65-F5344CB8AC3E}">
        <p14:creationId xmlns:p14="http://schemas.microsoft.com/office/powerpoint/2010/main" val="194629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cumulative</a:t>
            </a:r>
            <a:r>
              <a:rPr lang="en-US" dirty="0"/>
              <a:t> distribution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P[</a:t>
            </a:r>
            <a:r>
              <a:rPr lang="en-US" dirty="0" err="1">
                <a:solidFill>
                  <a:srgbClr val="0070C0"/>
                </a:solidFill>
              </a:rPr>
              <a:t>X≥x</a:t>
            </a:r>
            <a:r>
              <a:rPr lang="en-US" dirty="0">
                <a:solidFill>
                  <a:srgbClr val="0070C0"/>
                </a:solidFill>
              </a:rPr>
              <a:t>]</a:t>
            </a:r>
            <a:r>
              <a:rPr lang="en-US" dirty="0"/>
              <a:t>: fraction (or number) of observations that have value </a:t>
            </a:r>
            <a:r>
              <a:rPr lang="en-US" dirty="0">
                <a:solidFill>
                  <a:srgbClr val="7030A0"/>
                </a:solidFill>
              </a:rPr>
              <a:t>at least x</a:t>
            </a:r>
          </a:p>
          <a:p>
            <a:pPr lvl="1"/>
            <a:r>
              <a:rPr lang="en-US" dirty="0"/>
              <a:t>It also follows a power-law with exponent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-1</a:t>
            </a:r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7986"/>
            <a:ext cx="367188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248992"/>
              </p:ext>
            </p:extLst>
          </p:nvPr>
        </p:nvGraphicFramePr>
        <p:xfrm>
          <a:off x="4860032" y="3861048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76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Pareto distribution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random variable follows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Pareto</a:t>
            </a:r>
            <a:r>
              <a:rPr lang="en-US" dirty="0"/>
              <a:t> distribution if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Power law distribution with exponent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fi-FI" dirty="0">
                <a:solidFill>
                  <a:srgbClr val="0070C0"/>
                </a:solidFill>
              </a:rPr>
              <a:t>=1+</a:t>
            </a:r>
            <a:r>
              <a:rPr lang="el-GR" dirty="0">
                <a:solidFill>
                  <a:srgbClr val="0070C0"/>
                </a:solidFill>
              </a:rPr>
              <a:t>β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48038" y="2852738"/>
          <a:ext cx="24479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4479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20105"/>
              </p:ext>
            </p:extLst>
          </p:nvPr>
        </p:nvGraphicFramePr>
        <p:xfrm>
          <a:off x="6876256" y="2852936"/>
          <a:ext cx="1152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52936"/>
                        <a:ext cx="11525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5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</a:t>
            </a:r>
            <a:r>
              <a:rPr lang="en-US" dirty="0"/>
              <a:t>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another easy way to see the power-law, by doing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Zipf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plot</a:t>
            </a:r>
          </a:p>
          <a:p>
            <a:pPr lvl="1"/>
            <a:r>
              <a:rPr lang="en-US" dirty="0"/>
              <a:t>Order the values in decreasing order</a:t>
            </a:r>
          </a:p>
          <a:p>
            <a:pPr lvl="1"/>
            <a:r>
              <a:rPr lang="en-US" dirty="0"/>
              <a:t>Plot the </a:t>
            </a:r>
            <a:r>
              <a:rPr lang="en-US" dirty="0">
                <a:solidFill>
                  <a:srgbClr val="FF0000"/>
                </a:solidFill>
              </a:rPr>
              <a:t>values</a:t>
            </a:r>
            <a:r>
              <a:rPr lang="en-US" dirty="0"/>
              <a:t> against their </a:t>
            </a:r>
            <a:r>
              <a:rPr lang="en-US" dirty="0">
                <a:solidFill>
                  <a:srgbClr val="FF0000"/>
                </a:solidFill>
              </a:rPr>
              <a:t>rank</a:t>
            </a:r>
            <a:r>
              <a:rPr lang="en-US" dirty="0"/>
              <a:t> in log-log scale</a:t>
            </a:r>
          </a:p>
          <a:p>
            <a:pPr lvl="2"/>
            <a:r>
              <a:rPr lang="en-US" dirty="0"/>
              <a:t>i.e., for the </a:t>
            </a:r>
            <a:r>
              <a:rPr lang="en-US" dirty="0">
                <a:solidFill>
                  <a:srgbClr val="0070C0"/>
                </a:solidFill>
              </a:rPr>
              <a:t>r-</a:t>
            </a:r>
            <a:r>
              <a:rPr lang="en-US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value 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r</a:t>
            </a:r>
            <a:r>
              <a:rPr lang="en-US" dirty="0"/>
              <a:t>, plot the point </a:t>
            </a:r>
            <a:r>
              <a:rPr lang="en-US" dirty="0">
                <a:solidFill>
                  <a:srgbClr val="0070C0"/>
                </a:solidFill>
              </a:rPr>
              <a:t>(log(r),log(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))</a:t>
            </a:r>
          </a:p>
          <a:p>
            <a:pPr lvl="1"/>
            <a:r>
              <a:rPr lang="en-US" dirty="0"/>
              <a:t>If there is a power-law you should see something like a straight line</a:t>
            </a:r>
          </a:p>
        </p:txBody>
      </p:sp>
    </p:spTree>
    <p:extLst>
      <p:ext uri="{BB962C8B-B14F-4D97-AF65-F5344CB8AC3E}">
        <p14:creationId xmlns:p14="http://schemas.microsoft.com/office/powerpoint/2010/main" val="133761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Zipf’s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random variable X follows </a:t>
            </a:r>
            <a:r>
              <a:rPr lang="en-US" dirty="0" err="1">
                <a:solidFill>
                  <a:srgbClr val="FF0000"/>
                </a:solidFill>
              </a:rPr>
              <a:t>Zipf’s</a:t>
            </a:r>
            <a:r>
              <a:rPr lang="en-US" dirty="0">
                <a:solidFill>
                  <a:srgbClr val="FF0000"/>
                </a:solidFill>
              </a:rPr>
              <a:t> law </a:t>
            </a:r>
            <a:r>
              <a:rPr lang="en-US" dirty="0"/>
              <a:t>if the r-</a:t>
            </a:r>
            <a:r>
              <a:rPr lang="en-US" dirty="0" err="1"/>
              <a:t>th</a:t>
            </a:r>
            <a:r>
              <a:rPr lang="en-US" dirty="0"/>
              <a:t> largest value </a:t>
            </a:r>
            <a:r>
              <a:rPr lang="en-US" dirty="0" err="1"/>
              <a:t>x</a:t>
            </a:r>
            <a:r>
              <a:rPr lang="en-US" baseline="-25000" dirty="0" err="1"/>
              <a:t>r</a:t>
            </a:r>
            <a:r>
              <a:rPr lang="en-US" dirty="0"/>
              <a:t> satisfies</a:t>
            </a:r>
          </a:p>
          <a:p>
            <a:endParaRPr lang="en-US" dirty="0"/>
          </a:p>
          <a:p>
            <a:r>
              <a:rPr lang="en-US" dirty="0"/>
              <a:t>Same as Pareto distribution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 follows a power-law distribution with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=1+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1/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γ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Named after </a:t>
            </a:r>
            <a:r>
              <a:rPr lang="en-US" dirty="0" err="1"/>
              <a:t>Zipf</a:t>
            </a:r>
            <a:r>
              <a:rPr lang="en-US" dirty="0"/>
              <a:t>, who studied the distribution of words in English language and found </a:t>
            </a:r>
            <a:r>
              <a:rPr lang="en-US" dirty="0" err="1"/>
              <a:t>Zipf</a:t>
            </a:r>
            <a:r>
              <a:rPr lang="en-US" dirty="0"/>
              <a:t> law with exponent 1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84410"/>
              </p:ext>
            </p:extLst>
          </p:nvPr>
        </p:nvGraphicFramePr>
        <p:xfrm>
          <a:off x="3707904" y="2204864"/>
          <a:ext cx="11795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3" imgW="507960" imgH="228600" progId="Equation.3">
                  <p:embed/>
                </p:oleObj>
              </mc:Choice>
              <mc:Fallback>
                <p:oleObj name="Equation" r:id="rId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4864"/>
                        <a:ext cx="11795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05122"/>
              </p:ext>
            </p:extLst>
          </p:nvPr>
        </p:nvGraphicFramePr>
        <p:xfrm>
          <a:off x="3419872" y="3284984"/>
          <a:ext cx="22653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5" imgW="952200" imgH="228600" progId="Equation.3">
                  <p:embed/>
                </p:oleObj>
              </mc:Choice>
              <mc:Fallback>
                <p:oleObj name="Equation" r:id="rId5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22653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29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and Modeling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networks everywhere</a:t>
            </a:r>
          </a:p>
          <a:p>
            <a:r>
              <a:rPr lang="en-US" dirty="0"/>
              <a:t>What do they look like?</a:t>
            </a:r>
          </a:p>
          <a:p>
            <a:pPr lvl="1"/>
            <a:r>
              <a:rPr lang="en-US" dirty="0"/>
              <a:t>How do you measure and describe a billion node network?</a:t>
            </a:r>
          </a:p>
          <a:p>
            <a:r>
              <a:rPr lang="en-US" dirty="0"/>
              <a:t>What are the process that generate them?</a:t>
            </a:r>
          </a:p>
          <a:p>
            <a:pPr lvl="1"/>
            <a:r>
              <a:rPr lang="en-US" dirty="0"/>
              <a:t>Can we create models for real-life networks?</a:t>
            </a:r>
          </a:p>
          <a:p>
            <a:r>
              <a:rPr lang="en-US" dirty="0"/>
              <a:t>These two questions are related: We need to measure the characteristics that we want to model</a:t>
            </a:r>
          </a:p>
        </p:txBody>
      </p:sp>
    </p:spTree>
    <p:extLst>
      <p:ext uri="{BB962C8B-B14F-4D97-AF65-F5344CB8AC3E}">
        <p14:creationId xmlns:p14="http://schemas.microsoft.com/office/powerpoint/2010/main" val="1713908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Pareto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742199"/>
              </p:ext>
            </p:extLst>
          </p:nvPr>
        </p:nvGraphicFramePr>
        <p:xfrm>
          <a:off x="467544" y="2708920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10912"/>
              </p:ext>
            </p:extLst>
          </p:nvPr>
        </p:nvGraphicFramePr>
        <p:xfrm>
          <a:off x="4644008" y="2708920"/>
          <a:ext cx="3827984" cy="249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811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exponent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Maximum likelihood estimation</a:t>
                </a:r>
              </a:p>
              <a:p>
                <a:pPr lvl="1"/>
                <a:r>
                  <a:rPr lang="en-US" dirty="0"/>
                  <a:t>Assume that the set of data observations </a:t>
                </a:r>
                <a:r>
                  <a:rPr lang="en-US" b="1" dirty="0"/>
                  <a:t>x</a:t>
                </a:r>
                <a:r>
                  <a:rPr lang="en-US" dirty="0"/>
                  <a:t> are produced by a power-law distribution with some exponent </a:t>
                </a:r>
                <a:r>
                  <a:rPr lang="el-GR" dirty="0"/>
                  <a:t>α</a:t>
                </a:r>
                <a:endParaRPr lang="en-US" dirty="0"/>
              </a:p>
              <a:p>
                <a:pPr lvl="2"/>
                <a:r>
                  <a:rPr lang="en-US" dirty="0"/>
                  <a:t>Exact law: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Find the exponent that maximizes the probability P(</a:t>
                </a:r>
                <a:r>
                  <a:rPr lang="el-GR" dirty="0"/>
                  <a:t>α</a:t>
                </a:r>
                <a:r>
                  <a:rPr lang="en-US" dirty="0"/>
                  <a:t>|</a:t>
                </a:r>
                <a:r>
                  <a:rPr lang="en-US" b="1" dirty="0"/>
                  <a:t>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3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6731"/>
              </p:ext>
            </p:extLst>
          </p:nvPr>
        </p:nvGraphicFramePr>
        <p:xfrm>
          <a:off x="3059832" y="5013176"/>
          <a:ext cx="26654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13176"/>
                        <a:ext cx="26654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1" y="6237312"/>
            <a:ext cx="914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Proof in M. E. J. Newman</a:t>
            </a:r>
            <a:r>
              <a:rPr lang="en-US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dirty="0" err="1">
                <a:solidFill>
                  <a:schemeClr val="folHlink"/>
                </a:solidFill>
              </a:rPr>
              <a:t>Zipf's</a:t>
            </a:r>
            <a:r>
              <a:rPr lang="en-US" dirty="0">
                <a:solidFill>
                  <a:schemeClr val="folHlink"/>
                </a:solidFill>
              </a:rPr>
              <a:t> law</a:t>
            </a:r>
            <a:r>
              <a:rPr lang="en-US" dirty="0"/>
              <a:t>, </a:t>
            </a:r>
            <a:r>
              <a:rPr lang="en-US" i="1" dirty="0"/>
              <a:t>Contemporary Physics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02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54" y="116632"/>
            <a:ext cx="8229600" cy="1143000"/>
          </a:xfrm>
        </p:spPr>
        <p:txBody>
          <a:bodyPr/>
          <a:lstStyle/>
          <a:p>
            <a:r>
              <a:rPr lang="en-US" sz="3200" dirty="0"/>
              <a:t>Collective Statistics (M. Newman 2003)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204508" cy="59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5760244" y="1412776"/>
            <a:ext cx="503238" cy="46805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Laws - Recap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power-law</a:t>
            </a:r>
            <a:r>
              <a:rPr lang="en-US" sz="2800" dirty="0"/>
              <a:t> distribution if it has density function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Pareto</a:t>
            </a:r>
            <a:r>
              <a:rPr lang="en-US" sz="2800" dirty="0"/>
              <a:t> distribution if it has cumulative function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(discrete) random variable X follows </a:t>
            </a:r>
            <a:r>
              <a:rPr lang="en-US" sz="2800" dirty="0" err="1">
                <a:solidFill>
                  <a:schemeClr val="hlink"/>
                </a:solidFill>
              </a:rPr>
              <a:t>Zipf’s</a:t>
            </a:r>
            <a:r>
              <a:rPr lang="en-US" sz="2800" dirty="0">
                <a:solidFill>
                  <a:schemeClr val="hlink"/>
                </a:solidFill>
              </a:rPr>
              <a:t> law</a:t>
            </a:r>
            <a:r>
              <a:rPr lang="en-US" sz="2800" dirty="0"/>
              <a:t> if the </a:t>
            </a:r>
            <a:r>
              <a:rPr lang="en-US" sz="2800" dirty="0" err="1"/>
              <a:t>the</a:t>
            </a:r>
            <a:r>
              <a:rPr lang="en-US" sz="2800" dirty="0"/>
              <a:t> r-</a:t>
            </a:r>
            <a:r>
              <a:rPr lang="en-US" sz="2800" dirty="0" err="1"/>
              <a:t>th</a:t>
            </a:r>
            <a:r>
              <a:rPr lang="en-US" sz="2800" dirty="0"/>
              <a:t> largest value satisfies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56" name="Object 4"/>
              <p:cNvSpPr txBox="1"/>
              <p:nvPr/>
            </p:nvSpPr>
            <p:spPr bwMode="auto">
              <a:xfrm>
                <a:off x="2411413" y="2565400"/>
                <a:ext cx="2355850" cy="455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l-GR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0515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413" y="2565400"/>
                <a:ext cx="2355850" cy="455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157" name="Object 5"/>
              <p:cNvSpPr txBox="1"/>
              <p:nvPr/>
            </p:nvSpPr>
            <p:spPr bwMode="auto">
              <a:xfrm>
                <a:off x="2339975" y="4221163"/>
                <a:ext cx="2416175" cy="4079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515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975" y="4221163"/>
                <a:ext cx="2416175" cy="407987"/>
              </a:xfrm>
              <a:prstGeom prst="rect">
                <a:avLst/>
              </a:prstGeom>
              <a:blipFill>
                <a:blip r:embed="rId4"/>
                <a:stretch>
                  <a:fillRect b="-179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158" name="Object 6"/>
              <p:cNvSpPr txBox="1"/>
              <p:nvPr/>
            </p:nvSpPr>
            <p:spPr bwMode="auto">
              <a:xfrm>
                <a:off x="2400300" y="5805488"/>
                <a:ext cx="2243708" cy="415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l-GR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515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0300" y="5805488"/>
                <a:ext cx="2243708" cy="4159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767263" y="4240213"/>
            <a:ext cx="241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power-law with </a:t>
            </a:r>
            <a:r>
              <a:rPr lang="el-GR" dirty="0"/>
              <a:t>α</a:t>
            </a:r>
            <a:r>
              <a:rPr lang="fi-FI" dirty="0"/>
              <a:t>=1+</a:t>
            </a:r>
            <a:r>
              <a:rPr lang="el-GR" dirty="0"/>
              <a:t>β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4787900" y="5805488"/>
            <a:ext cx="2589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=1+1/</a:t>
            </a:r>
            <a:r>
              <a:rPr lang="el-GR"/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178446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Average/Expected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power-law distributed degree	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is a 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&lt;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diverges </a:t>
                </a:r>
              </a:p>
              <a:p>
                <a:pPr lvl="2"/>
                <a:r>
                  <a:rPr lang="en-US" dirty="0"/>
                  <a:t>The expected value goes to infinity as the size of the network grows</a:t>
                </a:r>
              </a:p>
              <a:p>
                <a:r>
                  <a:rPr lang="en-US" dirty="0"/>
                  <a:t>The fact that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 </a:t>
                </a:r>
                <a:r>
                  <a:rPr lang="fi-FI" dirty="0"/>
                  <a:t>for most real networks guarantees a constant average degree as the graph grows</a:t>
                </a:r>
                <a:endParaRPr lang="en-US" dirty="0"/>
              </a:p>
            </p:txBody>
          </p:sp>
        </mc:Choice>
        <mc:Fallback xmlns="">
          <p:sp>
            <p:nvSpPr>
              <p:cNvPr id="31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283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67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80/20 rule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Top-heavy</a:t>
            </a:r>
            <a:r>
              <a:rPr lang="en-US" dirty="0"/>
              <a:t>: Small fraction of values collect most of distribution mass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524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This phenomenon becomes more extreme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&lt;2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1% of values has 99% of mass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E.g. name distribution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266" t="-1873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9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exponent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97816"/>
            <a:ext cx="6195392" cy="464654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7168" y="2893861"/>
            <a:ext cx="254457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 the exponent increases the probability of observing an extreme value decreases</a:t>
            </a:r>
          </a:p>
        </p:txBody>
      </p:sp>
    </p:spTree>
    <p:extLst>
      <p:ext uri="{BB962C8B-B14F-4D97-AF65-F5344CB8AC3E}">
        <p14:creationId xmlns:p14="http://schemas.microsoft.com/office/powerpoint/2010/main" val="339718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power-law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simple trick to generate values that follow a power-law distribution:</a:t>
                </a:r>
              </a:p>
              <a:p>
                <a:pPr lvl="1"/>
                <a:r>
                  <a:rPr lang="en-US" dirty="0"/>
                  <a:t>Generate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uniformly at random within the interval [0,1]</a:t>
                </a:r>
              </a:p>
              <a:p>
                <a:pPr lvl="1"/>
                <a:r>
                  <a:rPr lang="en-US" dirty="0"/>
                  <a:t>Transform the values using the equation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−1/(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Generates values distributed according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power-law</a:t>
                </a:r>
                <a:r>
                  <a:rPr lang="en-US" dirty="0"/>
                  <a:t> with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57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the density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triangles</a:t>
            </a:r>
            <a:r>
              <a:rPr lang="en-US" dirty="0"/>
              <a:t> (local clusters) in the graph</a:t>
            </a:r>
          </a:p>
          <a:p>
            <a:r>
              <a:rPr lang="en-US" dirty="0"/>
              <a:t>Two different ways to measure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ratio of the means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1908175" y="3573463"/>
          <a:ext cx="50355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4" imgW="2438280" imgH="660240" progId="Equation.3">
                  <p:embed/>
                </p:oleObj>
              </mc:Choice>
              <mc:Fallback>
                <p:oleObj name="Equation" r:id="rId4" imgW="2438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73463"/>
                        <a:ext cx="50355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83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268538" y="2544763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2124075" y="26162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 flipH="1">
            <a:off x="2268538" y="3119438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V="1">
            <a:off x="3348038" y="2544763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3348038" y="3119438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2051050" y="3624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3132138" y="29765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2051050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211638" y="36957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284663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1600200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1671638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3111500" y="31400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4624388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479925" y="364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5235" name="Object 19"/>
          <p:cNvGraphicFramePr>
            <a:graphicFrameLocks noChangeAspect="1"/>
          </p:cNvGraphicFramePr>
          <p:nvPr/>
        </p:nvGraphicFramePr>
        <p:xfrm>
          <a:off x="5580063" y="3357563"/>
          <a:ext cx="2463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2463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7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Wait, there is a model for generating graphs!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Erdös-Renyi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random graph model:</a:t>
                </a:r>
              </a:p>
              <a:p>
                <a:pPr lvl="1"/>
                <a:r>
                  <a:rPr lang="en-US" dirty="0">
                    <a:solidFill>
                      <a:srgbClr val="009900"/>
                    </a:solidFill>
                  </a:rPr>
                  <a:t>n</a:t>
                </a:r>
                <a:r>
                  <a:rPr lang="en-US" dirty="0"/>
                  <a:t> : the number of vertices</a:t>
                </a:r>
              </a:p>
              <a:p>
                <a:pPr lvl="1"/>
                <a:r>
                  <a:rPr lang="en-US" dirty="0">
                    <a:solidFill>
                      <a:srgbClr val="009900"/>
                    </a:solidFill>
                  </a:rPr>
                  <a:t>p</a:t>
                </a:r>
                <a:r>
                  <a:rPr lang="en-US" dirty="0"/>
                  <a:t> : probability of generating an edge</a:t>
                </a:r>
              </a:p>
              <a:p>
                <a:pPr lvl="2"/>
                <a:r>
                  <a:rPr lang="en-US" dirty="0"/>
                  <a:t>for each pair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i,j</a:t>
                </a:r>
                <a:r>
                  <a:rPr lang="en-US" dirty="0">
                    <a:solidFill>
                      <a:srgbClr val="0000FF"/>
                    </a:solidFill>
                  </a:rPr>
                  <a:t>),</a:t>
                </a:r>
                <a:r>
                  <a:rPr lang="en-US" dirty="0"/>
                  <a:t> generate the edge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i,j</a:t>
                </a:r>
                <a:r>
                  <a:rPr lang="en-US" dirty="0">
                    <a:solidFill>
                      <a:srgbClr val="0000FF"/>
                    </a:solidFill>
                  </a:rPr>
                  <a:t>)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independently</a:t>
                </a:r>
                <a:r>
                  <a:rPr lang="en-US" dirty="0"/>
                  <a:t> with probability </a:t>
                </a:r>
                <a:r>
                  <a:rPr lang="en-US" dirty="0">
                    <a:solidFill>
                      <a:srgbClr val="009900"/>
                    </a:solidFill>
                  </a:rPr>
                  <a:t>p</a:t>
                </a:r>
              </a:p>
              <a:p>
                <a:r>
                  <a:rPr lang="en-US" dirty="0"/>
                  <a:t>A very well studied model in graph theory!</a:t>
                </a:r>
              </a:p>
              <a:p>
                <a:pPr lvl="1"/>
                <a:r>
                  <a:rPr lang="en-US" dirty="0"/>
                  <a:t>As we will see, not good enough in our case</a:t>
                </a:r>
              </a:p>
            </p:txBody>
          </p:sp>
        </mc:Choice>
        <mc:Fallback xmlns="">
          <p:sp>
            <p:nvSpPr>
              <p:cNvPr id="311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926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US" dirty="0"/>
              <a:t>Clustering coefficient for node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 of the ratios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This is the clustering coefficient that we will use.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195513" y="2420938"/>
          <a:ext cx="44592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4" imgW="2158920" imgH="419040" progId="Equation.3">
                  <p:embed/>
                </p:oleObj>
              </mc:Choice>
              <mc:Fallback>
                <p:oleObj name="Equation" r:id="rId4" imgW="2158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20938"/>
                        <a:ext cx="44592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2195513" y="3644900"/>
          <a:ext cx="1389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44900"/>
                        <a:ext cx="13890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61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two clustering coefficients give different measures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</a:t>
            </a:r>
            <a:r>
              <a:rPr lang="en-US" sz="2800" baseline="30000" dirty="0"/>
              <a:t>(2)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en-US" sz="2800" dirty="0"/>
              <a:t> with nodes with </a:t>
            </a:r>
            <a:r>
              <a:rPr lang="en-US" sz="2800" dirty="0">
                <a:solidFill>
                  <a:srgbClr val="0070C0"/>
                </a:solidFill>
              </a:rPr>
              <a:t>low degree</a:t>
            </a: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2268538" y="2617788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2124075" y="2689225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 flipH="1">
            <a:off x="2268538" y="3192463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3348038" y="2617788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3348038" y="3192463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1" name="Oval 9"/>
          <p:cNvSpPr>
            <a:spLocks noChangeArrowheads="1"/>
          </p:cNvSpPr>
          <p:nvPr/>
        </p:nvSpPr>
        <p:spPr bwMode="auto">
          <a:xfrm>
            <a:off x="2051050" y="36972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Oval 10"/>
          <p:cNvSpPr>
            <a:spLocks noChangeArrowheads="1"/>
          </p:cNvSpPr>
          <p:nvPr/>
        </p:nvSpPr>
        <p:spPr bwMode="auto">
          <a:xfrm>
            <a:off x="3132138" y="30495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2051050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Oval 12"/>
          <p:cNvSpPr>
            <a:spLocks noChangeArrowheads="1"/>
          </p:cNvSpPr>
          <p:nvPr/>
        </p:nvSpPr>
        <p:spPr bwMode="auto">
          <a:xfrm>
            <a:off x="4211638" y="37687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Oval 13"/>
          <p:cNvSpPr>
            <a:spLocks noChangeArrowheads="1"/>
          </p:cNvSpPr>
          <p:nvPr/>
        </p:nvSpPr>
        <p:spPr bwMode="auto">
          <a:xfrm>
            <a:off x="4284663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600200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1671638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3111500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4624388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4479925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9331" name="Object 19"/>
          <p:cNvGraphicFramePr>
            <a:graphicFrameLocks noChangeAspect="1"/>
          </p:cNvGraphicFramePr>
          <p:nvPr/>
        </p:nvGraphicFramePr>
        <p:xfrm>
          <a:off x="5364163" y="2349500"/>
          <a:ext cx="3249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4" imgW="1574640" imgH="393480" progId="Equation.3">
                  <p:embed/>
                </p:oleObj>
              </mc:Choice>
              <mc:Fallback>
                <p:oleObj name="Equation" r:id="rId4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49500"/>
                        <a:ext cx="32496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20"/>
          <p:cNvGraphicFramePr>
            <a:graphicFrameLocks noChangeAspect="1"/>
          </p:cNvGraphicFramePr>
          <p:nvPr/>
        </p:nvGraphicFramePr>
        <p:xfrm>
          <a:off x="5364163" y="3716338"/>
          <a:ext cx="11001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16338"/>
                        <a:ext cx="110013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66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011863" y="1557338"/>
            <a:ext cx="8651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for random graphs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161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two of your neighbors also being neighbors is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, independent of local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clustering coefficient </a:t>
            </a:r>
            <a:r>
              <a:rPr lang="en-US" sz="2000" dirty="0">
                <a:solidFill>
                  <a:schemeClr val="accent2"/>
                </a:solidFill>
              </a:rPr>
              <a:t>C = 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average degree </a:t>
            </a:r>
            <a:r>
              <a:rPr lang="en-US" sz="2000" dirty="0">
                <a:solidFill>
                  <a:schemeClr val="accent2"/>
                </a:solidFill>
              </a:rPr>
              <a:t>z=</a:t>
            </a:r>
            <a:r>
              <a:rPr lang="en-US" sz="2000" dirty="0" err="1">
                <a:solidFill>
                  <a:schemeClr val="accent2"/>
                </a:solidFill>
              </a:rPr>
              <a:t>np</a:t>
            </a:r>
            <a:r>
              <a:rPr lang="en-US" sz="2000" dirty="0"/>
              <a:t> is constant </a:t>
            </a:r>
            <a:r>
              <a:rPr lang="en-US" sz="2000" dirty="0">
                <a:solidFill>
                  <a:schemeClr val="accent2"/>
                </a:solidFill>
              </a:rPr>
              <a:t>C =O(1/n)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6543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87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Small worlds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Millgram’s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experiment</a:t>
            </a:r>
            <a:r>
              <a:rPr lang="en-US" sz="2400" dirty="0"/>
              <a:t>: Letters were handed out to people in Nebraska to be sent to a target in Boston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People were instructed to pass on the letters to someone they knew on first-name basis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letters that reached the destination followed paths of length around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Six degrees of separation: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/>
              <a:t>(play of John </a:t>
            </a:r>
            <a:r>
              <a:rPr lang="en-US" sz="2400" dirty="0" err="1"/>
              <a:t>Guare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Also: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Kevin Bacon game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dirty="0" err="1"/>
              <a:t>Erdös</a:t>
            </a:r>
            <a:r>
              <a:rPr lang="en-US" sz="2000" dirty="0"/>
              <a:t> number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2683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Measuring the small world phenomenon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shortest path </a:t>
                </a:r>
                <a:r>
                  <a:rPr lang="en-US" sz="2800" dirty="0"/>
                  <a:t>between i and j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Diameter</a:t>
                </a:r>
                <a:r>
                  <a:rPr lang="en-US" sz="2800" dirty="0"/>
                  <a:t>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Characteristic path length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Harmonic mean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/>
                  <a:t>Also, distribution of all shortest paths</a:t>
                </a:r>
                <a:endParaRPr lang="en-US" dirty="0"/>
              </a:p>
            </p:txBody>
          </p:sp>
        </mc:Choice>
        <mc:Fallback xmlns="">
          <p:sp>
            <p:nvSpPr>
              <p:cNvPr id="279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3"/>
                <a:stretch>
                  <a:fillRect l="-963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293266" y="3059668"/>
            <a:ext cx="385073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Problem if no path between two nodes</a:t>
            </a:r>
          </a:p>
        </p:txBody>
      </p:sp>
    </p:spTree>
    <p:extLst>
      <p:ext uri="{BB962C8B-B14F-4D97-AF65-F5344CB8AC3E}">
        <p14:creationId xmlns:p14="http://schemas.microsoft.com/office/powerpoint/2010/main" val="3168164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Diameter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Computation: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, the fraction of pairs in the graph that have distance less or equal to 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−1&lt;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Effective Diameter</a:t>
                </a:r>
                <a:r>
                  <a:rPr lang="en-US" dirty="0"/>
                  <a:t>: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real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=0.9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  <a:blipFill rotWithShape="1">
                <a:blip r:embed="rId2"/>
                <a:stretch>
                  <a:fillRect l="-1185" t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581008" y="2026970"/>
            <a:ext cx="2464469" cy="1976713"/>
            <a:chOff x="2608850" y="3055938"/>
            <a:chExt cx="3926888" cy="296330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021138" y="3055938"/>
              <a:ext cx="160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3284538"/>
              <a:ext cx="3619500" cy="2605087"/>
            </a:xfrm>
            <a:prstGeom prst="rect">
              <a:avLst/>
            </a:prstGeom>
            <a:blipFill dpi="0" rotWithShape="0">
              <a:blip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63964" y="5783263"/>
              <a:ext cx="2466976" cy="235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70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100" dirty="0"/>
                <a:t>hops</a:t>
              </a: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337050" y="3783013"/>
              <a:ext cx="1589088" cy="1711325"/>
              <a:chOff x="4567" y="1806"/>
              <a:chExt cx="1001" cy="1078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flipH="1">
                <a:off x="4567" y="1806"/>
                <a:ext cx="12" cy="107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4656" y="2208"/>
                <a:ext cx="912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72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sz="1100"/>
                  <a:t>Effective Diameter</a:t>
                </a: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00000">
              <a:off x="2608850" y="3208337"/>
              <a:ext cx="563973" cy="2743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/>
                <a:t># reachable pairs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56543" y="1636478"/>
            <a:ext cx="6552729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Disconnected components or isolated long paths can throw off the computation of the diameter.</a:t>
            </a:r>
          </a:p>
          <a:p>
            <a:r>
              <a:rPr lang="en-US" dirty="0">
                <a:solidFill>
                  <a:srgbClr val="FF0000"/>
                </a:solidFill>
              </a:rPr>
              <a:t>Effective diameter</a:t>
            </a:r>
            <a:r>
              <a:rPr lang="en-US" dirty="0"/>
              <a:t>: the </a:t>
            </a:r>
            <a:r>
              <a:rPr lang="en-US" dirty="0">
                <a:solidFill>
                  <a:srgbClr val="0070C0"/>
                </a:solidFill>
              </a:rPr>
              <a:t>interpolated value </a:t>
            </a:r>
            <a:r>
              <a:rPr lang="en-US" dirty="0"/>
              <a:t>where 90% of node pairs are reachable</a:t>
            </a:r>
          </a:p>
        </p:txBody>
      </p:sp>
    </p:spTree>
    <p:extLst>
      <p:ext uri="{BB962C8B-B14F-4D97-AF65-F5344CB8AC3E}">
        <p14:creationId xmlns:p14="http://schemas.microsoft.com/office/powerpoint/2010/main" val="58338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5075238" y="1557338"/>
            <a:ext cx="4333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0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worlds in real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 all real networks there are (on average)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</a:t>
            </a:r>
            <a:r>
              <a:rPr lang="en-US" dirty="0"/>
              <a:t>between nodes of the network.</a:t>
            </a:r>
          </a:p>
          <a:p>
            <a:pPr lvl="1"/>
            <a:r>
              <a:rPr lang="en-US" dirty="0"/>
              <a:t>Largest path found in the IMDB actor network: 7</a:t>
            </a:r>
          </a:p>
          <a:p>
            <a:endParaRPr lang="en-US" dirty="0"/>
          </a:p>
          <a:p>
            <a:r>
              <a:rPr lang="en-US" dirty="0"/>
              <a:t>Is this interesting?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Random graphs</a:t>
            </a:r>
            <a:r>
              <a:rPr lang="en-US" dirty="0"/>
              <a:t> also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 diameter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/>
              <a:t>(d=</a:t>
            </a:r>
            <a:r>
              <a:rPr lang="en-US" dirty="0" err="1"/>
              <a:t>logn</a:t>
            </a:r>
            <a:r>
              <a:rPr lang="en-US" dirty="0"/>
              <a:t>/</a:t>
            </a:r>
            <a:r>
              <a:rPr lang="en-US" dirty="0" err="1"/>
              <a:t>loglogn</a:t>
            </a:r>
            <a:r>
              <a:rPr lang="en-US" dirty="0"/>
              <a:t> when z=ω(</a:t>
            </a:r>
            <a:r>
              <a:rPr lang="en-US" dirty="0" err="1"/>
              <a:t>logn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are not surprising </a:t>
            </a:r>
            <a:r>
              <a:rPr lang="en-US" dirty="0"/>
              <a:t>and should be combined with other properties</a:t>
            </a:r>
          </a:p>
          <a:p>
            <a:pPr lvl="1"/>
            <a:r>
              <a:rPr lang="en-US" dirty="0"/>
              <a:t>ease of navigation</a:t>
            </a:r>
          </a:p>
          <a:p>
            <a:pPr lvl="1"/>
            <a:r>
              <a:rPr lang="en-US" dirty="0"/>
              <a:t>high clustering coefficient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6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components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undirected graphs, the size and distribution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 components</a:t>
            </a:r>
          </a:p>
          <a:p>
            <a:pPr lvl="1"/>
            <a:r>
              <a:rPr lang="en-US" dirty="0"/>
              <a:t>is there a </a:t>
            </a:r>
            <a:r>
              <a:rPr lang="en-US" dirty="0">
                <a:solidFill>
                  <a:srgbClr val="FF0000"/>
                </a:solidFill>
              </a:rPr>
              <a:t>giant component </a:t>
            </a:r>
            <a:r>
              <a:rPr lang="en-US" dirty="0"/>
              <a:t>that contains a large fraction of the nodes? </a:t>
            </a:r>
          </a:p>
          <a:p>
            <a:r>
              <a:rPr lang="en-US" dirty="0"/>
              <a:t>Most known real undirected networks have a giant component</a:t>
            </a:r>
          </a:p>
          <a:p>
            <a:pPr lvl="1"/>
            <a:r>
              <a:rPr lang="en-US" dirty="0"/>
              <a:t>The giant component usually captures more than 80% of the nodes in the graph.</a:t>
            </a:r>
          </a:p>
          <a:p>
            <a:r>
              <a:rPr lang="en-US" dirty="0"/>
              <a:t>For directed graphs, the size and distribution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strongly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weakly connected components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Networks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distributions and power-laws</a:t>
            </a:r>
          </a:p>
          <a:p>
            <a:r>
              <a:rPr lang="en-US" dirty="0"/>
              <a:t>Clustering Coefficient</a:t>
            </a:r>
          </a:p>
          <a:p>
            <a:r>
              <a:rPr lang="en-US" dirty="0"/>
              <a:t>Small world phenomena</a:t>
            </a:r>
          </a:p>
          <a:p>
            <a:r>
              <a:rPr lang="en-US" dirty="0"/>
              <a:t>Components</a:t>
            </a:r>
          </a:p>
          <a:p>
            <a:r>
              <a:rPr lang="en-US" dirty="0"/>
              <a:t>Motifs</a:t>
            </a:r>
          </a:p>
          <a:p>
            <a:r>
              <a:rPr lang="en-US" dirty="0" err="1"/>
              <a:t>Homophily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9859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48187" y="4013822"/>
            <a:ext cx="760413" cy="8042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2918" y="5850051"/>
            <a:ext cx="760413" cy="804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" descr="Small confetti"/>
          <p:cNvSpPr>
            <a:spLocks noChangeArrowheads="1"/>
          </p:cNvSpPr>
          <p:nvPr/>
        </p:nvSpPr>
        <p:spPr bwMode="auto">
          <a:xfrm rot="-3375878">
            <a:off x="1818173" y="5893593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8" name="Oval 2" descr="Small confetti"/>
          <p:cNvSpPr>
            <a:spLocks noChangeArrowheads="1"/>
          </p:cNvSpPr>
          <p:nvPr/>
        </p:nvSpPr>
        <p:spPr bwMode="auto">
          <a:xfrm rot="-3375878">
            <a:off x="5925344" y="480139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9" name="Oval 3" descr="Small confetti"/>
          <p:cNvSpPr>
            <a:spLocks noChangeArrowheads="1"/>
          </p:cNvSpPr>
          <p:nvPr/>
        </p:nvSpPr>
        <p:spPr bwMode="auto">
          <a:xfrm rot="-3375878">
            <a:off x="6430169" y="3987006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Oval 4" descr="Small confetti"/>
          <p:cNvSpPr>
            <a:spLocks noChangeArrowheads="1"/>
          </p:cNvSpPr>
          <p:nvPr/>
        </p:nvSpPr>
        <p:spPr bwMode="auto">
          <a:xfrm rot="-3375878">
            <a:off x="4604544" y="409654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Connected components – definitions 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17281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Weakly connected components (WCC)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an </a:t>
            </a:r>
            <a:r>
              <a:rPr lang="en-US" sz="2000" dirty="0">
                <a:solidFill>
                  <a:srgbClr val="FF3300"/>
                </a:solidFill>
              </a:rPr>
              <a:t>undirected</a:t>
            </a:r>
            <a:r>
              <a:rPr lang="en-US" sz="2000" dirty="0"/>
              <a:t> path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Strongly connected components (SCC)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 </a:t>
            </a:r>
            <a:r>
              <a:rPr lang="en-US" sz="2000" dirty="0">
                <a:solidFill>
                  <a:srgbClr val="FF3300"/>
                </a:solidFill>
              </a:rPr>
              <a:t>directed</a:t>
            </a:r>
            <a:r>
              <a:rPr lang="en-US" sz="2000" dirty="0"/>
              <a:t> path.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IN:</a:t>
            </a:r>
            <a:r>
              <a:rPr lang="en-US" sz="2000" dirty="0"/>
              <a:t> Nodes that can reach the SCC (but not in the SCC)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OUT:</a:t>
            </a:r>
            <a:r>
              <a:rPr lang="en-US" sz="2000" dirty="0"/>
              <a:t> Nodes reachable by the SCC (but not in the SCC)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2192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4" name="Oval 8" descr="Small confetti"/>
          <p:cNvSpPr>
            <a:spLocks noChangeArrowheads="1"/>
          </p:cNvSpPr>
          <p:nvPr/>
        </p:nvSpPr>
        <p:spPr bwMode="auto">
          <a:xfrm rot="-3375878">
            <a:off x="2292350" y="3722688"/>
            <a:ext cx="2041525" cy="3019425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Char char="n"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844800" y="4102100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Oval 10"/>
          <p:cNvSpPr>
            <a:spLocks noChangeArrowheads="1"/>
          </p:cNvSpPr>
          <p:nvPr/>
        </p:nvSpPr>
        <p:spPr bwMode="auto">
          <a:xfrm>
            <a:off x="4183063" y="572928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Oval 11"/>
          <p:cNvSpPr>
            <a:spLocks noChangeArrowheads="1"/>
          </p:cNvSpPr>
          <p:nvPr/>
        </p:nvSpPr>
        <p:spPr bwMode="auto">
          <a:xfrm>
            <a:off x="2589213" y="5664200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Oval 12"/>
          <p:cNvSpPr>
            <a:spLocks noChangeArrowheads="1"/>
          </p:cNvSpPr>
          <p:nvPr/>
        </p:nvSpPr>
        <p:spPr bwMode="auto">
          <a:xfrm>
            <a:off x="4757738" y="4232275"/>
            <a:ext cx="317500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4989" name="AutoShape 13"/>
          <p:cNvCxnSpPr>
            <a:cxnSpLocks noChangeShapeType="1"/>
            <a:stCxn id="254985" idx="6"/>
            <a:endCxn id="254988" idx="2"/>
          </p:cNvCxnSpPr>
          <p:nvPr/>
        </p:nvCxnSpPr>
        <p:spPr bwMode="auto">
          <a:xfrm>
            <a:off x="3173413" y="4264025"/>
            <a:ext cx="1573212" cy="130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0" name="AutoShape 14"/>
          <p:cNvCxnSpPr>
            <a:cxnSpLocks noChangeShapeType="1"/>
            <a:stCxn id="254985" idx="5"/>
            <a:endCxn id="254986" idx="2"/>
          </p:cNvCxnSpPr>
          <p:nvPr/>
        </p:nvCxnSpPr>
        <p:spPr bwMode="auto">
          <a:xfrm>
            <a:off x="3116263" y="4391025"/>
            <a:ext cx="1057275" cy="1500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1" name="AutoShape 15"/>
          <p:cNvCxnSpPr>
            <a:cxnSpLocks noChangeShapeType="1"/>
            <a:stCxn id="254987" idx="7"/>
            <a:endCxn id="254985" idx="4"/>
          </p:cNvCxnSpPr>
          <p:nvPr/>
        </p:nvCxnSpPr>
        <p:spPr bwMode="auto">
          <a:xfrm flipV="1">
            <a:off x="2862263" y="4438650"/>
            <a:ext cx="141287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2" name="AutoShape 16"/>
          <p:cNvCxnSpPr>
            <a:cxnSpLocks noChangeShapeType="1"/>
            <a:stCxn id="254986" idx="2"/>
            <a:endCxn id="254987" idx="6"/>
          </p:cNvCxnSpPr>
          <p:nvPr/>
        </p:nvCxnSpPr>
        <p:spPr bwMode="auto">
          <a:xfrm flipH="1" flipV="1">
            <a:off x="2919413" y="5826125"/>
            <a:ext cx="1254125" cy="65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3" name="AutoShape 17"/>
          <p:cNvCxnSpPr>
            <a:cxnSpLocks noChangeShapeType="1"/>
            <a:stCxn id="254985" idx="3"/>
            <a:endCxn id="254987" idx="0"/>
          </p:cNvCxnSpPr>
          <p:nvPr/>
        </p:nvCxnSpPr>
        <p:spPr bwMode="auto">
          <a:xfrm flipH="1">
            <a:off x="2749550" y="4391025"/>
            <a:ext cx="141288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994" name="Oval 18"/>
          <p:cNvSpPr>
            <a:spLocks noChangeArrowheads="1"/>
          </p:cNvSpPr>
          <p:nvPr/>
        </p:nvSpPr>
        <p:spPr bwMode="auto">
          <a:xfrm>
            <a:off x="6046788" y="4935538"/>
            <a:ext cx="319087" cy="3254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2143125" y="4622800"/>
            <a:ext cx="5095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3609975" y="4818063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SCC</a:t>
            </a:r>
          </a:p>
        </p:txBody>
      </p:sp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4119563" y="358140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WCC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98" name="Oval 22" descr="10%"/>
          <p:cNvSpPr>
            <a:spLocks noChangeArrowheads="1"/>
          </p:cNvSpPr>
          <p:nvPr/>
        </p:nvSpPr>
        <p:spPr bwMode="auto">
          <a:xfrm rot="3125131">
            <a:off x="1901767" y="2840965"/>
            <a:ext cx="3249127" cy="441072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10">
                  <a:fgClr>
                    <a:schemeClr val="accent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4999" name="Oval 23"/>
          <p:cNvSpPr>
            <a:spLocks noChangeArrowheads="1"/>
          </p:cNvSpPr>
          <p:nvPr/>
        </p:nvSpPr>
        <p:spPr bwMode="auto">
          <a:xfrm>
            <a:off x="6610350" y="4143375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flipV="1">
            <a:off x="6297613" y="4452938"/>
            <a:ext cx="403225" cy="49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5001" name="Oval 25"/>
          <p:cNvSpPr>
            <a:spLocks noChangeArrowheads="1"/>
          </p:cNvSpPr>
          <p:nvPr/>
        </p:nvSpPr>
        <p:spPr bwMode="auto">
          <a:xfrm rot="1717679">
            <a:off x="6142038" y="3848100"/>
            <a:ext cx="682625" cy="165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8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983581" y="605313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AutoShape 13"/>
          <p:cNvCxnSpPr>
            <a:cxnSpLocks noChangeShapeType="1"/>
            <a:stCxn id="27" idx="7"/>
            <a:endCxn id="254987" idx="3"/>
          </p:cNvCxnSpPr>
          <p:nvPr/>
        </p:nvCxnSpPr>
        <p:spPr bwMode="auto">
          <a:xfrm flipV="1">
            <a:off x="2255939" y="5940623"/>
            <a:ext cx="380003" cy="159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3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  <p:bldP spid="28" grpId="0" animBg="1"/>
      <p:bldP spid="254978" grpId="0" animBg="1"/>
      <p:bldP spid="254979" grpId="0" animBg="1"/>
      <p:bldP spid="254980" grpId="0" animBg="1"/>
      <p:bldP spid="254984" grpId="0" animBg="1"/>
      <p:bldP spid="254996" grpId="0"/>
      <p:bldP spid="254997" grpId="0"/>
      <p:bldP spid="254998" grpId="0" animBg="1"/>
      <p:bldP spid="25500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bow-tie structure of the Web</a:t>
            </a:r>
          </a:p>
        </p:txBody>
      </p:sp>
      <p:pic>
        <p:nvPicPr>
          <p:cNvPr id="256004" name="Picture 4" descr="bow-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31950"/>
            <a:ext cx="56007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AV-myp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5800" r="16122" b="16048"/>
          <a:stretch>
            <a:fillRect/>
          </a:stretch>
        </p:blipFill>
        <p:spPr bwMode="auto">
          <a:xfrm>
            <a:off x="5630863" y="3460750"/>
            <a:ext cx="322262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39988"/>
            <a:ext cx="66165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largest weakly connected component contains  90% of the nodes</a:t>
            </a:r>
          </a:p>
        </p:txBody>
      </p:sp>
    </p:spTree>
    <p:extLst>
      <p:ext uri="{BB962C8B-B14F-4D97-AF65-F5344CB8AC3E}">
        <p14:creationId xmlns:p14="http://schemas.microsoft.com/office/powerpoint/2010/main" val="573818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SCC and WCC distribution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SCC and WCC sizes follows a power law distribution</a:t>
            </a:r>
          </a:p>
          <a:p>
            <a:pPr lvl="1"/>
            <a:r>
              <a:rPr lang="en-US"/>
              <a:t>the second largest SCC is significantly smaller</a:t>
            </a:r>
          </a:p>
        </p:txBody>
      </p:sp>
      <p:pic>
        <p:nvPicPr>
          <p:cNvPr id="257028" name="Picture 4" descr="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9830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9" name="Picture 5" descr="w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40624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35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bow-tie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24328" cy="52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89845"/>
            <a:ext cx="20835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Who lends to whom</a:t>
            </a:r>
          </a:p>
        </p:txBody>
      </p:sp>
    </p:spTree>
    <p:extLst>
      <p:ext uri="{BB962C8B-B14F-4D97-AF65-F5344CB8AC3E}">
        <p14:creationId xmlns:p14="http://schemas.microsoft.com/office/powerpoint/2010/main" val="2519921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Cores</a:t>
            </a:r>
            <a:r>
              <a:rPr lang="en-US" dirty="0"/>
              <a:t>: Small complete bipartite graphs (of size 3x3, 4x3, 4x4)</a:t>
            </a:r>
          </a:p>
          <a:p>
            <a:pPr lvl="1"/>
            <a:r>
              <a:rPr lang="en-US" dirty="0"/>
              <a:t>Similar to the triangles for  undirected graphs</a:t>
            </a:r>
          </a:p>
          <a:p>
            <a:r>
              <a:rPr lang="en-US" dirty="0"/>
              <a:t>Found more frequently than expected on the Web graph</a:t>
            </a:r>
          </a:p>
          <a:p>
            <a:r>
              <a:rPr lang="en-US" dirty="0"/>
              <a:t>Correspond to communities of enthusiasts (e.g., fans of </a:t>
            </a:r>
            <a:r>
              <a:rPr lang="en-US" dirty="0" err="1"/>
              <a:t>japanese</a:t>
            </a:r>
            <a:r>
              <a:rPr lang="en-US" dirty="0"/>
              <a:t> rock bands)</a:t>
            </a:r>
          </a:p>
        </p:txBody>
      </p:sp>
      <p:sp>
        <p:nvSpPr>
          <p:cNvPr id="4" name="Oval 3"/>
          <p:cNvSpPr/>
          <p:nvPr/>
        </p:nvSpPr>
        <p:spPr>
          <a:xfrm>
            <a:off x="7188577" y="23302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88577" y="295254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88577" y="359567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93959" y="32252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93959" y="261175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5"/>
            <a:endCxn id="8" idx="2"/>
          </p:cNvCxnSpPr>
          <p:nvPr/>
        </p:nvCxnSpPr>
        <p:spPr>
          <a:xfrm>
            <a:off x="7495890" y="2637605"/>
            <a:ext cx="1098069" cy="154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8" idx="2"/>
          </p:cNvCxnSpPr>
          <p:nvPr/>
        </p:nvCxnSpPr>
        <p:spPr>
          <a:xfrm flipV="1">
            <a:off x="7548617" y="2791779"/>
            <a:ext cx="1045342" cy="3407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>
          <a:xfrm>
            <a:off x="7548617" y="3132569"/>
            <a:ext cx="1045342" cy="272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7" idx="2"/>
          </p:cNvCxnSpPr>
          <p:nvPr/>
        </p:nvCxnSpPr>
        <p:spPr>
          <a:xfrm flipV="1">
            <a:off x="7548617" y="3405220"/>
            <a:ext cx="1045342" cy="370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88577" y="419762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93959" y="390123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6" idx="6"/>
            <a:endCxn id="35" idx="2"/>
          </p:cNvCxnSpPr>
          <p:nvPr/>
        </p:nvCxnSpPr>
        <p:spPr>
          <a:xfrm>
            <a:off x="7548617" y="3775694"/>
            <a:ext cx="1045342" cy="3055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7548617" y="4081253"/>
            <a:ext cx="1045342" cy="296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7" idx="1"/>
          </p:cNvCxnSpPr>
          <p:nvPr/>
        </p:nvCxnSpPr>
        <p:spPr>
          <a:xfrm>
            <a:off x="7495890" y="2637605"/>
            <a:ext cx="1150796" cy="640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6"/>
            <a:endCxn id="7" idx="3"/>
          </p:cNvCxnSpPr>
          <p:nvPr/>
        </p:nvCxnSpPr>
        <p:spPr>
          <a:xfrm flipV="1">
            <a:off x="7548617" y="3532513"/>
            <a:ext cx="1098069" cy="845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5"/>
            <a:endCxn id="35" idx="1"/>
          </p:cNvCxnSpPr>
          <p:nvPr/>
        </p:nvCxnSpPr>
        <p:spPr>
          <a:xfrm>
            <a:off x="7495890" y="2637605"/>
            <a:ext cx="1150796" cy="1316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6"/>
            <a:endCxn id="35" idx="2"/>
          </p:cNvCxnSpPr>
          <p:nvPr/>
        </p:nvCxnSpPr>
        <p:spPr>
          <a:xfrm>
            <a:off x="7548617" y="3132569"/>
            <a:ext cx="1045342" cy="948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6"/>
            <a:endCxn id="8" idx="3"/>
          </p:cNvCxnSpPr>
          <p:nvPr/>
        </p:nvCxnSpPr>
        <p:spPr>
          <a:xfrm flipV="1">
            <a:off x="7548617" y="2919072"/>
            <a:ext cx="1098069" cy="145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 flipV="1">
            <a:off x="7548617" y="2791779"/>
            <a:ext cx="1045342" cy="983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70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Motifs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networks have the same characteristics with respect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global measurements</a:t>
            </a:r>
          </a:p>
          <a:p>
            <a:pPr lvl="1"/>
            <a:r>
              <a:rPr lang="en-US" dirty="0"/>
              <a:t>can we say something about the </a:t>
            </a:r>
            <a:r>
              <a:rPr lang="en-US" dirty="0">
                <a:solidFill>
                  <a:srgbClr val="0070C0"/>
                </a:solidFill>
              </a:rPr>
              <a:t>local structure </a:t>
            </a:r>
            <a:r>
              <a:rPr lang="en-US" dirty="0"/>
              <a:t>of the networks?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Motifs</a:t>
            </a:r>
            <a:r>
              <a:rPr lang="en-US" dirty="0"/>
              <a:t>: Find small subgraphs that</a:t>
            </a:r>
            <a:r>
              <a:rPr lang="el-GR" dirty="0"/>
              <a:t> </a:t>
            </a:r>
            <a:r>
              <a:rPr lang="en-US" dirty="0"/>
              <a:t>are </a:t>
            </a:r>
            <a:r>
              <a:rPr lang="en-US" dirty="0">
                <a:solidFill>
                  <a:srgbClr val="0070C0"/>
                </a:solidFill>
              </a:rPr>
              <a:t>over-represented</a:t>
            </a:r>
            <a:r>
              <a:rPr lang="en-US" dirty="0"/>
              <a:t>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2903209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Motifs of size 3 in a directed graph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968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0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interesting motifs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 part of the graph of size S</a:t>
            </a:r>
          </a:p>
          <a:p>
            <a:r>
              <a:rPr lang="en-US"/>
              <a:t>Count the frequency of the motifs of interest</a:t>
            </a:r>
          </a:p>
          <a:p>
            <a:r>
              <a:rPr lang="en-US"/>
              <a:t>Compare against the frequency of the motif in a random graph with the same number of nodes </a:t>
            </a:r>
            <a:r>
              <a:rPr lang="en-US">
                <a:solidFill>
                  <a:srgbClr val="FF0000"/>
                </a:solidFill>
              </a:rPr>
              <a:t>and</a:t>
            </a:r>
            <a:r>
              <a:rPr lang="en-US"/>
              <a:t> the same degree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3309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a random graph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edges </a:t>
            </a:r>
            <a:r>
              <a:rPr lang="en-US">
                <a:solidFill>
                  <a:srgbClr val="0000FF"/>
                </a:solidFill>
              </a:rPr>
              <a:t>(i,j)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(x,y)</a:t>
            </a:r>
            <a:r>
              <a:rPr lang="en-US"/>
              <a:t> such that edges </a:t>
            </a:r>
            <a:r>
              <a:rPr lang="en-US">
                <a:solidFill>
                  <a:srgbClr val="0000FF"/>
                </a:solidFill>
              </a:rPr>
              <a:t>(i,y)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(x,j)</a:t>
            </a:r>
            <a:r>
              <a:rPr lang="en-US"/>
              <a:t> do not exist, and swap them</a:t>
            </a:r>
          </a:p>
          <a:p>
            <a:pPr lvl="1"/>
            <a:r>
              <a:rPr lang="en-US"/>
              <a:t>repeat for a large enough number of times</a:t>
            </a:r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1835150" y="4392613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6" name="Oval 12"/>
          <p:cNvSpPr>
            <a:spLocks noChangeArrowheads="1"/>
          </p:cNvSpPr>
          <p:nvPr/>
        </p:nvSpPr>
        <p:spPr bwMode="auto">
          <a:xfrm>
            <a:off x="2987675" y="43211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7" name="Oval 13"/>
          <p:cNvSpPr>
            <a:spLocks noChangeArrowheads="1"/>
          </p:cNvSpPr>
          <p:nvPr/>
        </p:nvSpPr>
        <p:spPr bwMode="auto">
          <a:xfrm>
            <a:off x="1979613" y="554513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8" name="Oval 14"/>
          <p:cNvSpPr>
            <a:spLocks noChangeArrowheads="1"/>
          </p:cNvSpPr>
          <p:nvPr/>
        </p:nvSpPr>
        <p:spPr bwMode="auto">
          <a:xfrm>
            <a:off x="3276600" y="54006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 flipV="1">
            <a:off x="1979613" y="4392613"/>
            <a:ext cx="10080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V="1">
            <a:off x="2124075" y="5473700"/>
            <a:ext cx="1152525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600200" y="4052888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2895600" y="398145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816100" y="5708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3255963" y="5565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25" name="Oval 21"/>
          <p:cNvSpPr>
            <a:spLocks noChangeArrowheads="1"/>
          </p:cNvSpPr>
          <p:nvPr/>
        </p:nvSpPr>
        <p:spPr bwMode="auto">
          <a:xfrm>
            <a:off x="1476375" y="3429000"/>
            <a:ext cx="2232025" cy="295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311275" y="60674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328727" name="Oval 23"/>
          <p:cNvSpPr>
            <a:spLocks noChangeArrowheads="1"/>
          </p:cNvSpPr>
          <p:nvPr/>
        </p:nvSpPr>
        <p:spPr bwMode="auto">
          <a:xfrm>
            <a:off x="5940425" y="439102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8" name="Oval 24"/>
          <p:cNvSpPr>
            <a:spLocks noChangeArrowheads="1"/>
          </p:cNvSpPr>
          <p:nvPr/>
        </p:nvSpPr>
        <p:spPr bwMode="auto">
          <a:xfrm>
            <a:off x="7092950" y="43195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9" name="Oval 25"/>
          <p:cNvSpPr>
            <a:spLocks noChangeArrowheads="1"/>
          </p:cNvSpPr>
          <p:nvPr/>
        </p:nvSpPr>
        <p:spPr bwMode="auto">
          <a:xfrm>
            <a:off x="6084888" y="5543550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0" name="Oval 26"/>
          <p:cNvSpPr>
            <a:spLocks noChangeArrowheads="1"/>
          </p:cNvSpPr>
          <p:nvPr/>
        </p:nvSpPr>
        <p:spPr bwMode="auto">
          <a:xfrm>
            <a:off x="7381875" y="53990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1" name="Line 27"/>
          <p:cNvSpPr>
            <a:spLocks noChangeShapeType="1"/>
          </p:cNvSpPr>
          <p:nvPr/>
        </p:nvSpPr>
        <p:spPr bwMode="auto">
          <a:xfrm>
            <a:off x="6084888" y="4464050"/>
            <a:ext cx="1295400" cy="981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2" name="Line 28"/>
          <p:cNvSpPr>
            <a:spLocks noChangeShapeType="1"/>
          </p:cNvSpPr>
          <p:nvPr/>
        </p:nvSpPr>
        <p:spPr bwMode="auto">
          <a:xfrm flipV="1">
            <a:off x="6227763" y="4437063"/>
            <a:ext cx="865187" cy="1150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5705475" y="405130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7000875" y="397986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5921375" y="57070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7361238" y="5564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37" name="Oval 33"/>
          <p:cNvSpPr>
            <a:spLocks noChangeArrowheads="1"/>
          </p:cNvSpPr>
          <p:nvPr/>
        </p:nvSpPr>
        <p:spPr bwMode="auto">
          <a:xfrm>
            <a:off x="5581650" y="3429000"/>
            <a:ext cx="2232025" cy="302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5825" y="616585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G-swapped</a:t>
            </a: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3635375" y="594995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degrees of 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i,j,x,y</a:t>
            </a:r>
          </a:p>
          <a:p>
            <a:r>
              <a:rPr lang="en-US" sz="2000">
                <a:latin typeface="Tahoma" pitchFamily="34" charset="0"/>
              </a:rPr>
              <a:t>are preserved</a:t>
            </a:r>
          </a:p>
        </p:txBody>
      </p:sp>
    </p:spTree>
    <p:extLst>
      <p:ext uri="{BB962C8B-B14F-4D97-AF65-F5344CB8AC3E}">
        <p14:creationId xmlns:p14="http://schemas.microsoft.com/office/powerpoint/2010/main" val="3227436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feed-forward loop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Over-represented in gene-regulation networks</a:t>
            </a:r>
          </a:p>
          <a:p>
            <a:pPr lvl="1"/>
            <a:r>
              <a:rPr lang="en-US"/>
              <a:t>a signal delay mechanism</a:t>
            </a:r>
          </a:p>
        </p:txBody>
      </p:sp>
      <p:sp>
        <p:nvSpPr>
          <p:cNvPr id="330756" name="Oval 4"/>
          <p:cNvSpPr>
            <a:spLocks noChangeArrowheads="1"/>
          </p:cNvSpPr>
          <p:nvPr/>
        </p:nvSpPr>
        <p:spPr bwMode="auto">
          <a:xfrm>
            <a:off x="6877050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7" name="Oval 5"/>
          <p:cNvSpPr>
            <a:spLocks noChangeArrowheads="1"/>
          </p:cNvSpPr>
          <p:nvPr/>
        </p:nvSpPr>
        <p:spPr bwMode="auto">
          <a:xfrm>
            <a:off x="6877050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8027988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6948488" y="25654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019925" y="2565400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6496050" y="22971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6424613" y="33766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8224838" y="33766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pic>
        <p:nvPicPr>
          <p:cNvPr id="3307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70250"/>
            <a:ext cx="446405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7143750" y="64008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Milo et al. 2002</a:t>
            </a:r>
          </a:p>
        </p:txBody>
      </p:sp>
    </p:spTree>
    <p:extLst>
      <p:ext uri="{BB962C8B-B14F-4D97-AF65-F5344CB8AC3E}">
        <p14:creationId xmlns:p14="http://schemas.microsoft.com/office/powerpoint/2010/main" val="12501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Degree distributions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1566863" y="1838325"/>
            <a:ext cx="0" cy="302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 flipV="1">
            <a:off x="1495425" y="4718050"/>
            <a:ext cx="36004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3367088" y="48625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107950" y="25066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46792" name="Freeform 8"/>
          <p:cNvSpPr>
            <a:spLocks/>
          </p:cNvSpPr>
          <p:nvPr/>
        </p:nvSpPr>
        <p:spPr bwMode="auto">
          <a:xfrm>
            <a:off x="1711325" y="1982788"/>
            <a:ext cx="3313113" cy="2663825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>
            <a:off x="2359025" y="42148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flipH="1">
            <a:off x="1495425" y="421481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2216150" y="4862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971550" y="40195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  <a:r>
              <a:rPr lang="en-US" baseline="-25000"/>
              <a:t>k</a:t>
            </a:r>
            <a:endParaRPr lang="en-US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3995738" y="2636838"/>
            <a:ext cx="45615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</a:rPr>
              <a:t>f</a:t>
            </a:r>
            <a:r>
              <a:rPr lang="en-US" sz="2400" baseline="-25000" dirty="0" err="1">
                <a:solidFill>
                  <a:srgbClr val="009900"/>
                </a:solidFill>
              </a:rPr>
              <a:t>k</a:t>
            </a:r>
            <a:r>
              <a:rPr lang="en-US" sz="2400" dirty="0"/>
              <a:t> = fraction of nodes with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r>
              <a:rPr lang="en-US" sz="2400" dirty="0"/>
              <a:t>   = probability of a </a:t>
            </a:r>
            <a:r>
              <a:rPr lang="en-US" sz="2400" dirty="0">
                <a:solidFill>
                  <a:srgbClr val="0070C0"/>
                </a:solidFill>
              </a:rPr>
              <a:t>randomly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selected</a:t>
            </a:r>
            <a:r>
              <a:rPr lang="en-US" sz="2400" dirty="0"/>
              <a:t> node to have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79857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97" y="1798445"/>
            <a:ext cx="7524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071538" y="6471144"/>
            <a:ext cx="7215238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8092" y="648583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Race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785188" y="4169376"/>
            <a:ext cx="500066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886936" y="3485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Middle – High School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4357" y="1052736"/>
            <a:ext cx="8229600" cy="91793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Love of the same: People tend to have friends with common interests</a:t>
            </a:r>
          </a:p>
          <a:p>
            <a:pPr lvl="1"/>
            <a:r>
              <a:rPr lang="en-US" dirty="0"/>
              <a:t>Students separated by race and age</a:t>
            </a:r>
          </a:p>
        </p:txBody>
      </p:sp>
    </p:spTree>
    <p:extLst>
      <p:ext uri="{BB962C8B-B14F-4D97-AF65-F5344CB8AC3E}">
        <p14:creationId xmlns:p14="http://schemas.microsoft.com/office/powerpoint/2010/main" val="470845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3381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2143116"/>
            <a:ext cx="4572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the fraction of cross-gender edges is significantly less than expected, then there is evidence for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homophily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47" y="3571876"/>
            <a:ext cx="50116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gender male with probability p (fraction of males)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gender female with probability q (fraction of females)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Probability of cross-gender edge?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89459"/>
              </p:ext>
            </p:extLst>
          </p:nvPr>
        </p:nvGraphicFramePr>
        <p:xfrm>
          <a:off x="1763688" y="5397941"/>
          <a:ext cx="4497313" cy="93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Εξίσωση" r:id="rId5" imgW="2019240" imgH="419040" progId="Equation.3">
                  <p:embed/>
                </p:oleObj>
              </mc:Choice>
              <mc:Fallback>
                <p:oleObj name="Εξίσωση" r:id="rId5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397941"/>
                        <a:ext cx="4497313" cy="936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424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7158" y="1857364"/>
                <a:ext cx="803126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 We need to define what we mean by “significantly” less than</a:t>
                </a:r>
              </a:p>
              <a:p>
                <a:pPr algn="just">
                  <a:buFont typeface="Wingdings" pitchFamily="2" charset="2"/>
                  <a:buChar char="§"/>
                </a:pPr>
                <a:endParaRPr 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just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 Heterophily may also be interesting: In this case we want the ratio to be significantly larger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endParaRPr 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just">
                  <a:buFont typeface="Wingdings" pitchFamily="2" charset="2"/>
                  <a:buChar char="§"/>
                </a:pPr>
                <a:endParaRPr 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just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 Characteristics with more than two values:</a:t>
                </a:r>
              </a:p>
              <a:p>
                <a:pPr lvl="1" algn="just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 Number of heterogeneous edges (edge between two nodes that are different)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1857364"/>
                <a:ext cx="8031266" cy="3970318"/>
              </a:xfrm>
              <a:prstGeom prst="rect">
                <a:avLst/>
              </a:prstGeom>
              <a:blipFill>
                <a:blip r:embed="rId3"/>
                <a:stretch>
                  <a:fillRect l="-1595" t="-1536" r="-1519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185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Mechanisms Underlying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Social Influence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Selection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tendency of people to form friendships with others who are like then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Socialization or Social Influence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the existing social connections in a network are influencing the individual characteristics of the individuals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Social Influence </a:t>
            </a:r>
            <a:r>
              <a:rPr lang="en-US" sz="2400" b="1" u="sng" dirty="0">
                <a:solidFill>
                  <a:schemeClr val="accent3">
                    <a:lumMod val="50000"/>
                  </a:schemeClr>
                </a:solidFill>
              </a:rPr>
              <a:t>as the inverse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of Selection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Mutable &amp; immutable characteristics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6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071677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Longitudinal studies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 which the social connections and the behaviors within a group are tracked over a period of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288" y="364502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Why?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Study teenagers, scholastic achievements/drug use (peer pressure and selection) 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Relative impact?</a:t>
            </a: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- Effect of possible interventions (example, drug use)</a:t>
            </a:r>
          </a:p>
        </p:txBody>
      </p:sp>
    </p:spTree>
    <p:extLst>
      <p:ext uri="{BB962C8B-B14F-4D97-AF65-F5344CB8AC3E}">
        <p14:creationId xmlns:p14="http://schemas.microsoft.com/office/powerpoint/2010/main" val="1702781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88840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Christakis and Fowler on obesity, 12,000 people over a period of 32-years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People more similar on obesity status to the network neighbors than if assigned randomly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Why?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 Because of selection effects, choose friends of similar obesity status,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(ii) Because of confounding effects of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homophily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according to other characteristics that correlate with obesity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(iii) Because changes in the obesity status of person’s friends was exerting an influence that affected her</a:t>
            </a:r>
          </a:p>
          <a:p>
            <a:pPr algn="just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(iii) As well -&gt; “contagion” in a social sense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</a:p>
        </p:txBody>
      </p:sp>
    </p:spTree>
    <p:extLst>
      <p:ext uri="{BB962C8B-B14F-4D97-AF65-F5344CB8AC3E}">
        <p14:creationId xmlns:p14="http://schemas.microsoft.com/office/powerpoint/2010/main" val="1865662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157161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Underlying social network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Measure for behavioral similarity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Wikipedia</a:t>
            </a:r>
          </a:p>
          <a:p>
            <a:pPr algn="just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Node: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Wikipedia editor who maintains a user account and user talk page</a:t>
            </a:r>
          </a:p>
          <a:p>
            <a:pPr algn="just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Link: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if they have communicated with one writing on the user talk page of the other</a:t>
            </a:r>
          </a:p>
          <a:p>
            <a:pPr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Editor’s behavior:  set of articles she has edited 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26102"/>
              </p:ext>
            </p:extLst>
          </p:nvPr>
        </p:nvGraphicFramePr>
        <p:xfrm>
          <a:off x="5652120" y="4083846"/>
          <a:ext cx="1517868" cy="96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4" imgW="660240" imgH="419040" progId="Equation.3">
                  <p:embed/>
                </p:oleObj>
              </mc:Choice>
              <mc:Fallback>
                <p:oleObj name="Equation" r:id="rId4" imgW="66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83846"/>
                        <a:ext cx="1517868" cy="961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144" y="414908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Neighborhood overlap in the bipartite affiliation network of editors and articles consisting only of edges between editors and the articles they have edited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FACT: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Wikipedia editors who have communicated are significantly more similar in their behavior than pairs of Wikipedia editors who have not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homomphily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Selection (editors form connections with those have edited the same articles) vs </a:t>
            </a:r>
          </a:p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Social Influence (editors are led  to the articles of people they talk to)</a:t>
            </a:r>
          </a:p>
        </p:txBody>
      </p:sp>
    </p:spTree>
    <p:extLst>
      <p:ext uri="{BB962C8B-B14F-4D97-AF65-F5344CB8AC3E}">
        <p14:creationId xmlns:p14="http://schemas.microsoft.com/office/powerpoint/2010/main" val="231179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Actions in Wikipedia are time-stamped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For each pair of editors A and B who have ever communicated, 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Record their similarity over time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Time 0 when they first communicated -- Time moves in discrete units, advancing by one “tick” whenever either A or B performs an action on Wikipedia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Plot one curve for each pair of editors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Average, single plot: average level of similarity relative to the time of first interaction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071966" cy="308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335756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Similarity is clearly increasing both before and after the moment of first interaction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(both selection and social influence)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 symmetric around time 0 (particular role on similarity): Significant increase before they meet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 line shows similarity of  a random pair (non-interacting)</a:t>
            </a:r>
          </a:p>
        </p:txBody>
      </p:sp>
    </p:spTree>
    <p:extLst>
      <p:ext uri="{BB962C8B-B14F-4D97-AF65-F5344CB8AC3E}">
        <p14:creationId xmlns:p14="http://schemas.microsoft.com/office/powerpoint/2010/main" val="723717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M. E. J. Newman</a:t>
            </a:r>
            <a:r>
              <a:rPr lang="en-US" sz="1800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sz="1800" dirty="0" err="1">
                <a:solidFill>
                  <a:schemeClr val="folHlink"/>
                </a:solidFill>
              </a:rPr>
              <a:t>Zipf's</a:t>
            </a:r>
            <a:r>
              <a:rPr lang="en-US" sz="1800" dirty="0">
                <a:solidFill>
                  <a:schemeClr val="folHlink"/>
                </a:solidFill>
              </a:rPr>
              <a:t> law</a:t>
            </a:r>
            <a:r>
              <a:rPr lang="en-US" sz="1800" dirty="0"/>
              <a:t>, </a:t>
            </a:r>
            <a:r>
              <a:rPr lang="en-US" sz="1800" i="1" dirty="0"/>
              <a:t>Contemporary Physics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M. E. J. Newman, </a:t>
            </a:r>
            <a:r>
              <a:rPr lang="en-US" sz="1800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sz="18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R. Albert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Statistical mechanics of complex networks</a:t>
            </a:r>
            <a:r>
              <a:rPr lang="en-US" sz="1800" dirty="0"/>
              <a:t>, </a:t>
            </a:r>
            <a:r>
              <a:rPr lang="en-US" sz="1800" i="1" dirty="0"/>
              <a:t>Reviews of Modern Physics </a:t>
            </a:r>
            <a:r>
              <a:rPr lang="en-US" sz="1800" b="1" dirty="0"/>
              <a:t>74</a:t>
            </a:r>
            <a:r>
              <a:rPr lang="en-US" sz="1800" dirty="0"/>
              <a:t>, 47-97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S. N. </a:t>
            </a:r>
            <a:r>
              <a:rPr lang="en-US" sz="1800" dirty="0" err="1"/>
              <a:t>Dorogovstev</a:t>
            </a:r>
            <a:r>
              <a:rPr lang="en-US" sz="1800" dirty="0"/>
              <a:t> and J. F. F. Mendez,  </a:t>
            </a:r>
            <a:r>
              <a:rPr lang="en-US" sz="1800" dirty="0">
                <a:solidFill>
                  <a:schemeClr val="folHlink"/>
                </a:solidFill>
              </a:rPr>
              <a:t>Evolution of Networks: From Biological Nets to the Internet and WWW.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Michalis </a:t>
            </a:r>
            <a:r>
              <a:rPr lang="en-US" sz="1800" dirty="0" err="1"/>
              <a:t>Faloutsos</a:t>
            </a:r>
            <a:r>
              <a:rPr lang="en-US" sz="1800" dirty="0"/>
              <a:t>, </a:t>
            </a:r>
            <a:r>
              <a:rPr lang="en-US" sz="1800" dirty="0" err="1"/>
              <a:t>Petros</a:t>
            </a:r>
            <a:r>
              <a:rPr lang="en-US" sz="1800" dirty="0"/>
              <a:t> </a:t>
            </a:r>
            <a:r>
              <a:rPr lang="en-US" sz="1800" dirty="0" err="1"/>
              <a:t>Faloutsos</a:t>
            </a:r>
            <a:r>
              <a:rPr lang="en-US" sz="1800" dirty="0"/>
              <a:t> and Christos </a:t>
            </a:r>
            <a:r>
              <a:rPr lang="en-US" sz="1800" dirty="0" err="1"/>
              <a:t>Faloutsos</a:t>
            </a:r>
            <a:r>
              <a:rPr lang="en-US" sz="1800" dirty="0"/>
              <a:t>. </a:t>
            </a:r>
            <a:r>
              <a:rPr lang="en-US" sz="1800" dirty="0">
                <a:solidFill>
                  <a:schemeClr val="folHlink"/>
                </a:solidFill>
              </a:rPr>
              <a:t>On Power-Law Relationships of the Internet Topology.</a:t>
            </a:r>
            <a:r>
              <a:rPr lang="en-US" sz="1800" dirty="0"/>
              <a:t> ACM SIGCOMM 1999.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E. </a:t>
            </a:r>
            <a:r>
              <a:rPr lang="en-US" sz="1800" dirty="0" err="1"/>
              <a:t>Ravasz</a:t>
            </a:r>
            <a:r>
              <a:rPr lang="en-US" sz="1800" dirty="0"/>
              <a:t>, A. L. </a:t>
            </a:r>
            <a:r>
              <a:rPr lang="en-US" sz="1800" dirty="0" err="1"/>
              <a:t>Somera</a:t>
            </a:r>
            <a:r>
              <a:rPr lang="en-US" sz="1800" dirty="0"/>
              <a:t>, D. A. </a:t>
            </a:r>
            <a:r>
              <a:rPr lang="en-US" sz="1800" dirty="0" err="1"/>
              <a:t>Mongru</a:t>
            </a:r>
            <a:r>
              <a:rPr lang="en-US" sz="1800" dirty="0"/>
              <a:t>, Z. N. </a:t>
            </a:r>
            <a:r>
              <a:rPr lang="en-US" sz="1800" dirty="0" err="1"/>
              <a:t>Oltvai</a:t>
            </a:r>
            <a:r>
              <a:rPr lang="en-US" sz="1800" dirty="0"/>
              <a:t>,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Hierarchical organization of modularity in metabolic networks</a:t>
            </a:r>
            <a:r>
              <a:rPr lang="en-US" sz="1800" dirty="0"/>
              <a:t>,</a:t>
            </a:r>
            <a:r>
              <a:rPr lang="en-US" sz="1800" i="1" dirty="0"/>
              <a:t> Science </a:t>
            </a:r>
            <a:r>
              <a:rPr lang="en-US" sz="1800" b="1" dirty="0"/>
              <a:t>297</a:t>
            </a:r>
            <a:r>
              <a:rPr lang="en-US" sz="1800" dirty="0"/>
              <a:t>, 1551-1555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Shen-Orr,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D </a:t>
            </a:r>
            <a:r>
              <a:rPr lang="en-US" sz="1800" dirty="0" err="1"/>
              <a:t>Chklovskii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Network Motifs: Simple Building Blocks of Complex Networks. </a:t>
            </a:r>
            <a:r>
              <a:rPr lang="en-US" sz="1800" dirty="0"/>
              <a:t>Science, 298:824-827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R Levitt, S Shen-Orr, I </a:t>
            </a:r>
            <a:r>
              <a:rPr lang="en-US" sz="1800" dirty="0" err="1"/>
              <a:t>Ayzenshtat</a:t>
            </a:r>
            <a:r>
              <a:rPr lang="en-US" sz="1800" dirty="0"/>
              <a:t>, M </a:t>
            </a:r>
            <a:r>
              <a:rPr lang="en-US" sz="1800" dirty="0" err="1"/>
              <a:t>Sheffer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chemeClr val="folHlink"/>
                </a:solidFill>
              </a:rPr>
              <a:t>Superfamilies</a:t>
            </a:r>
            <a:r>
              <a:rPr lang="en-US" sz="1800" dirty="0">
                <a:solidFill>
                  <a:schemeClr val="folHlink"/>
                </a:solidFill>
              </a:rPr>
              <a:t> of designed and evolved networks. </a:t>
            </a:r>
            <a:r>
              <a:rPr lang="en-US" sz="1800" i="1" dirty="0"/>
              <a:t> </a:t>
            </a:r>
            <a:r>
              <a:rPr lang="en-US" sz="1800" dirty="0"/>
              <a:t>Science, 303:1538-42 (2004). </a:t>
            </a:r>
          </a:p>
        </p:txBody>
      </p:sp>
    </p:spTree>
    <p:extLst>
      <p:ext uri="{BB962C8B-B14F-4D97-AF65-F5344CB8AC3E}">
        <p14:creationId xmlns:p14="http://schemas.microsoft.com/office/powerpoint/2010/main" val="2006974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MODELS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9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started with some Greeks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Faloutsos</a:t>
            </a:r>
            <a:r>
              <a:rPr lang="en-US" dirty="0"/>
              <a:t>, </a:t>
            </a:r>
            <a:r>
              <a:rPr lang="en-US" dirty="0" err="1"/>
              <a:t>Faloutsos</a:t>
            </a:r>
            <a:r>
              <a:rPr lang="en-US" dirty="0"/>
              <a:t>, </a:t>
            </a:r>
            <a:r>
              <a:rPr lang="en-US" dirty="0" err="1"/>
              <a:t>Faloutsos</a:t>
            </a:r>
            <a:r>
              <a:rPr lang="en-US" dirty="0"/>
              <a:t>, “On the power-law relationships of the internet topology”, SIGCOMM 1999.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Degree distributions for the internet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212976"/>
            <a:ext cx="6059341" cy="27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5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 model?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Informally, a network model is a </a:t>
            </a:r>
            <a:r>
              <a:rPr lang="en-US" sz="2800" dirty="0">
                <a:solidFill>
                  <a:srgbClr val="FF0000"/>
                </a:solidFill>
              </a:rPr>
              <a:t>process</a:t>
            </a:r>
            <a:r>
              <a:rPr lang="en-US" sz="2800" dirty="0"/>
              <a:t> (randomized or deterministic) for generating a graph of arbitrary size.</a:t>
            </a:r>
          </a:p>
          <a:p>
            <a:r>
              <a:rPr lang="en-US" sz="2800" dirty="0"/>
              <a:t>Models of </a:t>
            </a:r>
            <a:r>
              <a:rPr lang="en-US" sz="2800" dirty="0">
                <a:solidFill>
                  <a:srgbClr val="0066FF"/>
                </a:solidFill>
              </a:rPr>
              <a:t>static</a:t>
            </a:r>
            <a:r>
              <a:rPr lang="en-US" sz="2800" dirty="0"/>
              <a:t> graphs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input</a:t>
            </a:r>
            <a:r>
              <a:rPr lang="en-US" sz="2400" dirty="0"/>
              <a:t>: a set of parameters </a:t>
            </a:r>
            <a:r>
              <a:rPr lang="el-GR" sz="2400" dirty="0">
                <a:solidFill>
                  <a:srgbClr val="009900"/>
                </a:solidFill>
              </a:rPr>
              <a:t>Φ</a:t>
            </a:r>
            <a:r>
              <a:rPr lang="en-US" sz="2400" dirty="0"/>
              <a:t>, and the size of the graph </a:t>
            </a:r>
            <a:r>
              <a:rPr lang="en-US" sz="2400" dirty="0">
                <a:solidFill>
                  <a:srgbClr val="009900"/>
                </a:solidFill>
              </a:rPr>
              <a:t>n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output</a:t>
            </a:r>
            <a:r>
              <a:rPr lang="en-US" sz="2400" dirty="0"/>
              <a:t>: a graph </a:t>
            </a:r>
            <a:r>
              <a:rPr lang="en-US" sz="2400" dirty="0">
                <a:solidFill>
                  <a:srgbClr val="009900"/>
                </a:solidFill>
              </a:rPr>
              <a:t>G(</a:t>
            </a:r>
            <a:r>
              <a:rPr lang="el-GR" sz="2400" dirty="0">
                <a:solidFill>
                  <a:srgbClr val="009900"/>
                </a:solidFill>
              </a:rPr>
              <a:t>Φ</a:t>
            </a:r>
            <a:r>
              <a:rPr lang="en-US" sz="2400" dirty="0">
                <a:solidFill>
                  <a:srgbClr val="009900"/>
                </a:solidFill>
              </a:rPr>
              <a:t>,n)</a:t>
            </a:r>
            <a:r>
              <a:rPr lang="en-US" sz="2400" dirty="0"/>
              <a:t> </a:t>
            </a:r>
          </a:p>
          <a:p>
            <a:r>
              <a:rPr lang="en-US" sz="2800" dirty="0"/>
              <a:t>Models of </a:t>
            </a:r>
            <a:r>
              <a:rPr lang="en-US" sz="2800" dirty="0">
                <a:solidFill>
                  <a:srgbClr val="0066FF"/>
                </a:solidFill>
              </a:rPr>
              <a:t>evolving</a:t>
            </a:r>
            <a:r>
              <a:rPr lang="en-US" sz="2800" dirty="0"/>
              <a:t> graphs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input</a:t>
            </a:r>
            <a:r>
              <a:rPr lang="en-US" sz="2400" dirty="0"/>
              <a:t>: a set of parameters </a:t>
            </a:r>
            <a:r>
              <a:rPr lang="el-GR" sz="2400" dirty="0">
                <a:solidFill>
                  <a:srgbClr val="009900"/>
                </a:solidFill>
              </a:rPr>
              <a:t>Φ</a:t>
            </a:r>
            <a:r>
              <a:rPr lang="en-US" sz="2400" dirty="0"/>
              <a:t>, and an initial graph </a:t>
            </a:r>
            <a:r>
              <a:rPr lang="en-US" sz="2400" dirty="0">
                <a:solidFill>
                  <a:srgbClr val="009900"/>
                </a:solidFill>
              </a:rPr>
              <a:t>G</a:t>
            </a:r>
            <a:r>
              <a:rPr lang="en-US" sz="2400" baseline="-25000" dirty="0">
                <a:solidFill>
                  <a:srgbClr val="009900"/>
                </a:solidFill>
              </a:rPr>
              <a:t>0</a:t>
            </a:r>
            <a:endParaRPr lang="en-US" sz="2400" dirty="0">
              <a:solidFill>
                <a:srgbClr val="009900"/>
              </a:solidFill>
            </a:endParaRP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output</a:t>
            </a:r>
            <a:r>
              <a:rPr lang="en-US" sz="2400" dirty="0"/>
              <a:t>: a graph </a:t>
            </a:r>
            <a:r>
              <a:rPr lang="en-US" sz="2400" dirty="0">
                <a:solidFill>
                  <a:srgbClr val="009900"/>
                </a:solidFill>
              </a:rPr>
              <a:t>G</a:t>
            </a:r>
            <a:r>
              <a:rPr lang="en-US" sz="2400" baseline="-25000" dirty="0">
                <a:solidFill>
                  <a:srgbClr val="009900"/>
                </a:solidFill>
              </a:rPr>
              <a:t>t</a:t>
            </a:r>
            <a:r>
              <a:rPr lang="en-US" sz="2400" dirty="0">
                <a:solidFill>
                  <a:srgbClr val="009900"/>
                </a:solidFill>
              </a:rPr>
              <a:t> </a:t>
            </a:r>
            <a:r>
              <a:rPr lang="en-US" sz="2400" dirty="0"/>
              <a:t>for each time </a:t>
            </a:r>
            <a:r>
              <a:rPr lang="en-US" sz="2400" dirty="0">
                <a:solidFill>
                  <a:srgbClr val="0099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68725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of random graphs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deterministic model </a:t>
            </a:r>
            <a:r>
              <a:rPr lang="en-US" sz="2800">
                <a:solidFill>
                  <a:srgbClr val="CC0000"/>
                </a:solidFill>
              </a:rPr>
              <a:t>D</a:t>
            </a:r>
            <a:r>
              <a:rPr lang="en-US" sz="2800"/>
              <a:t> defines a single graph for each value of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 (or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</a:p>
          <a:p>
            <a:endParaRPr lang="en-US" sz="2800"/>
          </a:p>
          <a:p>
            <a:r>
              <a:rPr lang="en-US" sz="2800"/>
              <a:t>A randomized model 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 defines a probability space </a:t>
            </a:r>
            <a:r>
              <a:rPr lang="en-US" sz="2800">
                <a:solidFill>
                  <a:srgbClr val="009900"/>
                </a:solidFill>
              </a:rPr>
              <a:t>‹</a:t>
            </a:r>
            <a:r>
              <a:rPr lang="fi-FI" sz="2800">
                <a:solidFill>
                  <a:srgbClr val="009900"/>
                </a:solidFill>
              </a:rPr>
              <a:t>G</a:t>
            </a:r>
            <a:r>
              <a:rPr lang="fi-FI" sz="2800" baseline="-25000">
                <a:solidFill>
                  <a:srgbClr val="009900"/>
                </a:solidFill>
              </a:rPr>
              <a:t>n</a:t>
            </a:r>
            <a:r>
              <a:rPr lang="fi-FI" sz="2800">
                <a:solidFill>
                  <a:srgbClr val="009900"/>
                </a:solidFill>
              </a:rPr>
              <a:t>,P›</a:t>
            </a:r>
            <a:r>
              <a:rPr lang="fi-FI" sz="2800"/>
              <a:t> </a:t>
            </a:r>
            <a:r>
              <a:rPr lang="en-US" sz="2800"/>
              <a:t>where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</a:t>
            </a:r>
            <a:r>
              <a:rPr lang="en-US" sz="2800"/>
              <a:t> is the set of all graphs of size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, and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 a probability distribution over the set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 </a:t>
            </a:r>
            <a:r>
              <a:rPr lang="en-US" sz="2800"/>
              <a:t>(similarly for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  <a:endParaRPr lang="en-US" sz="2800" baseline="-25000">
              <a:solidFill>
                <a:srgbClr val="009900"/>
              </a:solidFill>
            </a:endParaRPr>
          </a:p>
          <a:p>
            <a:pPr lvl="1"/>
            <a:r>
              <a:rPr lang="en-US" sz="2400"/>
              <a:t>we call this a family of random graphs </a:t>
            </a:r>
            <a:r>
              <a:rPr lang="en-US" sz="2400">
                <a:solidFill>
                  <a:srgbClr val="CC0000"/>
                </a:solidFill>
              </a:rPr>
              <a:t>R</a:t>
            </a:r>
            <a:r>
              <a:rPr lang="en-US" sz="2400"/>
              <a:t>, or a random graph </a:t>
            </a:r>
            <a:r>
              <a:rPr lang="en-US" sz="2400">
                <a:solidFill>
                  <a:srgbClr val="CC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73833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models for real-life graphs is important for several reasons</a:t>
            </a:r>
          </a:p>
          <a:p>
            <a:pPr lvl="1"/>
            <a:r>
              <a:rPr lang="en-US" dirty="0"/>
              <a:t>Create data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/>
              <a:t> of processes on networks</a:t>
            </a:r>
          </a:p>
          <a:p>
            <a:pPr lvl="1"/>
            <a:r>
              <a:rPr lang="en-US" dirty="0"/>
              <a:t>Identify the </a:t>
            </a:r>
            <a:r>
              <a:rPr lang="en-US" dirty="0">
                <a:solidFill>
                  <a:srgbClr val="0070C0"/>
                </a:solidFill>
              </a:rPr>
              <a:t>underlying mechanisms </a:t>
            </a:r>
            <a:r>
              <a:rPr lang="en-US" dirty="0"/>
              <a:t>that govern the network generation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dirty="0"/>
              <a:t> the evolution of networks</a:t>
            </a:r>
          </a:p>
        </p:txBody>
      </p:sp>
    </p:spTree>
    <p:extLst>
      <p:ext uri="{BB962C8B-B14F-4D97-AF65-F5344CB8AC3E}">
        <p14:creationId xmlns:p14="http://schemas.microsoft.com/office/powerpoint/2010/main" val="42740106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pic>
        <p:nvPicPr>
          <p:cNvPr id="235524" name="Picture 4" descr="Erdos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1369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284663" y="3357563"/>
            <a:ext cx="396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Paul Erdös (1913-1996)</a:t>
            </a:r>
          </a:p>
        </p:txBody>
      </p:sp>
    </p:spTree>
    <p:extLst>
      <p:ext uri="{BB962C8B-B14F-4D97-AF65-F5344CB8AC3E}">
        <p14:creationId xmlns:p14="http://schemas.microsoft.com/office/powerpoint/2010/main" val="3709753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n,p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input</a:t>
            </a:r>
            <a:r>
              <a:rPr lang="en-US"/>
              <a:t>: the number of vertices </a:t>
            </a:r>
            <a:r>
              <a:rPr lang="en-US">
                <a:solidFill>
                  <a:srgbClr val="00CC00"/>
                </a:solidFill>
              </a:rPr>
              <a:t>n</a:t>
            </a:r>
            <a:r>
              <a:rPr lang="en-US"/>
              <a:t>, and a parameter </a:t>
            </a:r>
            <a:r>
              <a:rPr lang="en-US">
                <a:solidFill>
                  <a:srgbClr val="00CC00"/>
                </a:solidFill>
              </a:rPr>
              <a:t>p</a:t>
            </a:r>
            <a:r>
              <a:rPr lang="en-US"/>
              <a:t>, </a:t>
            </a:r>
            <a:r>
              <a:rPr lang="en-US">
                <a:solidFill>
                  <a:srgbClr val="00CC00"/>
                </a:solidFill>
              </a:rPr>
              <a:t>0 ≤ p ≤ 1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for each pair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, generate the edge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 independently with probability </a:t>
            </a:r>
            <a:r>
              <a:rPr lang="en-US">
                <a:solidFill>
                  <a:srgbClr val="00CC00"/>
                </a:solidFill>
              </a:rPr>
              <a:t>p</a:t>
            </a:r>
          </a:p>
          <a:p>
            <a:pPr lvl="1"/>
            <a:endParaRPr lang="en-US"/>
          </a:p>
          <a:p>
            <a:r>
              <a:rPr lang="en-US"/>
              <a:t>Related, but not identical: 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n,m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select </a:t>
            </a:r>
            <a:r>
              <a:rPr lang="en-US">
                <a:solidFill>
                  <a:srgbClr val="00CC00"/>
                </a:solidFill>
              </a:rPr>
              <a:t>m</a:t>
            </a:r>
            <a:r>
              <a:rPr lang="en-US"/>
              <a:t> edges uniformly at random</a:t>
            </a:r>
          </a:p>
        </p:txBody>
      </p:sp>
    </p:spTree>
    <p:extLst>
      <p:ext uri="{BB962C8B-B14F-4D97-AF65-F5344CB8AC3E}">
        <p14:creationId xmlns:p14="http://schemas.microsoft.com/office/powerpoint/2010/main" val="171616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A property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P</a:t>
                </a:r>
                <a:r>
                  <a:rPr lang="en-US" sz="2400" dirty="0"/>
                  <a:t> holds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almost surely (</a:t>
                </a:r>
                <a:r>
                  <a:rPr lang="en-US" sz="2400" dirty="0" err="1">
                    <a:solidFill>
                      <a:srgbClr val="0066FF"/>
                    </a:solidFill>
                  </a:rPr>
                  <a:t>a.s</a:t>
                </a:r>
                <a:r>
                  <a:rPr lang="en-US" sz="2400" dirty="0">
                    <a:solidFill>
                      <a:srgbClr val="0066FF"/>
                    </a:solidFill>
                  </a:rPr>
                  <a:t>.)</a:t>
                </a:r>
                <a:r>
                  <a:rPr 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sz="2400" dirty="0"/>
                  <a:t>(or for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almost every</a:t>
                </a:r>
                <a:r>
                  <a:rPr lang="en-US" sz="2400" dirty="0"/>
                  <a:t> graph), if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Evolution of the graph: which properties hold as the parameters of the graph model change?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different from the evolving graphs over time that we saw before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Threshold phenomena</a:t>
                </a:r>
                <a:r>
                  <a:rPr lang="en-US" sz="2400" dirty="0"/>
                  <a:t>: Many properties appear suddenly. That is, there exist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CC00"/>
                    </a:solidFill>
                    <a:latin typeface="Cambria Math"/>
                  </a:rPr>
                  <a:t> </a:t>
                </a:r>
                <a:r>
                  <a:rPr lang="en-US" sz="2400" dirty="0"/>
                  <a:t>(e.g.,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) such that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𝜃</m:t>
                    </m:r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the property does not hold </a:t>
                </a:r>
                <a:r>
                  <a:rPr lang="en-US" sz="2400" dirty="0" err="1"/>
                  <a:t>a.s</a:t>
                </a:r>
                <a:r>
                  <a:rPr lang="en-US" sz="2400" dirty="0"/>
                  <a:t>. and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CC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/>
                  <a:t>the property holds </a:t>
                </a:r>
                <a:r>
                  <a:rPr lang="en-US" sz="2400" dirty="0" err="1"/>
                  <a:t>a.s</a:t>
                </a:r>
                <a:r>
                  <a:rPr lang="en-US" sz="2400" dirty="0"/>
                  <a:t>.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39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963" t="-1887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3124200" y="2133600"/>
          <a:ext cx="2657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5" imgW="1143000" imgH="279400" progId="Equation.3">
                  <p:embed/>
                </p:oleObj>
              </mc:Choice>
              <mc:Fallback>
                <p:oleObj name="Equation" r:id="rId5" imgW="1143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6574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4101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Random graphs degree distributions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degree distribution follows a </a:t>
            </a:r>
            <a:r>
              <a:rPr lang="en-US" sz="2800" dirty="0">
                <a:solidFill>
                  <a:srgbClr val="0066FF"/>
                </a:solidFill>
              </a:rPr>
              <a:t>binomial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Assuming </a:t>
            </a:r>
            <a:r>
              <a:rPr lang="en-US" sz="2800" dirty="0">
                <a:solidFill>
                  <a:srgbClr val="00CC00"/>
                </a:solidFill>
              </a:rPr>
              <a:t>z=</a:t>
            </a:r>
            <a:r>
              <a:rPr lang="en-US" sz="2800" dirty="0" err="1">
                <a:solidFill>
                  <a:srgbClr val="00CC00"/>
                </a:solidFill>
              </a:rPr>
              <a:t>np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is fixed, as </a:t>
            </a:r>
            <a:r>
              <a:rPr lang="en-US" sz="2800" dirty="0">
                <a:solidFill>
                  <a:srgbClr val="00CC00"/>
                </a:solidFill>
              </a:rPr>
              <a:t>n</a:t>
            </a:r>
            <a:r>
              <a:rPr lang="en-US" sz="2800" dirty="0">
                <a:solidFill>
                  <a:srgbClr val="00CC00"/>
                </a:solidFill>
                <a:latin typeface="Arial" charset="0"/>
              </a:rPr>
              <a:t>→</a:t>
            </a:r>
            <a:r>
              <a:rPr lang="en-US" sz="2800" dirty="0">
                <a:solidFill>
                  <a:srgbClr val="00CC00"/>
                </a:solidFill>
              </a:rPr>
              <a:t>∞, B(</a:t>
            </a:r>
            <a:r>
              <a:rPr lang="en-US" sz="2800" dirty="0" err="1">
                <a:solidFill>
                  <a:srgbClr val="00CC00"/>
                </a:solidFill>
              </a:rPr>
              <a:t>n,k,p</a:t>
            </a:r>
            <a:r>
              <a:rPr lang="en-US" sz="2800" dirty="0">
                <a:solidFill>
                  <a:srgbClr val="00CC00"/>
                </a:solidFill>
              </a:rPr>
              <a:t>)</a:t>
            </a:r>
            <a:r>
              <a:rPr lang="en-US" sz="2800" dirty="0"/>
              <a:t> is approximated by a </a:t>
            </a:r>
            <a:r>
              <a:rPr lang="en-US" sz="2800" dirty="0">
                <a:solidFill>
                  <a:srgbClr val="0066FF"/>
                </a:solidFill>
              </a:rPr>
              <a:t>Poisson</a:t>
            </a:r>
            <a:r>
              <a:rPr lang="en-US" sz="2800" dirty="0"/>
              <a:t> distribution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Highly concentrated around the mean, with a tail that drops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2339975" y="2276475"/>
          <a:ext cx="34734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4" imgW="2095500" imgH="457200" progId="Equation.3">
                  <p:embed/>
                </p:oleObj>
              </mc:Choice>
              <mc:Fallback>
                <p:oleObj name="Equation" r:id="rId4" imgW="2095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276475"/>
                        <a:ext cx="34734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2771775" y="4221163"/>
          <a:ext cx="2516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6" imgW="1384300" imgH="419100" progId="Equation.3">
                  <p:embed/>
                </p:oleObj>
              </mc:Choice>
              <mc:Fallback>
                <p:oleObj name="Equation" r:id="rId6" imgW="1384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221163"/>
                        <a:ext cx="25161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280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properties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coefficient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C = p</a:t>
            </a:r>
          </a:p>
          <a:p>
            <a:endParaRPr lang="en-US" dirty="0"/>
          </a:p>
          <a:p>
            <a:r>
              <a:rPr lang="en-US" dirty="0"/>
              <a:t>Diameter (maximum path)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L = log n / log z</a:t>
            </a:r>
          </a:p>
        </p:txBody>
      </p:sp>
    </p:spTree>
    <p:extLst>
      <p:ext uri="{BB962C8B-B14F-4D97-AF65-F5344CB8AC3E}">
        <p14:creationId xmlns:p14="http://schemas.microsoft.com/office/powerpoint/2010/main" val="39558993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giant component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00CC00"/>
                </a:solidFill>
              </a:rPr>
              <a:t>z=</a:t>
            </a:r>
            <a:r>
              <a:rPr lang="en-US" dirty="0" err="1">
                <a:solidFill>
                  <a:srgbClr val="00CC00"/>
                </a:solidFill>
              </a:rPr>
              <a:t>np</a:t>
            </a:r>
            <a:r>
              <a:rPr lang="en-US" dirty="0"/>
              <a:t> be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average degree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&lt; 1</a:t>
            </a:r>
            <a:r>
              <a:rPr lang="en-US" dirty="0"/>
              <a:t>, then almost surely, the largest component has size at most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&gt; 1</a:t>
            </a:r>
            <a:r>
              <a:rPr lang="en-US" dirty="0"/>
              <a:t>, then almost surely, the largest component has size 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fi-FI" dirty="0">
                <a:solidFill>
                  <a:srgbClr val="0070C0"/>
                </a:solidFill>
              </a:rPr>
              <a:t>(n). </a:t>
            </a:r>
            <a:r>
              <a:rPr lang="en-US" dirty="0"/>
              <a:t>The second largest component has size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=</a:t>
            </a:r>
            <a:r>
              <a:rPr lang="el-GR" dirty="0">
                <a:solidFill>
                  <a:srgbClr val="00CC00"/>
                </a:solidFill>
              </a:rPr>
              <a:t>ω</a:t>
            </a:r>
            <a:r>
              <a:rPr lang="fi-FI" dirty="0">
                <a:solidFill>
                  <a:srgbClr val="00CC00"/>
                </a:solidFill>
              </a:rPr>
              <a:t>(ln n)</a:t>
            </a:r>
            <a:r>
              <a:rPr lang="fi-FI" dirty="0"/>
              <a:t>, </a:t>
            </a:r>
            <a:r>
              <a:rPr lang="en-US" dirty="0"/>
              <a:t>then the graph is almost surely connected.</a:t>
            </a:r>
          </a:p>
        </p:txBody>
      </p:sp>
    </p:spTree>
    <p:extLst>
      <p:ext uri="{BB962C8B-B14F-4D97-AF65-F5344CB8AC3E}">
        <p14:creationId xmlns:p14="http://schemas.microsoft.com/office/powerpoint/2010/main" val="25260095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phase transition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>
                <a:solidFill>
                  <a:srgbClr val="00CC00"/>
                </a:solidFill>
              </a:rPr>
              <a:t>z=1</a:t>
            </a:r>
            <a:r>
              <a:rPr lang="en-US" dirty="0"/>
              <a:t>, there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 transition</a:t>
            </a:r>
          </a:p>
          <a:p>
            <a:pPr lvl="1"/>
            <a:r>
              <a:rPr lang="en-US" dirty="0"/>
              <a:t>The largest component is </a:t>
            </a:r>
            <a:r>
              <a:rPr lang="en-US" dirty="0">
                <a:solidFill>
                  <a:srgbClr val="00CC00"/>
                </a:solidFill>
              </a:rPr>
              <a:t>O(n</a:t>
            </a:r>
            <a:r>
              <a:rPr lang="en-US" baseline="30000" dirty="0">
                <a:solidFill>
                  <a:srgbClr val="00CC00"/>
                </a:solidFill>
              </a:rPr>
              <a:t>2/3</a:t>
            </a:r>
            <a:r>
              <a:rPr lang="en-US" dirty="0">
                <a:solidFill>
                  <a:srgbClr val="00CC00"/>
                </a:solidFill>
              </a:rPr>
              <a:t>)</a:t>
            </a:r>
          </a:p>
          <a:p>
            <a:pPr lvl="1"/>
            <a:r>
              <a:rPr lang="en-US" dirty="0"/>
              <a:t>The sizes of the components follow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power-law distribution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21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/>
                  <a:t>The degree distributions of most real-life networks follow a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power law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Right-skewed/Heavy-tail distribution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there is a non-negligible fraction of nodes that has very high degree (hubs)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>
                    <a:solidFill>
                      <a:schemeClr val="hlink"/>
                    </a:solidFill>
                  </a:rPr>
                  <a:t>scale-free</a:t>
                </a:r>
                <a:r>
                  <a:rPr lang="en-US" sz="1800" dirty="0"/>
                  <a:t>: no characteristic scale, average is not informative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In stark contrast with the random graph model!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Poisson degree distribution, z=np</a:t>
                </a:r>
              </a:p>
              <a:p>
                <a:pPr lvl="1">
                  <a:lnSpc>
                    <a:spcPct val="80000"/>
                  </a:lnSpc>
                </a:pPr>
                <a:endParaRPr lang="en-US" sz="18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z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18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Concentrated around the mean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 probability of very high degree nodes is exponentially small</a:t>
                </a:r>
              </a:p>
            </p:txBody>
          </p:sp>
        </mc:Choice>
        <mc:Fallback xmlns="">
          <p:sp>
            <p:nvSpPr>
              <p:cNvPr id="248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  <a:blipFill rotWithShape="1">
                <a:blip r:embed="rId3"/>
                <a:stretch>
                  <a:fillRect l="-593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836" name="Text Box 4"/>
              <p:cNvSpPr txBox="1">
                <a:spLocks noChangeArrowheads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=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endParaRPr lang="el-G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88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blipFill rotWithShape="1">
                <a:blip r:embed="rId4"/>
                <a:stretch>
                  <a:fillRect l="-499" b="-123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8504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 transitions </a:t>
            </a:r>
            <a:r>
              <a:rPr lang="en-US" dirty="0"/>
              <a:t>(a.k.a. Threshold Phenomena, Critical phenomena) are observed in a variety of natural or human processes, and they have been studied extensively by Physicists and Mathematicians</a:t>
            </a:r>
          </a:p>
          <a:p>
            <a:pPr lvl="1"/>
            <a:r>
              <a:rPr lang="en-US" dirty="0"/>
              <a:t>Also, in popular science: “</a:t>
            </a:r>
            <a:r>
              <a:rPr lang="en-US" dirty="0">
                <a:solidFill>
                  <a:srgbClr val="0070C0"/>
                </a:solidFill>
              </a:rPr>
              <a:t>The tipping point</a:t>
            </a:r>
            <a:r>
              <a:rPr lang="en-US" dirty="0"/>
              <a:t>”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Water becoming ice</a:t>
            </a:r>
          </a:p>
          <a:p>
            <a:pPr lvl="1"/>
            <a:r>
              <a:rPr lang="en-US" dirty="0"/>
              <a:t>Percolation</a:t>
            </a:r>
          </a:p>
          <a:p>
            <a:pPr lvl="1"/>
            <a:r>
              <a:rPr lang="en-US" dirty="0"/>
              <a:t>Giant components in graphs</a:t>
            </a:r>
          </a:p>
          <a:p>
            <a:r>
              <a:rPr lang="en-US" dirty="0"/>
              <a:t>In all of these examples, the transition from one state to another (e.g., from water to ice) happens almost instantaneously when a parameter crosses a </a:t>
            </a:r>
            <a:r>
              <a:rPr lang="en-US" dirty="0">
                <a:solidFill>
                  <a:srgbClr val="0070C0"/>
                </a:solidFill>
              </a:rPr>
              <a:t>threshold</a:t>
            </a:r>
          </a:p>
          <a:p>
            <a:r>
              <a:rPr lang="en-US" dirty="0"/>
              <a:t>At the threshold value we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critical phenomena</a:t>
            </a:r>
            <a:r>
              <a:rPr lang="en-US" dirty="0"/>
              <a:t>, and the appearance of </a:t>
            </a:r>
            <a:r>
              <a:rPr lang="en-US" dirty="0">
                <a:solidFill>
                  <a:srgbClr val="0070C0"/>
                </a:solidFill>
              </a:rPr>
              <a:t>Power Laws</a:t>
            </a:r>
          </a:p>
          <a:p>
            <a:pPr lvl="1"/>
            <a:r>
              <a:rPr lang="en-US" dirty="0"/>
              <a:t>There is no characteristic scale.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080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graphs and real life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beautiful and elegant theory studied exhaustively</a:t>
            </a:r>
          </a:p>
          <a:p>
            <a:endParaRPr lang="en-US"/>
          </a:p>
          <a:p>
            <a:r>
              <a:rPr lang="en-US"/>
              <a:t>Random graphs had been used as idealized network models</a:t>
            </a:r>
          </a:p>
          <a:p>
            <a:endParaRPr lang="en-US"/>
          </a:p>
          <a:p>
            <a:r>
              <a:rPr lang="en-US"/>
              <a:t>Unfortunately, they don’t capture reality…</a:t>
            </a:r>
          </a:p>
        </p:txBody>
      </p:sp>
    </p:spTree>
    <p:extLst>
      <p:ext uri="{BB962C8B-B14F-4D97-AF65-F5344CB8AC3E}">
        <p14:creationId xmlns:p14="http://schemas.microsoft.com/office/powerpoint/2010/main" val="5787556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Departing from the ER model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need models that better capture the characteristics of real graphs</a:t>
            </a:r>
          </a:p>
          <a:p>
            <a:pPr lvl="1"/>
            <a:r>
              <a:rPr lang="en-US"/>
              <a:t>degree sequences</a:t>
            </a:r>
          </a:p>
          <a:p>
            <a:pPr lvl="1"/>
            <a:r>
              <a:rPr lang="en-US"/>
              <a:t>clustering coefficient</a:t>
            </a:r>
          </a:p>
          <a:p>
            <a:pPr lvl="1"/>
            <a:r>
              <a:rPr lang="en-US"/>
              <a:t>short paths</a:t>
            </a:r>
          </a:p>
        </p:txBody>
      </p:sp>
    </p:spTree>
    <p:extLst>
      <p:ext uri="{BB962C8B-B14F-4D97-AF65-F5344CB8AC3E}">
        <p14:creationId xmlns:p14="http://schemas.microsoft.com/office/powerpoint/2010/main" val="9750047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Graphs with given degree sequences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configuration model</a:t>
            </a:r>
          </a:p>
          <a:p>
            <a:pPr lvl="1"/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,…,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pPr lvl="1"/>
            <a:r>
              <a:rPr lang="en-US" dirty="0"/>
              <a:t>process:</a:t>
            </a:r>
          </a:p>
          <a:p>
            <a:pPr lvl="2"/>
            <a:r>
              <a:rPr lang="en-US" dirty="0"/>
              <a:t>Create </a:t>
            </a:r>
            <a:r>
              <a:rPr lang="en-US" dirty="0">
                <a:solidFill>
                  <a:srgbClr val="00CC00"/>
                </a:solidFill>
              </a:rPr>
              <a:t>d</a:t>
            </a:r>
            <a:r>
              <a:rPr lang="en-US" baseline="-25000" dirty="0">
                <a:solidFill>
                  <a:srgbClr val="00CC00"/>
                </a:solidFill>
              </a:rPr>
              <a:t>i</a:t>
            </a:r>
            <a:r>
              <a:rPr lang="en-US" dirty="0"/>
              <a:t> copies of node </a:t>
            </a:r>
            <a:r>
              <a:rPr lang="en-US" dirty="0" err="1">
                <a:solidFill>
                  <a:srgbClr val="00CC00"/>
                </a:solidFill>
              </a:rPr>
              <a:t>i</a:t>
            </a:r>
            <a:endParaRPr lang="en-US" dirty="0">
              <a:solidFill>
                <a:srgbClr val="00CC00"/>
              </a:solidFill>
            </a:endParaRPr>
          </a:p>
          <a:p>
            <a:pPr lvl="2"/>
            <a:r>
              <a:rPr lang="en-US" dirty="0"/>
              <a:t>Take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matching </a:t>
            </a:r>
            <a:r>
              <a:rPr lang="en-US" dirty="0"/>
              <a:t>(pairing) of the copies</a:t>
            </a:r>
          </a:p>
          <a:p>
            <a:pPr lvl="3"/>
            <a:r>
              <a:rPr lang="en-US" dirty="0"/>
              <a:t>self-loops and multiple edges are allowed</a:t>
            </a:r>
          </a:p>
          <a:p>
            <a:endParaRPr lang="en-US" dirty="0"/>
          </a:p>
          <a:p>
            <a:r>
              <a:rPr lang="en-US" dirty="0"/>
              <a:t>Uniform distribution over the graphs with the given degree sequence</a:t>
            </a:r>
          </a:p>
        </p:txBody>
      </p:sp>
    </p:spTree>
    <p:extLst>
      <p:ext uri="{BB962C8B-B14F-4D97-AF65-F5344CB8AC3E}">
        <p14:creationId xmlns:p14="http://schemas.microsoft.com/office/powerpoint/2010/main" val="3621858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/>
              <a:t>Suppose that the degree sequence is</a:t>
            </a:r>
          </a:p>
          <a:p>
            <a:pPr>
              <a:lnSpc>
                <a:spcPct val="110000"/>
              </a:lnSpc>
            </a:pPr>
            <a:endParaRPr lang="en-US" sz="2800"/>
          </a:p>
          <a:p>
            <a:pPr>
              <a:lnSpc>
                <a:spcPct val="130000"/>
              </a:lnSpc>
            </a:pPr>
            <a:r>
              <a:rPr lang="en-US" sz="2800"/>
              <a:t>Create multiple copies of the nodes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Pair the nodes uniformly at random</a:t>
            </a:r>
          </a:p>
          <a:p>
            <a:r>
              <a:rPr lang="en-US" sz="2800"/>
              <a:t>Generate the resulting network</a:t>
            </a:r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3132138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5508625" y="26368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3924300" y="263683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4716463" y="2636838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059113" y="2270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3851275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4643438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5435600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05164" name="Oval 12"/>
          <p:cNvSpPr>
            <a:spLocks noChangeArrowheads="1"/>
          </p:cNvSpPr>
          <p:nvPr/>
        </p:nvSpPr>
        <p:spPr bwMode="auto">
          <a:xfrm>
            <a:off x="2339975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5" name="Oval 13"/>
          <p:cNvSpPr>
            <a:spLocks noChangeArrowheads="1"/>
          </p:cNvSpPr>
          <p:nvPr/>
        </p:nvSpPr>
        <p:spPr bwMode="auto">
          <a:xfrm>
            <a:off x="27003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6" name="Oval 14"/>
          <p:cNvSpPr>
            <a:spLocks noChangeArrowheads="1"/>
          </p:cNvSpPr>
          <p:nvPr/>
        </p:nvSpPr>
        <p:spPr bwMode="auto">
          <a:xfrm>
            <a:off x="31321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7" name="Oval 15"/>
          <p:cNvSpPr>
            <a:spLocks noChangeArrowheads="1"/>
          </p:cNvSpPr>
          <p:nvPr/>
        </p:nvSpPr>
        <p:spPr bwMode="auto">
          <a:xfrm>
            <a:off x="3492500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4067175" y="4005263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9" name="Oval 17"/>
          <p:cNvSpPr>
            <a:spLocks noChangeArrowheads="1"/>
          </p:cNvSpPr>
          <p:nvPr/>
        </p:nvSpPr>
        <p:spPr bwMode="auto">
          <a:xfrm>
            <a:off x="4643438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0" name="Oval 18"/>
          <p:cNvSpPr>
            <a:spLocks noChangeArrowheads="1"/>
          </p:cNvSpPr>
          <p:nvPr/>
        </p:nvSpPr>
        <p:spPr bwMode="auto">
          <a:xfrm>
            <a:off x="5003800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1" name="Oval 19"/>
          <p:cNvSpPr>
            <a:spLocks noChangeArrowheads="1"/>
          </p:cNvSpPr>
          <p:nvPr/>
        </p:nvSpPr>
        <p:spPr bwMode="auto">
          <a:xfrm>
            <a:off x="5292725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2" name="Oval 20"/>
          <p:cNvSpPr>
            <a:spLocks noChangeArrowheads="1"/>
          </p:cNvSpPr>
          <p:nvPr/>
        </p:nvSpPr>
        <p:spPr bwMode="auto">
          <a:xfrm>
            <a:off x="5795963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3" name="Oval 21"/>
          <p:cNvSpPr>
            <a:spLocks noChangeArrowheads="1"/>
          </p:cNvSpPr>
          <p:nvPr/>
        </p:nvSpPr>
        <p:spPr bwMode="auto">
          <a:xfrm>
            <a:off x="6156325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75" name="AutoShape 23"/>
          <p:cNvCxnSpPr>
            <a:cxnSpLocks noChangeShapeType="1"/>
          </p:cNvCxnSpPr>
          <p:nvPr/>
        </p:nvCxnSpPr>
        <p:spPr bwMode="auto">
          <a:xfrm rot="5400000" flipV="1">
            <a:off x="3059907" y="3429794"/>
            <a:ext cx="1587" cy="1152525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6" name="AutoShape 24"/>
          <p:cNvCxnSpPr>
            <a:cxnSpLocks noChangeShapeType="1"/>
            <a:stCxn id="305166" idx="0"/>
            <a:endCxn id="305168" idx="0"/>
          </p:cNvCxnSpPr>
          <p:nvPr/>
        </p:nvCxnSpPr>
        <p:spPr bwMode="auto">
          <a:xfrm rot="5400000" flipV="1">
            <a:off x="3706813" y="3538538"/>
            <a:ext cx="1587" cy="935037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7" name="AutoShape 25"/>
          <p:cNvCxnSpPr>
            <a:cxnSpLocks noChangeShapeType="1"/>
            <a:stCxn id="305165" idx="0"/>
            <a:endCxn id="305169" idx="0"/>
          </p:cNvCxnSpPr>
          <p:nvPr/>
        </p:nvCxnSpPr>
        <p:spPr bwMode="auto">
          <a:xfrm rot="5400000" flipV="1">
            <a:off x="3779044" y="3034507"/>
            <a:ext cx="1587" cy="1943100"/>
          </a:xfrm>
          <a:prstGeom prst="curvedConnector3">
            <a:avLst>
              <a:gd name="adj1" fmla="val -219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8" name="AutoShape 26"/>
          <p:cNvCxnSpPr>
            <a:cxnSpLocks noChangeShapeType="1"/>
          </p:cNvCxnSpPr>
          <p:nvPr/>
        </p:nvCxnSpPr>
        <p:spPr bwMode="auto">
          <a:xfrm rot="5400000" flipV="1">
            <a:off x="5652294" y="3429794"/>
            <a:ext cx="1587" cy="1152525"/>
          </a:xfrm>
          <a:prstGeom prst="curvedConnector3">
            <a:avLst>
              <a:gd name="adj1" fmla="val -196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9" name="AutoShape 27"/>
          <p:cNvCxnSpPr>
            <a:cxnSpLocks noChangeShapeType="1"/>
            <a:stCxn id="305171" idx="0"/>
            <a:endCxn id="305172" idx="0"/>
          </p:cNvCxnSpPr>
          <p:nvPr/>
        </p:nvCxnSpPr>
        <p:spPr bwMode="auto">
          <a:xfrm rot="5400000" flipV="1">
            <a:off x="5651500" y="3754438"/>
            <a:ext cx="1587" cy="503238"/>
          </a:xfrm>
          <a:prstGeom prst="curvedConnector3">
            <a:avLst>
              <a:gd name="adj1" fmla="val -9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1" name="Oval 29"/>
          <p:cNvSpPr>
            <a:spLocks noChangeArrowheads="1"/>
          </p:cNvSpPr>
          <p:nvPr/>
        </p:nvSpPr>
        <p:spPr bwMode="auto">
          <a:xfrm>
            <a:off x="2916238" y="587851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2" name="Oval 30"/>
          <p:cNvSpPr>
            <a:spLocks noChangeArrowheads="1"/>
          </p:cNvSpPr>
          <p:nvPr/>
        </p:nvSpPr>
        <p:spPr bwMode="auto">
          <a:xfrm>
            <a:off x="4140200" y="559117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3779838" y="652621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4" name="Oval 32"/>
          <p:cNvSpPr>
            <a:spLocks noChangeArrowheads="1"/>
          </p:cNvSpPr>
          <p:nvPr/>
        </p:nvSpPr>
        <p:spPr bwMode="auto">
          <a:xfrm>
            <a:off x="4716463" y="62388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86" name="AutoShape 34"/>
          <p:cNvCxnSpPr>
            <a:cxnSpLocks noChangeShapeType="1"/>
            <a:stCxn id="305183" idx="7"/>
            <a:endCxn id="305184" idx="2"/>
          </p:cNvCxnSpPr>
          <p:nvPr/>
        </p:nvCxnSpPr>
        <p:spPr bwMode="auto">
          <a:xfrm rot="16200000">
            <a:off x="4234657" y="6076156"/>
            <a:ext cx="211138" cy="7524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87" name="AutoShape 35"/>
          <p:cNvCxnSpPr>
            <a:cxnSpLocks noChangeShapeType="1"/>
            <a:stCxn id="305183" idx="6"/>
            <a:endCxn id="305184" idx="3"/>
          </p:cNvCxnSpPr>
          <p:nvPr/>
        </p:nvCxnSpPr>
        <p:spPr bwMode="auto">
          <a:xfrm flipV="1">
            <a:off x="3995738" y="6423025"/>
            <a:ext cx="752475" cy="211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8" name="Line 36"/>
          <p:cNvSpPr>
            <a:spLocks noChangeShapeType="1"/>
          </p:cNvSpPr>
          <p:nvPr/>
        </p:nvSpPr>
        <p:spPr bwMode="auto">
          <a:xfrm flipV="1">
            <a:off x="3132138" y="5734050"/>
            <a:ext cx="10080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9" name="Line 37"/>
          <p:cNvSpPr>
            <a:spLocks noChangeShapeType="1"/>
          </p:cNvSpPr>
          <p:nvPr/>
        </p:nvSpPr>
        <p:spPr bwMode="auto">
          <a:xfrm>
            <a:off x="3059113" y="60229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5190" name="AutoShape 38"/>
          <p:cNvCxnSpPr>
            <a:cxnSpLocks noChangeShapeType="1"/>
            <a:stCxn id="305181" idx="1"/>
            <a:endCxn id="305181" idx="3"/>
          </p:cNvCxnSpPr>
          <p:nvPr/>
        </p:nvCxnSpPr>
        <p:spPr bwMode="auto">
          <a:xfrm rot="5400000" flipV="1">
            <a:off x="2872582" y="5985669"/>
            <a:ext cx="152400" cy="1587"/>
          </a:xfrm>
          <a:prstGeom prst="curvedConnector5">
            <a:avLst>
              <a:gd name="adj1" fmla="val -71875"/>
              <a:gd name="adj2" fmla="val -26000000"/>
              <a:gd name="adj3" fmla="val 170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21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  <p:bldP spid="305169" grpId="1" animBg="1"/>
      <p:bldP spid="305170" grpId="0" animBg="1"/>
      <p:bldP spid="305170" grpId="1" animBg="1"/>
      <p:bldP spid="305171" grpId="0" animBg="1"/>
      <p:bldP spid="305171" grpId="1" animBg="1"/>
      <p:bldP spid="305172" grpId="0" animBg="1"/>
      <p:bldP spid="305173" grpId="0" animBg="1"/>
      <p:bldP spid="305181" grpId="0" animBg="1"/>
      <p:bldP spid="305182" grpId="0" animBg="1"/>
      <p:bldP spid="305183" grpId="0" animBg="1"/>
      <p:bldP spid="305184" grpId="0" animBg="1"/>
      <p:bldP spid="305188" grpId="0" animBg="1"/>
      <p:bldP spid="30518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graphs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critical value for the exponent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>
                <a:latin typeface="Arial" charset="0"/>
              </a:rPr>
              <a:t> is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The clustering coefficient is  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When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α&lt;7/3</a:t>
            </a:r>
            <a:r>
              <a:rPr lang="en-US">
                <a:latin typeface="Arial" charset="0"/>
              </a:rPr>
              <a:t> the clustering coefficient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increases</a:t>
            </a:r>
            <a:r>
              <a:rPr lang="en-US">
                <a:latin typeface="Arial" charset="0"/>
              </a:rPr>
              <a:t> with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n</a:t>
            </a: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3203575" y="2420938"/>
          <a:ext cx="2016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Equation" r:id="rId4" imgW="863225" imgH="177723" progId="Equation.3">
                  <p:embed/>
                </p:oleObj>
              </mc:Choice>
              <mc:Fallback>
                <p:oleObj name="Equation" r:id="rId4" imgW="86322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420938"/>
                        <a:ext cx="20161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2484438" y="4005263"/>
          <a:ext cx="11811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Equation" r:id="rId6" imgW="494870" imgH="203024" progId="Equation.3">
                  <p:embed/>
                </p:oleObj>
              </mc:Choice>
              <mc:Fallback>
                <p:oleObj name="Equation" r:id="rId6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005263"/>
                        <a:ext cx="11811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4500563" y="3860800"/>
          <a:ext cx="13684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8" imgW="685800" imgH="393700" progId="Equation.3">
                  <p:embed/>
                </p:oleObj>
              </mc:Choice>
              <mc:Fallback>
                <p:oleObj name="Equation" r:id="rId8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860800"/>
                        <a:ext cx="13684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3023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Graphs with given </a:t>
            </a:r>
            <a:r>
              <a:rPr lang="en-US" sz="3600" dirty="0">
                <a:solidFill>
                  <a:srgbClr val="FF0000"/>
                </a:solidFill>
              </a:rPr>
              <a:t>expected</a:t>
            </a:r>
            <a:r>
              <a:rPr lang="en-US" sz="3600" dirty="0"/>
              <a:t> degree sequences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 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 … 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CC00"/>
                </a:solidFill>
              </a:rPr>
              <a:t>m</a:t>
            </a:r>
            <a:r>
              <a:rPr lang="en-US" dirty="0"/>
              <a:t> = total number of edges</a:t>
            </a:r>
          </a:p>
          <a:p>
            <a:endParaRPr lang="en-US" dirty="0"/>
          </a:p>
          <a:p>
            <a:r>
              <a:rPr lang="en-US" dirty="0"/>
              <a:t>Process: generate edge </a:t>
            </a:r>
            <a:r>
              <a:rPr lang="en-US" dirty="0">
                <a:solidFill>
                  <a:srgbClr val="00CC00"/>
                </a:solidFill>
              </a:rPr>
              <a:t>(</a:t>
            </a:r>
            <a:r>
              <a:rPr lang="en-US" dirty="0" err="1">
                <a:solidFill>
                  <a:srgbClr val="00CC00"/>
                </a:solidFill>
              </a:rPr>
              <a:t>i,j</a:t>
            </a:r>
            <a:r>
              <a:rPr lang="en-US" dirty="0">
                <a:solidFill>
                  <a:srgbClr val="00CC00"/>
                </a:solidFill>
              </a:rPr>
              <a:t>)</a:t>
            </a:r>
            <a:r>
              <a:rPr lang="en-US" dirty="0"/>
              <a:t> with probability 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i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j</a:t>
            </a:r>
            <a:r>
              <a:rPr lang="en-US" dirty="0">
                <a:solidFill>
                  <a:srgbClr val="00CC00"/>
                </a:solidFill>
              </a:rPr>
              <a:t>/m</a:t>
            </a:r>
          </a:p>
          <a:p>
            <a:pPr lvl="1"/>
            <a:r>
              <a:rPr lang="en-US" dirty="0"/>
              <a:t>preserves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dirty="0"/>
              <a:t> degrees</a:t>
            </a:r>
          </a:p>
          <a:p>
            <a:pPr lvl="1"/>
            <a:r>
              <a:rPr lang="en-US" dirty="0"/>
              <a:t>easier to analyze</a:t>
            </a:r>
          </a:p>
        </p:txBody>
      </p:sp>
    </p:spTree>
    <p:extLst>
      <p:ext uri="{BB962C8B-B14F-4D97-AF65-F5344CB8AC3E}">
        <p14:creationId xmlns:p14="http://schemas.microsoft.com/office/powerpoint/2010/main" val="3528440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However…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that these models are too contrived</a:t>
            </a:r>
          </a:p>
          <a:p>
            <a:endParaRPr lang="en-US" dirty="0"/>
          </a:p>
          <a:p>
            <a:r>
              <a:rPr lang="en-US" dirty="0"/>
              <a:t>It would be more interesting if the network structure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emerged</a:t>
            </a:r>
            <a:r>
              <a:rPr lang="en-US" dirty="0"/>
              <a:t> as a side product of a stochastic process rather than fixing its properties in advance.</a:t>
            </a:r>
          </a:p>
        </p:txBody>
      </p:sp>
    </p:spTree>
    <p:extLst>
      <p:ext uri="{BB962C8B-B14F-4D97-AF65-F5344CB8AC3E}">
        <p14:creationId xmlns:p14="http://schemas.microsoft.com/office/powerpoint/2010/main" val="19697756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AEAD-E1ED-4929-9A93-4C9E23C0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Preferential 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7CDA-0975-4DC5-9F54-FF19D1734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Power-laws are connected with the </a:t>
            </a:r>
            <a:r>
              <a:rPr lang="en-US" dirty="0">
                <a:solidFill>
                  <a:srgbClr val="FF0000"/>
                </a:solidFill>
              </a:rPr>
              <a:t>rich-get-richer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Those who already have a lot, are more likely to receive more</a:t>
            </a:r>
          </a:p>
          <a:p>
            <a:r>
              <a:rPr lang="en-US" dirty="0"/>
              <a:t>It can be shown mathematically that this will result in power-law distribution.</a:t>
            </a:r>
          </a:p>
          <a:p>
            <a:pPr lvl="1"/>
            <a:r>
              <a:rPr lang="en-US" dirty="0"/>
              <a:t>Explains power-laws in income distribution or city population</a:t>
            </a:r>
          </a:p>
          <a:p>
            <a:r>
              <a:rPr lang="en-US" dirty="0"/>
              <a:t>In networks this is called “</a:t>
            </a:r>
            <a:r>
              <a:rPr lang="en-US" dirty="0">
                <a:solidFill>
                  <a:srgbClr val="FF0000"/>
                </a:solidFill>
              </a:rPr>
              <a:t>Preferential Attachment</a:t>
            </a:r>
            <a:r>
              <a:rPr lang="en-US" dirty="0"/>
              <a:t>”:</a:t>
            </a:r>
          </a:p>
          <a:p>
            <a:pPr lvl="1"/>
            <a:r>
              <a:rPr lang="en-US" dirty="0"/>
              <a:t>Nodes with high degree are more likely to get more neighbors.</a:t>
            </a:r>
          </a:p>
        </p:txBody>
      </p:sp>
    </p:spTree>
    <p:extLst>
      <p:ext uri="{BB962C8B-B14F-4D97-AF65-F5344CB8AC3E}">
        <p14:creationId xmlns:p14="http://schemas.microsoft.com/office/powerpoint/2010/main" val="16138940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Preferential Attachment </a:t>
            </a:r>
            <a:r>
              <a:rPr lang="en-US" sz="4000" dirty="0"/>
              <a:t>in Networks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considered by [Price 65] as a model for citation networks (directed)</a:t>
            </a:r>
          </a:p>
          <a:p>
            <a:pPr lvl="1"/>
            <a:r>
              <a:rPr lang="en-US" sz="2400" dirty="0"/>
              <a:t>each new paper is generated with </a:t>
            </a:r>
            <a:r>
              <a:rPr lang="en-US" sz="2400" dirty="0">
                <a:solidFill>
                  <a:srgbClr val="00CC00"/>
                </a:solidFill>
              </a:rPr>
              <a:t>m</a:t>
            </a:r>
            <a:r>
              <a:rPr lang="en-US" sz="2400" dirty="0"/>
              <a:t> citations (mean)</a:t>
            </a:r>
          </a:p>
          <a:p>
            <a:pPr lvl="1"/>
            <a:r>
              <a:rPr lang="en-US" sz="2400" dirty="0"/>
              <a:t>new papers cite previous papers with probability proportional to their in-degree (citations)</a:t>
            </a:r>
          </a:p>
          <a:p>
            <a:pPr lvl="1"/>
            <a:r>
              <a:rPr lang="en-US" sz="2400" dirty="0"/>
              <a:t>what about papers without any citations?</a:t>
            </a:r>
          </a:p>
          <a:p>
            <a:pPr lvl="2"/>
            <a:r>
              <a:rPr lang="en-US" sz="2000" dirty="0"/>
              <a:t>each paper is considered to have a “default” </a:t>
            </a:r>
            <a:r>
              <a:rPr lang="en-US" sz="2000" dirty="0">
                <a:solidFill>
                  <a:srgbClr val="00CC00"/>
                </a:solidFill>
              </a:rPr>
              <a:t>a </a:t>
            </a:r>
            <a:r>
              <a:rPr lang="en-US" sz="2000" dirty="0"/>
              <a:t>citations</a:t>
            </a:r>
          </a:p>
          <a:p>
            <a:pPr lvl="2"/>
            <a:r>
              <a:rPr lang="en-US" sz="2000" dirty="0"/>
              <a:t>probability of citing a paper with degree </a:t>
            </a:r>
            <a:r>
              <a:rPr lang="en-US" sz="2000" dirty="0">
                <a:solidFill>
                  <a:srgbClr val="00CC00"/>
                </a:solidFill>
              </a:rPr>
              <a:t>k</a:t>
            </a:r>
            <a:r>
              <a:rPr lang="en-US" sz="2000" dirty="0"/>
              <a:t>, proportional to </a:t>
            </a:r>
            <a:r>
              <a:rPr lang="en-US" sz="2000" dirty="0" err="1">
                <a:solidFill>
                  <a:srgbClr val="00CC00"/>
                </a:solidFill>
              </a:rPr>
              <a:t>k+a</a:t>
            </a:r>
            <a:endParaRPr lang="en-US" sz="2000" dirty="0">
              <a:solidFill>
                <a:srgbClr val="00CC00"/>
              </a:solidFill>
            </a:endParaRPr>
          </a:p>
          <a:p>
            <a:pPr lvl="2"/>
            <a:endParaRPr lang="en-US" sz="2000" dirty="0"/>
          </a:p>
          <a:p>
            <a:r>
              <a:rPr lang="en-US" sz="2800" dirty="0"/>
              <a:t>Power law with exponent </a:t>
            </a:r>
            <a:r>
              <a:rPr lang="el-GR" sz="2800" dirty="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 dirty="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 dirty="0">
                <a:solidFill>
                  <a:srgbClr val="00CC00"/>
                </a:solidFill>
              </a:rPr>
              <a:t>2+a/m</a:t>
            </a:r>
          </a:p>
        </p:txBody>
      </p:sp>
    </p:spTree>
    <p:extLst>
      <p:ext uri="{BB962C8B-B14F-4D97-AF65-F5344CB8AC3E}">
        <p14:creationId xmlns:p14="http://schemas.microsoft.com/office/powerpoint/2010/main" val="296443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signature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US" sz="2800" dirty="0"/>
              <a:t>Power-law distribution gives a line in the </a:t>
            </a:r>
            <a:r>
              <a:rPr lang="en-US" sz="2800" dirty="0">
                <a:solidFill>
                  <a:srgbClr val="FF0000"/>
                </a:solidFill>
              </a:rPr>
              <a:t>log-log plot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>
                <a:solidFill>
                  <a:srgbClr val="FF0000"/>
                </a:solidFill>
                <a:latin typeface="Arial" pitchFamily="34" charset="0"/>
              </a:rPr>
              <a:t>α</a:t>
            </a:r>
            <a:r>
              <a:rPr lang="fi-FI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i-FI" sz="2800" dirty="0">
                <a:latin typeface="Arial" pitchFamily="34" charset="0"/>
              </a:rPr>
              <a:t>: </a:t>
            </a:r>
            <a:r>
              <a:rPr lang="en-US" sz="2800" dirty="0">
                <a:latin typeface="Arial" pitchFamily="34" charset="0"/>
              </a:rPr>
              <a:t>power-law exponent (typically 2 ≤ </a:t>
            </a:r>
            <a:r>
              <a:rPr lang="el-GR" sz="2800" dirty="0">
                <a:latin typeface="Arial" pitchFamily="34" charset="0"/>
              </a:rPr>
              <a:t>α</a:t>
            </a:r>
            <a:r>
              <a:rPr lang="fi-FI" sz="2800" dirty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≤ 3)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1803400" y="3022352"/>
            <a:ext cx="1588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1731963" y="4997202"/>
            <a:ext cx="2716212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6" name="Freeform 6"/>
          <p:cNvSpPr>
            <a:spLocks/>
          </p:cNvSpPr>
          <p:nvPr/>
        </p:nvSpPr>
        <p:spPr bwMode="auto">
          <a:xfrm>
            <a:off x="1947863" y="3058864"/>
            <a:ext cx="2212975" cy="1865313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2484438" y="5309493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684213" y="3293814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5332413" y="2996952"/>
            <a:ext cx="1587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5260975" y="4971802"/>
            <a:ext cx="2716213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6013450" y="5284093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degree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3729038" y="3268414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5456238" y="3201739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435600" y="3300164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Freeform 15"/>
          <p:cNvSpPr>
            <a:spLocks/>
          </p:cNvSpPr>
          <p:nvPr/>
        </p:nvSpPr>
        <p:spPr bwMode="auto">
          <a:xfrm>
            <a:off x="5867400" y="3300164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6208713" y="3247777"/>
            <a:ext cx="31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/>
              <a:t>α</a:t>
            </a: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2608262" y="2354943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fi-FI" sz="2400" dirty="0">
                <a:solidFill>
                  <a:srgbClr val="0070C0"/>
                </a:solidFill>
              </a:rPr>
              <a:t> logk + logC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80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model is equivalent to the following:</a:t>
            </a:r>
          </a:p>
          <a:p>
            <a:pPr lvl="1"/>
            <a:r>
              <a:rPr lang="en-US" dirty="0"/>
              <a:t>With probability </a:t>
            </a:r>
            <a:r>
              <a:rPr lang="en-US" dirty="0">
                <a:solidFill>
                  <a:srgbClr val="00CC00"/>
                </a:solidFill>
              </a:rPr>
              <a:t>m/(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/>
              <a:t>link to a node with probability proportional to the degree.</a:t>
            </a:r>
          </a:p>
          <a:p>
            <a:pPr lvl="1"/>
            <a:r>
              <a:rPr lang="en-US" dirty="0"/>
              <a:t>With probability </a:t>
            </a:r>
            <a:r>
              <a:rPr lang="en-US" dirty="0">
                <a:solidFill>
                  <a:srgbClr val="00CC00"/>
                </a:solidFill>
              </a:rPr>
              <a:t>a/(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/>
              <a:t>link to a node selected uniformly at random.</a:t>
            </a:r>
          </a:p>
          <a:p>
            <a:r>
              <a:rPr lang="en-US" dirty="0"/>
              <a:t>How do we select a node with probability proportional to the degree in practice:</a:t>
            </a:r>
          </a:p>
          <a:p>
            <a:pPr lvl="1"/>
            <a:r>
              <a:rPr lang="en-US" dirty="0"/>
              <a:t>Maintain a list with the endpoints of all the edges seen so far, and select a node from this list uniformly at random</a:t>
            </a:r>
          </a:p>
          <a:p>
            <a:pPr lvl="1"/>
            <a:r>
              <a:rPr lang="en-US" dirty="0"/>
              <a:t>Append the list each time new edges are created.</a:t>
            </a:r>
          </a:p>
        </p:txBody>
      </p:sp>
    </p:spTree>
    <p:extLst>
      <p:ext uri="{BB962C8B-B14F-4D97-AF65-F5344CB8AC3E}">
        <p14:creationId xmlns:p14="http://schemas.microsoft.com/office/powerpoint/2010/main" val="669061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Barabasi-Albert model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BA model (undirected graph)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input</a:t>
            </a:r>
            <a:r>
              <a:rPr lang="en-US" sz="2400"/>
              <a:t>: some initial subgraph </a:t>
            </a:r>
            <a:r>
              <a:rPr lang="en-US" sz="2400">
                <a:solidFill>
                  <a:srgbClr val="00CC00"/>
                </a:solidFill>
              </a:rPr>
              <a:t>G</a:t>
            </a:r>
            <a:r>
              <a:rPr lang="en-US" sz="2400" baseline="-25000">
                <a:solidFill>
                  <a:srgbClr val="00CC00"/>
                </a:solidFill>
              </a:rPr>
              <a:t>0</a:t>
            </a:r>
            <a:r>
              <a:rPr lang="en-US" sz="2400"/>
              <a:t>, and </a:t>
            </a:r>
            <a:r>
              <a:rPr lang="en-US" sz="2400">
                <a:solidFill>
                  <a:srgbClr val="00CC00"/>
                </a:solidFill>
              </a:rPr>
              <a:t>m</a:t>
            </a:r>
            <a:r>
              <a:rPr lang="en-US" sz="2400"/>
              <a:t> the number of edges per new node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the process</a:t>
            </a:r>
            <a:r>
              <a:rPr lang="en-US" sz="2400"/>
              <a:t>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nodes arrive one at the time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each node connects to </a:t>
            </a:r>
            <a:r>
              <a:rPr lang="en-US" sz="2000">
                <a:solidFill>
                  <a:srgbClr val="00CC00"/>
                </a:solidFill>
              </a:rPr>
              <a:t>m</a:t>
            </a:r>
            <a:r>
              <a:rPr lang="en-US" sz="2000"/>
              <a:t> other nodes selecting them with probability proportional to their degree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</a:t>
            </a:r>
            <a:r>
              <a:rPr lang="en-US" sz="2000">
                <a:solidFill>
                  <a:srgbClr val="00CC00"/>
                </a:solidFill>
              </a:rPr>
              <a:t>[d</a:t>
            </a:r>
            <a:r>
              <a:rPr lang="en-US" sz="2000" baseline="-25000">
                <a:solidFill>
                  <a:srgbClr val="00CC00"/>
                </a:solidFill>
              </a:rPr>
              <a:t>1</a:t>
            </a:r>
            <a:r>
              <a:rPr lang="en-US" sz="2000">
                <a:solidFill>
                  <a:srgbClr val="00CC00"/>
                </a:solidFill>
              </a:rPr>
              <a:t>,…,d</a:t>
            </a:r>
            <a:r>
              <a:rPr lang="en-US" sz="2000" baseline="-25000">
                <a:solidFill>
                  <a:srgbClr val="00CC00"/>
                </a:solidFill>
              </a:rPr>
              <a:t>t</a:t>
            </a:r>
            <a:r>
              <a:rPr lang="en-US" sz="2000">
                <a:solidFill>
                  <a:srgbClr val="00CC00"/>
                </a:solidFill>
              </a:rPr>
              <a:t>]</a:t>
            </a:r>
            <a:r>
              <a:rPr lang="en-US" sz="2000"/>
              <a:t> is the degree sequence at time </a:t>
            </a:r>
            <a:r>
              <a:rPr lang="en-US" sz="2000">
                <a:solidFill>
                  <a:srgbClr val="00CC00"/>
                </a:solidFill>
              </a:rPr>
              <a:t>t</a:t>
            </a:r>
            <a:r>
              <a:rPr lang="en-US" sz="2000"/>
              <a:t>, the node </a:t>
            </a:r>
            <a:r>
              <a:rPr lang="en-US" sz="2000">
                <a:solidFill>
                  <a:srgbClr val="00CC00"/>
                </a:solidFill>
              </a:rPr>
              <a:t>t+1</a:t>
            </a:r>
            <a:r>
              <a:rPr lang="en-US" sz="2000"/>
              <a:t> links to node i with probability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Results in power-law with exponent </a:t>
            </a:r>
            <a:r>
              <a:rPr lang="el-GR" sz="28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>
                <a:solidFill>
                  <a:srgbClr val="00CC00"/>
                </a:solidFill>
              </a:rPr>
              <a:t>3</a:t>
            </a:r>
          </a:p>
        </p:txBody>
      </p:sp>
      <p:graphicFrame>
        <p:nvGraphicFramePr>
          <p:cNvPr id="266244" name="Object 4"/>
          <p:cNvGraphicFramePr>
            <a:graphicFrameLocks noChangeAspect="1"/>
          </p:cNvGraphicFramePr>
          <p:nvPr/>
        </p:nvGraphicFramePr>
        <p:xfrm>
          <a:off x="3962400" y="4724400"/>
          <a:ext cx="1282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4" imgW="812447" imgH="457002" progId="Equation.3">
                  <p:embed/>
                </p:oleObj>
              </mc:Choice>
              <mc:Fallback>
                <p:oleObj name="Equation" r:id="rId4" imgW="812447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24400"/>
                        <a:ext cx="12827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2756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mathematicians point of view [</a:t>
            </a:r>
            <a:r>
              <a:rPr lang="en-US" sz="3600" dirty="0" err="1"/>
              <a:t>Bollobas</a:t>
            </a:r>
            <a:r>
              <a:rPr lang="en-US" sz="3600" dirty="0"/>
              <a:t>-Riordan]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Self loops and multiple edges are allowed</a:t>
            </a:r>
          </a:p>
          <a:p>
            <a:r>
              <a:rPr lang="en-US" sz="2800" dirty="0"/>
              <a:t>For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single edge </a:t>
            </a:r>
            <a:r>
              <a:rPr lang="en-US" sz="2800" dirty="0"/>
              <a:t>problem:</a:t>
            </a:r>
          </a:p>
          <a:p>
            <a:pPr lvl="1"/>
            <a:r>
              <a:rPr lang="en-US" sz="2400" dirty="0"/>
              <a:t>At time t, a new vertex </a:t>
            </a:r>
            <a:r>
              <a:rPr lang="en-US" sz="2400" dirty="0">
                <a:solidFill>
                  <a:srgbClr val="00CC00"/>
                </a:solidFill>
              </a:rPr>
              <a:t>v</a:t>
            </a:r>
            <a:r>
              <a:rPr lang="en-US" sz="2400" dirty="0"/>
              <a:t>, connects to an existing vertex </a:t>
            </a:r>
            <a:r>
              <a:rPr lang="en-US" sz="2400" dirty="0">
                <a:solidFill>
                  <a:srgbClr val="00CC00"/>
                </a:solidFill>
              </a:rPr>
              <a:t>u</a:t>
            </a:r>
            <a:r>
              <a:rPr lang="en-US" sz="2400" dirty="0"/>
              <a:t> with probability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it creates a self-loop with probability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/>
              <a:t> edges, then they are inserted </a:t>
            </a:r>
            <a:r>
              <a:rPr lang="en-US" sz="2800" dirty="0">
                <a:solidFill>
                  <a:srgbClr val="0066FF"/>
                </a:solidFill>
              </a:rPr>
              <a:t>sequentially</a:t>
            </a:r>
            <a:r>
              <a:rPr lang="en-US" sz="2800" dirty="0"/>
              <a:t>, as if inserting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/>
              <a:t> nodes </a:t>
            </a:r>
          </a:p>
          <a:p>
            <a:pPr lvl="1"/>
            <a:r>
              <a:rPr lang="en-US" sz="2400" dirty="0"/>
              <a:t>the problem reduces to studying the single edge problem.</a:t>
            </a:r>
          </a:p>
        </p:txBody>
      </p:sp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3505200" y="2895600"/>
          <a:ext cx="5810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Εξίσωση" r:id="rId4" imgW="368280" imgH="393480" progId="Equation.3">
                  <p:embed/>
                </p:oleObj>
              </mc:Choice>
              <mc:Fallback>
                <p:oleObj name="Εξίσωση" r:id="rId4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5810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3505200" y="3886200"/>
          <a:ext cx="609600" cy="65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Equation" r:id="rId6" imgW="368140" imgH="393529" progId="Equation.3">
                  <p:embed/>
                </p:oleObj>
              </mc:Choice>
              <mc:Fallback>
                <p:oleObj name="Equation" r:id="rId6" imgW="36814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609600" cy="651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1063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Preferential attachment graphs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diameter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m = 1</a:t>
            </a:r>
            <a:r>
              <a:rPr lang="en-US" dirty="0"/>
              <a:t>, the diameter is </a:t>
            </a:r>
            <a:r>
              <a:rPr lang="en-US" dirty="0">
                <a:solidFill>
                  <a:srgbClr val="00CC00"/>
                </a:solidFill>
              </a:rPr>
              <a:t>Θ(log n)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m &gt; 1</a:t>
            </a:r>
            <a:r>
              <a:rPr lang="en-US" dirty="0"/>
              <a:t>, the diameter is </a:t>
            </a:r>
            <a:r>
              <a:rPr lang="en-US" dirty="0">
                <a:solidFill>
                  <a:srgbClr val="00CC00"/>
                </a:solidFill>
              </a:rPr>
              <a:t>Θ(log n/</a:t>
            </a:r>
            <a:r>
              <a:rPr lang="en-US" dirty="0" err="1">
                <a:solidFill>
                  <a:srgbClr val="00CC00"/>
                </a:solidFill>
              </a:rPr>
              <a:t>loglog</a:t>
            </a:r>
            <a:r>
              <a:rPr lang="en-US" dirty="0">
                <a:solidFill>
                  <a:srgbClr val="00CC00"/>
                </a:solidFill>
              </a:rPr>
              <a:t> n)</a:t>
            </a:r>
          </a:p>
          <a:p>
            <a:pPr lvl="1"/>
            <a:endParaRPr lang="en-US" dirty="0">
              <a:solidFill>
                <a:srgbClr val="00CC00"/>
              </a:solidFill>
            </a:endParaRPr>
          </a:p>
          <a:p>
            <a:r>
              <a:rPr lang="en-US" dirty="0"/>
              <a:t>Expected clustering coefficient is small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2276475" y="4378325"/>
          <a:ext cx="28749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4" imgW="1282700" imgH="419100" progId="Equation.3">
                  <p:embed/>
                </p:oleObj>
              </mc:Choice>
              <mc:Fallback>
                <p:oleObj name="Equation" r:id="rId4" imgW="1282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4378325"/>
                        <a:ext cx="287496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8228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Weaknesses of the BA model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Technical issues: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It is not directed (not good as a model for the Web) and when directed it gives acyclic graphs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It focuses mainly on the (in-) degree and does not take into account other parameters (out-degree distribution, components, clustering coefficient)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It correlates age with degree which is not always the case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Academic issues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model rediscovers the wheel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preferential attachment is not the answer to every power-law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what does “scale-free” mean exactly?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Yet, it was a breakthrough in the network research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It reintroduced the preferential attachment process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It defined the notion of scale free graphs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It popularized Network Science</a:t>
            </a:r>
          </a:p>
        </p:txBody>
      </p:sp>
    </p:spTree>
    <p:extLst>
      <p:ext uri="{BB962C8B-B14F-4D97-AF65-F5344CB8AC3E}">
        <p14:creationId xmlns:p14="http://schemas.microsoft.com/office/powerpoint/2010/main" val="1095365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Variations of the BA model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variations</a:t>
            </a:r>
            <a:r>
              <a:rPr lang="en-US" dirty="0"/>
              <a:t> have been considered some in order to address the problems with the vanilla BA model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edge rewiring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appearance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disappearance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fitness</a:t>
            </a:r>
            <a:r>
              <a:rPr lang="en-US" dirty="0"/>
              <a:t> parameters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mean degree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non-linear</a:t>
            </a:r>
            <a:r>
              <a:rPr lang="en-US" dirty="0"/>
              <a:t> preferential attachment</a:t>
            </a:r>
          </a:p>
          <a:p>
            <a:pPr lvl="2"/>
            <a:r>
              <a:rPr lang="en-US" dirty="0"/>
              <a:t>surprisingly, only linear preferential attachment yields power-law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62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188913"/>
            <a:ext cx="8086725" cy="1008062"/>
          </a:xfrm>
        </p:spPr>
        <p:txBody>
          <a:bodyPr>
            <a:noAutofit/>
          </a:bodyPr>
          <a:lstStyle/>
          <a:p>
            <a:r>
              <a:rPr lang="en-US" sz="3600" dirty="0"/>
              <a:t>Empirical observations for the Web graph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400"/>
          </a:p>
          <a:p>
            <a:r>
              <a:rPr lang="en-US" sz="2400"/>
              <a:t>Such subgraphs are highly unlikely in random graphs</a:t>
            </a:r>
          </a:p>
          <a:p>
            <a:r>
              <a:rPr lang="en-US" sz="2400"/>
              <a:t>They are also unlikely in the BA model</a:t>
            </a:r>
          </a:p>
          <a:p>
            <a:r>
              <a:rPr lang="en-US" sz="2400"/>
              <a:t>Can we create a model that will have high concentration of small cliques?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6877050" y="170021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7164388" y="1916113"/>
            <a:ext cx="7921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6877050" y="227647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6877050" y="28527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956550" y="1987550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7956550" y="249237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V="1">
            <a:off x="7164388" y="2132013"/>
            <a:ext cx="792162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7164388" y="1916113"/>
            <a:ext cx="792162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flipV="1">
            <a:off x="7164388" y="2203450"/>
            <a:ext cx="792162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 flipV="1">
            <a:off x="7164388" y="2708275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>
            <a:off x="7164388" y="2419350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6856413" y="3351213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 K</a:t>
            </a:r>
            <a:r>
              <a:rPr lang="en-US" sz="2000" baseline="-25000"/>
              <a:t>3,2</a:t>
            </a:r>
            <a:r>
              <a:rPr lang="en-US" sz="2000"/>
              <a:t> clique</a:t>
            </a:r>
          </a:p>
        </p:txBody>
      </p:sp>
      <p:sp>
        <p:nvSpPr>
          <p:cNvPr id="310298" name="Text Box 26"/>
          <p:cNvSpPr txBox="1">
            <a:spLocks noChangeArrowheads="1"/>
          </p:cNvSpPr>
          <p:nvPr/>
        </p:nvSpPr>
        <p:spPr bwMode="auto">
          <a:xfrm>
            <a:off x="735013" y="1773238"/>
            <a:ext cx="57610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In a large scale experimental study by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Kumar et al, they observed that the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Web contains a large number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small 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bipartite cliques</a:t>
            </a:r>
            <a:r>
              <a:rPr lang="en-US" sz="2400">
                <a:latin typeface="Tahoma" pitchFamily="34" charset="0"/>
              </a:rPr>
              <a:t> (cores)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the </a:t>
            </a:r>
            <a:r>
              <a:rPr lang="en-US" sz="2400">
                <a:solidFill>
                  <a:srgbClr val="0066FF"/>
                </a:solidFill>
                <a:latin typeface="Tahoma" pitchFamily="34" charset="0"/>
              </a:rPr>
              <a:t>topical</a:t>
            </a:r>
            <a:r>
              <a:rPr lang="en-US" sz="2400">
                <a:latin typeface="Tahoma" pitchFamily="34" charset="0"/>
              </a:rPr>
              <a:t> structure of the Web</a:t>
            </a:r>
          </a:p>
          <a:p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700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out-degree </a:t>
            </a:r>
            <a:r>
              <a:rPr lang="en-US" sz="2400">
                <a:solidFill>
                  <a:srgbClr val="00CC00"/>
                </a:solidFill>
              </a:rPr>
              <a:t>d </a:t>
            </a:r>
            <a:r>
              <a:rPr lang="en-US" sz="2400"/>
              <a:t>(constant)</a:t>
            </a:r>
            <a:r>
              <a:rPr lang="en-US" sz="2400">
                <a:solidFill>
                  <a:srgbClr val="00CC00"/>
                </a:solidFill>
              </a:rPr>
              <a:t> </a:t>
            </a:r>
            <a:r>
              <a:rPr lang="en-US" sz="2400"/>
              <a:t>of each node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parameter </a:t>
            </a:r>
            <a:r>
              <a:rPr lang="el-GR" sz="2400">
                <a:solidFill>
                  <a:srgbClr val="00CC00"/>
                </a:solidFill>
                <a:latin typeface="Arial" charset="0"/>
              </a:rPr>
              <a:t>α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The process: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Nodes arrive one at the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new node selects uniformly one of the existing nodes as a </a:t>
            </a:r>
            <a:r>
              <a:rPr lang="en-US" sz="2400">
                <a:solidFill>
                  <a:srgbClr val="0066FF"/>
                </a:solidFill>
              </a:rPr>
              <a:t>prototype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new node creates </a:t>
            </a:r>
            <a:r>
              <a:rPr lang="en-US" sz="2400">
                <a:solidFill>
                  <a:srgbClr val="00CC00"/>
                </a:solidFill>
              </a:rPr>
              <a:t>d</a:t>
            </a:r>
            <a:r>
              <a:rPr lang="en-US" sz="2400"/>
              <a:t> outgoing links. For the </a:t>
            </a:r>
            <a:r>
              <a:rPr lang="en-US" sz="2400">
                <a:solidFill>
                  <a:srgbClr val="00CC00"/>
                </a:solidFill>
              </a:rPr>
              <a:t>i</a:t>
            </a:r>
            <a:r>
              <a:rPr lang="en-US" sz="2400" baseline="30000">
                <a:solidFill>
                  <a:srgbClr val="00CC00"/>
                </a:solidFill>
              </a:rPr>
              <a:t>th</a:t>
            </a:r>
            <a:r>
              <a:rPr lang="en-US" sz="2400"/>
              <a:t> link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000">
                <a:latin typeface="Arial" charset="0"/>
              </a:rPr>
              <a:t> </a:t>
            </a:r>
            <a:r>
              <a:rPr lang="en-US" sz="2000"/>
              <a:t>it copies the i-th link of the prototype node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n-US" sz="2000">
                <a:solidFill>
                  <a:srgbClr val="00CC00"/>
                </a:solidFill>
              </a:rPr>
              <a:t>1-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 sz="2000"/>
              <a:t> it selects the target of the link uniformly at random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13876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= 3</a:t>
            </a:r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5038725" y="2338388"/>
            <a:ext cx="306388" cy="300037"/>
          </a:xfrm>
          <a:prstGeom prst="ellipse">
            <a:avLst/>
          </a:prstGeom>
          <a:solidFill>
            <a:srgbClr val="A5278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5851525" y="2000250"/>
            <a:ext cx="306388" cy="300038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6980238" y="2987675"/>
            <a:ext cx="306387" cy="3000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4916488" y="3290888"/>
            <a:ext cx="306387" cy="3000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6599238" y="3840163"/>
            <a:ext cx="306387" cy="300037"/>
          </a:xfrm>
          <a:prstGeom prst="ellipse">
            <a:avLst/>
          </a:prstGeom>
          <a:solidFill>
            <a:srgbClr val="20D8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710238" y="3889375"/>
            <a:ext cx="306387" cy="300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0" name="Oval 10"/>
          <p:cNvSpPr>
            <a:spLocks noChangeArrowheads="1"/>
          </p:cNvSpPr>
          <p:nvPr/>
        </p:nvSpPr>
        <p:spPr bwMode="auto">
          <a:xfrm>
            <a:off x="6769100" y="2187575"/>
            <a:ext cx="306388" cy="300038"/>
          </a:xfrm>
          <a:prstGeom prst="ellipse">
            <a:avLst/>
          </a:prstGeom>
          <a:solidFill>
            <a:srgbClr val="E1C43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 flipH="1">
            <a:off x="5881688" y="2320925"/>
            <a:ext cx="123825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>
            <a:off x="6040438" y="2295525"/>
            <a:ext cx="598487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3" name="Line 13"/>
          <p:cNvSpPr>
            <a:spLocks noChangeShapeType="1"/>
          </p:cNvSpPr>
          <p:nvPr/>
        </p:nvSpPr>
        <p:spPr bwMode="auto">
          <a:xfrm>
            <a:off x="6137275" y="2189163"/>
            <a:ext cx="641350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4" name="Line 14"/>
          <p:cNvSpPr>
            <a:spLocks noChangeShapeType="1"/>
          </p:cNvSpPr>
          <p:nvPr/>
        </p:nvSpPr>
        <p:spPr bwMode="auto">
          <a:xfrm flipV="1">
            <a:off x="5195888" y="2400300"/>
            <a:ext cx="1557337" cy="9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5" name="Line 15"/>
          <p:cNvSpPr>
            <a:spLocks noChangeShapeType="1"/>
          </p:cNvSpPr>
          <p:nvPr/>
        </p:nvSpPr>
        <p:spPr bwMode="auto">
          <a:xfrm>
            <a:off x="5178425" y="3552825"/>
            <a:ext cx="536575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6" name="Line 16"/>
          <p:cNvSpPr>
            <a:spLocks noChangeShapeType="1"/>
          </p:cNvSpPr>
          <p:nvPr/>
        </p:nvSpPr>
        <p:spPr bwMode="auto">
          <a:xfrm flipV="1">
            <a:off x="5081588" y="2638425"/>
            <a:ext cx="79375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257800" y="2611438"/>
            <a:ext cx="466725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8" name="Line 18"/>
          <p:cNvSpPr>
            <a:spLocks noChangeShapeType="1"/>
          </p:cNvSpPr>
          <p:nvPr/>
        </p:nvSpPr>
        <p:spPr bwMode="auto">
          <a:xfrm flipV="1">
            <a:off x="5337175" y="2411413"/>
            <a:ext cx="14160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9" name="Line 19"/>
          <p:cNvSpPr>
            <a:spLocks noChangeShapeType="1"/>
          </p:cNvSpPr>
          <p:nvPr/>
        </p:nvSpPr>
        <p:spPr bwMode="auto">
          <a:xfrm>
            <a:off x="5327650" y="2541588"/>
            <a:ext cx="1284288" cy="134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0" name="Line 20"/>
          <p:cNvSpPr>
            <a:spLocks noChangeShapeType="1"/>
          </p:cNvSpPr>
          <p:nvPr/>
        </p:nvSpPr>
        <p:spPr bwMode="auto">
          <a:xfrm flipV="1">
            <a:off x="6013450" y="4017963"/>
            <a:ext cx="588963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1" name="Line 21"/>
          <p:cNvSpPr>
            <a:spLocks noChangeShapeType="1"/>
          </p:cNvSpPr>
          <p:nvPr/>
        </p:nvSpPr>
        <p:spPr bwMode="auto">
          <a:xfrm flipV="1">
            <a:off x="5970588" y="3252788"/>
            <a:ext cx="1054100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2" name="Line 22"/>
          <p:cNvSpPr>
            <a:spLocks noChangeShapeType="1"/>
          </p:cNvSpPr>
          <p:nvPr/>
        </p:nvSpPr>
        <p:spPr bwMode="auto">
          <a:xfrm flipV="1">
            <a:off x="5934075" y="2452688"/>
            <a:ext cx="871538" cy="144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3" name="Line 23"/>
          <p:cNvSpPr>
            <a:spLocks noChangeShapeType="1"/>
          </p:cNvSpPr>
          <p:nvPr/>
        </p:nvSpPr>
        <p:spPr bwMode="auto">
          <a:xfrm flipV="1">
            <a:off x="6796088" y="3287713"/>
            <a:ext cx="28098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4" name="Line 24"/>
          <p:cNvSpPr>
            <a:spLocks noChangeShapeType="1"/>
          </p:cNvSpPr>
          <p:nvPr/>
        </p:nvSpPr>
        <p:spPr bwMode="auto">
          <a:xfrm flipV="1">
            <a:off x="6753225" y="2479675"/>
            <a:ext cx="139700" cy="135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5" name="Line 25"/>
          <p:cNvSpPr>
            <a:spLocks noChangeShapeType="1"/>
          </p:cNvSpPr>
          <p:nvPr/>
        </p:nvSpPr>
        <p:spPr bwMode="auto">
          <a:xfrm flipH="1" flipV="1">
            <a:off x="5213350" y="3498850"/>
            <a:ext cx="13890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6" name="Line 26"/>
          <p:cNvSpPr>
            <a:spLocks noChangeShapeType="1"/>
          </p:cNvSpPr>
          <p:nvPr/>
        </p:nvSpPr>
        <p:spPr bwMode="auto">
          <a:xfrm flipH="1" flipV="1">
            <a:off x="6972300" y="2479675"/>
            <a:ext cx="123825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7" name="Line 27"/>
          <p:cNvSpPr>
            <a:spLocks noChangeShapeType="1"/>
          </p:cNvSpPr>
          <p:nvPr/>
        </p:nvSpPr>
        <p:spPr bwMode="auto">
          <a:xfrm flipH="1">
            <a:off x="5222875" y="3138488"/>
            <a:ext cx="175895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8" name="Line 28"/>
          <p:cNvSpPr>
            <a:spLocks noChangeShapeType="1"/>
          </p:cNvSpPr>
          <p:nvPr/>
        </p:nvSpPr>
        <p:spPr bwMode="auto">
          <a:xfrm flipH="1" flipV="1">
            <a:off x="5327650" y="2549525"/>
            <a:ext cx="1671638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9" name="Line 29"/>
          <p:cNvSpPr>
            <a:spLocks noChangeShapeType="1"/>
          </p:cNvSpPr>
          <p:nvPr/>
        </p:nvSpPr>
        <p:spPr bwMode="auto">
          <a:xfrm flipH="1">
            <a:off x="5327650" y="2324100"/>
            <a:ext cx="144621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0" name="Line 30"/>
          <p:cNvSpPr>
            <a:spLocks noChangeShapeType="1"/>
          </p:cNvSpPr>
          <p:nvPr/>
        </p:nvSpPr>
        <p:spPr bwMode="auto">
          <a:xfrm>
            <a:off x="6927850" y="2487613"/>
            <a:ext cx="141288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1" name="Line 31"/>
          <p:cNvSpPr>
            <a:spLocks noChangeShapeType="1"/>
          </p:cNvSpPr>
          <p:nvPr/>
        </p:nvSpPr>
        <p:spPr bwMode="auto">
          <a:xfrm flipH="1">
            <a:off x="6691313" y="2462213"/>
            <a:ext cx="1397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2" name="Oval 32"/>
          <p:cNvSpPr>
            <a:spLocks noChangeArrowheads="1"/>
          </p:cNvSpPr>
          <p:nvPr/>
        </p:nvSpPr>
        <p:spPr bwMode="auto">
          <a:xfrm>
            <a:off x="3819525" y="4589463"/>
            <a:ext cx="306388" cy="300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3" name="Rectangle 33"/>
          <p:cNvSpPr>
            <a:spLocks noChangeArrowheads="1"/>
          </p:cNvSpPr>
          <p:nvPr/>
        </p:nvSpPr>
        <p:spPr bwMode="auto">
          <a:xfrm>
            <a:off x="1371600" y="2488406"/>
            <a:ext cx="1752600" cy="21534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1657350" y="2772569"/>
            <a:ext cx="887412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5" name="Rectangle 35"/>
          <p:cNvSpPr>
            <a:spLocks noChangeArrowheads="1"/>
          </p:cNvSpPr>
          <p:nvPr/>
        </p:nvSpPr>
        <p:spPr bwMode="auto">
          <a:xfrm>
            <a:off x="1657350" y="3325892"/>
            <a:ext cx="887412" cy="342106"/>
          </a:xfrm>
          <a:prstGeom prst="rect">
            <a:avLst/>
          </a:prstGeom>
          <a:solidFill>
            <a:srgbClr val="E1C4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>
            <a:off x="1643062" y="3922793"/>
            <a:ext cx="901699" cy="349250"/>
          </a:xfrm>
          <a:prstGeom prst="rect">
            <a:avLst/>
          </a:prstGeom>
          <a:solidFill>
            <a:srgbClr val="20D82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7" name="Line 37"/>
          <p:cNvSpPr>
            <a:spLocks noChangeShapeType="1"/>
          </p:cNvSpPr>
          <p:nvPr/>
        </p:nvSpPr>
        <p:spPr bwMode="auto">
          <a:xfrm flipV="1">
            <a:off x="4043363" y="3551238"/>
            <a:ext cx="914400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8" name="Line 38"/>
          <p:cNvSpPr>
            <a:spLocks noChangeShapeType="1"/>
          </p:cNvSpPr>
          <p:nvPr/>
        </p:nvSpPr>
        <p:spPr bwMode="auto">
          <a:xfrm flipV="1">
            <a:off x="4081463" y="2435225"/>
            <a:ext cx="2684462" cy="220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9" name="Line 39"/>
          <p:cNvSpPr>
            <a:spLocks noChangeShapeType="1"/>
          </p:cNvSpPr>
          <p:nvPr/>
        </p:nvSpPr>
        <p:spPr bwMode="auto">
          <a:xfrm flipV="1">
            <a:off x="4100513" y="4090988"/>
            <a:ext cx="2541587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38800" y="3776663"/>
            <a:ext cx="463550" cy="511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17" y="3276600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sap\AppData\Local\Microsoft\Windows\Temporary Internet Files\Content.IE5\S7NIQV8V\MC90043261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14" y="2709363"/>
            <a:ext cx="455046" cy="4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95" y="3860879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2" grpId="0" animBg="1"/>
      <p:bldP spid="286753" grpId="0" animBg="1"/>
      <p:bldP spid="286754" grpId="0" animBg="1"/>
      <p:bldP spid="286755" grpId="0" animBg="1"/>
      <p:bldP spid="286756" grpId="0" animBg="1"/>
      <p:bldP spid="286757" grpId="0" animBg="1"/>
      <p:bldP spid="286758" grpId="0" animBg="1"/>
      <p:bldP spid="286759" grpId="0" animBg="1"/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 properties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law degree distribution with exponent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β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>
                <a:solidFill>
                  <a:srgbClr val="00CC00"/>
                </a:solidFill>
              </a:rPr>
              <a:t>(2-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)/(1-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</a:t>
            </a:r>
          </a:p>
          <a:p>
            <a:r>
              <a:rPr lang="en-US"/>
              <a:t>Number of bipartite cliques of size </a:t>
            </a:r>
            <a:r>
              <a:rPr lang="en-US">
                <a:solidFill>
                  <a:srgbClr val="00CC00"/>
                </a:solidFill>
              </a:rPr>
              <a:t>i x d</a:t>
            </a:r>
            <a:r>
              <a:rPr lang="en-US"/>
              <a:t> is </a:t>
            </a:r>
            <a:r>
              <a:rPr lang="en-US">
                <a:solidFill>
                  <a:srgbClr val="00CC00"/>
                </a:solidFill>
              </a:rPr>
              <a:t>ne</a:t>
            </a:r>
            <a:r>
              <a:rPr lang="en-US" baseline="30000">
                <a:solidFill>
                  <a:srgbClr val="00CC00"/>
                </a:solidFill>
              </a:rPr>
              <a:t>-i</a:t>
            </a:r>
          </a:p>
          <a:p>
            <a:endParaRPr lang="en-US" baseline="30000"/>
          </a:p>
          <a:p>
            <a:r>
              <a:rPr lang="en-US"/>
              <a:t>The model has also found applications in biological networks</a:t>
            </a:r>
          </a:p>
          <a:p>
            <a:pPr lvl="1"/>
            <a:r>
              <a:rPr lang="en-US"/>
              <a:t>copying mechanism in gene mutations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3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random graph example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4983" name="Picture 7" descr="degree_r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814763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4" name="Picture 8" descr="loglog_r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08238"/>
            <a:ext cx="37433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593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world Phenomena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far we focused on obtaining graphs with power-law distributions on the degrees. What about other properties?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Clustering coefficient</a:t>
            </a:r>
            <a:r>
              <a:rPr lang="en-US" dirty="0"/>
              <a:t>: real-life networks tend to have high clustering coefficient</a:t>
            </a:r>
          </a:p>
          <a:p>
            <a:pPr lvl="2"/>
            <a:r>
              <a:rPr lang="en-US" dirty="0"/>
              <a:t>This property can appear if </a:t>
            </a:r>
            <a:r>
              <a:rPr lang="en-US" dirty="0">
                <a:solidFill>
                  <a:srgbClr val="FF0000"/>
                </a:solidFill>
              </a:rPr>
              <a:t>edges that close triangles </a:t>
            </a:r>
            <a:r>
              <a:rPr lang="en-US" dirty="0"/>
              <a:t>have higher probability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Short paths</a:t>
            </a:r>
            <a:r>
              <a:rPr lang="en-US" dirty="0"/>
              <a:t>: real-life networks are “</a:t>
            </a:r>
            <a:r>
              <a:rPr lang="en-US" dirty="0">
                <a:solidFill>
                  <a:srgbClr val="FF3300"/>
                </a:solidFill>
              </a:rPr>
              <a:t>small worlds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This property can appear by adding </a:t>
            </a:r>
            <a:r>
              <a:rPr lang="en-US" dirty="0">
                <a:solidFill>
                  <a:srgbClr val="FF0000"/>
                </a:solidFill>
              </a:rPr>
              <a:t>random edges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Can we combine these two properties?</a:t>
            </a:r>
          </a:p>
        </p:txBody>
      </p:sp>
    </p:spTree>
    <p:extLst>
      <p:ext uri="{BB962C8B-B14F-4D97-AF65-F5344CB8AC3E}">
        <p14:creationId xmlns:p14="http://schemas.microsoft.com/office/powerpoint/2010/main" val="26683538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can you create a graph with high clustering coefficient?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 clustering coefficient but long paths</a:t>
            </a:r>
          </a:p>
        </p:txBody>
      </p:sp>
      <p:pic>
        <p:nvPicPr>
          <p:cNvPr id="4" name="Picture 4" descr="fi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5478"/>
            <a:ext cx="2222500" cy="22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Group 198"/>
          <p:cNvGrpSpPr/>
          <p:nvPr/>
        </p:nvGrpSpPr>
        <p:grpSpPr>
          <a:xfrm>
            <a:off x="672991" y="3108013"/>
            <a:ext cx="1446571" cy="1312486"/>
            <a:chOff x="672991" y="3108013"/>
            <a:chExt cx="1446571" cy="1312486"/>
          </a:xfrm>
        </p:grpSpPr>
        <p:sp>
          <p:nvSpPr>
            <p:cNvPr id="5" name="Oval 4"/>
            <p:cNvSpPr/>
            <p:nvPr/>
          </p:nvSpPr>
          <p:spPr>
            <a:xfrm>
              <a:off x="672991" y="35882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24568" y="310801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39809" y="42680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09327" y="426402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67162" y="356598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6"/>
              <a:endCxn id="6" idx="3"/>
            </p:cNvCxnSpPr>
            <p:nvPr/>
          </p:nvCxnSpPr>
          <p:spPr>
            <a:xfrm flipV="1">
              <a:off x="825391" y="3238095"/>
              <a:ext cx="521495" cy="426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7"/>
              <a:endCxn id="6" idx="4"/>
            </p:cNvCxnSpPr>
            <p:nvPr/>
          </p:nvCxnSpPr>
          <p:spPr>
            <a:xfrm flipV="1">
              <a:off x="1069891" y="3260413"/>
              <a:ext cx="330877" cy="1030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0"/>
              <a:endCxn id="6" idx="4"/>
            </p:cNvCxnSpPr>
            <p:nvPr/>
          </p:nvCxnSpPr>
          <p:spPr>
            <a:xfrm flipH="1" flipV="1">
              <a:off x="1400768" y="3260413"/>
              <a:ext cx="384759" cy="10036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6" idx="5"/>
            </p:cNvCxnSpPr>
            <p:nvPr/>
          </p:nvCxnSpPr>
          <p:spPr>
            <a:xfrm flipH="1" flipV="1">
              <a:off x="1454650" y="3238095"/>
              <a:ext cx="512512" cy="4040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" idx="1"/>
              <a:endCxn id="5" idx="5"/>
            </p:cNvCxnSpPr>
            <p:nvPr/>
          </p:nvCxnSpPr>
          <p:spPr>
            <a:xfrm flipH="1" flipV="1">
              <a:off x="803073" y="3718381"/>
              <a:ext cx="159054" cy="5720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1"/>
              <a:endCxn id="5" idx="6"/>
            </p:cNvCxnSpPr>
            <p:nvPr/>
          </p:nvCxnSpPr>
          <p:spPr>
            <a:xfrm flipH="1" flipV="1">
              <a:off x="825391" y="3664499"/>
              <a:ext cx="906254" cy="6218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2"/>
              <a:endCxn id="5" idx="6"/>
            </p:cNvCxnSpPr>
            <p:nvPr/>
          </p:nvCxnSpPr>
          <p:spPr>
            <a:xfrm flipH="1">
              <a:off x="825391" y="3642181"/>
              <a:ext cx="1141771" cy="22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" idx="2"/>
              <a:endCxn id="7" idx="6"/>
            </p:cNvCxnSpPr>
            <p:nvPr/>
          </p:nvCxnSpPr>
          <p:spPr>
            <a:xfrm flipH="1">
              <a:off x="1092209" y="4340221"/>
              <a:ext cx="617118" cy="40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9" idx="2"/>
              <a:endCxn id="7" idx="6"/>
            </p:cNvCxnSpPr>
            <p:nvPr/>
          </p:nvCxnSpPr>
          <p:spPr>
            <a:xfrm flipH="1">
              <a:off x="1092209" y="3642181"/>
              <a:ext cx="874953" cy="7021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9" idx="3"/>
              <a:endCxn id="8" idx="7"/>
            </p:cNvCxnSpPr>
            <p:nvPr/>
          </p:nvCxnSpPr>
          <p:spPr>
            <a:xfrm flipH="1">
              <a:off x="1839409" y="3696063"/>
              <a:ext cx="150071" cy="5902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590800" y="2952499"/>
            <a:ext cx="2819400" cy="1524000"/>
            <a:chOff x="2590800" y="2952499"/>
            <a:chExt cx="2819400" cy="1524000"/>
          </a:xfrm>
        </p:grpSpPr>
        <p:sp>
          <p:nvSpPr>
            <p:cNvPr id="100" name="Oval 99"/>
            <p:cNvSpPr/>
            <p:nvPr/>
          </p:nvSpPr>
          <p:spPr>
            <a:xfrm>
              <a:off x="3756118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355848" y="416557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191000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629912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895600" y="364218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355848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191000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077968" y="316719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041392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>
              <a:stCxn id="105" idx="5"/>
              <a:endCxn id="100" idx="1"/>
            </p:cNvCxnSpPr>
            <p:nvPr/>
          </p:nvCxnSpPr>
          <p:spPr>
            <a:xfrm>
              <a:off x="3485930" y="3292035"/>
              <a:ext cx="292506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7"/>
              <a:endCxn id="105" idx="3"/>
            </p:cNvCxnSpPr>
            <p:nvPr/>
          </p:nvCxnSpPr>
          <p:spPr>
            <a:xfrm flipV="1">
              <a:off x="3025682" y="3292035"/>
              <a:ext cx="352484" cy="37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4" idx="6"/>
              <a:endCxn id="100" idx="2"/>
            </p:cNvCxnSpPr>
            <p:nvPr/>
          </p:nvCxnSpPr>
          <p:spPr>
            <a:xfrm flipV="1">
              <a:off x="3048000" y="3717650"/>
              <a:ext cx="70811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0" idx="6"/>
              <a:endCxn id="103" idx="2"/>
            </p:cNvCxnSpPr>
            <p:nvPr/>
          </p:nvCxnSpPr>
          <p:spPr>
            <a:xfrm>
              <a:off x="3908518" y="3717650"/>
              <a:ext cx="7213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0" idx="7"/>
              <a:endCxn id="106" idx="3"/>
            </p:cNvCxnSpPr>
            <p:nvPr/>
          </p:nvCxnSpPr>
          <p:spPr>
            <a:xfrm flipV="1">
              <a:off x="3886200" y="3292035"/>
              <a:ext cx="32711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6" idx="5"/>
              <a:endCxn id="103" idx="1"/>
            </p:cNvCxnSpPr>
            <p:nvPr/>
          </p:nvCxnSpPr>
          <p:spPr>
            <a:xfrm>
              <a:off x="4321082" y="3292035"/>
              <a:ext cx="33114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05" idx="6"/>
              <a:endCxn id="106" idx="2"/>
            </p:cNvCxnSpPr>
            <p:nvPr/>
          </p:nvCxnSpPr>
          <p:spPr>
            <a:xfrm>
              <a:off x="3508248" y="3238153"/>
              <a:ext cx="6827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06" idx="6"/>
              <a:endCxn id="107" idx="2"/>
            </p:cNvCxnSpPr>
            <p:nvPr/>
          </p:nvCxnSpPr>
          <p:spPr>
            <a:xfrm>
              <a:off x="4343400" y="3238153"/>
              <a:ext cx="734568" cy="5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03" idx="7"/>
              <a:endCxn id="107" idx="3"/>
            </p:cNvCxnSpPr>
            <p:nvPr/>
          </p:nvCxnSpPr>
          <p:spPr>
            <a:xfrm flipV="1">
              <a:off x="4759994" y="3297273"/>
              <a:ext cx="340292" cy="366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00" idx="5"/>
              <a:endCxn id="102" idx="1"/>
            </p:cNvCxnSpPr>
            <p:nvPr/>
          </p:nvCxnSpPr>
          <p:spPr>
            <a:xfrm>
              <a:off x="3886200" y="3771532"/>
              <a:ext cx="32711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02" idx="7"/>
              <a:endCxn id="103" idx="3"/>
            </p:cNvCxnSpPr>
            <p:nvPr/>
          </p:nvCxnSpPr>
          <p:spPr>
            <a:xfrm flipV="1">
              <a:off x="4321082" y="3771532"/>
              <a:ext cx="33114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04" idx="5"/>
              <a:endCxn id="101" idx="1"/>
            </p:cNvCxnSpPr>
            <p:nvPr/>
          </p:nvCxnSpPr>
          <p:spPr>
            <a:xfrm>
              <a:off x="3025682" y="3772266"/>
              <a:ext cx="352484" cy="415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01" idx="7"/>
              <a:endCxn id="100" idx="3"/>
            </p:cNvCxnSpPr>
            <p:nvPr/>
          </p:nvCxnSpPr>
          <p:spPr>
            <a:xfrm flipV="1">
              <a:off x="3485930" y="3771532"/>
              <a:ext cx="292506" cy="416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01" idx="6"/>
              <a:endCxn id="102" idx="2"/>
            </p:cNvCxnSpPr>
            <p:nvPr/>
          </p:nvCxnSpPr>
          <p:spPr>
            <a:xfrm flipV="1">
              <a:off x="3508248" y="4229051"/>
              <a:ext cx="682752" cy="12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02" idx="6"/>
              <a:endCxn id="108" idx="2"/>
            </p:cNvCxnSpPr>
            <p:nvPr/>
          </p:nvCxnSpPr>
          <p:spPr>
            <a:xfrm>
              <a:off x="4343400" y="4229051"/>
              <a:ext cx="6979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03" idx="5"/>
              <a:endCxn id="108" idx="1"/>
            </p:cNvCxnSpPr>
            <p:nvPr/>
          </p:nvCxnSpPr>
          <p:spPr>
            <a:xfrm>
              <a:off x="4759994" y="3771532"/>
              <a:ext cx="303716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3" idx="6"/>
            </p:cNvCxnSpPr>
            <p:nvPr/>
          </p:nvCxnSpPr>
          <p:spPr>
            <a:xfrm>
              <a:off x="4782312" y="3717650"/>
              <a:ext cx="28139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07" idx="1"/>
            </p:cNvCxnSpPr>
            <p:nvPr/>
          </p:nvCxnSpPr>
          <p:spPr>
            <a:xfrm flipH="1" flipV="1">
              <a:off x="4911852" y="2952499"/>
              <a:ext cx="188434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7" idx="7"/>
            </p:cNvCxnSpPr>
            <p:nvPr/>
          </p:nvCxnSpPr>
          <p:spPr>
            <a:xfrm flipV="1">
              <a:off x="5208050" y="2952499"/>
              <a:ext cx="202150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06" idx="1"/>
            </p:cNvCxnSpPr>
            <p:nvPr/>
          </p:nvCxnSpPr>
          <p:spPr>
            <a:xfrm flipH="1" flipV="1">
              <a:off x="4049759" y="2952499"/>
              <a:ext cx="163559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06" idx="7"/>
            </p:cNvCxnSpPr>
            <p:nvPr/>
          </p:nvCxnSpPr>
          <p:spPr>
            <a:xfrm flipV="1">
              <a:off x="4321082" y="2952499"/>
              <a:ext cx="165574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5" idx="1"/>
            </p:cNvCxnSpPr>
            <p:nvPr/>
          </p:nvCxnSpPr>
          <p:spPr>
            <a:xfrm flipH="1" flipV="1">
              <a:off x="3201924" y="2952499"/>
              <a:ext cx="176242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05" idx="7"/>
            </p:cNvCxnSpPr>
            <p:nvPr/>
          </p:nvCxnSpPr>
          <p:spPr>
            <a:xfrm flipV="1">
              <a:off x="3485930" y="2952499"/>
              <a:ext cx="146253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04" idx="2"/>
            </p:cNvCxnSpPr>
            <p:nvPr/>
          </p:nvCxnSpPr>
          <p:spPr>
            <a:xfrm flipH="1">
              <a:off x="2590800" y="3718384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07" idx="6"/>
            </p:cNvCxnSpPr>
            <p:nvPr/>
          </p:nvCxnSpPr>
          <p:spPr>
            <a:xfrm>
              <a:off x="5230368" y="3243391"/>
              <a:ext cx="179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05" idx="2"/>
            </p:cNvCxnSpPr>
            <p:nvPr/>
          </p:nvCxnSpPr>
          <p:spPr>
            <a:xfrm flipH="1">
              <a:off x="3048000" y="3238153"/>
              <a:ext cx="307848" cy="2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04" idx="3"/>
            </p:cNvCxnSpPr>
            <p:nvPr/>
          </p:nvCxnSpPr>
          <p:spPr>
            <a:xfrm flipH="1">
              <a:off x="2743200" y="3772266"/>
              <a:ext cx="174718" cy="201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04" idx="1"/>
            </p:cNvCxnSpPr>
            <p:nvPr/>
          </p:nvCxnSpPr>
          <p:spPr>
            <a:xfrm flipH="1" flipV="1">
              <a:off x="2743200" y="3526766"/>
              <a:ext cx="174718" cy="137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01" idx="2"/>
            </p:cNvCxnSpPr>
            <p:nvPr/>
          </p:nvCxnSpPr>
          <p:spPr>
            <a:xfrm flipH="1">
              <a:off x="3201924" y="4241772"/>
              <a:ext cx="1539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01" idx="3"/>
            </p:cNvCxnSpPr>
            <p:nvPr/>
          </p:nvCxnSpPr>
          <p:spPr>
            <a:xfrm flipH="1">
              <a:off x="3201924" y="4295654"/>
              <a:ext cx="176242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01" idx="5"/>
            </p:cNvCxnSpPr>
            <p:nvPr/>
          </p:nvCxnSpPr>
          <p:spPr>
            <a:xfrm>
              <a:off x="3485930" y="4295654"/>
              <a:ext cx="146253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02" idx="3"/>
            </p:cNvCxnSpPr>
            <p:nvPr/>
          </p:nvCxnSpPr>
          <p:spPr>
            <a:xfrm flipH="1">
              <a:off x="4049759" y="4282933"/>
              <a:ext cx="163559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02" idx="5"/>
            </p:cNvCxnSpPr>
            <p:nvPr/>
          </p:nvCxnSpPr>
          <p:spPr>
            <a:xfrm>
              <a:off x="4321082" y="4282933"/>
              <a:ext cx="165574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08" idx="3"/>
            </p:cNvCxnSpPr>
            <p:nvPr/>
          </p:nvCxnSpPr>
          <p:spPr>
            <a:xfrm flipH="1">
              <a:off x="4930140" y="4282933"/>
              <a:ext cx="133570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08" idx="5"/>
            </p:cNvCxnSpPr>
            <p:nvPr/>
          </p:nvCxnSpPr>
          <p:spPr>
            <a:xfrm>
              <a:off x="5171474" y="4282933"/>
              <a:ext cx="137651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08" idx="6"/>
            </p:cNvCxnSpPr>
            <p:nvPr/>
          </p:nvCxnSpPr>
          <p:spPr>
            <a:xfrm>
              <a:off x="5193792" y="4229051"/>
              <a:ext cx="216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4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Small-world Graphs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According to Watts [W99]</a:t>
            </a:r>
          </a:p>
          <a:p>
            <a:pPr lvl="1"/>
            <a:r>
              <a:rPr lang="en-US"/>
              <a:t>Large networks (</a:t>
            </a:r>
            <a:r>
              <a:rPr lang="en-US">
                <a:solidFill>
                  <a:srgbClr val="00CC00"/>
                </a:solidFill>
              </a:rPr>
              <a:t>n &gt;&gt; 1</a:t>
            </a:r>
            <a:r>
              <a:rPr lang="en-US"/>
              <a:t>)</a:t>
            </a:r>
          </a:p>
          <a:p>
            <a:pPr lvl="1"/>
            <a:r>
              <a:rPr lang="en-US"/>
              <a:t>Sparse connectivity (avg degree </a:t>
            </a:r>
            <a:r>
              <a:rPr lang="en-US">
                <a:solidFill>
                  <a:srgbClr val="00CC00"/>
                </a:solidFill>
              </a:rPr>
              <a:t>z &lt;&lt; n</a:t>
            </a:r>
            <a:r>
              <a:rPr lang="en-US"/>
              <a:t>)</a:t>
            </a:r>
          </a:p>
          <a:p>
            <a:pPr lvl="1"/>
            <a:r>
              <a:rPr lang="en-US"/>
              <a:t>No central node (</a:t>
            </a:r>
            <a:r>
              <a:rPr lang="en-US">
                <a:solidFill>
                  <a:srgbClr val="00CC00"/>
                </a:solidFill>
              </a:rPr>
              <a:t>k</a:t>
            </a:r>
            <a:r>
              <a:rPr lang="en-US" baseline="-25000">
                <a:solidFill>
                  <a:srgbClr val="00CC00"/>
                </a:solidFill>
              </a:rPr>
              <a:t>max</a:t>
            </a:r>
            <a:r>
              <a:rPr lang="en-US">
                <a:solidFill>
                  <a:srgbClr val="00CC00"/>
                </a:solidFill>
              </a:rPr>
              <a:t> &lt;&lt; n</a:t>
            </a:r>
            <a:r>
              <a:rPr lang="en-US"/>
              <a:t>)</a:t>
            </a:r>
          </a:p>
          <a:p>
            <a:pPr lvl="1"/>
            <a:r>
              <a:rPr lang="en-US"/>
              <a:t>Large clustering coefficient (larger than in random graphs of same size)</a:t>
            </a:r>
          </a:p>
          <a:p>
            <a:pPr lvl="1"/>
            <a:r>
              <a:rPr lang="en-US"/>
              <a:t>Short average paths (~</a:t>
            </a:r>
            <a:r>
              <a:rPr lang="en-US">
                <a:solidFill>
                  <a:srgbClr val="00CC00"/>
                </a:solidFill>
              </a:rPr>
              <a:t>log n</a:t>
            </a:r>
            <a:r>
              <a:rPr lang="en-US"/>
              <a:t>, close to those of random graphs of the same size)</a:t>
            </a:r>
          </a:p>
        </p:txBody>
      </p:sp>
    </p:spTree>
    <p:extLst>
      <p:ext uri="{BB962C8B-B14F-4D97-AF65-F5344CB8AC3E}">
        <p14:creationId xmlns:p14="http://schemas.microsoft.com/office/powerpoint/2010/main" val="16959932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Caveman Model [W99]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random graph</a:t>
            </a:r>
          </a:p>
          <a:p>
            <a:pPr lvl="1"/>
            <a:r>
              <a:rPr lang="en-US" sz="2000"/>
              <a:t>edges are generated completely at random</a:t>
            </a:r>
          </a:p>
          <a:p>
            <a:pPr lvl="1"/>
            <a:r>
              <a:rPr lang="en-US" sz="2000"/>
              <a:t>low avg. path length </a:t>
            </a:r>
            <a:r>
              <a:rPr lang="en-US" sz="2000">
                <a:solidFill>
                  <a:srgbClr val="00CC00"/>
                </a:solidFill>
              </a:rPr>
              <a:t>L ≤ logn/logz</a:t>
            </a:r>
          </a:p>
          <a:p>
            <a:pPr lvl="1"/>
            <a:r>
              <a:rPr lang="en-US" sz="2000"/>
              <a:t>low clustering coefficient </a:t>
            </a:r>
            <a:r>
              <a:rPr lang="en-US" sz="2000">
                <a:solidFill>
                  <a:srgbClr val="00CC00"/>
                </a:solidFill>
              </a:rPr>
              <a:t>C ~ z/n</a:t>
            </a:r>
          </a:p>
          <a:p>
            <a:r>
              <a:rPr lang="en-US" sz="2400"/>
              <a:t>The Caveman model</a:t>
            </a:r>
          </a:p>
          <a:p>
            <a:pPr lvl="1"/>
            <a:r>
              <a:rPr lang="en-US" sz="2000"/>
              <a:t>edges follow a structure</a:t>
            </a:r>
          </a:p>
          <a:p>
            <a:pPr lvl="1"/>
            <a:r>
              <a:rPr lang="en-US" sz="2000"/>
              <a:t>high avg. path length </a:t>
            </a:r>
            <a:r>
              <a:rPr lang="en-US" sz="2000">
                <a:solidFill>
                  <a:srgbClr val="00CC00"/>
                </a:solidFill>
              </a:rPr>
              <a:t>L ~ n/z</a:t>
            </a:r>
          </a:p>
          <a:p>
            <a:pPr lvl="1"/>
            <a:r>
              <a:rPr lang="en-US" sz="2000"/>
              <a:t>high clustering coefficient </a:t>
            </a:r>
            <a:r>
              <a:rPr lang="en-US" sz="2000">
                <a:solidFill>
                  <a:srgbClr val="00CC00"/>
                </a:solidFill>
              </a:rPr>
              <a:t>C ~ 1-O(1/z)</a:t>
            </a:r>
          </a:p>
          <a:p>
            <a:endParaRPr lang="en-US" sz="2800"/>
          </a:p>
          <a:p>
            <a:endParaRPr lang="en-US" sz="2400"/>
          </a:p>
          <a:p>
            <a:r>
              <a:rPr lang="en-US" sz="2400"/>
              <a:t>Can we interpolate between the two?</a:t>
            </a:r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059113"/>
            <a:ext cx="287337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861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Mixing order with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dirty="0"/>
                  <a:t>Inspired by the work of </a:t>
                </a:r>
                <a:r>
                  <a:rPr lang="en-US" sz="2000" dirty="0" err="1"/>
                  <a:t>Solmonoff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Rapoport</a:t>
                </a:r>
                <a:endParaRPr lang="en-US" sz="20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nodes that share neighbors should have higher probability to be connected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Generate an edge between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i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rgbClr val="00CC00"/>
                    </a:solidFill>
                  </a:rPr>
                  <a:t>j</a:t>
                </a:r>
                <a:r>
                  <a:rPr lang="en-US" sz="2000" dirty="0"/>
                  <a:t> with probability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proportional</a:t>
                </a:r>
                <a:r>
                  <a:rPr lang="en-US" sz="2000" dirty="0"/>
                  <a:t> to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R</a:t>
                </a:r>
                <a:r>
                  <a:rPr lang="en-US" sz="2000" baseline="-25000" dirty="0" err="1">
                    <a:solidFill>
                      <a:srgbClr val="00CC00"/>
                    </a:solidFill>
                  </a:rPr>
                  <a:t>ij</a:t>
                </a:r>
                <a:endParaRPr lang="en-US" sz="2000" baseline="-25000" dirty="0">
                  <a:solidFill>
                    <a:srgbClr val="00CC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=0</m:t>
                    </m:r>
                  </m:oMath>
                </a14:m>
                <a:r>
                  <a:rPr lang="en-US" sz="2000" dirty="0"/>
                  <a:t> , edges are placed only between nodes with common neighbors (caveman model)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/>
                  <a:t>, edges are essentially independent of the common neighbors (except for rare cases)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For intermediate values we obtain a combination of order and randomness</a:t>
                </a:r>
              </a:p>
            </p:txBody>
          </p:sp>
        </mc:Choice>
        <mc:Fallback xmlns=""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3"/>
                <a:stretch>
                  <a:fillRect l="-667" t="-1913" b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4916" name="Object 4"/>
          <p:cNvGraphicFramePr>
            <a:graphicFrameLocks noChangeAspect="1"/>
          </p:cNvGraphicFramePr>
          <p:nvPr/>
        </p:nvGraphicFramePr>
        <p:xfrm>
          <a:off x="1600200" y="2709165"/>
          <a:ext cx="369093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4" imgW="2336800" imgH="939800" progId="Equation.3">
                  <p:embed/>
                </p:oleObj>
              </mc:Choice>
              <mc:Fallback>
                <p:oleObj name="Equation" r:id="rId4" imgW="23368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09165"/>
                        <a:ext cx="3690937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821871" y="2819400"/>
            <a:ext cx="2535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CC00"/>
                </a:solidFill>
              </a:rPr>
              <a:t>m</a:t>
            </a:r>
            <a:r>
              <a:rPr lang="en-US" sz="1800" baseline="-25000" dirty="0" err="1">
                <a:solidFill>
                  <a:srgbClr val="00CC00"/>
                </a:solidFill>
              </a:rPr>
              <a:t>ij</a:t>
            </a:r>
            <a:r>
              <a:rPr lang="en-US" sz="1800" dirty="0"/>
              <a:t> = number of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common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       neighbors</a:t>
            </a:r>
            <a:r>
              <a:rPr lang="en-US" sz="1800" dirty="0"/>
              <a:t> of </a:t>
            </a:r>
            <a:r>
              <a:rPr lang="en-US" sz="1800" dirty="0" err="1">
                <a:solidFill>
                  <a:srgbClr val="00CC00"/>
                </a:solidFill>
              </a:rPr>
              <a:t>i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CC00"/>
                </a:solidFill>
              </a:rPr>
              <a:t>j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5792284" y="4008811"/>
            <a:ext cx="2028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p</a:t>
            </a:r>
            <a:r>
              <a:rPr lang="en-US" sz="1800" dirty="0"/>
              <a:t> = very small value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8F19C94-4CBA-45C0-A4BE-25C357303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284" y="3505943"/>
            <a:ext cx="25365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z</a:t>
            </a:r>
            <a:r>
              <a:rPr lang="en-US" sz="1800" dirty="0"/>
              <a:t> = average degree (high)</a:t>
            </a:r>
          </a:p>
        </p:txBody>
      </p:sp>
    </p:spTree>
    <p:extLst>
      <p:ext uri="{BB962C8B-B14F-4D97-AF65-F5344CB8AC3E}">
        <p14:creationId xmlns:p14="http://schemas.microsoft.com/office/powerpoint/2010/main" val="7189007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a ring</a:t>
            </a:r>
          </a:p>
          <a:p>
            <a:r>
              <a:rPr lang="en-US"/>
              <a:t>For </a:t>
            </a:r>
            <a:r>
              <a:rPr lang="en-US">
                <a:solidFill>
                  <a:srgbClr val="0066FF"/>
                </a:solidFill>
              </a:rPr>
              <a:t>i = 1 … n</a:t>
            </a:r>
          </a:p>
          <a:p>
            <a:pPr lvl="1"/>
            <a:r>
              <a:rPr lang="en-US"/>
              <a:t>Select a vertex </a:t>
            </a:r>
            <a:r>
              <a:rPr lang="en-US">
                <a:solidFill>
                  <a:srgbClr val="00CC00"/>
                </a:solidFill>
              </a:rPr>
              <a:t>j</a:t>
            </a:r>
            <a:r>
              <a:rPr lang="en-US"/>
              <a:t> with probability proportional to </a:t>
            </a:r>
            <a:r>
              <a:rPr lang="en-US">
                <a:solidFill>
                  <a:srgbClr val="00CC00"/>
                </a:solidFill>
              </a:rPr>
              <a:t>R</a:t>
            </a:r>
            <a:r>
              <a:rPr lang="en-US" baseline="-25000">
                <a:solidFill>
                  <a:srgbClr val="00CC00"/>
                </a:solidFill>
              </a:rPr>
              <a:t>ij</a:t>
            </a:r>
            <a:r>
              <a:rPr lang="en-US"/>
              <a:t> and generate an edge </a:t>
            </a:r>
            <a:r>
              <a:rPr lang="en-US">
                <a:solidFill>
                  <a:srgbClr val="0066FF"/>
                </a:solidFill>
              </a:rPr>
              <a:t>(i,j)</a:t>
            </a:r>
          </a:p>
          <a:p>
            <a:r>
              <a:rPr lang="en-US"/>
              <a:t>Repeat until </a:t>
            </a:r>
            <a:r>
              <a:rPr lang="en-US">
                <a:solidFill>
                  <a:srgbClr val="00CC00"/>
                </a:solidFill>
              </a:rPr>
              <a:t>z</a:t>
            </a:r>
            <a:r>
              <a:rPr lang="en-US"/>
              <a:t> edges are added to each vertex</a:t>
            </a:r>
          </a:p>
        </p:txBody>
      </p:sp>
    </p:spTree>
    <p:extLst>
      <p:ext uri="{BB962C8B-B14F-4D97-AF65-F5344CB8AC3E}">
        <p14:creationId xmlns:p14="http://schemas.microsoft.com/office/powerpoint/2010/main" val="37030701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– Avg path length</a:t>
            </a:r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085975"/>
            <a:ext cx="5872163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3121025" y="1925638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4645025" y="1911350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870200" y="5748338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small world graphs</a:t>
            </a:r>
          </a:p>
        </p:txBody>
      </p:sp>
    </p:spTree>
    <p:extLst>
      <p:ext uri="{BB962C8B-B14F-4D97-AF65-F5344CB8AC3E}">
        <p14:creationId xmlns:p14="http://schemas.microsoft.com/office/powerpoint/2010/main" val="30236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nimBg="1"/>
      <p:bldP spid="296965" grpId="0" animBg="1"/>
      <p:bldP spid="29696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Watts and Strogatz model [WS98]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Start with a ring, where every node is connected to the next </a:t>
            </a:r>
            <a:r>
              <a:rPr lang="en-US" sz="2400" dirty="0">
                <a:solidFill>
                  <a:srgbClr val="00CC00"/>
                </a:solidFill>
              </a:rPr>
              <a:t>z</a:t>
            </a:r>
            <a:r>
              <a:rPr lang="en-US" sz="2400" dirty="0"/>
              <a:t> nodes</a:t>
            </a:r>
          </a:p>
          <a:p>
            <a:r>
              <a:rPr lang="en-US" sz="2400" dirty="0"/>
              <a:t>With probability </a:t>
            </a:r>
            <a:r>
              <a:rPr lang="en-US" sz="2400" dirty="0">
                <a:solidFill>
                  <a:srgbClr val="00CC00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rewire </a:t>
            </a:r>
            <a:r>
              <a:rPr lang="en-US" sz="2400" dirty="0"/>
              <a:t>every edge (or, </a:t>
            </a:r>
            <a:r>
              <a:rPr lang="en-US" sz="2400" dirty="0">
                <a:solidFill>
                  <a:srgbClr val="FF0000"/>
                </a:solidFill>
              </a:rPr>
              <a:t>add</a:t>
            </a:r>
            <a:r>
              <a:rPr lang="en-US" sz="2400" dirty="0">
                <a:solidFill>
                  <a:srgbClr val="0070C0"/>
                </a:solidFill>
              </a:rPr>
              <a:t> a shortcut</a:t>
            </a:r>
            <a:r>
              <a:rPr lang="en-US" sz="2400" dirty="0"/>
              <a:t>) to a uniformly chosen destination.</a:t>
            </a:r>
          </a:p>
          <a:p>
            <a:pPr lvl="1"/>
            <a:r>
              <a:rPr lang="en-US" sz="2000" dirty="0" err="1"/>
              <a:t>Granovetter</a:t>
            </a:r>
            <a:r>
              <a:rPr lang="en-US" sz="2000" dirty="0"/>
              <a:t>, “The strength of weak ties”</a:t>
            </a:r>
          </a:p>
        </p:txBody>
      </p:sp>
      <p:pic>
        <p:nvPicPr>
          <p:cNvPr id="297988" name="Picture 4" descr="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754438"/>
            <a:ext cx="1800225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9" name="Picture 5" descr="fig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754438"/>
            <a:ext cx="185737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0" name="Picture 6" descr="fig4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754438"/>
            <a:ext cx="181768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400175" y="54594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order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6808788" y="54689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randomness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>
            <a:off x="1655763" y="6035675"/>
            <a:ext cx="5794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312863" y="6161088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0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102475" y="6176963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1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275138" y="61690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 &lt; p &lt; 1</a:t>
            </a:r>
          </a:p>
        </p:txBody>
      </p:sp>
    </p:spTree>
    <p:extLst>
      <p:ext uri="{BB962C8B-B14F-4D97-AF65-F5344CB8AC3E}">
        <p14:creationId xmlns:p14="http://schemas.microsoft.com/office/powerpoint/2010/main" val="23852581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Clustering Coefficient – Characteristic Path Length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770063"/>
            <a:ext cx="5110163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7097713" y="40147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log-scale in p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581025" y="5154613"/>
            <a:ext cx="399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When </a:t>
            </a:r>
            <a:r>
              <a:rPr lang="en-US" sz="2000">
                <a:solidFill>
                  <a:srgbClr val="00CC00"/>
                </a:solidFill>
              </a:rPr>
              <a:t>p = 0</a:t>
            </a:r>
            <a:r>
              <a:rPr lang="en-US" sz="2000">
                <a:solidFill>
                  <a:schemeClr val="hlink"/>
                </a:solidFill>
              </a:rPr>
              <a:t>,</a:t>
            </a:r>
            <a:r>
              <a:rPr lang="en-US" sz="2000"/>
              <a:t> C = 3(k-2)/4(k-1) ~ ¾</a:t>
            </a:r>
          </a:p>
          <a:p>
            <a:r>
              <a:rPr lang="en-US" sz="2000"/>
              <a:t>	        L = n/k</a:t>
            </a: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>
            <a:off x="4494213" y="1712913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5732463" y="1708150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5664200" y="5153025"/>
            <a:ext cx="2497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For small </a:t>
            </a:r>
            <a:r>
              <a:rPr lang="en-US" sz="2000">
                <a:solidFill>
                  <a:srgbClr val="00CC00"/>
                </a:solidFill>
              </a:rPr>
              <a:t>p</a:t>
            </a:r>
            <a:r>
              <a:rPr lang="en-US" sz="2000"/>
              <a:t>, C ~ ¾</a:t>
            </a:r>
          </a:p>
          <a:p>
            <a:r>
              <a:rPr lang="en-US" sz="2000"/>
              <a:t>	       L ~ logn</a:t>
            </a:r>
          </a:p>
        </p:txBody>
      </p:sp>
    </p:spTree>
    <p:extLst>
      <p:ext uri="{BB962C8B-B14F-4D97-AF65-F5344CB8AC3E}">
        <p14:creationId xmlns:p14="http://schemas.microsoft.com/office/powerpoint/2010/main" val="10955078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 Results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theorist failed to be impressed. Adding random edges is known to decrease the diameter of a graph. </a:t>
            </a:r>
          </a:p>
        </p:txBody>
      </p:sp>
    </p:spTree>
    <p:extLst>
      <p:ext uri="{BB962C8B-B14F-4D97-AF65-F5344CB8AC3E}">
        <p14:creationId xmlns:p14="http://schemas.microsoft.com/office/powerpoint/2010/main" val="7452312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7758</Words>
  <Application>Microsoft Office PowerPoint</Application>
  <PresentationFormat>On-screen Show (4:3)</PresentationFormat>
  <Paragraphs>1404</Paragraphs>
  <Slides>156</Slides>
  <Notes>63</Notes>
  <HiddenSlides>5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156</vt:i4>
      </vt:variant>
    </vt:vector>
  </HeadingPairs>
  <TitlesOfParts>
    <vt:vector size="169" baseType="lpstr">
      <vt:lpstr>Arial</vt:lpstr>
      <vt:lpstr>Calibri</vt:lpstr>
      <vt:lpstr>Cambria Math</vt:lpstr>
      <vt:lpstr>Comic Sans MS</vt:lpstr>
      <vt:lpstr>Courier New</vt:lpstr>
      <vt:lpstr>StarSymbol</vt:lpstr>
      <vt:lpstr>Tahoma</vt:lpstr>
      <vt:lpstr>Times</vt:lpstr>
      <vt:lpstr>Times New Roman</vt:lpstr>
      <vt:lpstr>Wingdings</vt:lpstr>
      <vt:lpstr>Office Theme</vt:lpstr>
      <vt:lpstr>Equation</vt:lpstr>
      <vt:lpstr>Εξίσωση</vt:lpstr>
      <vt:lpstr>Online Social Networks and Media </vt:lpstr>
      <vt:lpstr>Measuring and Modeling Networks</vt:lpstr>
      <vt:lpstr>Before we start</vt:lpstr>
      <vt:lpstr>Measuring Networks</vt:lpstr>
      <vt:lpstr>Degree distributions</vt:lpstr>
      <vt:lpstr>It all started with some Greeks</vt:lpstr>
      <vt:lpstr>Power-law distributions</vt:lpstr>
      <vt:lpstr>Power-law signature</vt:lpstr>
      <vt:lpstr>A random graph example</vt:lpstr>
      <vt:lpstr>Power-laws appear in all networks!</vt:lpstr>
      <vt:lpstr>And not only in networks!</vt:lpstr>
      <vt:lpstr>Measuring power-laws</vt:lpstr>
      <vt:lpstr>Discrete Counts</vt:lpstr>
      <vt:lpstr>Measuring power laws</vt:lpstr>
      <vt:lpstr>Logarithmic binning</vt:lpstr>
      <vt:lpstr>Cumulative distribution</vt:lpstr>
      <vt:lpstr>Pareto distribution</vt:lpstr>
      <vt:lpstr>Zipf plot</vt:lpstr>
      <vt:lpstr>Zipf’s Law</vt:lpstr>
      <vt:lpstr>Zipf vs Pareto</vt:lpstr>
      <vt:lpstr>Computing the exponent</vt:lpstr>
      <vt:lpstr>Collective Statistics (M. Newman 2003)</vt:lpstr>
      <vt:lpstr>Power Laws - Recap</vt:lpstr>
      <vt:lpstr>Average/Expected degree</vt:lpstr>
      <vt:lpstr>The 80/20 rule</vt:lpstr>
      <vt:lpstr>The effect of exponent</vt:lpstr>
      <vt:lpstr>Generating power-law values</vt:lpstr>
      <vt:lpstr>Clustering (Transitivity) coefficient</vt:lpstr>
      <vt:lpstr>Example</vt:lpstr>
      <vt:lpstr>Clustering (Transitivity) coefficient</vt:lpstr>
      <vt:lpstr>Example</vt:lpstr>
      <vt:lpstr>Collective Statistics (M. Newman 2003)</vt:lpstr>
      <vt:lpstr>Clustering coefficient for random graphs</vt:lpstr>
      <vt:lpstr>Small worlds</vt:lpstr>
      <vt:lpstr>Measuring the small world phenomenon</vt:lpstr>
      <vt:lpstr>Effective Diameter</vt:lpstr>
      <vt:lpstr>Collective Statistics (M. Newman 2003)</vt:lpstr>
      <vt:lpstr>Small worlds in real networks</vt:lpstr>
      <vt:lpstr>Connected components</vt:lpstr>
      <vt:lpstr>Connected components – definitions </vt:lpstr>
      <vt:lpstr>The bow-tie structure of the Web</vt:lpstr>
      <vt:lpstr>SCC and WCC distribution</vt:lpstr>
      <vt:lpstr>Another bow-tie</vt:lpstr>
      <vt:lpstr>Web Cores</vt:lpstr>
      <vt:lpstr>Motifs</vt:lpstr>
      <vt:lpstr>Example</vt:lpstr>
      <vt:lpstr>Finding interesting motifs</vt:lpstr>
      <vt:lpstr>Generating a random graph</vt:lpstr>
      <vt:lpstr>The feed-forward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NETWORK MODELS</vt:lpstr>
      <vt:lpstr>What is a network model?</vt:lpstr>
      <vt:lpstr>Families of random graphs</vt:lpstr>
      <vt:lpstr>Why do we care?</vt:lpstr>
      <vt:lpstr>Erdös-Renyi Random graphs</vt:lpstr>
      <vt:lpstr>Erdös-Renyi Random Graphs</vt:lpstr>
      <vt:lpstr>Graph properties</vt:lpstr>
      <vt:lpstr>Random graphs degree distributions</vt:lpstr>
      <vt:lpstr>Other properties</vt:lpstr>
      <vt:lpstr>The giant component</vt:lpstr>
      <vt:lpstr>The phase transition</vt:lpstr>
      <vt:lpstr>Phase transitions</vt:lpstr>
      <vt:lpstr>Random graphs and real life</vt:lpstr>
      <vt:lpstr>Departing from the ER model</vt:lpstr>
      <vt:lpstr>Graphs with given degree sequences</vt:lpstr>
      <vt:lpstr>Example</vt:lpstr>
      <vt:lpstr>Power-law graphs</vt:lpstr>
      <vt:lpstr>Graphs with given expected degree sequences</vt:lpstr>
      <vt:lpstr>However…</vt:lpstr>
      <vt:lpstr>Preferential Attachment</vt:lpstr>
      <vt:lpstr>Preferential Attachment in Networks</vt:lpstr>
      <vt:lpstr>Practical Issues</vt:lpstr>
      <vt:lpstr>Barabasi-Albert model</vt:lpstr>
      <vt:lpstr>The mathematicians point of view [Bollobas-Riordan]</vt:lpstr>
      <vt:lpstr>Preferential attachment graphs</vt:lpstr>
      <vt:lpstr>Weaknesses of the BA model</vt:lpstr>
      <vt:lpstr>Variations of the BA model</vt:lpstr>
      <vt:lpstr>Empirical observations for the Web graph</vt:lpstr>
      <vt:lpstr>Copying model</vt:lpstr>
      <vt:lpstr>An example</vt:lpstr>
      <vt:lpstr>Copying model properties</vt:lpstr>
      <vt:lpstr>Small world Phenomena</vt:lpstr>
      <vt:lpstr>Clustering Coefficient</vt:lpstr>
      <vt:lpstr>Small-world Graphs</vt:lpstr>
      <vt:lpstr>The Caveman Model [W99]</vt:lpstr>
      <vt:lpstr>Mixing order with randomness</vt:lpstr>
      <vt:lpstr>Algorithm</vt:lpstr>
      <vt:lpstr>Clustering coefficient – Avg path length</vt:lpstr>
      <vt:lpstr>Watts and Strogatz model [WS98]</vt:lpstr>
      <vt:lpstr>Clustering Coefficient – Characteristic Path Length</vt:lpstr>
      <vt:lpstr>Graph Theory Results</vt:lpstr>
      <vt:lpstr>Network models and temporal evolution</vt:lpstr>
      <vt:lpstr>Densification laws </vt:lpstr>
      <vt:lpstr>More examples</vt:lpstr>
      <vt:lpstr>What about diameter?</vt:lpstr>
      <vt:lpstr>Diameter shrinks</vt:lpstr>
      <vt:lpstr>Modeling Densification</vt:lpstr>
      <vt:lpstr>Community structure</vt:lpstr>
      <vt:lpstr>Fundamental Assumption</vt:lpstr>
      <vt:lpstr>Densification Power Law</vt:lpstr>
      <vt:lpstr>Difficulty Constant</vt:lpstr>
      <vt:lpstr>Room for Improvement</vt:lpstr>
      <vt:lpstr>“Forest Fire” model – Wish List</vt:lpstr>
      <vt:lpstr>“Forest Fire” model – Intuition</vt:lpstr>
      <vt:lpstr>“Forest Fire” model – Intuition</vt:lpstr>
      <vt:lpstr>“Forest Fire” – the Model</vt:lpstr>
      <vt:lpstr>Forest Fire in Action (1)</vt:lpstr>
      <vt:lpstr>Forest Fire in Action (2)</vt:lpstr>
      <vt:lpstr>Forest Fire model – Justification</vt:lpstr>
      <vt:lpstr>Forest Fire model – Justification</vt:lpstr>
      <vt:lpstr>Kronecker graphs</vt:lpstr>
      <vt:lpstr>Idea: Recursive graph generation</vt:lpstr>
      <vt:lpstr>Kronecker product: Graph</vt:lpstr>
      <vt:lpstr>Kronecker product: Definition</vt:lpstr>
      <vt:lpstr>Kronecker graphs</vt:lpstr>
      <vt:lpstr>Kronecker product: Graph</vt:lpstr>
      <vt:lpstr>Kronecker product: Graph</vt:lpstr>
      <vt:lpstr>Example</vt:lpstr>
      <vt:lpstr>Examples</vt:lpstr>
      <vt:lpstr>Kronecker graphs: Intuition</vt:lpstr>
      <vt:lpstr>Kronecker graphs</vt:lpstr>
      <vt:lpstr>Stochastic Kronecker graphs</vt:lpstr>
      <vt:lpstr>Stochastic Kronecker graphs: Intuition</vt:lpstr>
      <vt:lpstr>Kronecker graph construction</vt:lpstr>
      <vt:lpstr>Kronecker graph construction</vt:lpstr>
      <vt:lpstr>Example</vt:lpstr>
      <vt:lpstr>Properties of Kronecker graphs</vt:lpstr>
      <vt:lpstr>Experiments</vt:lpstr>
      <vt:lpstr>PowerPoint Presentation</vt:lpstr>
      <vt:lpstr>PowerPoint Presentation</vt:lpstr>
      <vt:lpstr>PowerPoint Presentation</vt:lpstr>
      <vt:lpstr>Threshold phenomena</vt:lpstr>
      <vt:lpstr>Model estimation: approach</vt:lpstr>
      <vt:lpstr>Fitting Kronecker graphs</vt:lpstr>
      <vt:lpstr>Challenge 1: Node correspondence</vt:lpstr>
      <vt:lpstr>Challenge 2: Calculating P(G|Θ,σ)</vt:lpstr>
      <vt:lpstr>Challenge 2: Calculating P(G|Θ,σ)</vt:lpstr>
      <vt:lpstr>Experiments: real networks</vt:lpstr>
      <vt:lpstr>AS graph (N=6500, E=26500)</vt:lpstr>
      <vt:lpstr>AS: comparing graph properties</vt:lpstr>
      <vt:lpstr>AS: comparing graph properties</vt:lpstr>
      <vt:lpstr>Epinions graph (N=76k, E=510k)</vt:lpstr>
      <vt:lpstr>Epinions graph (N=76k, E=510k)</vt:lpstr>
      <vt:lpstr>Scalability</vt:lpstr>
      <vt:lpstr>Conclusion</vt:lpstr>
      <vt:lpstr>References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ΠΑΝΑΓΙΩΤΗΣ ΤΣΑΠΑΡΑΣ</cp:lastModifiedBy>
  <cp:revision>103</cp:revision>
  <dcterms:created xsi:type="dcterms:W3CDTF">2012-10-10T06:53:19Z</dcterms:created>
  <dcterms:modified xsi:type="dcterms:W3CDTF">2022-03-02T16:02:18Z</dcterms:modified>
</cp:coreProperties>
</file>