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0"/>
  </p:notesMasterIdLst>
  <p:sldIdLst>
    <p:sldId id="369" r:id="rId2"/>
    <p:sldId id="258" r:id="rId3"/>
    <p:sldId id="259" r:id="rId4"/>
    <p:sldId id="531" r:id="rId5"/>
    <p:sldId id="532" r:id="rId6"/>
    <p:sldId id="461" r:id="rId7"/>
    <p:sldId id="273" r:id="rId8"/>
    <p:sldId id="269" r:id="rId9"/>
    <p:sldId id="271" r:id="rId10"/>
    <p:sldId id="272" r:id="rId11"/>
    <p:sldId id="274" r:id="rId12"/>
    <p:sldId id="534" r:id="rId13"/>
    <p:sldId id="535" r:id="rId14"/>
    <p:sldId id="479" r:id="rId15"/>
    <p:sldId id="533" r:id="rId16"/>
    <p:sldId id="536" r:id="rId17"/>
    <p:sldId id="537" r:id="rId18"/>
    <p:sldId id="538" r:id="rId19"/>
    <p:sldId id="539" r:id="rId20"/>
    <p:sldId id="488" r:id="rId21"/>
    <p:sldId id="540" r:id="rId22"/>
    <p:sldId id="541" r:id="rId23"/>
    <p:sldId id="526" r:id="rId24"/>
    <p:sldId id="542" r:id="rId25"/>
    <p:sldId id="482" r:id="rId26"/>
    <p:sldId id="485" r:id="rId27"/>
    <p:sldId id="484" r:id="rId28"/>
    <p:sldId id="486" r:id="rId29"/>
    <p:sldId id="398" r:id="rId30"/>
    <p:sldId id="390" r:id="rId31"/>
    <p:sldId id="426" r:id="rId32"/>
    <p:sldId id="427" r:id="rId33"/>
    <p:sldId id="439" r:id="rId34"/>
    <p:sldId id="275" r:id="rId35"/>
    <p:sldId id="458" r:id="rId36"/>
    <p:sldId id="543" r:id="rId37"/>
    <p:sldId id="473" r:id="rId38"/>
    <p:sldId id="47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108" d="100"/>
          <a:sy n="108" d="100"/>
        </p:scale>
        <p:origin x="67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ΠΑΝΑΓΙΩΤΗΣ ΤΣΑΠΑΡΑΣ" userId="14c29a0b-fba8-4de1-ba9f-ce710cf39d77" providerId="ADAL" clId="{FF72962C-AB84-461B-8D7A-2FDE65F41D59}"/>
    <pc:docChg chg="modSld">
      <pc:chgData name="ΠΑΝΑΓΙΩΤΗΣ ΤΣΑΠΑΡΑΣ" userId="14c29a0b-fba8-4de1-ba9f-ce710cf39d77" providerId="ADAL" clId="{FF72962C-AB84-461B-8D7A-2FDE65F41D59}" dt="2021-10-05T16:41:17.610" v="9" actId="20577"/>
      <pc:docMkLst>
        <pc:docMk/>
      </pc:docMkLst>
      <pc:sldChg chg="modSp mod">
        <pc:chgData name="ΠΑΝΑΓΙΩΤΗΣ ΤΣΑΠΑΡΑΣ" userId="14c29a0b-fba8-4de1-ba9f-ce710cf39d77" providerId="ADAL" clId="{FF72962C-AB84-461B-8D7A-2FDE65F41D59}" dt="2021-10-05T16:38:46.117" v="8" actId="404"/>
        <pc:sldMkLst>
          <pc:docMk/>
          <pc:sldMk cId="3367918720" sldId="479"/>
        </pc:sldMkLst>
        <pc:spChg chg="mod">
          <ac:chgData name="ΠΑΝΑΓΙΩΤΗΣ ΤΣΑΠΑΡΑΣ" userId="14c29a0b-fba8-4de1-ba9f-ce710cf39d77" providerId="ADAL" clId="{FF72962C-AB84-461B-8D7A-2FDE65F41D59}" dt="2021-10-05T16:38:46.117" v="8" actId="404"/>
          <ac:spMkLst>
            <pc:docMk/>
            <pc:sldMk cId="3367918720" sldId="479"/>
            <ac:spMk id="2" creationId="{00000000-0000-0000-0000-000000000000}"/>
          </ac:spMkLst>
        </pc:spChg>
      </pc:sldChg>
      <pc:sldChg chg="modSp mod">
        <pc:chgData name="ΠΑΝΑΓΙΩΤΗΣ ΤΣΑΠΑΡΑΣ" userId="14c29a0b-fba8-4de1-ba9f-ce710cf39d77" providerId="ADAL" clId="{FF72962C-AB84-461B-8D7A-2FDE65F41D59}" dt="2021-10-05T16:41:17.610" v="9" actId="20577"/>
        <pc:sldMkLst>
          <pc:docMk/>
          <pc:sldMk cId="1606398971" sldId="526"/>
        </pc:sldMkLst>
        <pc:spChg chg="mod">
          <ac:chgData name="ΠΑΝΑΓΙΩΤΗΣ ΤΣΑΠΑΡΑΣ" userId="14c29a0b-fba8-4de1-ba9f-ce710cf39d77" providerId="ADAL" clId="{FF72962C-AB84-461B-8D7A-2FDE65F41D59}" dt="2021-10-05T16:41:17.610" v="9" actId="20577"/>
          <ac:spMkLst>
            <pc:docMk/>
            <pc:sldMk cId="1606398971" sldId="52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pPr/>
              <a:t>10/5/2021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pPr/>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pPr/>
              <a:t>4</a:t>
            </a:fld>
            <a:endParaRPr lang="en-US"/>
          </a:p>
        </p:txBody>
      </p:sp>
    </p:spTree>
    <p:extLst>
      <p:ext uri="{BB962C8B-B14F-4D97-AF65-F5344CB8AC3E}">
        <p14:creationId xmlns:p14="http://schemas.microsoft.com/office/powerpoint/2010/main" val="1637753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pPr/>
              <a:t>18</a:t>
            </a:fld>
            <a:endParaRPr lang="en-US"/>
          </a:p>
        </p:txBody>
      </p:sp>
    </p:spTree>
    <p:extLst>
      <p:ext uri="{BB962C8B-B14F-4D97-AF65-F5344CB8AC3E}">
        <p14:creationId xmlns:p14="http://schemas.microsoft.com/office/powerpoint/2010/main" val="1647377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Social point of view</a:t>
            </a:r>
          </a:p>
        </p:txBody>
      </p:sp>
      <p:sp>
        <p:nvSpPr>
          <p:cNvPr id="4" name="Slide Number Placeholder 3"/>
          <p:cNvSpPr>
            <a:spLocks noGrp="1"/>
          </p:cNvSpPr>
          <p:nvPr>
            <p:ph type="sldNum" sz="quarter" idx="10"/>
          </p:nvPr>
        </p:nvSpPr>
        <p:spPr/>
        <p:txBody>
          <a:bodyPr/>
          <a:lstStyle/>
          <a:p>
            <a:fld id="{CD2ABF5E-119C-40D0-9F75-E2458688F62F}" type="slidenum">
              <a:rPr lang="en-US" smtClean="0"/>
              <a:pPr/>
              <a:t>30</a:t>
            </a:fld>
            <a:endParaRPr lang="en-US"/>
          </a:p>
        </p:txBody>
      </p:sp>
    </p:spTree>
    <p:extLst>
      <p:ext uri="{BB962C8B-B14F-4D97-AF65-F5344CB8AC3E}">
        <p14:creationId xmlns:p14="http://schemas.microsoft.com/office/powerpoint/2010/main" val="3239961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31</a:t>
            </a:fld>
            <a:endParaRPr lang="en-US"/>
          </a:p>
        </p:txBody>
      </p:sp>
      <p:sp>
        <p:nvSpPr>
          <p:cNvPr id="705538" name="Rectangle 2"/>
          <p:cNvSpPr>
            <a:spLocks noGrp="1" noRot="1" noChangeAspect="1" noChangeArrowheads="1" noTextEdit="1"/>
          </p:cNvSpPr>
          <p:nvPr>
            <p:ph type="sldImg"/>
          </p:nvPr>
        </p:nvSpPr>
        <p:spPr>
          <a:xfrm>
            <a:off x="381000" y="685800"/>
            <a:ext cx="6096000" cy="3429000"/>
          </a:xfrm>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046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32</a:t>
            </a:fld>
            <a:endParaRPr lang="en-US"/>
          </a:p>
        </p:txBody>
      </p:sp>
      <p:sp>
        <p:nvSpPr>
          <p:cNvPr id="705538" name="Rectangle 2"/>
          <p:cNvSpPr>
            <a:spLocks noGrp="1" noRot="1" noChangeAspect="1" noChangeArrowheads="1" noTextEdit="1"/>
          </p:cNvSpPr>
          <p:nvPr>
            <p:ph type="sldImg"/>
          </p:nvPr>
        </p:nvSpPr>
        <p:spPr>
          <a:xfrm>
            <a:off x="381000" y="685800"/>
            <a:ext cx="6096000" cy="3429000"/>
          </a:xfrm>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0133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33</a:t>
            </a:fld>
            <a:endParaRPr lang="en-US"/>
          </a:p>
        </p:txBody>
      </p:sp>
      <p:sp>
        <p:nvSpPr>
          <p:cNvPr id="705538" name="Rectangle 2"/>
          <p:cNvSpPr>
            <a:spLocks noGrp="1" noRot="1" noChangeAspect="1" noChangeArrowheads="1" noTextEdit="1"/>
          </p:cNvSpPr>
          <p:nvPr>
            <p:ph type="sldImg"/>
          </p:nvPr>
        </p:nvSpPr>
        <p:spPr>
          <a:xfrm>
            <a:off x="381000" y="685800"/>
            <a:ext cx="6096000" cy="3429000"/>
          </a:xfrm>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37015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l-GR" dirty="0"/>
              <a:t>Χειμώνας 2011</a:t>
            </a:r>
            <a:endParaRPr lang="en-US" dirty="0"/>
          </a:p>
        </p:txBody>
      </p:sp>
      <p:sp>
        <p:nvSpPr>
          <p:cNvPr id="5" name="Footer Placeholder 4"/>
          <p:cNvSpPr>
            <a:spLocks noGrp="1"/>
          </p:cNvSpPr>
          <p:nvPr>
            <p:ph type="ftr" sz="quarter" idx="11"/>
          </p:nvPr>
        </p:nvSpPr>
        <p:spPr/>
        <p:txBody>
          <a:bodyPr/>
          <a:lstStyle/>
          <a:p>
            <a:r>
              <a:rPr lang="en-US" dirty="0"/>
              <a:t>CS-409: </a:t>
            </a:r>
            <a:r>
              <a:rPr lang="el-GR" dirty="0" err="1"/>
              <a:t>Αντικειμενοστρεφής</a:t>
            </a:r>
            <a:r>
              <a:rPr lang="el-GR" dirty="0"/>
              <a:t> </a:t>
            </a:r>
            <a:r>
              <a:rPr lang="el-GR" dirty="0" err="1"/>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pPr/>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pPr/>
              <a:t>10/5/2021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pPr/>
              <a:t>10/5/2021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pPr/>
              <a:t>10/5/2021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pPr/>
              <a:t>10/5/2021</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a:t>Αντικειμενοστρεφής</a:t>
            </a:r>
            <a:r>
              <a:rPr lang="el-GR" dirty="0"/>
              <a:t> Προγραμματισμός</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owardsdatascience.com/sexiest-job-but-27b6e91ece8e"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DATA MINING</a:t>
            </a:r>
            <a:br>
              <a:rPr lang="en-US" dirty="0"/>
            </a:br>
            <a:r>
              <a:rPr lang="en-US" dirty="0"/>
              <a:t>Introduction</a:t>
            </a:r>
          </a:p>
        </p:txBody>
      </p:sp>
      <p:sp>
        <p:nvSpPr>
          <p:cNvPr id="5" name="Subtitle 4"/>
          <p:cNvSpPr>
            <a:spLocks noGrp="1"/>
          </p:cNvSpPr>
          <p:nvPr>
            <p:ph type="subTitle" idx="1"/>
          </p:nvPr>
        </p:nvSpPr>
        <p:spPr/>
        <p:txBody>
          <a:bodyPr/>
          <a:lstStyle/>
          <a:p>
            <a:r>
              <a:rPr lang="en-US" dirty="0"/>
              <a:t>What is data mining?</a:t>
            </a:r>
          </a:p>
          <a:p>
            <a:r>
              <a:rPr lang="en-US" dirty="0"/>
              <a:t>Applications </a:t>
            </a:r>
            <a:r>
              <a:rPr lang="en-US"/>
              <a:t>and techniques</a:t>
            </a:r>
            <a:endParaRPr lang="en-US" dirty="0"/>
          </a:p>
        </p:txBody>
      </p:sp>
    </p:spTree>
    <p:extLst>
      <p:ext uri="{BB962C8B-B14F-4D97-AF65-F5344CB8AC3E}">
        <p14:creationId xmlns:p14="http://schemas.microsoft.com/office/powerpoint/2010/main" val="3974019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293" y="37507"/>
            <a:ext cx="10515600" cy="1325563"/>
          </a:xfrm>
        </p:spPr>
        <p:txBody>
          <a:bodyPr/>
          <a:lstStyle/>
          <a:p>
            <a:r>
              <a:rPr lang="en-US" dirty="0"/>
              <a:t>Data creates value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5552" y="1363070"/>
            <a:ext cx="4184731" cy="27803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834" y="3974096"/>
            <a:ext cx="4184731" cy="2615457"/>
          </a:xfrm>
          <a:prstGeom prst="rect">
            <a:avLst/>
          </a:prstGeom>
        </p:spPr>
      </p:pic>
      <p:sp>
        <p:nvSpPr>
          <p:cNvPr id="6" name="TextBox 5"/>
          <p:cNvSpPr txBox="1"/>
          <p:nvPr/>
        </p:nvSpPr>
        <p:spPr>
          <a:xfrm>
            <a:off x="6255834" y="2276168"/>
            <a:ext cx="4616605" cy="954107"/>
          </a:xfrm>
          <a:prstGeom prst="rect">
            <a:avLst/>
          </a:prstGeom>
          <a:noFill/>
        </p:spPr>
        <p:txBody>
          <a:bodyPr wrap="square" rtlCol="0">
            <a:spAutoFit/>
          </a:bodyPr>
          <a:lstStyle/>
          <a:p>
            <a:r>
              <a:rPr lang="en-US" sz="2800" dirty="0"/>
              <a:t>Computers learn to play games by observing data</a:t>
            </a:r>
          </a:p>
        </p:txBody>
      </p:sp>
    </p:spTree>
    <p:extLst>
      <p:ext uri="{BB962C8B-B14F-4D97-AF65-F5344CB8AC3E}">
        <p14:creationId xmlns:p14="http://schemas.microsoft.com/office/powerpoint/2010/main" val="325593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Data creates value</a:t>
            </a:r>
          </a:p>
        </p:txBody>
      </p:sp>
      <p:pic>
        <p:nvPicPr>
          <p:cNvPr id="5" name="Content Placeholder 4"/>
          <p:cNvPicPr>
            <a:picLocks noGrp="1" noChangeAspect="1" noChangeArrowheads="1"/>
          </p:cNvPicPr>
          <p:nvPr>
            <p:ph idx="1"/>
          </p:nvPr>
        </p:nvPicPr>
        <p:blipFill>
          <a:blip r:embed="rId2" cstate="print"/>
          <a:srcRect/>
          <a:stretch>
            <a:fillRect/>
          </a:stretch>
        </p:blipFill>
        <p:spPr bwMode="auto">
          <a:xfrm>
            <a:off x="838200" y="1158294"/>
            <a:ext cx="5584128" cy="5573563"/>
          </a:xfrm>
          <a:prstGeom prst="rect">
            <a:avLst/>
          </a:prstGeom>
          <a:noFill/>
          <a:ln w="9525">
            <a:noFill/>
            <a:miter lim="800000"/>
            <a:headEnd/>
            <a:tailEnd/>
          </a:ln>
        </p:spPr>
      </p:pic>
      <p:sp>
        <p:nvSpPr>
          <p:cNvPr id="6" name="TextBox 5"/>
          <p:cNvSpPr txBox="1"/>
          <p:nvPr/>
        </p:nvSpPr>
        <p:spPr>
          <a:xfrm>
            <a:off x="6553200" y="2743200"/>
            <a:ext cx="5158079" cy="523220"/>
          </a:xfrm>
          <a:prstGeom prst="rect">
            <a:avLst/>
          </a:prstGeom>
          <a:noFill/>
        </p:spPr>
        <p:txBody>
          <a:bodyPr wrap="none" rtlCol="0">
            <a:spAutoFit/>
          </a:bodyPr>
          <a:lstStyle/>
          <a:p>
            <a:r>
              <a:rPr lang="en-US" sz="2800" dirty="0"/>
              <a:t>Use of data for crisis management</a:t>
            </a:r>
          </a:p>
        </p:txBody>
      </p:sp>
    </p:spTree>
    <p:extLst>
      <p:ext uri="{BB962C8B-B14F-4D97-AF65-F5344CB8AC3E}">
        <p14:creationId xmlns:p14="http://schemas.microsoft.com/office/powerpoint/2010/main" val="49715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creates value</a:t>
            </a:r>
          </a:p>
        </p:txBody>
      </p:sp>
      <p:sp>
        <p:nvSpPr>
          <p:cNvPr id="3" name="Content Placeholder 2"/>
          <p:cNvSpPr>
            <a:spLocks noGrp="1"/>
          </p:cNvSpPr>
          <p:nvPr>
            <p:ph idx="1"/>
          </p:nvPr>
        </p:nvSpPr>
        <p:spPr>
          <a:xfrm>
            <a:off x="637804" y="1600200"/>
            <a:ext cx="10563595" cy="873015"/>
          </a:xfrm>
        </p:spPr>
        <p:txBody>
          <a:bodyPr>
            <a:normAutofit lnSpcReduction="10000"/>
          </a:bodyPr>
          <a:lstStyle/>
          <a:p>
            <a:r>
              <a:rPr lang="en-US" dirty="0"/>
              <a:t>All major soccer and basketball teams use data mining to make decisions.</a:t>
            </a:r>
          </a:p>
        </p:txBody>
      </p:sp>
      <p:pic>
        <p:nvPicPr>
          <p:cNvPr id="4" name="Picture 2" descr="http://media.philstar.com/images/the-philippine-star/sports/20140714/germany-world-cup-champs-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802" y="2473215"/>
            <a:ext cx="4500563" cy="29289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2609068"/>
            <a:ext cx="4572000" cy="2677656"/>
          </a:xfrm>
          <a:prstGeom prst="rect">
            <a:avLst/>
          </a:prstGeom>
          <a:noFill/>
        </p:spPr>
        <p:txBody>
          <a:bodyPr wrap="square" rtlCol="0">
            <a:spAutoFit/>
          </a:bodyPr>
          <a:lstStyle/>
          <a:p>
            <a:r>
              <a:rPr lang="en-US" sz="2400" dirty="0"/>
              <a:t>The national team of Germany had a special software for the analysis of video.</a:t>
            </a:r>
          </a:p>
          <a:p>
            <a:endParaRPr lang="en-US" sz="2400" dirty="0"/>
          </a:p>
          <a:p>
            <a:r>
              <a:rPr lang="en-US" sz="2400" dirty="0"/>
              <a:t>They concluded that the possession time per player should be reduced.</a:t>
            </a:r>
          </a:p>
        </p:txBody>
      </p:sp>
      <p:sp>
        <p:nvSpPr>
          <p:cNvPr id="6" name="TextBox 5"/>
          <p:cNvSpPr txBox="1"/>
          <p:nvPr/>
        </p:nvSpPr>
        <p:spPr>
          <a:xfrm>
            <a:off x="685800" y="5801380"/>
            <a:ext cx="5484194" cy="523220"/>
          </a:xfrm>
          <a:prstGeom prst="rect">
            <a:avLst/>
          </a:prstGeom>
          <a:noFill/>
        </p:spPr>
        <p:txBody>
          <a:bodyPr wrap="none" rtlCol="0">
            <a:spAutoFit/>
          </a:bodyPr>
          <a:lstStyle/>
          <a:p>
            <a:r>
              <a:rPr lang="en-US" sz="2800" dirty="0"/>
              <a:t>Germany won the 2014 word cup</a:t>
            </a:r>
          </a:p>
        </p:txBody>
      </p:sp>
    </p:spTree>
    <p:extLst>
      <p:ext uri="{BB962C8B-B14F-4D97-AF65-F5344CB8AC3E}">
        <p14:creationId xmlns:p14="http://schemas.microsoft.com/office/powerpoint/2010/main" val="185931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creates value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5400" y="1752600"/>
            <a:ext cx="5867400" cy="4772994"/>
          </a:xfrm>
        </p:spPr>
      </p:pic>
      <p:sp>
        <p:nvSpPr>
          <p:cNvPr id="3" name="TextBox 2">
            <a:extLst>
              <a:ext uri="{FF2B5EF4-FFF2-40B4-BE49-F238E27FC236}">
                <a16:creationId xmlns:a16="http://schemas.microsoft.com/office/drawing/2014/main" id="{02BA357E-317D-48EE-A847-0D276B2E52FA}"/>
              </a:ext>
            </a:extLst>
          </p:cNvPr>
          <p:cNvSpPr txBox="1"/>
          <p:nvPr/>
        </p:nvSpPr>
        <p:spPr>
          <a:xfrm>
            <a:off x="914400" y="3581400"/>
            <a:ext cx="3369833" cy="461665"/>
          </a:xfrm>
          <a:prstGeom prst="rect">
            <a:avLst/>
          </a:prstGeom>
          <a:noFill/>
        </p:spPr>
        <p:txBody>
          <a:bodyPr wrap="none" rtlCol="0">
            <a:spAutoFit/>
          </a:bodyPr>
          <a:lstStyle/>
          <a:p>
            <a:r>
              <a:rPr lang="en-US" sz="2400" dirty="0"/>
              <a:t>James Harden </a:t>
            </a:r>
            <a:r>
              <a:rPr lang="en-US" sz="2400" dirty="0" err="1"/>
              <a:t>defence</a:t>
            </a:r>
            <a:endParaRPr lang="en-US" sz="2400" dirty="0"/>
          </a:p>
        </p:txBody>
      </p:sp>
    </p:spTree>
    <p:extLst>
      <p:ext uri="{BB962C8B-B14F-4D97-AF65-F5344CB8AC3E}">
        <p14:creationId xmlns:p14="http://schemas.microsoft.com/office/powerpoint/2010/main" val="300932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817"/>
            <a:ext cx="11353800" cy="990600"/>
          </a:xfrm>
        </p:spPr>
        <p:txBody>
          <a:bodyPr>
            <a:noAutofit/>
          </a:bodyPr>
          <a:lstStyle/>
          <a:p>
            <a:r>
              <a:rPr lang="en-US" sz="3600" dirty="0"/>
              <a:t>Putting it all together: The Data Mining Pipeline</a:t>
            </a:r>
            <a:r>
              <a:rPr lang="el-GR" sz="3600" dirty="0"/>
              <a:t> (</a:t>
            </a:r>
            <a:r>
              <a:rPr lang="en-US" sz="3600" dirty="0"/>
              <a:t>LinkedIn</a:t>
            </a:r>
            <a:r>
              <a:rPr lang="el-GR" sz="3600" dirty="0"/>
              <a:t>)</a:t>
            </a:r>
            <a:endParaRPr lang="en-US" sz="3600" dirty="0"/>
          </a:p>
        </p:txBody>
      </p:sp>
      <p:sp>
        <p:nvSpPr>
          <p:cNvPr id="4" name="Slide Number Placeholder 3"/>
          <p:cNvSpPr>
            <a:spLocks noGrp="1"/>
          </p:cNvSpPr>
          <p:nvPr>
            <p:ph type="sldNum" sz="quarter" idx="12"/>
          </p:nvPr>
        </p:nvSpPr>
        <p:spPr/>
        <p:txBody>
          <a:bodyPr/>
          <a:lstStyle/>
          <a:p>
            <a:fld id="{75897B0D-BA2C-2244-86F3-025175B80EAC}" type="slidenum">
              <a:rPr lang="en-US" smtClean="0"/>
              <a:pPr/>
              <a:t>14</a:t>
            </a:fld>
            <a:endParaRPr lang="en-US" dirty="0"/>
          </a:p>
        </p:txBody>
      </p:sp>
      <p:grpSp>
        <p:nvGrpSpPr>
          <p:cNvPr id="85" name="Group 84"/>
          <p:cNvGrpSpPr/>
          <p:nvPr/>
        </p:nvGrpSpPr>
        <p:grpSpPr>
          <a:xfrm>
            <a:off x="2286001" y="1524001"/>
            <a:ext cx="2022579" cy="1167199"/>
            <a:chOff x="762000" y="1219200"/>
            <a:chExt cx="2022579" cy="1167199"/>
          </a:xfrm>
        </p:grpSpPr>
        <p:sp>
          <p:nvSpPr>
            <p:cNvPr id="5" name="Rectangle 4"/>
            <p:cNvSpPr/>
            <p:nvPr/>
          </p:nvSpPr>
          <p:spPr>
            <a:xfrm>
              <a:off x="762000" y="1586299"/>
              <a:ext cx="2022579" cy="8001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feature extraction</a:t>
              </a:r>
            </a:p>
            <a:p>
              <a:pPr algn="ctr">
                <a:spcBef>
                  <a:spcPct val="20000"/>
                </a:spcBef>
                <a:buClr>
                  <a:schemeClr val="accent1"/>
                </a:buClr>
              </a:pPr>
              <a:r>
                <a:rPr lang="en-US" sz="1400" dirty="0">
                  <a:latin typeface="Calibri"/>
                  <a:cs typeface="Calibri"/>
                </a:rPr>
                <a:t>feature transformation</a:t>
              </a:r>
            </a:p>
            <a:p>
              <a:pPr algn="ctr">
                <a:spcBef>
                  <a:spcPct val="20000"/>
                </a:spcBef>
                <a:buClr>
                  <a:schemeClr val="accent1"/>
                </a:buClr>
              </a:pPr>
              <a:r>
                <a:rPr lang="en-US" sz="1400" dirty="0">
                  <a:latin typeface="Calibri"/>
                  <a:cs typeface="Calibri"/>
                </a:rPr>
                <a:t>user modeling</a:t>
              </a:r>
            </a:p>
          </p:txBody>
        </p:sp>
        <p:sp>
          <p:nvSpPr>
            <p:cNvPr id="16" name="TextBox 15"/>
            <p:cNvSpPr txBox="1"/>
            <p:nvPr/>
          </p:nvSpPr>
          <p:spPr>
            <a:xfrm>
              <a:off x="1276527" y="1219200"/>
              <a:ext cx="1390473" cy="338554"/>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600" dirty="0">
                  <a:solidFill>
                    <a:srgbClr val="000000"/>
                  </a:solidFill>
                  <a:latin typeface="Calibri"/>
                  <a:cs typeface="Calibri"/>
                </a:rPr>
                <a:t>Data Pipeline</a:t>
              </a:r>
            </a:p>
          </p:txBody>
        </p:sp>
      </p:grpSp>
      <p:sp>
        <p:nvSpPr>
          <p:cNvPr id="19" name="Rectangle 18"/>
          <p:cNvSpPr/>
          <p:nvPr/>
        </p:nvSpPr>
        <p:spPr>
          <a:xfrm>
            <a:off x="2286001" y="3886200"/>
            <a:ext cx="2022579" cy="8001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data tracking &amp; logging</a:t>
            </a:r>
          </a:p>
        </p:txBody>
      </p:sp>
      <p:cxnSp>
        <p:nvCxnSpPr>
          <p:cNvPr id="64" name="Straight Arrow Connector 63"/>
          <p:cNvCxnSpPr>
            <a:stCxn id="19" idx="0"/>
            <a:endCxn id="5" idx="2"/>
          </p:cNvCxnSpPr>
          <p:nvPr/>
        </p:nvCxnSpPr>
        <p:spPr>
          <a:xfrm flipV="1">
            <a:off x="3297290" y="2691200"/>
            <a:ext cx="0" cy="1195001"/>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a:off x="4724400" y="3505200"/>
            <a:ext cx="4953000" cy="2667000"/>
            <a:chOff x="3200400" y="3200400"/>
            <a:chExt cx="4953000" cy="2667000"/>
          </a:xfrm>
        </p:grpSpPr>
        <p:sp>
          <p:nvSpPr>
            <p:cNvPr id="50" name="L-Shape 49"/>
            <p:cNvSpPr/>
            <p:nvPr/>
          </p:nvSpPr>
          <p:spPr>
            <a:xfrm flipV="1">
              <a:off x="3200400" y="3200400"/>
              <a:ext cx="4953000" cy="2667000"/>
            </a:xfrm>
            <a:prstGeom prst="corner">
              <a:avLst>
                <a:gd name="adj1" fmla="val 51798"/>
                <a:gd name="adj2" fmla="val 93669"/>
              </a:avLst>
            </a:prstGeom>
            <a:solidFill>
              <a:schemeClr val="accent6">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Bef>
                  <a:spcPct val="20000"/>
                </a:spcBef>
                <a:buClr>
                  <a:schemeClr val="accent1"/>
                </a:buClr>
                <a:buFont typeface="Arial" pitchFamily="34" charset="0"/>
                <a:buChar char="•"/>
              </a:pPr>
              <a:endParaRPr lang="en-US" sz="2200" dirty="0">
                <a:latin typeface="Arial" pitchFamily="34" charset="0"/>
                <a:cs typeface="Arial" pitchFamily="34" charset="0"/>
              </a:endParaRPr>
            </a:p>
          </p:txBody>
        </p:sp>
        <p:sp>
          <p:nvSpPr>
            <p:cNvPr id="20" name="Rectangle 19"/>
            <p:cNvSpPr/>
            <p:nvPr/>
          </p:nvSpPr>
          <p:spPr>
            <a:xfrm>
              <a:off x="6019800" y="35814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candidates generation</a:t>
              </a:r>
            </a:p>
          </p:txBody>
        </p:sp>
        <p:sp>
          <p:nvSpPr>
            <p:cNvPr id="21" name="Rectangle 20"/>
            <p:cNvSpPr/>
            <p:nvPr/>
          </p:nvSpPr>
          <p:spPr>
            <a:xfrm>
              <a:off x="3441315" y="35814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multi-pass rankers</a:t>
              </a:r>
            </a:p>
          </p:txBody>
        </p:sp>
        <p:sp>
          <p:nvSpPr>
            <p:cNvPr id="24" name="TextBox 23"/>
            <p:cNvSpPr txBox="1"/>
            <p:nvPr/>
          </p:nvSpPr>
          <p:spPr>
            <a:xfrm>
              <a:off x="4724399" y="3200400"/>
              <a:ext cx="1981201" cy="338554"/>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600" dirty="0">
                  <a:solidFill>
                    <a:srgbClr val="000000"/>
                  </a:solidFill>
                  <a:latin typeface="Calibri"/>
                  <a:cs typeface="Calibri"/>
                </a:rPr>
                <a:t>Online Serving System</a:t>
              </a:r>
            </a:p>
          </p:txBody>
        </p:sp>
        <p:sp>
          <p:nvSpPr>
            <p:cNvPr id="28" name="Rectangle 27"/>
            <p:cNvSpPr/>
            <p:nvPr/>
          </p:nvSpPr>
          <p:spPr>
            <a:xfrm>
              <a:off x="3429000" y="49530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real-time feedback</a:t>
              </a:r>
            </a:p>
          </p:txBody>
        </p:sp>
        <p:cxnSp>
          <p:nvCxnSpPr>
            <p:cNvPr id="59" name="Straight Arrow Connector 58"/>
            <p:cNvCxnSpPr>
              <a:stCxn id="20" idx="1"/>
              <a:endCxn id="21" idx="3"/>
            </p:cNvCxnSpPr>
            <p:nvPr/>
          </p:nvCxnSpPr>
          <p:spPr>
            <a:xfrm flipH="1">
              <a:off x="5463894" y="3981450"/>
              <a:ext cx="555906"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28" idx="0"/>
            </p:cNvCxnSpPr>
            <p:nvPr/>
          </p:nvCxnSpPr>
          <p:spPr>
            <a:xfrm flipV="1">
              <a:off x="4440290" y="4381500"/>
              <a:ext cx="0" cy="57150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4724400" y="1524001"/>
            <a:ext cx="5410202" cy="1488877"/>
            <a:chOff x="3200400" y="1219200"/>
            <a:chExt cx="5410202" cy="1488877"/>
          </a:xfrm>
        </p:grpSpPr>
        <p:sp>
          <p:nvSpPr>
            <p:cNvPr id="27" name="Rounded Rectangle 26"/>
            <p:cNvSpPr/>
            <p:nvPr/>
          </p:nvSpPr>
          <p:spPr>
            <a:xfrm>
              <a:off x="3200400" y="1238781"/>
              <a:ext cx="5029200" cy="1455395"/>
            </a:xfrm>
            <a:prstGeom prst="roundRect">
              <a:avLst/>
            </a:prstGeom>
            <a:solidFill>
              <a:schemeClr val="accent6">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Bef>
                  <a:spcPct val="20000"/>
                </a:spcBef>
                <a:buClr>
                  <a:schemeClr val="accent1"/>
                </a:buClr>
                <a:buFont typeface="Arial" pitchFamily="34" charset="0"/>
                <a:buChar char="•"/>
              </a:pPr>
              <a:endParaRPr lang="en-US" sz="2200" dirty="0">
                <a:latin typeface="Arial" pitchFamily="34" charset="0"/>
                <a:cs typeface="Arial" pitchFamily="34" charset="0"/>
              </a:endParaRPr>
            </a:p>
          </p:txBody>
        </p:sp>
        <p:sp>
          <p:nvSpPr>
            <p:cNvPr id="15" name="TextBox 14"/>
            <p:cNvSpPr txBox="1"/>
            <p:nvPr/>
          </p:nvSpPr>
          <p:spPr>
            <a:xfrm>
              <a:off x="4800600" y="1219200"/>
              <a:ext cx="2895600" cy="338554"/>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600" dirty="0">
                  <a:solidFill>
                    <a:srgbClr val="000000"/>
                  </a:solidFill>
                  <a:latin typeface="Calibri"/>
                  <a:cs typeface="Calibri"/>
                </a:rPr>
                <a:t>Model Fitting Pipeline (Hadoop)</a:t>
              </a:r>
            </a:p>
          </p:txBody>
        </p:sp>
        <p:sp>
          <p:nvSpPr>
            <p:cNvPr id="17" name="Rectangle 16"/>
            <p:cNvSpPr/>
            <p:nvPr/>
          </p:nvSpPr>
          <p:spPr>
            <a:xfrm>
              <a:off x="3387621" y="1586299"/>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offline modeling fitting</a:t>
              </a:r>
            </a:p>
            <a:p>
              <a:pPr algn="ctr">
                <a:spcBef>
                  <a:spcPct val="20000"/>
                </a:spcBef>
                <a:buClr>
                  <a:schemeClr val="accent1"/>
                </a:buClr>
              </a:pPr>
              <a:r>
                <a:rPr lang="en-US" sz="1400" dirty="0">
                  <a:latin typeface="Calibri"/>
                  <a:cs typeface="Calibri"/>
                </a:rPr>
                <a:t>(cold-start model)</a:t>
              </a:r>
            </a:p>
          </p:txBody>
        </p:sp>
        <p:sp>
          <p:nvSpPr>
            <p:cNvPr id="18" name="Rectangle 17"/>
            <p:cNvSpPr/>
            <p:nvPr/>
          </p:nvSpPr>
          <p:spPr>
            <a:xfrm>
              <a:off x="6019800" y="16002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nearline modeling fitting</a:t>
              </a:r>
            </a:p>
            <a:p>
              <a:pPr algn="ctr">
                <a:spcBef>
                  <a:spcPct val="20000"/>
                </a:spcBef>
                <a:buClr>
                  <a:schemeClr val="accent1"/>
                </a:buClr>
              </a:pPr>
              <a:r>
                <a:rPr lang="en-US" sz="1400" dirty="0">
                  <a:latin typeface="Calibri"/>
                  <a:cs typeface="Calibri"/>
                </a:rPr>
                <a:t>(warm-start model)</a:t>
              </a:r>
            </a:p>
          </p:txBody>
        </p:sp>
        <p:sp>
          <p:nvSpPr>
            <p:cNvPr id="45" name="TextBox 44"/>
            <p:cNvSpPr txBox="1"/>
            <p:nvPr/>
          </p:nvSpPr>
          <p:spPr>
            <a:xfrm>
              <a:off x="4495800" y="2386399"/>
              <a:ext cx="1219202" cy="307777"/>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400" dirty="0">
                  <a:solidFill>
                    <a:srgbClr val="000000"/>
                  </a:solidFill>
                  <a:latin typeface="Calibri"/>
                  <a:cs typeface="Calibri"/>
                </a:rPr>
                <a:t>daily/weekly</a:t>
              </a:r>
              <a:endParaRPr lang="en-US" sz="1200" dirty="0">
                <a:solidFill>
                  <a:srgbClr val="000000"/>
                </a:solidFill>
                <a:latin typeface="Calibri"/>
                <a:cs typeface="Calibri"/>
              </a:endParaRPr>
            </a:p>
          </p:txBody>
        </p:sp>
        <p:sp>
          <p:nvSpPr>
            <p:cNvPr id="46" name="TextBox 45"/>
            <p:cNvSpPr txBox="1"/>
            <p:nvPr/>
          </p:nvSpPr>
          <p:spPr>
            <a:xfrm>
              <a:off x="7031090" y="2400300"/>
              <a:ext cx="1579512" cy="307777"/>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400" dirty="0">
                  <a:solidFill>
                    <a:srgbClr val="000000"/>
                  </a:solidFill>
                  <a:latin typeface="Calibri"/>
                  <a:cs typeface="Calibri"/>
                </a:rPr>
                <a:t>minutes/hourly</a:t>
              </a:r>
              <a:endParaRPr lang="en-US" sz="1200" dirty="0">
                <a:solidFill>
                  <a:srgbClr val="000000"/>
                </a:solidFill>
                <a:latin typeface="Calibri"/>
                <a:cs typeface="Calibri"/>
              </a:endParaRPr>
            </a:p>
          </p:txBody>
        </p:sp>
        <p:cxnSp>
          <p:nvCxnSpPr>
            <p:cNvPr id="76" name="Straight Arrow Connector 75"/>
            <p:cNvCxnSpPr>
              <a:stCxn id="17" idx="3"/>
            </p:cNvCxnSpPr>
            <p:nvPr/>
          </p:nvCxnSpPr>
          <p:spPr>
            <a:xfrm>
              <a:off x="5410200" y="1986349"/>
              <a:ext cx="609600"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3" name="Rectangle 22"/>
          <p:cNvSpPr/>
          <p:nvPr/>
        </p:nvSpPr>
        <p:spPr>
          <a:xfrm>
            <a:off x="7543801" y="5253454"/>
            <a:ext cx="2022579" cy="8001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online A/B test</a:t>
            </a:r>
          </a:p>
          <a:p>
            <a:pPr algn="ctr">
              <a:spcBef>
                <a:spcPct val="20000"/>
              </a:spcBef>
              <a:buClr>
                <a:schemeClr val="accent1"/>
              </a:buClr>
            </a:pPr>
            <a:r>
              <a:rPr lang="en-US" sz="1400" dirty="0">
                <a:latin typeface="Calibri"/>
                <a:cs typeface="Calibri"/>
              </a:rPr>
              <a:t>model evaluation</a:t>
            </a:r>
          </a:p>
        </p:txBody>
      </p:sp>
      <p:cxnSp>
        <p:nvCxnSpPr>
          <p:cNvPr id="56" name="Straight Arrow Connector 55"/>
          <p:cNvCxnSpPr>
            <a:stCxn id="18" idx="2"/>
            <a:endCxn id="20" idx="0"/>
          </p:cNvCxnSpPr>
          <p:nvPr/>
        </p:nvCxnSpPr>
        <p:spPr>
          <a:xfrm>
            <a:off x="8555090" y="2705100"/>
            <a:ext cx="0" cy="118110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5" idx="3"/>
            <a:endCxn id="17" idx="1"/>
          </p:cNvCxnSpPr>
          <p:nvPr/>
        </p:nvCxnSpPr>
        <p:spPr>
          <a:xfrm>
            <a:off x="4308579" y="2291149"/>
            <a:ext cx="603042" cy="0"/>
          </a:xfrm>
          <a:prstGeom prst="straightConnector1">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21" idx="1"/>
            <a:endCxn id="19" idx="3"/>
          </p:cNvCxnSpPr>
          <p:nvPr/>
        </p:nvCxnSpPr>
        <p:spPr>
          <a:xfrm flipH="1">
            <a:off x="4308579" y="4286250"/>
            <a:ext cx="656736"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Elbow Connector 86"/>
          <p:cNvCxnSpPr>
            <a:stCxn id="19" idx="2"/>
            <a:endCxn id="23" idx="2"/>
          </p:cNvCxnSpPr>
          <p:nvPr/>
        </p:nvCxnSpPr>
        <p:spPr>
          <a:xfrm rot="16200000" flipH="1">
            <a:off x="5242563" y="2741027"/>
            <a:ext cx="1367254" cy="5257800"/>
          </a:xfrm>
          <a:prstGeom prst="bentConnector3">
            <a:avLst>
              <a:gd name="adj1" fmla="val 134506"/>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7239002" y="4876800"/>
            <a:ext cx="304798" cy="381000"/>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918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CF1BB-A8A4-4ED6-AB38-C92DE3FA3096}"/>
              </a:ext>
            </a:extLst>
          </p:cNvPr>
          <p:cNvSpPr>
            <a:spLocks noGrp="1"/>
          </p:cNvSpPr>
          <p:nvPr>
            <p:ph type="title"/>
          </p:nvPr>
        </p:nvSpPr>
        <p:spPr/>
        <p:txBody>
          <a:bodyPr/>
          <a:lstStyle/>
          <a:p>
            <a:r>
              <a:rPr lang="en-US" dirty="0"/>
              <a:t>Data Mining Example</a:t>
            </a:r>
          </a:p>
        </p:txBody>
      </p:sp>
      <p:sp>
        <p:nvSpPr>
          <p:cNvPr id="3" name="Content Placeholder 2">
            <a:extLst>
              <a:ext uri="{FF2B5EF4-FFF2-40B4-BE49-F238E27FC236}">
                <a16:creationId xmlns:a16="http://schemas.microsoft.com/office/drawing/2014/main" id="{60C70667-59AC-4089-8ED0-C6874D6A6658}"/>
              </a:ext>
            </a:extLst>
          </p:cNvPr>
          <p:cNvSpPr>
            <a:spLocks noGrp="1"/>
          </p:cNvSpPr>
          <p:nvPr>
            <p:ph idx="1"/>
          </p:nvPr>
        </p:nvSpPr>
        <p:spPr>
          <a:xfrm>
            <a:off x="609600" y="1600200"/>
            <a:ext cx="10972800" cy="1295400"/>
          </a:xfrm>
        </p:spPr>
        <p:txBody>
          <a:bodyPr/>
          <a:lstStyle/>
          <a:p>
            <a:r>
              <a:rPr lang="en-US" dirty="0"/>
              <a:t>Suppose that you were creating the Greek Facebook.</a:t>
            </a:r>
          </a:p>
          <a:p>
            <a:r>
              <a:rPr lang="en-US" dirty="0"/>
              <a:t>What kind of data would you collect and store?</a:t>
            </a:r>
          </a:p>
        </p:txBody>
      </p:sp>
      <p:sp>
        <p:nvSpPr>
          <p:cNvPr id="5" name="TextBox 4">
            <a:extLst>
              <a:ext uri="{FF2B5EF4-FFF2-40B4-BE49-F238E27FC236}">
                <a16:creationId xmlns:a16="http://schemas.microsoft.com/office/drawing/2014/main" id="{0137D30F-4817-401D-B35A-7C8EF9277DA0}"/>
              </a:ext>
            </a:extLst>
          </p:cNvPr>
          <p:cNvSpPr txBox="1"/>
          <p:nvPr/>
        </p:nvSpPr>
        <p:spPr>
          <a:xfrm>
            <a:off x="1153987" y="3002142"/>
            <a:ext cx="2608406" cy="369332"/>
          </a:xfrm>
          <a:prstGeom prst="rect">
            <a:avLst/>
          </a:prstGeom>
          <a:solidFill>
            <a:schemeClr val="accent3">
              <a:lumMod val="60000"/>
              <a:lumOff val="40000"/>
            </a:schemeClr>
          </a:solidFill>
        </p:spPr>
        <p:txBody>
          <a:bodyPr wrap="none" rtlCol="0">
            <a:spAutoFit/>
          </a:bodyPr>
          <a:lstStyle/>
          <a:p>
            <a:r>
              <a:rPr lang="en-US" dirty="0"/>
              <a:t>Social network contacts</a:t>
            </a:r>
          </a:p>
        </p:txBody>
      </p:sp>
      <p:sp>
        <p:nvSpPr>
          <p:cNvPr id="6" name="TextBox 5">
            <a:extLst>
              <a:ext uri="{FF2B5EF4-FFF2-40B4-BE49-F238E27FC236}">
                <a16:creationId xmlns:a16="http://schemas.microsoft.com/office/drawing/2014/main" id="{18311573-6F4A-4E3C-98E5-FC03A1D44C3D}"/>
              </a:ext>
            </a:extLst>
          </p:cNvPr>
          <p:cNvSpPr txBox="1"/>
          <p:nvPr/>
        </p:nvSpPr>
        <p:spPr>
          <a:xfrm>
            <a:off x="544387" y="3676274"/>
            <a:ext cx="6058069" cy="369332"/>
          </a:xfrm>
          <a:prstGeom prst="rect">
            <a:avLst/>
          </a:prstGeom>
          <a:solidFill>
            <a:schemeClr val="accent3">
              <a:lumMod val="60000"/>
              <a:lumOff val="40000"/>
            </a:schemeClr>
          </a:solidFill>
        </p:spPr>
        <p:txBody>
          <a:bodyPr wrap="none" rtlCol="0">
            <a:spAutoFit/>
          </a:bodyPr>
          <a:lstStyle/>
          <a:p>
            <a:r>
              <a:rPr lang="en-US" dirty="0"/>
              <a:t>Interaction with contacts: messages, likes, replies, shares</a:t>
            </a:r>
          </a:p>
        </p:txBody>
      </p:sp>
      <p:sp>
        <p:nvSpPr>
          <p:cNvPr id="7" name="TextBox 6">
            <a:extLst>
              <a:ext uri="{FF2B5EF4-FFF2-40B4-BE49-F238E27FC236}">
                <a16:creationId xmlns:a16="http://schemas.microsoft.com/office/drawing/2014/main" id="{80F284F4-EB14-4B6B-9E65-A7BB4921F590}"/>
              </a:ext>
            </a:extLst>
          </p:cNvPr>
          <p:cNvSpPr txBox="1"/>
          <p:nvPr/>
        </p:nvSpPr>
        <p:spPr>
          <a:xfrm>
            <a:off x="5497387" y="2697342"/>
            <a:ext cx="2518638" cy="369332"/>
          </a:xfrm>
          <a:prstGeom prst="rect">
            <a:avLst/>
          </a:prstGeom>
          <a:solidFill>
            <a:schemeClr val="accent1">
              <a:lumMod val="20000"/>
              <a:lumOff val="80000"/>
            </a:schemeClr>
          </a:solidFill>
        </p:spPr>
        <p:txBody>
          <a:bodyPr wrap="none" rtlCol="0">
            <a:spAutoFit/>
          </a:bodyPr>
          <a:lstStyle/>
          <a:p>
            <a:r>
              <a:rPr lang="en-US" dirty="0"/>
              <a:t>Posts, content of posts</a:t>
            </a:r>
          </a:p>
        </p:txBody>
      </p:sp>
      <p:sp>
        <p:nvSpPr>
          <p:cNvPr id="8" name="TextBox 7">
            <a:extLst>
              <a:ext uri="{FF2B5EF4-FFF2-40B4-BE49-F238E27FC236}">
                <a16:creationId xmlns:a16="http://schemas.microsoft.com/office/drawing/2014/main" id="{6BF0E4BC-4B21-4708-AE57-C3560905B9FE}"/>
              </a:ext>
            </a:extLst>
          </p:cNvPr>
          <p:cNvSpPr txBox="1"/>
          <p:nvPr/>
        </p:nvSpPr>
        <p:spPr>
          <a:xfrm>
            <a:off x="6335587" y="3161338"/>
            <a:ext cx="5891356" cy="369332"/>
          </a:xfrm>
          <a:prstGeom prst="rect">
            <a:avLst/>
          </a:prstGeom>
          <a:solidFill>
            <a:schemeClr val="accent1">
              <a:lumMod val="20000"/>
              <a:lumOff val="80000"/>
            </a:schemeClr>
          </a:solidFill>
        </p:spPr>
        <p:txBody>
          <a:bodyPr wrap="none" rtlCol="0">
            <a:spAutoFit/>
          </a:bodyPr>
          <a:lstStyle/>
          <a:p>
            <a:r>
              <a:rPr lang="en-US" dirty="0"/>
              <a:t>Interactions with feed: Clicks</a:t>
            </a:r>
            <a:r>
              <a:rPr lang="el-GR" dirty="0"/>
              <a:t>,</a:t>
            </a:r>
            <a:r>
              <a:rPr lang="en-US" dirty="0"/>
              <a:t> Likes, Comments, Shares </a:t>
            </a:r>
          </a:p>
        </p:txBody>
      </p:sp>
      <p:sp>
        <p:nvSpPr>
          <p:cNvPr id="9" name="TextBox 8">
            <a:extLst>
              <a:ext uri="{FF2B5EF4-FFF2-40B4-BE49-F238E27FC236}">
                <a16:creationId xmlns:a16="http://schemas.microsoft.com/office/drawing/2014/main" id="{EED198BC-2446-471C-A5CB-CEB364FC9EA5}"/>
              </a:ext>
            </a:extLst>
          </p:cNvPr>
          <p:cNvSpPr txBox="1"/>
          <p:nvPr/>
        </p:nvSpPr>
        <p:spPr>
          <a:xfrm>
            <a:off x="8279406" y="3783418"/>
            <a:ext cx="902811" cy="369332"/>
          </a:xfrm>
          <a:prstGeom prst="rect">
            <a:avLst/>
          </a:prstGeom>
          <a:solidFill>
            <a:schemeClr val="accent6">
              <a:lumMod val="60000"/>
              <a:lumOff val="40000"/>
            </a:schemeClr>
          </a:solidFill>
        </p:spPr>
        <p:txBody>
          <a:bodyPr wrap="none" rtlCol="0">
            <a:spAutoFit/>
          </a:bodyPr>
          <a:lstStyle/>
          <a:p>
            <a:r>
              <a:rPr lang="en-US" dirty="0"/>
              <a:t>Photos</a:t>
            </a:r>
          </a:p>
        </p:txBody>
      </p:sp>
      <p:sp>
        <p:nvSpPr>
          <p:cNvPr id="10" name="TextBox 9">
            <a:extLst>
              <a:ext uri="{FF2B5EF4-FFF2-40B4-BE49-F238E27FC236}">
                <a16:creationId xmlns:a16="http://schemas.microsoft.com/office/drawing/2014/main" id="{3026B0C6-5595-4509-AB7E-C8A338BDACE2}"/>
              </a:ext>
            </a:extLst>
          </p:cNvPr>
          <p:cNvSpPr txBox="1"/>
          <p:nvPr/>
        </p:nvSpPr>
        <p:spPr>
          <a:xfrm>
            <a:off x="1153987" y="4526142"/>
            <a:ext cx="3142783" cy="369332"/>
          </a:xfrm>
          <a:prstGeom prst="rect">
            <a:avLst/>
          </a:prstGeom>
          <a:solidFill>
            <a:schemeClr val="accent2">
              <a:lumMod val="60000"/>
              <a:lumOff val="40000"/>
            </a:schemeClr>
          </a:solidFill>
        </p:spPr>
        <p:txBody>
          <a:bodyPr wrap="none" rtlCol="0">
            <a:spAutoFit/>
          </a:bodyPr>
          <a:lstStyle/>
          <a:p>
            <a:r>
              <a:rPr lang="en-US" dirty="0"/>
              <a:t>Demographics: Age, City, </a:t>
            </a:r>
            <a:r>
              <a:rPr lang="en-US" dirty="0" err="1"/>
              <a:t>etc</a:t>
            </a:r>
            <a:endParaRPr lang="en-US" dirty="0"/>
          </a:p>
        </p:txBody>
      </p:sp>
      <p:sp>
        <p:nvSpPr>
          <p:cNvPr id="11" name="TextBox 10">
            <a:extLst>
              <a:ext uri="{FF2B5EF4-FFF2-40B4-BE49-F238E27FC236}">
                <a16:creationId xmlns:a16="http://schemas.microsoft.com/office/drawing/2014/main" id="{60260505-04EA-40EB-B7FA-46280A715100}"/>
              </a:ext>
            </a:extLst>
          </p:cNvPr>
          <p:cNvSpPr txBox="1"/>
          <p:nvPr/>
        </p:nvSpPr>
        <p:spPr>
          <a:xfrm>
            <a:off x="5535859" y="4665341"/>
            <a:ext cx="2480166" cy="369332"/>
          </a:xfrm>
          <a:prstGeom prst="rect">
            <a:avLst/>
          </a:prstGeom>
          <a:solidFill>
            <a:schemeClr val="accent4">
              <a:lumMod val="60000"/>
              <a:lumOff val="40000"/>
            </a:schemeClr>
          </a:solidFill>
        </p:spPr>
        <p:txBody>
          <a:bodyPr wrap="none" rtlCol="0">
            <a:spAutoFit/>
          </a:bodyPr>
          <a:lstStyle/>
          <a:p>
            <a:r>
              <a:rPr lang="en-US" dirty="0"/>
              <a:t>Ads seen, ads clicked</a:t>
            </a:r>
          </a:p>
        </p:txBody>
      </p:sp>
      <p:sp>
        <p:nvSpPr>
          <p:cNvPr id="12" name="TextBox 11">
            <a:extLst>
              <a:ext uri="{FF2B5EF4-FFF2-40B4-BE49-F238E27FC236}">
                <a16:creationId xmlns:a16="http://schemas.microsoft.com/office/drawing/2014/main" id="{9E6DF255-E579-4510-809F-2881B29C4C51}"/>
              </a:ext>
            </a:extLst>
          </p:cNvPr>
          <p:cNvSpPr txBox="1"/>
          <p:nvPr/>
        </p:nvSpPr>
        <p:spPr>
          <a:xfrm>
            <a:off x="6602456" y="5249590"/>
            <a:ext cx="1864613" cy="369332"/>
          </a:xfrm>
          <a:prstGeom prst="rect">
            <a:avLst/>
          </a:prstGeom>
          <a:solidFill>
            <a:schemeClr val="accent4">
              <a:lumMod val="60000"/>
              <a:lumOff val="40000"/>
            </a:schemeClr>
          </a:solidFill>
        </p:spPr>
        <p:txBody>
          <a:bodyPr wrap="none" rtlCol="0">
            <a:spAutoFit/>
          </a:bodyPr>
          <a:lstStyle/>
          <a:p>
            <a:r>
              <a:rPr lang="en-US" dirty="0"/>
              <a:t>Products bought</a:t>
            </a:r>
          </a:p>
        </p:txBody>
      </p:sp>
      <p:sp>
        <p:nvSpPr>
          <p:cNvPr id="13" name="TextBox 12">
            <a:extLst>
              <a:ext uri="{FF2B5EF4-FFF2-40B4-BE49-F238E27FC236}">
                <a16:creationId xmlns:a16="http://schemas.microsoft.com/office/drawing/2014/main" id="{09C194AD-FBBD-4E1D-8A22-FB69AF3D113B}"/>
              </a:ext>
            </a:extLst>
          </p:cNvPr>
          <p:cNvSpPr txBox="1"/>
          <p:nvPr/>
        </p:nvSpPr>
        <p:spPr>
          <a:xfrm>
            <a:off x="8164387" y="4312667"/>
            <a:ext cx="3758401" cy="369332"/>
          </a:xfrm>
          <a:prstGeom prst="rect">
            <a:avLst/>
          </a:prstGeom>
          <a:solidFill>
            <a:schemeClr val="accent6">
              <a:lumMod val="60000"/>
              <a:lumOff val="40000"/>
            </a:schemeClr>
          </a:solidFill>
        </p:spPr>
        <p:txBody>
          <a:bodyPr wrap="none" rtlCol="0">
            <a:spAutoFit/>
          </a:bodyPr>
          <a:lstStyle/>
          <a:p>
            <a:r>
              <a:rPr lang="en-US" dirty="0"/>
              <a:t>Videos uploaded videos consumed</a:t>
            </a:r>
          </a:p>
        </p:txBody>
      </p:sp>
      <p:sp>
        <p:nvSpPr>
          <p:cNvPr id="14" name="TextBox 13">
            <a:extLst>
              <a:ext uri="{FF2B5EF4-FFF2-40B4-BE49-F238E27FC236}">
                <a16:creationId xmlns:a16="http://schemas.microsoft.com/office/drawing/2014/main" id="{65355B8E-5612-45EE-ADFA-600E723B0499}"/>
              </a:ext>
            </a:extLst>
          </p:cNvPr>
          <p:cNvSpPr txBox="1"/>
          <p:nvPr/>
        </p:nvSpPr>
        <p:spPr>
          <a:xfrm>
            <a:off x="838200" y="5486400"/>
            <a:ext cx="2784737" cy="523220"/>
          </a:xfrm>
          <a:prstGeom prst="rect">
            <a:avLst/>
          </a:prstGeom>
          <a:noFill/>
        </p:spPr>
        <p:txBody>
          <a:bodyPr wrap="none" rtlCol="0">
            <a:spAutoFit/>
          </a:bodyPr>
          <a:lstStyle/>
          <a:p>
            <a:r>
              <a:rPr lang="en-US" sz="2800" dirty="0"/>
              <a:t>and many more!</a:t>
            </a:r>
          </a:p>
        </p:txBody>
      </p:sp>
      <p:sp>
        <p:nvSpPr>
          <p:cNvPr id="15" name="TextBox 14">
            <a:extLst>
              <a:ext uri="{FF2B5EF4-FFF2-40B4-BE49-F238E27FC236}">
                <a16:creationId xmlns:a16="http://schemas.microsoft.com/office/drawing/2014/main" id="{E68C9485-133E-45BC-AF43-02D50D705B9D}"/>
              </a:ext>
            </a:extLst>
          </p:cNvPr>
          <p:cNvSpPr txBox="1"/>
          <p:nvPr/>
        </p:nvSpPr>
        <p:spPr>
          <a:xfrm>
            <a:off x="788684" y="6062990"/>
            <a:ext cx="5740674" cy="523220"/>
          </a:xfrm>
          <a:prstGeom prst="rect">
            <a:avLst/>
          </a:prstGeom>
          <a:noFill/>
        </p:spPr>
        <p:txBody>
          <a:bodyPr wrap="none" rtlCol="0">
            <a:spAutoFit/>
          </a:bodyPr>
          <a:lstStyle/>
          <a:p>
            <a:r>
              <a:rPr lang="en-US" sz="2800" dirty="0"/>
              <a:t>What would you do with this data?</a:t>
            </a:r>
          </a:p>
        </p:txBody>
      </p:sp>
    </p:spTree>
    <p:extLst>
      <p:ext uri="{BB962C8B-B14F-4D97-AF65-F5344CB8AC3E}">
        <p14:creationId xmlns:p14="http://schemas.microsoft.com/office/powerpoint/2010/main" val="1562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29DB-5EBE-4D1F-A1AB-C02B259EDAE2}"/>
              </a:ext>
            </a:extLst>
          </p:cNvPr>
          <p:cNvSpPr>
            <a:spLocks noGrp="1"/>
          </p:cNvSpPr>
          <p:nvPr>
            <p:ph type="title"/>
          </p:nvPr>
        </p:nvSpPr>
        <p:spPr/>
        <p:txBody>
          <a:bodyPr/>
          <a:lstStyle/>
          <a:p>
            <a:r>
              <a:rPr lang="en-US" dirty="0"/>
              <a:t>Exploratory Analysis</a:t>
            </a:r>
          </a:p>
        </p:txBody>
      </p:sp>
      <p:sp>
        <p:nvSpPr>
          <p:cNvPr id="3" name="Content Placeholder 2">
            <a:extLst>
              <a:ext uri="{FF2B5EF4-FFF2-40B4-BE49-F238E27FC236}">
                <a16:creationId xmlns:a16="http://schemas.microsoft.com/office/drawing/2014/main" id="{BA6766BB-EB02-4030-85CF-088018A2AB46}"/>
              </a:ext>
            </a:extLst>
          </p:cNvPr>
          <p:cNvSpPr>
            <a:spLocks noGrp="1"/>
          </p:cNvSpPr>
          <p:nvPr>
            <p:ph idx="1"/>
          </p:nvPr>
        </p:nvSpPr>
        <p:spPr>
          <a:xfrm>
            <a:off x="609600" y="1600200"/>
            <a:ext cx="7086600" cy="4876800"/>
          </a:xfrm>
        </p:spPr>
        <p:txBody>
          <a:bodyPr>
            <a:normAutofit fontScale="92500" lnSpcReduction="10000"/>
          </a:bodyPr>
          <a:lstStyle/>
          <a:p>
            <a:r>
              <a:rPr lang="en-US" dirty="0"/>
              <a:t>Make </a:t>
            </a:r>
            <a:r>
              <a:rPr lang="en-US" dirty="0">
                <a:solidFill>
                  <a:srgbClr val="FF0000"/>
                </a:solidFill>
              </a:rPr>
              <a:t>measurements </a:t>
            </a:r>
            <a:r>
              <a:rPr lang="en-US" dirty="0"/>
              <a:t>to understand what the data looks like</a:t>
            </a:r>
          </a:p>
          <a:p>
            <a:r>
              <a:rPr lang="en-US" dirty="0"/>
              <a:t>Example: Posts</a:t>
            </a:r>
          </a:p>
          <a:p>
            <a:pPr lvl="1"/>
            <a:r>
              <a:rPr lang="en-US" dirty="0"/>
              <a:t>How often do users posts, how many posts per user, when do they post, is there a correlation between number of posts and number of friends, </a:t>
            </a:r>
            <a:r>
              <a:rPr lang="en-US" dirty="0" err="1"/>
              <a:t>etc</a:t>
            </a:r>
            <a:endParaRPr lang="en-US" dirty="0"/>
          </a:p>
          <a:p>
            <a:r>
              <a:rPr lang="en-US" dirty="0"/>
              <a:t>This is one of the first steps when collecting data.</a:t>
            </a:r>
          </a:p>
          <a:p>
            <a:pPr lvl="1"/>
            <a:r>
              <a:rPr lang="en-US" dirty="0">
                <a:solidFill>
                  <a:srgbClr val="FF0000"/>
                </a:solidFill>
              </a:rPr>
              <a:t>Metrics</a:t>
            </a:r>
            <a:r>
              <a:rPr lang="en-US" dirty="0"/>
              <a:t>: Deciding </a:t>
            </a:r>
            <a:r>
              <a:rPr lang="en-US" dirty="0">
                <a:solidFill>
                  <a:srgbClr val="FF0000"/>
                </a:solidFill>
              </a:rPr>
              <a:t>what to measure </a:t>
            </a:r>
            <a:r>
              <a:rPr lang="en-US" dirty="0"/>
              <a:t>is important</a:t>
            </a:r>
            <a:endParaRPr lang="en-US" dirty="0">
              <a:solidFill>
                <a:srgbClr val="FF0000"/>
              </a:solidFill>
            </a:endParaRPr>
          </a:p>
          <a:p>
            <a:pPr lvl="1"/>
            <a:endParaRPr lang="en-US" dirty="0"/>
          </a:p>
          <a:p>
            <a:r>
              <a:rPr lang="en-US" dirty="0"/>
              <a:t>The example of the Web graph</a:t>
            </a:r>
          </a:p>
        </p:txBody>
      </p:sp>
      <p:pic>
        <p:nvPicPr>
          <p:cNvPr id="4" name="Picture 3" descr="fig1">
            <a:extLst>
              <a:ext uri="{FF2B5EF4-FFF2-40B4-BE49-F238E27FC236}">
                <a16:creationId xmlns:a16="http://schemas.microsoft.com/office/drawing/2014/main" id="{A33B9EB4-187F-45BA-AFEB-BCBA56816E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3276600"/>
            <a:ext cx="4684406" cy="346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281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DCFF-6469-48BD-B5D6-75643CE9A1D2}"/>
              </a:ext>
            </a:extLst>
          </p:cNvPr>
          <p:cNvSpPr>
            <a:spLocks noGrp="1"/>
          </p:cNvSpPr>
          <p:nvPr>
            <p:ph type="title"/>
          </p:nvPr>
        </p:nvSpPr>
        <p:spPr/>
        <p:txBody>
          <a:bodyPr/>
          <a:lstStyle/>
          <a:p>
            <a:r>
              <a:rPr lang="en-US" dirty="0"/>
              <a:t>Exploiting similarities</a:t>
            </a:r>
          </a:p>
        </p:txBody>
      </p:sp>
      <p:sp>
        <p:nvSpPr>
          <p:cNvPr id="3" name="Content Placeholder 2">
            <a:extLst>
              <a:ext uri="{FF2B5EF4-FFF2-40B4-BE49-F238E27FC236}">
                <a16:creationId xmlns:a16="http://schemas.microsoft.com/office/drawing/2014/main" id="{A5098706-19DA-46E1-A384-D5833861AC19}"/>
              </a:ext>
            </a:extLst>
          </p:cNvPr>
          <p:cNvSpPr>
            <a:spLocks noGrp="1"/>
          </p:cNvSpPr>
          <p:nvPr>
            <p:ph idx="1"/>
          </p:nvPr>
        </p:nvSpPr>
        <p:spPr/>
        <p:txBody>
          <a:bodyPr/>
          <a:lstStyle/>
          <a:p>
            <a:r>
              <a:rPr lang="en-US" dirty="0"/>
              <a:t>Consider the following data for six users:</a:t>
            </a:r>
          </a:p>
          <a:p>
            <a:pPr lvl="1"/>
            <a:r>
              <a:rPr lang="en-US" dirty="0"/>
              <a:t>Number of times they have clicked on posts from these pages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What conclusion can we draw?</a:t>
            </a:r>
          </a:p>
        </p:txBody>
      </p:sp>
      <p:graphicFrame>
        <p:nvGraphicFramePr>
          <p:cNvPr id="4" name="Content Placeholder 3">
            <a:extLst>
              <a:ext uri="{FF2B5EF4-FFF2-40B4-BE49-F238E27FC236}">
                <a16:creationId xmlns:a16="http://schemas.microsoft.com/office/drawing/2014/main" id="{4AA9E08C-4985-435A-B6CC-B38DB26C471E}"/>
              </a:ext>
            </a:extLst>
          </p:cNvPr>
          <p:cNvGraphicFramePr>
            <a:graphicFrameLocks/>
          </p:cNvGraphicFramePr>
          <p:nvPr>
            <p:extLst>
              <p:ext uri="{D42A27DB-BD31-4B8C-83A1-F6EECF244321}">
                <p14:modId xmlns:p14="http://schemas.microsoft.com/office/powerpoint/2010/main" val="3823694610"/>
              </p:ext>
            </p:extLst>
          </p:nvPr>
        </p:nvGraphicFramePr>
        <p:xfrm>
          <a:off x="1066800" y="2740660"/>
          <a:ext cx="8888476" cy="2595880"/>
        </p:xfrm>
        <a:graphic>
          <a:graphicData uri="http://schemas.openxmlformats.org/drawingml/2006/table">
            <a:tbl>
              <a:tblPr firstRow="1" firstCol="1" bandRow="1">
                <a:tableStyleId>{5C22544A-7EE6-4342-B048-85BDC9FD1C3A}</a:tableStyleId>
              </a:tblPr>
              <a:tblGrid>
                <a:gridCol w="691662">
                  <a:extLst>
                    <a:ext uri="{9D8B030D-6E8A-4147-A177-3AD203B41FA5}">
                      <a16:colId xmlns:a16="http://schemas.microsoft.com/office/drawing/2014/main" val="20000"/>
                    </a:ext>
                  </a:extLst>
                </a:gridCol>
                <a:gridCol w="908538">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50368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279525">
                  <a:extLst>
                    <a:ext uri="{9D8B030D-6E8A-4147-A177-3AD203B41FA5}">
                      <a16:colId xmlns:a16="http://schemas.microsoft.com/office/drawing/2014/main" val="20005"/>
                    </a:ext>
                  </a:extLst>
                </a:gridCol>
                <a:gridCol w="1418971">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370840">
                <a:tc>
                  <a:txBody>
                    <a:bodyPr/>
                    <a:lstStyle/>
                    <a:p>
                      <a:endParaRPr lang="en-US" dirty="0"/>
                    </a:p>
                  </a:txBody>
                  <a:tcPr/>
                </a:tc>
                <a:tc>
                  <a:txBody>
                    <a:bodyPr/>
                    <a:lstStyle/>
                    <a:p>
                      <a:r>
                        <a:rPr lang="en-US" dirty="0"/>
                        <a:t>NBA</a:t>
                      </a:r>
                    </a:p>
                  </a:txBody>
                  <a:tcPr/>
                </a:tc>
                <a:tc>
                  <a:txBody>
                    <a:bodyPr/>
                    <a:lstStyle/>
                    <a:p>
                      <a:r>
                        <a:rPr lang="en-US" dirty="0"/>
                        <a:t>ESPN</a:t>
                      </a:r>
                    </a:p>
                  </a:txBody>
                  <a:tcPr/>
                </a:tc>
                <a:tc>
                  <a:txBody>
                    <a:bodyPr/>
                    <a:lstStyle/>
                    <a:p>
                      <a:r>
                        <a:rPr lang="en-US" dirty="0"/>
                        <a:t>Sports.com</a:t>
                      </a:r>
                    </a:p>
                  </a:txBody>
                  <a:tcPr/>
                </a:tc>
                <a:tc>
                  <a:txBody>
                    <a:bodyPr/>
                    <a:lstStyle/>
                    <a:p>
                      <a:r>
                        <a:rPr lang="en-US" dirty="0"/>
                        <a:t>MSNBC</a:t>
                      </a:r>
                    </a:p>
                  </a:txBody>
                  <a:tcPr/>
                </a:tc>
                <a:tc>
                  <a:txBody>
                    <a:bodyPr/>
                    <a:lstStyle/>
                    <a:p>
                      <a:r>
                        <a:rPr lang="en-US" dirty="0"/>
                        <a:t>NY Times</a:t>
                      </a:r>
                    </a:p>
                  </a:txBody>
                  <a:tcPr/>
                </a:tc>
                <a:tc>
                  <a:txBody>
                    <a:bodyPr/>
                    <a:lstStyle/>
                    <a:p>
                      <a:r>
                        <a:rPr lang="en-US" dirty="0"/>
                        <a:t>Wall Street</a:t>
                      </a:r>
                    </a:p>
                  </a:txBody>
                  <a:tcPr/>
                </a:tc>
                <a:tc>
                  <a:txBody>
                    <a:bodyPr/>
                    <a:lstStyle/>
                    <a:p>
                      <a:r>
                        <a:rPr lang="en-US" dirty="0"/>
                        <a:t>Politico</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100</a:t>
                      </a:r>
                    </a:p>
                  </a:txBody>
                  <a:tcPr/>
                </a:tc>
                <a:tc>
                  <a:txBody>
                    <a:bodyPr/>
                    <a:lstStyle/>
                    <a:p>
                      <a:r>
                        <a:rPr lang="en-US" dirty="0"/>
                        <a:t>50</a:t>
                      </a:r>
                    </a:p>
                  </a:txBody>
                  <a:tcPr/>
                </a:tc>
                <a:tc>
                  <a:txBody>
                    <a:bodyPr/>
                    <a:lstStyle/>
                    <a:p>
                      <a:r>
                        <a:rPr lang="en-US" dirty="0"/>
                        <a:t>73</a:t>
                      </a:r>
                    </a:p>
                  </a:txBody>
                  <a:tcPr/>
                </a:tc>
                <a:tc>
                  <a:txBody>
                    <a:bodyPr/>
                    <a:lstStyle/>
                    <a:p>
                      <a:r>
                        <a:rPr lang="en-US" dirty="0"/>
                        <a:t>10</a:t>
                      </a:r>
                    </a:p>
                  </a:txBody>
                  <a:tcPr/>
                </a:tc>
                <a:tc>
                  <a:txBody>
                    <a:bodyPr/>
                    <a:lstStyle/>
                    <a:p>
                      <a:r>
                        <a:rPr lang="en-US" dirty="0"/>
                        <a:t>1</a:t>
                      </a:r>
                    </a:p>
                  </a:txBody>
                  <a:tcPr/>
                </a:tc>
                <a:tc>
                  <a:txBody>
                    <a:bodyPr/>
                    <a:lstStyle/>
                    <a:p>
                      <a:r>
                        <a:rPr lang="en-US" dirty="0"/>
                        <a:t>1</a:t>
                      </a:r>
                    </a:p>
                  </a:txBody>
                  <a:tcPr/>
                </a:tc>
                <a:tc>
                  <a:txBody>
                    <a:bodyPr/>
                    <a:lstStyle/>
                    <a:p>
                      <a:r>
                        <a:rPr lang="en-US" dirty="0"/>
                        <a:t>4</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500</a:t>
                      </a:r>
                    </a:p>
                  </a:txBody>
                  <a:tcPr/>
                </a:tc>
                <a:tc>
                  <a:txBody>
                    <a:bodyPr/>
                    <a:lstStyle/>
                    <a:p>
                      <a:r>
                        <a:rPr lang="en-US" dirty="0"/>
                        <a:t>200</a:t>
                      </a:r>
                    </a:p>
                  </a:txBody>
                  <a:tcPr/>
                </a:tc>
                <a:tc>
                  <a:txBody>
                    <a:bodyPr/>
                    <a:lstStyle/>
                    <a:p>
                      <a:r>
                        <a:rPr lang="en-US" dirty="0"/>
                        <a:t>400</a:t>
                      </a:r>
                    </a:p>
                  </a:txBody>
                  <a:tcPr/>
                </a:tc>
                <a:tc>
                  <a:txBody>
                    <a:bodyPr/>
                    <a:lstStyle/>
                    <a:p>
                      <a:r>
                        <a:rPr lang="en-US" dirty="0"/>
                        <a:t>20</a:t>
                      </a:r>
                    </a:p>
                  </a:txBody>
                  <a:tcPr/>
                </a:tc>
                <a:tc>
                  <a:txBody>
                    <a:bodyPr/>
                    <a:lstStyle/>
                    <a:p>
                      <a:r>
                        <a:rPr lang="en-US" dirty="0"/>
                        <a:t>10</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r>
                        <a:rPr lang="en-US" dirty="0"/>
                        <a:t>80</a:t>
                      </a:r>
                    </a:p>
                  </a:txBody>
                  <a:tcPr/>
                </a:tc>
                <a:tc>
                  <a:txBody>
                    <a:bodyPr/>
                    <a:lstStyle/>
                    <a:p>
                      <a:r>
                        <a:rPr lang="en-US" dirty="0"/>
                        <a:t>100</a:t>
                      </a:r>
                    </a:p>
                  </a:txBody>
                  <a:tcPr/>
                </a:tc>
                <a:tc>
                  <a:txBody>
                    <a:bodyPr/>
                    <a:lstStyle/>
                    <a:p>
                      <a:r>
                        <a:rPr lang="en-US" dirty="0"/>
                        <a:t>60</a:t>
                      </a:r>
                    </a:p>
                  </a:txBody>
                  <a:tcPr/>
                </a:tc>
                <a:tc>
                  <a:txBody>
                    <a:bodyPr/>
                    <a:lstStyle/>
                    <a:p>
                      <a:r>
                        <a:rPr lang="en-US" dirty="0"/>
                        <a:t>1</a:t>
                      </a:r>
                    </a:p>
                  </a:txBody>
                  <a:tcPr/>
                </a:tc>
                <a:tc>
                  <a:txBody>
                    <a:bodyPr/>
                    <a:lstStyle/>
                    <a:p>
                      <a:r>
                        <a:rPr lang="en-US" dirty="0"/>
                        <a:t>3</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r>
                        <a:rPr lang="en-US" dirty="0"/>
                        <a:t>4</a:t>
                      </a:r>
                    </a:p>
                  </a:txBody>
                  <a:tcPr/>
                </a:tc>
                <a:tc>
                  <a:txBody>
                    <a:bodyPr/>
                    <a:lstStyle/>
                    <a:p>
                      <a:r>
                        <a:rPr lang="en-US" dirty="0"/>
                        <a:t>2</a:t>
                      </a:r>
                    </a:p>
                  </a:txBody>
                  <a:tcPr/>
                </a:tc>
                <a:tc>
                  <a:txBody>
                    <a:bodyPr/>
                    <a:lstStyle/>
                    <a:p>
                      <a:r>
                        <a:rPr lang="en-US" dirty="0"/>
                        <a:t>1</a:t>
                      </a:r>
                    </a:p>
                  </a:txBody>
                  <a:tcPr/>
                </a:tc>
                <a:tc>
                  <a:txBody>
                    <a:bodyPr/>
                    <a:lstStyle/>
                    <a:p>
                      <a:r>
                        <a:rPr lang="en-US" dirty="0"/>
                        <a:t>12</a:t>
                      </a:r>
                    </a:p>
                  </a:txBody>
                  <a:tcPr/>
                </a:tc>
                <a:tc>
                  <a:txBody>
                    <a:bodyPr/>
                    <a:lstStyle/>
                    <a:p>
                      <a:r>
                        <a:rPr lang="en-US" dirty="0"/>
                        <a:t>90</a:t>
                      </a:r>
                    </a:p>
                  </a:txBody>
                  <a:tcPr/>
                </a:tc>
                <a:tc>
                  <a:txBody>
                    <a:bodyPr/>
                    <a:lstStyle/>
                    <a:p>
                      <a:r>
                        <a:rPr lang="en-US" dirty="0"/>
                        <a:t>100</a:t>
                      </a:r>
                    </a:p>
                  </a:txBody>
                  <a:tcPr/>
                </a:tc>
                <a:tc>
                  <a:txBody>
                    <a:bodyPr/>
                    <a:lstStyle/>
                    <a:p>
                      <a:r>
                        <a:rPr lang="en-US" dirty="0"/>
                        <a:t>80</a:t>
                      </a:r>
                    </a:p>
                  </a:txBody>
                  <a:tcPr/>
                </a:tc>
                <a:extLst>
                  <a:ext uri="{0D108BD9-81ED-4DB2-BD59-A6C34878D82A}">
                    <a16:rowId xmlns:a16="http://schemas.microsoft.com/office/drawing/2014/main" val="383719292"/>
                  </a:ext>
                </a:extLst>
              </a:tr>
              <a:tr h="370840">
                <a:tc>
                  <a:txBody>
                    <a:bodyPr/>
                    <a:lstStyle/>
                    <a:p>
                      <a:r>
                        <a:rPr lang="en-US" dirty="0"/>
                        <a:t>E</a:t>
                      </a:r>
                    </a:p>
                  </a:txBody>
                  <a:tcPr/>
                </a:tc>
                <a:tc>
                  <a:txBody>
                    <a:bodyPr/>
                    <a:lstStyle/>
                    <a:p>
                      <a:r>
                        <a:rPr lang="en-US" dirty="0"/>
                        <a:t>9</a:t>
                      </a:r>
                    </a:p>
                  </a:txBody>
                  <a:tcPr/>
                </a:tc>
                <a:tc>
                  <a:txBody>
                    <a:bodyPr/>
                    <a:lstStyle/>
                    <a:p>
                      <a:r>
                        <a:rPr lang="en-US" dirty="0"/>
                        <a:t>3</a:t>
                      </a:r>
                    </a:p>
                  </a:txBody>
                  <a:tcPr/>
                </a:tc>
                <a:tc>
                  <a:txBody>
                    <a:bodyPr/>
                    <a:lstStyle/>
                    <a:p>
                      <a:r>
                        <a:rPr lang="en-US" dirty="0"/>
                        <a:t>4</a:t>
                      </a:r>
                    </a:p>
                  </a:txBody>
                  <a:tcPr/>
                </a:tc>
                <a:tc>
                  <a:txBody>
                    <a:bodyPr/>
                    <a:lstStyle/>
                    <a:p>
                      <a:r>
                        <a:rPr lang="en-US" dirty="0"/>
                        <a:t>9</a:t>
                      </a:r>
                    </a:p>
                  </a:txBody>
                  <a:tcPr/>
                </a:tc>
                <a:tc>
                  <a:txBody>
                    <a:bodyPr/>
                    <a:lstStyle/>
                    <a:p>
                      <a:r>
                        <a:rPr lang="en-US" dirty="0"/>
                        <a:t>100</a:t>
                      </a:r>
                    </a:p>
                  </a:txBody>
                  <a:tcPr/>
                </a:tc>
                <a:tc>
                  <a:txBody>
                    <a:bodyPr/>
                    <a:lstStyle/>
                    <a:p>
                      <a:r>
                        <a:rPr lang="en-US" dirty="0"/>
                        <a:t>80</a:t>
                      </a:r>
                    </a:p>
                  </a:txBody>
                  <a:tcPr/>
                </a:tc>
                <a:tc>
                  <a:txBody>
                    <a:bodyPr/>
                    <a:lstStyle/>
                    <a:p>
                      <a:r>
                        <a:rPr lang="en-US" dirty="0"/>
                        <a:t>70</a:t>
                      </a:r>
                    </a:p>
                  </a:txBody>
                  <a:tcPr/>
                </a:tc>
                <a:extLst>
                  <a:ext uri="{0D108BD9-81ED-4DB2-BD59-A6C34878D82A}">
                    <a16:rowId xmlns:a16="http://schemas.microsoft.com/office/drawing/2014/main" val="10004"/>
                  </a:ext>
                </a:extLst>
              </a:tr>
              <a:tr h="370840">
                <a:tc>
                  <a:txBody>
                    <a:bodyPr/>
                    <a:lstStyle/>
                    <a:p>
                      <a:r>
                        <a:rPr lang="en-US" dirty="0"/>
                        <a:t>F</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30</a:t>
                      </a:r>
                    </a:p>
                  </a:txBody>
                  <a:tcPr/>
                </a:tc>
                <a:tc>
                  <a:txBody>
                    <a:bodyPr/>
                    <a:lstStyle/>
                    <a:p>
                      <a:r>
                        <a:rPr lang="en-US" dirty="0"/>
                        <a:t>300</a:t>
                      </a:r>
                    </a:p>
                  </a:txBody>
                  <a:tcPr/>
                </a:tc>
                <a:tc>
                  <a:txBody>
                    <a:bodyPr/>
                    <a:lstStyle/>
                    <a:p>
                      <a:r>
                        <a:rPr lang="en-US" dirty="0"/>
                        <a:t>200</a:t>
                      </a:r>
                    </a:p>
                  </a:txBody>
                  <a:tcPr/>
                </a:tc>
                <a:tc>
                  <a:txBody>
                    <a:bodyPr/>
                    <a:lstStyle/>
                    <a:p>
                      <a:r>
                        <a:rPr lang="en-US" dirty="0"/>
                        <a:t>500</a:t>
                      </a:r>
                    </a:p>
                  </a:txBody>
                  <a:tcPr/>
                </a:tc>
                <a:extLst>
                  <a:ext uri="{0D108BD9-81ED-4DB2-BD59-A6C34878D82A}">
                    <a16:rowId xmlns:a16="http://schemas.microsoft.com/office/drawing/2014/main" val="3326765307"/>
                  </a:ext>
                </a:extLst>
              </a:tr>
            </a:tbl>
          </a:graphicData>
        </a:graphic>
      </p:graphicFrame>
    </p:spTree>
    <p:extLst>
      <p:ext uri="{BB962C8B-B14F-4D97-AF65-F5344CB8AC3E}">
        <p14:creationId xmlns:p14="http://schemas.microsoft.com/office/powerpoint/2010/main" val="1487901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DCFF-6469-48BD-B5D6-75643CE9A1D2}"/>
              </a:ext>
            </a:extLst>
          </p:cNvPr>
          <p:cNvSpPr>
            <a:spLocks noGrp="1"/>
          </p:cNvSpPr>
          <p:nvPr>
            <p:ph type="title"/>
          </p:nvPr>
        </p:nvSpPr>
        <p:spPr/>
        <p:txBody>
          <a:bodyPr/>
          <a:lstStyle/>
          <a:p>
            <a:r>
              <a:rPr lang="en-US" dirty="0"/>
              <a:t>Exploiting similarities</a:t>
            </a:r>
          </a:p>
        </p:txBody>
      </p:sp>
      <p:sp>
        <p:nvSpPr>
          <p:cNvPr id="3" name="Content Placeholder 2">
            <a:extLst>
              <a:ext uri="{FF2B5EF4-FFF2-40B4-BE49-F238E27FC236}">
                <a16:creationId xmlns:a16="http://schemas.microsoft.com/office/drawing/2014/main" id="{A5098706-19DA-46E1-A384-D5833861AC19}"/>
              </a:ext>
            </a:extLst>
          </p:cNvPr>
          <p:cNvSpPr>
            <a:spLocks noGrp="1"/>
          </p:cNvSpPr>
          <p:nvPr>
            <p:ph idx="1"/>
          </p:nvPr>
        </p:nvSpPr>
        <p:spPr>
          <a:xfrm>
            <a:off x="609600" y="1600200"/>
            <a:ext cx="10972800" cy="5105400"/>
          </a:xfrm>
        </p:spPr>
        <p:txBody>
          <a:bodyPr>
            <a:normAutofit lnSpcReduction="10000"/>
          </a:bodyPr>
          <a:lstStyle/>
          <a:p>
            <a:r>
              <a:rPr lang="en-US" dirty="0"/>
              <a:t>Two types of users and two types of pages</a:t>
            </a:r>
          </a:p>
          <a:p>
            <a:pPr lvl="1"/>
            <a:r>
              <a:rPr lang="en-US" dirty="0"/>
              <a:t>Sports and politics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Questions:</a:t>
            </a:r>
          </a:p>
          <a:p>
            <a:pPr lvl="1"/>
            <a:r>
              <a:rPr lang="en-US" dirty="0"/>
              <a:t>How do we compute </a:t>
            </a:r>
            <a:r>
              <a:rPr lang="en-US" dirty="0">
                <a:solidFill>
                  <a:srgbClr val="FF0000"/>
                </a:solidFill>
              </a:rPr>
              <a:t>similarity</a:t>
            </a:r>
            <a:r>
              <a:rPr lang="en-US" dirty="0"/>
              <a:t>?</a:t>
            </a:r>
          </a:p>
          <a:p>
            <a:pPr lvl="1"/>
            <a:r>
              <a:rPr lang="en-US" dirty="0"/>
              <a:t>How do we group similar users? </a:t>
            </a:r>
            <a:r>
              <a:rPr lang="en-US" dirty="0">
                <a:solidFill>
                  <a:srgbClr val="FF0000"/>
                </a:solidFill>
              </a:rPr>
              <a:t>Clustering</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graphicFrame>
        <p:nvGraphicFramePr>
          <p:cNvPr id="4" name="Content Placeholder 3">
            <a:extLst>
              <a:ext uri="{FF2B5EF4-FFF2-40B4-BE49-F238E27FC236}">
                <a16:creationId xmlns:a16="http://schemas.microsoft.com/office/drawing/2014/main" id="{4AA9E08C-4985-435A-B6CC-B38DB26C471E}"/>
              </a:ext>
            </a:extLst>
          </p:cNvPr>
          <p:cNvGraphicFramePr>
            <a:graphicFrameLocks/>
          </p:cNvGraphicFramePr>
          <p:nvPr>
            <p:extLst>
              <p:ext uri="{D42A27DB-BD31-4B8C-83A1-F6EECF244321}">
                <p14:modId xmlns:p14="http://schemas.microsoft.com/office/powerpoint/2010/main" val="3776601269"/>
              </p:ext>
            </p:extLst>
          </p:nvPr>
        </p:nvGraphicFramePr>
        <p:xfrm>
          <a:off x="1066800" y="2590800"/>
          <a:ext cx="8888476" cy="2595880"/>
        </p:xfrm>
        <a:graphic>
          <a:graphicData uri="http://schemas.openxmlformats.org/drawingml/2006/table">
            <a:tbl>
              <a:tblPr firstRow="1" firstCol="1" bandRow="1">
                <a:tableStyleId>{5C22544A-7EE6-4342-B048-85BDC9FD1C3A}</a:tableStyleId>
              </a:tblPr>
              <a:tblGrid>
                <a:gridCol w="691662">
                  <a:extLst>
                    <a:ext uri="{9D8B030D-6E8A-4147-A177-3AD203B41FA5}">
                      <a16:colId xmlns:a16="http://schemas.microsoft.com/office/drawing/2014/main" val="20000"/>
                    </a:ext>
                  </a:extLst>
                </a:gridCol>
                <a:gridCol w="908538">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50368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279525">
                  <a:extLst>
                    <a:ext uri="{9D8B030D-6E8A-4147-A177-3AD203B41FA5}">
                      <a16:colId xmlns:a16="http://schemas.microsoft.com/office/drawing/2014/main" val="20005"/>
                    </a:ext>
                  </a:extLst>
                </a:gridCol>
                <a:gridCol w="1418971">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370840">
                <a:tc>
                  <a:txBody>
                    <a:bodyPr/>
                    <a:lstStyle/>
                    <a:p>
                      <a:endParaRPr lang="en-US" dirty="0"/>
                    </a:p>
                  </a:txBody>
                  <a:tcPr/>
                </a:tc>
                <a:tc>
                  <a:txBody>
                    <a:bodyPr/>
                    <a:lstStyle/>
                    <a:p>
                      <a:r>
                        <a:rPr lang="en-US" dirty="0"/>
                        <a:t>NBA</a:t>
                      </a:r>
                    </a:p>
                  </a:txBody>
                  <a:tcPr>
                    <a:solidFill>
                      <a:schemeClr val="accent6">
                        <a:lumMod val="75000"/>
                      </a:schemeClr>
                    </a:solidFill>
                  </a:tcPr>
                </a:tc>
                <a:tc>
                  <a:txBody>
                    <a:bodyPr/>
                    <a:lstStyle/>
                    <a:p>
                      <a:r>
                        <a:rPr lang="en-US" dirty="0"/>
                        <a:t>ESPN</a:t>
                      </a:r>
                    </a:p>
                  </a:txBody>
                  <a:tcPr>
                    <a:solidFill>
                      <a:schemeClr val="accent6">
                        <a:lumMod val="75000"/>
                      </a:schemeClr>
                    </a:solidFill>
                  </a:tcPr>
                </a:tc>
                <a:tc>
                  <a:txBody>
                    <a:bodyPr/>
                    <a:lstStyle/>
                    <a:p>
                      <a:r>
                        <a:rPr lang="en-US" dirty="0"/>
                        <a:t>Sports.com</a:t>
                      </a:r>
                    </a:p>
                  </a:txBody>
                  <a:tcPr>
                    <a:solidFill>
                      <a:schemeClr val="accent6">
                        <a:lumMod val="75000"/>
                      </a:schemeClr>
                    </a:solidFill>
                  </a:tcPr>
                </a:tc>
                <a:tc>
                  <a:txBody>
                    <a:bodyPr/>
                    <a:lstStyle/>
                    <a:p>
                      <a:r>
                        <a:rPr lang="en-US" dirty="0"/>
                        <a:t>MSNBC</a:t>
                      </a:r>
                    </a:p>
                  </a:txBody>
                  <a:tcPr/>
                </a:tc>
                <a:tc>
                  <a:txBody>
                    <a:bodyPr/>
                    <a:lstStyle/>
                    <a:p>
                      <a:r>
                        <a:rPr lang="en-US" dirty="0"/>
                        <a:t>NY Times</a:t>
                      </a:r>
                    </a:p>
                  </a:txBody>
                  <a:tcPr>
                    <a:solidFill>
                      <a:srgbClr val="92D050"/>
                    </a:solidFill>
                  </a:tcPr>
                </a:tc>
                <a:tc>
                  <a:txBody>
                    <a:bodyPr/>
                    <a:lstStyle/>
                    <a:p>
                      <a:r>
                        <a:rPr lang="en-US" dirty="0"/>
                        <a:t>Wall Street</a:t>
                      </a:r>
                    </a:p>
                  </a:txBody>
                  <a:tcPr>
                    <a:solidFill>
                      <a:srgbClr val="92D050"/>
                    </a:solidFill>
                  </a:tcPr>
                </a:tc>
                <a:tc>
                  <a:txBody>
                    <a:bodyPr/>
                    <a:lstStyle/>
                    <a:p>
                      <a:r>
                        <a:rPr lang="en-US" dirty="0"/>
                        <a:t>Politico</a:t>
                      </a:r>
                    </a:p>
                  </a:txBody>
                  <a:tcPr>
                    <a:solidFill>
                      <a:srgbClr val="92D050"/>
                    </a:solidFill>
                  </a:tcPr>
                </a:tc>
                <a:extLst>
                  <a:ext uri="{0D108BD9-81ED-4DB2-BD59-A6C34878D82A}">
                    <a16:rowId xmlns:a16="http://schemas.microsoft.com/office/drawing/2014/main" val="10000"/>
                  </a:ext>
                </a:extLst>
              </a:tr>
              <a:tr h="370840">
                <a:tc>
                  <a:txBody>
                    <a:bodyPr/>
                    <a:lstStyle/>
                    <a:p>
                      <a:r>
                        <a:rPr lang="en-US" dirty="0"/>
                        <a:t>A</a:t>
                      </a:r>
                    </a:p>
                  </a:txBody>
                  <a:tcPr>
                    <a:solidFill>
                      <a:schemeClr val="accent6">
                        <a:lumMod val="75000"/>
                      </a:schemeClr>
                    </a:solidFill>
                  </a:tcPr>
                </a:tc>
                <a:tc>
                  <a:txBody>
                    <a:bodyPr/>
                    <a:lstStyle/>
                    <a:p>
                      <a:r>
                        <a:rPr lang="en-US" dirty="0"/>
                        <a:t>100</a:t>
                      </a:r>
                    </a:p>
                  </a:txBody>
                  <a:tcPr>
                    <a:solidFill>
                      <a:schemeClr val="accent6">
                        <a:lumMod val="75000"/>
                      </a:schemeClr>
                    </a:solidFill>
                  </a:tcPr>
                </a:tc>
                <a:tc>
                  <a:txBody>
                    <a:bodyPr/>
                    <a:lstStyle/>
                    <a:p>
                      <a:r>
                        <a:rPr lang="en-US" dirty="0"/>
                        <a:t>50</a:t>
                      </a:r>
                    </a:p>
                  </a:txBody>
                  <a:tcPr>
                    <a:solidFill>
                      <a:schemeClr val="accent6">
                        <a:lumMod val="75000"/>
                      </a:schemeClr>
                    </a:solidFill>
                  </a:tcPr>
                </a:tc>
                <a:tc>
                  <a:txBody>
                    <a:bodyPr/>
                    <a:lstStyle/>
                    <a:p>
                      <a:r>
                        <a:rPr lang="en-US" dirty="0"/>
                        <a:t>73</a:t>
                      </a:r>
                    </a:p>
                  </a:txBody>
                  <a:tcPr>
                    <a:solidFill>
                      <a:schemeClr val="accent6">
                        <a:lumMod val="75000"/>
                      </a:schemeClr>
                    </a:solidFill>
                  </a:tcPr>
                </a:tc>
                <a:tc>
                  <a:txBody>
                    <a:bodyPr/>
                    <a:lstStyle/>
                    <a:p>
                      <a:r>
                        <a:rPr lang="en-US" dirty="0"/>
                        <a:t>10</a:t>
                      </a:r>
                    </a:p>
                  </a:txBody>
                  <a:tcPr/>
                </a:tc>
                <a:tc>
                  <a:txBody>
                    <a:bodyPr/>
                    <a:lstStyle/>
                    <a:p>
                      <a:r>
                        <a:rPr lang="en-US" dirty="0"/>
                        <a:t>1</a:t>
                      </a:r>
                    </a:p>
                  </a:txBody>
                  <a:tcPr/>
                </a:tc>
                <a:tc>
                  <a:txBody>
                    <a:bodyPr/>
                    <a:lstStyle/>
                    <a:p>
                      <a:r>
                        <a:rPr lang="en-US" dirty="0"/>
                        <a:t>1</a:t>
                      </a:r>
                    </a:p>
                  </a:txBody>
                  <a:tcPr/>
                </a:tc>
                <a:tc>
                  <a:txBody>
                    <a:bodyPr/>
                    <a:lstStyle/>
                    <a:p>
                      <a:r>
                        <a:rPr lang="en-US" dirty="0"/>
                        <a:t>4</a:t>
                      </a:r>
                    </a:p>
                  </a:txBody>
                  <a:tcPr/>
                </a:tc>
                <a:extLst>
                  <a:ext uri="{0D108BD9-81ED-4DB2-BD59-A6C34878D82A}">
                    <a16:rowId xmlns:a16="http://schemas.microsoft.com/office/drawing/2014/main" val="10001"/>
                  </a:ext>
                </a:extLst>
              </a:tr>
              <a:tr h="370840">
                <a:tc>
                  <a:txBody>
                    <a:bodyPr/>
                    <a:lstStyle/>
                    <a:p>
                      <a:r>
                        <a:rPr lang="en-US" dirty="0"/>
                        <a:t>B</a:t>
                      </a:r>
                    </a:p>
                  </a:txBody>
                  <a:tcPr>
                    <a:solidFill>
                      <a:schemeClr val="accent6">
                        <a:lumMod val="75000"/>
                      </a:schemeClr>
                    </a:solidFill>
                  </a:tcPr>
                </a:tc>
                <a:tc>
                  <a:txBody>
                    <a:bodyPr/>
                    <a:lstStyle/>
                    <a:p>
                      <a:r>
                        <a:rPr lang="en-US" dirty="0"/>
                        <a:t>500</a:t>
                      </a:r>
                    </a:p>
                  </a:txBody>
                  <a:tcPr>
                    <a:solidFill>
                      <a:schemeClr val="accent6">
                        <a:lumMod val="75000"/>
                      </a:schemeClr>
                    </a:solidFill>
                  </a:tcPr>
                </a:tc>
                <a:tc>
                  <a:txBody>
                    <a:bodyPr/>
                    <a:lstStyle/>
                    <a:p>
                      <a:r>
                        <a:rPr lang="en-US" dirty="0"/>
                        <a:t>200</a:t>
                      </a:r>
                    </a:p>
                  </a:txBody>
                  <a:tcPr>
                    <a:solidFill>
                      <a:schemeClr val="accent6">
                        <a:lumMod val="75000"/>
                      </a:schemeClr>
                    </a:solidFill>
                  </a:tcPr>
                </a:tc>
                <a:tc>
                  <a:txBody>
                    <a:bodyPr/>
                    <a:lstStyle/>
                    <a:p>
                      <a:r>
                        <a:rPr lang="en-US" dirty="0"/>
                        <a:t>400</a:t>
                      </a:r>
                    </a:p>
                  </a:txBody>
                  <a:tcPr>
                    <a:solidFill>
                      <a:schemeClr val="accent6">
                        <a:lumMod val="75000"/>
                      </a:schemeClr>
                    </a:solidFill>
                  </a:tcPr>
                </a:tc>
                <a:tc>
                  <a:txBody>
                    <a:bodyPr/>
                    <a:lstStyle/>
                    <a:p>
                      <a:r>
                        <a:rPr lang="en-US" dirty="0"/>
                        <a:t>20</a:t>
                      </a:r>
                    </a:p>
                  </a:txBody>
                  <a:tcPr/>
                </a:tc>
                <a:tc>
                  <a:txBody>
                    <a:bodyPr/>
                    <a:lstStyle/>
                    <a:p>
                      <a:r>
                        <a:rPr lang="en-US" dirty="0"/>
                        <a:t>10</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C</a:t>
                      </a:r>
                    </a:p>
                  </a:txBody>
                  <a:tcPr>
                    <a:solidFill>
                      <a:schemeClr val="accent6">
                        <a:lumMod val="75000"/>
                      </a:schemeClr>
                    </a:solidFill>
                  </a:tcPr>
                </a:tc>
                <a:tc>
                  <a:txBody>
                    <a:bodyPr/>
                    <a:lstStyle/>
                    <a:p>
                      <a:r>
                        <a:rPr lang="en-US" dirty="0"/>
                        <a:t>80</a:t>
                      </a:r>
                    </a:p>
                  </a:txBody>
                  <a:tcPr>
                    <a:solidFill>
                      <a:schemeClr val="accent6">
                        <a:lumMod val="75000"/>
                      </a:schemeClr>
                    </a:solidFill>
                  </a:tcPr>
                </a:tc>
                <a:tc>
                  <a:txBody>
                    <a:bodyPr/>
                    <a:lstStyle/>
                    <a:p>
                      <a:r>
                        <a:rPr lang="en-US" dirty="0"/>
                        <a:t>100</a:t>
                      </a:r>
                    </a:p>
                  </a:txBody>
                  <a:tcPr>
                    <a:solidFill>
                      <a:schemeClr val="accent6">
                        <a:lumMod val="75000"/>
                      </a:schemeClr>
                    </a:solidFill>
                  </a:tcPr>
                </a:tc>
                <a:tc>
                  <a:txBody>
                    <a:bodyPr/>
                    <a:lstStyle/>
                    <a:p>
                      <a:r>
                        <a:rPr lang="en-US" dirty="0"/>
                        <a:t>60</a:t>
                      </a:r>
                    </a:p>
                  </a:txBody>
                  <a:tcPr>
                    <a:solidFill>
                      <a:schemeClr val="accent6">
                        <a:lumMod val="75000"/>
                      </a:schemeClr>
                    </a:solidFill>
                  </a:tcPr>
                </a:tc>
                <a:tc>
                  <a:txBody>
                    <a:bodyPr/>
                    <a:lstStyle/>
                    <a:p>
                      <a:r>
                        <a:rPr lang="en-US" dirty="0"/>
                        <a:t>1</a:t>
                      </a:r>
                    </a:p>
                  </a:txBody>
                  <a:tcPr/>
                </a:tc>
                <a:tc>
                  <a:txBody>
                    <a:bodyPr/>
                    <a:lstStyle/>
                    <a:p>
                      <a:r>
                        <a:rPr lang="en-US" dirty="0"/>
                        <a:t>3</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D</a:t>
                      </a:r>
                    </a:p>
                  </a:txBody>
                  <a:tcPr>
                    <a:solidFill>
                      <a:srgbClr val="92D050"/>
                    </a:solidFill>
                  </a:tcPr>
                </a:tc>
                <a:tc>
                  <a:txBody>
                    <a:bodyPr/>
                    <a:lstStyle/>
                    <a:p>
                      <a:r>
                        <a:rPr lang="en-US" dirty="0"/>
                        <a:t>4</a:t>
                      </a:r>
                    </a:p>
                  </a:txBody>
                  <a:tcPr/>
                </a:tc>
                <a:tc>
                  <a:txBody>
                    <a:bodyPr/>
                    <a:lstStyle/>
                    <a:p>
                      <a:r>
                        <a:rPr lang="en-US" dirty="0"/>
                        <a:t>2</a:t>
                      </a:r>
                    </a:p>
                  </a:txBody>
                  <a:tcPr/>
                </a:tc>
                <a:tc>
                  <a:txBody>
                    <a:bodyPr/>
                    <a:lstStyle/>
                    <a:p>
                      <a:r>
                        <a:rPr lang="en-US" dirty="0"/>
                        <a:t>1</a:t>
                      </a:r>
                    </a:p>
                  </a:txBody>
                  <a:tcPr/>
                </a:tc>
                <a:tc>
                  <a:txBody>
                    <a:bodyPr/>
                    <a:lstStyle/>
                    <a:p>
                      <a:r>
                        <a:rPr lang="en-US" dirty="0"/>
                        <a:t>12</a:t>
                      </a:r>
                    </a:p>
                  </a:txBody>
                  <a:tcPr/>
                </a:tc>
                <a:tc>
                  <a:txBody>
                    <a:bodyPr/>
                    <a:lstStyle/>
                    <a:p>
                      <a:r>
                        <a:rPr lang="en-US" dirty="0"/>
                        <a:t>90</a:t>
                      </a:r>
                    </a:p>
                  </a:txBody>
                  <a:tcPr>
                    <a:solidFill>
                      <a:srgbClr val="92D050"/>
                    </a:solidFill>
                  </a:tcPr>
                </a:tc>
                <a:tc>
                  <a:txBody>
                    <a:bodyPr/>
                    <a:lstStyle/>
                    <a:p>
                      <a:r>
                        <a:rPr lang="en-US" dirty="0"/>
                        <a:t>100</a:t>
                      </a:r>
                    </a:p>
                  </a:txBody>
                  <a:tcPr>
                    <a:solidFill>
                      <a:srgbClr val="92D050"/>
                    </a:solidFill>
                  </a:tcPr>
                </a:tc>
                <a:tc>
                  <a:txBody>
                    <a:bodyPr/>
                    <a:lstStyle/>
                    <a:p>
                      <a:r>
                        <a:rPr lang="en-US" dirty="0"/>
                        <a:t>80</a:t>
                      </a:r>
                    </a:p>
                  </a:txBody>
                  <a:tcPr>
                    <a:solidFill>
                      <a:srgbClr val="92D050"/>
                    </a:solidFill>
                  </a:tcPr>
                </a:tc>
                <a:extLst>
                  <a:ext uri="{0D108BD9-81ED-4DB2-BD59-A6C34878D82A}">
                    <a16:rowId xmlns:a16="http://schemas.microsoft.com/office/drawing/2014/main" val="383719292"/>
                  </a:ext>
                </a:extLst>
              </a:tr>
              <a:tr h="370840">
                <a:tc>
                  <a:txBody>
                    <a:bodyPr/>
                    <a:lstStyle/>
                    <a:p>
                      <a:r>
                        <a:rPr lang="en-US" dirty="0"/>
                        <a:t>E</a:t>
                      </a:r>
                    </a:p>
                  </a:txBody>
                  <a:tcPr>
                    <a:solidFill>
                      <a:srgbClr val="92D050"/>
                    </a:solidFill>
                  </a:tcPr>
                </a:tc>
                <a:tc>
                  <a:txBody>
                    <a:bodyPr/>
                    <a:lstStyle/>
                    <a:p>
                      <a:r>
                        <a:rPr lang="en-US" dirty="0"/>
                        <a:t>9</a:t>
                      </a:r>
                    </a:p>
                  </a:txBody>
                  <a:tcPr/>
                </a:tc>
                <a:tc>
                  <a:txBody>
                    <a:bodyPr/>
                    <a:lstStyle/>
                    <a:p>
                      <a:r>
                        <a:rPr lang="en-US" dirty="0"/>
                        <a:t>3</a:t>
                      </a:r>
                    </a:p>
                  </a:txBody>
                  <a:tcPr/>
                </a:tc>
                <a:tc>
                  <a:txBody>
                    <a:bodyPr/>
                    <a:lstStyle/>
                    <a:p>
                      <a:r>
                        <a:rPr lang="en-US" dirty="0"/>
                        <a:t>4</a:t>
                      </a:r>
                    </a:p>
                  </a:txBody>
                  <a:tcPr/>
                </a:tc>
                <a:tc>
                  <a:txBody>
                    <a:bodyPr/>
                    <a:lstStyle/>
                    <a:p>
                      <a:r>
                        <a:rPr lang="en-US" dirty="0"/>
                        <a:t>9</a:t>
                      </a:r>
                    </a:p>
                  </a:txBody>
                  <a:tcPr/>
                </a:tc>
                <a:tc>
                  <a:txBody>
                    <a:bodyPr/>
                    <a:lstStyle/>
                    <a:p>
                      <a:r>
                        <a:rPr lang="en-US" dirty="0"/>
                        <a:t>100</a:t>
                      </a:r>
                    </a:p>
                  </a:txBody>
                  <a:tcPr>
                    <a:solidFill>
                      <a:srgbClr val="92D050"/>
                    </a:solidFill>
                  </a:tcPr>
                </a:tc>
                <a:tc>
                  <a:txBody>
                    <a:bodyPr/>
                    <a:lstStyle/>
                    <a:p>
                      <a:r>
                        <a:rPr lang="en-US" dirty="0"/>
                        <a:t>80</a:t>
                      </a:r>
                    </a:p>
                  </a:txBody>
                  <a:tcPr>
                    <a:solidFill>
                      <a:srgbClr val="92D050"/>
                    </a:solidFill>
                  </a:tcPr>
                </a:tc>
                <a:tc>
                  <a:txBody>
                    <a:bodyPr/>
                    <a:lstStyle/>
                    <a:p>
                      <a:r>
                        <a:rPr lang="en-US" dirty="0"/>
                        <a:t>70</a:t>
                      </a:r>
                    </a:p>
                  </a:txBody>
                  <a:tcPr>
                    <a:solidFill>
                      <a:srgbClr val="92D050"/>
                    </a:solidFill>
                  </a:tcPr>
                </a:tc>
                <a:extLst>
                  <a:ext uri="{0D108BD9-81ED-4DB2-BD59-A6C34878D82A}">
                    <a16:rowId xmlns:a16="http://schemas.microsoft.com/office/drawing/2014/main" val="10004"/>
                  </a:ext>
                </a:extLst>
              </a:tr>
              <a:tr h="370840">
                <a:tc>
                  <a:txBody>
                    <a:bodyPr/>
                    <a:lstStyle/>
                    <a:p>
                      <a:r>
                        <a:rPr lang="en-US" dirty="0"/>
                        <a:t>F</a:t>
                      </a:r>
                    </a:p>
                  </a:txBody>
                  <a:tcPr>
                    <a:solidFill>
                      <a:srgbClr val="92D050"/>
                    </a:solidFill>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30</a:t>
                      </a:r>
                    </a:p>
                  </a:txBody>
                  <a:tcPr/>
                </a:tc>
                <a:tc>
                  <a:txBody>
                    <a:bodyPr/>
                    <a:lstStyle/>
                    <a:p>
                      <a:r>
                        <a:rPr lang="en-US" dirty="0"/>
                        <a:t>300</a:t>
                      </a:r>
                    </a:p>
                  </a:txBody>
                  <a:tcPr>
                    <a:solidFill>
                      <a:srgbClr val="92D050"/>
                    </a:solidFill>
                  </a:tcPr>
                </a:tc>
                <a:tc>
                  <a:txBody>
                    <a:bodyPr/>
                    <a:lstStyle/>
                    <a:p>
                      <a:r>
                        <a:rPr lang="en-US" dirty="0"/>
                        <a:t>200</a:t>
                      </a:r>
                    </a:p>
                  </a:txBody>
                  <a:tcPr>
                    <a:solidFill>
                      <a:srgbClr val="92D050"/>
                    </a:solidFill>
                  </a:tcPr>
                </a:tc>
                <a:tc>
                  <a:txBody>
                    <a:bodyPr/>
                    <a:lstStyle/>
                    <a:p>
                      <a:r>
                        <a:rPr lang="en-US" dirty="0"/>
                        <a:t>500</a:t>
                      </a:r>
                    </a:p>
                  </a:txBody>
                  <a:tcPr>
                    <a:solidFill>
                      <a:srgbClr val="92D050"/>
                    </a:solidFill>
                  </a:tcPr>
                </a:tc>
                <a:extLst>
                  <a:ext uri="{0D108BD9-81ED-4DB2-BD59-A6C34878D82A}">
                    <a16:rowId xmlns:a16="http://schemas.microsoft.com/office/drawing/2014/main" val="3326765307"/>
                  </a:ext>
                </a:extLst>
              </a:tr>
            </a:tbl>
          </a:graphicData>
        </a:graphic>
      </p:graphicFrame>
    </p:spTree>
    <p:extLst>
      <p:ext uri="{BB962C8B-B14F-4D97-AF65-F5344CB8AC3E}">
        <p14:creationId xmlns:p14="http://schemas.microsoft.com/office/powerpoint/2010/main" val="2257220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DCFF-6469-48BD-B5D6-75643CE9A1D2}"/>
              </a:ext>
            </a:extLst>
          </p:cNvPr>
          <p:cNvSpPr>
            <a:spLocks noGrp="1"/>
          </p:cNvSpPr>
          <p:nvPr>
            <p:ph type="title"/>
          </p:nvPr>
        </p:nvSpPr>
        <p:spPr/>
        <p:txBody>
          <a:bodyPr/>
          <a:lstStyle/>
          <a:p>
            <a:r>
              <a:rPr lang="en-US" dirty="0"/>
              <a:t>Exploiting similarities</a:t>
            </a:r>
          </a:p>
        </p:txBody>
      </p:sp>
      <p:sp>
        <p:nvSpPr>
          <p:cNvPr id="3" name="Content Placeholder 2">
            <a:extLst>
              <a:ext uri="{FF2B5EF4-FFF2-40B4-BE49-F238E27FC236}">
                <a16:creationId xmlns:a16="http://schemas.microsoft.com/office/drawing/2014/main" id="{A5098706-19DA-46E1-A384-D5833861AC19}"/>
              </a:ext>
            </a:extLst>
          </p:cNvPr>
          <p:cNvSpPr>
            <a:spLocks noGrp="1"/>
          </p:cNvSpPr>
          <p:nvPr>
            <p:ph idx="1"/>
          </p:nvPr>
        </p:nvSpPr>
        <p:spPr/>
        <p:txBody>
          <a:bodyPr/>
          <a:lstStyle/>
          <a:p>
            <a:r>
              <a:rPr lang="en-US" dirty="0"/>
              <a:t>What if we were missing this entry?</a:t>
            </a:r>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r>
              <a:rPr lang="en-US" dirty="0"/>
              <a:t>Can we fill this value?</a:t>
            </a:r>
          </a:p>
          <a:p>
            <a:r>
              <a:rPr lang="en-US" dirty="0"/>
              <a:t>Similar users like items similarly: </a:t>
            </a:r>
            <a:r>
              <a:rPr lang="en-US" dirty="0">
                <a:solidFill>
                  <a:srgbClr val="FF0000"/>
                </a:solidFill>
              </a:rPr>
              <a:t>Recommendation</a:t>
            </a:r>
            <a:r>
              <a:rPr lang="en-US" dirty="0"/>
              <a:t> systems </a:t>
            </a:r>
          </a:p>
        </p:txBody>
      </p:sp>
      <p:graphicFrame>
        <p:nvGraphicFramePr>
          <p:cNvPr id="4" name="Content Placeholder 3">
            <a:extLst>
              <a:ext uri="{FF2B5EF4-FFF2-40B4-BE49-F238E27FC236}">
                <a16:creationId xmlns:a16="http://schemas.microsoft.com/office/drawing/2014/main" id="{4AA9E08C-4985-435A-B6CC-B38DB26C471E}"/>
              </a:ext>
            </a:extLst>
          </p:cNvPr>
          <p:cNvGraphicFramePr>
            <a:graphicFrameLocks/>
          </p:cNvGraphicFramePr>
          <p:nvPr>
            <p:extLst>
              <p:ext uri="{D42A27DB-BD31-4B8C-83A1-F6EECF244321}">
                <p14:modId xmlns:p14="http://schemas.microsoft.com/office/powerpoint/2010/main" val="1489610770"/>
              </p:ext>
            </p:extLst>
          </p:nvPr>
        </p:nvGraphicFramePr>
        <p:xfrm>
          <a:off x="1143000" y="2362200"/>
          <a:ext cx="8888476" cy="2595880"/>
        </p:xfrm>
        <a:graphic>
          <a:graphicData uri="http://schemas.openxmlformats.org/drawingml/2006/table">
            <a:tbl>
              <a:tblPr firstRow="1" firstCol="1" bandRow="1">
                <a:tableStyleId>{5C22544A-7EE6-4342-B048-85BDC9FD1C3A}</a:tableStyleId>
              </a:tblPr>
              <a:tblGrid>
                <a:gridCol w="691662">
                  <a:extLst>
                    <a:ext uri="{9D8B030D-6E8A-4147-A177-3AD203B41FA5}">
                      <a16:colId xmlns:a16="http://schemas.microsoft.com/office/drawing/2014/main" val="20000"/>
                    </a:ext>
                  </a:extLst>
                </a:gridCol>
                <a:gridCol w="908538">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50368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279525">
                  <a:extLst>
                    <a:ext uri="{9D8B030D-6E8A-4147-A177-3AD203B41FA5}">
                      <a16:colId xmlns:a16="http://schemas.microsoft.com/office/drawing/2014/main" val="20005"/>
                    </a:ext>
                  </a:extLst>
                </a:gridCol>
                <a:gridCol w="1418971">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370840">
                <a:tc>
                  <a:txBody>
                    <a:bodyPr/>
                    <a:lstStyle/>
                    <a:p>
                      <a:endParaRPr lang="en-US" dirty="0"/>
                    </a:p>
                  </a:txBody>
                  <a:tcPr/>
                </a:tc>
                <a:tc>
                  <a:txBody>
                    <a:bodyPr/>
                    <a:lstStyle/>
                    <a:p>
                      <a:r>
                        <a:rPr lang="en-US" dirty="0"/>
                        <a:t>NBA</a:t>
                      </a:r>
                    </a:p>
                  </a:txBody>
                  <a:tcPr/>
                </a:tc>
                <a:tc>
                  <a:txBody>
                    <a:bodyPr/>
                    <a:lstStyle/>
                    <a:p>
                      <a:r>
                        <a:rPr lang="en-US" dirty="0"/>
                        <a:t>ESPN</a:t>
                      </a:r>
                    </a:p>
                  </a:txBody>
                  <a:tcPr/>
                </a:tc>
                <a:tc>
                  <a:txBody>
                    <a:bodyPr/>
                    <a:lstStyle/>
                    <a:p>
                      <a:r>
                        <a:rPr lang="en-US" dirty="0"/>
                        <a:t>Sports.com</a:t>
                      </a:r>
                    </a:p>
                  </a:txBody>
                  <a:tcPr/>
                </a:tc>
                <a:tc>
                  <a:txBody>
                    <a:bodyPr/>
                    <a:lstStyle/>
                    <a:p>
                      <a:r>
                        <a:rPr lang="en-US" dirty="0"/>
                        <a:t>MSNBC</a:t>
                      </a:r>
                    </a:p>
                  </a:txBody>
                  <a:tcPr/>
                </a:tc>
                <a:tc>
                  <a:txBody>
                    <a:bodyPr/>
                    <a:lstStyle/>
                    <a:p>
                      <a:r>
                        <a:rPr lang="en-US" dirty="0"/>
                        <a:t>NY Times</a:t>
                      </a:r>
                    </a:p>
                  </a:txBody>
                  <a:tcPr/>
                </a:tc>
                <a:tc>
                  <a:txBody>
                    <a:bodyPr/>
                    <a:lstStyle/>
                    <a:p>
                      <a:r>
                        <a:rPr lang="en-US" dirty="0"/>
                        <a:t>Wall Street</a:t>
                      </a:r>
                    </a:p>
                  </a:txBody>
                  <a:tcPr/>
                </a:tc>
                <a:tc>
                  <a:txBody>
                    <a:bodyPr/>
                    <a:lstStyle/>
                    <a:p>
                      <a:r>
                        <a:rPr lang="en-US" dirty="0"/>
                        <a:t>Politico</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100</a:t>
                      </a:r>
                    </a:p>
                  </a:txBody>
                  <a:tcPr/>
                </a:tc>
                <a:tc>
                  <a:txBody>
                    <a:bodyPr/>
                    <a:lstStyle/>
                    <a:p>
                      <a:r>
                        <a:rPr lang="en-US" dirty="0"/>
                        <a:t>50</a:t>
                      </a:r>
                    </a:p>
                  </a:txBody>
                  <a:tcPr/>
                </a:tc>
                <a:tc>
                  <a:txBody>
                    <a:bodyPr/>
                    <a:lstStyle/>
                    <a:p>
                      <a:r>
                        <a:rPr lang="en-US" dirty="0"/>
                        <a:t>73</a:t>
                      </a:r>
                    </a:p>
                  </a:txBody>
                  <a:tcPr/>
                </a:tc>
                <a:tc>
                  <a:txBody>
                    <a:bodyPr/>
                    <a:lstStyle/>
                    <a:p>
                      <a:r>
                        <a:rPr lang="en-US" dirty="0"/>
                        <a:t>10</a:t>
                      </a:r>
                    </a:p>
                  </a:txBody>
                  <a:tcPr/>
                </a:tc>
                <a:tc>
                  <a:txBody>
                    <a:bodyPr/>
                    <a:lstStyle/>
                    <a:p>
                      <a:r>
                        <a:rPr lang="en-US" dirty="0"/>
                        <a:t>1</a:t>
                      </a:r>
                    </a:p>
                  </a:txBody>
                  <a:tcPr/>
                </a:tc>
                <a:tc>
                  <a:txBody>
                    <a:bodyPr/>
                    <a:lstStyle/>
                    <a:p>
                      <a:r>
                        <a:rPr lang="en-US" dirty="0"/>
                        <a:t>1</a:t>
                      </a:r>
                    </a:p>
                  </a:txBody>
                  <a:tcPr/>
                </a:tc>
                <a:tc>
                  <a:txBody>
                    <a:bodyPr/>
                    <a:lstStyle/>
                    <a:p>
                      <a:r>
                        <a:rPr lang="en-US" dirty="0"/>
                        <a:t>4</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500</a:t>
                      </a:r>
                    </a:p>
                  </a:txBody>
                  <a:tcPr/>
                </a:tc>
                <a:tc>
                  <a:txBody>
                    <a:bodyPr/>
                    <a:lstStyle/>
                    <a:p>
                      <a:r>
                        <a:rPr lang="en-US" dirty="0"/>
                        <a:t>200</a:t>
                      </a:r>
                    </a:p>
                  </a:txBody>
                  <a:tcPr/>
                </a:tc>
                <a:tc>
                  <a:txBody>
                    <a:bodyPr/>
                    <a:lstStyle/>
                    <a:p>
                      <a:r>
                        <a:rPr lang="en-US" dirty="0"/>
                        <a:t>400</a:t>
                      </a:r>
                    </a:p>
                  </a:txBody>
                  <a:tcPr/>
                </a:tc>
                <a:tc>
                  <a:txBody>
                    <a:bodyPr/>
                    <a:lstStyle/>
                    <a:p>
                      <a:r>
                        <a:rPr lang="en-US" dirty="0"/>
                        <a:t>20</a:t>
                      </a:r>
                    </a:p>
                  </a:txBody>
                  <a:tcPr/>
                </a:tc>
                <a:tc>
                  <a:txBody>
                    <a:bodyPr/>
                    <a:lstStyle/>
                    <a:p>
                      <a:r>
                        <a:rPr lang="en-US" dirty="0"/>
                        <a:t>10</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r>
                        <a:rPr lang="en-US" dirty="0"/>
                        <a:t>80</a:t>
                      </a:r>
                    </a:p>
                  </a:txBody>
                  <a:tcPr/>
                </a:tc>
                <a:tc>
                  <a:txBody>
                    <a:bodyPr/>
                    <a:lstStyle/>
                    <a:p>
                      <a:r>
                        <a:rPr lang="en-US" dirty="0"/>
                        <a:t>100</a:t>
                      </a:r>
                    </a:p>
                  </a:txBody>
                  <a:tcPr/>
                </a:tc>
                <a:tc>
                  <a:txBody>
                    <a:bodyPr/>
                    <a:lstStyle/>
                    <a:p>
                      <a:r>
                        <a:rPr lang="en-US" dirty="0"/>
                        <a:t>???</a:t>
                      </a:r>
                    </a:p>
                  </a:txBody>
                  <a:tcPr>
                    <a:solidFill>
                      <a:srgbClr val="FFFF00"/>
                    </a:solidFill>
                  </a:tcPr>
                </a:tc>
                <a:tc>
                  <a:txBody>
                    <a:bodyPr/>
                    <a:lstStyle/>
                    <a:p>
                      <a:r>
                        <a:rPr lang="en-US" dirty="0"/>
                        <a:t>1</a:t>
                      </a:r>
                    </a:p>
                  </a:txBody>
                  <a:tcPr/>
                </a:tc>
                <a:tc>
                  <a:txBody>
                    <a:bodyPr/>
                    <a:lstStyle/>
                    <a:p>
                      <a:r>
                        <a:rPr lang="en-US" dirty="0"/>
                        <a:t>3</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r>
                        <a:rPr lang="en-US" dirty="0"/>
                        <a:t>4</a:t>
                      </a:r>
                    </a:p>
                  </a:txBody>
                  <a:tcPr/>
                </a:tc>
                <a:tc>
                  <a:txBody>
                    <a:bodyPr/>
                    <a:lstStyle/>
                    <a:p>
                      <a:r>
                        <a:rPr lang="en-US" dirty="0"/>
                        <a:t>2</a:t>
                      </a:r>
                    </a:p>
                  </a:txBody>
                  <a:tcPr/>
                </a:tc>
                <a:tc>
                  <a:txBody>
                    <a:bodyPr/>
                    <a:lstStyle/>
                    <a:p>
                      <a:r>
                        <a:rPr lang="en-US" dirty="0"/>
                        <a:t>1</a:t>
                      </a:r>
                    </a:p>
                  </a:txBody>
                  <a:tcPr/>
                </a:tc>
                <a:tc>
                  <a:txBody>
                    <a:bodyPr/>
                    <a:lstStyle/>
                    <a:p>
                      <a:r>
                        <a:rPr lang="en-US" dirty="0"/>
                        <a:t>12</a:t>
                      </a:r>
                    </a:p>
                  </a:txBody>
                  <a:tcPr/>
                </a:tc>
                <a:tc>
                  <a:txBody>
                    <a:bodyPr/>
                    <a:lstStyle/>
                    <a:p>
                      <a:r>
                        <a:rPr lang="en-US" dirty="0"/>
                        <a:t>90</a:t>
                      </a:r>
                    </a:p>
                  </a:txBody>
                  <a:tcPr/>
                </a:tc>
                <a:tc>
                  <a:txBody>
                    <a:bodyPr/>
                    <a:lstStyle/>
                    <a:p>
                      <a:r>
                        <a:rPr lang="en-US" dirty="0"/>
                        <a:t>100</a:t>
                      </a:r>
                    </a:p>
                  </a:txBody>
                  <a:tcPr/>
                </a:tc>
                <a:tc>
                  <a:txBody>
                    <a:bodyPr/>
                    <a:lstStyle/>
                    <a:p>
                      <a:r>
                        <a:rPr lang="en-US" dirty="0"/>
                        <a:t>80</a:t>
                      </a:r>
                    </a:p>
                  </a:txBody>
                  <a:tcPr/>
                </a:tc>
                <a:extLst>
                  <a:ext uri="{0D108BD9-81ED-4DB2-BD59-A6C34878D82A}">
                    <a16:rowId xmlns:a16="http://schemas.microsoft.com/office/drawing/2014/main" val="383719292"/>
                  </a:ext>
                </a:extLst>
              </a:tr>
              <a:tr h="370840">
                <a:tc>
                  <a:txBody>
                    <a:bodyPr/>
                    <a:lstStyle/>
                    <a:p>
                      <a:r>
                        <a:rPr lang="en-US" dirty="0"/>
                        <a:t>E</a:t>
                      </a:r>
                    </a:p>
                  </a:txBody>
                  <a:tcPr/>
                </a:tc>
                <a:tc>
                  <a:txBody>
                    <a:bodyPr/>
                    <a:lstStyle/>
                    <a:p>
                      <a:r>
                        <a:rPr lang="en-US" dirty="0"/>
                        <a:t>9</a:t>
                      </a:r>
                    </a:p>
                  </a:txBody>
                  <a:tcPr/>
                </a:tc>
                <a:tc>
                  <a:txBody>
                    <a:bodyPr/>
                    <a:lstStyle/>
                    <a:p>
                      <a:r>
                        <a:rPr lang="en-US" dirty="0"/>
                        <a:t>3</a:t>
                      </a:r>
                    </a:p>
                  </a:txBody>
                  <a:tcPr/>
                </a:tc>
                <a:tc>
                  <a:txBody>
                    <a:bodyPr/>
                    <a:lstStyle/>
                    <a:p>
                      <a:r>
                        <a:rPr lang="en-US" dirty="0"/>
                        <a:t>4</a:t>
                      </a:r>
                    </a:p>
                  </a:txBody>
                  <a:tcPr/>
                </a:tc>
                <a:tc>
                  <a:txBody>
                    <a:bodyPr/>
                    <a:lstStyle/>
                    <a:p>
                      <a:r>
                        <a:rPr lang="en-US" dirty="0"/>
                        <a:t>9</a:t>
                      </a:r>
                    </a:p>
                  </a:txBody>
                  <a:tcPr/>
                </a:tc>
                <a:tc>
                  <a:txBody>
                    <a:bodyPr/>
                    <a:lstStyle/>
                    <a:p>
                      <a:r>
                        <a:rPr lang="en-US" dirty="0"/>
                        <a:t>100</a:t>
                      </a:r>
                    </a:p>
                  </a:txBody>
                  <a:tcPr/>
                </a:tc>
                <a:tc>
                  <a:txBody>
                    <a:bodyPr/>
                    <a:lstStyle/>
                    <a:p>
                      <a:r>
                        <a:rPr lang="en-US" dirty="0"/>
                        <a:t>80</a:t>
                      </a:r>
                    </a:p>
                  </a:txBody>
                  <a:tcPr/>
                </a:tc>
                <a:tc>
                  <a:txBody>
                    <a:bodyPr/>
                    <a:lstStyle/>
                    <a:p>
                      <a:r>
                        <a:rPr lang="en-US" dirty="0"/>
                        <a:t>70</a:t>
                      </a:r>
                    </a:p>
                  </a:txBody>
                  <a:tcPr/>
                </a:tc>
                <a:extLst>
                  <a:ext uri="{0D108BD9-81ED-4DB2-BD59-A6C34878D82A}">
                    <a16:rowId xmlns:a16="http://schemas.microsoft.com/office/drawing/2014/main" val="10004"/>
                  </a:ext>
                </a:extLst>
              </a:tr>
              <a:tr h="370840">
                <a:tc>
                  <a:txBody>
                    <a:bodyPr/>
                    <a:lstStyle/>
                    <a:p>
                      <a:r>
                        <a:rPr lang="en-US" dirty="0"/>
                        <a:t>F</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30</a:t>
                      </a:r>
                    </a:p>
                  </a:txBody>
                  <a:tcPr/>
                </a:tc>
                <a:tc>
                  <a:txBody>
                    <a:bodyPr/>
                    <a:lstStyle/>
                    <a:p>
                      <a:r>
                        <a:rPr lang="en-US" dirty="0"/>
                        <a:t>300</a:t>
                      </a:r>
                    </a:p>
                  </a:txBody>
                  <a:tcPr/>
                </a:tc>
                <a:tc>
                  <a:txBody>
                    <a:bodyPr/>
                    <a:lstStyle/>
                    <a:p>
                      <a:r>
                        <a:rPr lang="en-US" dirty="0"/>
                        <a:t>200</a:t>
                      </a:r>
                    </a:p>
                  </a:txBody>
                  <a:tcPr/>
                </a:tc>
                <a:tc>
                  <a:txBody>
                    <a:bodyPr/>
                    <a:lstStyle/>
                    <a:p>
                      <a:r>
                        <a:rPr lang="en-US" dirty="0"/>
                        <a:t>500</a:t>
                      </a:r>
                    </a:p>
                  </a:txBody>
                  <a:tcPr/>
                </a:tc>
                <a:extLst>
                  <a:ext uri="{0D108BD9-81ED-4DB2-BD59-A6C34878D82A}">
                    <a16:rowId xmlns:a16="http://schemas.microsoft.com/office/drawing/2014/main" val="3326765307"/>
                  </a:ext>
                </a:extLst>
              </a:tr>
            </a:tbl>
          </a:graphicData>
        </a:graphic>
      </p:graphicFrame>
    </p:spTree>
    <p:extLst>
      <p:ext uri="{BB962C8B-B14F-4D97-AF65-F5344CB8AC3E}">
        <p14:creationId xmlns:p14="http://schemas.microsoft.com/office/powerpoint/2010/main" val="75928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0670" y="601363"/>
            <a:ext cx="9331513" cy="5835852"/>
          </a:xfrm>
        </p:spPr>
      </p:pic>
    </p:spTree>
    <p:extLst>
      <p:ext uri="{BB962C8B-B14F-4D97-AF65-F5344CB8AC3E}">
        <p14:creationId xmlns:p14="http://schemas.microsoft.com/office/powerpoint/2010/main" val="2944103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Amazon Recommendations</a:t>
            </a:r>
          </a:p>
        </p:txBody>
      </p:sp>
      <p:sp>
        <p:nvSpPr>
          <p:cNvPr id="3" name="Content Placeholder 2"/>
          <p:cNvSpPr>
            <a:spLocks noGrp="1"/>
          </p:cNvSpPr>
          <p:nvPr>
            <p:ph idx="1"/>
          </p:nvPr>
        </p:nvSpPr>
        <p:spPr>
          <a:xfrm>
            <a:off x="609600" y="1600200"/>
            <a:ext cx="7772400" cy="5029200"/>
          </a:xfrm>
        </p:spPr>
        <p:txBody>
          <a:bodyPr>
            <a:normAutofit/>
          </a:bodyPr>
          <a:lstStyle/>
          <a:p>
            <a:r>
              <a:rPr lang="en-US" dirty="0"/>
              <a:t>“People who have bought this also bought…”</a:t>
            </a:r>
          </a:p>
          <a:p>
            <a:endParaRPr lang="en-US" dirty="0"/>
          </a:p>
          <a:p>
            <a:endParaRPr lang="en-US" dirty="0"/>
          </a:p>
          <a:p>
            <a:endParaRPr lang="en-US" dirty="0"/>
          </a:p>
          <a:p>
            <a:endParaRPr lang="en-US" dirty="0"/>
          </a:p>
          <a:p>
            <a:endParaRPr lang="en-US" dirty="0"/>
          </a:p>
          <a:p>
            <a:r>
              <a:rPr lang="en-US" dirty="0"/>
              <a:t>A huge breakthrough for amazon</a:t>
            </a:r>
          </a:p>
          <a:p>
            <a:pPr lvl="1"/>
            <a:r>
              <a:rPr lang="en-US" dirty="0"/>
              <a:t>Took advantage of the long tail</a:t>
            </a:r>
          </a:p>
          <a:p>
            <a:r>
              <a:rPr lang="en-US" dirty="0"/>
              <a:t>A big breakthrough for data mining in general</a:t>
            </a:r>
          </a:p>
        </p:txBody>
      </p:sp>
      <p:pic>
        <p:nvPicPr>
          <p:cNvPr id="4" name="Picture 18" descr="http://media.zenfs.com/en-US/video/video.pd2upload.com/video.yahoofinance.com@feba79e3-1c55-39cb-ba9b-80fbd6730983_FU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215273"/>
            <a:ext cx="3770370" cy="23322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natomy edit">
            <a:extLst>
              <a:ext uri="{FF2B5EF4-FFF2-40B4-BE49-F238E27FC236}">
                <a16:creationId xmlns:a16="http://schemas.microsoft.com/office/drawing/2014/main" id="{57706581-5016-4A1B-8840-F2C8A18539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5700" y="2209800"/>
            <a:ext cx="4343400" cy="3237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057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DE99E-8833-400F-8A39-C69140D275B5}"/>
              </a:ext>
            </a:extLst>
          </p:cNvPr>
          <p:cNvSpPr>
            <a:spLocks noGrp="1"/>
          </p:cNvSpPr>
          <p:nvPr>
            <p:ph type="title"/>
          </p:nvPr>
        </p:nvSpPr>
        <p:spPr/>
        <p:txBody>
          <a:bodyPr/>
          <a:lstStyle/>
          <a:p>
            <a:r>
              <a:rPr lang="en-US" dirty="0"/>
              <a:t>Making predictions</a:t>
            </a:r>
          </a:p>
        </p:txBody>
      </p:sp>
      <p:sp>
        <p:nvSpPr>
          <p:cNvPr id="3" name="Content Placeholder 2">
            <a:extLst>
              <a:ext uri="{FF2B5EF4-FFF2-40B4-BE49-F238E27FC236}">
                <a16:creationId xmlns:a16="http://schemas.microsoft.com/office/drawing/2014/main" id="{B9508812-2375-4B4F-832E-DC895C7CCABF}"/>
              </a:ext>
            </a:extLst>
          </p:cNvPr>
          <p:cNvSpPr>
            <a:spLocks noGrp="1"/>
          </p:cNvSpPr>
          <p:nvPr>
            <p:ph idx="1"/>
          </p:nvPr>
        </p:nvSpPr>
        <p:spPr>
          <a:xfrm>
            <a:off x="609600" y="1600200"/>
            <a:ext cx="11353800" cy="4876800"/>
          </a:xfrm>
        </p:spPr>
        <p:txBody>
          <a:bodyPr/>
          <a:lstStyle/>
          <a:p>
            <a:r>
              <a:rPr lang="en-US" dirty="0"/>
              <a:t>Filling the missing value can also be viewed as a </a:t>
            </a:r>
            <a:r>
              <a:rPr lang="en-US" dirty="0">
                <a:solidFill>
                  <a:srgbClr val="FF0000"/>
                </a:solidFill>
              </a:rPr>
              <a:t>prediction</a:t>
            </a:r>
            <a:r>
              <a:rPr lang="en-US" dirty="0"/>
              <a:t> task</a:t>
            </a:r>
          </a:p>
          <a:p>
            <a:r>
              <a:rPr lang="en-US" dirty="0"/>
              <a:t>Types of prediction tasks:</a:t>
            </a:r>
          </a:p>
          <a:p>
            <a:pPr lvl="1"/>
            <a:r>
              <a:rPr lang="en-US" dirty="0"/>
              <a:t>Predicting a real value (e.g. number of clicks): </a:t>
            </a:r>
            <a:r>
              <a:rPr lang="en-US" dirty="0">
                <a:solidFill>
                  <a:srgbClr val="FF0000"/>
                </a:solidFill>
              </a:rPr>
              <a:t>Regression</a:t>
            </a:r>
          </a:p>
          <a:p>
            <a:pPr lvl="1"/>
            <a:r>
              <a:rPr lang="en-US" dirty="0"/>
              <a:t>Predicting a YES/NO value (e.g., will the user click?): </a:t>
            </a:r>
            <a:r>
              <a:rPr lang="en-US" dirty="0">
                <a:solidFill>
                  <a:srgbClr val="FF0000"/>
                </a:solidFill>
              </a:rPr>
              <a:t>Binary classification</a:t>
            </a:r>
          </a:p>
          <a:p>
            <a:pPr lvl="1"/>
            <a:r>
              <a:rPr lang="en-US" dirty="0"/>
              <a:t>Predicting over multiple classes (e.g., what is the topic of a post): </a:t>
            </a:r>
            <a:r>
              <a:rPr lang="en-US" dirty="0">
                <a:solidFill>
                  <a:srgbClr val="FF0000"/>
                </a:solidFill>
              </a:rPr>
              <a:t>Classification</a:t>
            </a:r>
          </a:p>
          <a:p>
            <a:r>
              <a:rPr lang="en-US" dirty="0"/>
              <a:t>Can you think of prediction/classification tasks for your social network?</a:t>
            </a:r>
          </a:p>
        </p:txBody>
      </p:sp>
      <p:sp>
        <p:nvSpPr>
          <p:cNvPr id="4" name="TextBox 3">
            <a:extLst>
              <a:ext uri="{FF2B5EF4-FFF2-40B4-BE49-F238E27FC236}">
                <a16:creationId xmlns:a16="http://schemas.microsoft.com/office/drawing/2014/main" id="{327AD3E5-4B39-428C-8D85-BA61B0CC434A}"/>
              </a:ext>
            </a:extLst>
          </p:cNvPr>
          <p:cNvSpPr txBox="1"/>
          <p:nvPr/>
        </p:nvSpPr>
        <p:spPr>
          <a:xfrm>
            <a:off x="1143000" y="5105400"/>
            <a:ext cx="2044149" cy="369332"/>
          </a:xfrm>
          <a:prstGeom prst="rect">
            <a:avLst/>
          </a:prstGeom>
          <a:solidFill>
            <a:srgbClr val="92D050"/>
          </a:solidFill>
        </p:spPr>
        <p:txBody>
          <a:bodyPr wrap="none" rtlCol="0">
            <a:spAutoFit/>
          </a:bodyPr>
          <a:lstStyle/>
          <a:p>
            <a:r>
              <a:rPr lang="en-US" dirty="0"/>
              <a:t>Ad click prediction</a:t>
            </a:r>
          </a:p>
        </p:txBody>
      </p:sp>
      <p:sp>
        <p:nvSpPr>
          <p:cNvPr id="5" name="TextBox 4">
            <a:extLst>
              <a:ext uri="{FF2B5EF4-FFF2-40B4-BE49-F238E27FC236}">
                <a16:creationId xmlns:a16="http://schemas.microsoft.com/office/drawing/2014/main" id="{E31A7261-C1F3-441C-96F3-60EC5F1366E8}"/>
              </a:ext>
            </a:extLst>
          </p:cNvPr>
          <p:cNvSpPr txBox="1"/>
          <p:nvPr/>
        </p:nvSpPr>
        <p:spPr>
          <a:xfrm>
            <a:off x="1563013" y="5786689"/>
            <a:ext cx="2826415" cy="369332"/>
          </a:xfrm>
          <a:prstGeom prst="rect">
            <a:avLst/>
          </a:prstGeom>
          <a:solidFill>
            <a:srgbClr val="92D050"/>
          </a:solidFill>
        </p:spPr>
        <p:txBody>
          <a:bodyPr wrap="none" rtlCol="0">
            <a:spAutoFit/>
          </a:bodyPr>
          <a:lstStyle/>
          <a:p>
            <a:r>
              <a:rPr lang="en-US" dirty="0"/>
              <a:t>Ad clickthrough prediction</a:t>
            </a:r>
          </a:p>
        </p:txBody>
      </p:sp>
      <p:sp>
        <p:nvSpPr>
          <p:cNvPr id="6" name="TextBox 5">
            <a:extLst>
              <a:ext uri="{FF2B5EF4-FFF2-40B4-BE49-F238E27FC236}">
                <a16:creationId xmlns:a16="http://schemas.microsoft.com/office/drawing/2014/main" id="{B0B2D7EA-BFA1-4CFC-B51F-44DBCF6EE0ED}"/>
              </a:ext>
            </a:extLst>
          </p:cNvPr>
          <p:cNvSpPr txBox="1"/>
          <p:nvPr/>
        </p:nvSpPr>
        <p:spPr>
          <a:xfrm>
            <a:off x="4800600" y="5169422"/>
            <a:ext cx="1672253" cy="369332"/>
          </a:xfrm>
          <a:prstGeom prst="rect">
            <a:avLst/>
          </a:prstGeom>
          <a:solidFill>
            <a:schemeClr val="accent5">
              <a:lumMod val="40000"/>
              <a:lumOff val="60000"/>
            </a:schemeClr>
          </a:solidFill>
        </p:spPr>
        <p:txBody>
          <a:bodyPr wrap="none" rtlCol="0">
            <a:spAutoFit/>
          </a:bodyPr>
          <a:lstStyle/>
          <a:p>
            <a:r>
              <a:rPr lang="en-US" dirty="0"/>
              <a:t>Like prediction</a:t>
            </a:r>
          </a:p>
        </p:txBody>
      </p:sp>
      <p:sp>
        <p:nvSpPr>
          <p:cNvPr id="7" name="TextBox 6">
            <a:extLst>
              <a:ext uri="{FF2B5EF4-FFF2-40B4-BE49-F238E27FC236}">
                <a16:creationId xmlns:a16="http://schemas.microsoft.com/office/drawing/2014/main" id="{2D14307F-6310-429C-8614-3E47B22B5C61}"/>
              </a:ext>
            </a:extLst>
          </p:cNvPr>
          <p:cNvSpPr txBox="1"/>
          <p:nvPr/>
        </p:nvSpPr>
        <p:spPr>
          <a:xfrm>
            <a:off x="4724400" y="5906869"/>
            <a:ext cx="4698722" cy="646331"/>
          </a:xfrm>
          <a:prstGeom prst="rect">
            <a:avLst/>
          </a:prstGeom>
          <a:solidFill>
            <a:schemeClr val="accent5">
              <a:lumMod val="40000"/>
              <a:lumOff val="60000"/>
            </a:schemeClr>
          </a:solidFill>
        </p:spPr>
        <p:txBody>
          <a:bodyPr wrap="none" rtlCol="0">
            <a:spAutoFit/>
          </a:bodyPr>
          <a:lstStyle/>
          <a:p>
            <a:r>
              <a:rPr lang="en-US" dirty="0"/>
              <a:t>Predict if a user will like a post over another:</a:t>
            </a:r>
          </a:p>
          <a:p>
            <a:r>
              <a:rPr lang="en-US" dirty="0"/>
              <a:t>Learning to rank</a:t>
            </a:r>
          </a:p>
        </p:txBody>
      </p:sp>
      <p:sp>
        <p:nvSpPr>
          <p:cNvPr id="8" name="TextBox 7">
            <a:extLst>
              <a:ext uri="{FF2B5EF4-FFF2-40B4-BE49-F238E27FC236}">
                <a16:creationId xmlns:a16="http://schemas.microsoft.com/office/drawing/2014/main" id="{EA360436-2BA6-4DB3-B1D4-B7E7FEEE4528}"/>
              </a:ext>
            </a:extLst>
          </p:cNvPr>
          <p:cNvSpPr txBox="1"/>
          <p:nvPr/>
        </p:nvSpPr>
        <p:spPr>
          <a:xfrm>
            <a:off x="7162800" y="4797985"/>
            <a:ext cx="2988960" cy="369332"/>
          </a:xfrm>
          <a:prstGeom prst="rect">
            <a:avLst/>
          </a:prstGeom>
          <a:solidFill>
            <a:schemeClr val="accent2">
              <a:lumMod val="60000"/>
              <a:lumOff val="40000"/>
            </a:schemeClr>
          </a:solidFill>
        </p:spPr>
        <p:txBody>
          <a:bodyPr wrap="none" rtlCol="0">
            <a:spAutoFit/>
          </a:bodyPr>
          <a:lstStyle/>
          <a:p>
            <a:r>
              <a:rPr lang="en-US" dirty="0"/>
              <a:t>Predict if a post is offensive</a:t>
            </a:r>
          </a:p>
        </p:txBody>
      </p:sp>
      <p:sp>
        <p:nvSpPr>
          <p:cNvPr id="9" name="TextBox 8">
            <a:extLst>
              <a:ext uri="{FF2B5EF4-FFF2-40B4-BE49-F238E27FC236}">
                <a16:creationId xmlns:a16="http://schemas.microsoft.com/office/drawing/2014/main" id="{07193A1C-6294-4E09-BC7F-4F4C686ACF02}"/>
              </a:ext>
            </a:extLst>
          </p:cNvPr>
          <p:cNvSpPr txBox="1"/>
          <p:nvPr/>
        </p:nvSpPr>
        <p:spPr>
          <a:xfrm>
            <a:off x="8305800" y="5379912"/>
            <a:ext cx="3518912" cy="369332"/>
          </a:xfrm>
          <a:prstGeom prst="rect">
            <a:avLst/>
          </a:prstGeom>
          <a:solidFill>
            <a:schemeClr val="accent2">
              <a:lumMod val="60000"/>
              <a:lumOff val="40000"/>
            </a:schemeClr>
          </a:solidFill>
        </p:spPr>
        <p:txBody>
          <a:bodyPr wrap="none" rtlCol="0">
            <a:spAutoFit/>
          </a:bodyPr>
          <a:lstStyle/>
          <a:p>
            <a:r>
              <a:rPr lang="en-US" dirty="0"/>
              <a:t>Predict if a photo contains nudity</a:t>
            </a:r>
          </a:p>
        </p:txBody>
      </p:sp>
    </p:spTree>
    <p:extLst>
      <p:ext uri="{BB962C8B-B14F-4D97-AF65-F5344CB8AC3E}">
        <p14:creationId xmlns:p14="http://schemas.microsoft.com/office/powerpoint/2010/main" val="368371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3F1F-C746-46B3-8E20-2CDB37C11985}"/>
              </a:ext>
            </a:extLst>
          </p:cNvPr>
          <p:cNvSpPr>
            <a:spLocks noGrp="1"/>
          </p:cNvSpPr>
          <p:nvPr>
            <p:ph type="title"/>
          </p:nvPr>
        </p:nvSpPr>
        <p:spPr/>
        <p:txBody>
          <a:bodyPr/>
          <a:lstStyle/>
          <a:p>
            <a:r>
              <a:rPr lang="en-US" dirty="0"/>
              <a:t>Classification</a:t>
            </a:r>
          </a:p>
        </p:txBody>
      </p:sp>
      <p:sp>
        <p:nvSpPr>
          <p:cNvPr id="3" name="Content Placeholder 2">
            <a:extLst>
              <a:ext uri="{FF2B5EF4-FFF2-40B4-BE49-F238E27FC236}">
                <a16:creationId xmlns:a16="http://schemas.microsoft.com/office/drawing/2014/main" id="{2722E010-88AD-4FDC-AC63-260375C7D0CD}"/>
              </a:ext>
            </a:extLst>
          </p:cNvPr>
          <p:cNvSpPr>
            <a:spLocks noGrp="1"/>
          </p:cNvSpPr>
          <p:nvPr>
            <p:ph idx="1"/>
          </p:nvPr>
        </p:nvSpPr>
        <p:spPr>
          <a:xfrm>
            <a:off x="609600" y="1600200"/>
            <a:ext cx="8219769" cy="4876800"/>
          </a:xfrm>
        </p:spPr>
        <p:txBody>
          <a:bodyPr/>
          <a:lstStyle/>
          <a:p>
            <a:r>
              <a:rPr lang="en-US" dirty="0"/>
              <a:t>Classification process:</a:t>
            </a:r>
          </a:p>
          <a:p>
            <a:pPr lvl="1"/>
            <a:r>
              <a:rPr lang="en-US" dirty="0"/>
              <a:t>Find </a:t>
            </a:r>
            <a:r>
              <a:rPr lang="en-US" dirty="0">
                <a:solidFill>
                  <a:srgbClr val="0070C0"/>
                </a:solidFill>
              </a:rPr>
              <a:t>features</a:t>
            </a:r>
            <a:r>
              <a:rPr lang="en-US" dirty="0"/>
              <a:t> that describe an entity.</a:t>
            </a:r>
          </a:p>
          <a:p>
            <a:pPr lvl="1"/>
            <a:r>
              <a:rPr lang="en-US" dirty="0"/>
              <a:t>Use </a:t>
            </a:r>
            <a:r>
              <a:rPr lang="en-US" dirty="0">
                <a:solidFill>
                  <a:srgbClr val="0070C0"/>
                </a:solidFill>
              </a:rPr>
              <a:t>examples</a:t>
            </a:r>
            <a:r>
              <a:rPr lang="en-US" dirty="0"/>
              <a:t> of the classes you want to predict.</a:t>
            </a:r>
          </a:p>
          <a:p>
            <a:pPr lvl="1"/>
            <a:r>
              <a:rPr lang="en-US" dirty="0">
                <a:solidFill>
                  <a:srgbClr val="0070C0"/>
                </a:solidFill>
              </a:rPr>
              <a:t>Learn</a:t>
            </a:r>
            <a:r>
              <a:rPr lang="en-US" dirty="0"/>
              <a:t> a model (function) that predicts</a:t>
            </a:r>
          </a:p>
          <a:p>
            <a:pPr lvl="1"/>
            <a:endParaRPr lang="en-US" dirty="0"/>
          </a:p>
          <a:p>
            <a:r>
              <a:rPr lang="en-US" dirty="0"/>
              <a:t>Classification is the engine behind the AI revolution</a:t>
            </a:r>
          </a:p>
          <a:p>
            <a:pPr lvl="1"/>
            <a:r>
              <a:rPr lang="en-US" dirty="0"/>
              <a:t>Used in all systems that make decisions</a:t>
            </a:r>
          </a:p>
          <a:p>
            <a:pPr lvl="1"/>
            <a:r>
              <a:rPr lang="en-US" dirty="0"/>
              <a:t>Became very powerful with </a:t>
            </a:r>
            <a:r>
              <a:rPr lang="en-US" dirty="0">
                <a:solidFill>
                  <a:srgbClr val="FF0000"/>
                </a:solidFill>
              </a:rPr>
              <a:t>Deep Learning</a:t>
            </a:r>
          </a:p>
          <a:p>
            <a:pPr lvl="1"/>
            <a:r>
              <a:rPr lang="en-US" dirty="0"/>
              <a:t>Huge applications in vision</a:t>
            </a:r>
          </a:p>
        </p:txBody>
      </p:sp>
      <p:graphicFrame>
        <p:nvGraphicFramePr>
          <p:cNvPr id="4" name="Object 3">
            <a:extLst>
              <a:ext uri="{FF2B5EF4-FFF2-40B4-BE49-F238E27FC236}">
                <a16:creationId xmlns:a16="http://schemas.microsoft.com/office/drawing/2014/main" id="{E068F86C-C3C3-4B7A-ADCC-E55EABBE3186}"/>
              </a:ext>
            </a:extLst>
          </p:cNvPr>
          <p:cNvGraphicFramePr>
            <a:graphicFrameLocks noChangeAspect="1"/>
          </p:cNvGraphicFramePr>
          <p:nvPr>
            <p:extLst>
              <p:ext uri="{D42A27DB-BD31-4B8C-83A1-F6EECF244321}">
                <p14:modId xmlns:p14="http://schemas.microsoft.com/office/powerpoint/2010/main" val="2957758153"/>
              </p:ext>
            </p:extLst>
          </p:nvPr>
        </p:nvGraphicFramePr>
        <p:xfrm>
          <a:off x="8831981" y="158481"/>
          <a:ext cx="3565525" cy="3687763"/>
        </p:xfrm>
        <a:graphic>
          <a:graphicData uri="http://schemas.openxmlformats.org/presentationml/2006/ole">
            <mc:AlternateContent xmlns:mc="http://schemas.openxmlformats.org/markup-compatibility/2006">
              <mc:Choice xmlns:v="urn:schemas-microsoft-com:vml" Requires="v">
                <p:oleObj name="Document" r:id="rId2" imgW="5405628" imgH="5782056" progId="Word.Document.8">
                  <p:embed/>
                </p:oleObj>
              </mc:Choice>
              <mc:Fallback>
                <p:oleObj name="Document" r:id="rId2" imgW="5405628" imgH="5782056" progId="Word.Document.8">
                  <p:embed/>
                  <p:pic>
                    <p:nvPicPr>
                      <p:cNvPr id="4" name="Object 3">
                        <a:extLst>
                          <a:ext uri="{FF2B5EF4-FFF2-40B4-BE49-F238E27FC236}">
                            <a16:creationId xmlns:a16="http://schemas.microsoft.com/office/drawing/2014/main" id="{E068F86C-C3C3-4B7A-ADCC-E55EABBE3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981" y="158481"/>
                        <a:ext cx="3565525" cy="3687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
            <a:extLst>
              <a:ext uri="{FF2B5EF4-FFF2-40B4-BE49-F238E27FC236}">
                <a16:creationId xmlns:a16="http://schemas.microsoft.com/office/drawing/2014/main" id="{C41F410B-0358-4B19-BCD3-248A5A5BA4E0}"/>
              </a:ext>
            </a:extLst>
          </p:cNvPr>
          <p:cNvGrpSpPr>
            <a:grpSpLocks/>
          </p:cNvGrpSpPr>
          <p:nvPr/>
        </p:nvGrpSpPr>
        <p:grpSpPr bwMode="auto">
          <a:xfrm>
            <a:off x="8831981" y="3922444"/>
            <a:ext cx="3200399" cy="2895600"/>
            <a:chOff x="384" y="1584"/>
            <a:chExt cx="2451" cy="1694"/>
          </a:xfrm>
        </p:grpSpPr>
        <p:sp>
          <p:nvSpPr>
            <p:cNvPr id="6" name="Line 4">
              <a:extLst>
                <a:ext uri="{FF2B5EF4-FFF2-40B4-BE49-F238E27FC236}">
                  <a16:creationId xmlns:a16="http://schemas.microsoft.com/office/drawing/2014/main" id="{E24E4567-FCED-4DA8-87B5-54A2D8822E64}"/>
                </a:ext>
              </a:extLst>
            </p:cNvPr>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Line 5">
              <a:extLst>
                <a:ext uri="{FF2B5EF4-FFF2-40B4-BE49-F238E27FC236}">
                  <a16:creationId xmlns:a16="http://schemas.microsoft.com/office/drawing/2014/main" id="{C3883EBB-00F9-4752-93D1-354F97C86B17}"/>
                </a:ext>
              </a:extLst>
            </p:cNvPr>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Line 6">
              <a:extLst>
                <a:ext uri="{FF2B5EF4-FFF2-40B4-BE49-F238E27FC236}">
                  <a16:creationId xmlns:a16="http://schemas.microsoft.com/office/drawing/2014/main" id="{EB8D3839-9526-43DF-A2D2-23357018E231}"/>
                </a:ext>
              </a:extLst>
            </p:cNvPr>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Line 7">
              <a:extLst>
                <a:ext uri="{FF2B5EF4-FFF2-40B4-BE49-F238E27FC236}">
                  <a16:creationId xmlns:a16="http://schemas.microsoft.com/office/drawing/2014/main" id="{9766685A-BAD0-4E65-8931-E93A134E227E}"/>
                </a:ext>
              </a:extLst>
            </p:cNvPr>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Line 8">
              <a:extLst>
                <a:ext uri="{FF2B5EF4-FFF2-40B4-BE49-F238E27FC236}">
                  <a16:creationId xmlns:a16="http://schemas.microsoft.com/office/drawing/2014/main" id="{14211612-257C-40DC-BDD6-285011AECBA7}"/>
                </a:ext>
              </a:extLst>
            </p:cNvPr>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Line 9">
              <a:extLst>
                <a:ext uri="{FF2B5EF4-FFF2-40B4-BE49-F238E27FC236}">
                  <a16:creationId xmlns:a16="http://schemas.microsoft.com/office/drawing/2014/main" id="{2369C98F-4DDD-4F62-8AC4-FE7015494C10}"/>
                </a:ext>
              </a:extLst>
            </p:cNvPr>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Text Box 10">
              <a:extLst>
                <a:ext uri="{FF2B5EF4-FFF2-40B4-BE49-F238E27FC236}">
                  <a16:creationId xmlns:a16="http://schemas.microsoft.com/office/drawing/2014/main" id="{0466C80D-5C46-4272-AA5E-36421C3691FC}"/>
                </a:ext>
              </a:extLst>
            </p:cNvPr>
            <p:cNvSpPr txBox="1">
              <a:spLocks noChangeArrowheads="1"/>
            </p:cNvSpPr>
            <p:nvPr/>
          </p:nvSpPr>
          <p:spPr bwMode="auto">
            <a:xfrm>
              <a:off x="913" y="1584"/>
              <a:ext cx="719" cy="198"/>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13" name="Text Box 11">
              <a:extLst>
                <a:ext uri="{FF2B5EF4-FFF2-40B4-BE49-F238E27FC236}">
                  <a16:creationId xmlns:a16="http://schemas.microsoft.com/office/drawing/2014/main" id="{C846005A-5690-4386-9898-35C19D98B895}"/>
                </a:ext>
              </a:extLst>
            </p:cNvPr>
            <p:cNvSpPr txBox="1">
              <a:spLocks noChangeArrowheads="1"/>
            </p:cNvSpPr>
            <p:nvPr/>
          </p:nvSpPr>
          <p:spPr bwMode="auto">
            <a:xfrm>
              <a:off x="1553" y="2042"/>
              <a:ext cx="633" cy="198"/>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dirty="0" err="1">
                  <a:solidFill>
                    <a:srgbClr val="2D1993"/>
                  </a:solidFill>
                  <a:latin typeface="Arial" charset="0"/>
                </a:rPr>
                <a:t>MarSt</a:t>
              </a:r>
              <a:endParaRPr lang="en-US" sz="1600" dirty="0">
                <a:solidFill>
                  <a:schemeClr val="bg2"/>
                </a:solidFill>
                <a:latin typeface="Arial" charset="0"/>
              </a:endParaRPr>
            </a:p>
          </p:txBody>
        </p:sp>
        <p:sp>
          <p:nvSpPr>
            <p:cNvPr id="14" name="Text Box 12">
              <a:extLst>
                <a:ext uri="{FF2B5EF4-FFF2-40B4-BE49-F238E27FC236}">
                  <a16:creationId xmlns:a16="http://schemas.microsoft.com/office/drawing/2014/main" id="{D4A536A0-E0A8-4782-A140-678AA31B1AF5}"/>
                </a:ext>
              </a:extLst>
            </p:cNvPr>
            <p:cNvSpPr txBox="1">
              <a:spLocks noChangeArrowheads="1"/>
            </p:cNvSpPr>
            <p:nvPr/>
          </p:nvSpPr>
          <p:spPr bwMode="auto">
            <a:xfrm>
              <a:off x="1096" y="2541"/>
              <a:ext cx="672" cy="198"/>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15" name="AutoShape 13">
              <a:extLst>
                <a:ext uri="{FF2B5EF4-FFF2-40B4-BE49-F238E27FC236}">
                  <a16:creationId xmlns:a16="http://schemas.microsoft.com/office/drawing/2014/main" id="{4DA291C1-5760-4629-8485-284AD17FCE2F}"/>
                </a:ext>
              </a:extLst>
            </p:cNvPr>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Text Box 14">
              <a:extLst>
                <a:ext uri="{FF2B5EF4-FFF2-40B4-BE49-F238E27FC236}">
                  <a16:creationId xmlns:a16="http://schemas.microsoft.com/office/drawing/2014/main" id="{FE41104B-3799-4E09-9947-A232788CC815}"/>
                </a:ext>
              </a:extLst>
            </p:cNvPr>
            <p:cNvSpPr txBox="1">
              <a:spLocks noChangeArrowheads="1"/>
            </p:cNvSpPr>
            <p:nvPr/>
          </p:nvSpPr>
          <p:spPr bwMode="auto">
            <a:xfrm>
              <a:off x="1632" y="3038"/>
              <a:ext cx="510" cy="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dirty="0">
                  <a:solidFill>
                    <a:srgbClr val="800000"/>
                  </a:solidFill>
                  <a:latin typeface="Arial" charset="0"/>
                </a:rPr>
                <a:t>YES</a:t>
              </a:r>
              <a:endParaRPr lang="en-US" sz="1600" dirty="0">
                <a:solidFill>
                  <a:schemeClr val="bg2"/>
                </a:solidFill>
                <a:latin typeface="Arial" charset="0"/>
              </a:endParaRPr>
            </a:p>
          </p:txBody>
        </p:sp>
        <p:sp>
          <p:nvSpPr>
            <p:cNvPr id="17" name="AutoShape 15">
              <a:extLst>
                <a:ext uri="{FF2B5EF4-FFF2-40B4-BE49-F238E27FC236}">
                  <a16:creationId xmlns:a16="http://schemas.microsoft.com/office/drawing/2014/main" id="{4BE89569-2141-4D23-89A4-BFAC442EEB3F}"/>
                </a:ext>
              </a:extLst>
            </p:cNvPr>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Text Box 16">
              <a:extLst>
                <a:ext uri="{FF2B5EF4-FFF2-40B4-BE49-F238E27FC236}">
                  <a16:creationId xmlns:a16="http://schemas.microsoft.com/office/drawing/2014/main" id="{5328A1A2-8346-4E56-9A41-0F99EC1FB055}"/>
                </a:ext>
              </a:extLst>
            </p:cNvPr>
            <p:cNvSpPr txBox="1">
              <a:spLocks noChangeArrowheads="1"/>
            </p:cNvSpPr>
            <p:nvPr/>
          </p:nvSpPr>
          <p:spPr bwMode="auto">
            <a:xfrm>
              <a:off x="840" y="3040"/>
              <a:ext cx="230"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19" name="AutoShape 17">
              <a:extLst>
                <a:ext uri="{FF2B5EF4-FFF2-40B4-BE49-F238E27FC236}">
                  <a16:creationId xmlns:a16="http://schemas.microsoft.com/office/drawing/2014/main" id="{3A613482-5B63-450A-93B7-DF84B663E08B}"/>
                </a:ext>
              </a:extLst>
            </p:cNvPr>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Text Box 18">
              <a:extLst>
                <a:ext uri="{FF2B5EF4-FFF2-40B4-BE49-F238E27FC236}">
                  <a16:creationId xmlns:a16="http://schemas.microsoft.com/office/drawing/2014/main" id="{D9086AC2-BF16-4B8C-8333-C2EE9290B613}"/>
                </a:ext>
              </a:extLst>
            </p:cNvPr>
            <p:cNvSpPr txBox="1">
              <a:spLocks noChangeArrowheads="1"/>
            </p:cNvSpPr>
            <p:nvPr/>
          </p:nvSpPr>
          <p:spPr bwMode="auto">
            <a:xfrm>
              <a:off x="484" y="2042"/>
              <a:ext cx="230"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21" name="AutoShape 19">
              <a:extLst>
                <a:ext uri="{FF2B5EF4-FFF2-40B4-BE49-F238E27FC236}">
                  <a16:creationId xmlns:a16="http://schemas.microsoft.com/office/drawing/2014/main" id="{0AEC9744-F39A-4BA7-89AE-0E8ABF9FB9DC}"/>
                </a:ext>
              </a:extLst>
            </p:cNvPr>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Text Box 20">
              <a:extLst>
                <a:ext uri="{FF2B5EF4-FFF2-40B4-BE49-F238E27FC236}">
                  <a16:creationId xmlns:a16="http://schemas.microsoft.com/office/drawing/2014/main" id="{B6537471-4455-4D90-95C8-77B8E05719BD}"/>
                </a:ext>
              </a:extLst>
            </p:cNvPr>
            <p:cNvSpPr txBox="1">
              <a:spLocks noChangeArrowheads="1"/>
            </p:cNvSpPr>
            <p:nvPr/>
          </p:nvSpPr>
          <p:spPr bwMode="auto">
            <a:xfrm>
              <a:off x="2296" y="2558"/>
              <a:ext cx="230"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23" name="Text Box 21">
              <a:extLst>
                <a:ext uri="{FF2B5EF4-FFF2-40B4-BE49-F238E27FC236}">
                  <a16:creationId xmlns:a16="http://schemas.microsoft.com/office/drawing/2014/main" id="{66D99F82-9A09-48CD-8406-C67C9B6C8D75}"/>
                </a:ext>
              </a:extLst>
            </p:cNvPr>
            <p:cNvSpPr txBox="1">
              <a:spLocks noChangeArrowheads="1"/>
            </p:cNvSpPr>
            <p:nvPr/>
          </p:nvSpPr>
          <p:spPr bwMode="auto">
            <a:xfrm>
              <a:off x="549" y="1750"/>
              <a:ext cx="242"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24" name="Text Box 22">
              <a:extLst>
                <a:ext uri="{FF2B5EF4-FFF2-40B4-BE49-F238E27FC236}">
                  <a16:creationId xmlns:a16="http://schemas.microsoft.com/office/drawing/2014/main" id="{34C8801A-0A10-47A5-8773-7B965E8F181F}"/>
                </a:ext>
              </a:extLst>
            </p:cNvPr>
            <p:cNvSpPr txBox="1">
              <a:spLocks noChangeArrowheads="1"/>
            </p:cNvSpPr>
            <p:nvPr/>
          </p:nvSpPr>
          <p:spPr bwMode="auto">
            <a:xfrm>
              <a:off x="1701" y="1750"/>
              <a:ext cx="208"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No</a:t>
              </a:r>
              <a:endParaRPr lang="en-US" sz="1600">
                <a:solidFill>
                  <a:schemeClr val="bg2"/>
                </a:solidFill>
                <a:latin typeface="Arial" charset="0"/>
              </a:endParaRPr>
            </a:p>
          </p:txBody>
        </p:sp>
        <p:sp>
          <p:nvSpPr>
            <p:cNvPr id="25" name="Text Box 23">
              <a:extLst>
                <a:ext uri="{FF2B5EF4-FFF2-40B4-BE49-F238E27FC236}">
                  <a16:creationId xmlns:a16="http://schemas.microsoft.com/office/drawing/2014/main" id="{3AD49DB7-0BA1-4610-AB3C-1A90C5AAE14F}"/>
                </a:ext>
              </a:extLst>
            </p:cNvPr>
            <p:cNvSpPr txBox="1">
              <a:spLocks noChangeArrowheads="1"/>
            </p:cNvSpPr>
            <p:nvPr/>
          </p:nvSpPr>
          <p:spPr bwMode="auto">
            <a:xfrm>
              <a:off x="2398" y="2232"/>
              <a:ext cx="437"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26" name="Text Box 24">
              <a:extLst>
                <a:ext uri="{FF2B5EF4-FFF2-40B4-BE49-F238E27FC236}">
                  <a16:creationId xmlns:a16="http://schemas.microsoft.com/office/drawing/2014/main" id="{4A379AA0-0B75-42D3-A6DA-258F13D92FD5}"/>
                </a:ext>
              </a:extLst>
            </p:cNvPr>
            <p:cNvSpPr txBox="1">
              <a:spLocks noChangeArrowheads="1"/>
            </p:cNvSpPr>
            <p:nvPr/>
          </p:nvSpPr>
          <p:spPr bwMode="auto">
            <a:xfrm>
              <a:off x="1118" y="2250"/>
              <a:ext cx="781"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27" name="Text Box 25">
              <a:extLst>
                <a:ext uri="{FF2B5EF4-FFF2-40B4-BE49-F238E27FC236}">
                  <a16:creationId xmlns:a16="http://schemas.microsoft.com/office/drawing/2014/main" id="{10C295FC-5509-41EC-B67D-7B96E0F64BF1}"/>
                </a:ext>
              </a:extLst>
            </p:cNvPr>
            <p:cNvSpPr txBox="1">
              <a:spLocks noChangeArrowheads="1"/>
            </p:cNvSpPr>
            <p:nvPr/>
          </p:nvSpPr>
          <p:spPr bwMode="auto">
            <a:xfrm>
              <a:off x="729" y="2749"/>
              <a:ext cx="339"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28" name="Text Box 26">
              <a:extLst>
                <a:ext uri="{FF2B5EF4-FFF2-40B4-BE49-F238E27FC236}">
                  <a16:creationId xmlns:a16="http://schemas.microsoft.com/office/drawing/2014/main" id="{43677193-A69B-44C4-A992-CE0E27F94EB7}"/>
                </a:ext>
              </a:extLst>
            </p:cNvPr>
            <p:cNvSpPr txBox="1">
              <a:spLocks noChangeArrowheads="1"/>
            </p:cNvSpPr>
            <p:nvPr/>
          </p:nvSpPr>
          <p:spPr bwMode="auto">
            <a:xfrm>
              <a:off x="1847" y="2749"/>
              <a:ext cx="339"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pSp>
    </p:spTree>
    <p:extLst>
      <p:ext uri="{BB962C8B-B14F-4D97-AF65-F5344CB8AC3E}">
        <p14:creationId xmlns:p14="http://schemas.microsoft.com/office/powerpoint/2010/main" val="1146295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learning</a:t>
            </a:r>
          </a:p>
        </p:txBody>
      </p:sp>
      <p:sp>
        <p:nvSpPr>
          <p:cNvPr id="3" name="Content Placeholder 2"/>
          <p:cNvSpPr>
            <a:spLocks noGrp="1"/>
          </p:cNvSpPr>
          <p:nvPr>
            <p:ph idx="1"/>
          </p:nvPr>
        </p:nvSpPr>
        <p:spPr/>
        <p:txBody>
          <a:bodyPr/>
          <a:lstStyle/>
          <a:p>
            <a:r>
              <a:rPr lang="en-US" dirty="0"/>
              <a:t>Machine learning systems that use neural networks with multiple layers and are trained on </a:t>
            </a:r>
            <a:r>
              <a:rPr lang="en-US" dirty="0">
                <a:solidFill>
                  <a:schemeClr val="accent6">
                    <a:lumMod val="75000"/>
                  </a:schemeClr>
                </a:solidFill>
              </a:rPr>
              <a:t>very large quantities of data</a:t>
            </a:r>
          </a:p>
          <a:p>
            <a:pPr lvl="1"/>
            <a:r>
              <a:rPr lang="en-US" dirty="0"/>
              <a:t>Able to learn </a:t>
            </a:r>
            <a:r>
              <a:rPr lang="en-US" dirty="0">
                <a:solidFill>
                  <a:srgbClr val="0070C0"/>
                </a:solidFill>
              </a:rPr>
              <a:t>complex representations </a:t>
            </a:r>
            <a:r>
              <a:rPr lang="en-US" dirty="0"/>
              <a:t>and</a:t>
            </a:r>
            <a:r>
              <a:rPr lang="en-US" dirty="0">
                <a:solidFill>
                  <a:srgbClr val="0070C0"/>
                </a:solidFill>
              </a:rPr>
              <a:t> powerful models</a:t>
            </a:r>
            <a:r>
              <a:rPr lang="en-US" dirty="0"/>
              <a:t>.</a:t>
            </a:r>
          </a:p>
          <a:p>
            <a:pPr lvl="1"/>
            <a:r>
              <a:rPr lang="en-US" dirty="0"/>
              <a:t>Applications in </a:t>
            </a:r>
            <a:r>
              <a:rPr lang="en-US" dirty="0">
                <a:solidFill>
                  <a:srgbClr val="0070C0"/>
                </a:solidFill>
              </a:rPr>
              <a:t>recommendations, network analysis, text analysis</a:t>
            </a:r>
            <a:r>
              <a:rPr lang="en-US" dirty="0"/>
              <a:t>, </a:t>
            </a:r>
            <a:r>
              <a:rPr lang="en-US" dirty="0">
                <a:solidFill>
                  <a:srgbClr val="0070C0"/>
                </a:solidFill>
              </a:rPr>
              <a:t>image recognition</a:t>
            </a:r>
            <a:r>
              <a:rPr lang="en-US" dirty="0"/>
              <a:t>,</a:t>
            </a:r>
            <a:r>
              <a:rPr lang="el-GR" dirty="0"/>
              <a:t> </a:t>
            </a:r>
            <a:r>
              <a:rPr lang="en-US" dirty="0">
                <a:solidFill>
                  <a:srgbClr val="0070C0"/>
                </a:solidFill>
              </a:rPr>
              <a:t>car driving, playing games</a:t>
            </a:r>
            <a:r>
              <a:rPr lang="en-US" dirty="0"/>
              <a:t>…</a:t>
            </a:r>
          </a:p>
          <a:p>
            <a:pPr lvl="1"/>
            <a:r>
              <a:rPr lang="en-US" dirty="0"/>
              <a:t>Require less feature engineering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3429000"/>
            <a:ext cx="5186019" cy="3298883"/>
          </a:xfrm>
          <a:prstGeom prst="rect">
            <a:avLst/>
          </a:prstGeom>
        </p:spPr>
      </p:pic>
    </p:spTree>
    <p:extLst>
      <p:ext uri="{BB962C8B-B14F-4D97-AF65-F5344CB8AC3E}">
        <p14:creationId xmlns:p14="http://schemas.microsoft.com/office/powerpoint/2010/main" val="160639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6C66-1B5F-457E-A8C2-58786A8E1479}"/>
              </a:ext>
            </a:extLst>
          </p:cNvPr>
          <p:cNvSpPr>
            <a:spLocks noGrp="1"/>
          </p:cNvSpPr>
          <p:nvPr>
            <p:ph type="title"/>
          </p:nvPr>
        </p:nvSpPr>
        <p:spPr/>
        <p:txBody>
          <a:bodyPr/>
          <a:lstStyle/>
          <a:p>
            <a:r>
              <a:rPr lang="en-US" dirty="0"/>
              <a:t>The social graph</a:t>
            </a:r>
          </a:p>
        </p:txBody>
      </p:sp>
      <p:sp>
        <p:nvSpPr>
          <p:cNvPr id="3" name="Content Placeholder 2">
            <a:extLst>
              <a:ext uri="{FF2B5EF4-FFF2-40B4-BE49-F238E27FC236}">
                <a16:creationId xmlns:a16="http://schemas.microsoft.com/office/drawing/2014/main" id="{D746F59E-FC04-40EC-943C-A4966B23C3D2}"/>
              </a:ext>
            </a:extLst>
          </p:cNvPr>
          <p:cNvSpPr>
            <a:spLocks noGrp="1"/>
          </p:cNvSpPr>
          <p:nvPr>
            <p:ph idx="1"/>
          </p:nvPr>
        </p:nvSpPr>
        <p:spPr/>
        <p:txBody>
          <a:bodyPr/>
          <a:lstStyle/>
          <a:p>
            <a:r>
              <a:rPr lang="en-US" dirty="0"/>
              <a:t>Your Greek Facebook also has a </a:t>
            </a:r>
            <a:r>
              <a:rPr lang="en-US" dirty="0">
                <a:solidFill>
                  <a:schemeClr val="accent6">
                    <a:lumMod val="75000"/>
                  </a:schemeClr>
                </a:solidFill>
              </a:rPr>
              <a:t>social graph</a:t>
            </a:r>
            <a:r>
              <a:rPr lang="en-US" dirty="0"/>
              <a:t>. What can you do with this data?</a:t>
            </a:r>
          </a:p>
        </p:txBody>
      </p:sp>
      <p:sp>
        <p:nvSpPr>
          <p:cNvPr id="4" name="TextBox 3">
            <a:extLst>
              <a:ext uri="{FF2B5EF4-FFF2-40B4-BE49-F238E27FC236}">
                <a16:creationId xmlns:a16="http://schemas.microsoft.com/office/drawing/2014/main" id="{BD3E0D0E-F87D-45FC-B8BA-578F24A932D2}"/>
              </a:ext>
            </a:extLst>
          </p:cNvPr>
          <p:cNvSpPr txBox="1"/>
          <p:nvPr/>
        </p:nvSpPr>
        <p:spPr>
          <a:xfrm>
            <a:off x="4495800" y="4038600"/>
            <a:ext cx="6498895" cy="461665"/>
          </a:xfrm>
          <a:prstGeom prst="rect">
            <a:avLst/>
          </a:prstGeom>
          <a:solidFill>
            <a:srgbClr val="92D050"/>
          </a:solidFill>
        </p:spPr>
        <p:txBody>
          <a:bodyPr wrap="none" rtlCol="0">
            <a:spAutoFit/>
          </a:bodyPr>
          <a:lstStyle/>
          <a:p>
            <a:r>
              <a:rPr lang="en-US" sz="2400" dirty="0"/>
              <a:t>What is the shortest path between two nodes?</a:t>
            </a:r>
          </a:p>
        </p:txBody>
      </p:sp>
      <p:sp>
        <p:nvSpPr>
          <p:cNvPr id="5" name="TextBox 4">
            <a:extLst>
              <a:ext uri="{FF2B5EF4-FFF2-40B4-BE49-F238E27FC236}">
                <a16:creationId xmlns:a16="http://schemas.microsoft.com/office/drawing/2014/main" id="{AEE731DF-79E6-4DE7-B8D2-8AE20983FD2A}"/>
              </a:ext>
            </a:extLst>
          </p:cNvPr>
          <p:cNvSpPr txBox="1"/>
          <p:nvPr/>
        </p:nvSpPr>
        <p:spPr>
          <a:xfrm>
            <a:off x="990600" y="3106073"/>
            <a:ext cx="6365845" cy="461665"/>
          </a:xfrm>
          <a:prstGeom prst="rect">
            <a:avLst/>
          </a:prstGeom>
          <a:solidFill>
            <a:schemeClr val="accent6">
              <a:lumMod val="75000"/>
            </a:schemeClr>
          </a:solidFill>
        </p:spPr>
        <p:txBody>
          <a:bodyPr wrap="none" rtlCol="0">
            <a:spAutoFit/>
          </a:bodyPr>
          <a:lstStyle/>
          <a:p>
            <a:r>
              <a:rPr lang="en-US" sz="2400" dirty="0"/>
              <a:t>Who is important and influential in the graph?</a:t>
            </a:r>
          </a:p>
        </p:txBody>
      </p:sp>
      <p:sp>
        <p:nvSpPr>
          <p:cNvPr id="6" name="TextBox 5">
            <a:extLst>
              <a:ext uri="{FF2B5EF4-FFF2-40B4-BE49-F238E27FC236}">
                <a16:creationId xmlns:a16="http://schemas.microsoft.com/office/drawing/2014/main" id="{E8D6D0F9-632E-4F05-8EAF-1CA0F4F6A6DD}"/>
              </a:ext>
            </a:extLst>
          </p:cNvPr>
          <p:cNvSpPr txBox="1"/>
          <p:nvPr/>
        </p:nvSpPr>
        <p:spPr>
          <a:xfrm>
            <a:off x="457200" y="4785642"/>
            <a:ext cx="6365845" cy="461665"/>
          </a:xfrm>
          <a:prstGeom prst="rect">
            <a:avLst/>
          </a:prstGeom>
          <a:solidFill>
            <a:schemeClr val="tx2">
              <a:lumMod val="40000"/>
              <a:lumOff val="60000"/>
            </a:schemeClr>
          </a:solidFill>
        </p:spPr>
        <p:txBody>
          <a:bodyPr wrap="none" rtlCol="0">
            <a:spAutoFit/>
          </a:bodyPr>
          <a:lstStyle/>
          <a:p>
            <a:r>
              <a:rPr lang="en-US" sz="2400" dirty="0"/>
              <a:t>How does information spread in the network?</a:t>
            </a:r>
          </a:p>
        </p:txBody>
      </p:sp>
      <p:sp>
        <p:nvSpPr>
          <p:cNvPr id="7" name="TextBox 6">
            <a:extLst>
              <a:ext uri="{FF2B5EF4-FFF2-40B4-BE49-F238E27FC236}">
                <a16:creationId xmlns:a16="http://schemas.microsoft.com/office/drawing/2014/main" id="{5C8B99C6-727E-49D0-B65A-D67E299CBCC3}"/>
              </a:ext>
            </a:extLst>
          </p:cNvPr>
          <p:cNvSpPr txBox="1"/>
          <p:nvPr/>
        </p:nvSpPr>
        <p:spPr>
          <a:xfrm>
            <a:off x="457200" y="5532684"/>
            <a:ext cx="3060453" cy="461665"/>
          </a:xfrm>
          <a:prstGeom prst="rect">
            <a:avLst/>
          </a:prstGeom>
          <a:solidFill>
            <a:schemeClr val="tx2">
              <a:lumMod val="40000"/>
              <a:lumOff val="60000"/>
            </a:schemeClr>
          </a:solidFill>
        </p:spPr>
        <p:txBody>
          <a:bodyPr wrap="none" rtlCol="0">
            <a:spAutoFit/>
          </a:bodyPr>
          <a:lstStyle/>
          <a:p>
            <a:r>
              <a:rPr lang="en-US" sz="2400" dirty="0"/>
              <a:t>What becomes viral?</a:t>
            </a:r>
          </a:p>
        </p:txBody>
      </p:sp>
      <p:sp>
        <p:nvSpPr>
          <p:cNvPr id="8" name="TextBox 7">
            <a:extLst>
              <a:ext uri="{FF2B5EF4-FFF2-40B4-BE49-F238E27FC236}">
                <a16:creationId xmlns:a16="http://schemas.microsoft.com/office/drawing/2014/main" id="{4CC146AA-9179-4AF9-9E40-59A54A90C611}"/>
              </a:ext>
            </a:extLst>
          </p:cNvPr>
          <p:cNvSpPr txBox="1"/>
          <p:nvPr/>
        </p:nvSpPr>
        <p:spPr>
          <a:xfrm>
            <a:off x="5595621" y="5752691"/>
            <a:ext cx="6157455" cy="461665"/>
          </a:xfrm>
          <a:prstGeom prst="rect">
            <a:avLst/>
          </a:prstGeom>
          <a:solidFill>
            <a:schemeClr val="accent4">
              <a:lumMod val="60000"/>
              <a:lumOff val="40000"/>
            </a:schemeClr>
          </a:solidFill>
        </p:spPr>
        <p:txBody>
          <a:bodyPr wrap="none" rtlCol="0">
            <a:spAutoFit/>
          </a:bodyPr>
          <a:lstStyle/>
          <a:p>
            <a:r>
              <a:rPr lang="en-US" sz="2400" dirty="0"/>
              <a:t>Will two users become friends in the future?</a:t>
            </a:r>
          </a:p>
        </p:txBody>
      </p:sp>
    </p:spTree>
    <p:extLst>
      <p:ext uri="{BB962C8B-B14F-4D97-AF65-F5344CB8AC3E}">
        <p14:creationId xmlns:p14="http://schemas.microsoft.com/office/powerpoint/2010/main" val="137991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5C9582-8442-4631-9032-C2FCD303496C}"/>
              </a:ext>
            </a:extLst>
          </p:cNvPr>
          <p:cNvSpPr>
            <a:spLocks noGrp="1"/>
          </p:cNvSpPr>
          <p:nvPr>
            <p:ph idx="1"/>
          </p:nvPr>
        </p:nvSpPr>
        <p:spPr>
          <a:xfrm>
            <a:off x="609600" y="1600200"/>
            <a:ext cx="6358822" cy="4876800"/>
          </a:xfrm>
        </p:spPr>
        <p:txBody>
          <a:bodyPr/>
          <a:lstStyle/>
          <a:p>
            <a:r>
              <a:rPr lang="en-US" dirty="0"/>
              <a:t>What is the most important node in this graph?</a:t>
            </a:r>
          </a:p>
          <a:p>
            <a:endParaRPr lang="en-US" dirty="0"/>
          </a:p>
          <a:p>
            <a:r>
              <a:rPr lang="en-US" dirty="0"/>
              <a:t>The PageRank algorithm: A node is important is it is pointed to by other important nodes</a:t>
            </a:r>
          </a:p>
          <a:p>
            <a:endParaRPr lang="en-US" dirty="0"/>
          </a:p>
        </p:txBody>
      </p:sp>
      <p:grpSp>
        <p:nvGrpSpPr>
          <p:cNvPr id="5" name="Group 4">
            <a:extLst>
              <a:ext uri="{FF2B5EF4-FFF2-40B4-BE49-F238E27FC236}">
                <a16:creationId xmlns:a16="http://schemas.microsoft.com/office/drawing/2014/main" id="{1F27AD51-BEF0-47EB-8B3D-F97DA044E2ED}"/>
              </a:ext>
            </a:extLst>
          </p:cNvPr>
          <p:cNvGrpSpPr/>
          <p:nvPr/>
        </p:nvGrpSpPr>
        <p:grpSpPr>
          <a:xfrm>
            <a:off x="6974506" y="1600200"/>
            <a:ext cx="4944233" cy="4307488"/>
            <a:chOff x="5513046" y="985988"/>
            <a:chExt cx="4944233" cy="4307488"/>
          </a:xfrm>
        </p:grpSpPr>
        <p:sp>
          <p:nvSpPr>
            <p:cNvPr id="2" name="Oval 1"/>
            <p:cNvSpPr/>
            <p:nvPr/>
          </p:nvSpPr>
          <p:spPr>
            <a:xfrm>
              <a:off x="9521917" y="1017560"/>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7563456" y="1687711"/>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6202961" y="3623800"/>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5523429" y="1688876"/>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8654844" y="3644698"/>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8527023" y="1644745"/>
              <a:ext cx="955871" cy="393192"/>
            </a:xfrm>
            <a:prstGeom prst="straightConnector1">
              <a:avLst/>
            </a:prstGeom>
            <a:ln w="1524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9260990" y="1928016"/>
              <a:ext cx="530352" cy="168621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8331750" y="2598168"/>
              <a:ext cx="563481" cy="104653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7231022" y="4099926"/>
              <a:ext cx="1423822" cy="13318"/>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6124599" y="2598168"/>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545223" y="2167105"/>
              <a:ext cx="971587" cy="0"/>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6920126" y="2571098"/>
              <a:ext cx="795528" cy="107360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6362342" y="985988"/>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5513046" y="2362201"/>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sp>
        <p:nvSpPr>
          <p:cNvPr id="3" name="Title 2">
            <a:extLst>
              <a:ext uri="{FF2B5EF4-FFF2-40B4-BE49-F238E27FC236}">
                <a16:creationId xmlns:a16="http://schemas.microsoft.com/office/drawing/2014/main" id="{24468678-6D5E-48C0-B575-B2B2CD9FD9AC}"/>
              </a:ext>
            </a:extLst>
          </p:cNvPr>
          <p:cNvSpPr>
            <a:spLocks noGrp="1"/>
          </p:cNvSpPr>
          <p:nvPr>
            <p:ph type="title"/>
          </p:nvPr>
        </p:nvSpPr>
        <p:spPr/>
        <p:txBody>
          <a:bodyPr/>
          <a:lstStyle/>
          <a:p>
            <a:r>
              <a:rPr lang="en-US" dirty="0"/>
              <a:t>Node importance</a:t>
            </a:r>
          </a:p>
        </p:txBody>
      </p:sp>
    </p:spTree>
    <p:extLst>
      <p:ext uri="{BB962C8B-B14F-4D97-AF65-F5344CB8AC3E}">
        <p14:creationId xmlns:p14="http://schemas.microsoft.com/office/powerpoint/2010/main" val="27244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3B725A-D712-403A-A419-B3B3C9262F66}"/>
              </a:ext>
            </a:extLst>
          </p:cNvPr>
          <p:cNvPicPr>
            <a:picLocks noChangeAspect="1"/>
          </p:cNvPicPr>
          <p:nvPr/>
        </p:nvPicPr>
        <p:blipFill rotWithShape="1">
          <a:blip r:embed="rId2"/>
          <a:srcRect l="739" t="6588" r="26608" b="10046"/>
          <a:stretch/>
        </p:blipFill>
        <p:spPr>
          <a:xfrm>
            <a:off x="3581400" y="1371600"/>
            <a:ext cx="8382000" cy="5410200"/>
          </a:xfrm>
          <a:prstGeom prst="rect">
            <a:avLst/>
          </a:prstGeom>
        </p:spPr>
      </p:pic>
      <p:sp>
        <p:nvSpPr>
          <p:cNvPr id="2" name="Title 1"/>
          <p:cNvSpPr>
            <a:spLocks noGrp="1"/>
          </p:cNvSpPr>
          <p:nvPr>
            <p:ph type="title"/>
          </p:nvPr>
        </p:nvSpPr>
        <p:spPr>
          <a:xfrm>
            <a:off x="609600" y="457200"/>
            <a:ext cx="10972800" cy="990600"/>
          </a:xfrm>
        </p:spPr>
        <p:txBody>
          <a:bodyPr/>
          <a:lstStyle/>
          <a:p>
            <a:r>
              <a:rPr lang="en-US" dirty="0"/>
              <a:t>The Web as a graph</a:t>
            </a:r>
          </a:p>
        </p:txBody>
      </p:sp>
      <p:sp>
        <p:nvSpPr>
          <p:cNvPr id="3" name="Content Placeholder 2"/>
          <p:cNvSpPr>
            <a:spLocks noGrp="1"/>
          </p:cNvSpPr>
          <p:nvPr>
            <p:ph idx="1"/>
          </p:nvPr>
        </p:nvSpPr>
        <p:spPr>
          <a:xfrm>
            <a:off x="228600" y="2057400"/>
            <a:ext cx="4191000" cy="4648200"/>
          </a:xfrm>
        </p:spPr>
        <p:txBody>
          <a:bodyPr>
            <a:normAutofit fontScale="92500" lnSpcReduction="20000"/>
          </a:bodyPr>
          <a:lstStyle/>
          <a:p>
            <a:r>
              <a:rPr lang="en-US" dirty="0"/>
              <a:t>When ranking pages, the authoritativeness is factored in the ranking.</a:t>
            </a:r>
          </a:p>
          <a:p>
            <a:pPr lvl="1"/>
            <a:r>
              <a:rPr lang="en-US" dirty="0"/>
              <a:t>This is the idea that made </a:t>
            </a:r>
            <a:r>
              <a:rPr lang="en-US" dirty="0">
                <a:solidFill>
                  <a:srgbClr val="FF0000"/>
                </a:solidFill>
              </a:rPr>
              <a:t>Google</a:t>
            </a:r>
            <a:r>
              <a:rPr lang="en-US" dirty="0"/>
              <a:t> a success around 2000</a:t>
            </a:r>
          </a:p>
          <a:p>
            <a:r>
              <a:rPr lang="en-US" dirty="0"/>
              <a:t>Today a lot more information is used, like clicks, browsing behavior, </a:t>
            </a:r>
            <a:r>
              <a:rPr lang="en-US" dirty="0" err="1"/>
              <a:t>etc</a:t>
            </a:r>
            <a:endParaRPr lang="en-US" dirty="0"/>
          </a:p>
          <a:p>
            <a:pPr lvl="1"/>
            <a:r>
              <a:rPr lang="en-US" dirty="0"/>
              <a:t>Ranking of the pages is a very complex task that requires sophisticated techniques</a:t>
            </a:r>
          </a:p>
        </p:txBody>
      </p:sp>
    </p:spTree>
    <p:extLst>
      <p:ext uri="{BB962C8B-B14F-4D97-AF65-F5344CB8AC3E}">
        <p14:creationId xmlns:p14="http://schemas.microsoft.com/office/powerpoint/2010/main" val="4234646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0" t="6543" r="23440" b="13671"/>
          <a:stretch/>
        </p:blipFill>
        <p:spPr>
          <a:xfrm>
            <a:off x="914400" y="499523"/>
            <a:ext cx="10287000" cy="6036619"/>
          </a:xfrm>
          <a:prstGeom prst="rect">
            <a:avLst/>
          </a:prstGeom>
        </p:spPr>
      </p:pic>
    </p:spTree>
    <p:extLst>
      <p:ext uri="{BB962C8B-B14F-4D97-AF65-F5344CB8AC3E}">
        <p14:creationId xmlns:p14="http://schemas.microsoft.com/office/powerpoint/2010/main" val="547478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Friendship suggestions</a:t>
            </a:r>
          </a:p>
        </p:txBody>
      </p:sp>
      <p:sp>
        <p:nvSpPr>
          <p:cNvPr id="3" name="Content Placeholder 2"/>
          <p:cNvSpPr>
            <a:spLocks noGrp="1"/>
          </p:cNvSpPr>
          <p:nvPr>
            <p:ph idx="1"/>
          </p:nvPr>
        </p:nvSpPr>
        <p:spPr/>
        <p:txBody>
          <a:bodyPr>
            <a:normAutofit fontScale="92500" lnSpcReduction="10000"/>
          </a:bodyPr>
          <a:lstStyle/>
          <a:p>
            <a:r>
              <a:rPr lang="en-US" dirty="0"/>
              <a:t>LinkedIn, Twitter, Facebook </a:t>
            </a:r>
            <a:r>
              <a:rPr lang="en-US" dirty="0">
                <a:solidFill>
                  <a:schemeClr val="accent6">
                    <a:lumMod val="75000"/>
                  </a:schemeClr>
                </a:solidFill>
              </a:rPr>
              <a:t>friendship suggestions</a:t>
            </a:r>
            <a:r>
              <a:rPr lang="en-US" dirty="0"/>
              <a:t> </a:t>
            </a:r>
          </a:p>
          <a:p>
            <a:pPr lvl="1"/>
            <a:r>
              <a:rPr lang="en-US" dirty="0"/>
              <a:t>Useful for the users to discover their friends, but also useful for the network in order to </a:t>
            </a:r>
            <a:r>
              <a:rPr lang="en-US" dirty="0">
                <a:solidFill>
                  <a:srgbClr val="0070C0"/>
                </a:solidFill>
              </a:rPr>
              <a:t>grow</a:t>
            </a:r>
            <a:r>
              <a:rPr lang="en-US" dirty="0"/>
              <a:t>, and increase </a:t>
            </a:r>
            <a:r>
              <a:rPr lang="en-US" dirty="0">
                <a:solidFill>
                  <a:schemeClr val="accent6">
                    <a:lumMod val="75000"/>
                  </a:schemeClr>
                </a:solidFill>
              </a:rPr>
              <a:t>engagement</a:t>
            </a:r>
          </a:p>
          <a:p>
            <a:pPr lvl="2"/>
            <a:r>
              <a:rPr lang="en-US" dirty="0"/>
              <a:t>LinkedIn success story</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r>
              <a:rPr lang="en-US" dirty="0">
                <a:solidFill>
                  <a:srgbClr val="0070C0"/>
                </a:solidFill>
              </a:rPr>
              <a:t>Triadic closure principle</a:t>
            </a:r>
            <a:r>
              <a:rPr lang="en-US" dirty="0"/>
              <a:t>: Links are created in a way that usually closes a triangle</a:t>
            </a:r>
          </a:p>
          <a:p>
            <a:pPr lvl="1"/>
            <a:r>
              <a:rPr lang="en-US" dirty="0"/>
              <a:t>If both Bob and Charlie know Alice, then they are likely to meet at some point.</a:t>
            </a:r>
          </a:p>
          <a:p>
            <a:endParaRPr lang="en-US" dirty="0"/>
          </a:p>
        </p:txBody>
      </p:sp>
      <p:pic>
        <p:nvPicPr>
          <p:cNvPr id="4" name="Picture 2" descr="http://www.giveagradago.com/blog/wp-content/uploads/Twitter-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165231"/>
            <a:ext cx="2655570" cy="15933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3.bp.blogspot.com/-z4r06pZa54g/VBzoCWVdoPI/AAAAAAAAAPg/aAQ0MoaBKnc/s1600/facebook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9585" y="3481754"/>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3200400"/>
            <a:ext cx="1727454" cy="1727454"/>
          </a:xfrm>
          <a:prstGeom prst="rect">
            <a:avLst/>
          </a:prstGeom>
        </p:spPr>
      </p:pic>
    </p:spTree>
    <p:extLst>
      <p:ext uri="{BB962C8B-B14F-4D97-AF65-F5344CB8AC3E}">
        <p14:creationId xmlns:p14="http://schemas.microsoft.com/office/powerpoint/2010/main" val="1674750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Mining again?</a:t>
            </a:r>
          </a:p>
        </p:txBody>
      </p:sp>
      <p:sp>
        <p:nvSpPr>
          <p:cNvPr id="3" name="Content Placeholder 2"/>
          <p:cNvSpPr>
            <a:spLocks noGrp="1"/>
          </p:cNvSpPr>
          <p:nvPr>
            <p:ph idx="1"/>
          </p:nvPr>
        </p:nvSpPr>
        <p:spPr/>
        <p:txBody>
          <a:bodyPr>
            <a:normAutofit fontScale="92500" lnSpcReduction="20000"/>
          </a:bodyPr>
          <a:lstStyle/>
          <a:p>
            <a:r>
              <a:rPr lang="en-US" dirty="0"/>
              <a:t>“Data mining is the analysis of (often large) observational data sets to find </a:t>
            </a:r>
            <a:r>
              <a:rPr lang="en-US" dirty="0">
                <a:solidFill>
                  <a:schemeClr val="accent6">
                    <a:lumMod val="75000"/>
                  </a:schemeClr>
                </a:solidFill>
              </a:rPr>
              <a:t>unsuspected</a:t>
            </a:r>
            <a:r>
              <a:rPr lang="en-US" dirty="0"/>
              <a:t> </a:t>
            </a:r>
            <a:r>
              <a:rPr lang="en-US" dirty="0">
                <a:solidFill>
                  <a:schemeClr val="accent6">
                    <a:lumMod val="75000"/>
                  </a:schemeClr>
                </a:solidFill>
              </a:rPr>
              <a:t>relationships</a:t>
            </a:r>
            <a:r>
              <a:rPr lang="en-US" dirty="0"/>
              <a:t> and to </a:t>
            </a:r>
            <a:r>
              <a:rPr lang="en-US" dirty="0">
                <a:solidFill>
                  <a:schemeClr val="accent6">
                    <a:lumMod val="75000"/>
                  </a:schemeClr>
                </a:solidFill>
              </a:rPr>
              <a:t>summarize</a:t>
            </a:r>
            <a:r>
              <a:rPr lang="en-US" dirty="0"/>
              <a:t> the data in novel ways that are both </a:t>
            </a:r>
            <a:r>
              <a:rPr lang="en-US" dirty="0">
                <a:solidFill>
                  <a:schemeClr val="accent6">
                    <a:lumMod val="75000"/>
                  </a:schemeClr>
                </a:solidFill>
              </a:rPr>
              <a:t>understandable and useful </a:t>
            </a:r>
            <a:r>
              <a:rPr lang="en-US" dirty="0"/>
              <a:t>to the data analyst” (Hand, </a:t>
            </a:r>
            <a:r>
              <a:rPr lang="en-US" dirty="0" err="1"/>
              <a:t>Mannila</a:t>
            </a:r>
            <a:r>
              <a:rPr lang="en-US" dirty="0"/>
              <a:t>, Smyth)</a:t>
            </a:r>
          </a:p>
          <a:p>
            <a:endParaRPr lang="en-US" dirty="0"/>
          </a:p>
          <a:p>
            <a:r>
              <a:rPr lang="en-US" dirty="0"/>
              <a:t>“Data mining is the discovery of </a:t>
            </a:r>
            <a:r>
              <a:rPr lang="en-US" dirty="0">
                <a:solidFill>
                  <a:schemeClr val="accent6">
                    <a:lumMod val="75000"/>
                  </a:schemeClr>
                </a:solidFill>
              </a:rPr>
              <a:t>models</a:t>
            </a:r>
            <a:r>
              <a:rPr lang="en-US" dirty="0"/>
              <a:t> for data” (</a:t>
            </a:r>
            <a:r>
              <a:rPr lang="en-US" dirty="0" err="1"/>
              <a:t>Rajaraman</a:t>
            </a:r>
            <a:r>
              <a:rPr lang="en-US" dirty="0"/>
              <a:t>, Ullman)</a:t>
            </a:r>
          </a:p>
          <a:p>
            <a:pPr lvl="1"/>
            <a:r>
              <a:rPr lang="en-US" dirty="0"/>
              <a:t>We can have the following types of models</a:t>
            </a:r>
          </a:p>
          <a:p>
            <a:pPr lvl="2"/>
            <a:r>
              <a:rPr lang="en-US" dirty="0"/>
              <a:t>Models that </a:t>
            </a:r>
            <a:r>
              <a:rPr lang="en-US" dirty="0">
                <a:solidFill>
                  <a:schemeClr val="accent6">
                    <a:lumMod val="75000"/>
                  </a:schemeClr>
                </a:solidFill>
              </a:rPr>
              <a:t>explain</a:t>
            </a:r>
            <a:r>
              <a:rPr lang="en-US" dirty="0"/>
              <a:t> the data (e.g., a single function)</a:t>
            </a:r>
          </a:p>
          <a:p>
            <a:pPr lvl="2"/>
            <a:r>
              <a:rPr lang="en-US" dirty="0"/>
              <a:t>Models that </a:t>
            </a:r>
            <a:r>
              <a:rPr lang="en-US" dirty="0">
                <a:solidFill>
                  <a:schemeClr val="accent6">
                    <a:lumMod val="75000"/>
                  </a:schemeClr>
                </a:solidFill>
              </a:rPr>
              <a:t>predict</a:t>
            </a:r>
            <a:r>
              <a:rPr lang="en-US" dirty="0"/>
              <a:t> the future data instances.</a:t>
            </a:r>
          </a:p>
          <a:p>
            <a:pPr lvl="2"/>
            <a:r>
              <a:rPr lang="en-US" dirty="0"/>
              <a:t>Models that </a:t>
            </a:r>
            <a:r>
              <a:rPr lang="en-US" dirty="0">
                <a:solidFill>
                  <a:schemeClr val="accent6">
                    <a:lumMod val="75000"/>
                  </a:schemeClr>
                </a:solidFill>
              </a:rPr>
              <a:t>summarize</a:t>
            </a:r>
            <a:r>
              <a:rPr lang="en-US" dirty="0"/>
              <a:t> the data</a:t>
            </a:r>
          </a:p>
          <a:p>
            <a:pPr lvl="2"/>
            <a:r>
              <a:rPr lang="en-US" dirty="0"/>
              <a:t>Models the </a:t>
            </a:r>
            <a:r>
              <a:rPr lang="en-US" dirty="0">
                <a:solidFill>
                  <a:schemeClr val="accent6">
                    <a:lumMod val="75000"/>
                  </a:schemeClr>
                </a:solidFill>
              </a:rPr>
              <a:t>extract</a:t>
            </a:r>
            <a:r>
              <a:rPr lang="en-US" dirty="0"/>
              <a:t> the most prominent </a:t>
            </a:r>
            <a:r>
              <a:rPr lang="en-US" dirty="0">
                <a:solidFill>
                  <a:schemeClr val="accent6">
                    <a:lumMod val="75000"/>
                  </a:schemeClr>
                </a:solidFill>
              </a:rPr>
              <a:t>features</a:t>
            </a:r>
            <a:r>
              <a:rPr lang="en-US" dirty="0"/>
              <a:t> of the data.</a:t>
            </a:r>
          </a:p>
          <a:p>
            <a:pPr lvl="2"/>
            <a:endParaRPr lang="en-US" dirty="0"/>
          </a:p>
          <a:p>
            <a:r>
              <a:rPr lang="en-US" dirty="0"/>
              <a:t>“Data Mining is the study of </a:t>
            </a:r>
            <a:r>
              <a:rPr lang="en-US" dirty="0">
                <a:solidFill>
                  <a:srgbClr val="FF3300"/>
                </a:solidFill>
              </a:rPr>
              <a:t>collecting</a:t>
            </a:r>
            <a:r>
              <a:rPr lang="en-US" dirty="0"/>
              <a:t>, </a:t>
            </a:r>
            <a:r>
              <a:rPr lang="en-US" dirty="0">
                <a:solidFill>
                  <a:srgbClr val="FF3300"/>
                </a:solidFill>
              </a:rPr>
              <a:t>processing</a:t>
            </a:r>
            <a:r>
              <a:rPr lang="en-US" dirty="0"/>
              <a:t>, </a:t>
            </a:r>
            <a:r>
              <a:rPr lang="en-US" dirty="0">
                <a:solidFill>
                  <a:srgbClr val="FF3300"/>
                </a:solidFill>
              </a:rPr>
              <a:t>analyzing</a:t>
            </a:r>
            <a:r>
              <a:rPr lang="en-US" dirty="0"/>
              <a:t>, and </a:t>
            </a:r>
            <a:r>
              <a:rPr lang="en-US" dirty="0">
                <a:solidFill>
                  <a:srgbClr val="FF3300"/>
                </a:solidFill>
              </a:rPr>
              <a:t>gaining useful insights </a:t>
            </a:r>
            <a:r>
              <a:rPr lang="en-US" dirty="0"/>
              <a:t>from data” – </a:t>
            </a:r>
            <a:r>
              <a:rPr lang="en-US" dirty="0" err="1"/>
              <a:t>Charu</a:t>
            </a:r>
            <a:r>
              <a:rPr lang="en-US" dirty="0"/>
              <a:t> Aggarwal</a:t>
            </a:r>
          </a:p>
          <a:p>
            <a:endParaRPr lang="en-US" dirty="0"/>
          </a:p>
        </p:txBody>
      </p:sp>
    </p:spTree>
    <p:extLst>
      <p:ext uri="{BB962C8B-B14F-4D97-AF65-F5344CB8AC3E}">
        <p14:creationId xmlns:p14="http://schemas.microsoft.com/office/powerpoint/2010/main" val="257709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Στρογγυλεμένο ορθογώνιο"/>
          <p:cNvSpPr/>
          <p:nvPr/>
        </p:nvSpPr>
        <p:spPr>
          <a:xfrm>
            <a:off x="304800" y="333633"/>
            <a:ext cx="11467070" cy="652436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5400" dirty="0">
                <a:latin typeface="Berlin Sans FB" pitchFamily="34" charset="0"/>
              </a:rPr>
              <a:t>“Data is the new oil. It’s valuable, but if unrefined it cannot really be</a:t>
            </a:r>
            <a:r>
              <a:rPr lang="el-GR" sz="5400" dirty="0"/>
              <a:t> </a:t>
            </a:r>
            <a:r>
              <a:rPr lang="en-US" sz="5400" dirty="0">
                <a:latin typeface="Berlin Sans FB" pitchFamily="34" charset="0"/>
              </a:rPr>
              <a:t>used. It has to be changed into gas, plastic, chemicals, etc to create a valuable entity that drives profitable activity; so must data be broken down, analyzed for it to have value.”</a:t>
            </a:r>
          </a:p>
        </p:txBody>
      </p:sp>
    </p:spTree>
    <p:extLst>
      <p:ext uri="{BB962C8B-B14F-4D97-AF65-F5344CB8AC3E}">
        <p14:creationId xmlns:p14="http://schemas.microsoft.com/office/powerpoint/2010/main" val="3447647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data mining?</a:t>
            </a:r>
          </a:p>
        </p:txBody>
      </p:sp>
      <p:sp>
        <p:nvSpPr>
          <p:cNvPr id="3" name="Content Placeholder 2"/>
          <p:cNvSpPr>
            <a:spLocks noGrp="1"/>
          </p:cNvSpPr>
          <p:nvPr>
            <p:ph idx="1"/>
          </p:nvPr>
        </p:nvSpPr>
        <p:spPr/>
        <p:txBody>
          <a:bodyPr>
            <a:normAutofit fontScale="85000" lnSpcReduction="20000"/>
          </a:bodyPr>
          <a:lstStyle/>
          <a:p>
            <a:r>
              <a:rPr lang="en-US" dirty="0">
                <a:solidFill>
                  <a:schemeClr val="accent6">
                    <a:lumMod val="75000"/>
                  </a:schemeClr>
                </a:solidFill>
              </a:rPr>
              <a:t>Scientific</a:t>
            </a:r>
            <a:r>
              <a:rPr lang="en-US" dirty="0"/>
              <a:t> point of view</a:t>
            </a:r>
          </a:p>
          <a:p>
            <a:pPr lvl="1"/>
            <a:r>
              <a:rPr lang="en-US" dirty="0"/>
              <a:t>Scientists are at an unprecedented position where they can collect TB of information</a:t>
            </a:r>
          </a:p>
          <a:p>
            <a:pPr lvl="2"/>
            <a:r>
              <a:rPr lang="en-US" dirty="0"/>
              <a:t>Examples: Sensor data, astronomy data, social network data, gene data</a:t>
            </a:r>
          </a:p>
          <a:p>
            <a:pPr lvl="1"/>
            <a:r>
              <a:rPr lang="en-US" dirty="0"/>
              <a:t>We need the tools to analyze such data to get a better understanding of the world and advance science and help people</a:t>
            </a:r>
          </a:p>
          <a:p>
            <a:r>
              <a:rPr lang="en-US" dirty="0">
                <a:solidFill>
                  <a:schemeClr val="accent6">
                    <a:lumMod val="75000"/>
                  </a:schemeClr>
                </a:solidFill>
              </a:rPr>
              <a:t>Commercial</a:t>
            </a:r>
            <a:r>
              <a:rPr lang="en-US" dirty="0"/>
              <a:t> point of view</a:t>
            </a:r>
          </a:p>
          <a:p>
            <a:pPr lvl="1"/>
            <a:r>
              <a:rPr lang="en-US" dirty="0"/>
              <a:t>Data has become the key competitive advantage of companies</a:t>
            </a:r>
          </a:p>
          <a:p>
            <a:pPr lvl="2"/>
            <a:r>
              <a:rPr lang="en-US" dirty="0"/>
              <a:t>Examples: Facebook, Google, Amazon</a:t>
            </a:r>
          </a:p>
          <a:p>
            <a:pPr lvl="1"/>
            <a:r>
              <a:rPr lang="en-US" dirty="0"/>
              <a:t>Being able to extract useful information out of the data is key for exploiting them commercially.</a:t>
            </a:r>
          </a:p>
          <a:p>
            <a:r>
              <a:rPr lang="en-US" dirty="0">
                <a:solidFill>
                  <a:schemeClr val="accent6">
                    <a:lumMod val="75000"/>
                  </a:schemeClr>
                </a:solidFill>
              </a:rPr>
              <a:t>Scale</a:t>
            </a:r>
            <a:r>
              <a:rPr lang="en-US" dirty="0"/>
              <a:t> (in data </a:t>
            </a:r>
            <a:r>
              <a:rPr lang="en-US" dirty="0">
                <a:solidFill>
                  <a:schemeClr val="accent5">
                    <a:lumMod val="75000"/>
                  </a:schemeClr>
                </a:solidFill>
              </a:rPr>
              <a:t>size</a:t>
            </a:r>
            <a:r>
              <a:rPr lang="en-US" dirty="0"/>
              <a:t> and feature </a:t>
            </a:r>
            <a:r>
              <a:rPr lang="en-US" dirty="0">
                <a:solidFill>
                  <a:schemeClr val="accent5">
                    <a:lumMod val="75000"/>
                  </a:schemeClr>
                </a:solidFill>
              </a:rPr>
              <a:t>dimension</a:t>
            </a:r>
            <a:r>
              <a:rPr lang="en-US" dirty="0"/>
              <a:t>)</a:t>
            </a:r>
          </a:p>
          <a:p>
            <a:pPr lvl="1"/>
            <a:r>
              <a:rPr lang="en-US" dirty="0"/>
              <a:t>Why not use traditional analytic methods?</a:t>
            </a:r>
          </a:p>
          <a:p>
            <a:pPr lvl="1"/>
            <a:r>
              <a:rPr lang="en-US" dirty="0"/>
              <a:t>Enormity of data, </a:t>
            </a:r>
            <a:r>
              <a:rPr lang="en-US" dirty="0">
                <a:solidFill>
                  <a:schemeClr val="accent6">
                    <a:lumMod val="75000"/>
                  </a:schemeClr>
                </a:solidFill>
              </a:rPr>
              <a:t>curse of dimensionality</a:t>
            </a:r>
          </a:p>
          <a:p>
            <a:pPr lvl="1"/>
            <a:r>
              <a:rPr lang="en-US" dirty="0"/>
              <a:t>The amount and the complexity of data does not allow for manual processing of the data. We need automated techniques.</a:t>
            </a:r>
          </a:p>
        </p:txBody>
      </p:sp>
    </p:spTree>
    <p:extLst>
      <p:ext uri="{BB962C8B-B14F-4D97-AF65-F5344CB8AC3E}">
        <p14:creationId xmlns:p14="http://schemas.microsoft.com/office/powerpoint/2010/main" val="941499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905000" y="304800"/>
            <a:ext cx="8610600" cy="762000"/>
          </a:xfrm>
          <a:noFill/>
          <a:ln/>
        </p:spPr>
        <p:txBody>
          <a:bodyPr vert="horz" lIns="92075" tIns="46038" rIns="92075" bIns="46038" rtlCol="0" anchor="ctr">
            <a:normAutofit/>
          </a:bodyPr>
          <a:lstStyle/>
          <a:p>
            <a:r>
              <a:rPr lang="en-US" sz="2800" dirty="0"/>
              <a:t>Data Mining: Confluence of Multiple Disciplines</a:t>
            </a:r>
            <a:r>
              <a:rPr lang="en-US" sz="3200" dirty="0"/>
              <a:t> </a:t>
            </a:r>
          </a:p>
        </p:txBody>
      </p:sp>
      <p:grpSp>
        <p:nvGrpSpPr>
          <p:cNvPr id="445469" name="Group 29"/>
          <p:cNvGrpSpPr>
            <a:grpSpLocks/>
          </p:cNvGrpSpPr>
          <p:nvPr/>
        </p:nvGrpSpPr>
        <p:grpSpPr bwMode="auto">
          <a:xfrm>
            <a:off x="1828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Statistics</a:t>
              </a:r>
            </a:p>
          </p:txBody>
        </p:sp>
        <p:sp>
          <p:nvSpPr>
            <p:cNvPr id="445463" name="Oval 23"/>
            <p:cNvSpPr>
              <a:spLocks noChangeArrowheads="1"/>
            </p:cNvSpPr>
            <p:nvPr/>
          </p:nvSpPr>
          <p:spPr bwMode="auto">
            <a:xfrm>
              <a:off x="192" y="2208"/>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Algorithms</a:t>
              </a:r>
            </a:p>
          </p:txBody>
        </p:sp>
        <p:sp>
          <p:nvSpPr>
            <p:cNvPr id="445466" name="Oval 26"/>
            <p:cNvSpPr>
              <a:spLocks noChangeArrowheads="1"/>
            </p:cNvSpPr>
            <p:nvPr/>
          </p:nvSpPr>
          <p:spPr bwMode="auto">
            <a:xfrm>
              <a:off x="4032" y="3216"/>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Other</a:t>
              </a:r>
            </a:p>
            <a:p>
              <a:pPr algn="ctr"/>
              <a:r>
                <a:rPr lang="en-US" sz="2400"/>
                <a:t>Disciplines</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470699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905000" y="304800"/>
            <a:ext cx="8610600" cy="762000"/>
          </a:xfrm>
          <a:noFill/>
          <a:ln/>
        </p:spPr>
        <p:txBody>
          <a:bodyPr vert="horz" lIns="92075" tIns="46038" rIns="92075" bIns="46038" rtlCol="0" anchor="ctr">
            <a:normAutofit/>
          </a:bodyPr>
          <a:lstStyle/>
          <a:p>
            <a:r>
              <a:rPr lang="en-US" sz="2800" dirty="0"/>
              <a:t>Data Mining: Confluence of Multiple Disciplines</a:t>
            </a:r>
            <a:r>
              <a:rPr lang="en-US" sz="3200" dirty="0"/>
              <a:t> </a:t>
            </a:r>
          </a:p>
        </p:txBody>
      </p:sp>
      <p:grpSp>
        <p:nvGrpSpPr>
          <p:cNvPr id="445469" name="Group 29"/>
          <p:cNvGrpSpPr>
            <a:grpSpLocks/>
          </p:cNvGrpSpPr>
          <p:nvPr/>
        </p:nvGrpSpPr>
        <p:grpSpPr bwMode="auto">
          <a:xfrm>
            <a:off x="1828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Statistics</a:t>
              </a:r>
            </a:p>
          </p:txBody>
        </p:sp>
        <p:sp>
          <p:nvSpPr>
            <p:cNvPr id="445463" name="Oval 23"/>
            <p:cNvSpPr>
              <a:spLocks noChangeArrowheads="1"/>
            </p:cNvSpPr>
            <p:nvPr/>
          </p:nvSpPr>
          <p:spPr bwMode="auto">
            <a:xfrm>
              <a:off x="192" y="2208"/>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Algorithms</a:t>
              </a:r>
            </a:p>
          </p:txBody>
        </p:sp>
        <p:sp>
          <p:nvSpPr>
            <p:cNvPr id="445466" name="Oval 26"/>
            <p:cNvSpPr>
              <a:spLocks noChangeArrowheads="1"/>
            </p:cNvSpPr>
            <p:nvPr/>
          </p:nvSpPr>
          <p:spPr bwMode="auto">
            <a:xfrm>
              <a:off x="4032" y="3216"/>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Other</a:t>
              </a:r>
            </a:p>
            <a:p>
              <a:pPr algn="ctr"/>
              <a:r>
                <a:rPr lang="en-US" sz="2400" dirty="0"/>
                <a:t>Disciplines</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2826758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905000" y="304800"/>
            <a:ext cx="8610600" cy="762000"/>
          </a:xfrm>
          <a:noFill/>
          <a:ln/>
        </p:spPr>
        <p:txBody>
          <a:bodyPr vert="horz" lIns="92075" tIns="46038" rIns="92075" bIns="46038" rtlCol="0" anchor="ctr">
            <a:normAutofit/>
          </a:bodyPr>
          <a:lstStyle/>
          <a:p>
            <a:r>
              <a:rPr lang="en-US" sz="2800" dirty="0"/>
              <a:t>Data Mining: Confluence of Multiple Disciplines</a:t>
            </a:r>
            <a:r>
              <a:rPr lang="en-US" sz="3200" dirty="0"/>
              <a:t> </a:t>
            </a:r>
          </a:p>
        </p:txBody>
      </p:sp>
      <p:grpSp>
        <p:nvGrpSpPr>
          <p:cNvPr id="445469" name="Group 29"/>
          <p:cNvGrpSpPr>
            <a:grpSpLocks/>
          </p:cNvGrpSpPr>
          <p:nvPr/>
        </p:nvGrpSpPr>
        <p:grpSpPr bwMode="auto">
          <a:xfrm>
            <a:off x="1828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Statistics</a:t>
              </a:r>
            </a:p>
          </p:txBody>
        </p:sp>
        <p:sp>
          <p:nvSpPr>
            <p:cNvPr id="445463" name="Oval 23"/>
            <p:cNvSpPr>
              <a:spLocks noChangeArrowheads="1"/>
            </p:cNvSpPr>
            <p:nvPr/>
          </p:nvSpPr>
          <p:spPr bwMode="auto">
            <a:xfrm>
              <a:off x="192" y="2208"/>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Algorithms</a:t>
              </a:r>
            </a:p>
          </p:txBody>
        </p:sp>
        <p:sp>
          <p:nvSpPr>
            <p:cNvPr id="445466" name="Oval 26"/>
            <p:cNvSpPr>
              <a:spLocks noChangeArrowheads="1"/>
            </p:cNvSpPr>
            <p:nvPr/>
          </p:nvSpPr>
          <p:spPr bwMode="auto">
            <a:xfrm>
              <a:off x="4032" y="3216"/>
              <a:ext cx="1296" cy="528"/>
            </a:xfrm>
            <a:prstGeom prst="ellipse">
              <a:avLst/>
            </a:prstGeom>
            <a:solidFill>
              <a:srgbClr val="FFC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Distributed </a:t>
              </a:r>
            </a:p>
            <a:p>
              <a:pPr algn="ctr"/>
              <a:r>
                <a:rPr lang="en-US" sz="2400" dirty="0"/>
                <a:t>Computing</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775625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buzz around data</a:t>
            </a:r>
          </a:p>
        </p:txBody>
      </p:sp>
      <p:sp>
        <p:nvSpPr>
          <p:cNvPr id="3" name="Content Placeholder 2"/>
          <p:cNvSpPr>
            <a:spLocks noGrp="1"/>
          </p:cNvSpPr>
          <p:nvPr>
            <p:ph idx="1"/>
          </p:nvPr>
        </p:nvSpPr>
        <p:spPr/>
        <p:txBody>
          <a:bodyPr>
            <a:normAutofit fontScale="85000" lnSpcReduction="20000"/>
          </a:bodyPr>
          <a:lstStyle/>
          <a:p>
            <a:r>
              <a:rPr lang="en-US" dirty="0">
                <a:solidFill>
                  <a:srgbClr val="FF0000"/>
                </a:solidFill>
              </a:rPr>
              <a:t>Data Science</a:t>
            </a:r>
            <a:r>
              <a:rPr lang="en-US" dirty="0"/>
              <a:t>: Data is useful to understand a process and improve it. All organizations should have a data science team that analyses their data and proposes improvements</a:t>
            </a:r>
          </a:p>
          <a:p>
            <a:pPr lvl="1"/>
            <a:r>
              <a:rPr lang="en-US" dirty="0"/>
              <a:t>Focuses on more immediate applications and insights</a:t>
            </a:r>
          </a:p>
          <a:p>
            <a:endParaRPr lang="en-US" dirty="0"/>
          </a:p>
          <a:p>
            <a:r>
              <a:rPr lang="en-US" dirty="0">
                <a:solidFill>
                  <a:srgbClr val="FF0000"/>
                </a:solidFill>
              </a:rPr>
              <a:t>Big Data</a:t>
            </a:r>
            <a:r>
              <a:rPr lang="en-US" dirty="0"/>
              <a:t>: Data appear everywhere. We should process it collectively and interconnect them. We need infrastructure (cloud computing, cloud storage) to do this</a:t>
            </a:r>
          </a:p>
          <a:p>
            <a:pPr lvl="1"/>
            <a:r>
              <a:rPr lang="en-US" dirty="0"/>
              <a:t>More systems oriented</a:t>
            </a:r>
          </a:p>
          <a:p>
            <a:pPr lvl="1"/>
            <a:endParaRPr lang="en-US" dirty="0"/>
          </a:p>
          <a:p>
            <a:r>
              <a:rPr lang="en-US" dirty="0">
                <a:solidFill>
                  <a:srgbClr val="FF0000"/>
                </a:solidFill>
              </a:rPr>
              <a:t>AI/Machine Learning/Deep Learning</a:t>
            </a:r>
            <a:r>
              <a:rPr lang="en-US" dirty="0"/>
              <a:t>: These have been around for a while but now we have the data to learn more complex models that are significantly more powerful</a:t>
            </a:r>
          </a:p>
          <a:p>
            <a:pPr lvl="1"/>
            <a:r>
              <a:rPr lang="en-US" dirty="0"/>
              <a:t>More emphasis on scientific breakthroughs</a:t>
            </a:r>
          </a:p>
        </p:txBody>
      </p:sp>
    </p:spTree>
    <p:extLst>
      <p:ext uri="{BB962C8B-B14F-4D97-AF65-F5344CB8AC3E}">
        <p14:creationId xmlns:p14="http://schemas.microsoft.com/office/powerpoint/2010/main" val="907533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era of data mining	</a:t>
            </a:r>
          </a:p>
        </p:txBody>
      </p:sp>
      <p:sp>
        <p:nvSpPr>
          <p:cNvPr id="3" name="Content Placeholder 2"/>
          <p:cNvSpPr>
            <a:spLocks noGrp="1"/>
          </p:cNvSpPr>
          <p:nvPr>
            <p:ph idx="1"/>
          </p:nvPr>
        </p:nvSpPr>
        <p:spPr/>
        <p:txBody>
          <a:bodyPr/>
          <a:lstStyle/>
          <a:p>
            <a:r>
              <a:rPr lang="en-US" dirty="0"/>
              <a:t>Boundaries are becoming less clear</a:t>
            </a:r>
          </a:p>
          <a:p>
            <a:pPr lvl="1"/>
            <a:r>
              <a:rPr lang="en-US" dirty="0"/>
              <a:t>Today data mining, machine learning, and AI are synonymous. It is assumed that the algorithms should scale. It is clear that statistical inference is used for building the models.</a:t>
            </a:r>
          </a:p>
          <a:p>
            <a:pPr lvl="1"/>
            <a:r>
              <a:rPr lang="en-US" dirty="0"/>
              <a:t>Data is the engine for AI</a:t>
            </a:r>
          </a:p>
          <a:p>
            <a:pPr lvl="1"/>
            <a:r>
              <a:rPr lang="en-US" dirty="0"/>
              <a:t>Data Mining touches everything related to data.</a:t>
            </a:r>
          </a:p>
          <a:p>
            <a:pPr lvl="1"/>
            <a:endParaRPr lang="en-US" dirty="0"/>
          </a:p>
        </p:txBody>
      </p:sp>
    </p:spTree>
    <p:extLst>
      <p:ext uri="{BB962C8B-B14F-4D97-AF65-F5344CB8AC3E}">
        <p14:creationId xmlns:p14="http://schemas.microsoft.com/office/powerpoint/2010/main" val="3520135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F5CD-9B55-4038-80C8-6845D4751620}"/>
              </a:ext>
            </a:extLst>
          </p:cNvPr>
          <p:cNvSpPr>
            <a:spLocks noGrp="1"/>
          </p:cNvSpPr>
          <p:nvPr>
            <p:ph type="title"/>
          </p:nvPr>
        </p:nvSpPr>
        <p:spPr>
          <a:xfrm>
            <a:off x="609600" y="533400"/>
            <a:ext cx="10972800" cy="990600"/>
          </a:xfrm>
        </p:spPr>
        <p:txBody>
          <a:bodyPr anchor="ctr">
            <a:normAutofit/>
          </a:bodyPr>
          <a:lstStyle/>
          <a:p>
            <a:r>
              <a:rPr lang="en-US" dirty="0"/>
              <a:t>Which also has a dark side</a:t>
            </a:r>
          </a:p>
        </p:txBody>
      </p:sp>
      <p:sp>
        <p:nvSpPr>
          <p:cNvPr id="3" name="Content Placeholder 2">
            <a:extLst>
              <a:ext uri="{FF2B5EF4-FFF2-40B4-BE49-F238E27FC236}">
                <a16:creationId xmlns:a16="http://schemas.microsoft.com/office/drawing/2014/main" id="{191401C7-D433-4290-8AC8-4CD368498087}"/>
              </a:ext>
            </a:extLst>
          </p:cNvPr>
          <p:cNvSpPr>
            <a:spLocks noGrp="1"/>
          </p:cNvSpPr>
          <p:nvPr>
            <p:ph sz="half" idx="1"/>
          </p:nvPr>
        </p:nvSpPr>
        <p:spPr>
          <a:xfrm>
            <a:off x="609600" y="1673352"/>
            <a:ext cx="5384800" cy="4718304"/>
          </a:xfrm>
        </p:spPr>
        <p:txBody>
          <a:bodyPr>
            <a:normAutofit/>
          </a:bodyPr>
          <a:lstStyle/>
          <a:p>
            <a:r>
              <a:rPr lang="en-US" dirty="0"/>
              <a:t>Are the algorithms making fair and correct decisions?</a:t>
            </a:r>
          </a:p>
          <a:p>
            <a:r>
              <a:rPr lang="en-US" dirty="0"/>
              <a:t>Do algorithms create filter bubbles, echo chambers, and promote misinformation? Are they a threat to democracy?</a:t>
            </a:r>
            <a:endParaRPr lang="el-GR" dirty="0"/>
          </a:p>
          <a:p>
            <a:r>
              <a:rPr lang="en-US" dirty="0"/>
              <a:t>Surveillance capitalism</a:t>
            </a:r>
          </a:p>
          <a:p>
            <a:r>
              <a:rPr lang="en-US" dirty="0"/>
              <a:t>Is AI </a:t>
            </a:r>
            <a:r>
              <a:rPr lang="en-US"/>
              <a:t>a threat?</a:t>
            </a:r>
            <a:endParaRPr lang="en-US" dirty="0"/>
          </a:p>
          <a:p>
            <a:endParaRPr lang="en-US" dirty="0"/>
          </a:p>
          <a:p>
            <a:endParaRPr lang="en-US" dirty="0"/>
          </a:p>
        </p:txBody>
      </p:sp>
      <p:pic>
        <p:nvPicPr>
          <p:cNvPr id="12290" name="Picture 2" descr="Social Dilemma | Robert Lustig Website">
            <a:extLst>
              <a:ext uri="{FF2B5EF4-FFF2-40B4-BE49-F238E27FC236}">
                <a16:creationId xmlns:a16="http://schemas.microsoft.com/office/drawing/2014/main" id="{49D83162-2466-42C1-8A01-9D8AB5A7D0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99949" y="1673352"/>
            <a:ext cx="3180102" cy="4718304"/>
          </a:xfrm>
          <a:prstGeom prst="rect">
            <a:avLst/>
          </a:prstGeom>
          <a:solidFill>
            <a:srgbClr val="FFFFFF"/>
          </a:solidFill>
        </p:spPr>
      </p:pic>
    </p:spTree>
    <p:extLst>
      <p:ext uri="{BB962C8B-B14F-4D97-AF65-F5344CB8AC3E}">
        <p14:creationId xmlns:p14="http://schemas.microsoft.com/office/powerpoint/2010/main" val="2893411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448" y="460788"/>
            <a:ext cx="8570214" cy="994172"/>
          </a:xfrm>
        </p:spPr>
        <p:txBody>
          <a:bodyPr>
            <a:normAutofit fontScale="90000"/>
          </a:bodyPr>
          <a:lstStyle/>
          <a:p>
            <a:pPr algn="ctr"/>
            <a:r>
              <a:rPr lang="en-US" dirty="0"/>
              <a:t>The Skills of a Data Miner – Data Scientist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541039"/>
            <a:ext cx="4629150" cy="4181666"/>
          </a:xfrm>
          <a:prstGeom prst="rect">
            <a:avLst/>
          </a:prstGeom>
        </p:spPr>
      </p:pic>
      <p:sp>
        <p:nvSpPr>
          <p:cNvPr id="3" name="TextBox 2"/>
          <p:cNvSpPr txBox="1"/>
          <p:nvPr/>
        </p:nvSpPr>
        <p:spPr>
          <a:xfrm>
            <a:off x="2294945" y="5808785"/>
            <a:ext cx="2877711" cy="646331"/>
          </a:xfrm>
          <a:prstGeom prst="rect">
            <a:avLst/>
          </a:prstGeom>
          <a:noFill/>
        </p:spPr>
        <p:txBody>
          <a:bodyPr wrap="none" rtlCol="0">
            <a:spAutoFit/>
          </a:bodyPr>
          <a:lstStyle/>
          <a:p>
            <a:r>
              <a:rPr lang="en-US" sz="3600" spc="-100" dirty="0">
                <a:solidFill>
                  <a:schemeClr val="tx2"/>
                </a:solidFill>
                <a:latin typeface="+mj-lt"/>
                <a:ea typeface="+mj-ea"/>
                <a:cs typeface="+mj-cs"/>
              </a:rPr>
              <a:t>It is a hard job</a:t>
            </a:r>
          </a:p>
        </p:txBody>
      </p:sp>
    </p:spTree>
    <p:extLst>
      <p:ext uri="{BB962C8B-B14F-4D97-AF65-F5344CB8AC3E}">
        <p14:creationId xmlns:p14="http://schemas.microsoft.com/office/powerpoint/2010/main" val="2619599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 y="304800"/>
            <a:ext cx="10972800" cy="990600"/>
          </a:xfrm>
        </p:spPr>
        <p:txBody>
          <a:bodyPr/>
          <a:lstStyle/>
          <a:p>
            <a:r>
              <a:rPr lang="en-US" dirty="0"/>
              <a:t>But also a rewarding one	</a:t>
            </a:r>
            <a:endParaRPr lang="el-GR" dirty="0"/>
          </a:p>
        </p:txBody>
      </p:sp>
      <p:pic>
        <p:nvPicPr>
          <p:cNvPr id="71682" name="Picture 2"/>
          <p:cNvPicPr>
            <a:picLocks noGrp="1" noChangeAspect="1" noChangeArrowheads="1"/>
          </p:cNvPicPr>
          <p:nvPr>
            <p:ph idx="1"/>
          </p:nvPr>
        </p:nvPicPr>
        <p:blipFill>
          <a:blip r:embed="rId2" cstate="print"/>
          <a:srcRect l="14815" t="30064" r="39815" b="5556"/>
          <a:stretch>
            <a:fillRect/>
          </a:stretch>
        </p:blipFill>
        <p:spPr bwMode="auto">
          <a:xfrm>
            <a:off x="5257799" y="1187167"/>
            <a:ext cx="6922833" cy="5525708"/>
          </a:xfrm>
          <a:prstGeom prst="rect">
            <a:avLst/>
          </a:prstGeom>
          <a:noFill/>
          <a:ln w="9525">
            <a:noFill/>
            <a:miter lim="800000"/>
            <a:headEnd/>
            <a:tailEnd/>
          </a:ln>
          <a:effectLst/>
        </p:spPr>
      </p:pic>
      <p:sp>
        <p:nvSpPr>
          <p:cNvPr id="6" name="5 - TextBox"/>
          <p:cNvSpPr txBox="1"/>
          <p:nvPr/>
        </p:nvSpPr>
        <p:spPr>
          <a:xfrm>
            <a:off x="152400" y="1384015"/>
            <a:ext cx="5029200" cy="5262979"/>
          </a:xfrm>
          <a:prstGeom prst="rect">
            <a:avLst/>
          </a:prstGeom>
          <a:noFill/>
        </p:spPr>
        <p:txBody>
          <a:bodyPr wrap="square" rtlCol="0">
            <a:spAutoFit/>
          </a:bodyPr>
          <a:lstStyle/>
          <a:p>
            <a:r>
              <a:rPr lang="en-US" sz="2800" i="1" dirty="0"/>
              <a:t>"The success of companies like Google, </a:t>
            </a:r>
            <a:r>
              <a:rPr lang="en-US" sz="2800" i="1" dirty="0" err="1"/>
              <a:t>Facebook</a:t>
            </a:r>
            <a:r>
              <a:rPr lang="en-US" sz="2800" i="1" dirty="0"/>
              <a:t>, Amazon, and Netflix, not to mention Wall Street firms and industries from manufacturing and retail to healthcare, is increasingly driven by better tools for extracting meaning from very large quantities of data. 'Data Scientist' is now the hottest job title in Silicon Valley." </a:t>
            </a:r>
            <a:r>
              <a:rPr lang="en-US" sz="2800" dirty="0"/>
              <a:t>     – Tim O'Reilly</a:t>
            </a:r>
            <a:endParaRPr lang="el-GR" sz="2800" dirty="0"/>
          </a:p>
        </p:txBody>
      </p:sp>
      <p:sp>
        <p:nvSpPr>
          <p:cNvPr id="3" name="TextBox 2">
            <a:extLst>
              <a:ext uri="{FF2B5EF4-FFF2-40B4-BE49-F238E27FC236}">
                <a16:creationId xmlns:a16="http://schemas.microsoft.com/office/drawing/2014/main" id="{3859B633-0D7F-4489-BCD8-22BD47690D18}"/>
              </a:ext>
            </a:extLst>
          </p:cNvPr>
          <p:cNvSpPr txBox="1"/>
          <p:nvPr/>
        </p:nvSpPr>
        <p:spPr>
          <a:xfrm>
            <a:off x="9144000" y="381000"/>
            <a:ext cx="2743200" cy="461665"/>
          </a:xfrm>
          <a:prstGeom prst="rect">
            <a:avLst/>
          </a:prstGeom>
          <a:solidFill>
            <a:srgbClr val="FFFF00"/>
          </a:solidFill>
        </p:spPr>
        <p:txBody>
          <a:bodyPr wrap="square" rtlCol="0">
            <a:spAutoFit/>
          </a:bodyPr>
          <a:lstStyle/>
          <a:p>
            <a:r>
              <a:rPr lang="en-US" sz="2400" dirty="0">
                <a:hlinkClick r:id="rId3"/>
              </a:rPr>
              <a:t>Sexiest job but…</a:t>
            </a:r>
            <a:endParaRPr lang="en-US" sz="2400" dirty="0"/>
          </a:p>
        </p:txBody>
      </p:sp>
    </p:spTree>
    <p:extLst>
      <p:ext uri="{BB962C8B-B14F-4D97-AF65-F5344CB8AC3E}">
        <p14:creationId xmlns:p14="http://schemas.microsoft.com/office/powerpoint/2010/main" val="260522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E4786-BE4C-4E4A-AF15-C4552D2E9ADA}"/>
              </a:ext>
            </a:extLst>
          </p:cNvPr>
          <p:cNvSpPr>
            <a:spLocks noGrp="1"/>
          </p:cNvSpPr>
          <p:nvPr>
            <p:ph type="title"/>
          </p:nvPr>
        </p:nvSpPr>
        <p:spPr/>
        <p:txBody>
          <a:bodyPr/>
          <a:lstStyle/>
          <a:p>
            <a:r>
              <a:rPr lang="en-US" dirty="0"/>
              <a:t>Data Mining</a:t>
            </a:r>
          </a:p>
        </p:txBody>
      </p:sp>
      <p:sp>
        <p:nvSpPr>
          <p:cNvPr id="3" name="Content Placeholder 2">
            <a:extLst>
              <a:ext uri="{FF2B5EF4-FFF2-40B4-BE49-F238E27FC236}">
                <a16:creationId xmlns:a16="http://schemas.microsoft.com/office/drawing/2014/main" id="{598C645C-B293-47FE-9CF0-1990B81404E9}"/>
              </a:ext>
            </a:extLst>
          </p:cNvPr>
          <p:cNvSpPr>
            <a:spLocks noGrp="1"/>
          </p:cNvSpPr>
          <p:nvPr>
            <p:ph idx="1"/>
          </p:nvPr>
        </p:nvSpPr>
        <p:spPr/>
        <p:txBody>
          <a:bodyPr/>
          <a:lstStyle/>
          <a:p>
            <a:r>
              <a:rPr lang="en-US" dirty="0"/>
              <a:t>In simple terms:</a:t>
            </a:r>
          </a:p>
        </p:txBody>
      </p:sp>
      <p:sp>
        <p:nvSpPr>
          <p:cNvPr id="4" name="Arrow: Right 3">
            <a:extLst>
              <a:ext uri="{FF2B5EF4-FFF2-40B4-BE49-F238E27FC236}">
                <a16:creationId xmlns:a16="http://schemas.microsoft.com/office/drawing/2014/main" id="{349D30E3-BFF1-4F71-B37C-C79358944497}"/>
              </a:ext>
            </a:extLst>
          </p:cNvPr>
          <p:cNvSpPr/>
          <p:nvPr/>
        </p:nvSpPr>
        <p:spPr>
          <a:xfrm>
            <a:off x="1905000" y="3124200"/>
            <a:ext cx="2743200" cy="1828800"/>
          </a:xfrm>
          <a:prstGeom prst="rightArrow">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Data</a:t>
            </a:r>
          </a:p>
        </p:txBody>
      </p:sp>
      <p:sp>
        <p:nvSpPr>
          <p:cNvPr id="5" name="Oval 4">
            <a:extLst>
              <a:ext uri="{FF2B5EF4-FFF2-40B4-BE49-F238E27FC236}">
                <a16:creationId xmlns:a16="http://schemas.microsoft.com/office/drawing/2014/main" id="{AD0262B3-B8F4-4DE7-B2BE-D4EA1E281E60}"/>
              </a:ext>
            </a:extLst>
          </p:cNvPr>
          <p:cNvSpPr/>
          <p:nvPr/>
        </p:nvSpPr>
        <p:spPr>
          <a:xfrm>
            <a:off x="4869957" y="2362200"/>
            <a:ext cx="3581400" cy="346710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032A9B-C699-445F-8F54-CBD66AA8B243}"/>
              </a:ext>
            </a:extLst>
          </p:cNvPr>
          <p:cNvSpPr txBox="1"/>
          <p:nvPr/>
        </p:nvSpPr>
        <p:spPr>
          <a:xfrm rot="10800000" flipV="1">
            <a:off x="5334000" y="3772584"/>
            <a:ext cx="2743200" cy="646331"/>
          </a:xfrm>
          <a:prstGeom prst="rect">
            <a:avLst/>
          </a:prstGeom>
          <a:noFill/>
        </p:spPr>
        <p:txBody>
          <a:bodyPr wrap="square" rtlCol="0">
            <a:spAutoFit/>
          </a:bodyPr>
          <a:lstStyle/>
          <a:p>
            <a:r>
              <a:rPr lang="en-US" sz="3600" dirty="0"/>
              <a:t>Data Mining</a:t>
            </a:r>
          </a:p>
        </p:txBody>
      </p:sp>
      <p:sp>
        <p:nvSpPr>
          <p:cNvPr id="7" name="Arrow: Right 6">
            <a:extLst>
              <a:ext uri="{FF2B5EF4-FFF2-40B4-BE49-F238E27FC236}">
                <a16:creationId xmlns:a16="http://schemas.microsoft.com/office/drawing/2014/main" id="{D2DD43AA-66DD-41F7-9EF4-1BBDD2EDBE33}"/>
              </a:ext>
            </a:extLst>
          </p:cNvPr>
          <p:cNvSpPr/>
          <p:nvPr/>
        </p:nvSpPr>
        <p:spPr>
          <a:xfrm>
            <a:off x="8630449" y="3124200"/>
            <a:ext cx="2743200" cy="1828800"/>
          </a:xfrm>
          <a:prstGeom prst="rightArrow">
            <a:avLst/>
          </a:prstGeom>
          <a:solidFill>
            <a:schemeClr val="accent2">
              <a:lumMod val="40000"/>
              <a:lumOff val="60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Value</a:t>
            </a:r>
          </a:p>
        </p:txBody>
      </p:sp>
    </p:spTree>
    <p:extLst>
      <p:ext uri="{BB962C8B-B14F-4D97-AF65-F5344CB8AC3E}">
        <p14:creationId xmlns:p14="http://schemas.microsoft.com/office/powerpoint/2010/main" val="1954580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E840-6B05-41B9-9FAE-654478ED61B4}"/>
              </a:ext>
            </a:extLst>
          </p:cNvPr>
          <p:cNvSpPr>
            <a:spLocks noGrp="1"/>
          </p:cNvSpPr>
          <p:nvPr>
            <p:ph type="title"/>
          </p:nvPr>
        </p:nvSpPr>
        <p:spPr>
          <a:xfrm>
            <a:off x="457200" y="381000"/>
            <a:ext cx="10972800" cy="990600"/>
          </a:xfrm>
        </p:spPr>
        <p:txBody>
          <a:bodyPr/>
          <a:lstStyle/>
          <a:p>
            <a:r>
              <a:rPr lang="en-US" dirty="0"/>
              <a:t>There is a lot of data</a:t>
            </a:r>
          </a:p>
        </p:txBody>
      </p:sp>
      <p:sp>
        <p:nvSpPr>
          <p:cNvPr id="3" name="Content Placeholder 2">
            <a:extLst>
              <a:ext uri="{FF2B5EF4-FFF2-40B4-BE49-F238E27FC236}">
                <a16:creationId xmlns:a16="http://schemas.microsoft.com/office/drawing/2014/main" id="{63FD23DD-C0D7-4DD2-9108-5ADE46B5B711}"/>
              </a:ext>
            </a:extLst>
          </p:cNvPr>
          <p:cNvSpPr>
            <a:spLocks noGrp="1"/>
          </p:cNvSpPr>
          <p:nvPr>
            <p:ph idx="1"/>
          </p:nvPr>
        </p:nvSpPr>
        <p:spPr>
          <a:xfrm>
            <a:off x="304800" y="1524000"/>
            <a:ext cx="7206604" cy="5257800"/>
          </a:xfrm>
        </p:spPr>
        <p:txBody>
          <a:bodyPr>
            <a:normAutofit fontScale="85000" lnSpcReduction="20000"/>
          </a:bodyPr>
          <a:lstStyle/>
          <a:p>
            <a:r>
              <a:rPr lang="en-US" dirty="0"/>
              <a:t>Every human, physical, or machine activity generates data. </a:t>
            </a:r>
          </a:p>
          <a:p>
            <a:pPr lvl="1"/>
            <a:r>
              <a:rPr lang="en-US" dirty="0">
                <a:solidFill>
                  <a:schemeClr val="accent6">
                    <a:lumMod val="75000"/>
                  </a:schemeClr>
                </a:solidFill>
              </a:rPr>
              <a:t>Transaction data in stores, credit cards</a:t>
            </a:r>
          </a:p>
          <a:p>
            <a:pPr lvl="1"/>
            <a:r>
              <a:rPr lang="en-US" dirty="0">
                <a:solidFill>
                  <a:schemeClr val="accent6">
                    <a:lumMod val="75000"/>
                  </a:schemeClr>
                </a:solidFill>
              </a:rPr>
              <a:t>Scientific measurements</a:t>
            </a:r>
          </a:p>
          <a:p>
            <a:pPr lvl="1"/>
            <a:r>
              <a:rPr lang="en-US" dirty="0">
                <a:solidFill>
                  <a:schemeClr val="accent5">
                    <a:lumMod val="75000"/>
                  </a:schemeClr>
                </a:solidFill>
              </a:rPr>
              <a:t>DNA sequences, gene </a:t>
            </a:r>
            <a:r>
              <a:rPr lang="en-US" dirty="0" err="1">
                <a:solidFill>
                  <a:schemeClr val="accent5">
                    <a:lumMod val="75000"/>
                  </a:schemeClr>
                </a:solidFill>
              </a:rPr>
              <a:t>coexpression</a:t>
            </a:r>
            <a:endParaRPr lang="en-US" dirty="0">
              <a:solidFill>
                <a:schemeClr val="accent5">
                  <a:lumMod val="75000"/>
                </a:schemeClr>
              </a:solidFill>
            </a:endParaRPr>
          </a:p>
          <a:p>
            <a:pPr lvl="1"/>
            <a:r>
              <a:rPr lang="en-US" dirty="0">
                <a:solidFill>
                  <a:schemeClr val="accent5">
                    <a:lumMod val="75000"/>
                  </a:schemeClr>
                </a:solidFill>
              </a:rPr>
              <a:t>Health records, brain images, daily measurements</a:t>
            </a:r>
          </a:p>
          <a:p>
            <a:pPr lvl="1"/>
            <a:r>
              <a:rPr lang="en-US" dirty="0">
                <a:solidFill>
                  <a:schemeClr val="accent3">
                    <a:lumMod val="75000"/>
                  </a:schemeClr>
                </a:solidFill>
              </a:rPr>
              <a:t>The Web, Wikipedia, Facebook posts, Tweets, Online Reviews</a:t>
            </a:r>
          </a:p>
          <a:p>
            <a:pPr lvl="1"/>
            <a:r>
              <a:rPr lang="en-US" dirty="0">
                <a:solidFill>
                  <a:schemeClr val="accent2">
                    <a:lumMod val="75000"/>
                  </a:schemeClr>
                </a:solidFill>
              </a:rPr>
              <a:t>Queries to Google, Clicks, Browsing behavior, Ads</a:t>
            </a:r>
          </a:p>
          <a:p>
            <a:pPr lvl="1"/>
            <a:r>
              <a:rPr lang="en-US" dirty="0">
                <a:solidFill>
                  <a:schemeClr val="accent2">
                    <a:lumMod val="75000"/>
                  </a:schemeClr>
                </a:solidFill>
              </a:rPr>
              <a:t>Facebook likes and comments, Twitter retweets</a:t>
            </a:r>
          </a:p>
          <a:p>
            <a:pPr lvl="1"/>
            <a:r>
              <a:rPr lang="en-US" dirty="0">
                <a:solidFill>
                  <a:schemeClr val="accent4">
                    <a:lumMod val="75000"/>
                  </a:schemeClr>
                </a:solidFill>
              </a:rPr>
              <a:t>The Web graph, Facebook friends, Twitter followers</a:t>
            </a:r>
          </a:p>
          <a:p>
            <a:pPr lvl="1"/>
            <a:r>
              <a:rPr lang="en-US" dirty="0">
                <a:solidFill>
                  <a:schemeClr val="accent1">
                    <a:lumMod val="75000"/>
                  </a:schemeClr>
                </a:solidFill>
              </a:rPr>
              <a:t>Movement data, Trajectories, </a:t>
            </a:r>
          </a:p>
          <a:p>
            <a:pPr lvl="1"/>
            <a:r>
              <a:rPr lang="en-US" dirty="0">
                <a:solidFill>
                  <a:schemeClr val="accent1">
                    <a:lumMod val="75000"/>
                  </a:schemeClr>
                </a:solidFill>
              </a:rPr>
              <a:t>Mobile use, telephone calls</a:t>
            </a:r>
          </a:p>
          <a:p>
            <a:pPr lvl="1"/>
            <a:r>
              <a:rPr lang="en-US" dirty="0">
                <a:solidFill>
                  <a:schemeClr val="accent1">
                    <a:lumMod val="75000"/>
                  </a:schemeClr>
                </a:solidFill>
              </a:rPr>
              <a:t>Wearable devices</a:t>
            </a:r>
          </a:p>
          <a:p>
            <a:pPr lvl="1"/>
            <a:r>
              <a:rPr lang="en-US" dirty="0">
                <a:solidFill>
                  <a:schemeClr val="bg2">
                    <a:lumMod val="50000"/>
                  </a:schemeClr>
                </a:solidFill>
              </a:rPr>
              <a:t>Machine and workflow monitoring</a:t>
            </a:r>
          </a:p>
          <a:p>
            <a:r>
              <a:rPr lang="en-US" dirty="0">
                <a:solidFill>
                  <a:srgbClr val="FF0000"/>
                </a:solidFill>
              </a:rPr>
              <a:t>Everybody</a:t>
            </a:r>
            <a:r>
              <a:rPr lang="en-US" dirty="0">
                <a:solidFill>
                  <a:schemeClr val="tx2">
                    <a:lumMod val="60000"/>
                    <a:lumOff val="40000"/>
                  </a:schemeClr>
                </a:solidFill>
              </a:rPr>
              <a:t> </a:t>
            </a:r>
            <a:r>
              <a:rPr lang="en-US" dirty="0"/>
              <a:t>collects data!</a:t>
            </a:r>
          </a:p>
        </p:txBody>
      </p:sp>
      <p:pic>
        <p:nvPicPr>
          <p:cNvPr id="5" name="Picture 4">
            <a:extLst>
              <a:ext uri="{FF2B5EF4-FFF2-40B4-BE49-F238E27FC236}">
                <a16:creationId xmlns:a16="http://schemas.microsoft.com/office/drawing/2014/main" id="{E1296CD2-08B3-49D1-8CFB-CF9FDBD01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152400"/>
            <a:ext cx="4265283" cy="6781800"/>
          </a:xfrm>
          <a:prstGeom prst="rect">
            <a:avLst/>
          </a:prstGeom>
        </p:spPr>
      </p:pic>
    </p:spTree>
    <p:extLst>
      <p:ext uri="{BB962C8B-B14F-4D97-AF65-F5344CB8AC3E}">
        <p14:creationId xmlns:p14="http://schemas.microsoft.com/office/powerpoint/2010/main" val="2105871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data is </a:t>
            </a:r>
            <a:r>
              <a:rPr lang="en-US" dirty="0">
                <a:solidFill>
                  <a:srgbClr val="FF0000"/>
                </a:solidFill>
              </a:rPr>
              <a:t>complex </a:t>
            </a:r>
            <a:r>
              <a:rPr lang="en-US" dirty="0"/>
              <a:t>and</a:t>
            </a:r>
            <a:r>
              <a:rPr lang="en-US" dirty="0">
                <a:solidFill>
                  <a:srgbClr val="FF0000"/>
                </a:solidFill>
              </a:rPr>
              <a:t> interconnected</a:t>
            </a:r>
          </a:p>
        </p:txBody>
      </p:sp>
      <p:sp>
        <p:nvSpPr>
          <p:cNvPr id="3" name="Content Placeholder 2"/>
          <p:cNvSpPr>
            <a:spLocks noGrp="1"/>
          </p:cNvSpPr>
          <p:nvPr>
            <p:ph idx="1"/>
          </p:nvPr>
        </p:nvSpPr>
        <p:spPr/>
        <p:txBody>
          <a:bodyPr>
            <a:normAutofit/>
          </a:bodyPr>
          <a:lstStyle/>
          <a:p>
            <a:r>
              <a:rPr lang="en-US" dirty="0"/>
              <a:t>Multiple </a:t>
            </a:r>
            <a:r>
              <a:rPr lang="en-US" dirty="0">
                <a:solidFill>
                  <a:srgbClr val="00B0F0"/>
                </a:solidFill>
              </a:rPr>
              <a:t>types</a:t>
            </a:r>
            <a:r>
              <a:rPr lang="en-US" dirty="0"/>
              <a:t> of data: database tables, text, time series, images, videos, graphs, etc</a:t>
            </a:r>
          </a:p>
          <a:p>
            <a:r>
              <a:rPr lang="en-US" dirty="0">
                <a:solidFill>
                  <a:srgbClr val="00B0F0"/>
                </a:solidFill>
              </a:rPr>
              <a:t>Spatial</a:t>
            </a:r>
            <a:r>
              <a:rPr lang="en-US" dirty="0"/>
              <a:t> and </a:t>
            </a:r>
            <a:r>
              <a:rPr lang="en-US" dirty="0">
                <a:solidFill>
                  <a:srgbClr val="00B0F0"/>
                </a:solidFill>
              </a:rPr>
              <a:t>temporal</a:t>
            </a:r>
            <a:r>
              <a:rPr lang="en-US" dirty="0"/>
              <a:t> aspect</a:t>
            </a:r>
          </a:p>
          <a:p>
            <a:r>
              <a:rPr lang="en-US" dirty="0">
                <a:solidFill>
                  <a:srgbClr val="00B0F0"/>
                </a:solidFill>
              </a:rPr>
              <a:t>Interconnected</a:t>
            </a:r>
            <a:r>
              <a:rPr lang="en-US" dirty="0"/>
              <a:t> data of different types:</a:t>
            </a:r>
          </a:p>
          <a:p>
            <a:pPr lvl="1"/>
            <a:r>
              <a:rPr lang="en-US" dirty="0"/>
              <a:t>From the mobile phone we can collect, location of the user, friendship information, check-ins to venues, opinions through twitter, status updates in FB, images though cameras, queries to search engines</a:t>
            </a:r>
          </a:p>
          <a:p>
            <a:pPr marL="0" indent="0">
              <a:buNone/>
            </a:pPr>
            <a:endParaRPr lang="en-US" dirty="0"/>
          </a:p>
          <a:p>
            <a:endParaRPr lang="en-US" dirty="0"/>
          </a:p>
        </p:txBody>
      </p:sp>
    </p:spTree>
    <p:extLst>
      <p:ext uri="{BB962C8B-B14F-4D97-AF65-F5344CB8AC3E}">
        <p14:creationId xmlns:p14="http://schemas.microsoft.com/office/powerpoint/2010/main" val="129062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588"/>
            <a:ext cx="10515600" cy="1325563"/>
          </a:xfrm>
        </p:spPr>
        <p:txBody>
          <a:bodyPr/>
          <a:lstStyle/>
          <a:p>
            <a:r>
              <a:rPr lang="en-US" dirty="0"/>
              <a:t>Data creates value</a:t>
            </a:r>
          </a:p>
        </p:txBody>
      </p:sp>
      <p:pic>
        <p:nvPicPr>
          <p:cNvPr id="4" name="Content Placeholder 3"/>
          <p:cNvPicPr>
            <a:picLocks noGrp="1" noChangeAspect="1"/>
          </p:cNvPicPr>
          <p:nvPr>
            <p:ph idx="1"/>
          </p:nvPr>
        </p:nvPicPr>
        <p:blipFill rotWithShape="1">
          <a:blip r:embed="rId2"/>
          <a:srcRect l="1783" t="9716" r="38294" b="65940"/>
          <a:stretch/>
        </p:blipFill>
        <p:spPr>
          <a:xfrm>
            <a:off x="292081" y="1597400"/>
            <a:ext cx="9132265" cy="2086889"/>
          </a:xfrm>
          <a:prstGeom prst="rect">
            <a:avLst/>
          </a:prstGeom>
        </p:spPr>
      </p:pic>
      <p:pic>
        <p:nvPicPr>
          <p:cNvPr id="5" name="Picture 4"/>
          <p:cNvPicPr>
            <a:picLocks noChangeAspect="1"/>
          </p:cNvPicPr>
          <p:nvPr/>
        </p:nvPicPr>
        <p:blipFill rotWithShape="1">
          <a:blip r:embed="rId3"/>
          <a:srcRect l="3201" t="32682" r="36067" b="33171"/>
          <a:stretch/>
        </p:blipFill>
        <p:spPr>
          <a:xfrm>
            <a:off x="379141" y="3925538"/>
            <a:ext cx="7404410" cy="2341757"/>
          </a:xfrm>
          <a:prstGeom prst="rect">
            <a:avLst/>
          </a:prstGeom>
        </p:spPr>
      </p:pic>
      <p:sp>
        <p:nvSpPr>
          <p:cNvPr id="6" name="TextBox 5"/>
          <p:cNvSpPr txBox="1"/>
          <p:nvPr/>
        </p:nvSpPr>
        <p:spPr>
          <a:xfrm>
            <a:off x="8486078" y="4204010"/>
            <a:ext cx="3334214" cy="1384995"/>
          </a:xfrm>
          <a:prstGeom prst="rect">
            <a:avLst/>
          </a:prstGeom>
          <a:noFill/>
        </p:spPr>
        <p:txBody>
          <a:bodyPr wrap="square" rtlCol="0">
            <a:spAutoFit/>
          </a:bodyPr>
          <a:lstStyle/>
          <a:p>
            <a:r>
              <a:rPr lang="en-US" sz="2800" dirty="0"/>
              <a:t>Natural language understanding is driven by data</a:t>
            </a:r>
          </a:p>
        </p:txBody>
      </p:sp>
    </p:spTree>
    <p:extLst>
      <p:ext uri="{BB962C8B-B14F-4D97-AF65-F5344CB8AC3E}">
        <p14:creationId xmlns:p14="http://schemas.microsoft.com/office/powerpoint/2010/main" val="402172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0"/>
            <a:ext cx="10515600" cy="1325563"/>
          </a:xfrm>
        </p:spPr>
        <p:txBody>
          <a:bodyPr/>
          <a:lstStyle/>
          <a:p>
            <a:r>
              <a:rPr lang="en-US" dirty="0"/>
              <a:t>Data creates value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40673" y="1141023"/>
            <a:ext cx="2732049" cy="5626096"/>
          </a:xfrm>
        </p:spPr>
      </p:pic>
      <p:sp>
        <p:nvSpPr>
          <p:cNvPr id="5" name="TextBox 4"/>
          <p:cNvSpPr txBox="1"/>
          <p:nvPr/>
        </p:nvSpPr>
        <p:spPr>
          <a:xfrm>
            <a:off x="5510561" y="2051825"/>
            <a:ext cx="5843239" cy="3108543"/>
          </a:xfrm>
          <a:prstGeom prst="rect">
            <a:avLst/>
          </a:prstGeom>
          <a:noFill/>
        </p:spPr>
        <p:txBody>
          <a:bodyPr wrap="square" rtlCol="0">
            <a:spAutoFit/>
          </a:bodyPr>
          <a:lstStyle/>
          <a:p>
            <a:r>
              <a:rPr lang="en-US" sz="2800" dirty="0">
                <a:solidFill>
                  <a:schemeClr val="accent6">
                    <a:lumMod val="75000"/>
                  </a:schemeClr>
                </a:solidFill>
              </a:rPr>
              <a:t>Precision/Personalized medicine</a:t>
            </a:r>
            <a:r>
              <a:rPr lang="en-US" sz="2800" dirty="0"/>
              <a:t>:</a:t>
            </a:r>
          </a:p>
          <a:p>
            <a:r>
              <a:rPr lang="en-US" sz="2800" dirty="0"/>
              <a:t>Find the best treatment for patients using their genotype and all data that are related to them</a:t>
            </a:r>
          </a:p>
          <a:p>
            <a:endParaRPr lang="en-US" sz="2800" dirty="0"/>
          </a:p>
          <a:p>
            <a:r>
              <a:rPr lang="en-US" sz="2800" dirty="0"/>
              <a:t>Also: understanding drug side-effects through google queries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51" y="34987"/>
            <a:ext cx="10515600" cy="1325563"/>
          </a:xfrm>
        </p:spPr>
        <p:txBody>
          <a:bodyPr/>
          <a:lstStyle/>
          <a:p>
            <a:r>
              <a:rPr lang="en-US" dirty="0"/>
              <a:t>Data creates value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8215" y="1253442"/>
            <a:ext cx="5363737" cy="5604558"/>
          </a:xfrm>
        </p:spPr>
      </p:pic>
      <p:sp>
        <p:nvSpPr>
          <p:cNvPr id="5" name="TextBox 4"/>
          <p:cNvSpPr txBox="1"/>
          <p:nvPr/>
        </p:nvSpPr>
        <p:spPr>
          <a:xfrm>
            <a:off x="6991816" y="2040673"/>
            <a:ext cx="4739268" cy="3539430"/>
          </a:xfrm>
          <a:prstGeom prst="rect">
            <a:avLst/>
          </a:prstGeom>
          <a:noFill/>
        </p:spPr>
        <p:txBody>
          <a:bodyPr wrap="square" rtlCol="0">
            <a:spAutoFit/>
          </a:bodyPr>
          <a:lstStyle/>
          <a:p>
            <a:r>
              <a:rPr lang="en-US" sz="2800" dirty="0">
                <a:solidFill>
                  <a:schemeClr val="accent6">
                    <a:lumMod val="75000"/>
                  </a:schemeClr>
                </a:solidFill>
              </a:rPr>
              <a:t>Self-Driving Cars</a:t>
            </a:r>
            <a:r>
              <a:rPr lang="en-US" sz="2800" dirty="0"/>
              <a:t>:</a:t>
            </a:r>
          </a:p>
          <a:p>
            <a:r>
              <a:rPr lang="en-US" sz="2800" dirty="0"/>
              <a:t>Car is the next computer. A future of smart cars that can drive themselves and learn from data</a:t>
            </a:r>
          </a:p>
          <a:p>
            <a:endParaRPr lang="en-US" sz="2800" dirty="0"/>
          </a:p>
          <a:p>
            <a:r>
              <a:rPr lang="en-US" sz="2800" dirty="0"/>
              <a:t>Also: smart cities – urban computing</a:t>
            </a:r>
          </a:p>
        </p:txBody>
      </p:sp>
    </p:spTree>
    <p:extLst>
      <p:ext uri="{BB962C8B-B14F-4D97-AF65-F5344CB8AC3E}">
        <p14:creationId xmlns:p14="http://schemas.microsoft.com/office/powerpoint/2010/main" val="2230342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1997</Words>
  <Application>Microsoft Office PowerPoint</Application>
  <PresentationFormat>Widescreen</PresentationFormat>
  <Paragraphs>474</Paragraphs>
  <Slides>38</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Arial</vt:lpstr>
      <vt:lpstr>Berlin Sans FB</vt:lpstr>
      <vt:lpstr>Calibri</vt:lpstr>
      <vt:lpstr>Monotype Sorts</vt:lpstr>
      <vt:lpstr>Wingdings</vt:lpstr>
      <vt:lpstr>Clarity</vt:lpstr>
      <vt:lpstr>Document</vt:lpstr>
      <vt:lpstr>DATA MINING Introduction</vt:lpstr>
      <vt:lpstr>PowerPoint Presentation</vt:lpstr>
      <vt:lpstr>PowerPoint Presentation</vt:lpstr>
      <vt:lpstr>Data Mining</vt:lpstr>
      <vt:lpstr>There is a lot of data</vt:lpstr>
      <vt:lpstr>The data is complex and interconnected</vt:lpstr>
      <vt:lpstr>Data creates value</vt:lpstr>
      <vt:lpstr>Data creates value</vt:lpstr>
      <vt:lpstr>Data creates value</vt:lpstr>
      <vt:lpstr>Data creates value</vt:lpstr>
      <vt:lpstr>Data creates value</vt:lpstr>
      <vt:lpstr>Data creates value</vt:lpstr>
      <vt:lpstr>Data creates value</vt:lpstr>
      <vt:lpstr>Putting it all together: The Data Mining Pipeline (LinkedIn)</vt:lpstr>
      <vt:lpstr>Data Mining Example</vt:lpstr>
      <vt:lpstr>Exploratory Analysis</vt:lpstr>
      <vt:lpstr>Exploiting similarities</vt:lpstr>
      <vt:lpstr>Exploiting similarities</vt:lpstr>
      <vt:lpstr>Exploiting similarities</vt:lpstr>
      <vt:lpstr>Amazon Recommendations</vt:lpstr>
      <vt:lpstr>Making predictions</vt:lpstr>
      <vt:lpstr>Classification</vt:lpstr>
      <vt:lpstr>Deep learning</vt:lpstr>
      <vt:lpstr>The social graph</vt:lpstr>
      <vt:lpstr>Node importance</vt:lpstr>
      <vt:lpstr>The Web as a graph</vt:lpstr>
      <vt:lpstr>PowerPoint Presentation</vt:lpstr>
      <vt:lpstr>Friendship suggestions</vt:lpstr>
      <vt:lpstr>What is Data Mining again?</vt:lpstr>
      <vt:lpstr>Why data mining?</vt:lpstr>
      <vt:lpstr>Data Mining: Confluence of Multiple Disciplines </vt:lpstr>
      <vt:lpstr>Data Mining: Confluence of Multiple Disciplines </vt:lpstr>
      <vt:lpstr>Data Mining: Confluence of Multiple Disciplines </vt:lpstr>
      <vt:lpstr>The buzz around data</vt:lpstr>
      <vt:lpstr>New era of data mining </vt:lpstr>
      <vt:lpstr>Which also has a dark side</vt:lpstr>
      <vt:lpstr>The Skills of a Data Miner – Data Scientist</vt:lpstr>
      <vt:lpstr>But also a rewarding 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Introduction</dc:title>
  <dc:creator>Panayiotis Tsaparas</dc:creator>
  <cp:lastModifiedBy>ΠΑΝΑΓΙΩΤΗΣ ΤΣΑΠΑΡΑΣ</cp:lastModifiedBy>
  <cp:revision>5</cp:revision>
  <dcterms:created xsi:type="dcterms:W3CDTF">2020-10-04T18:39:08Z</dcterms:created>
  <dcterms:modified xsi:type="dcterms:W3CDTF">2021-10-05T16:41:44Z</dcterms:modified>
</cp:coreProperties>
</file>