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369" r:id="rId2"/>
    <p:sldId id="642" r:id="rId3"/>
    <p:sldId id="643" r:id="rId4"/>
    <p:sldId id="644" r:id="rId5"/>
    <p:sldId id="645" r:id="rId6"/>
    <p:sldId id="646" r:id="rId7"/>
    <p:sldId id="748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745" r:id="rId16"/>
    <p:sldId id="654" r:id="rId17"/>
    <p:sldId id="655" r:id="rId18"/>
    <p:sldId id="656" r:id="rId19"/>
    <p:sldId id="657" r:id="rId20"/>
    <p:sldId id="658" r:id="rId21"/>
    <p:sldId id="6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42611-1D51-42AE-9091-6291CD501E8E}" v="140" dt="2021-12-09T09:30:04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2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92542611-1D51-42AE-9091-6291CD501E8E}"/>
    <pc:docChg chg="modSld">
      <pc:chgData name="ΠΑΝΑΓΙΩΤΗΣ ΤΣΑΠΑΡΑΣ" userId="14c29a0b-fba8-4de1-ba9f-ce710cf39d77" providerId="ADAL" clId="{92542611-1D51-42AE-9091-6291CD501E8E}" dt="2021-12-09T09:30:04.596" v="160" actId="114"/>
      <pc:docMkLst>
        <pc:docMk/>
      </pc:docMkLst>
      <pc:sldChg chg="addSp modSp mod">
        <pc:chgData name="ΠΑΝΑΓΙΩΤΗΣ ΤΣΑΠΑΡΑΣ" userId="14c29a0b-fba8-4de1-ba9f-ce710cf39d77" providerId="ADAL" clId="{92542611-1D51-42AE-9091-6291CD501E8E}" dt="2021-12-09T09:30:04.596" v="160" actId="114"/>
        <pc:sldMkLst>
          <pc:docMk/>
          <pc:sldMk cId="4285656311" sldId="652"/>
        </pc:sldMkLst>
        <pc:spChg chg="mod">
          <ac:chgData name="ΠΑΝΑΓΙΩΤΗΣ ΤΣΑΠΑΡΑΣ" userId="14c29a0b-fba8-4de1-ba9f-ce710cf39d77" providerId="ADAL" clId="{92542611-1D51-42AE-9091-6291CD501E8E}" dt="2021-12-09T09:27:55.448" v="97" actId="1076"/>
          <ac:spMkLst>
            <pc:docMk/>
            <pc:sldMk cId="4285656311" sldId="652"/>
            <ac:spMk id="4" creationId="{00000000-0000-0000-0000-000000000000}"/>
          </ac:spMkLst>
        </pc:spChg>
        <pc:spChg chg="add mod">
          <ac:chgData name="ΠΑΝΑΓΙΩΤΗΣ ΤΣΑΠΑΡΑΣ" userId="14c29a0b-fba8-4de1-ba9f-ce710cf39d77" providerId="ADAL" clId="{92542611-1D51-42AE-9091-6291CD501E8E}" dt="2021-12-09T09:30:04.596" v="160" actId="114"/>
          <ac:spMkLst>
            <pc:docMk/>
            <pc:sldMk cId="4285656311" sldId="652"/>
            <ac:spMk id="6" creationId="{5C116B7C-8A9A-4796-83EE-E8355E430D91}"/>
          </ac:spMkLst>
        </pc:spChg>
      </pc:sldChg>
      <pc:sldChg chg="modSp">
        <pc:chgData name="ΠΑΝΑΓΙΩΤΗΣ ΤΣΑΠΑΡΑΣ" userId="14c29a0b-fba8-4de1-ba9f-ce710cf39d77" providerId="ADAL" clId="{92542611-1D51-42AE-9091-6291CD501E8E}" dt="2021-12-08T11:12:40.106" v="34" actId="20577"/>
        <pc:sldMkLst>
          <pc:docMk/>
          <pc:sldMk cId="419930050" sldId="655"/>
        </pc:sldMkLst>
        <pc:spChg chg="mod">
          <ac:chgData name="ΠΑΝΑΓΙΩΤΗΣ ΤΣΑΠΑΡΑΣ" userId="14c29a0b-fba8-4de1-ba9f-ce710cf39d77" providerId="ADAL" clId="{92542611-1D51-42AE-9091-6291CD501E8E}" dt="2021-12-08T11:12:23.172" v="16" actId="20577"/>
          <ac:spMkLst>
            <pc:docMk/>
            <pc:sldMk cId="419930050" sldId="655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92542611-1D51-42AE-9091-6291CD501E8E}" dt="2021-12-08T11:12:28.176" v="22" actId="20577"/>
          <ac:spMkLst>
            <pc:docMk/>
            <pc:sldMk cId="419930050" sldId="655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92542611-1D51-42AE-9091-6291CD501E8E}" dt="2021-12-08T11:12:40.106" v="34" actId="20577"/>
          <ac:spMkLst>
            <pc:docMk/>
            <pc:sldMk cId="419930050" sldId="655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92542611-1D51-42AE-9091-6291CD501E8E}" dt="2021-12-08T11:12:33.138" v="28" actId="20577"/>
          <ac:spMkLst>
            <pc:docMk/>
            <pc:sldMk cId="419930050" sldId="655"/>
            <ac:spMk id="9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92542611-1D51-42AE-9091-6291CD501E8E}" dt="2021-12-08T10:40:56.286" v="9" actId="20577"/>
        <pc:sldMkLst>
          <pc:docMk/>
          <pc:sldMk cId="3887418955" sldId="748"/>
        </pc:sldMkLst>
        <pc:spChg chg="mod">
          <ac:chgData name="ΠΑΝΑΓΙΩΤΗΣ ΤΣΑΠΑΡΑΣ" userId="14c29a0b-fba8-4de1-ba9f-ce710cf39d77" providerId="ADAL" clId="{92542611-1D51-42AE-9091-6291CD501E8E}" dt="2021-12-08T10:40:56.286" v="9" actId="20577"/>
          <ac:spMkLst>
            <pc:docMk/>
            <pc:sldMk cId="3887418955" sldId="74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THE EM Algorithm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1752600"/>
          </a:xfrm>
        </p:spPr>
        <p:txBody>
          <a:bodyPr/>
          <a:lstStyle/>
          <a:p>
            <a:r>
              <a:rPr lang="en-US" dirty="0"/>
              <a:t>Maximum </a:t>
            </a:r>
            <a:r>
              <a:rPr lang="en-US"/>
              <a:t>Likelihood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you have the heights of people from Greece and China and the distribution looks like the figure below (dramatization)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63407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1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Gaussians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 the data is the result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/>
              <a:t>One for Greek people, and one for Chinese people</a:t>
            </a:r>
          </a:p>
          <a:p>
            <a:pPr lvl="1"/>
            <a:r>
              <a:rPr lang="en-US" dirty="0"/>
              <a:t>Identifying </a:t>
            </a:r>
            <a:r>
              <a:rPr lang="en-US" dirty="0">
                <a:solidFill>
                  <a:srgbClr val="0070C0"/>
                </a:solidFill>
              </a:rPr>
              <a:t>for each value </a:t>
            </a:r>
            <a:r>
              <a:rPr lang="en-US" dirty="0"/>
              <a:t>which Gaussian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/>
              <a:t>will give us a </a:t>
            </a:r>
            <a:r>
              <a:rPr lang="en-US" dirty="0">
                <a:solidFill>
                  <a:srgbClr val="0070C0"/>
                </a:solidFill>
              </a:rPr>
              <a:t>clustering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according to the following process:</a:t>
                </a:r>
              </a:p>
              <a:p>
                <a:pPr lvl="1"/>
                <a:r>
                  <a:rPr lang="en-US" dirty="0"/>
                  <a:t>First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Given the nationality, </a:t>
                </a:r>
                <a:r>
                  <a:rPr lang="en-US" dirty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2500" y="2971800"/>
                <a:ext cx="10287000" cy="70788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can also think of this as a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Hidden Variable </a:t>
                </a:r>
                <a:r>
                  <a:rPr lang="en-US" sz="2000" dirty="0"/>
                  <a:t>Z that takes two values: Greece and China</a:t>
                </a:r>
                <a:endParaRPr lang="el-GR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Greece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China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971800"/>
                <a:ext cx="10287000" cy="707886"/>
              </a:xfrm>
              <a:prstGeom prst="rect">
                <a:avLst/>
              </a:prstGeom>
              <a:blipFill>
                <a:blip r:embed="rId4"/>
                <a:stretch>
                  <a:fillRect l="-592" t="-4310" b="-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7583" y="4281737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of the China distribution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83" y="4281737"/>
                <a:ext cx="4242636" cy="646331"/>
              </a:xfrm>
              <a:prstGeom prst="rect">
                <a:avLst/>
              </a:prstGeom>
              <a:blipFill>
                <a:blip r:embed="rId5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116B7C-8A9A-4796-83EE-E8355E430D91}"/>
                  </a:ext>
                </a:extLst>
              </p:cNvPr>
              <p:cNvSpPr txBox="1"/>
              <p:nvPr/>
            </p:nvSpPr>
            <p:spPr>
              <a:xfrm>
                <a:off x="910918" y="5348591"/>
                <a:ext cx="10287000" cy="101566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Using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Hidden Variable </a:t>
                </a:r>
                <a:r>
                  <a:rPr lang="en-US" sz="2000" dirty="0"/>
                  <a:t>Z:</a:t>
                </a:r>
                <a:endParaRPr lang="el-GR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Greece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err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err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 ~ </m:t>
                      </m:r>
                      <m:r>
                        <a:rPr lang="en-US" sz="2000" i="1" dirty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China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/>
                      </a:rPr>
                      <m:t> ~ </m:t>
                    </m:r>
                    <m:r>
                      <a:rPr lang="en-US" sz="20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116B7C-8A9A-4796-83EE-E8355E43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8" y="5348591"/>
                <a:ext cx="10287000" cy="1015663"/>
              </a:xfrm>
              <a:prstGeom prst="rect">
                <a:avLst/>
              </a:prstGeom>
              <a:blipFill>
                <a:blip r:embed="rId6"/>
                <a:stretch>
                  <a:fillRect l="-592" t="-2395" b="-2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6" y="2117663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117662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7469" y="2117661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Our model has the following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Mixture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of the China distribution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68823"/>
                <a:ext cx="4208140" cy="369332"/>
              </a:xfrm>
              <a:prstGeom prst="rect">
                <a:avLst/>
              </a:prstGeom>
              <a:blipFill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8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distribution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2" y="2738508"/>
                <a:ext cx="4242636" cy="369332"/>
              </a:xfrm>
              <a:prstGeom prst="rect">
                <a:avLst/>
              </a:prstGeom>
              <a:blipFill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6" y="2057401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057401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Our model has the following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want to estimate the parameters that </a:t>
                </a:r>
                <a:r>
                  <a:rPr lang="en-US" dirty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Mixture probabilities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Distribution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591800" cy="4876800"/>
              </a:xfrm>
            </p:spPr>
            <p:txBody>
              <a:bodyPr/>
              <a:lstStyle/>
              <a:p>
                <a:r>
                  <a:rPr lang="en-US" dirty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belongs to the Greek or the Chinese population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Using Bayes Rule: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591800" cy="4876800"/>
              </a:xfrm>
              <a:blipFill>
                <a:blip r:embed="rId2"/>
                <a:stretch>
                  <a:fillRect l="-748" t="-1375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0866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Greek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(Expectation Maximization)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896600" cy="2667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some random values</a:t>
                </a:r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E-Step</a:t>
                </a:r>
                <a:r>
                  <a:rPr lang="en-US" dirty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/>
                  <a:t>: Compute the parameter values that (in expectation)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/>
                  <a:t>the data likelihood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896600" cy="2667000"/>
              </a:xfrm>
              <a:blipFill>
                <a:blip r:embed="rId2"/>
                <a:stretch>
                  <a:fillRect l="-727" t="-4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3300" y="5090377"/>
                <a:ext cx="269291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00" y="5090377"/>
                <a:ext cx="269291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3113" y="4231156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13" y="4231156"/>
                <a:ext cx="2084097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6923" y="4241811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3" y="4241811"/>
                <a:ext cx="2100127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6923" y="5129557"/>
                <a:ext cx="2716961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3" y="5129557"/>
                <a:ext cx="2716961" cy="84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43113" y="5942040"/>
                <a:ext cx="352307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13" y="5942040"/>
                <a:ext cx="3523079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6922" y="5955831"/>
                <a:ext cx="3547125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2" y="5955831"/>
                <a:ext cx="3547125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4591" y="5632665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MLE Estimates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’s were fixed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591" y="5632665"/>
                <a:ext cx="1783630" cy="646331"/>
              </a:xfrm>
              <a:prstGeom prst="rect">
                <a:avLst/>
              </a:prstGeom>
              <a:blipFill>
                <a:blip r:embed="rId9"/>
                <a:stretch>
                  <a:fillRect l="-2721" t="-4630" r="-1701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230406" y="4336012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Fraction of population in G,C</a:t>
            </a:r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E-Step</a:t>
            </a:r>
            <a:r>
              <a:rPr lang="en-US" dirty="0"/>
              <a:t>: Assignment of points to clusters </a:t>
            </a:r>
          </a:p>
          <a:p>
            <a:pPr lvl="1"/>
            <a:r>
              <a:rPr lang="en-US" dirty="0"/>
              <a:t>K-means: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 assignment, EM: </a:t>
            </a:r>
            <a:r>
              <a:rPr lang="en-US" dirty="0">
                <a:solidFill>
                  <a:srgbClr val="00B0F0"/>
                </a:solidFill>
              </a:rPr>
              <a:t>soft </a:t>
            </a:r>
            <a:r>
              <a:rPr lang="en-US" dirty="0"/>
              <a:t>assignment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/>
              <a:t>: Computation of centroids</a:t>
            </a:r>
          </a:p>
          <a:p>
            <a:pPr lvl="1"/>
            <a:r>
              <a:rPr lang="en-US" dirty="0"/>
              <a:t>K-means assumes common fixed variance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EM: can change the variance for different clusters or different dimensions (</a:t>
            </a:r>
            <a:r>
              <a:rPr lang="en-US" dirty="0">
                <a:solidFill>
                  <a:srgbClr val="00B0F0"/>
                </a:solidFill>
              </a:rPr>
              <a:t>ellipsoid clusters</a:t>
            </a:r>
            <a:r>
              <a:rPr lang="en-US" dirty="0"/>
              <a:t>)</a:t>
            </a:r>
          </a:p>
          <a:p>
            <a:r>
              <a:rPr lang="en-US" dirty="0"/>
              <a:t>If the variance is fixed then both minimize the same error function</a:t>
            </a:r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6" y="592139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 and the EM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6" y="403796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clustering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understand our data, we will assume that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/>
              <a:t>(a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/>
              <a:t>) that creates/describes the data, and we will try to find the model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/>
              <a:t>the data.</a:t>
            </a:r>
          </a:p>
          <a:p>
            <a:pPr lvl="1"/>
            <a:r>
              <a:rPr lang="en-US" dirty="0"/>
              <a:t>Models of different complexity can be defined, but we will assume that our model is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from which data points are sampled</a:t>
            </a:r>
          </a:p>
          <a:p>
            <a:pPr lvl="1"/>
            <a:r>
              <a:rPr lang="en-US" dirty="0"/>
              <a:t>Example: the data is the height of all people in Greece</a:t>
            </a:r>
          </a:p>
          <a:p>
            <a:endParaRPr lang="en-US" dirty="0"/>
          </a:p>
          <a:p>
            <a:r>
              <a:rPr lang="en-US" dirty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/>
              <a:t>Example: the data is the height of all people in Greece and China</a:t>
            </a:r>
          </a:p>
          <a:p>
            <a:pPr lvl="1"/>
            <a:r>
              <a:rPr lang="en-US" dirty="0"/>
              <a:t>We need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the data is the height of all 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</a:t>
                </a:r>
                <a:r>
                  <a:rPr lang="en-US" dirty="0"/>
                  <a:t>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mean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800600"/>
              </a:xfrm>
              <a:blipFill>
                <a:blip r:embed="rId2"/>
                <a:stretch>
                  <a:fillRect l="-712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124200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3581400" cy="914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a model?</a:t>
                </a:r>
              </a:p>
              <a:p>
                <a:pPr lvl="1"/>
                <a:r>
                  <a:rPr lang="en-US" dirty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This is a general principle: a model is defined 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But what does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/>
                  <a:t>mean?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</a:t>
                </a:r>
                <a:r>
                  <a:rPr lang="en-US" dirty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  <a:r>
                  <a:rPr lang="en-US" dirty="0"/>
                  <a:t>. Given the data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/>
                  <a:t>Problem: We do not know how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Bayes Rule:</a:t>
                </a: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have no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we can assume uniform.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now the same as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of values and we want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 a Gaussian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model to the data</a:t>
                </a:r>
              </a:p>
              <a:p>
                <a:pPr lvl="1"/>
                <a:r>
                  <a:rPr lang="en-US" dirty="0"/>
                  <a:t>Our parameter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given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Probability of observing all points (assume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3048000"/>
                <a:ext cx="3276600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48000"/>
                <a:ext cx="3276600" cy="78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199" y="4495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4495800"/>
                <a:ext cx="5595257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63B88-C1BA-4915-9A1A-33D971E59C6B}"/>
                  </a:ext>
                </a:extLst>
              </p:cNvPr>
              <p:cNvSpPr txBox="1"/>
              <p:nvPr/>
            </p:nvSpPr>
            <p:spPr>
              <a:xfrm>
                <a:off x="9486406" y="2895600"/>
                <a:ext cx="2698049" cy="86177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cheated a little here.</a:t>
                </a:r>
              </a:p>
              <a:p>
                <a:r>
                  <a:rPr lang="en-US" sz="1600" dirty="0"/>
                  <a:t>More accurately we look 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63B88-C1BA-4915-9A1A-33D971E5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406" y="2895600"/>
                <a:ext cx="2698049" cy="861774"/>
              </a:xfrm>
              <a:prstGeom prst="rect">
                <a:avLst/>
              </a:prstGeom>
              <a:blipFill>
                <a:blip r:embed="rId5"/>
                <a:stretch>
                  <a:fillRect l="-1129" t="-2128" r="-180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267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called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/>
                  <a:t>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is usually easier to work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/>
                  <a:t>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267200"/>
              </a:xfrm>
              <a:blipFill>
                <a:blip r:embed="rId2"/>
                <a:stretch>
                  <a:fillRect l="-712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1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𝜃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362200"/>
                <a:ext cx="5595257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886200"/>
                <a:ext cx="5595257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4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03" y="5724844"/>
                <a:ext cx="2006768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7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33" y="5745576"/>
                <a:ext cx="2748124" cy="84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0153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Sample Mean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3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Sample Variance</a:t>
            </a:r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10612</TotalTime>
  <Words>1080</Words>
  <Application>Microsoft Office PowerPoint</Application>
  <PresentationFormat>Widescreen</PresentationFormat>
  <Paragraphs>139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Clarity</vt:lpstr>
      <vt:lpstr>DATA MINING THE EM Algorithm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397</cp:revision>
  <dcterms:created xsi:type="dcterms:W3CDTF">2011-10-17T19:46:53Z</dcterms:created>
  <dcterms:modified xsi:type="dcterms:W3CDTF">2021-12-09T09:30:30Z</dcterms:modified>
</cp:coreProperties>
</file>