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397" r:id="rId3"/>
    <p:sldId id="398" r:id="rId4"/>
    <p:sldId id="399" r:id="rId5"/>
    <p:sldId id="438" r:id="rId6"/>
    <p:sldId id="410" r:id="rId7"/>
    <p:sldId id="414" r:id="rId8"/>
    <p:sldId id="416" r:id="rId9"/>
    <p:sldId id="420" r:id="rId10"/>
    <p:sldId id="439" r:id="rId11"/>
    <p:sldId id="440" r:id="rId12"/>
    <p:sldId id="441" r:id="rId13"/>
    <p:sldId id="424" r:id="rId14"/>
    <p:sldId id="425" r:id="rId15"/>
    <p:sldId id="426" r:id="rId16"/>
    <p:sldId id="442" r:id="rId17"/>
    <p:sldId id="429" r:id="rId18"/>
    <p:sldId id="430" r:id="rId19"/>
    <p:sldId id="443" r:id="rId20"/>
    <p:sldId id="444" r:id="rId21"/>
    <p:sldId id="433" r:id="rId22"/>
    <p:sldId id="445" r:id="rId23"/>
    <p:sldId id="450" r:id="rId24"/>
    <p:sldId id="446" r:id="rId25"/>
    <p:sldId id="447" r:id="rId26"/>
    <p:sldId id="436" r:id="rId27"/>
    <p:sldId id="448" r:id="rId28"/>
    <p:sldId id="44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63" d="100"/>
          <a:sy n="63" d="100"/>
        </p:scale>
        <p:origin x="137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/>
              <a:t>2. ΕΙΣΑΓΩΓΗ </a:t>
            </a:r>
            <a:r>
              <a:rPr lang="el-GR" dirty="0"/>
              <a:t>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9756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Ένα </a:t>
            </a:r>
            <a:r>
              <a:rPr lang="en-US" sz="2400" b="1" dirty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>
                <a:solidFill>
                  <a:srgbClr val="000066"/>
                </a:solidFill>
              </a:rPr>
              <a:t> </a:t>
            </a:r>
            <a:r>
              <a:rPr lang="en-US" sz="2400" dirty="0">
                <a:solidFill>
                  <a:srgbClr val="000066"/>
                </a:solidFill>
              </a:rPr>
              <a:t>statement</a:t>
            </a:r>
            <a:r>
              <a:rPr lang="en-US" sz="2400" dirty="0"/>
              <a:t> </a:t>
            </a:r>
            <a:r>
              <a:rPr lang="el-GR" sz="2400" dirty="0"/>
              <a:t>έχει το εξής συντακτικό</a:t>
            </a:r>
            <a:r>
              <a:rPr lang="en-US" sz="2400" dirty="0"/>
              <a:t>:</a:t>
            </a:r>
            <a:r>
              <a:rPr lang="en-US" sz="2400" dirty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 </a:t>
            </a:r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To while code </a:t>
            </a:r>
            <a:r>
              <a:rPr lang="el-GR" sz="2000" dirty="0"/>
              <a:t>εκτελείται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/>
              <a:t>;  </a:t>
            </a:r>
            <a:r>
              <a:rPr lang="el-GR" sz="2000" dirty="0"/>
              <a:t>Μετά αν η συνθήκη είναι αληθής ο κώδικας εκτελείται ξανά.</a:t>
            </a:r>
            <a:endParaRPr lang="en-US" sz="2000" dirty="0"/>
          </a:p>
          <a:p>
            <a:pPr lvl="1"/>
            <a:r>
              <a:rPr lang="en-US" sz="2000" dirty="0"/>
              <a:t>O</a:t>
            </a:r>
            <a:r>
              <a:rPr lang="el-GR" sz="2000" dirty="0"/>
              <a:t>ι μεταβλητές στο </a:t>
            </a:r>
            <a:r>
              <a:rPr lang="en-US" sz="2000" dirty="0">
                <a:solidFill>
                  <a:srgbClr val="0070C0"/>
                </a:solidFill>
              </a:rPr>
              <a:t>condition</a:t>
            </a:r>
            <a:r>
              <a:rPr lang="en-US" sz="2000" dirty="0"/>
              <a:t> </a:t>
            </a:r>
            <a:r>
              <a:rPr lang="el-GR" sz="2000" dirty="0">
                <a:solidFill>
                  <a:srgbClr val="FF0000"/>
                </a:solidFill>
              </a:rPr>
              <a:t>δεν </a:t>
            </a:r>
            <a:r>
              <a:rPr lang="el-GR" sz="2000" dirty="0"/>
              <a:t>μπορεί να είναι </a:t>
            </a:r>
            <a:r>
              <a:rPr lang="el-GR" sz="2000" dirty="0">
                <a:solidFill>
                  <a:srgbClr val="FF0000"/>
                </a:solidFill>
              </a:rPr>
              <a:t>τοπικές</a:t>
            </a:r>
            <a:r>
              <a:rPr lang="el-GR" sz="2000" dirty="0"/>
              <a:t> μεταβλητές του </a:t>
            </a:r>
            <a:r>
              <a:rPr lang="en-US" sz="2000" dirty="0"/>
              <a:t>while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n-US" dirty="0"/>
              <a:t>Do-While statement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while code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1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CountDownWithDo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8820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εντολές </a:t>
            </a:r>
            <a:r>
              <a:rPr lang="en-US" dirty="0"/>
              <a:t>break </a:t>
            </a:r>
            <a:r>
              <a:rPr lang="el-GR" dirty="0"/>
              <a:t>και </a:t>
            </a:r>
            <a:r>
              <a:rPr lang="en-US" dirty="0"/>
              <a:t>continue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continue</a:t>
            </a:r>
            <a:r>
              <a:rPr lang="en-US" dirty="0"/>
              <a:t>: </a:t>
            </a:r>
            <a:r>
              <a:rPr lang="el-GR" dirty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/>
              <a:t>Βολικό για τον έλεγχο συνθηκών πριν ξεκινήσει η εκτέλεση του βρόγχου,</a:t>
            </a:r>
            <a:r>
              <a:rPr lang="en-US" dirty="0"/>
              <a:t> </a:t>
            </a:r>
            <a:r>
              <a:rPr lang="el-GR" dirty="0"/>
              <a:t>ή για πρόωρη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/>
              <a:t>: </a:t>
            </a:r>
            <a:r>
              <a:rPr lang="el-GR" dirty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οι εντολές αυτές χαλάνε το μοντέλο του δομημένου προγραμματισμού.</a:t>
            </a:r>
          </a:p>
        </p:txBody>
      </p:sp>
    </p:spTree>
    <p:extLst>
      <p:ext uri="{BB962C8B-B14F-4D97-AF65-F5344CB8AC3E}">
        <p14:creationId xmlns:p14="http://schemas.microsoft.com/office/powerpoint/2010/main" val="201758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εντολές </a:t>
            </a:r>
            <a:r>
              <a:rPr lang="en-US" dirty="0"/>
              <a:t>break </a:t>
            </a:r>
            <a:r>
              <a:rPr lang="el-GR" dirty="0"/>
              <a:t>και </a:t>
            </a:r>
            <a:r>
              <a:rPr lang="en-US" dirty="0"/>
              <a:t>continue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34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957376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(everything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&lt;some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}// end of if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 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&lt; some more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</p:spTree>
    <p:extLst>
      <p:ext uri="{BB962C8B-B14F-4D97-AF65-F5344CB8AC3E}">
        <p14:creationId xmlns:p14="http://schemas.microsoft.com/office/powerpoint/2010/main" val="517105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27251" y="344269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Η αντίστροφη μέτρηση εκτελείται </a:t>
            </a:r>
          </a:p>
          <a:p>
            <a:r>
              <a:rPr lang="el-GR" dirty="0"/>
              <a:t>μόνο για περιττούς αριθμούς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096000" y="1524000"/>
            <a:ext cx="2895600" cy="838200"/>
          </a:xfrm>
          <a:prstGeom prst="wedgeRectCallout">
            <a:avLst>
              <a:gd name="adj1" fmla="val -152008"/>
              <a:gd name="adj2" fmla="val 625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 </a:t>
            </a:r>
            <a:r>
              <a:rPr lang="el-GR" dirty="0">
                <a:solidFill>
                  <a:schemeClr val="tx1"/>
                </a:solidFill>
              </a:rPr>
              <a:t>τελεστής 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l-GR" dirty="0">
                <a:solidFill>
                  <a:schemeClr val="tx1"/>
                </a:solidFill>
              </a:rPr>
              <a:t> υπολογίζει το υπόλοιπο διαίρεσης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4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3276600" y="5105400"/>
            <a:ext cx="5715000" cy="1600200"/>
          </a:xfrm>
          <a:prstGeom prst="wedgeRectCallout">
            <a:avLst>
              <a:gd name="adj1" fmla="val -58764"/>
              <a:gd name="adj2" fmla="val -367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συνθήκη αυτή ορίζει ένα </a:t>
            </a:r>
            <a:r>
              <a:rPr lang="el-GR" dirty="0">
                <a:solidFill>
                  <a:srgbClr val="FF0000"/>
                </a:solidFill>
              </a:rPr>
              <a:t>ατέρμονο βρόγχο </a:t>
            </a:r>
            <a:r>
              <a:rPr lang="el-GR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infinite loop)</a:t>
            </a:r>
            <a:r>
              <a:rPr lang="el-GR" dirty="0">
                <a:solidFill>
                  <a:schemeClr val="tx1"/>
                </a:solidFill>
              </a:rPr>
              <a:t>. Πρέπει μέσα στο πρόγραμμα να έχουμε μια εντολή </a:t>
            </a:r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(ή </a:t>
            </a:r>
            <a:r>
              <a:rPr lang="en-US" dirty="0">
                <a:solidFill>
                  <a:schemeClr val="tx1"/>
                </a:solidFill>
              </a:rPr>
              <a:t>return </a:t>
            </a:r>
            <a:r>
              <a:rPr lang="el-GR" dirty="0">
                <a:solidFill>
                  <a:schemeClr val="tx1"/>
                </a:solidFill>
              </a:rPr>
              <a:t>που θα δούμε αργότερα) για να μην κολλήσει το πρόγραμμα μας.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Αυτή η κατασκευή είναι βολική όταν έχουμε πολλαπλές συνθήκες εξόδου.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Εμβέλεια (</a:t>
            </a:r>
            <a:r>
              <a:rPr lang="en-US" dirty="0"/>
              <a:t>scope) </a:t>
            </a:r>
            <a:r>
              <a:rPr lang="el-GR" dirty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Προσέξτε ότι η μεταβλητή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</a:t>
            </a:r>
            <a:r>
              <a:rPr lang="el-GR" dirty="0"/>
              <a:t>πρέπει να οριστεί </a:t>
            </a:r>
            <a:r>
              <a:rPr lang="el-GR" dirty="0">
                <a:solidFill>
                  <a:srgbClr val="FF0000"/>
                </a:solidFill>
              </a:rPr>
              <a:t>σε κάθε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/>
              <a:t>, </a:t>
            </a:r>
            <a:r>
              <a:rPr lang="el-GR" dirty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/>
              <a:t> </a:t>
            </a:r>
            <a:r>
              <a:rPr lang="el-GR" dirty="0" err="1"/>
              <a:t>πρεπει</a:t>
            </a:r>
            <a:r>
              <a:rPr lang="el-GR" dirty="0"/>
              <a:t> να οριστεί </a:t>
            </a:r>
            <a:r>
              <a:rPr lang="el-GR" dirty="0">
                <a:solidFill>
                  <a:srgbClr val="FF0000"/>
                </a:solidFill>
              </a:rPr>
              <a:t>έξω</a:t>
            </a:r>
            <a:r>
              <a:rPr lang="el-GR" dirty="0"/>
              <a:t> από 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/>
              <a:t> </a:t>
            </a:r>
            <a:r>
              <a:rPr lang="el-GR" dirty="0"/>
              <a:t>αλλιώς ο </a:t>
            </a:r>
            <a:r>
              <a:rPr lang="en-US" dirty="0"/>
              <a:t>compiler </a:t>
            </a:r>
            <a:r>
              <a:rPr lang="el-GR" dirty="0"/>
              <a:t>διαμαρτύρεται</a:t>
            </a:r>
            <a:r>
              <a:rPr lang="en-US" dirty="0"/>
              <a:t> </a:t>
            </a:r>
            <a:r>
              <a:rPr lang="el-GR" dirty="0"/>
              <a:t>γιατί προσπαθούμε να χρησιμοποιήσουμε μια μεταβλητή εκτός της </a:t>
            </a:r>
            <a:r>
              <a:rPr lang="el-GR" dirty="0">
                <a:solidFill>
                  <a:srgbClr val="FF0000"/>
                </a:solidFill>
              </a:rPr>
              <a:t>εμβέλειας</a:t>
            </a:r>
            <a:r>
              <a:rPr lang="el-GR" dirty="0"/>
              <a:t> της</a:t>
            </a:r>
          </a:p>
          <a:p>
            <a:r>
              <a:rPr lang="el-GR" dirty="0"/>
              <a:t>Η κάθε μεταβλητή που ορίζουμε έχει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/>
              <a:t>μέσα στο </a:t>
            </a:r>
            <a:r>
              <a:rPr lang="en-US" dirty="0">
                <a:solidFill>
                  <a:srgbClr val="0070C0"/>
                </a:solidFill>
              </a:rPr>
              <a:t>block</a:t>
            </a:r>
            <a:r>
              <a:rPr lang="en-US" dirty="0"/>
              <a:t> </a:t>
            </a:r>
            <a:r>
              <a:rPr lang="el-GR" dirty="0"/>
              <a:t>το οποίο ορίζεται.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Τοπική μεταβλητή </a:t>
            </a:r>
            <a:r>
              <a:rPr lang="el-GR" dirty="0"/>
              <a:t>μέσα στο </a:t>
            </a:r>
            <a:r>
              <a:rPr lang="en-US" dirty="0"/>
              <a:t>block.</a:t>
            </a:r>
          </a:p>
          <a:p>
            <a:r>
              <a:rPr lang="el-GR" dirty="0"/>
              <a:t>Μόλις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/>
              <a:t> από το </a:t>
            </a:r>
            <a:r>
              <a:rPr lang="en-US" dirty="0"/>
              <a:t>block </a:t>
            </a:r>
            <a:r>
              <a:rPr lang="el-GR" dirty="0"/>
              <a:t>η μεταβλητή χάνεται</a:t>
            </a:r>
          </a:p>
          <a:p>
            <a:pPr lvl="1"/>
            <a:r>
              <a:rPr lang="el-GR" dirty="0"/>
              <a:t>Ο </a:t>
            </a:r>
            <a:r>
              <a:rPr lang="en-US" dirty="0"/>
              <a:t>compiler </a:t>
            </a:r>
            <a:r>
              <a:rPr lang="el-GR" dirty="0"/>
              <a:t>δημιουργεί</a:t>
            </a:r>
            <a:r>
              <a:rPr lang="en-US" dirty="0"/>
              <a:t> </a:t>
            </a:r>
            <a:r>
              <a:rPr lang="el-GR" dirty="0"/>
              <a:t>ένα χώρο στη μνήμη για το </a:t>
            </a:r>
            <a:r>
              <a:rPr lang="en-US" dirty="0"/>
              <a:t>block </a:t>
            </a:r>
            <a:r>
              <a:rPr lang="el-GR" dirty="0"/>
              <a:t>το οποίο εκτελούμε, ο οποίος εξαφανίζεται όταν το </a:t>
            </a:r>
            <a:r>
              <a:rPr lang="en-US" dirty="0"/>
              <a:t>block </a:t>
            </a:r>
            <a:r>
              <a:rPr lang="el-GR" dirty="0"/>
              <a:t>τελειώσει.</a:t>
            </a:r>
            <a:endParaRPr lang="en-US" dirty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έχει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/>
              <a:t> και μέσα στα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236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3301329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97751" y="5167382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76935"/>
            <a:ext cx="8229600" cy="990600"/>
          </a:xfrm>
        </p:spPr>
        <p:txBody>
          <a:bodyPr/>
          <a:lstStyle/>
          <a:p>
            <a:r>
              <a:rPr lang="el-GR" dirty="0"/>
              <a:t>Παράδειγμα με το </a:t>
            </a:r>
            <a:r>
              <a:rPr lang="en-US" dirty="0"/>
              <a:t>scope </a:t>
            </a:r>
            <a:r>
              <a:rPr lang="el-GR" dirty="0"/>
              <a:t>μεταβλητών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873116"/>
            <a:ext cx="37759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Ο κώδικας έχει λάθη σε </a:t>
            </a:r>
            <a:r>
              <a:rPr lang="el-GR" dirty="0">
                <a:solidFill>
                  <a:srgbClr val="FF0000"/>
                </a:solidFill>
              </a:rPr>
              <a:t>δύο</a:t>
            </a:r>
            <a:r>
              <a:rPr lang="el-GR" dirty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0606" y="1367535"/>
            <a:ext cx="8229600" cy="5334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(“z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(“z = "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281414" y="4313894"/>
            <a:ext cx="2729670" cy="2086906"/>
          </a:xfrm>
          <a:prstGeom prst="wedgeRectCallout">
            <a:avLst>
              <a:gd name="adj1" fmla="val -154857"/>
              <a:gd name="adj2" fmla="val -1402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Δεν είναι λάθος γιατί η εμβέλεια της μεταβλητής </a:t>
            </a:r>
            <a:r>
              <a:rPr lang="en-US" dirty="0">
                <a:solidFill>
                  <a:schemeClr val="tx1"/>
                </a:solidFill>
              </a:rPr>
              <a:t>int z</a:t>
            </a:r>
            <a:r>
              <a:rPr lang="el-GR" dirty="0">
                <a:solidFill>
                  <a:schemeClr val="tx1"/>
                </a:solidFill>
              </a:rPr>
              <a:t> είναι όλες οι εντολές που ακολουθούν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l-GR" dirty="0">
                <a:solidFill>
                  <a:schemeClr val="tx1"/>
                </a:solidFill>
              </a:rPr>
              <a:t>και η εμβέλεια της μεταβλητής </a:t>
            </a:r>
            <a:r>
              <a:rPr lang="en-US" dirty="0">
                <a:solidFill>
                  <a:schemeClr val="tx1"/>
                </a:solidFill>
              </a:rPr>
              <a:t>double z, </a:t>
            </a:r>
            <a:r>
              <a:rPr lang="el-GR" dirty="0">
                <a:solidFill>
                  <a:schemeClr val="tx1"/>
                </a:solidFill>
              </a:rPr>
              <a:t>είναι μόνο μέσα στο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της </a:t>
            </a:r>
            <a:r>
              <a:rPr lang="en-US" dirty="0">
                <a:solidFill>
                  <a:schemeClr val="tx1"/>
                </a:solidFill>
              </a:rPr>
              <a:t>for. </a:t>
            </a:r>
          </a:p>
        </p:txBody>
      </p:sp>
    </p:spTree>
    <p:extLst>
      <p:ext uri="{BB962C8B-B14F-4D97-AF65-F5344CB8AC3E}">
        <p14:creationId xmlns:p14="http://schemas.microsoft.com/office/powerpoint/2010/main" val="63714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έξοδος γίνεται χρησιμοποιώντας τις μεθόδους του αντικειμένου </a:t>
            </a:r>
            <a:r>
              <a:rPr lang="en-US" dirty="0" err="1">
                <a:solidFill>
                  <a:srgbClr val="FF0000"/>
                </a:solidFill>
              </a:rPr>
              <a:t>System.out</a:t>
            </a:r>
            <a:r>
              <a:rPr lang="el-GR" dirty="0"/>
              <a:t>:</a:t>
            </a:r>
          </a:p>
          <a:p>
            <a:pPr lvl="1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/>
              <a:t>: για να τυπώσουμε ένα αλφαριθμητικό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</a:t>
            </a:r>
            <a:r>
              <a:rPr lang="el-GR" dirty="0"/>
              <a:t>και τον χαρακτήρα </a:t>
            </a:r>
            <a:r>
              <a:rPr lang="el-GR" dirty="0">
                <a:solidFill>
                  <a:srgbClr val="0070C0"/>
                </a:solidFill>
              </a:rPr>
              <a:t>‘\</a:t>
            </a:r>
            <a:r>
              <a:rPr lang="en-US" dirty="0">
                <a:solidFill>
                  <a:srgbClr val="0070C0"/>
                </a:solidFill>
              </a:rPr>
              <a:t>n’</a:t>
            </a:r>
            <a:r>
              <a:rPr lang="el-GR" dirty="0">
                <a:solidFill>
                  <a:srgbClr val="0070C0"/>
                </a:solidFill>
              </a:rPr>
              <a:t> (αλλαγή γραμμής)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/>
              <a:t>: </a:t>
            </a:r>
            <a:r>
              <a:rPr lang="el-GR" dirty="0"/>
              <a:t>τυπώνει το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l-GR" dirty="0"/>
              <a:t> αλλά δεν αλλάζει γραμμή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/>
              <a:t>: Formatted output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d”,myInt</a:t>
            </a:r>
            <a:r>
              <a:rPr lang="en-US" dirty="0">
                <a:solidFill>
                  <a:srgbClr val="0070C0"/>
                </a:solidFill>
              </a:rPr>
              <a:t>);</a:t>
            </a:r>
            <a:r>
              <a:rPr lang="en-US" dirty="0"/>
              <a:t> // </a:t>
            </a:r>
            <a:r>
              <a:rPr lang="el-GR" dirty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printf(“%</a:t>
            </a:r>
            <a:r>
              <a:rPr lang="el-GR" dirty="0">
                <a:solidFill>
                  <a:srgbClr val="0070C0"/>
                </a:solidFill>
              </a:rPr>
              <a:t>.2</a:t>
            </a:r>
            <a:r>
              <a:rPr lang="en-US" dirty="0" err="1">
                <a:solidFill>
                  <a:srgbClr val="0070C0"/>
                </a:solidFill>
              </a:rPr>
              <a:t>f”,myDouble</a:t>
            </a:r>
            <a:r>
              <a:rPr lang="en-US" dirty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/>
              <a:t>τυπώνει ένα πραγματικό με δύο δεκαδικά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79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7060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2209800"/>
            <a:ext cx="3240360" cy="19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572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......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... ...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... ...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3167" y="3621760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εμβέλεια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6629400" y="405354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διαφορά του κόκκινου από το μπλε είναι ο χώρος </a:t>
            </a:r>
            <a:r>
              <a:rPr lang="el-GR" dirty="0">
                <a:solidFill>
                  <a:srgbClr val="FFFF00"/>
                </a:solidFill>
              </a:rPr>
              <a:t>εκτός</a:t>
            </a:r>
            <a:r>
              <a:rPr lang="el-GR" dirty="0">
                <a:solidFill>
                  <a:schemeClr val="tx1"/>
                </a:solidFill>
              </a:rPr>
              <a:t>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3167" y="4378424"/>
            <a:ext cx="3179313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Μέσα στο μπλε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χρησιμοποιήσουμε</a:t>
            </a:r>
            <a:r>
              <a:rPr lang="el-GR" dirty="0"/>
              <a:t>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/>
              <a:t>, αλλά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ορίσουμε</a:t>
            </a:r>
            <a:r>
              <a:rPr lang="el-GR" dirty="0"/>
              <a:t> άλλη μεταβλητή με το όνομα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6911" y="1981832"/>
            <a:ext cx="3288538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Έξω από το μπλε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χρησιμοποιήσουμε</a:t>
            </a:r>
            <a:r>
              <a:rPr lang="el-GR" dirty="0"/>
              <a:t> τη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dirty="0"/>
              <a:t>αλλά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ορίσουμε</a:t>
            </a:r>
            <a:r>
              <a:rPr lang="el-GR" dirty="0"/>
              <a:t> νέα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855752"/>
            <a:ext cx="8547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Κάθε </a:t>
            </a:r>
            <a:r>
              <a:rPr lang="en-US" dirty="0"/>
              <a:t>block </a:t>
            </a:r>
            <a:r>
              <a:rPr lang="el-GR" dirty="0"/>
              <a:t>έχει το δικό του χώρο μνήμης. Σε ένα χώρο μνήμης μια μεταβλητή μπορεί να οριστεί μόνο μία φορά. </a:t>
            </a:r>
            <a:r>
              <a:rPr lang="en-US" dirty="0"/>
              <a:t>O </a:t>
            </a:r>
            <a:r>
              <a:rPr lang="el-GR" dirty="0"/>
              <a:t>χώρος μνήμης ενός </a:t>
            </a:r>
            <a:r>
              <a:rPr lang="en-US" dirty="0"/>
              <a:t>block </a:t>
            </a:r>
            <a:r>
              <a:rPr lang="el-GR" dirty="0"/>
              <a:t>περιλαμβάνει και τα φωλιασμένα </a:t>
            </a:r>
            <a:r>
              <a:rPr lang="en-US" dirty="0"/>
              <a:t>blocks</a:t>
            </a:r>
            <a:r>
              <a:rPr lang="el-G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10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n-US" dirty="0"/>
              <a:t>if-else statement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Το </a:t>
            </a:r>
            <a:r>
              <a:rPr lang="en-US" sz="2400" dirty="0"/>
              <a:t>if-else statement </a:t>
            </a:r>
            <a:r>
              <a:rPr lang="el-GR" sz="2400" dirty="0"/>
              <a:t>δουλεύει καλά όταν στο </a:t>
            </a:r>
            <a:r>
              <a:rPr lang="en-US" sz="2400" dirty="0"/>
              <a:t>condition </a:t>
            </a:r>
            <a:r>
              <a:rPr lang="el-GR" sz="2400" dirty="0"/>
              <a:t>θέλουμε να περιγράψουμε μια επιλογή με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7350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24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154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IfSwitchTest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("GR"))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("EN")){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("FR")){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I don’t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speak this language");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8722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715" y="533400"/>
            <a:ext cx="3886200" cy="4838700"/>
          </a:xfrm>
        </p:spPr>
      </p:pic>
      <p:sp>
        <p:nvSpPr>
          <p:cNvPr id="6" name="TextBox 5"/>
          <p:cNvSpPr txBox="1"/>
          <p:nvPr/>
        </p:nvSpPr>
        <p:spPr>
          <a:xfrm>
            <a:off x="239639" y="1576754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2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3&gt;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3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default statements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5496375"/>
            <a:ext cx="7696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case</a:t>
            </a:r>
            <a:r>
              <a:rPr lang="en-US" dirty="0"/>
              <a:t>: </a:t>
            </a:r>
            <a:r>
              <a:rPr lang="el-GR" dirty="0"/>
              <a:t>οι διάφορες περιπτώσεις/τιμές που θέλουμε να ελέγξουμε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 </a:t>
            </a:r>
            <a:r>
              <a:rPr lang="el-GR" dirty="0"/>
              <a:t>έλεγχος ροής γίνεται με τα </a:t>
            </a:r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/>
              <a:t>. </a:t>
            </a:r>
            <a:r>
              <a:rPr lang="el-GR" dirty="0"/>
              <a:t>Αν δεν υπάρχει το </a:t>
            </a:r>
            <a:r>
              <a:rPr lang="en-US" dirty="0"/>
              <a:t>break </a:t>
            </a:r>
            <a:r>
              <a:rPr lang="el-GR" dirty="0"/>
              <a:t>τότε εκτελείται όλος ο κώδικας που ακολουθεί το </a:t>
            </a:r>
            <a:r>
              <a:rPr lang="en-US" dirty="0"/>
              <a:t>case.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default</a:t>
            </a:r>
            <a:r>
              <a:rPr lang="en-US" dirty="0"/>
              <a:t>: </a:t>
            </a:r>
            <a:r>
              <a:rPr lang="el-GR" dirty="0"/>
              <a:t>Κώδικας για την περίπτωση που κανένα </a:t>
            </a:r>
            <a:r>
              <a:rPr lang="en-US" dirty="0"/>
              <a:t>case </a:t>
            </a:r>
            <a:r>
              <a:rPr lang="el-GR" dirty="0"/>
              <a:t>δεν ικανοποιείται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20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(“GR”)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(“EN”)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"FR":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(“FR”)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language.\n“ +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“Greek, English, French only");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0849" y="6096000"/>
            <a:ext cx="55504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Αν θέλουμε να μπορούμε να απαντάμε και με μικρά?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09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"FR":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language.\n“ +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“Greek, English, French only");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8821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πρόγραμμα που να διαλέγεις μια κουρτίνα και να σου δείχνει τι υπάρχει από πίσω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75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OtherSwitchTest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("Pick a curtain");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switch (option)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case 1: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1.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case 2: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"You selected curtain 2. Congratulations!");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case 3: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("You selected curtain 3.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Zong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754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Χρησιμοποιούμε την κλάση </a:t>
            </a:r>
            <a:r>
              <a:rPr lang="en-US" dirty="0"/>
              <a:t>Scanner </a:t>
            </a:r>
            <a:r>
              <a:rPr lang="el-GR" dirty="0"/>
              <a:t>της </a:t>
            </a:r>
            <a:r>
              <a:rPr lang="en-US" dirty="0"/>
              <a:t>Java</a:t>
            </a:r>
            <a:endParaRPr lang="el-GR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/>
              <a:t>Αρχικοποιείται με το ρεύμα εισόδου: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n-US" dirty="0">
                <a:solidFill>
                  <a:srgbClr val="0070C0"/>
                </a:solidFill>
              </a:rPr>
              <a:t>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Scanner(</a:t>
            </a:r>
            <a:r>
              <a:rPr lang="en-US" dirty="0">
                <a:solidFill>
                  <a:srgbClr val="00B050"/>
                </a:solidFill>
              </a:rPr>
              <a:t>System.in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lvl="1"/>
            <a:endParaRPr lang="en-US" dirty="0"/>
          </a:p>
          <a:p>
            <a:r>
              <a:rPr lang="el-GR" dirty="0"/>
              <a:t>Μπορούμε να καλέσουμε μεθόδους της </a:t>
            </a:r>
            <a:r>
              <a:rPr lang="en-US" dirty="0"/>
              <a:t>Scanner </a:t>
            </a:r>
            <a:r>
              <a:rPr lang="el-GR" dirty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‘\n’.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next(): </a:t>
            </a:r>
            <a:r>
              <a:rPr lang="el-GR" dirty="0"/>
              <a:t>διαβάζει το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μέχρι να βρει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nextInt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τον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int.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nextDouble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τον επόμενο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endParaRPr lang="el-GR" dirty="0"/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nextBoolean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/>
              <a:t>): </a:t>
            </a:r>
            <a:r>
              <a:rPr lang="el-GR" dirty="0"/>
              <a:t>διαβάζει τον επόμενο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Boolean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1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62000" y="5562138"/>
            <a:ext cx="7799294" cy="1219662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l-GR" sz="2000" dirty="0">
                <a:solidFill>
                  <a:schemeClr val="tx1"/>
                </a:solidFill>
              </a:rPr>
              <a:t>(μία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>
                <a:solidFill>
                  <a:schemeClr val="tx1"/>
                </a:solidFill>
              </a:rPr>
              <a:t>) με το οποίο μπορούμε πλέον να διαβάζουμε από την είσοδο.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/>
                </a:solidFill>
              </a:rPr>
              <a:t>Το αντικείμενο αυτό αναπαριστά το </a:t>
            </a:r>
            <a:r>
              <a:rPr lang="el-GR" sz="1600" dirty="0">
                <a:solidFill>
                  <a:srgbClr val="FF0000"/>
                </a:solidFill>
              </a:rPr>
              <a:t>πληκτρολόγιο</a:t>
            </a:r>
            <a:r>
              <a:rPr lang="el-GR" sz="1600" dirty="0">
                <a:solidFill>
                  <a:schemeClr val="tx1"/>
                </a:solidFill>
              </a:rPr>
              <a:t> στο πρόγραμμα μας. Ένα αντικείμενο φτάνει για να διαβάσουμε πολλαπλές τιμές.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>
                <a:solidFill>
                  <a:schemeClr val="tx1"/>
                </a:solidFill>
              </a:rPr>
              <a:t>Scanner </a:t>
            </a:r>
            <a:r>
              <a:rPr lang="el-GR" dirty="0">
                <a:solidFill>
                  <a:schemeClr val="tx1"/>
                </a:solidFill>
              </a:rPr>
              <a:t>μέσα στο πρόγραμμα μας ώστε να μπορούμε να φτιάξουμε αντικείμενα τύπου </a:t>
            </a:r>
            <a:r>
              <a:rPr lang="en-US" dirty="0">
                <a:solidFill>
                  <a:schemeClr val="tx1"/>
                </a:solidFill>
              </a:rPr>
              <a:t>Scanner</a:t>
            </a:r>
          </a:p>
        </p:txBody>
      </p:sp>
    </p:spTree>
    <p:extLst>
      <p:ext uri="{BB962C8B-B14F-4D97-AF65-F5344CB8AC3E}">
        <p14:creationId xmlns:p14="http://schemas.microsoft.com/office/powerpoint/2010/main" val="201801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0027" y="2743200"/>
            <a:ext cx="1524000" cy="339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>
            <a:normAutofit/>
          </a:bodyPr>
          <a:lstStyle/>
          <a:p>
            <a:r>
              <a:rPr lang="el-GR" sz="2400" dirty="0"/>
              <a:t>Στην </a:t>
            </a:r>
            <a:r>
              <a:rPr lang="en-US" sz="2400" dirty="0"/>
              <a:t>Java </a:t>
            </a:r>
            <a:r>
              <a:rPr lang="el-GR" sz="2400" dirty="0"/>
              <a:t>το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sz="2400" dirty="0"/>
              <a:t>έχει το εξής συντακτικό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2400" dirty="0"/>
              <a:t>τότε</a:t>
            </a:r>
            <a:r>
              <a:rPr lang="en-US" sz="2400" dirty="0"/>
              <a:t> </a:t>
            </a:r>
            <a:r>
              <a:rPr lang="el-GR" sz="2400" dirty="0"/>
              <a:t>εκτελείται το </a:t>
            </a:r>
            <a:r>
              <a:rPr lang="en-US" sz="2400" dirty="0"/>
              <a:t>block </a:t>
            </a:r>
            <a:r>
              <a:rPr lang="el-GR" sz="2400" dirty="0"/>
              <a:t>κώδικα </a:t>
            </a:r>
            <a:r>
              <a:rPr lang="en-US" sz="2400" dirty="0"/>
              <a:t>if-code</a:t>
            </a:r>
            <a:r>
              <a:rPr lang="el-GR" sz="2400" dirty="0"/>
              <a:t> </a:t>
            </a:r>
            <a:endParaRPr lang="en-US" sz="2400" dirty="0"/>
          </a:p>
          <a:p>
            <a:r>
              <a:rPr lang="el-GR" sz="2400" dirty="0"/>
              <a:t>Αν η </a:t>
            </a:r>
            <a:r>
              <a:rPr lang="el-GR" sz="2400" dirty="0">
                <a:solidFill>
                  <a:srgbClr val="0070C0"/>
                </a:solidFill>
              </a:rPr>
              <a:t>συνθήκη</a:t>
            </a:r>
            <a:r>
              <a:rPr lang="el-GR" sz="2400" dirty="0"/>
              <a:t> είναι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τότε το κομμάτι αυτό προσπερνιέται και συνεχίζεται η εκτέλεση.</a:t>
            </a:r>
            <a:endParaRPr lang="en-US" sz="240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627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5944" y="2784477"/>
            <a:ext cx="1861161" cy="723903"/>
          </a:xfrm>
          <a:prstGeom prst="wedgeRectCallout">
            <a:avLst>
              <a:gd name="adj1" fmla="val 56520"/>
              <a:gd name="adj2" fmla="val -409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παρένθεση είναι απαραίτητη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1ADE7E-A90A-4AFF-9FE7-E7AB833CF160}"/>
              </a:ext>
            </a:extLst>
          </p:cNvPr>
          <p:cNvSpPr txBox="1"/>
          <p:nvPr/>
        </p:nvSpPr>
        <p:spPr>
          <a:xfrm>
            <a:off x="337410" y="6194425"/>
            <a:ext cx="803873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000" dirty="0"/>
              <a:t>Το </a:t>
            </a:r>
            <a:r>
              <a:rPr lang="en-US" sz="2000" dirty="0"/>
              <a:t>condition </a:t>
            </a:r>
            <a:r>
              <a:rPr lang="el-GR" sz="2000" dirty="0"/>
              <a:t>είναι μια λογική έκφραση που αποτιμάται σε </a:t>
            </a:r>
            <a:r>
              <a:rPr lang="en-US" sz="2000" dirty="0"/>
              <a:t>true </a:t>
            </a:r>
            <a:r>
              <a:rPr lang="el-GR" sz="2000" dirty="0"/>
              <a:t>ή </a:t>
            </a:r>
            <a:r>
              <a:rPr lang="en-US" sz="2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2712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Βρόγχοι – Το </a:t>
            </a:r>
            <a:r>
              <a:rPr lang="en-US" dirty="0"/>
              <a:t>if-then</a:t>
            </a:r>
            <a:r>
              <a:rPr lang="el-GR" dirty="0"/>
              <a:t>-</a:t>
            </a:r>
            <a:r>
              <a:rPr lang="en-US" dirty="0"/>
              <a:t>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14" y="1524000"/>
            <a:ext cx="4948918" cy="5105400"/>
          </a:xfrm>
        </p:spPr>
        <p:txBody>
          <a:bodyPr>
            <a:normAutofit fontScale="25000" lnSpcReduction="20000"/>
          </a:bodyPr>
          <a:lstStyle/>
          <a:p>
            <a:r>
              <a:rPr lang="el-GR" sz="6400" dirty="0"/>
              <a:t>Στην </a:t>
            </a:r>
            <a:r>
              <a:rPr lang="en-US" sz="6400" dirty="0"/>
              <a:t>Java </a:t>
            </a:r>
            <a:r>
              <a:rPr lang="el-GR" sz="6400" dirty="0"/>
              <a:t>το </a:t>
            </a: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sz="6400" dirty="0"/>
              <a:t>έχει το εξής συντακτικό</a:t>
            </a:r>
          </a:p>
          <a:p>
            <a:endParaRPr lang="el-GR" sz="6400" dirty="0"/>
          </a:p>
          <a:p>
            <a:endParaRPr lang="el-GR" sz="6400" dirty="0"/>
          </a:p>
          <a:p>
            <a:endParaRPr lang="el-GR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lvl="1"/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r>
              <a:rPr lang="el-GR" sz="6400" dirty="0"/>
              <a:t>Αν η </a:t>
            </a:r>
            <a:r>
              <a:rPr lang="el-GR" sz="6400" dirty="0">
                <a:solidFill>
                  <a:srgbClr val="0070C0"/>
                </a:solidFill>
              </a:rPr>
              <a:t>συνθήκη</a:t>
            </a:r>
            <a:r>
              <a:rPr lang="el-GR" sz="6400" dirty="0"/>
              <a:t> είναι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sz="6400" dirty="0"/>
              <a:t>τότε</a:t>
            </a:r>
            <a:r>
              <a:rPr lang="en-US" sz="6400" dirty="0"/>
              <a:t> </a:t>
            </a:r>
            <a:r>
              <a:rPr lang="el-GR" sz="6400" dirty="0"/>
              <a:t>εκτελείται το </a:t>
            </a:r>
            <a:r>
              <a:rPr lang="en-US" sz="6400" dirty="0"/>
              <a:t>block </a:t>
            </a:r>
            <a:r>
              <a:rPr lang="el-GR" sz="6400" dirty="0"/>
              <a:t>κώδικα </a:t>
            </a:r>
            <a:r>
              <a:rPr lang="en-US" sz="6400" dirty="0"/>
              <a:t>if-code</a:t>
            </a:r>
            <a:r>
              <a:rPr lang="el-GR" sz="6400" dirty="0"/>
              <a:t> </a:t>
            </a:r>
            <a:endParaRPr lang="en-US" sz="6400" dirty="0"/>
          </a:p>
          <a:p>
            <a:r>
              <a:rPr lang="el-GR" sz="6400" dirty="0"/>
              <a:t>Αν η </a:t>
            </a:r>
            <a:r>
              <a:rPr lang="el-GR" sz="6400" dirty="0">
                <a:solidFill>
                  <a:srgbClr val="0070C0"/>
                </a:solidFill>
              </a:rPr>
              <a:t>συνθήκη</a:t>
            </a:r>
            <a:r>
              <a:rPr lang="el-GR" sz="6400" dirty="0"/>
              <a:t> είναι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6400" dirty="0">
                <a:solidFill>
                  <a:srgbClr val="FF0000"/>
                </a:solidFill>
              </a:rPr>
              <a:t> </a:t>
            </a:r>
            <a:r>
              <a:rPr lang="el-GR" sz="6400" dirty="0"/>
              <a:t>τότε εκτελείται το </a:t>
            </a:r>
            <a:r>
              <a:rPr lang="en-US" sz="6400" dirty="0"/>
              <a:t>block </a:t>
            </a:r>
            <a:r>
              <a:rPr lang="el-GR" sz="6400" dirty="0"/>
              <a:t>κώδικα </a:t>
            </a:r>
            <a:r>
              <a:rPr lang="en-US" sz="6400" dirty="0"/>
              <a:t>else-code.</a:t>
            </a:r>
          </a:p>
          <a:p>
            <a:pPr>
              <a:lnSpc>
                <a:spcPct val="90000"/>
              </a:lnSpc>
            </a:pPr>
            <a:endParaRPr lang="el-GR" sz="6400" dirty="0"/>
          </a:p>
          <a:p>
            <a:pPr>
              <a:lnSpc>
                <a:spcPct val="90000"/>
              </a:lnSpc>
            </a:pPr>
            <a:r>
              <a:rPr lang="el-GR" sz="6400" dirty="0"/>
              <a:t>Ο κώδικας του </a:t>
            </a:r>
            <a:r>
              <a:rPr lang="en-US" sz="6400" dirty="0"/>
              <a:t>if-code block </a:t>
            </a:r>
            <a:r>
              <a:rPr lang="el-GR" sz="6400" dirty="0"/>
              <a:t>ή του </a:t>
            </a:r>
            <a:r>
              <a:rPr lang="en-US" sz="6400" dirty="0"/>
              <a:t>else-code block </a:t>
            </a:r>
            <a:r>
              <a:rPr lang="el-GR" sz="6400" dirty="0"/>
              <a:t>μπορεί να περιέχουν ένα άλλο </a:t>
            </a:r>
            <a:r>
              <a:rPr lang="en-US" sz="6400" dirty="0"/>
              <a:t>(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sz="6400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6400" dirty="0"/>
              <a:t>)</a:t>
            </a:r>
            <a:r>
              <a:rPr lang="el-GR" sz="6400" dirty="0"/>
              <a:t> </a:t>
            </a:r>
            <a:r>
              <a:rPr lang="en-US" sz="6400" dirty="0"/>
              <a:t>if statement</a:t>
            </a:r>
          </a:p>
          <a:p>
            <a:pPr>
              <a:lnSpc>
                <a:spcPct val="90000"/>
              </a:lnSpc>
            </a:pPr>
            <a:endParaRPr lang="el-GR" sz="6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sz="6400" dirty="0">
                <a:solidFill>
                  <a:srgbClr val="FF0000"/>
                </a:solidFill>
              </a:rPr>
              <a:t>Προσοχή</a:t>
            </a:r>
            <a:r>
              <a:rPr lang="en-US" sz="6400" dirty="0"/>
              <a:t>:  </a:t>
            </a:r>
            <a:r>
              <a:rPr lang="el-GR" sz="6400" dirty="0"/>
              <a:t>ένα </a:t>
            </a:r>
            <a:r>
              <a:rPr lang="en-US" sz="6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6400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6400" dirty="0"/>
              <a:t>clause </a:t>
            </a:r>
            <a:r>
              <a:rPr lang="el-GR" sz="6400" dirty="0" err="1"/>
              <a:t>ταιριάζεται</a:t>
            </a:r>
            <a:r>
              <a:rPr lang="el-GR" sz="6400" dirty="0"/>
              <a:t> με το </a:t>
            </a:r>
            <a:r>
              <a:rPr lang="el-GR" sz="6400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sz="6400" dirty="0"/>
              <a:t> ελεύθερο</a:t>
            </a:r>
            <a:r>
              <a:rPr lang="en-US" sz="6400" dirty="0"/>
              <a:t> </a:t>
            </a:r>
            <a:r>
              <a:rPr lang="en-US" sz="6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6400" dirty="0"/>
              <a:t>ακόμη κι αν η στοίχιση του κώδικα υπονοεί διαφορετικά.</a:t>
            </a:r>
            <a:endParaRPr lang="en-US" sz="6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623" y="2125186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4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  <a:p>
            <a:r>
              <a:rPr lang="el-GR" dirty="0"/>
              <a:t>Αν 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/>
              <a:t>τότε</a:t>
            </a:r>
            <a:r>
              <a:rPr lang="en-US" dirty="0"/>
              <a:t>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/>
              <a:t>while-code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/>
              <a:t>κώδικας υλοποιεί τις επαναλήψεις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αλλάζει την συνθήκη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/>
              <a:t>Στο </a:t>
            </a:r>
            <a:r>
              <a:rPr lang="el-GR" dirty="0">
                <a:solidFill>
                  <a:srgbClr val="0070C0"/>
                </a:solidFill>
              </a:rPr>
              <a:t>τέλος του </a:t>
            </a:r>
            <a:r>
              <a:rPr lang="en-US" dirty="0">
                <a:solidFill>
                  <a:srgbClr val="0070C0"/>
                </a:solidFill>
              </a:rPr>
              <a:t>while-code </a:t>
            </a:r>
            <a:r>
              <a:rPr lang="en-US" dirty="0"/>
              <a:t>block </a:t>
            </a:r>
            <a:r>
              <a:rPr lang="el-GR" dirty="0"/>
              <a:t>η 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/>
              <a:t>Ο κώδικας επαναλαμβάνεται </a:t>
            </a:r>
            <a:r>
              <a:rPr lang="el-GR" dirty="0">
                <a:solidFill>
                  <a:srgbClr val="0070C0"/>
                </a:solidFill>
              </a:rPr>
              <a:t>μέχρι</a:t>
            </a:r>
            <a:r>
              <a:rPr lang="el-GR" dirty="0"/>
              <a:t> η συνθήκη να γίνει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8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– </a:t>
            </a:r>
            <a:r>
              <a:rPr lang="en-US" dirty="0"/>
              <a:t>for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Στην </a:t>
            </a:r>
            <a:r>
              <a:rPr lang="en-US" dirty="0"/>
              <a:t>Java </a:t>
            </a:r>
            <a:r>
              <a:rPr lang="el-GR" dirty="0"/>
              <a:t>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/>
              <a:t>έχει το εξής συντακτικό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επανάληψης.</a:t>
            </a:r>
            <a:endParaRPr lang="en-US" sz="2600" dirty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8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16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10431</TotalTime>
  <Words>3011</Words>
  <Application>Microsoft Office PowerPoint</Application>
  <PresentationFormat>On-screen Show (4:3)</PresentationFormat>
  <Paragraphs>506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Lucida Console</vt:lpstr>
      <vt:lpstr>Wingdings 2</vt:lpstr>
      <vt:lpstr>Clarity</vt:lpstr>
      <vt:lpstr>2. ΕΙΣΑΓΩΓΗ ΣΤΗ JAVA</vt:lpstr>
      <vt:lpstr>Έξοδος</vt:lpstr>
      <vt:lpstr>Είσοδος</vt:lpstr>
      <vt:lpstr>Παράδειγμα</vt:lpstr>
      <vt:lpstr>Βρόγχοι – Το if-then Statement</vt:lpstr>
      <vt:lpstr>Βρόγχοι – Το if-then-else Statement</vt:lpstr>
      <vt:lpstr>Επαναλήψεις - While statement</vt:lpstr>
      <vt:lpstr>Επαναλήψεις – for statement</vt:lpstr>
      <vt:lpstr>Παράδειγμα</vt:lpstr>
      <vt:lpstr>PowerPoint Presentation</vt:lpstr>
      <vt:lpstr>Το Do-While statement</vt:lpstr>
      <vt:lpstr>PowerPoint Presentation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Εμβέλεια (scope) μεταβλητών</vt:lpstr>
      <vt:lpstr>Παράδειγμα με το scope μεταβλητών</vt:lpstr>
      <vt:lpstr>PowerPoint Presentation</vt:lpstr>
      <vt:lpstr>Το if-else statement</vt:lpstr>
      <vt:lpstr>Παράδειγμα</vt:lpstr>
      <vt:lpstr>PowerPoint Presentation</vt:lpstr>
      <vt:lpstr>Switch statement</vt:lpstr>
      <vt:lpstr>PowerPoint Presentation</vt:lpstr>
      <vt:lpstr>PowerPoint Presentation</vt:lpstr>
      <vt:lpstr>Παράδειγμα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221</cp:revision>
  <dcterms:created xsi:type="dcterms:W3CDTF">2013-02-10T16:19:38Z</dcterms:created>
  <dcterms:modified xsi:type="dcterms:W3CDTF">2020-02-25T21:44:16Z</dcterms:modified>
</cp:coreProperties>
</file>