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315" r:id="rId3"/>
    <p:sldId id="324" r:id="rId4"/>
    <p:sldId id="316" r:id="rId5"/>
    <p:sldId id="402" r:id="rId6"/>
    <p:sldId id="317" r:id="rId7"/>
    <p:sldId id="320" r:id="rId8"/>
    <p:sldId id="318" r:id="rId9"/>
    <p:sldId id="321" r:id="rId10"/>
    <p:sldId id="387" r:id="rId11"/>
    <p:sldId id="388" r:id="rId12"/>
    <p:sldId id="389" r:id="rId13"/>
    <p:sldId id="390" r:id="rId14"/>
    <p:sldId id="392" r:id="rId15"/>
    <p:sldId id="450" r:id="rId16"/>
    <p:sldId id="451" r:id="rId17"/>
    <p:sldId id="393" r:id="rId18"/>
    <p:sldId id="394" r:id="rId19"/>
    <p:sldId id="401" r:id="rId20"/>
    <p:sldId id="395" r:id="rId21"/>
    <p:sldId id="396" r:id="rId22"/>
    <p:sldId id="397" r:id="rId23"/>
    <p:sldId id="398" r:id="rId24"/>
    <p:sldId id="399" r:id="rId25"/>
    <p:sldId id="400" r:id="rId26"/>
    <p:sldId id="454" r:id="rId27"/>
    <p:sldId id="437" r:id="rId28"/>
    <p:sldId id="404" r:id="rId29"/>
    <p:sldId id="438" r:id="rId30"/>
    <p:sldId id="406" r:id="rId31"/>
    <p:sldId id="407" r:id="rId32"/>
    <p:sldId id="408" r:id="rId33"/>
    <p:sldId id="409" r:id="rId34"/>
    <p:sldId id="410" r:id="rId35"/>
    <p:sldId id="411" r:id="rId36"/>
    <p:sldId id="412" r:id="rId37"/>
    <p:sldId id="413" r:id="rId38"/>
    <p:sldId id="414" r:id="rId39"/>
    <p:sldId id="415" r:id="rId40"/>
    <p:sldId id="416" r:id="rId41"/>
    <p:sldId id="417" r:id="rId42"/>
    <p:sldId id="41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63" d="100"/>
          <a:sy n="63" d="100"/>
        </p:scale>
        <p:origin x="137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l-GR" dirty="0"/>
              <a:t>. ΕΙΣΑΓΩΓΗ 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κύρια μνήμη </a:t>
            </a:r>
            <a:r>
              <a:rPr lang="en-US" dirty="0"/>
              <a:t>(main memory) </a:t>
            </a:r>
            <a:r>
              <a:rPr lang="el-GR" dirty="0"/>
              <a:t>του υπολογιστή κρατάει τα </a:t>
            </a:r>
            <a:r>
              <a:rPr lang="el-GR" dirty="0">
                <a:solidFill>
                  <a:srgbClr val="FF6600"/>
                </a:solidFill>
              </a:rPr>
              <a:t>δεδομένα</a:t>
            </a:r>
            <a:r>
              <a:rPr lang="el-GR" dirty="0">
                <a:solidFill>
                  <a:srgbClr val="FF3300"/>
                </a:solidFill>
              </a:rPr>
              <a:t> </a:t>
            </a:r>
            <a:r>
              <a:rPr lang="el-GR" dirty="0"/>
              <a:t>(και τις εντολές) για την εκτέλεση των προγραμμάτων.</a:t>
            </a:r>
            <a:endParaRPr lang="en-US" dirty="0"/>
          </a:p>
          <a:p>
            <a:pPr lvl="1"/>
            <a:r>
              <a:rPr lang="en-US" dirty="0"/>
              <a:t>H </a:t>
            </a:r>
            <a:r>
              <a:rPr lang="el-GR" dirty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/>
              <a:t>Η μνήμη είναι χωρισμένη σε </a:t>
            </a:r>
            <a:r>
              <a:rPr lang="en-US" dirty="0">
                <a:solidFill>
                  <a:srgbClr val="FF6600"/>
                </a:solidFill>
              </a:rPr>
              <a:t>bytes </a:t>
            </a:r>
            <a:r>
              <a:rPr lang="en-US" dirty="0"/>
              <a:t>(8 bits)</a:t>
            </a:r>
          </a:p>
          <a:p>
            <a:pPr lvl="1"/>
            <a:r>
              <a:rPr lang="el-GR" dirty="0"/>
              <a:t>Ο χώρος που χρειάζεται για ένα </a:t>
            </a:r>
            <a:r>
              <a:rPr lang="el-GR" dirty="0">
                <a:solidFill>
                  <a:srgbClr val="0070C0"/>
                </a:solidFill>
              </a:rPr>
              <a:t>χαρακτήρα</a:t>
            </a:r>
            <a:r>
              <a:rPr lang="el-GR" dirty="0"/>
              <a:t> </a:t>
            </a:r>
            <a:r>
              <a:rPr lang="en-US" dirty="0"/>
              <a:t>ASCII.</a:t>
            </a:r>
            <a:endParaRPr lang="el-GR" dirty="0"/>
          </a:p>
          <a:p>
            <a:r>
              <a:rPr lang="el-GR" dirty="0"/>
              <a:t>Το κάθε </a:t>
            </a:r>
            <a:r>
              <a:rPr lang="en-US" dirty="0"/>
              <a:t>byte </a:t>
            </a:r>
            <a:r>
              <a:rPr lang="el-GR" dirty="0"/>
              <a:t>έχει μια </a:t>
            </a:r>
            <a:r>
              <a:rPr lang="el-GR" dirty="0">
                <a:solidFill>
                  <a:srgbClr val="FF6600"/>
                </a:solidFill>
              </a:rPr>
              <a:t>διεύθυνση</a:t>
            </a:r>
            <a:r>
              <a:rPr lang="el-GR" dirty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/>
              <a:t>Σε 32-</a:t>
            </a:r>
            <a:r>
              <a:rPr lang="en-US" dirty="0"/>
              <a:t>bit </a:t>
            </a:r>
            <a:r>
              <a:rPr lang="el-GR" dirty="0"/>
              <a:t>συστήματα μια διεύθυνση είναι 32 </a:t>
            </a:r>
            <a:r>
              <a:rPr lang="en-US" dirty="0"/>
              <a:t>bits, </a:t>
            </a:r>
            <a:r>
              <a:rPr lang="el-GR" dirty="0"/>
              <a:t>σε 64-</a:t>
            </a:r>
            <a:r>
              <a:rPr lang="en-US" dirty="0"/>
              <a:t>bit </a:t>
            </a:r>
            <a:r>
              <a:rPr lang="el-GR" dirty="0"/>
              <a:t>συστήματα μια διεύθυνση είναι 64 </a:t>
            </a:r>
            <a:r>
              <a:rPr lang="en-US" dirty="0"/>
              <a:t>bits.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‘a’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‘b’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‘c’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‘d’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‘e’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‘f’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‘g’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‘</a:t>
                      </a:r>
                      <a:r>
                        <a:rPr lang="en-US" dirty="0"/>
                        <a:t>h’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051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κύρια μνήμη </a:t>
            </a:r>
            <a:r>
              <a:rPr lang="en-US" dirty="0"/>
              <a:t>(main memory) </a:t>
            </a:r>
            <a:r>
              <a:rPr lang="el-GR" dirty="0"/>
              <a:t>του υπολογιστή κρατάει τις </a:t>
            </a:r>
            <a:r>
              <a:rPr lang="el-GR" dirty="0">
                <a:solidFill>
                  <a:srgbClr val="FF6600"/>
                </a:solidFill>
              </a:rPr>
              <a:t>μεταβλητές </a:t>
            </a:r>
            <a:r>
              <a:rPr lang="el-GR" dirty="0"/>
              <a:t>ενός προγράμματος</a:t>
            </a:r>
            <a:endParaRPr lang="en-US" dirty="0"/>
          </a:p>
          <a:p>
            <a:r>
              <a:rPr lang="el-GR" dirty="0"/>
              <a:t>Μια μεταβλητή μπορεί να απαιτεί χώρο περισσότερο από 1 </a:t>
            </a:r>
            <a:r>
              <a:rPr lang="en-US" dirty="0"/>
              <a:t>byte.</a:t>
            </a:r>
          </a:p>
          <a:p>
            <a:pPr lvl="1"/>
            <a:r>
              <a:rPr lang="el-GR" dirty="0"/>
              <a:t>Π.χ., οι μεταβλητές τύπου </a:t>
            </a:r>
            <a:r>
              <a:rPr lang="en-US" dirty="0"/>
              <a:t>double </a:t>
            </a:r>
            <a:r>
              <a:rPr lang="el-GR" dirty="0"/>
              <a:t>χρειάζονται 8 </a:t>
            </a:r>
            <a:r>
              <a:rPr lang="en-US" dirty="0"/>
              <a:t>bytes.</a:t>
            </a:r>
          </a:p>
          <a:p>
            <a:pPr lvl="1"/>
            <a:r>
              <a:rPr lang="en-US" dirty="0"/>
              <a:t>H </a:t>
            </a:r>
            <a:r>
              <a:rPr lang="el-GR" dirty="0"/>
              <a:t>μεταβλητή τότε αποθηκεύεται σε συνεχόμενα </a:t>
            </a:r>
            <a:r>
              <a:rPr lang="en-US" dirty="0"/>
              <a:t>bytes </a:t>
            </a:r>
            <a:r>
              <a:rPr lang="el-GR" dirty="0"/>
              <a:t>στη μνήμη.</a:t>
            </a:r>
          </a:p>
          <a:p>
            <a:r>
              <a:rPr lang="en-US" dirty="0"/>
              <a:t>H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l-GR" dirty="0"/>
              <a:t>(διεύθυνση) της μεταβλητής θεωρείται το </a:t>
            </a:r>
            <a:r>
              <a:rPr lang="el-GR" dirty="0">
                <a:solidFill>
                  <a:srgbClr val="0070C0"/>
                </a:solidFill>
              </a:rPr>
              <a:t>πρώτο </a:t>
            </a:r>
            <a:r>
              <a:rPr lang="en-US" dirty="0">
                <a:solidFill>
                  <a:srgbClr val="0070C0"/>
                </a:solidFill>
              </a:rPr>
              <a:t>byte</a:t>
            </a:r>
            <a:r>
              <a:rPr lang="en-US" dirty="0"/>
              <a:t> </a:t>
            </a:r>
            <a:r>
              <a:rPr lang="el-GR" dirty="0"/>
              <a:t>από το οποίο ξεκινάει η αποθήκευση του της μεταβλητής.</a:t>
            </a:r>
          </a:p>
          <a:p>
            <a:pPr lvl="1"/>
            <a:r>
              <a:rPr lang="el-GR" dirty="0"/>
              <a:t>Στο παράδειγμα μας η μεταβλητή βρίσκεται στη θέση 0000</a:t>
            </a:r>
          </a:p>
          <a:p>
            <a:pPr lvl="1"/>
            <a:r>
              <a:rPr lang="el-GR" dirty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/>
              <a:t>Άρα μία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l-GR" dirty="0"/>
              <a:t>αποτελείται από μία </a:t>
            </a:r>
            <a:r>
              <a:rPr lang="el-GR" dirty="0">
                <a:solidFill>
                  <a:srgbClr val="0070C0"/>
                </a:solidFill>
              </a:rPr>
              <a:t>διεύθυνση</a:t>
            </a:r>
            <a:r>
              <a:rPr lang="el-GR" dirty="0"/>
              <a:t> και το </a:t>
            </a:r>
            <a:r>
              <a:rPr lang="el-GR" dirty="0">
                <a:solidFill>
                  <a:srgbClr val="0070C0"/>
                </a:solidFill>
              </a:rPr>
              <a:t>μέγεθος</a:t>
            </a:r>
            <a:r>
              <a:rPr lang="el-GR" dirty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/>
                        <a:t>8.5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6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μεταβλητών</a:t>
            </a:r>
            <a:r>
              <a:rPr lang="en-US" dirty="0"/>
              <a:t> </a:t>
            </a:r>
            <a:r>
              <a:rPr lang="el-GR" dirty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Για τις μεταβλητές </a:t>
            </a:r>
            <a:r>
              <a:rPr lang="el-GR" dirty="0">
                <a:solidFill>
                  <a:srgbClr val="FF6600"/>
                </a:solidFill>
              </a:rPr>
              <a:t>πρωταρχικού </a:t>
            </a:r>
            <a:r>
              <a:rPr lang="el-GR" dirty="0"/>
              <a:t>τύπου (</a:t>
            </a:r>
            <a:r>
              <a:rPr lang="en-US" dirty="0"/>
              <a:t>char, </a:t>
            </a:r>
            <a:r>
              <a:rPr lang="en-US" dirty="0" err="1"/>
              <a:t>int</a:t>
            </a:r>
            <a:r>
              <a:rPr lang="en-US" dirty="0"/>
              <a:t>, double,…) </a:t>
            </a:r>
            <a:r>
              <a:rPr lang="el-GR" dirty="0"/>
              <a:t>ξέρουμε εκ των προτέρων το μέγεθος της μνήμης που χρειαζόμαστε.</a:t>
            </a:r>
          </a:p>
          <a:p>
            <a:r>
              <a:rPr lang="el-GR" dirty="0"/>
              <a:t>Όταν ο μεταγλωττιστής δει τη </a:t>
            </a:r>
            <a:r>
              <a:rPr lang="el-GR" dirty="0">
                <a:solidFill>
                  <a:srgbClr val="FF6600"/>
                </a:solidFill>
              </a:rPr>
              <a:t>δήλωση </a:t>
            </a:r>
            <a:r>
              <a:rPr lang="el-GR" dirty="0"/>
              <a:t>μιας μεταβλητής πρωταρχικού τύπου </a:t>
            </a:r>
            <a:r>
              <a:rPr lang="el-GR" dirty="0">
                <a:solidFill>
                  <a:srgbClr val="0070C0"/>
                </a:solidFill>
              </a:rPr>
              <a:t>δεσμεύει </a:t>
            </a:r>
            <a:r>
              <a:rPr lang="el-GR" dirty="0"/>
              <a:t>μια θέση μνήμης αντίστοιχου μεγέθους</a:t>
            </a:r>
          </a:p>
          <a:p>
            <a:pPr lvl="1"/>
            <a:r>
              <a:rPr lang="el-GR" dirty="0"/>
              <a:t>Η δήλωση μιας μεταβλητής ουσιαστικά </a:t>
            </a:r>
            <a:r>
              <a:rPr lang="el-GR" dirty="0">
                <a:solidFill>
                  <a:srgbClr val="0070C0"/>
                </a:solidFill>
              </a:rPr>
              <a:t>δίνει ένα όνομα </a:t>
            </a:r>
            <a:r>
              <a:rPr lang="el-GR" dirty="0"/>
              <a:t>σε μία θέση μνήμης</a:t>
            </a:r>
          </a:p>
          <a:p>
            <a:pPr lvl="1"/>
            <a:r>
              <a:rPr lang="el-GR" dirty="0"/>
              <a:t>Συχνά λέμε η </a:t>
            </a:r>
            <a:r>
              <a:rPr lang="el-GR" dirty="0">
                <a:solidFill>
                  <a:srgbClr val="FF6600"/>
                </a:solidFill>
              </a:rPr>
              <a:t>θέση μνήμης </a:t>
            </a:r>
            <a:r>
              <a:rPr lang="en-US" dirty="0">
                <a:solidFill>
                  <a:srgbClr val="FF6600"/>
                </a:solidFill>
              </a:rPr>
              <a:t>x </a:t>
            </a:r>
            <a:r>
              <a:rPr lang="el-GR" dirty="0"/>
              <a:t>για τη μεταβλητή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/>
              <a:t>.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3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51054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Μπορούμε να σκεφτόμαστε την μνήμη του υπολογιστή σαν μια σειρά από «</a:t>
            </a:r>
            <a:r>
              <a:rPr lang="el-GR" dirty="0">
                <a:solidFill>
                  <a:srgbClr val="FF6600"/>
                </a:solidFill>
              </a:rPr>
              <a:t>κουτάκια</a:t>
            </a:r>
            <a:r>
              <a:rPr lang="el-GR" dirty="0"/>
              <a:t>» διαφόρων μεγεθών στα οποία μπορούμε να αποθηκεύουμε δεδομένα</a:t>
            </a:r>
          </a:p>
          <a:p>
            <a:pPr lvl="1"/>
            <a:r>
              <a:rPr lang="el-GR" dirty="0"/>
              <a:t>Το κάθε κουτάκι έχει </a:t>
            </a:r>
            <a:r>
              <a:rPr lang="el-GR" dirty="0">
                <a:solidFill>
                  <a:srgbClr val="00B0F0"/>
                </a:solidFill>
              </a:rPr>
              <a:t>διεύθυνση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και </a:t>
            </a:r>
            <a:r>
              <a:rPr lang="el-GR" dirty="0">
                <a:solidFill>
                  <a:srgbClr val="00B050"/>
                </a:solidFill>
              </a:rPr>
              <a:t>περιεχόμενα</a:t>
            </a:r>
          </a:p>
          <a:p>
            <a:r>
              <a:rPr lang="el-GR" dirty="0"/>
              <a:t>Όταν </a:t>
            </a:r>
            <a:r>
              <a:rPr lang="el-GR" dirty="0">
                <a:solidFill>
                  <a:srgbClr val="FF6600"/>
                </a:solidFill>
              </a:rPr>
              <a:t>ορίζουμε</a:t>
            </a:r>
            <a:r>
              <a:rPr lang="el-GR" dirty="0"/>
              <a:t> μια μεταβλητή πρωταρχικού τύπου (π.χ.,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/>
              <a:t>) </a:t>
            </a:r>
            <a:r>
              <a:rPr lang="el-GR" dirty="0"/>
              <a:t>αυτό που γίνεται είναι ότι:</a:t>
            </a:r>
          </a:p>
          <a:p>
            <a:pPr lvl="1"/>
            <a:r>
              <a:rPr lang="el-GR" dirty="0">
                <a:solidFill>
                  <a:srgbClr val="FF6600"/>
                </a:solidFill>
              </a:rPr>
              <a:t>Δεσμεύουμε </a:t>
            </a:r>
            <a:r>
              <a:rPr lang="el-GR" dirty="0"/>
              <a:t>ένα κουτάκι κατάλληλου μεγέθους</a:t>
            </a:r>
          </a:p>
          <a:p>
            <a:pPr lvl="2"/>
            <a:r>
              <a:rPr lang="el-GR" dirty="0"/>
              <a:t>4 </a:t>
            </a:r>
            <a:r>
              <a:rPr lang="en-US" dirty="0"/>
              <a:t>bytes </a:t>
            </a:r>
            <a:r>
              <a:rPr lang="el-GR" dirty="0"/>
              <a:t>για ένα </a:t>
            </a:r>
            <a:r>
              <a:rPr lang="en-US" dirty="0" err="1"/>
              <a:t>int</a:t>
            </a:r>
            <a:endParaRPr lang="el-GR" dirty="0"/>
          </a:p>
          <a:p>
            <a:pPr lvl="1"/>
            <a:r>
              <a:rPr lang="el-GR" dirty="0"/>
              <a:t>Δίνουμε στο κουτάκι το </a:t>
            </a:r>
            <a:r>
              <a:rPr lang="el-GR" dirty="0">
                <a:solidFill>
                  <a:srgbClr val="FF6600"/>
                </a:solidFill>
              </a:rPr>
              <a:t>όνομα </a:t>
            </a:r>
            <a:r>
              <a:rPr lang="el-GR" dirty="0"/>
              <a:t>της μεταβλητής</a:t>
            </a:r>
          </a:p>
          <a:p>
            <a:pPr lvl="2"/>
            <a:r>
              <a:rPr lang="el-GR" dirty="0"/>
              <a:t>Το 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</a:t>
            </a:r>
            <a:r>
              <a:rPr lang="el-GR" dirty="0"/>
              <a:t>αντί για το κουτάκι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0110</a:t>
            </a:r>
          </a:p>
          <a:p>
            <a:pPr lvl="1"/>
            <a:r>
              <a:rPr lang="el-GR" dirty="0"/>
              <a:t>Γι αυτό και η μεταβλητή </a:t>
            </a:r>
            <a:r>
              <a:rPr lang="el-GR" dirty="0">
                <a:solidFill>
                  <a:srgbClr val="FF6600"/>
                </a:solidFill>
              </a:rPr>
              <a:t>ορίζεται</a:t>
            </a:r>
            <a:r>
              <a:rPr lang="el-GR" dirty="0"/>
              <a:t> μόνο μια φορά. </a:t>
            </a:r>
          </a:p>
          <a:p>
            <a:r>
              <a:rPr lang="el-GR" dirty="0"/>
              <a:t>Με την ανάθεση αλλάζουμε τα </a:t>
            </a:r>
            <a:r>
              <a:rPr lang="el-GR" dirty="0">
                <a:solidFill>
                  <a:srgbClr val="00B050"/>
                </a:solidFill>
              </a:rPr>
              <a:t>περιεχόμενα</a:t>
            </a:r>
            <a:r>
              <a:rPr lang="el-GR" dirty="0"/>
              <a:t> του κουτιού</a:t>
            </a:r>
          </a:p>
          <a:p>
            <a:r>
              <a:rPr lang="el-GR" dirty="0"/>
              <a:t>Αν δεν αρχικοποιήσουμε μια μεταβλητή η </a:t>
            </a:r>
            <a:r>
              <a:rPr lang="en-US" dirty="0"/>
              <a:t>Java </a:t>
            </a:r>
            <a:r>
              <a:rPr lang="el-GR" dirty="0"/>
              <a:t>την αρχικοποιεί στο μηδέν (ή το αντίστοιχο του μηδέν για μη αριθμητικές μεταβλητές)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0999" y="3200399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000999" y="3755962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00999" y="51816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00999" y="46482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70035" y="3232806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69982" y="408836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31839" y="2286000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3.5;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35392" y="32713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00B050"/>
                </a:solidFill>
              </a:rPr>
              <a:t>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39211" y="410197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3.5</a:t>
            </a:r>
          </a:p>
        </p:txBody>
      </p:sp>
    </p:spTree>
    <p:extLst>
      <p:ext uri="{BB962C8B-B14F-4D97-AF65-F5344CB8AC3E}">
        <p14:creationId xmlns:p14="http://schemas.microsoft.com/office/powerpoint/2010/main" val="1913911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62000" y="2981216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2716767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0" y="2478742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264" y="1778092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00B050"/>
                </a:solidFill>
              </a:rPr>
              <a:t>0.0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6405" y="2365838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99980" y="3113440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6600"/>
                </a:solidFill>
              </a:rPr>
              <a:t>Ανάθεση: </a:t>
            </a:r>
            <a:r>
              <a:rPr lang="el-GR" sz="2400" dirty="0"/>
              <a:t>Διαβάζουμε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των μεταβλητών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κάνουμε τον υπολογισμό και αλλάζουμε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της μεταβλητής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αποθηκεύοντας το αποτέλεσμα της διαίρεσης. 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D3444C-2954-42E8-AA7E-7995E88BB5A2}"/>
              </a:ext>
            </a:extLst>
          </p:cNvPr>
          <p:cNvSpPr txBox="1"/>
          <p:nvPr/>
        </p:nvSpPr>
        <p:spPr>
          <a:xfrm>
            <a:off x="5589376" y="4348793"/>
            <a:ext cx="351789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Αν δεν δώσουμε αρχική τιμή η </a:t>
            </a:r>
            <a:r>
              <a:rPr lang="en-US" dirty="0"/>
              <a:t>Java </a:t>
            </a:r>
            <a:r>
              <a:rPr lang="el-GR" dirty="0" err="1"/>
              <a:t>αρχικοποιεί</a:t>
            </a:r>
            <a:r>
              <a:rPr lang="el-GR" dirty="0"/>
              <a:t> στο μηδέν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8" grpId="0" animBg="1"/>
      <p:bldP spid="18" grpId="1" animBg="1"/>
      <p:bldP spid="17" grpId="0" animBg="1"/>
      <p:bldP spid="17" grpId="1" animBg="1"/>
      <p:bldP spid="10" grpId="0" animBg="1"/>
      <p:bldP spid="14" grpId="0"/>
      <p:bldP spid="15" grpId="0"/>
      <p:bldP spid="16" grpId="0"/>
      <p:bldP spid="19" grpId="0" animBg="1"/>
      <p:bldP spid="21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3264541"/>
            <a:ext cx="4046456" cy="3759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l-GR" dirty="0"/>
              <a:t>Αποθήκευση μεταβλητών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31000" y="1850180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3.2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93141" y="2356972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06716" y="3093580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6600"/>
                </a:solidFill>
              </a:rPr>
              <a:t>Ανάθεση: </a:t>
            </a:r>
            <a:r>
              <a:rPr lang="el-GR" sz="2400" dirty="0"/>
              <a:t>Διαβάζουμε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των μεταβλητών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κάνουμε τον υπολογισμό και αλλάζουμε τα </a:t>
            </a:r>
            <a:r>
              <a:rPr lang="el-GR" sz="2400" dirty="0">
                <a:solidFill>
                  <a:srgbClr val="00B050"/>
                </a:solidFill>
              </a:rPr>
              <a:t>περιεχόμενα</a:t>
            </a:r>
            <a:r>
              <a:rPr lang="el-GR" sz="2400" dirty="0"/>
              <a:t> της μεταβλητής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αποθηκεύοντας το αποτέλεσμα της διαίρεσης.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191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1573" y="3619500"/>
            <a:ext cx="7585228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Division.java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5334000" y="2819400"/>
            <a:ext cx="3733800" cy="609600"/>
          </a:xfrm>
          <a:prstGeom prst="wedgeRectCallout">
            <a:avLst>
              <a:gd name="adj1" fmla="val -35139"/>
              <a:gd name="adj2" fmla="val 8483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Καλύτερα να κάνουμε την δήλωση και την ανάθεση μαζί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2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κλάση </a:t>
            </a:r>
            <a:r>
              <a:rPr lang="en-US" dirty="0"/>
              <a:t>String </a:t>
            </a:r>
            <a:r>
              <a:rPr lang="el-GR" dirty="0"/>
              <a:t>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/>
              <a:t>της </a:t>
            </a:r>
            <a:r>
              <a:rPr lang="en-US" dirty="0"/>
              <a:t>Java </a:t>
            </a:r>
            <a:r>
              <a:rPr lang="el-GR" dirty="0"/>
              <a:t>που μας επιτρέπει να χειριζόμαστε αλφαριθμητικά. </a:t>
            </a:r>
            <a:endParaRPr lang="en-US" dirty="0"/>
          </a:p>
          <a:p>
            <a:pPr lvl="1"/>
            <a:r>
              <a:rPr lang="el-GR" dirty="0"/>
              <a:t>Είναι διαφορετική από τους πρωταρχικούς τύπους αλλά η </a:t>
            </a:r>
            <a:r>
              <a:rPr lang="en-US" dirty="0"/>
              <a:t>Java </a:t>
            </a:r>
            <a:r>
              <a:rPr lang="el-GR" dirty="0"/>
              <a:t>μας δίνει περισσότερη ευελιξία</a:t>
            </a:r>
          </a:p>
          <a:p>
            <a:r>
              <a:rPr lang="el-GR" dirty="0"/>
              <a:t>Ο τελεστής </a:t>
            </a:r>
            <a:r>
              <a:rPr lang="en-US" dirty="0">
                <a:solidFill>
                  <a:srgbClr val="0070C0"/>
                </a:solidFill>
              </a:rPr>
              <a:t>“+”</a:t>
            </a:r>
            <a:r>
              <a:rPr lang="el-GR" dirty="0"/>
              <a:t> μας επιτρέπει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/>
              <a:t>Υπάρχουν πολλές χρήσιμες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/>
              <a:t> της κλάσης </a:t>
            </a:r>
            <a:r>
              <a:rPr lang="en-US" dirty="0"/>
              <a:t>String. </a:t>
            </a:r>
            <a:r>
              <a:rPr lang="el-GR" dirty="0"/>
              <a:t>Η πιο χρήσιμη αυτή τη στιγμή είναι: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equals(String x)</a:t>
            </a:r>
            <a:r>
              <a:rPr lang="en-US" dirty="0"/>
              <a:t>: </a:t>
            </a:r>
            <a:r>
              <a:rPr lang="el-GR" dirty="0"/>
              <a:t>ελέγχει για ισότητα του αντικειμένου που κάλεσε την μέθοδο και του ορίσματος </a:t>
            </a:r>
            <a:r>
              <a:rPr lang="en-US" dirty="0"/>
              <a:t>x. </a:t>
            </a:r>
            <a:endParaRPr lang="el-GR" dirty="0"/>
          </a:p>
          <a:p>
            <a:r>
              <a:rPr lang="el-GR" dirty="0"/>
              <a:t>Άλλες μέθοδοι: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length(): </a:t>
            </a:r>
            <a:r>
              <a:rPr lang="el-GR" dirty="0"/>
              <a:t>μήκος του </a:t>
            </a:r>
            <a:r>
              <a:rPr lang="en-US" dirty="0"/>
              <a:t>String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κενά στην αρχή και το τέλος του </a:t>
            </a:r>
            <a:r>
              <a:rPr lang="en-US" dirty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split(char </a:t>
            </a:r>
            <a:r>
              <a:rPr lang="en-US" dirty="0" err="1">
                <a:solidFill>
                  <a:srgbClr val="0070C0"/>
                </a:solidFill>
              </a:rPr>
              <a:t>delim</a:t>
            </a:r>
            <a:r>
              <a:rPr lang="en-US" dirty="0">
                <a:solidFill>
                  <a:srgbClr val="0070C0"/>
                </a:solidFill>
              </a:rPr>
              <a:t>): </a:t>
            </a:r>
            <a:r>
              <a:rPr lang="el-GR" dirty="0"/>
              <a:t>σπάει το </a:t>
            </a:r>
            <a:r>
              <a:rPr lang="en-US" dirty="0"/>
              <a:t>string </a:t>
            </a:r>
            <a:r>
              <a:rPr lang="el-GR" dirty="0"/>
              <a:t>σε πίνακα από </a:t>
            </a:r>
            <a:r>
              <a:rPr lang="en-US" dirty="0"/>
              <a:t>strings </a:t>
            </a:r>
            <a:r>
              <a:rPr lang="el-GR" dirty="0"/>
              <a:t>με βάσει το χαρακτήρα </a:t>
            </a:r>
            <a:r>
              <a:rPr lang="en-US" dirty="0" err="1"/>
              <a:t>delim</a:t>
            </a:r>
            <a:r>
              <a:rPr lang="en-US" dirty="0"/>
              <a:t>.</a:t>
            </a:r>
          </a:p>
          <a:p>
            <a:pPr lvl="1"/>
            <a:r>
              <a:rPr lang="el-GR" dirty="0"/>
              <a:t>Επίσης, μέθοδοι για να βρεθεί ένα </a:t>
            </a:r>
            <a:r>
              <a:rPr lang="el-GR" dirty="0" err="1"/>
              <a:t>υπο</a:t>
            </a:r>
            <a:r>
              <a:rPr lang="el-GR" dirty="0"/>
              <a:t>-</a:t>
            </a:r>
            <a:r>
              <a:rPr lang="en-US" dirty="0"/>
              <a:t>string </a:t>
            </a:r>
            <a:r>
              <a:rPr lang="el-GR" dirty="0"/>
              <a:t>μέσα σε ένα </a:t>
            </a:r>
            <a:r>
              <a:rPr lang="en-US" dirty="0"/>
              <a:t>string</a:t>
            </a:r>
            <a:r>
              <a:rPr lang="el-GR" dirty="0"/>
              <a:t>, 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74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Για να τυπώσουμε κάποιους ειδικούς χαρακτήρες (π.χ., τον χαρακτήρα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/>
              <a:t>) </a:t>
            </a:r>
            <a:r>
              <a:rPr lang="el-GR" dirty="0"/>
              <a:t>χρησιμοποιούμε τον χαρακτήρα </a:t>
            </a:r>
            <a:r>
              <a:rPr lang="el-GR" dirty="0">
                <a:solidFill>
                  <a:srgbClr val="FF0000"/>
                </a:solidFill>
              </a:rPr>
              <a:t>\ </a:t>
            </a:r>
            <a:r>
              <a:rPr lang="el-GR" dirty="0"/>
              <a:t>και μετά τον χαρακτήρα που θέλουμε να τυπώσουμε</a:t>
            </a:r>
          </a:p>
          <a:p>
            <a:pPr lvl="1"/>
            <a:r>
              <a:rPr lang="el-GR" dirty="0"/>
              <a:t>Π.χ., ακολουθία </a:t>
            </a:r>
            <a:r>
              <a:rPr lang="el-GR" dirty="0">
                <a:solidFill>
                  <a:srgbClr val="FF0000"/>
                </a:solidFill>
              </a:rPr>
              <a:t>\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1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“hello world”;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h = “hello”;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w = “world”;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h+”\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t”+w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hello”.length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46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Division.java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Είσοδος</a:t>
            </a:r>
            <a:r>
              <a:rPr lang="el-GR" dirty="0"/>
              <a:t>: Μπορεί να είναι το πληκτρολόγιο</a:t>
            </a:r>
            <a:r>
              <a:rPr lang="en-US" dirty="0"/>
              <a:t> (standard input)</a:t>
            </a:r>
            <a:r>
              <a:rPr lang="el-GR" dirty="0"/>
              <a:t> ή ένα αρχείο.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Έξοδος</a:t>
            </a:r>
            <a:r>
              <a:rPr lang="el-GR" dirty="0"/>
              <a:t>: Μπορεί να είναι η οθόνη (</a:t>
            </a:r>
            <a:r>
              <a:rPr lang="en-US" dirty="0"/>
              <a:t>standard output) </a:t>
            </a:r>
            <a:r>
              <a:rPr lang="el-GR" dirty="0"/>
              <a:t>ή ένα αρχείο.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55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Τα βασικά ρεύματα</a:t>
            </a:r>
            <a:r>
              <a:rPr lang="en-US" dirty="0"/>
              <a:t> </a:t>
            </a:r>
            <a:r>
              <a:rPr lang="el-GR" dirty="0"/>
              <a:t>εισόδου/εξόδου είναι έτοιμα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τα οποία ορίζονται σαν πεδία (</a:t>
            </a:r>
            <a:r>
              <a:rPr lang="el-GR" dirty="0">
                <a:solidFill>
                  <a:srgbClr val="0070C0"/>
                </a:solidFill>
              </a:rPr>
              <a:t>στατικά</a:t>
            </a:r>
            <a:r>
              <a:rPr lang="el-GR" dirty="0"/>
              <a:t>) της κλάσης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System.out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System.err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l-GR" dirty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6331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καλέσουμε τις μεθόδους του </a:t>
            </a:r>
            <a:r>
              <a:rPr lang="en-US" dirty="0" err="1"/>
              <a:t>System.out</a:t>
            </a:r>
            <a:r>
              <a:rPr lang="el-GR" dirty="0"/>
              <a:t>: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/>
              <a:t>: για να τυπώσουμε ένα αλφαριθμητικό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</a:t>
            </a:r>
            <a:r>
              <a:rPr lang="el-GR" dirty="0"/>
              <a:t>και τον χαρακτήρα </a:t>
            </a:r>
            <a:r>
              <a:rPr lang="el-GR" dirty="0">
                <a:solidFill>
                  <a:srgbClr val="0070C0"/>
                </a:solidFill>
              </a:rPr>
              <a:t>‘\</a:t>
            </a:r>
            <a:r>
              <a:rPr lang="en-US" dirty="0">
                <a:solidFill>
                  <a:srgbClr val="0070C0"/>
                </a:solidFill>
              </a:rPr>
              <a:t>n’</a:t>
            </a:r>
            <a:r>
              <a:rPr lang="el-GR" dirty="0">
                <a:solidFill>
                  <a:srgbClr val="0070C0"/>
                </a:solidFill>
              </a:rPr>
              <a:t> (αλλαγή γραμμής)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/>
              <a:t>: </a:t>
            </a:r>
            <a:r>
              <a:rPr lang="el-GR" dirty="0"/>
              <a:t>τυπώνει το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l-GR" dirty="0"/>
              <a:t> αλλά δεν αλλάζει γραμμή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/>
              <a:t>: Formatted output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d”,myInt</a:t>
            </a:r>
            <a:r>
              <a:rPr lang="en-US" dirty="0">
                <a:solidFill>
                  <a:srgbClr val="0070C0"/>
                </a:solidFill>
              </a:rPr>
              <a:t>);</a:t>
            </a:r>
            <a:r>
              <a:rPr lang="en-US" dirty="0"/>
              <a:t> // </a:t>
            </a:r>
            <a:r>
              <a:rPr lang="el-GR" dirty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l-GR" dirty="0">
                <a:solidFill>
                  <a:srgbClr val="0070C0"/>
                </a:solidFill>
              </a:rPr>
              <a:t>.2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 με δύο δεκαδικά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79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Χρησιμοποιούμε την κλάση </a:t>
            </a:r>
            <a:r>
              <a:rPr lang="en-US" dirty="0"/>
              <a:t>Scanner </a:t>
            </a:r>
            <a:r>
              <a:rPr lang="el-GR" dirty="0"/>
              <a:t>της </a:t>
            </a:r>
            <a:r>
              <a:rPr lang="en-US" dirty="0"/>
              <a:t>Java</a:t>
            </a:r>
            <a:endParaRPr lang="el-GR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/>
              <a:t>Αρχικοποιείται με το ρεύμα εισόδου: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n-US" dirty="0">
                <a:solidFill>
                  <a:srgbClr val="0070C0"/>
                </a:solidFill>
              </a:rPr>
              <a:t>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Scanner(</a:t>
            </a:r>
            <a:r>
              <a:rPr lang="en-US" dirty="0">
                <a:solidFill>
                  <a:srgbClr val="00B050"/>
                </a:solidFill>
              </a:rPr>
              <a:t>System.in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lvl="1"/>
            <a:endParaRPr lang="en-US" dirty="0"/>
          </a:p>
          <a:p>
            <a:r>
              <a:rPr lang="el-GR" dirty="0"/>
              <a:t>Μπορούμε να καλέσουμε μεθόδους της </a:t>
            </a:r>
            <a:r>
              <a:rPr lang="en-US" dirty="0"/>
              <a:t>Scanner </a:t>
            </a:r>
            <a:r>
              <a:rPr lang="el-GR" dirty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‘\n’.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next(): </a:t>
            </a:r>
            <a:r>
              <a:rPr lang="el-GR" dirty="0"/>
              <a:t>διαβάζει το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nextInt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τον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int.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nextDouble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τον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endParaRPr lang="el-GR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nextBoolean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/>
              <a:t>): </a:t>
            </a:r>
            <a:r>
              <a:rPr lang="el-GR" dirty="0"/>
              <a:t>διαβάζει τον επόμενο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Boolean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19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62000" y="5562138"/>
            <a:ext cx="7799294" cy="1219662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l-GR" sz="2000" dirty="0">
                <a:solidFill>
                  <a:schemeClr val="tx1"/>
                </a:solidFill>
              </a:rPr>
              <a:t>(μία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>
                <a:solidFill>
                  <a:schemeClr val="tx1"/>
                </a:solidFill>
              </a:rPr>
              <a:t>) με το οποίο μπορούμε πλέον να διαβάζουμε από την είσοδο.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/>
                </a:solidFill>
              </a:rPr>
              <a:t>Το αντικείμενο αυτό αναπαριστά το </a:t>
            </a:r>
            <a:r>
              <a:rPr lang="el-GR" sz="1600" dirty="0">
                <a:solidFill>
                  <a:srgbClr val="FF0000"/>
                </a:solidFill>
              </a:rPr>
              <a:t>πληκτρολόγιο</a:t>
            </a:r>
            <a:r>
              <a:rPr lang="el-GR" sz="1600" dirty="0">
                <a:solidFill>
                  <a:schemeClr val="tx1"/>
                </a:solidFill>
              </a:rPr>
              <a:t> στο πρόγραμμα μας. Ένα αντικείμενο φτάνει για να διαβάσουμε πολλαπλές τιμές.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>
                <a:solidFill>
                  <a:schemeClr val="tx1"/>
                </a:solidFill>
              </a:rPr>
              <a:t>Scanner </a:t>
            </a:r>
            <a:r>
              <a:rPr lang="el-GR" dirty="0">
                <a:solidFill>
                  <a:schemeClr val="tx1"/>
                </a:solidFill>
              </a:rPr>
              <a:t>μέσα στο πρόγραμμα μας ώστε να μπορούμε να φτιάξουμε αντικείμενα τύπου </a:t>
            </a:r>
            <a:r>
              <a:rPr lang="en-US" dirty="0">
                <a:solidFill>
                  <a:schemeClr val="tx1"/>
                </a:solidFill>
              </a:rPr>
              <a:t>Scanner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57200" y="3810000"/>
            <a:ext cx="1371600" cy="914400"/>
          </a:xfrm>
          <a:prstGeom prst="wedgeRectCallout">
            <a:avLst>
              <a:gd name="adj1" fmla="val 68130"/>
              <a:gd name="adj2" fmla="val 3301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Ορισμός μεταβλητής  </a:t>
            </a:r>
            <a:r>
              <a:rPr lang="en-US" dirty="0">
                <a:solidFill>
                  <a:schemeClr val="tx1"/>
                </a:solidFill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2018014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= " + d/4);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(division by 4) 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+1+d/4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(division of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</a:t>
            </a:r>
            <a:r>
              <a:rPr lang="el-GR" dirty="0">
                <a:solidFill>
                  <a:srgbClr val="FF0000"/>
                </a:solidFill>
              </a:rPr>
              <a:t>+</a:t>
            </a:r>
            <a:r>
              <a:rPr lang="el-GR" dirty="0">
                <a:solidFill>
                  <a:schemeClr val="tx1"/>
                </a:solidFill>
              </a:rPr>
              <a:t> λειτουργεί ως </a:t>
            </a:r>
            <a:r>
              <a:rPr lang="en-US" dirty="0">
                <a:solidFill>
                  <a:srgbClr val="FF0000"/>
                </a:solidFill>
              </a:rPr>
              <a:t>concatenation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τελεστής μεταξύ </a:t>
            </a:r>
            <a:r>
              <a:rPr lang="en-US" dirty="0">
                <a:solidFill>
                  <a:schemeClr val="tx1"/>
                </a:solidFill>
              </a:rPr>
              <a:t>Strings, </a:t>
            </a:r>
            <a:r>
              <a:rPr lang="el-GR" dirty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>
                <a:solidFill>
                  <a:schemeClr val="tx1"/>
                </a:solidFill>
              </a:rPr>
              <a:t> Strings</a:t>
            </a:r>
          </a:p>
        </p:txBody>
      </p:sp>
    </p:spTree>
    <p:extLst>
      <p:ext uri="{BB962C8B-B14F-4D97-AF65-F5344CB8AC3E}">
        <p14:creationId xmlns:p14="http://schemas.microsoft.com/office/powerpoint/2010/main" val="41131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5165-9E52-4194-89E3-4D8445DA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57" y="296644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828AE-A112-4E99-9CD3-CBEBE0F14AFD}"/>
              </a:ext>
            </a:extLst>
          </p:cNvPr>
          <p:cNvSpPr txBox="1"/>
          <p:nvPr/>
        </p:nvSpPr>
        <p:spPr>
          <a:xfrm>
            <a:off x="215875" y="1219200"/>
            <a:ext cx="8186857" cy="5570756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import </a:t>
            </a:r>
            <a:r>
              <a:rPr lang="en-US" sz="1800" dirty="0" err="1">
                <a:solidFill>
                  <a:schemeClr val="tx1"/>
                </a:solidFill>
              </a:rPr>
              <a:t>java.util.Scanner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class TestIO3</a:t>
            </a:r>
          </a:p>
          <a:p>
            <a:r>
              <a:rPr lang="en-US" sz="1800" dirty="0">
                <a:solidFill>
                  <a:schemeClr val="tx1"/>
                </a:solidFill>
              </a:rPr>
              <a:t>{</a:t>
            </a:r>
          </a:p>
          <a:p>
            <a:r>
              <a:rPr lang="en-US" sz="1800" dirty="0">
                <a:solidFill>
                  <a:schemeClr val="tx1"/>
                </a:solidFill>
              </a:rPr>
              <a:t>	public static void main(String </a:t>
            </a:r>
            <a:r>
              <a:rPr lang="en-US" sz="1800" dirty="0" err="1">
                <a:solidFill>
                  <a:schemeClr val="tx1"/>
                </a:solidFill>
              </a:rPr>
              <a:t>args</a:t>
            </a:r>
            <a:r>
              <a:rPr lang="en-US" sz="1800" dirty="0">
                <a:solidFill>
                  <a:schemeClr val="tx1"/>
                </a:solidFill>
              </a:rPr>
              <a:t>[])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{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Scanner </a:t>
            </a:r>
            <a:r>
              <a:rPr lang="en-US" sz="1800" dirty="0">
                <a:solidFill>
                  <a:srgbClr val="0070C0"/>
                </a:solidFill>
              </a:rPr>
              <a:t>input</a:t>
            </a:r>
            <a:r>
              <a:rPr lang="en-US" sz="1800" dirty="0">
                <a:solidFill>
                  <a:schemeClr val="tx1"/>
                </a:solidFill>
              </a:rPr>
              <a:t> = new Scanner(System.in);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 err="1">
                <a:solidFill>
                  <a:schemeClr val="tx1"/>
                </a:solidFill>
              </a:rPr>
              <a:t>System.out.println</a:t>
            </a:r>
            <a:r>
              <a:rPr lang="en-US" sz="1800" dirty="0">
                <a:solidFill>
                  <a:schemeClr val="tx1"/>
                </a:solidFill>
              </a:rPr>
              <a:t>("Give student name,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	AM, and grade:");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String name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int AM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nextInt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double grade = </a:t>
            </a:r>
            <a:r>
              <a:rPr lang="en-US" sz="1800" dirty="0" err="1">
                <a:solidFill>
                  <a:srgbClr val="0070C0"/>
                </a:solidFill>
              </a:rPr>
              <a:t>input</a:t>
            </a:r>
            <a:r>
              <a:rPr lang="en-US" sz="1800" dirty="0" err="1">
                <a:solidFill>
                  <a:schemeClr val="tx1"/>
                </a:solidFill>
              </a:rPr>
              <a:t>.</a:t>
            </a:r>
            <a:r>
              <a:rPr lang="en-US" sz="1800" dirty="0" err="1"/>
              <a:t>nextDouble</a:t>
            </a:r>
            <a:r>
              <a:rPr lang="en-US" sz="1800" dirty="0"/>
              <a:t>()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sz="1800" dirty="0" err="1">
                <a:solidFill>
                  <a:schemeClr val="tx1"/>
                </a:solidFill>
              </a:rPr>
              <a:t>System.out.println</a:t>
            </a:r>
            <a:r>
              <a:rPr lang="en-US" sz="1800" dirty="0">
                <a:solidFill>
                  <a:schemeClr val="tx1"/>
                </a:solidFill>
              </a:rPr>
              <a:t>("Student " + name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+ " with AM "+ AM </a:t>
            </a:r>
          </a:p>
          <a:p>
            <a:r>
              <a:rPr lang="en-US" sz="1800" dirty="0">
                <a:solidFill>
                  <a:schemeClr val="tx1"/>
                </a:solidFill>
              </a:rPr>
              <a:t>					+ " got grade " + grade);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	}</a:t>
            </a:r>
          </a:p>
          <a:p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7426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Λογικές εκφράσεις και 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l-GR" sz="2900" dirty="0">
                <a:solidFill>
                  <a:schemeClr val="accent6">
                    <a:lumMod val="75000"/>
                  </a:schemeClr>
                </a:solidFill>
              </a:rPr>
              <a:t>Λογικές σταθερές/τιμές</a:t>
            </a:r>
            <a:r>
              <a:rPr lang="el-GR" sz="2900" dirty="0"/>
              <a:t>: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true</a:t>
            </a:r>
            <a:r>
              <a:rPr lang="en-US" sz="2500" dirty="0"/>
              <a:t>: </a:t>
            </a:r>
            <a:r>
              <a:rPr lang="el-GR" sz="2500" dirty="0"/>
              <a:t>αληθές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false</a:t>
            </a:r>
            <a:r>
              <a:rPr lang="en-US" sz="2500" dirty="0"/>
              <a:t>: </a:t>
            </a:r>
            <a:r>
              <a:rPr lang="el-GR" sz="2500" dirty="0"/>
              <a:t>ψευδές</a:t>
            </a:r>
            <a:endParaRPr lang="en-US" sz="2500" dirty="0"/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Λογικοί τελεστές </a:t>
            </a:r>
            <a:r>
              <a:rPr lang="el-GR" dirty="0"/>
              <a:t>για λογικές σταθερές και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Λογική έκφραση:</a:t>
            </a:r>
            <a:r>
              <a:rPr lang="el-GR" sz="2900" dirty="0"/>
              <a:t> μια έκφραση που αποτιμάται σε μια λογική τιμή</a:t>
            </a:r>
          </a:p>
          <a:p>
            <a:r>
              <a:rPr lang="el-GR" sz="2900" dirty="0"/>
              <a:t>Παραδείγματα: </a:t>
            </a:r>
            <a:r>
              <a:rPr lang="el-GR" dirty="0"/>
              <a:t>Έλεγχος για </a:t>
            </a:r>
            <a:r>
              <a:rPr lang="el-GR" dirty="0">
                <a:solidFill>
                  <a:srgbClr val="FF0000"/>
                </a:solidFill>
              </a:rPr>
              <a:t>βασικούς τύπους </a:t>
            </a:r>
            <a:r>
              <a:rPr lang="el-GR" dirty="0"/>
              <a:t>Α,Β: 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!=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/>
              <a:t> ή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!(Α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&lt;=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&gt;=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/>
              <a:t>Έλεγχος για μεταβλητές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) οποιουδήποτε άλλου τύπου γίνεται με την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l-GR" dirty="0"/>
              <a:t> (πρέπει να έχει οριστεί):</a:t>
            </a:r>
            <a:r>
              <a:rPr lang="en-US" dirty="0"/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Α.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/>
              <a:t>: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04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 ισότητας για </a:t>
            </a:r>
            <a:r>
              <a:rPr lang="en-US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Αν έχουμε δύο μεταβλητές </a:t>
            </a:r>
            <a:r>
              <a:rPr lang="en-US" dirty="0"/>
              <a:t>String </a:t>
            </a:r>
            <a:r>
              <a:rPr lang="el-GR" dirty="0"/>
              <a:t>για να ελέγξουμε αν έχουν την ίδια τιμή </a:t>
            </a:r>
            <a:r>
              <a:rPr lang="el-GR" dirty="0">
                <a:solidFill>
                  <a:srgbClr val="FF0000"/>
                </a:solidFill>
              </a:rPr>
              <a:t>πρέπει</a:t>
            </a:r>
            <a:r>
              <a:rPr lang="el-GR" dirty="0"/>
              <a:t> να χρησιμοποιήσουμε την μέθοδο </a:t>
            </a:r>
            <a:r>
              <a:rPr lang="en-US" dirty="0">
                <a:solidFill>
                  <a:srgbClr val="0070C0"/>
                </a:solidFill>
              </a:rPr>
              <a:t>equals</a:t>
            </a:r>
            <a:r>
              <a:rPr lang="en-US" dirty="0"/>
              <a:t>. </a:t>
            </a:r>
          </a:p>
          <a:p>
            <a:r>
              <a:rPr lang="el-GR" dirty="0"/>
              <a:t>Παράδειγμα: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 παρακάτω εντολή </a:t>
            </a:r>
            <a:r>
              <a:rPr lang="el-GR" dirty="0">
                <a:solidFill>
                  <a:srgbClr val="FF0000"/>
                </a:solidFill>
              </a:rPr>
              <a:t>δεν είναι σωστή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Περνάει από τον </a:t>
            </a:r>
            <a:r>
              <a:rPr lang="en-US" dirty="0"/>
              <a:t>compiler </a:t>
            </a:r>
            <a:r>
              <a:rPr lang="el-GR" dirty="0"/>
              <a:t>και σε κάποιες περιπτώσεις θα δουλέψει αλλά </a:t>
            </a:r>
            <a:r>
              <a:rPr lang="el-GR" dirty="0">
                <a:solidFill>
                  <a:srgbClr val="FF6600"/>
                </a:solidFill>
              </a:rPr>
              <a:t>δεν κάνει αυτό που θέλουμε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2140" y="3200400"/>
            <a:ext cx="693972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“ABC”;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2140" y="5257800"/>
            <a:ext cx="693972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172901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0027" y="2743200"/>
            <a:ext cx="1524000" cy="339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>
            <a:normAutofit/>
          </a:bodyPr>
          <a:lstStyle/>
          <a:p>
            <a:r>
              <a:rPr lang="el-GR" sz="2400" dirty="0"/>
              <a:t>Στην </a:t>
            </a:r>
            <a:r>
              <a:rPr lang="en-US" sz="2400" dirty="0"/>
              <a:t>Java </a:t>
            </a:r>
            <a:r>
              <a:rPr lang="el-GR" sz="2400" dirty="0"/>
              <a:t>το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sz="2400" dirty="0"/>
              <a:t>έχει το εξής συντακτικό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2400" dirty="0"/>
              <a:t>τότε</a:t>
            </a:r>
            <a:r>
              <a:rPr lang="en-US" sz="2400" dirty="0"/>
              <a:t> </a:t>
            </a:r>
            <a:r>
              <a:rPr lang="el-GR" sz="2400" dirty="0"/>
              <a:t>εκτελείται το </a:t>
            </a:r>
            <a:r>
              <a:rPr lang="en-US" sz="2400" dirty="0"/>
              <a:t>block </a:t>
            </a:r>
            <a:r>
              <a:rPr lang="el-GR" sz="2400" dirty="0"/>
              <a:t>κώδικα </a:t>
            </a:r>
            <a:r>
              <a:rPr lang="en-US" sz="2400" dirty="0"/>
              <a:t>if-code</a:t>
            </a:r>
            <a:r>
              <a:rPr lang="el-GR" sz="2400" dirty="0"/>
              <a:t> </a:t>
            </a:r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τότε το κομμάτι αυτό προσπερνιέται και συνεχίζεται η εκτέλεση.</a:t>
            </a:r>
            <a:endParaRPr lang="en-US" sz="240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627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5944" y="2784477"/>
            <a:ext cx="1861161" cy="723903"/>
          </a:xfrm>
          <a:prstGeom prst="wedgeRectCallout">
            <a:avLst>
              <a:gd name="adj1" fmla="val 56520"/>
              <a:gd name="adj2" fmla="val -409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παρένθεση είναι απαραίτητη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1ADE7E-A90A-4AFF-9FE7-E7AB833CF160}"/>
              </a:ext>
            </a:extLst>
          </p:cNvPr>
          <p:cNvSpPr txBox="1"/>
          <p:nvPr/>
        </p:nvSpPr>
        <p:spPr>
          <a:xfrm>
            <a:off x="337410" y="6194425"/>
            <a:ext cx="803873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000" dirty="0"/>
              <a:t>Το </a:t>
            </a:r>
            <a:r>
              <a:rPr lang="en-US" sz="2000" dirty="0"/>
              <a:t>condition </a:t>
            </a:r>
            <a:r>
              <a:rPr lang="el-GR" sz="2000" dirty="0"/>
              <a:t>είναι μια λογική έκφραση που αποτιμάται σε </a:t>
            </a:r>
            <a:r>
              <a:rPr lang="en-US" sz="2000" dirty="0"/>
              <a:t>true </a:t>
            </a:r>
            <a:r>
              <a:rPr lang="el-GR" sz="2000" dirty="0"/>
              <a:t>ή </a:t>
            </a:r>
            <a:r>
              <a:rPr lang="en-US" sz="2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2712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Διαχείριση αλφαριθμητικών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τελεστής </a:t>
            </a:r>
            <a:r>
              <a:rPr lang="en-US" dirty="0"/>
              <a:t>“+” </a:t>
            </a:r>
            <a:r>
              <a:rPr lang="el-GR" dirty="0"/>
              <a:t>μεταξύ αντικείμενων της κλάσης </a:t>
            </a:r>
            <a:r>
              <a:rPr lang="en-US" dirty="0"/>
              <a:t>String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/>
              <a:t>(</a:t>
            </a:r>
            <a:r>
              <a:rPr lang="en-US" dirty="0"/>
              <a:t>concatenates)</a:t>
            </a:r>
            <a:r>
              <a:rPr lang="el-GR" dirty="0"/>
              <a:t> τα δύο </a:t>
            </a:r>
            <a:r>
              <a:rPr lang="en-US" dirty="0"/>
              <a:t>String.</a:t>
            </a:r>
          </a:p>
          <a:p>
            <a:r>
              <a:rPr lang="el-GR" dirty="0"/>
              <a:t>Μεταξύ ενός </a:t>
            </a:r>
            <a:r>
              <a:rPr lang="en-US" dirty="0"/>
              <a:t>String </a:t>
            </a:r>
            <a:r>
              <a:rPr lang="el-GR" dirty="0"/>
              <a:t>και ενός βασικού τύπου, ο βασικός τύπος </a:t>
            </a:r>
            <a:r>
              <a:rPr lang="el-GR" dirty="0">
                <a:solidFill>
                  <a:srgbClr val="0070C0"/>
                </a:solidFill>
              </a:rPr>
              <a:t>μετατρέπεται</a:t>
            </a:r>
            <a:r>
              <a:rPr lang="el-GR" dirty="0"/>
              <a:t> σε </a:t>
            </a:r>
            <a:r>
              <a:rPr lang="en-US" dirty="0"/>
              <a:t>String </a:t>
            </a:r>
            <a:r>
              <a:rPr lang="el-GR" dirty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87230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IfTest1b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5938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IfTest1b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3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Ακόμη και αν δεν το προσδιορίσουμε ελέγχει ισότητα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087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Style: </a:t>
            </a:r>
            <a:r>
              <a:rPr lang="el-GR" dirty="0"/>
              <a:t>Λογικές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Συνηθίζεται όταν ορίζουμε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λογικές μεταβλητές </a:t>
            </a:r>
            <a:r>
              <a:rPr lang="el-GR" dirty="0"/>
              <a:t>το </a:t>
            </a:r>
            <a:r>
              <a:rPr lang="el-GR" dirty="0">
                <a:solidFill>
                  <a:srgbClr val="0070C0"/>
                </a:solidFill>
              </a:rPr>
              <a:t>όνομα </a:t>
            </a:r>
            <a:r>
              <a:rPr lang="el-GR" dirty="0"/>
              <a:t>τους να είναι αυτό που εκφράζει την περίπτωση που η μεταβλητή αποτιμάται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true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  <a:p>
            <a:endParaRPr lang="en-US" dirty="0"/>
          </a:p>
          <a:p>
            <a:r>
              <a:rPr lang="el-GR" dirty="0"/>
              <a:t>Αυτό βολεύει για την εύκολη ανάγνωση του προγράμματος όταν χρησιμοποιούμε την μεταβλητή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Το ίδιο ισχύει και όταν αργότερα θα ορίζουμε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που επιστρέφουν λογικές τιμές</a:t>
            </a:r>
            <a:endParaRPr lang="en-US" dirty="0"/>
          </a:p>
          <a:p>
            <a:pPr lvl="1"/>
            <a:r>
              <a:rPr lang="el-GR" dirty="0"/>
              <a:t>Π.χ., για τα </a:t>
            </a:r>
            <a:r>
              <a:rPr lang="en-US" dirty="0"/>
              <a:t>Strings </a:t>
            </a:r>
            <a:r>
              <a:rPr lang="el-GR" dirty="0"/>
              <a:t>υπάρχει η μέθοδος </a:t>
            </a:r>
            <a:r>
              <a:rPr lang="en-US" dirty="0">
                <a:solidFill>
                  <a:srgbClr val="0070C0"/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που </a:t>
            </a:r>
            <a:r>
              <a:rPr lang="el-GR" dirty="0" err="1"/>
              <a:t>γινεται</a:t>
            </a:r>
            <a:r>
              <a:rPr lang="el-GR" dirty="0"/>
              <a:t> </a:t>
            </a:r>
            <a:r>
              <a:rPr lang="en-US" dirty="0"/>
              <a:t>true </a:t>
            </a:r>
            <a:r>
              <a:rPr lang="el-GR" dirty="0"/>
              <a:t>όταν έχουμε ισότητα και η μέθοδος </a:t>
            </a:r>
            <a:r>
              <a:rPr lang="en-US" dirty="0" err="1">
                <a:solidFill>
                  <a:srgbClr val="0070C0"/>
                </a:solidFill>
              </a:rPr>
              <a:t>isEmpty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που είναι </a:t>
            </a:r>
            <a:r>
              <a:rPr lang="en-US" dirty="0"/>
              <a:t>true </a:t>
            </a:r>
            <a:r>
              <a:rPr lang="el-GR" dirty="0"/>
              <a:t>όταν έχουμε άδειο </a:t>
            </a:r>
            <a:r>
              <a:rPr lang="en-US" dirty="0"/>
              <a:t>String.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635035" y="2209800"/>
            <a:ext cx="5285421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= 10;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(x &gt; 0);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xIsNegative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(x &lt; 0);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xIsNotPositive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5035" y="4114800"/>
            <a:ext cx="6801862" cy="92333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xIsPositive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(“Variable x is positive”);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6711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</a:t>
            </a:r>
            <a:r>
              <a:rPr lang="el-GR" dirty="0"/>
              <a:t>-</a:t>
            </a:r>
            <a:r>
              <a:rPr lang="en-US" dirty="0"/>
              <a:t>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14" y="1524000"/>
            <a:ext cx="4948918" cy="5105400"/>
          </a:xfrm>
        </p:spPr>
        <p:txBody>
          <a:bodyPr>
            <a:normAutofit fontScale="25000" lnSpcReduction="20000"/>
          </a:bodyPr>
          <a:lstStyle/>
          <a:p>
            <a:r>
              <a:rPr lang="el-GR" sz="6400" dirty="0"/>
              <a:t>Στην </a:t>
            </a:r>
            <a:r>
              <a:rPr lang="en-US" sz="6400" dirty="0"/>
              <a:t>Java </a:t>
            </a:r>
            <a:r>
              <a:rPr lang="el-GR" sz="6400" dirty="0"/>
              <a:t>το </a:t>
            </a: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sz="6400" dirty="0"/>
              <a:t>έχει το εξής συντακτικό</a:t>
            </a:r>
          </a:p>
          <a:p>
            <a:endParaRPr lang="el-GR" sz="6400" dirty="0"/>
          </a:p>
          <a:p>
            <a:endParaRPr lang="el-GR" sz="6400" dirty="0"/>
          </a:p>
          <a:p>
            <a:endParaRPr lang="el-GR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r>
              <a:rPr lang="el-GR" sz="6400" dirty="0"/>
              <a:t>Αν η </a:t>
            </a:r>
            <a:r>
              <a:rPr lang="el-GR" sz="6400" dirty="0">
                <a:solidFill>
                  <a:srgbClr val="0070C0"/>
                </a:solidFill>
              </a:rPr>
              <a:t>συνθήκη</a:t>
            </a:r>
            <a:r>
              <a:rPr lang="el-GR" sz="6400" dirty="0"/>
              <a:t> είναι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6400" dirty="0"/>
              <a:t>τότε</a:t>
            </a:r>
            <a:r>
              <a:rPr lang="en-US" sz="6400" dirty="0"/>
              <a:t> </a:t>
            </a:r>
            <a:r>
              <a:rPr lang="el-GR" sz="6400" dirty="0"/>
              <a:t>εκτελείται το </a:t>
            </a:r>
            <a:r>
              <a:rPr lang="en-US" sz="6400" dirty="0"/>
              <a:t>block </a:t>
            </a:r>
            <a:r>
              <a:rPr lang="el-GR" sz="6400" dirty="0"/>
              <a:t>κώδικα </a:t>
            </a:r>
            <a:r>
              <a:rPr lang="en-US" sz="6400" dirty="0"/>
              <a:t>if-code</a:t>
            </a:r>
            <a:r>
              <a:rPr lang="el-GR" sz="6400" dirty="0"/>
              <a:t> </a:t>
            </a:r>
            <a:endParaRPr lang="en-US" sz="6400" dirty="0"/>
          </a:p>
          <a:p>
            <a:r>
              <a:rPr lang="el-GR" sz="6400" dirty="0"/>
              <a:t>Αν η </a:t>
            </a:r>
            <a:r>
              <a:rPr lang="el-GR" sz="6400" dirty="0">
                <a:solidFill>
                  <a:srgbClr val="0070C0"/>
                </a:solidFill>
              </a:rPr>
              <a:t>συνθήκη</a:t>
            </a:r>
            <a:r>
              <a:rPr lang="el-GR" sz="6400" dirty="0"/>
              <a:t> είναι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6400" dirty="0">
                <a:solidFill>
                  <a:srgbClr val="FF0000"/>
                </a:solidFill>
              </a:rPr>
              <a:t> </a:t>
            </a:r>
            <a:r>
              <a:rPr lang="el-GR" sz="6400" dirty="0"/>
              <a:t>τότε εκτελείται το </a:t>
            </a:r>
            <a:r>
              <a:rPr lang="en-US" sz="6400" dirty="0"/>
              <a:t>block </a:t>
            </a:r>
            <a:r>
              <a:rPr lang="el-GR" sz="6400" dirty="0"/>
              <a:t>κώδικα </a:t>
            </a:r>
            <a:r>
              <a:rPr lang="en-US" sz="6400" dirty="0"/>
              <a:t>else-code.</a:t>
            </a:r>
          </a:p>
          <a:p>
            <a:pPr>
              <a:lnSpc>
                <a:spcPct val="90000"/>
              </a:lnSpc>
            </a:pPr>
            <a:endParaRPr lang="el-GR" sz="6400" dirty="0"/>
          </a:p>
          <a:p>
            <a:pPr>
              <a:lnSpc>
                <a:spcPct val="90000"/>
              </a:lnSpc>
            </a:pPr>
            <a:r>
              <a:rPr lang="el-GR" sz="6400" dirty="0"/>
              <a:t>Ο κώδικας του </a:t>
            </a:r>
            <a:r>
              <a:rPr lang="en-US" sz="6400" dirty="0"/>
              <a:t>if-code block </a:t>
            </a:r>
            <a:r>
              <a:rPr lang="el-GR" sz="6400" dirty="0"/>
              <a:t>ή του </a:t>
            </a:r>
            <a:r>
              <a:rPr lang="en-US" sz="6400" dirty="0"/>
              <a:t>else-code block </a:t>
            </a:r>
            <a:r>
              <a:rPr lang="el-GR" sz="6400" dirty="0"/>
              <a:t>μπορεί να περιέχουν ένα άλλο </a:t>
            </a:r>
            <a:r>
              <a:rPr lang="en-US" sz="6400" dirty="0"/>
              <a:t>(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6400" dirty="0"/>
              <a:t>)</a:t>
            </a:r>
            <a:r>
              <a:rPr lang="el-GR" sz="6400" dirty="0"/>
              <a:t> </a:t>
            </a:r>
            <a:r>
              <a:rPr lang="en-US" sz="6400" dirty="0"/>
              <a:t>if statement</a:t>
            </a:r>
          </a:p>
          <a:p>
            <a:pPr>
              <a:lnSpc>
                <a:spcPct val="90000"/>
              </a:lnSpc>
            </a:pPr>
            <a:endParaRPr lang="el-GR" sz="6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sz="6400" dirty="0">
                <a:solidFill>
                  <a:srgbClr val="FF0000"/>
                </a:solidFill>
              </a:rPr>
              <a:t>Προσοχή</a:t>
            </a:r>
            <a:r>
              <a:rPr lang="en-US" sz="6400" dirty="0"/>
              <a:t>:  </a:t>
            </a:r>
            <a:r>
              <a:rPr lang="el-GR" sz="6400" dirty="0"/>
              <a:t>ένα </a:t>
            </a:r>
            <a:r>
              <a:rPr lang="en-US" sz="6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64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6400" dirty="0"/>
              <a:t>clause </a:t>
            </a:r>
            <a:r>
              <a:rPr lang="el-GR" sz="6400" dirty="0" err="1"/>
              <a:t>ταιριάζεται</a:t>
            </a:r>
            <a:r>
              <a:rPr lang="el-GR" sz="6400" dirty="0"/>
              <a:t> με το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sz="6400" dirty="0"/>
              <a:t> ελεύθερο</a:t>
            </a:r>
            <a:r>
              <a:rPr lang="en-US" sz="6400" dirty="0"/>
              <a:t> </a:t>
            </a:r>
            <a:r>
              <a:rPr lang="en-US" sz="6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6400" dirty="0"/>
              <a:t>ακόμη κι αν η στοίχιση του κώδικα υπονοεί διαφορετικά.</a:t>
            </a:r>
            <a:endParaRPr lang="en-US" sz="6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623" y="2125186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45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9685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			" is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0){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838200"/>
            <a:ext cx="441293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/>
              <a:t>Έλεγχος πολλαπλών επιλογών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836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>
                <a:solidFill>
                  <a:srgbClr val="FC0128"/>
                </a:solidFill>
              </a:rPr>
              <a:t>ΛΑΘΟΣ</a:t>
            </a:r>
            <a:r>
              <a:rPr lang="en-GB" sz="2400" dirty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>
                <a:solidFill>
                  <a:srgbClr val="0070C0"/>
                </a:solidFill>
              </a:rPr>
              <a:t>ΣΩΣΤΟ</a:t>
            </a:r>
            <a:r>
              <a:rPr lang="en-GB" sz="2400" dirty="0">
                <a:solidFill>
                  <a:srgbClr val="0070C0"/>
                </a:solidFill>
              </a:rPr>
              <a:t>!</a:t>
            </a:r>
            <a:endParaRPr lang="el-GR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Πάντα</a:t>
            </a:r>
            <a:r>
              <a:rPr lang="el-GR" sz="2400" dirty="0"/>
              <a:t> να βάζετε </a:t>
            </a:r>
            <a:r>
              <a:rPr lang="el-GR" sz="2400" dirty="0">
                <a:solidFill>
                  <a:srgbClr val="FF0000"/>
                </a:solidFill>
              </a:rPr>
              <a:t>{ } </a:t>
            </a:r>
            <a:r>
              <a:rPr lang="el-GR" sz="2400" dirty="0"/>
              <a:t>στο σώμα των </a:t>
            </a:r>
            <a:r>
              <a:rPr lang="en-US" sz="2400" dirty="0"/>
              <a:t>if-then-else statements.</a:t>
            </a:r>
          </a:p>
          <a:p>
            <a:r>
              <a:rPr lang="el-GR" sz="2400" dirty="0"/>
              <a:t>Πάντα να στοιχίζετε σωστά </a:t>
            </a:r>
            <a:r>
              <a:rPr lang="el-GR" sz="240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equal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to j”);</a:t>
            </a:r>
            <a:endParaRPr lang="el-GR" dirty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( j == k )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equal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to j”);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n-US" dirty="0"/>
              <a:t>else </a:t>
            </a:r>
            <a:r>
              <a:rPr lang="el-GR" dirty="0"/>
              <a:t>μοιάζει σαν να πηγαίνει με το μπλε </a:t>
            </a:r>
            <a:r>
              <a:rPr lang="en-US" dirty="0"/>
              <a:t>else </a:t>
            </a:r>
            <a:r>
              <a:rPr lang="el-GR" dirty="0"/>
              <a:t>αλλά </a:t>
            </a:r>
            <a:r>
              <a:rPr lang="el-GR" dirty="0" err="1"/>
              <a:t>ταιριάζεται</a:t>
            </a:r>
            <a:r>
              <a:rPr lang="el-GR" dirty="0"/>
              <a:t> με το τελευταίο (πράσινο) </a:t>
            </a:r>
            <a:r>
              <a:rPr lang="en-US" dirty="0"/>
              <a:t>if </a:t>
            </a:r>
          </a:p>
        </p:txBody>
      </p:sp>
    </p:spTree>
    <p:extLst>
      <p:ext uri="{BB962C8B-B14F-4D97-AF65-F5344CB8AC3E}">
        <p14:creationId xmlns:p14="http://schemas.microsoft.com/office/powerpoint/2010/main" val="28073318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  <a:p>
            <a:r>
              <a:rPr lang="el-GR" dirty="0"/>
              <a:t>Αν 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/>
              <a:t>τότε</a:t>
            </a:r>
            <a:r>
              <a:rPr lang="en-US" dirty="0"/>
              <a:t>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/>
              <a:t>while-code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/>
              <a:t>κώδικας υλοποιεί τις επαναλήψεις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αλλάζει την συνθήκη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Στο </a:t>
            </a:r>
            <a:r>
              <a:rPr lang="el-GR" dirty="0">
                <a:solidFill>
                  <a:srgbClr val="0070C0"/>
                </a:solidFill>
              </a:rPr>
              <a:t>τέλος του </a:t>
            </a:r>
            <a:r>
              <a:rPr lang="en-US" dirty="0">
                <a:solidFill>
                  <a:srgbClr val="0070C0"/>
                </a:solidFill>
              </a:rPr>
              <a:t>while-code </a:t>
            </a:r>
            <a:r>
              <a:rPr lang="en-US" dirty="0"/>
              <a:t>block </a:t>
            </a:r>
            <a:r>
              <a:rPr lang="el-GR" dirty="0"/>
              <a:t>η 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/>
              <a:t>Ο κώδικας επαναλαμβάνεται </a:t>
            </a:r>
            <a:r>
              <a:rPr lang="el-GR" dirty="0">
                <a:solidFill>
                  <a:srgbClr val="0070C0"/>
                </a:solidFill>
              </a:rPr>
              <a:t>μέχρι</a:t>
            </a:r>
            <a:r>
              <a:rPr lang="el-GR" dirty="0"/>
              <a:t> η συνθήκη να γίνει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808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909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Ορισμός/Δήλωση μεταβλητών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Ορισμός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Η </a:t>
            </a:r>
            <a:r>
              <a:rPr lang="en-US" dirty="0"/>
              <a:t>Java </a:t>
            </a:r>
            <a:r>
              <a:rPr lang="el-GR" dirty="0"/>
              <a:t>είναι </a:t>
            </a:r>
            <a:r>
              <a:rPr lang="en-US" dirty="0">
                <a:solidFill>
                  <a:srgbClr val="0070C0"/>
                </a:solidFill>
              </a:rPr>
              <a:t>strongly typed </a:t>
            </a:r>
            <a:r>
              <a:rPr lang="el-GR" dirty="0"/>
              <a:t>γλώσσα: κάθε μεταβλητή θα πρέπει να έχει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τύποι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/>
              <a:t>(</a:t>
            </a:r>
            <a:r>
              <a:rPr lang="en-US" dirty="0">
                <a:solidFill>
                  <a:srgbClr val="0070C0"/>
                </a:solidFill>
              </a:rPr>
              <a:t>primitive types</a:t>
            </a:r>
            <a:r>
              <a:rPr lang="en-US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Εκτός από τους βασικούς τύπους, όλοι οι άλλοι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629400" y="2286000"/>
            <a:ext cx="2514600" cy="1295400"/>
          </a:xfrm>
          <a:prstGeom prst="wedgeRectCallout">
            <a:avLst>
              <a:gd name="adj1" fmla="val -134977"/>
              <a:gd name="adj2" fmla="val 317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Δήλωση δύο ακεραίων μεταβλητών και μιας πραγματικής μεταβλητής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– </a:t>
            </a:r>
            <a:r>
              <a:rPr lang="en-US" dirty="0"/>
              <a:t>for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επανάληψης.</a:t>
            </a:r>
            <a:endParaRPr lang="en-US" sz="2600" dirty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808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Ισοδύναμο με </a:t>
            </a:r>
            <a:r>
              <a:rPr lang="en-US" dirty="0">
                <a:solidFill>
                  <a:srgbClr val="FF0000"/>
                </a:solidFill>
              </a:rPr>
              <a:t>while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rgbClr val="FF0000"/>
                </a:solidFill>
              </a:rPr>
              <a:t>Ανάθεση</a:t>
            </a:r>
            <a:r>
              <a:rPr lang="el-GR" dirty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152400" y="2895236"/>
            <a:ext cx="2286000" cy="581406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της </a:t>
            </a:r>
            <a:r>
              <a:rPr lang="el-GR" dirty="0">
                <a:solidFill>
                  <a:srgbClr val="FF0000"/>
                </a:solidFill>
              </a:rPr>
              <a:t>τοπικής</a:t>
            </a:r>
            <a:r>
              <a:rPr lang="el-GR" dirty="0">
                <a:solidFill>
                  <a:schemeClr val="tx1"/>
                </a:solidFill>
              </a:rPr>
              <a:t> μεταβλητής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6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/>
              <a:t>Ισοδύναμο με </a:t>
            </a:r>
            <a:r>
              <a:rPr lang="en-US" dirty="0">
                <a:solidFill>
                  <a:srgbClr val="FF0000"/>
                </a:solidFill>
              </a:rPr>
              <a:t>while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804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Ορισμός/Δήλωση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Ορισμός μεταβλητής</a:t>
            </a:r>
          </a:p>
          <a:p>
            <a:endParaRPr lang="el-GR" sz="2400" dirty="0"/>
          </a:p>
          <a:p>
            <a:pPr lvl="1"/>
            <a:endParaRPr lang="el-GR" sz="2000" dirty="0"/>
          </a:p>
          <a:p>
            <a:pPr lvl="1"/>
            <a:r>
              <a:rPr lang="el-GR" sz="2000" dirty="0"/>
              <a:t>Ο ορισμός της μεταβλητής γίνεται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μόνο μία φορά</a:t>
            </a:r>
            <a:r>
              <a:rPr lang="el-GR" sz="2000" dirty="0"/>
              <a:t>,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πριν</a:t>
            </a:r>
            <a:r>
              <a:rPr lang="el-GR" sz="2000" dirty="0"/>
              <a:t> 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όταν</a:t>
            </a:r>
            <a:r>
              <a:rPr lang="el-GR" sz="2000" dirty="0"/>
              <a:t> θα την χρησιμοποιήσουμε για πρώτη φορά.</a:t>
            </a:r>
          </a:p>
          <a:p>
            <a:pPr lvl="1"/>
            <a:r>
              <a:rPr lang="el-GR" sz="2000" dirty="0"/>
              <a:t>Ο τύπος της μεταβλητής είναι είτε ένας πρωταρχικός τύπος, είτε μια υπάρχουσα ή νέα κλάση</a:t>
            </a:r>
          </a:p>
          <a:p>
            <a:r>
              <a:rPr lang="el-GR" sz="2400" dirty="0"/>
              <a:t>Παραδείγματα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462" y="2171700"/>
            <a:ext cx="8382000" cy="4953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τυπος</a:t>
            </a:r>
            <a:r>
              <a:rPr lang="el-GR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l-GR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μεταβλητής&gt;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τιμή];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608606"/>
            <a:ext cx="8382000" cy="1800225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b;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648200" y="4486246"/>
            <a:ext cx="2508738" cy="612648"/>
          </a:xfrm>
          <a:prstGeom prst="wedgeRectCallout">
            <a:avLst>
              <a:gd name="adj1" fmla="val -75973"/>
              <a:gd name="adj2" fmla="val 299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96152" y="5221254"/>
            <a:ext cx="4443047" cy="788992"/>
          </a:xfrm>
          <a:prstGeom prst="wedgeRectCallout">
            <a:avLst>
              <a:gd name="adj1" fmla="val -74410"/>
              <a:gd name="adj2" fmla="val 153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χωρίς αρχικοποίηση. Η </a:t>
            </a:r>
            <a:r>
              <a:rPr lang="en-US" dirty="0">
                <a:solidFill>
                  <a:schemeClr val="tx1"/>
                </a:solidFill>
              </a:rPr>
              <a:t>Java </a:t>
            </a:r>
            <a:r>
              <a:rPr lang="el-GR" dirty="0">
                <a:solidFill>
                  <a:schemeClr val="tx1"/>
                </a:solidFill>
              </a:rPr>
              <a:t>θα δώσει</a:t>
            </a:r>
            <a:r>
              <a:rPr lang="en-US" dirty="0">
                <a:solidFill>
                  <a:schemeClr val="tx1"/>
                </a:solidFill>
              </a:rPr>
              <a:t> default </a:t>
            </a:r>
            <a:r>
              <a:rPr lang="el-GR" dirty="0">
                <a:solidFill>
                  <a:schemeClr val="tx1"/>
                </a:solidFill>
              </a:rPr>
              <a:t>τιμές (</a:t>
            </a:r>
            <a:r>
              <a:rPr lang="en-US" dirty="0">
                <a:solidFill>
                  <a:schemeClr val="tx1"/>
                </a:solidFill>
              </a:rPr>
              <a:t>“”, false)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3431670" y="6323076"/>
            <a:ext cx="5554067" cy="382524"/>
          </a:xfrm>
          <a:prstGeom prst="wedgeRectCallout">
            <a:avLst>
              <a:gd name="adj1" fmla="val -53062"/>
              <a:gd name="adj2" fmla="val -467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με αρχικοποίηση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με ανάθεση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0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8668D2-7209-435D-8512-16ADFADA791B}"/>
              </a:ext>
            </a:extLst>
          </p:cNvPr>
          <p:cNvSpPr/>
          <p:nvPr/>
        </p:nvSpPr>
        <p:spPr>
          <a:xfrm>
            <a:off x="1371600" y="3733800"/>
            <a:ext cx="1295400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2E998-B925-40E2-B784-C520951E9716}"/>
              </a:ext>
            </a:extLst>
          </p:cNvPr>
          <p:cNvSpPr/>
          <p:nvPr/>
        </p:nvSpPr>
        <p:spPr>
          <a:xfrm>
            <a:off x="3124200" y="3733800"/>
            <a:ext cx="48006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432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Ανάθεση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21800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sz="2400" dirty="0"/>
              <a:t>: </a:t>
            </a:r>
            <a:r>
              <a:rPr lang="el-GR" sz="2400" dirty="0">
                <a:solidFill>
                  <a:srgbClr val="0070C0"/>
                </a:solidFill>
              </a:rPr>
              <a:t>αποτίμηση</a:t>
            </a:r>
            <a:r>
              <a:rPr lang="el-GR" sz="2400" dirty="0"/>
              <a:t> της τιμής της έκφρασης στο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sz="2400" dirty="0"/>
              <a:t>του </a:t>
            </a:r>
            <a:r>
              <a:rPr lang="en-US" sz="2400" dirty="0"/>
              <a:t>“=”</a:t>
            </a:r>
            <a:r>
              <a:rPr lang="el-GR" sz="2400" dirty="0"/>
              <a:t> και μετά</a:t>
            </a:r>
            <a:r>
              <a:rPr lang="en-US" sz="2400" dirty="0"/>
              <a:t> </a:t>
            </a:r>
            <a:r>
              <a:rPr lang="el-GR" sz="2400" dirty="0"/>
              <a:t>ανάθεση της τιμής στην μεταβλητή στο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To </a:t>
            </a:r>
            <a:r>
              <a:rPr lang="el-GR" sz="2400" dirty="0"/>
              <a:t>αριστερό μέλος είναι </a:t>
            </a:r>
            <a:r>
              <a:rPr lang="el-GR" sz="2400" dirty="0">
                <a:solidFill>
                  <a:srgbClr val="FF0000"/>
                </a:solidFill>
              </a:rPr>
              <a:t>πάντα</a:t>
            </a:r>
            <a:r>
              <a:rPr lang="el-GR" sz="2400" dirty="0"/>
              <a:t> μεταβλητή</a:t>
            </a:r>
            <a:endParaRPr lang="en-US" sz="2400" dirty="0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754C557-0AD8-4BF1-A760-0667E7A5CF30}"/>
              </a:ext>
            </a:extLst>
          </p:cNvPr>
          <p:cNvSpPr/>
          <p:nvPr/>
        </p:nvSpPr>
        <p:spPr>
          <a:xfrm>
            <a:off x="5791200" y="2743200"/>
            <a:ext cx="2514600" cy="762000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Έκφραση που αποτιμάται σε μια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3303781-4B60-4B78-ACA7-BB91C2F90247}"/>
              </a:ext>
            </a:extLst>
          </p:cNvPr>
          <p:cNvSpPr/>
          <p:nvPr/>
        </p:nvSpPr>
        <p:spPr>
          <a:xfrm>
            <a:off x="53466" y="3250723"/>
            <a:ext cx="1295400" cy="457200"/>
          </a:xfrm>
          <a:prstGeom prst="wedgeRectCallout">
            <a:avLst>
              <a:gd name="adj1" fmla="val 45975"/>
              <a:gd name="adj2" fmla="val 863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μεταβλητή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C0669E-14D2-4628-8A4E-AA1604A94926}"/>
              </a:ext>
            </a:extLst>
          </p:cNvPr>
          <p:cNvSpPr txBox="1"/>
          <p:nvPr/>
        </p:nvSpPr>
        <p:spPr>
          <a:xfrm>
            <a:off x="1806066" y="4610439"/>
            <a:ext cx="718553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Ο τύπος της έκφρασης και της μεταβλητής θα πρέπει να συμφωνούν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Στην ανάθεση κατά κανόνα, η τιμή του δεξιού μέρους θα πρέπει να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/>
              <a:t> με την μεταβλητή του αριστερού μέρους. </a:t>
            </a:r>
          </a:p>
          <a:p>
            <a:r>
              <a:rPr lang="el-GR" dirty="0"/>
              <a:t>Υπάρχουν εξαιρέσεις όταν υπάρχει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/>
              <a:t> μεταξύ τύπων</a:t>
            </a:r>
          </a:p>
          <a:p>
            <a:endParaRPr lang="el-GR" dirty="0"/>
          </a:p>
          <a:p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/>
              <a:t>Μια τιμή τύπου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 μπορούμε να την αναθέσουμε σε μια μεταβλητή τύπου που εμφανίζεται </a:t>
            </a:r>
            <a:r>
              <a:rPr lang="el-GR" dirty="0">
                <a:solidFill>
                  <a:srgbClr val="0070C0"/>
                </a:solidFill>
              </a:rPr>
              <a:t>δεξιά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. </a:t>
            </a:r>
          </a:p>
          <a:p>
            <a:pPr lvl="1"/>
            <a:endParaRPr lang="el-GR" dirty="0"/>
          </a:p>
          <a:p>
            <a:r>
              <a:rPr lang="el-GR" dirty="0"/>
              <a:t>(Σε αντίθεση με την </a:t>
            </a:r>
            <a:r>
              <a:rPr lang="en-US" dirty="0"/>
              <a:t>C) </a:t>
            </a:r>
            <a:r>
              <a:rPr lang="el-GR" dirty="0"/>
              <a:t>ο τύπος </a:t>
            </a:r>
            <a:r>
              <a:rPr lang="en-US" dirty="0" err="1"/>
              <a:t>boolean</a:t>
            </a:r>
            <a:r>
              <a:rPr lang="el-GR" dirty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10472</TotalTime>
  <Words>3995</Words>
  <Application>Microsoft Office PowerPoint</Application>
  <PresentationFormat>On-screen Show (4:3)</PresentationFormat>
  <Paragraphs>705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Courier New</vt:lpstr>
      <vt:lpstr>Lucida Console</vt:lpstr>
      <vt:lpstr>Tahoma</vt:lpstr>
      <vt:lpstr>Wingdings 2</vt:lpstr>
      <vt:lpstr>Clarity</vt:lpstr>
      <vt:lpstr>3. ΕΙΣΑΓΩΓΗ ΣΤΗ JAVA</vt:lpstr>
      <vt:lpstr>Division.java</vt:lpstr>
      <vt:lpstr>Διαχείριση αλφαριθμητικών</vt:lpstr>
      <vt:lpstr>Ορισμός/Δήλωση μεταβλητών</vt:lpstr>
      <vt:lpstr>Ορισμός/Δήλωση μεταβλητών</vt:lpstr>
      <vt:lpstr>Πρωταρχικοί τύποι</vt:lpstr>
      <vt:lpstr>Πρωταρχικοί τύποι</vt:lpstr>
      <vt:lpstr>Ανάθεση</vt:lpstr>
      <vt:lpstr>Αναθέσεις 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μεταβλητών</vt:lpstr>
      <vt:lpstr>Αποθήκευση μεταβλητών</vt:lpstr>
      <vt:lpstr>Αποθήκευση μεταβλητών</vt:lpstr>
      <vt:lpstr>Division.java</vt:lpstr>
      <vt:lpstr>Strings</vt:lpstr>
      <vt:lpstr>Escape sequences</vt:lpstr>
      <vt:lpstr>Παράδειγμα</vt:lpstr>
      <vt:lpstr>Ρεύματα εισόδου/εξόδου</vt:lpstr>
      <vt:lpstr>Είσοδος &amp; Έξοδος</vt:lpstr>
      <vt:lpstr>Έξοδος</vt:lpstr>
      <vt:lpstr>Είσοδος</vt:lpstr>
      <vt:lpstr>Παράδειγμα</vt:lpstr>
      <vt:lpstr>Παράδειγμα</vt:lpstr>
      <vt:lpstr>Παράδειγμα</vt:lpstr>
      <vt:lpstr>Λογικές εκφράσεις και Λογικοί τελεστές</vt:lpstr>
      <vt:lpstr>Έλεγχος ισότητας για Strings</vt:lpstr>
      <vt:lpstr>Βρόγχοι – Το if-then Statement</vt:lpstr>
      <vt:lpstr>PowerPoint Presentation</vt:lpstr>
      <vt:lpstr>PowerPoint Presentation</vt:lpstr>
      <vt:lpstr>PowerPoint Presentation</vt:lpstr>
      <vt:lpstr>Programming Style: Λογικές μεταβλητές</vt:lpstr>
      <vt:lpstr>Βρόγχοι – Το if-then-else Statement</vt:lpstr>
      <vt:lpstr>PowerPoint Presentation</vt:lpstr>
      <vt:lpstr>PowerPoint Presentation</vt:lpstr>
      <vt:lpstr>Προσοχή!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223</cp:revision>
  <dcterms:created xsi:type="dcterms:W3CDTF">2013-02-10T16:19:38Z</dcterms:created>
  <dcterms:modified xsi:type="dcterms:W3CDTF">2020-02-25T21:39:48Z</dcterms:modified>
</cp:coreProperties>
</file>