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363" r:id="rId3"/>
    <p:sldId id="364" r:id="rId4"/>
    <p:sldId id="385" r:id="rId5"/>
    <p:sldId id="365" r:id="rId6"/>
    <p:sldId id="294" r:id="rId7"/>
    <p:sldId id="258" r:id="rId8"/>
    <p:sldId id="259" r:id="rId9"/>
    <p:sldId id="260" r:id="rId10"/>
    <p:sldId id="261" r:id="rId11"/>
    <p:sldId id="293" r:id="rId12"/>
    <p:sldId id="262" r:id="rId13"/>
    <p:sldId id="338" r:id="rId14"/>
    <p:sldId id="263" r:id="rId15"/>
    <p:sldId id="296" r:id="rId16"/>
    <p:sldId id="386" r:id="rId17"/>
    <p:sldId id="297" r:id="rId18"/>
    <p:sldId id="313" r:id="rId19"/>
    <p:sldId id="360" r:id="rId20"/>
    <p:sldId id="361" r:id="rId21"/>
    <p:sldId id="298" r:id="rId22"/>
    <p:sldId id="301" r:id="rId23"/>
    <p:sldId id="302" r:id="rId24"/>
    <p:sldId id="303" r:id="rId25"/>
    <p:sldId id="305" r:id="rId26"/>
    <p:sldId id="306" r:id="rId27"/>
    <p:sldId id="307" r:id="rId28"/>
    <p:sldId id="308" r:id="rId29"/>
    <p:sldId id="309" r:id="rId30"/>
    <p:sldId id="304" r:id="rId31"/>
    <p:sldId id="310" r:id="rId32"/>
    <p:sldId id="311" r:id="rId33"/>
    <p:sldId id="312" r:id="rId34"/>
    <p:sldId id="362" r:id="rId35"/>
    <p:sldId id="366" r:id="rId36"/>
    <p:sldId id="314" r:id="rId37"/>
    <p:sldId id="315" r:id="rId38"/>
    <p:sldId id="316" r:id="rId39"/>
    <p:sldId id="402" r:id="rId40"/>
    <p:sldId id="317" r:id="rId41"/>
    <p:sldId id="320" r:id="rId42"/>
    <p:sldId id="318" r:id="rId43"/>
    <p:sldId id="319" r:id="rId44"/>
    <p:sldId id="321" r:id="rId45"/>
    <p:sldId id="32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63" d="100"/>
          <a:sy n="63" d="100"/>
        </p:scale>
        <p:origin x="137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ava.com/en/download/help/windows_manual_download.xml" TargetMode="External"/><Relationship Id="rId2" Type="http://schemas.openxmlformats.org/officeDocument/2006/relationships/hyperlink" Target="https://www.java.com/en/download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/>
              <a:t>2. ΕΙΣΑΓΩΓΗ </a:t>
            </a:r>
            <a:r>
              <a:rPr lang="el-GR" dirty="0"/>
              <a:t>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Virtual Machine (JVM)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Source code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generator (compiler)</a:t>
            </a:r>
            <a:r>
              <a:rPr lang="en-AU" dirty="0"/>
              <a:t> </a:t>
            </a:r>
            <a:r>
              <a:rPr lang="el-GR" dirty="0"/>
              <a:t>βελτιώνει την απόδοση των </a:t>
            </a:r>
            <a:r>
              <a:rPr lang="en-AU" dirty="0"/>
              <a:t>Java Applications </a:t>
            </a:r>
            <a:r>
              <a:rPr lang="el-GR" dirty="0"/>
              <a:t>μεταφράζοντας (</a:t>
            </a:r>
            <a:r>
              <a:rPr lang="en-US" dirty="0"/>
              <a:t>compiling)</a:t>
            </a:r>
            <a:r>
              <a:rPr lang="en-AU" dirty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/>
              <a:t>σε </a:t>
            </a:r>
            <a:r>
              <a:rPr lang="en-AU" dirty="0"/>
              <a:t>machine code </a:t>
            </a:r>
            <a:r>
              <a:rPr lang="el-GR" dirty="0">
                <a:solidFill>
                  <a:srgbClr val="0070C0"/>
                </a:solidFill>
              </a:rPr>
              <a:t>πριν ή κατά τη διάρκεια της εκτέλεσης</a:t>
            </a:r>
            <a:endParaRPr lang="en-AU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  <a:r>
              <a:rPr lang="el-GR" dirty="0"/>
              <a:t>και το </a:t>
            </a:r>
            <a:r>
              <a:rPr lang="en-US" dirty="0"/>
              <a:t>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 </a:t>
            </a:r>
            <a:r>
              <a:rPr lang="el-GR" dirty="0"/>
              <a:t>προσέγγιση της </a:t>
            </a:r>
            <a:r>
              <a:rPr lang="en-US" dirty="0"/>
              <a:t>Java </a:t>
            </a:r>
            <a:r>
              <a:rPr lang="el-GR" dirty="0"/>
              <a:t>είχε μεγάλη επιτυχία για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εφαρμογές</a:t>
            </a:r>
            <a:r>
              <a:rPr lang="el-GR" dirty="0"/>
              <a:t>, όπου έχουμε ένα τεράστιο κατανεμημένο </a:t>
            </a:r>
            <a:r>
              <a:rPr lang="en-US" dirty="0">
                <a:solidFill>
                  <a:srgbClr val="0070C0"/>
                </a:solidFill>
              </a:rPr>
              <a:t>client-server</a:t>
            </a:r>
            <a:r>
              <a:rPr lang="en-US" dirty="0"/>
              <a:t> </a:t>
            </a:r>
            <a:r>
              <a:rPr lang="el-GR" dirty="0"/>
              <a:t>μοντέλο με πολλές διαφορετικές αρχιτεκτονικές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/>
              <a:t>: </a:t>
            </a:r>
            <a:r>
              <a:rPr lang="el-GR" dirty="0"/>
              <a:t>Αντί να κάνει όλη τη δουλειά ο </a:t>
            </a:r>
            <a:r>
              <a:rPr lang="en-US" dirty="0"/>
              <a:t>server </a:t>
            </a:r>
            <a:r>
              <a:rPr lang="el-GR" dirty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/>
              <a:t>client.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Web Applets</a:t>
            </a:r>
            <a:r>
              <a:rPr lang="en-US" dirty="0"/>
              <a:t>: </a:t>
            </a:r>
            <a:r>
              <a:rPr lang="el-GR" dirty="0"/>
              <a:t>κώδικας ο  οποίος κατεβαίνει μαζί με τη </a:t>
            </a:r>
            <a:r>
              <a:rPr lang="en-US" dirty="0"/>
              <a:t>Web </a:t>
            </a:r>
            <a:r>
              <a:rPr lang="el-GR" dirty="0"/>
              <a:t>σελίδα και τρέχει στη μηχανή του </a:t>
            </a:r>
            <a:r>
              <a:rPr lang="en-US" dirty="0"/>
              <a:t>client. </a:t>
            </a:r>
            <a:r>
              <a:rPr lang="el-GR" dirty="0"/>
              <a:t>Είναι πολύ σημαντικό στην περίπτωση αυτή ο κώδικας να είναι </a:t>
            </a:r>
            <a:r>
              <a:rPr lang="en-US" dirty="0"/>
              <a:t>portable.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/>
              <a:t>: </a:t>
            </a:r>
            <a:r>
              <a:rPr lang="el-GR" dirty="0"/>
              <a:t>μία </a:t>
            </a:r>
            <a:r>
              <a:rPr lang="en-US" dirty="0"/>
              <a:t>web </a:t>
            </a:r>
            <a:r>
              <a:rPr lang="el-GR" dirty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Java Service Pages (JSPs): </a:t>
            </a:r>
            <a:r>
              <a:rPr lang="en-US" dirty="0"/>
              <a:t>H </a:t>
            </a:r>
            <a:r>
              <a:rPr lang="el-GR" dirty="0"/>
              <a:t>λύση της </a:t>
            </a:r>
            <a:r>
              <a:rPr lang="en-US" dirty="0"/>
              <a:t>Java. </a:t>
            </a:r>
            <a:r>
              <a:rPr lang="el-GR" dirty="0"/>
              <a:t>Γίνεται </a:t>
            </a:r>
            <a:r>
              <a:rPr lang="en-US" dirty="0"/>
              <a:t>compiled </a:t>
            </a:r>
            <a:r>
              <a:rPr lang="el-GR" dirty="0"/>
              <a:t>σε </a:t>
            </a:r>
            <a:r>
              <a:rPr lang="en-US" dirty="0">
                <a:solidFill>
                  <a:srgbClr val="0070C0"/>
                </a:solidFill>
              </a:rPr>
              <a:t>servlets</a:t>
            </a:r>
            <a:r>
              <a:rPr lang="en-US" dirty="0"/>
              <a:t> </a:t>
            </a:r>
            <a:r>
              <a:rPr lang="el-GR" dirty="0"/>
              <a:t>και τρέχει στη μεριά του </a:t>
            </a:r>
            <a:r>
              <a:rPr lang="en-US" dirty="0"/>
              <a:t>server.</a:t>
            </a:r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Applets</a:t>
            </a:r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>
                <a:solidFill>
                  <a:srgbClr val="000000"/>
                </a:solidFill>
              </a:rPr>
              <a:t>To Web Browser software </a:t>
            </a:r>
            <a:r>
              <a:rPr lang="el-GR" sz="2200" dirty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java byte code </a:t>
            </a:r>
            <a:r>
              <a:rPr lang="el-GR" sz="2200" dirty="0">
                <a:solidFill>
                  <a:srgbClr val="000000"/>
                </a:solidFill>
              </a:rPr>
              <a:t>από τον </a:t>
            </a:r>
            <a:r>
              <a:rPr lang="en-US" sz="2200" dirty="0">
                <a:solidFill>
                  <a:srgbClr val="000000"/>
                </a:solidFill>
              </a:rPr>
              <a:t>remote </a:t>
            </a:r>
            <a:r>
              <a:rPr lang="el-GR" sz="2200" dirty="0">
                <a:solidFill>
                  <a:srgbClr val="000000"/>
                </a:solidFill>
              </a:rPr>
              <a:t>υπολογιστή</a:t>
            </a:r>
            <a:endParaRPr lang="en-US" sz="2200" dirty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>
                <a:solidFill>
                  <a:srgbClr val="063DE8"/>
                </a:solidFill>
              </a:rPr>
              <a:t>Τρέχει </a:t>
            </a:r>
            <a:r>
              <a:rPr lang="el-GR" sz="2200" dirty="0">
                <a:solidFill>
                  <a:srgbClr val="000000"/>
                </a:solidFill>
              </a:rPr>
              <a:t>τοπικά το </a:t>
            </a:r>
            <a:r>
              <a:rPr lang="en-US" sz="2200" dirty="0">
                <a:solidFill>
                  <a:srgbClr val="000000"/>
                </a:solidFill>
              </a:rPr>
              <a:t>Java </a:t>
            </a:r>
            <a:r>
              <a:rPr lang="el-GR" sz="2200" dirty="0">
                <a:solidFill>
                  <a:srgbClr val="000000"/>
                </a:solidFill>
              </a:rPr>
              <a:t>πρόγραμμα μέσα στο παράθυρο του</a:t>
            </a:r>
            <a:r>
              <a:rPr lang="en-US" sz="2200" dirty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/>
              <a:t>: H Java </a:t>
            </a:r>
            <a:r>
              <a:rPr lang="el-GR" dirty="0"/>
              <a:t>είχε ως έμπνευση της την </a:t>
            </a:r>
            <a:r>
              <a:rPr lang="en-US" dirty="0"/>
              <a:t>C++, </a:t>
            </a:r>
            <a:r>
              <a:rPr lang="el-GR" dirty="0"/>
              <a:t>και δανείζεται αρκετά από τα χαρακτηριστικά της.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/>
              <a:t>: H Java </a:t>
            </a:r>
            <a:r>
              <a:rPr lang="el-GR" dirty="0"/>
              <a:t>είναι </a:t>
            </a:r>
            <a:r>
              <a:rPr lang="el-GR" dirty="0">
                <a:solidFill>
                  <a:srgbClr val="0070C0"/>
                </a:solidFill>
              </a:rPr>
              <a:t>«πιο αντικειμενοστραφής»</a:t>
            </a:r>
            <a:r>
              <a:rPr lang="el-GR" dirty="0"/>
              <a:t> από την </a:t>
            </a:r>
            <a:r>
              <a:rPr lang="en-US" dirty="0"/>
              <a:t>C++ </a:t>
            </a:r>
            <a:r>
              <a:rPr lang="el-GR" dirty="0"/>
              <a:t>η οποία προσπαθεί να μείνει συμβατή με την</a:t>
            </a:r>
            <a:r>
              <a:rPr lang="en-US" dirty="0"/>
              <a:t> C</a:t>
            </a:r>
            <a:r>
              <a:rPr lang="el-GR" dirty="0"/>
              <a:t> </a:t>
            </a:r>
          </a:p>
          <a:p>
            <a:pPr lvl="1"/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>
                <a:solidFill>
                  <a:srgbClr val="FF0000"/>
                </a:solidFill>
              </a:rPr>
              <a:t>τα πάντα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αντικείμενα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/>
              <a:t>: </a:t>
            </a:r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δίνει λιγότερο έλεγχο στο χρήστη, αλλά κάνει τη ζωή του πιο εύκολη. Η </a:t>
            </a:r>
            <a:r>
              <a:rPr lang="el-GR" dirty="0">
                <a:solidFill>
                  <a:srgbClr val="0070C0"/>
                </a:solidFill>
              </a:rPr>
              <a:t>διαχείριση της μνήμης</a:t>
            </a:r>
            <a:r>
              <a:rPr lang="el-GR" dirty="0"/>
              <a:t> γίνεται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Η γλώσσα φροντίζει να κάνει πιο εύκολο και πιο σταθερό (</a:t>
            </a:r>
            <a:r>
              <a:rPr lang="en-US" dirty="0"/>
              <a:t>robust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τον προγραμματισμό παρότι αυτό μπορεί να έχει αποτέλεσμα τα προγράμματα να γίνονται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πιο αργά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Το πρώτο μας πρόγραμμα σε </a:t>
            </a:r>
            <a:r>
              <a:rPr lang="en-US" dirty="0"/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Για να μπορείτε να μεταγλωττίσετε και να τρέξετε </a:t>
            </a:r>
            <a:r>
              <a:rPr lang="en-US" dirty="0"/>
              <a:t>Java </a:t>
            </a:r>
            <a:r>
              <a:rPr lang="el-GR" dirty="0"/>
              <a:t>προγράμματα στον υπολογιστή σας θα πρέπει να </a:t>
            </a:r>
            <a:r>
              <a:rPr lang="el-GR" dirty="0">
                <a:solidFill>
                  <a:srgbClr val="FF3300"/>
                </a:solidFill>
              </a:rPr>
              <a:t>εγκαταστήσετε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την </a:t>
            </a:r>
            <a:r>
              <a:rPr lang="en-US" dirty="0"/>
              <a:t>Java.</a:t>
            </a:r>
          </a:p>
          <a:p>
            <a:pPr lvl="1"/>
            <a:r>
              <a:rPr lang="el-GR" dirty="0"/>
              <a:t>Θα κάνετε </a:t>
            </a:r>
            <a:r>
              <a:rPr lang="en-US" dirty="0"/>
              <a:t>download and install </a:t>
            </a:r>
            <a:r>
              <a:rPr lang="el-GR" dirty="0"/>
              <a:t>από τη σελίδα της </a:t>
            </a:r>
            <a:r>
              <a:rPr lang="en-US" dirty="0"/>
              <a:t>Oracle.</a:t>
            </a:r>
          </a:p>
          <a:p>
            <a:pPr lvl="1"/>
            <a:r>
              <a:rPr lang="el-GR" dirty="0"/>
              <a:t>Ψάξετε </a:t>
            </a:r>
            <a:r>
              <a:rPr lang="en-US" dirty="0"/>
              <a:t>“</a:t>
            </a:r>
            <a:r>
              <a:rPr lang="en-US" dirty="0">
                <a:solidFill>
                  <a:srgbClr val="FF3300"/>
                </a:solidFill>
              </a:rPr>
              <a:t>download java</a:t>
            </a:r>
            <a:r>
              <a:rPr lang="en-US" dirty="0"/>
              <a:t>” </a:t>
            </a:r>
            <a:r>
              <a:rPr lang="el-GR" dirty="0"/>
              <a:t>ή </a:t>
            </a:r>
            <a:r>
              <a:rPr lang="en-US" dirty="0"/>
              <a:t>“</a:t>
            </a:r>
            <a:r>
              <a:rPr lang="en-US" dirty="0">
                <a:solidFill>
                  <a:srgbClr val="FF3300"/>
                </a:solidFill>
              </a:rPr>
              <a:t>install java</a:t>
            </a:r>
            <a:r>
              <a:rPr lang="en-US" dirty="0"/>
              <a:t>” </a:t>
            </a:r>
            <a:r>
              <a:rPr lang="el-GR" dirty="0"/>
              <a:t>για οδηγίες</a:t>
            </a:r>
          </a:p>
          <a:p>
            <a:pPr lvl="2"/>
            <a:r>
              <a:rPr lang="en-US" dirty="0">
                <a:hlinkClick r:id="rId2"/>
              </a:rPr>
              <a:t>https://www.java.com/en/download/</a:t>
            </a:r>
            <a:endParaRPr lang="el-GR" dirty="0"/>
          </a:p>
          <a:p>
            <a:pPr lvl="2"/>
            <a:r>
              <a:rPr lang="en-US" dirty="0">
                <a:hlinkClick r:id="rId3"/>
              </a:rPr>
              <a:t>https://java.com/en/download/help/windows_manual_download.xml</a:t>
            </a:r>
            <a:endParaRPr lang="el-GR" dirty="0"/>
          </a:p>
          <a:p>
            <a:r>
              <a:rPr lang="el-GR" dirty="0"/>
              <a:t>Υπάρχει περίπτωση μετά την εγκατάσταση να πρέπει να προσθέσετε το </a:t>
            </a:r>
            <a:r>
              <a:rPr lang="en-US" dirty="0">
                <a:solidFill>
                  <a:srgbClr val="0070C0"/>
                </a:solidFill>
              </a:rPr>
              <a:t>path </a:t>
            </a:r>
            <a:r>
              <a:rPr lang="el-GR" dirty="0">
                <a:solidFill>
                  <a:srgbClr val="0070C0"/>
                </a:solidFill>
              </a:rPr>
              <a:t>στο </a:t>
            </a:r>
            <a:r>
              <a:rPr lang="en-US" dirty="0">
                <a:solidFill>
                  <a:srgbClr val="0070C0"/>
                </a:solidFill>
              </a:rPr>
              <a:t>directory </a:t>
            </a:r>
            <a:r>
              <a:rPr lang="el-GR" dirty="0"/>
              <a:t>στο οποίο εγκαταστάθηκε η </a:t>
            </a:r>
            <a:r>
              <a:rPr lang="en-US" dirty="0"/>
              <a:t>Java </a:t>
            </a:r>
            <a:r>
              <a:rPr lang="el-GR" dirty="0"/>
              <a:t>στο </a:t>
            </a:r>
            <a:r>
              <a:rPr lang="en-US" dirty="0">
                <a:solidFill>
                  <a:srgbClr val="FF3300"/>
                </a:solidFill>
              </a:rPr>
              <a:t>Path environmental variable</a:t>
            </a:r>
          </a:p>
          <a:p>
            <a:pPr lvl="1"/>
            <a:r>
              <a:rPr lang="el-GR" dirty="0"/>
              <a:t>Συνήθως αυτό γίνεται αυτόματα.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35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Δομή ενός απλού </a:t>
            </a:r>
            <a:r>
              <a:rPr lang="en-US" dirty="0"/>
              <a:t>Java </a:t>
            </a:r>
            <a:r>
              <a:rPr lang="el-GR" dirty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του αρχείου που κρατάει το πρόγραμμα είναι </a:t>
            </a:r>
            <a:r>
              <a:rPr lang="en-US" dirty="0">
                <a:solidFill>
                  <a:srgbClr val="FF0000"/>
                </a:solidFill>
              </a:rPr>
              <a:t>X.java</a:t>
            </a:r>
            <a:r>
              <a:rPr lang="en-US" dirty="0"/>
              <a:t> (</a:t>
            </a:r>
            <a:r>
              <a:rPr lang="el-GR" dirty="0"/>
              <a:t>όπου </a:t>
            </a:r>
            <a:r>
              <a:rPr lang="el-GR" dirty="0">
                <a:solidFill>
                  <a:srgbClr val="FF0000"/>
                </a:solidFill>
              </a:rPr>
              <a:t>Χ</a:t>
            </a:r>
            <a:r>
              <a:rPr lang="el-GR" dirty="0"/>
              <a:t> το όνομα του προγράμματος)</a:t>
            </a:r>
          </a:p>
          <a:p>
            <a:pPr lvl="1"/>
            <a:r>
              <a:rPr lang="el-GR" dirty="0"/>
              <a:t>Στο παράδειγμα</a:t>
            </a:r>
            <a:r>
              <a:rPr lang="en-US" dirty="0"/>
              <a:t> </a:t>
            </a:r>
            <a:r>
              <a:rPr lang="el-GR" dirty="0"/>
              <a:t>μας ονομάζουμε το πρόγραμμα μας: </a:t>
            </a:r>
            <a:r>
              <a:rPr lang="en-US" dirty="0">
                <a:solidFill>
                  <a:srgbClr val="0070C0"/>
                </a:solidFill>
              </a:rPr>
              <a:t>HelloWorld.java</a:t>
            </a:r>
            <a:endParaRPr lang="el-GR" dirty="0">
              <a:solidFill>
                <a:srgbClr val="0070C0"/>
              </a:solidFill>
            </a:endParaRPr>
          </a:p>
          <a:p>
            <a:r>
              <a:rPr lang="el-GR" dirty="0"/>
              <a:t>Μέσα στο πρόγραμμα μας πρέπει να έχουμε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/>
              <a:t> με το όνομα </a:t>
            </a:r>
            <a:r>
              <a:rPr lang="el-GR" dirty="0">
                <a:solidFill>
                  <a:srgbClr val="FF0000"/>
                </a:solidFill>
              </a:rPr>
              <a:t>Χ</a:t>
            </a:r>
            <a:r>
              <a:rPr lang="el-GR" dirty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στο παράδειγμα μας)</a:t>
            </a:r>
            <a:endParaRPr lang="en-US" dirty="0"/>
          </a:p>
          <a:p>
            <a:r>
              <a:rPr lang="en-US" dirty="0"/>
              <a:t>H </a:t>
            </a:r>
            <a:r>
              <a:rPr lang="el-GR" dirty="0"/>
              <a:t>κλάση </a:t>
            </a:r>
            <a:r>
              <a:rPr lang="el-GR" dirty="0">
                <a:solidFill>
                  <a:srgbClr val="FF0000"/>
                </a:solidFill>
              </a:rPr>
              <a:t>Χ</a:t>
            </a:r>
            <a:r>
              <a:rPr lang="el-GR" dirty="0"/>
              <a:t> θα πρέπει να περιέχει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main</a:t>
            </a:r>
            <a:r>
              <a:rPr lang="en-US" dirty="0"/>
              <a:t> </a:t>
            </a:r>
            <a:r>
              <a:rPr lang="el-GR" dirty="0"/>
              <a:t>η οποία είναι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σημείο εκκίνησης </a:t>
            </a:r>
            <a:r>
              <a:rPr lang="el-GR" dirty="0"/>
              <a:t>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HelloWorld.java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826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</a:t>
            </a:r>
            <a:r>
              <a:rPr lang="el-GR" sz="2400" dirty="0">
                <a:solidFill>
                  <a:srgbClr val="00B0F0"/>
                </a:solidFill>
              </a:rPr>
              <a:t>όνομα του </a:t>
            </a:r>
            <a:r>
              <a:rPr lang="en-US" sz="2400" dirty="0">
                <a:solidFill>
                  <a:srgbClr val="00B0F0"/>
                </a:solidFill>
              </a:rPr>
              <a:t>.java</a:t>
            </a:r>
            <a:r>
              <a:rPr lang="el-GR" sz="2400" dirty="0">
                <a:solidFill>
                  <a:srgbClr val="00B0F0"/>
                </a:solidFill>
              </a:rPr>
              <a:t> αρχείου </a:t>
            </a:r>
            <a:r>
              <a:rPr lang="el-GR" sz="2400" dirty="0"/>
              <a:t>και το </a:t>
            </a:r>
            <a:r>
              <a:rPr lang="el-GR" sz="2400" dirty="0">
                <a:solidFill>
                  <a:srgbClr val="00B0F0"/>
                </a:solidFill>
              </a:rPr>
              <a:t>όνομα της κλάσης </a:t>
            </a:r>
            <a:r>
              <a:rPr lang="el-GR" sz="2400" dirty="0"/>
              <a:t>(που περιέχει την μέθοδο </a:t>
            </a:r>
            <a:r>
              <a:rPr lang="en-US" sz="2400" dirty="0"/>
              <a:t>main</a:t>
            </a:r>
            <a:r>
              <a:rPr lang="el-GR" sz="2400" dirty="0"/>
              <a:t>) θα πρέπει να είναι τα </a:t>
            </a:r>
            <a:r>
              <a:rPr lang="el-GR" sz="2400" dirty="0">
                <a:solidFill>
                  <a:srgbClr val="FF0000"/>
                </a:solidFill>
              </a:rPr>
              <a:t>ίδια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(</a:t>
            </a:r>
            <a:r>
              <a:rPr lang="el-GR" sz="2400" dirty="0"/>
              <a:t>αν η κλάση έχει οριστεί </a:t>
            </a:r>
            <a:r>
              <a:rPr lang="en-US" sz="2400" dirty="0"/>
              <a:t>public)</a:t>
            </a:r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Μεταγλώττιση – </a:t>
            </a:r>
            <a:r>
              <a:rPr lang="en-US" dirty="0"/>
              <a:t>Compiling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52" t="3908" r="40106" b="30316"/>
          <a:stretch/>
        </p:blipFill>
        <p:spPr>
          <a:xfrm>
            <a:off x="4689231" y="3932507"/>
            <a:ext cx="4454769" cy="28396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4772" y="3139878"/>
            <a:ext cx="434445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66" y="1580869"/>
            <a:ext cx="6966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Η μεταγλώττιση γίνεται με την εντολή </a:t>
            </a:r>
            <a:r>
              <a:rPr lang="en-US" sz="2800" dirty="0" err="1">
                <a:solidFill>
                  <a:srgbClr val="FF0000"/>
                </a:solidFill>
              </a:rPr>
              <a:t>javac</a:t>
            </a:r>
            <a:endParaRPr lang="en-US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javac</a:t>
            </a:r>
            <a:r>
              <a:rPr lang="en-US" sz="2800" dirty="0"/>
              <a:t> &lt;</a:t>
            </a:r>
            <a:r>
              <a:rPr lang="el-GR" sz="2800" dirty="0"/>
              <a:t> </a:t>
            </a:r>
            <a:r>
              <a:rPr lang="el-GR" sz="2800" dirty="0">
                <a:solidFill>
                  <a:srgbClr val="0070C0"/>
                </a:solidFill>
              </a:rPr>
              <a:t>.</a:t>
            </a:r>
            <a:r>
              <a:rPr lang="en-US" sz="2800" dirty="0">
                <a:solidFill>
                  <a:srgbClr val="0070C0"/>
                </a:solidFill>
              </a:rPr>
              <a:t>java </a:t>
            </a:r>
            <a:r>
              <a:rPr lang="el-GR" sz="2800" dirty="0">
                <a:solidFill>
                  <a:srgbClr val="0070C0"/>
                </a:solidFill>
              </a:rPr>
              <a:t>αρχείο</a:t>
            </a:r>
            <a:r>
              <a:rPr lang="el-GR" sz="2800" dirty="0"/>
              <a:t>&gt;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9308" y="259184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Π.χ.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543" y="4013481"/>
            <a:ext cx="45294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αποτέλεσμα είναι η δημιουργία ενός </a:t>
            </a:r>
            <a:r>
              <a:rPr lang="en-US" sz="2400" dirty="0">
                <a:solidFill>
                  <a:srgbClr val="0070C0"/>
                </a:solidFill>
              </a:rPr>
              <a:t>.class </a:t>
            </a:r>
            <a:r>
              <a:rPr lang="el-GR" sz="2400" dirty="0">
                <a:solidFill>
                  <a:srgbClr val="0070C0"/>
                </a:solidFill>
              </a:rPr>
              <a:t>αρχείου </a:t>
            </a:r>
            <a:r>
              <a:rPr lang="el-GR" sz="2400" dirty="0"/>
              <a:t>που περιέχει τον ενδιάμεσο κώδικα (</a:t>
            </a:r>
            <a:r>
              <a:rPr lang="en-US" sz="2400" dirty="0"/>
              <a:t>bytecode </a:t>
            </a:r>
            <a:r>
              <a:rPr lang="el-GR" sz="2400" dirty="0"/>
              <a:t>)</a:t>
            </a:r>
          </a:p>
          <a:p>
            <a:endParaRPr lang="el-GR" sz="2400" dirty="0"/>
          </a:p>
          <a:p>
            <a:r>
              <a:rPr lang="el-GR" sz="2400" dirty="0"/>
              <a:t>Το αρχείο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en-US" sz="2400" dirty="0"/>
              <a:t> </a:t>
            </a:r>
            <a:r>
              <a:rPr lang="el-GR" sz="2400" dirty="0"/>
              <a:t>στο παράδειγμα μας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78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εξέλιξη των γλωσσών προγραμματισμού είναι μια διαδικασία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Διαδικασιακό</a:t>
            </a:r>
            <a:r>
              <a:rPr lang="el-GR" dirty="0">
                <a:solidFill>
                  <a:srgbClr val="0070C0"/>
                </a:solidFill>
              </a:rPr>
              <a:t> Προγραμματισμό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/>
              <a:t>)</a:t>
            </a:r>
            <a:r>
              <a:rPr lang="el-GR" dirty="0"/>
              <a:t>, ένα πρόγραμμα έγινε μια συλλογή από </a:t>
            </a:r>
            <a:r>
              <a:rPr lang="el-GR" dirty="0">
                <a:solidFill>
                  <a:srgbClr val="0070C0"/>
                </a:solidFill>
              </a:rPr>
              <a:t>διαδικασίες</a:t>
            </a:r>
            <a:r>
              <a:rPr lang="el-GR" dirty="0"/>
              <a:t> που η μία καλεί την άλλη.</a:t>
            </a:r>
          </a:p>
          <a:p>
            <a:pPr lvl="1"/>
            <a:r>
              <a:rPr lang="el-GR" dirty="0"/>
              <a:t>Στον </a:t>
            </a:r>
            <a:r>
              <a:rPr lang="el-GR" dirty="0">
                <a:solidFill>
                  <a:srgbClr val="0070C0"/>
                </a:solidFill>
              </a:rPr>
              <a:t>Συναρτησιακό Προγραμματισμό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/>
              <a:t>)</a:t>
            </a:r>
            <a:r>
              <a:rPr lang="el-GR" dirty="0"/>
              <a:t> ένα πρόγραμμα είναι μια συλλογή από </a:t>
            </a:r>
            <a:r>
              <a:rPr lang="el-GR" dirty="0">
                <a:solidFill>
                  <a:srgbClr val="0070C0"/>
                </a:solidFill>
              </a:rPr>
              <a:t>συναρτήσεις</a:t>
            </a:r>
            <a:r>
              <a:rPr lang="el-GR" dirty="0"/>
              <a:t> όπου η μία εφαρμόζεται πάνω στην άλλη.</a:t>
            </a:r>
            <a:endParaRPr lang="en-US" dirty="0"/>
          </a:p>
          <a:p>
            <a:pPr lvl="1"/>
            <a:r>
              <a:rPr lang="el-GR" dirty="0"/>
              <a:t>Στον </a:t>
            </a:r>
            <a:r>
              <a:rPr lang="el-GR" dirty="0">
                <a:solidFill>
                  <a:srgbClr val="0070C0"/>
                </a:solidFill>
              </a:rPr>
              <a:t>Λογικό Προγραμματισμό </a:t>
            </a:r>
            <a:r>
              <a:rPr lang="el-GR" dirty="0"/>
              <a:t>(</a:t>
            </a:r>
            <a:r>
              <a:rPr lang="en-US" dirty="0"/>
              <a:t>logic programming) </a:t>
            </a:r>
            <a:r>
              <a:rPr lang="el-GR" dirty="0"/>
              <a:t>ένα πρόγραμμα είναι μια συλλογή από </a:t>
            </a:r>
            <a:r>
              <a:rPr lang="el-GR" dirty="0">
                <a:solidFill>
                  <a:srgbClr val="0070C0"/>
                </a:solidFill>
              </a:rPr>
              <a:t>κανόνες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γεγονότα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Στον </a:t>
            </a:r>
            <a:r>
              <a:rPr lang="el-GR" dirty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/>
              <a:t>) </a:t>
            </a:r>
            <a:r>
              <a:rPr lang="el-GR" dirty="0"/>
              <a:t>ένα πρόγραμμα είναι μια συλλογή από </a:t>
            </a:r>
            <a:r>
              <a:rPr lang="el-GR" dirty="0">
                <a:solidFill>
                  <a:srgbClr val="0070C0"/>
                </a:solidFill>
              </a:rPr>
              <a:t>κλάσεις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αντικείμενα</a:t>
            </a:r>
            <a:r>
              <a:rPr lang="el-GR" dirty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10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Εκτέλεση - </a:t>
            </a:r>
            <a:r>
              <a:rPr lang="en-US" dirty="0"/>
              <a:t>Running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εκτέλεση του κώδικα γίνεται με την εντολή </a:t>
            </a:r>
            <a:r>
              <a:rPr lang="en-US" dirty="0">
                <a:solidFill>
                  <a:srgbClr val="FF0000"/>
                </a:solidFill>
              </a:rPr>
              <a:t>java</a:t>
            </a:r>
          </a:p>
          <a:p>
            <a:pPr lvl="1"/>
            <a:r>
              <a:rPr lang="en-US" dirty="0"/>
              <a:t>java &lt;</a:t>
            </a:r>
            <a:r>
              <a:rPr lang="el-GR" dirty="0"/>
              <a:t>όνομα</a:t>
            </a:r>
            <a:r>
              <a:rPr lang="en-US" dirty="0"/>
              <a:t> </a:t>
            </a:r>
            <a:r>
              <a:rPr lang="el-GR" dirty="0"/>
              <a:t>αρχείου</a:t>
            </a:r>
            <a:r>
              <a:rPr lang="en-US" dirty="0"/>
              <a:t> </a:t>
            </a:r>
            <a:r>
              <a:rPr lang="el-GR" dirty="0"/>
              <a:t>χωρίς επίθεμα&gt;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971800"/>
            <a:ext cx="323838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00" t="4445" r="39500" b="67398"/>
          <a:stretch/>
        </p:blipFill>
        <p:spPr>
          <a:xfrm>
            <a:off x="914400" y="4038600"/>
            <a:ext cx="7541640" cy="2059464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133987" y="2971800"/>
            <a:ext cx="2781413" cy="461665"/>
          </a:xfrm>
          <a:prstGeom prst="wedgeRectCallout">
            <a:avLst>
              <a:gd name="adj1" fmla="val -92948"/>
              <a:gd name="adj2" fmla="val 1002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tx1"/>
                </a:solidFill>
              </a:rPr>
              <a:t>Χωρίς</a:t>
            </a:r>
            <a:r>
              <a:rPr lang="el-GR" sz="2000" dirty="0"/>
              <a:t> </a:t>
            </a:r>
            <a:r>
              <a:rPr lang="el-GR" sz="2000" dirty="0">
                <a:solidFill>
                  <a:srgbClr val="FF0000"/>
                </a:solidFill>
              </a:rPr>
              <a:t>κανένα</a:t>
            </a:r>
            <a:r>
              <a:rPr lang="el-GR" sz="2000" dirty="0"/>
              <a:t> </a:t>
            </a:r>
            <a:r>
              <a:rPr lang="el-GR" sz="2000" dirty="0">
                <a:solidFill>
                  <a:schemeClr val="tx1"/>
                </a:solidFill>
              </a:rPr>
              <a:t>επίθεμα!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32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53249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/>
              <a:t>Λέξεις σε </a:t>
            </a:r>
            <a:r>
              <a:rPr lang="el-GR" sz="2400" dirty="0">
                <a:solidFill>
                  <a:srgbClr val="FF0000"/>
                </a:solidFill>
              </a:rPr>
              <a:t>κόκκινο</a:t>
            </a:r>
            <a:r>
              <a:rPr lang="el-GR" sz="2400" dirty="0"/>
              <a:t>: </a:t>
            </a:r>
            <a:r>
              <a:rPr lang="el-GR" sz="2400" dirty="0">
                <a:solidFill>
                  <a:srgbClr val="0070C0"/>
                </a:solidFill>
              </a:rPr>
              <a:t>δεσμευμένες</a:t>
            </a:r>
            <a:r>
              <a:rPr lang="el-GR" sz="2400" dirty="0"/>
              <a:t> λέξεις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Τα άγκιστρα { … } ορίζουν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Αυτό μπορεί να είναι </a:t>
            </a:r>
            <a:r>
              <a:rPr lang="el-GR" dirty="0">
                <a:solidFill>
                  <a:srgbClr val="0070C0"/>
                </a:solidFill>
              </a:rPr>
              <a:t>μία κλάση</a:t>
            </a:r>
            <a:r>
              <a:rPr lang="el-GR" dirty="0"/>
              <a:t>, </a:t>
            </a:r>
            <a:r>
              <a:rPr lang="el-GR" dirty="0">
                <a:solidFill>
                  <a:srgbClr val="0070C0"/>
                </a:solidFill>
              </a:rPr>
              <a:t>μία συνάρτηση</a:t>
            </a:r>
            <a:r>
              <a:rPr lang="el-GR" dirty="0"/>
              <a:t>, </a:t>
            </a:r>
            <a:r>
              <a:rPr lang="el-GR" dirty="0">
                <a:solidFill>
                  <a:srgbClr val="0070C0"/>
                </a:solidFill>
              </a:rPr>
              <a:t>ένα </a:t>
            </a:r>
            <a:r>
              <a:rPr lang="en-US" dirty="0">
                <a:solidFill>
                  <a:srgbClr val="0070C0"/>
                </a:solidFill>
              </a:rPr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μεταβλητές που ορίζουμε μέσα σε ένα λογικό </a:t>
            </a:r>
            <a:r>
              <a:rPr lang="en-US" dirty="0"/>
              <a:t>block</a:t>
            </a:r>
            <a:r>
              <a:rPr lang="el-GR" dirty="0"/>
              <a:t> είναι </a:t>
            </a:r>
            <a:r>
              <a:rPr lang="el-GR" dirty="0">
                <a:solidFill>
                  <a:srgbClr val="FF0000"/>
                </a:solidFill>
              </a:rPr>
              <a:t>τοπικές</a:t>
            </a:r>
            <a:r>
              <a:rPr lang="en-US" dirty="0"/>
              <a:t>, </a:t>
            </a:r>
            <a:r>
              <a:rPr lang="el-GR" dirty="0"/>
              <a:t>έχουν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/>
              <a:t> μόνο μέσα στο </a:t>
            </a:r>
            <a:r>
              <a:rPr lang="en-US" dirty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Αντίστοιχο των </a:t>
            </a:r>
            <a:r>
              <a:rPr lang="en-US" dirty="0"/>
              <a:t>tabs </a:t>
            </a:r>
            <a:r>
              <a:rPr lang="el-GR" dirty="0"/>
              <a:t>στην </a:t>
            </a:r>
            <a:r>
              <a:rPr lang="en-US" dirty="0"/>
              <a:t>Python, </a:t>
            </a:r>
            <a:r>
              <a:rPr lang="el-GR" dirty="0"/>
              <a:t>εδώ δεν χρειάζονται αλλά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public, static</a:t>
            </a:r>
            <a:r>
              <a:rPr lang="en-US" sz="2400" dirty="0"/>
              <a:t>: </a:t>
            </a:r>
            <a:r>
              <a:rPr lang="el-GR" sz="2400" dirty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Το τι επιστρέφει η μέθοδος</a:t>
            </a:r>
          </a:p>
          <a:p>
            <a:r>
              <a:rPr lang="en-US" sz="2400" dirty="0">
                <a:solidFill>
                  <a:srgbClr val="FF0000"/>
                </a:solidFill>
              </a:rPr>
              <a:t>void</a:t>
            </a:r>
            <a:r>
              <a:rPr lang="en-US" sz="2400" dirty="0"/>
              <a:t>: H </a:t>
            </a:r>
            <a:r>
              <a:rPr lang="el-GR" sz="2400" dirty="0"/>
              <a:t>μέθοδος δεν επιστρέφει </a:t>
            </a:r>
            <a:r>
              <a:rPr lang="el-GR" sz="2400" dirty="0">
                <a:solidFill>
                  <a:srgbClr val="0070C0"/>
                </a:solidFill>
              </a:rPr>
              <a:t>τίποτα</a:t>
            </a:r>
            <a:r>
              <a:rPr lang="el-G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main</a:t>
            </a:r>
            <a:r>
              <a:rPr lang="en-US" sz="2400" dirty="0"/>
              <a:t>: </a:t>
            </a:r>
            <a:r>
              <a:rPr lang="el-GR" sz="2400" dirty="0"/>
              <a:t>ειδική περίπτωση που σηματοδοτεί το </a:t>
            </a:r>
            <a:r>
              <a:rPr lang="el-GR" sz="2400" dirty="0">
                <a:solidFill>
                  <a:srgbClr val="0070C0"/>
                </a:solidFill>
              </a:rPr>
              <a:t>σημείο εκκίνησης </a:t>
            </a:r>
            <a:r>
              <a:rPr lang="el-GR" sz="2400" dirty="0"/>
              <a:t>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Ορίσματα</a:t>
            </a:r>
            <a:r>
              <a:rPr lang="el-GR" sz="2400" dirty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/>
              <a:t>Ένας </a:t>
            </a:r>
            <a:r>
              <a:rPr lang="el-GR" sz="2400" dirty="0">
                <a:solidFill>
                  <a:srgbClr val="0070C0"/>
                </a:solidFill>
              </a:rPr>
              <a:t>πίνακας</a:t>
            </a:r>
            <a:r>
              <a:rPr lang="el-GR" sz="2400" dirty="0"/>
              <a:t> από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/>
              <a:t> </a:t>
            </a:r>
            <a:r>
              <a:rPr lang="el-GR" sz="2400" dirty="0"/>
              <a:t>που αντιστοιχούν στις </a:t>
            </a:r>
            <a:r>
              <a:rPr lang="el-GR" sz="2400" dirty="0">
                <a:solidFill>
                  <a:srgbClr val="0070C0"/>
                </a:solidFill>
              </a:rPr>
              <a:t>παραμέτρους</a:t>
            </a:r>
            <a:r>
              <a:rPr lang="el-GR" sz="2400" dirty="0"/>
              <a:t>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String</a:t>
            </a:r>
            <a:r>
              <a:rPr lang="en-US" sz="2400" dirty="0"/>
              <a:t>: </a:t>
            </a:r>
            <a:r>
              <a:rPr lang="el-GR" sz="2400" dirty="0"/>
              <a:t>κλάση που χειρίζεται τα </a:t>
            </a:r>
            <a:r>
              <a:rPr lang="el-GR" sz="2400" dirty="0">
                <a:solidFill>
                  <a:srgbClr val="0070C0"/>
                </a:solidFill>
              </a:rPr>
              <a:t>αλφαριθμητικά</a:t>
            </a:r>
            <a:r>
              <a:rPr lang="en-US" sz="2400" dirty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/>
              <a:t>Στη </a:t>
            </a:r>
            <a:r>
              <a:rPr lang="en-US" sz="2400" dirty="0"/>
              <a:t>Java </a:t>
            </a:r>
            <a:r>
              <a:rPr lang="el-GR" sz="2400" dirty="0"/>
              <a:t>χρειάζεται να ορίσουμε τον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 </a:t>
            </a:r>
            <a:r>
              <a:rPr lang="el-GR" sz="2400" dirty="0"/>
              <a:t>της κάθε </a:t>
            </a:r>
            <a:r>
              <a:rPr lang="el-GR" sz="2400" dirty="0">
                <a:solidFill>
                  <a:srgbClr val="0070C0"/>
                </a:solidFill>
              </a:rPr>
              <a:t>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κλάση </a:t>
            </a:r>
            <a:r>
              <a:rPr lang="en-US" dirty="0">
                <a:solidFill>
                  <a:schemeClr val="tx1"/>
                </a:solidFill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πέντε αρχές του </a:t>
            </a:r>
            <a:r>
              <a:rPr lang="en-US" dirty="0"/>
              <a:t>Allan Kay:</a:t>
            </a:r>
          </a:p>
          <a:p>
            <a:pPr lvl="1"/>
            <a:r>
              <a:rPr lang="el-GR" dirty="0"/>
              <a:t>Τα πάντα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Ένα πρόγραμμα είναι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/>
              <a:t> από </a:t>
            </a:r>
            <a:r>
              <a:rPr lang="el-GR" dirty="0">
                <a:solidFill>
                  <a:srgbClr val="0070C0"/>
                </a:solidFill>
              </a:rPr>
              <a:t>αντικείμενα</a:t>
            </a:r>
            <a:r>
              <a:rPr lang="el-GR" dirty="0"/>
              <a:t> όπου το ένα λέει στο άλλο τι να κάνει.</a:t>
            </a:r>
          </a:p>
          <a:p>
            <a:pPr lvl="1"/>
            <a:r>
              <a:rPr lang="el-GR" dirty="0"/>
              <a:t>Κάθε αντικείμενο έχει δικιά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/>
              <a:t> και αποτελείται </a:t>
            </a:r>
            <a:r>
              <a:rPr lang="el-GR" dirty="0">
                <a:solidFill>
                  <a:srgbClr val="0070C0"/>
                </a:solidFill>
              </a:rPr>
              <a:t>από άλλα αντικείμενα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Κάθε αντικείμενο έχει ένα συγκεκριμένο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.</a:t>
            </a:r>
          </a:p>
          <a:p>
            <a:pPr lvl="2"/>
            <a:r>
              <a:rPr lang="el-GR" dirty="0"/>
              <a:t>Τύπος = </a:t>
            </a:r>
            <a:r>
              <a:rPr lang="el-GR" dirty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/>
              <a:t>Αντικείμενα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/>
              <a:t>μπορούν να δεχτούν </a:t>
            </a:r>
            <a:r>
              <a:rPr lang="el-GR" dirty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/>
              <a:t>Δηλαδή έχουν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40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8107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Κάθε εντολή στη </a:t>
            </a:r>
            <a:r>
              <a:rPr lang="en-US" sz="2800" dirty="0"/>
              <a:t>Java </a:t>
            </a:r>
            <a:r>
              <a:rPr lang="el-GR" sz="2800" dirty="0"/>
              <a:t>πρέπει να τερματίζει με το </a:t>
            </a:r>
            <a:r>
              <a:rPr lang="en-US" sz="2800" b="1" dirty="0">
                <a:solidFill>
                  <a:srgbClr val="FF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914400"/>
          </a:xfrm>
          <a:prstGeom prst="wedgeRectCallout">
            <a:avLst>
              <a:gd name="adj1" fmla="val 37842"/>
              <a:gd name="adj2" fmla="val -21141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Αντικείμενο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l-GR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>
                <a:solidFill>
                  <a:schemeClr val="tx1"/>
                </a:solidFill>
              </a:rPr>
              <a:t>Ορίζει το </a:t>
            </a:r>
            <a:r>
              <a:rPr lang="el-GR" dirty="0">
                <a:solidFill>
                  <a:srgbClr val="FF0000"/>
                </a:solidFill>
              </a:rPr>
              <a:t>ρεύμα εξόδου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rgbClr val="FF0000"/>
                </a:solidFill>
              </a:rPr>
              <a:t>Μέθοδος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r>
              <a:rPr lang="el-GR" dirty="0">
                <a:solidFill>
                  <a:schemeClr val="tx1"/>
                </a:solidFill>
              </a:rPr>
              <a:t>Τυπώνει το </a:t>
            </a:r>
            <a:r>
              <a:rPr lang="en-US" dirty="0">
                <a:solidFill>
                  <a:schemeClr val="tx1"/>
                </a:solidFill>
              </a:rPr>
              <a:t>String </a:t>
            </a:r>
            <a:r>
              <a:rPr lang="el-GR" dirty="0">
                <a:solidFill>
                  <a:schemeClr val="tx1"/>
                </a:solidFill>
              </a:rPr>
              <a:t>αντικείμενο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που δίνεται ως όρισμα και αλλάζει γραμμή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 “Hello World” </a:t>
            </a:r>
            <a:r>
              <a:rPr lang="el-GR" dirty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>
                <a:solidFill>
                  <a:schemeClr val="tx1"/>
                </a:solidFill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362200"/>
            <a:ext cx="1905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362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419600" y="1436914"/>
            <a:ext cx="4267200" cy="914400"/>
          </a:xfrm>
          <a:prstGeom prst="wedgeRectCallout">
            <a:avLst>
              <a:gd name="adj1" fmla="val -80121"/>
              <a:gd name="adj2" fmla="val 4583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Το όνομα της κλάσης ξεκινάει με κεφαλαίο και χρησιμοποιούμε την </a:t>
            </a:r>
            <a:r>
              <a:rPr lang="en-US" dirty="0" err="1">
                <a:solidFill>
                  <a:srgbClr val="FF0000"/>
                </a:solidFill>
              </a:rPr>
              <a:t>CamelCase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σύμβαση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799" y="3200400"/>
            <a:ext cx="876301" cy="3483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1208315" y="5290458"/>
            <a:ext cx="7641771" cy="1447800"/>
          </a:xfrm>
          <a:prstGeom prst="wedgeRectCallout">
            <a:avLst>
              <a:gd name="adj1" fmla="val -54092"/>
              <a:gd name="adj2" fmla="val -4708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rgbClr val="FF0000"/>
                </a:solidFill>
              </a:rPr>
              <a:t>Στοίχιση του κώδικα</a:t>
            </a:r>
            <a:r>
              <a:rPr lang="el-GR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Οι εντολές μέσα σε ένα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του κώδικα ξεκινάνε ένα </a:t>
            </a:r>
            <a:r>
              <a:rPr lang="en-US" dirty="0">
                <a:solidFill>
                  <a:schemeClr val="tx1"/>
                </a:solidFill>
              </a:rPr>
              <a:t>tab </a:t>
            </a:r>
            <a:r>
              <a:rPr lang="el-GR" dirty="0">
                <a:solidFill>
                  <a:schemeClr val="tx1"/>
                </a:solidFill>
              </a:rPr>
              <a:t>πιο μπροστά από το προηγούμενο.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Όλες οι εντολές σε ένα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είναι στοιχισμένες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Τα άγκιστρα είναι στοιχισμένα με την εντολή που ορίζει το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128" y="4767943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0242" y="4384222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799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1128" y="3581400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08315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08315" y="4388305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6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Style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Ονόματα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 fontScale="85000" lnSpcReduction="20000"/>
          </a:bodyPr>
          <a:lstStyle/>
          <a:p>
            <a:pPr marL="285750" indent="-285750"/>
            <a:r>
              <a:rPr lang="el-GR" dirty="0"/>
              <a:t>Τα ονόματα των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/>
              <a:t>ξεκινάνε με κεφαλαίο, τα ονόματα των </a:t>
            </a:r>
            <a:r>
              <a:rPr lang="el-GR" dirty="0">
                <a:solidFill>
                  <a:srgbClr val="0070C0"/>
                </a:solidFill>
              </a:rPr>
              <a:t>πεδίων</a:t>
            </a:r>
            <a:r>
              <a:rPr lang="en-US" dirty="0"/>
              <a:t>, </a:t>
            </a:r>
            <a:r>
              <a:rPr lang="el-GR" dirty="0">
                <a:solidFill>
                  <a:srgbClr val="0070C0"/>
                </a:solidFill>
              </a:rPr>
              <a:t>μεθόδων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αντικειμένων</a:t>
            </a:r>
            <a:r>
              <a:rPr lang="el-GR" dirty="0"/>
              <a:t> με μικρό</a:t>
            </a:r>
            <a:r>
              <a:rPr lang="en-US" dirty="0"/>
              <a:t>.</a:t>
            </a:r>
          </a:p>
          <a:p>
            <a:pPr marL="560070" lvl="1" indent="-285750"/>
            <a:r>
              <a:rPr lang="el-GR" dirty="0"/>
              <a:t>Π.χ.,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HelloWorld</a:t>
            </a:r>
            <a:r>
              <a:rPr lang="el-GR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position, print</a:t>
            </a:r>
          </a:p>
          <a:p>
            <a:pPr marL="285750" indent="-285750"/>
            <a:r>
              <a:rPr lang="el-GR" dirty="0"/>
              <a:t>Κάποιες συμβάσεις ξεκινούν τα ονόματα πεδίων με </a:t>
            </a:r>
            <a:r>
              <a:rPr lang="el-GR" dirty="0">
                <a:solidFill>
                  <a:srgbClr val="0070C0"/>
                </a:solidFill>
              </a:rPr>
              <a:t>‘_’</a:t>
            </a:r>
            <a:r>
              <a:rPr lang="el-GR" dirty="0"/>
              <a:t> για να ξεχωρίζουν από τις μεθόδους</a:t>
            </a:r>
          </a:p>
          <a:p>
            <a:pPr marL="560070" lvl="1" indent="-285750"/>
            <a:r>
              <a:rPr lang="el-GR" dirty="0"/>
              <a:t>Π.χ., </a:t>
            </a:r>
            <a:r>
              <a:rPr lang="el-GR" dirty="0">
                <a:solidFill>
                  <a:srgbClr val="0070C0"/>
                </a:solidFill>
              </a:rPr>
              <a:t>_</a:t>
            </a:r>
            <a:r>
              <a:rPr lang="en-US" dirty="0">
                <a:solidFill>
                  <a:srgbClr val="0070C0"/>
                </a:solidFill>
              </a:rPr>
              <a:t>position</a:t>
            </a:r>
            <a:endParaRPr lang="el-GR" dirty="0">
              <a:solidFill>
                <a:srgbClr val="0070C0"/>
              </a:solidFill>
            </a:endParaRPr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τους) για τα ονόματα</a:t>
            </a:r>
            <a:endParaRPr lang="en-US" dirty="0"/>
          </a:p>
          <a:p>
            <a:pPr marL="560070" lvl="1" indent="-285750"/>
            <a:r>
              <a:rPr lang="el-GR" dirty="0"/>
              <a:t>Δεν πειράζει αν βγαίνουν μεγάλα ονόματα</a:t>
            </a:r>
          </a:p>
          <a:p>
            <a:pPr marL="285750" indent="-285750"/>
            <a:r>
              <a:rPr lang="el-GR" dirty="0"/>
              <a:t>Χρησιμοποιούμε το </a:t>
            </a:r>
            <a:r>
              <a:rPr lang="en-US" dirty="0" err="1">
                <a:solidFill>
                  <a:srgbClr val="FF0000"/>
                </a:solidFill>
              </a:rPr>
              <a:t>CamelCase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Style</a:t>
            </a:r>
          </a:p>
          <a:p>
            <a:pPr marL="560070" lvl="1" indent="-285750"/>
            <a:r>
              <a:rPr lang="el-GR" dirty="0"/>
              <a:t>Όταν για ένα όνομα έχουμε πάνω από μία λέξη, τις συνενώνουμε και στο σημείο συνένωσης κάνουμε το πρώτο γράμμα της λέξης κεφαλαίο </a:t>
            </a:r>
            <a:endParaRPr lang="en-US" dirty="0"/>
          </a:p>
          <a:p>
            <a:pPr marL="560070" lvl="1" indent="-285750"/>
            <a:r>
              <a:rPr lang="en-US" dirty="0" err="1">
                <a:solidFill>
                  <a:srgbClr val="0070C0"/>
                </a:solidFill>
              </a:rPr>
              <a:t>printName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όχι </a:t>
            </a:r>
            <a:r>
              <a:rPr lang="en-US" dirty="0" err="1"/>
              <a:t>print_name</a:t>
            </a:r>
            <a:endParaRPr lang="en-US" dirty="0"/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dirty="0"/>
              <a:t> και ‘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l-GR" dirty="0"/>
              <a:t>’ για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dirty="0"/>
              <a:t>.</a:t>
            </a:r>
          </a:p>
          <a:p>
            <a:pPr marL="560070" lvl="1" indent="-285750"/>
            <a:r>
              <a:rPr lang="el-GR" dirty="0"/>
              <a:t>Π.χ., </a:t>
            </a:r>
            <a:r>
              <a:rPr lang="en-US" dirty="0">
                <a:solidFill>
                  <a:srgbClr val="0070C0"/>
                </a:solidFill>
              </a:rPr>
              <a:t>PI_NUMBER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796838"/>
            <a:ext cx="1219200" cy="100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5800" y="2133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Division.java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4648200" y="1066800"/>
            <a:ext cx="3733800" cy="609600"/>
          </a:xfrm>
          <a:prstGeom prst="wedgeRectCallout">
            <a:avLst>
              <a:gd name="adj1" fmla="val -24915"/>
              <a:gd name="adj2" fmla="val 1125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Ισοδύναμο με το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Ορισμός/Δήλωση μεταβλητών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Ορισμός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είναι </a:t>
            </a:r>
            <a:r>
              <a:rPr lang="en-US" dirty="0">
                <a:solidFill>
                  <a:srgbClr val="0070C0"/>
                </a:solidFill>
              </a:rPr>
              <a:t>strongly typed </a:t>
            </a:r>
            <a:r>
              <a:rPr lang="el-GR" dirty="0"/>
              <a:t>γλώσσα: κάθε μεταβλητή θα πρέπει να έχει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τύποι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/>
              <a:t>(</a:t>
            </a:r>
            <a:r>
              <a:rPr lang="en-US" dirty="0">
                <a:solidFill>
                  <a:srgbClr val="0070C0"/>
                </a:solidFill>
              </a:rPr>
              <a:t>primitive types</a:t>
            </a:r>
            <a:r>
              <a:rPr lang="en-US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Εκτός από τους βασικούς τύπους, όλοι οι άλλοι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629400" y="2286000"/>
            <a:ext cx="2514600" cy="1295400"/>
          </a:xfrm>
          <a:prstGeom prst="wedgeRectCallout">
            <a:avLst>
              <a:gd name="adj1" fmla="val -134977"/>
              <a:gd name="adj2" fmla="val 317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Δήλωση δύο ακεραίων μεταβλητών και μιας πραγματικής μεταβλητής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Ορισμός/Δήλωση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Ορισμός μεταβλητής</a:t>
            </a:r>
          </a:p>
          <a:p>
            <a:endParaRPr lang="el-GR" sz="2400" dirty="0"/>
          </a:p>
          <a:p>
            <a:pPr lvl="1"/>
            <a:endParaRPr lang="el-GR" sz="2000" dirty="0"/>
          </a:p>
          <a:p>
            <a:pPr lvl="1"/>
            <a:r>
              <a:rPr lang="el-GR" sz="2000" dirty="0"/>
              <a:t>Ο ορισμός της μεταβλητής γίνεται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μόνο μία φορά</a:t>
            </a:r>
            <a:r>
              <a:rPr lang="el-GR" sz="2000" dirty="0"/>
              <a:t>,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πριν</a:t>
            </a:r>
            <a:r>
              <a:rPr lang="el-GR" sz="2000" dirty="0"/>
              <a:t> 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όταν</a:t>
            </a:r>
            <a:r>
              <a:rPr lang="el-GR" sz="2000" dirty="0"/>
              <a:t> θα την χρησιμοποιήσουμε για πρώτη φορά.</a:t>
            </a:r>
          </a:p>
          <a:p>
            <a:pPr lvl="1"/>
            <a:r>
              <a:rPr lang="el-GR" sz="2000" dirty="0"/>
              <a:t>Ο τύπος της μεταβλητής είναι είτε ένας πρωταρχικός τύπος, είτε μια υπάρχουσα ή νέα κλάση</a:t>
            </a:r>
          </a:p>
          <a:p>
            <a:r>
              <a:rPr lang="el-GR" sz="2400" dirty="0"/>
              <a:t>Παραδείγματα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462" y="2171700"/>
            <a:ext cx="8382000" cy="4953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τυπος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l-GR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μεταβλητής&gt;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τιμή];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608606"/>
            <a:ext cx="8382000" cy="1800225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b;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648200" y="4486246"/>
            <a:ext cx="2508738" cy="612648"/>
          </a:xfrm>
          <a:prstGeom prst="wedgeRectCallout">
            <a:avLst>
              <a:gd name="adj1" fmla="val -75973"/>
              <a:gd name="adj2" fmla="val 299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96152" y="5221254"/>
            <a:ext cx="4443047" cy="788992"/>
          </a:xfrm>
          <a:prstGeom prst="wedgeRectCallout">
            <a:avLst>
              <a:gd name="adj1" fmla="val -74410"/>
              <a:gd name="adj2" fmla="val 153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χωρίς αρχικοποίηση. Η </a:t>
            </a:r>
            <a:r>
              <a:rPr lang="en-US" dirty="0">
                <a:solidFill>
                  <a:schemeClr val="tx1"/>
                </a:solidFill>
              </a:rPr>
              <a:t>Java </a:t>
            </a:r>
            <a:r>
              <a:rPr lang="el-GR" dirty="0">
                <a:solidFill>
                  <a:schemeClr val="tx1"/>
                </a:solidFill>
              </a:rPr>
              <a:t>θα δώσει</a:t>
            </a:r>
            <a:r>
              <a:rPr lang="en-US" dirty="0">
                <a:solidFill>
                  <a:schemeClr val="tx1"/>
                </a:solidFill>
              </a:rPr>
              <a:t> default </a:t>
            </a:r>
            <a:r>
              <a:rPr lang="el-GR" dirty="0">
                <a:solidFill>
                  <a:schemeClr val="tx1"/>
                </a:solidFill>
              </a:rPr>
              <a:t>τιμές (</a:t>
            </a:r>
            <a:r>
              <a:rPr lang="en-US" dirty="0">
                <a:solidFill>
                  <a:schemeClr val="tx1"/>
                </a:solidFill>
              </a:rPr>
              <a:t>“”, false)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3431670" y="6323076"/>
            <a:ext cx="5554067" cy="382524"/>
          </a:xfrm>
          <a:prstGeom prst="wedgeRectCallout">
            <a:avLst>
              <a:gd name="adj1" fmla="val -53062"/>
              <a:gd name="adj2" fmla="val -467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με αρχικοποίηση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με ανάθεση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0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Student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print()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747281" y="492830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41922" y="4480806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 </a:t>
            </a:r>
            <a:r>
              <a:rPr lang="en-US" dirty="0" err="1">
                <a:solidFill>
                  <a:srgbClr val="FF0000"/>
                </a:solidFill>
              </a:rPr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37781" y="538550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37781" y="504076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37781" y="588100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Αντικείμενα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Μια αφηρημένη περιγραφή μιας οντότητας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Πεδία</a:t>
            </a:r>
            <a:r>
              <a:rPr lang="el-GR" dirty="0"/>
              <a:t>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Μέθοδοι</a:t>
            </a:r>
            <a:r>
              <a:rPr lang="el-GR" dirty="0"/>
              <a:t>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9" y="5008904"/>
            <a:ext cx="2185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 συγκεκριμένο στιγμιότυπο της αφηρημένης κλάσης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4335387"/>
            <a:ext cx="3505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Πρόσβαση στο αντικείμενο μόνο μέσω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κλήσεων των μεθόδων</a:t>
            </a:r>
            <a:r>
              <a:rPr lang="el-GR" dirty="0"/>
              <a:t>:</a:t>
            </a:r>
          </a:p>
          <a:p>
            <a:endParaRPr lang="el-GR" dirty="0"/>
          </a:p>
          <a:p>
            <a:r>
              <a:rPr lang="en-US" dirty="0" err="1"/>
              <a:t>studentGeorge.print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l-GR" dirty="0"/>
              <a:t>Τυπώνει τις πληροφορίες για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88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8668D2-7209-435D-8512-16ADFADA791B}"/>
              </a:ext>
            </a:extLst>
          </p:cNvPr>
          <p:cNvSpPr/>
          <p:nvPr/>
        </p:nvSpPr>
        <p:spPr>
          <a:xfrm>
            <a:off x="1371600" y="3733800"/>
            <a:ext cx="12954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2E998-B925-40E2-B784-C520951E9716}"/>
              </a:ext>
            </a:extLst>
          </p:cNvPr>
          <p:cNvSpPr/>
          <p:nvPr/>
        </p:nvSpPr>
        <p:spPr>
          <a:xfrm>
            <a:off x="3124200" y="3733800"/>
            <a:ext cx="48006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432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Ανάθεση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21800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sz="2400" dirty="0"/>
              <a:t>: </a:t>
            </a:r>
            <a:r>
              <a:rPr lang="el-GR" sz="2400" dirty="0">
                <a:solidFill>
                  <a:srgbClr val="0070C0"/>
                </a:solidFill>
              </a:rPr>
              <a:t>αποτίμηση</a:t>
            </a:r>
            <a:r>
              <a:rPr lang="el-GR" sz="2400" dirty="0"/>
              <a:t> της τιμής της έκφρασης στο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sz="2400" dirty="0"/>
              <a:t>του </a:t>
            </a:r>
            <a:r>
              <a:rPr lang="en-US" sz="2400" dirty="0"/>
              <a:t>“=”</a:t>
            </a:r>
            <a:r>
              <a:rPr lang="el-GR" sz="2400" dirty="0"/>
              <a:t> και μετά</a:t>
            </a:r>
            <a:r>
              <a:rPr lang="en-US" sz="2400" dirty="0"/>
              <a:t> </a:t>
            </a:r>
            <a:r>
              <a:rPr lang="el-GR" sz="2400" dirty="0"/>
              <a:t>ανάθεση της τιμής στην μεταβλητή στο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To </a:t>
            </a:r>
            <a:r>
              <a:rPr lang="el-GR" sz="2400" dirty="0"/>
              <a:t>αριστερό μέλος είναι </a:t>
            </a:r>
            <a:r>
              <a:rPr lang="el-GR" sz="2400" dirty="0">
                <a:solidFill>
                  <a:srgbClr val="FF0000"/>
                </a:solidFill>
              </a:rPr>
              <a:t>πάντα</a:t>
            </a:r>
            <a:r>
              <a:rPr lang="el-GR" sz="2400" dirty="0"/>
              <a:t> μεταβλητή</a:t>
            </a:r>
            <a:endParaRPr lang="en-US" sz="2400" dirty="0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754C557-0AD8-4BF1-A760-0667E7A5CF30}"/>
              </a:ext>
            </a:extLst>
          </p:cNvPr>
          <p:cNvSpPr/>
          <p:nvPr/>
        </p:nvSpPr>
        <p:spPr>
          <a:xfrm>
            <a:off x="5791200" y="2743200"/>
            <a:ext cx="2514600" cy="762000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Έκφραση που αποτιμάται σε μια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3303781-4B60-4B78-ACA7-BB91C2F90247}"/>
              </a:ext>
            </a:extLst>
          </p:cNvPr>
          <p:cNvSpPr/>
          <p:nvPr/>
        </p:nvSpPr>
        <p:spPr>
          <a:xfrm>
            <a:off x="53466" y="3250723"/>
            <a:ext cx="1295400" cy="457200"/>
          </a:xfrm>
          <a:prstGeom prst="wedgeRectCallout">
            <a:avLst>
              <a:gd name="adj1" fmla="val 45975"/>
              <a:gd name="adj2" fmla="val 863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μεταβλητή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C0669E-14D2-4628-8A4E-AA1604A94926}"/>
              </a:ext>
            </a:extLst>
          </p:cNvPr>
          <p:cNvSpPr txBox="1"/>
          <p:nvPr/>
        </p:nvSpPr>
        <p:spPr>
          <a:xfrm>
            <a:off x="1806066" y="4610439"/>
            <a:ext cx="718553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Ο τύπος της έκφρασης και της μεταβλητής θα πρέπει να συμφωνούν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>
                <a:solidFill>
                  <a:srgbClr val="FF0000"/>
                </a:solidFill>
              </a:rPr>
              <a:t>type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casting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sz="2000" dirty="0"/>
              <a:t>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/>
              <a:t>μετατρέπει την </a:t>
            </a:r>
            <a:r>
              <a:rPr lang="el-GR" sz="2000" dirty="0">
                <a:solidFill>
                  <a:srgbClr val="0070C0"/>
                </a:solidFill>
              </a:rPr>
              <a:t>τιμή</a:t>
            </a:r>
            <a:r>
              <a:rPr lang="el-GR" sz="2000" dirty="0"/>
              <a:t> της μεταβλητής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sz="2000" dirty="0"/>
              <a:t>σε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double.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/>
              <a:t>Αν δεν γίνει η μετατροπή, η διαίρεση μεταξύ ακεραίων μας δίνει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sz="2000" dirty="0"/>
              <a:t> ακέραιο.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Στην ανάθεση κατά κανόνα, η τιμή του δεξιού μέρους θα πρέπει να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/>
              <a:t> με την μεταβλητή του αριστερού μέρους. </a:t>
            </a:r>
          </a:p>
          <a:p>
            <a:r>
              <a:rPr lang="el-GR" dirty="0"/>
              <a:t>Υπάρχουν εξαιρέσεις όταν υπάρχει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/>
              <a:t> μεταξύ τύπων</a:t>
            </a:r>
          </a:p>
          <a:p>
            <a:endParaRPr lang="el-GR" dirty="0"/>
          </a:p>
          <a:p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/>
              <a:t>Μια τιμή τύπου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 μπορούμε να την αναθέσουμε σε μια μεταβλητή τύπου που εμφανίζεται </a:t>
            </a:r>
            <a:r>
              <a:rPr lang="el-GR" dirty="0">
                <a:solidFill>
                  <a:srgbClr val="0070C0"/>
                </a:solidFill>
              </a:rPr>
              <a:t>δεξιά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. </a:t>
            </a:r>
          </a:p>
          <a:p>
            <a:pPr lvl="1"/>
            <a:endParaRPr lang="el-GR" dirty="0"/>
          </a:p>
          <a:p>
            <a:r>
              <a:rPr lang="el-GR" dirty="0"/>
              <a:t>(Σε αντίθεση με την </a:t>
            </a:r>
            <a:r>
              <a:rPr lang="en-US" dirty="0"/>
              <a:t>C) </a:t>
            </a:r>
            <a:r>
              <a:rPr lang="el-GR" dirty="0"/>
              <a:t>ο τύπος </a:t>
            </a:r>
            <a:r>
              <a:rPr lang="en-US" dirty="0" err="1"/>
              <a:t>boolean</a:t>
            </a:r>
            <a:r>
              <a:rPr lang="el-GR" dirty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Διαχείριση αλφαριθμητικών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τελεστής </a:t>
            </a:r>
            <a:r>
              <a:rPr lang="en-US" dirty="0"/>
              <a:t>“+” </a:t>
            </a:r>
            <a:r>
              <a:rPr lang="el-GR" dirty="0"/>
              <a:t>μεταξύ αντικείμενων της κλάσης </a:t>
            </a:r>
            <a:r>
              <a:rPr lang="en-US" dirty="0"/>
              <a:t>String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/>
              <a:t>(</a:t>
            </a:r>
            <a:r>
              <a:rPr lang="en-US" dirty="0"/>
              <a:t>concatenates)</a:t>
            </a:r>
            <a:r>
              <a:rPr lang="el-GR" dirty="0"/>
              <a:t> τα δύο </a:t>
            </a:r>
            <a:r>
              <a:rPr lang="en-US" dirty="0"/>
              <a:t>String.</a:t>
            </a:r>
          </a:p>
          <a:p>
            <a:r>
              <a:rPr lang="el-GR" dirty="0"/>
              <a:t>Μεταξύ ενός </a:t>
            </a:r>
            <a:r>
              <a:rPr lang="en-US" dirty="0"/>
              <a:t>String </a:t>
            </a:r>
            <a:r>
              <a:rPr lang="el-GR" dirty="0"/>
              <a:t>και ενός βασικού τύπου, ο βασικός τύπος </a:t>
            </a:r>
            <a:r>
              <a:rPr lang="el-GR" dirty="0">
                <a:solidFill>
                  <a:srgbClr val="0070C0"/>
                </a:solidFill>
              </a:rPr>
              <a:t>μετατρέπεται</a:t>
            </a:r>
            <a:r>
              <a:rPr lang="el-GR" dirty="0"/>
              <a:t> σε </a:t>
            </a:r>
            <a:r>
              <a:rPr lang="en-US" dirty="0"/>
              <a:t>String </a:t>
            </a:r>
            <a:r>
              <a:rPr lang="el-GR" dirty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Σύντομη ιστορία του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πρώτη γλώσσα που χρησιμοποίησε τις έννοιες της κλάσης και του αντικειμένου θεωρείται 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SIMULA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(1960</a:t>
            </a:r>
            <a:r>
              <a:rPr lang="en-US" dirty="0"/>
              <a:t>s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Γλώσσα για προσομοιώσεις</a:t>
            </a:r>
            <a:r>
              <a:rPr lang="en-US" dirty="0"/>
              <a:t> </a:t>
            </a:r>
            <a:r>
              <a:rPr lang="el-GR" dirty="0"/>
              <a:t>συστημάτων</a:t>
            </a:r>
          </a:p>
          <a:p>
            <a:r>
              <a:rPr lang="el-GR" dirty="0"/>
              <a:t>Εμπνευσμένος από την </a:t>
            </a:r>
            <a:r>
              <a:rPr lang="en-US" dirty="0"/>
              <a:t>SIMULA o </a:t>
            </a:r>
            <a:r>
              <a:rPr lang="en-US" dirty="0">
                <a:solidFill>
                  <a:srgbClr val="0070C0"/>
                </a:solidFill>
              </a:rPr>
              <a:t>Allan Kay </a:t>
            </a:r>
            <a:r>
              <a:rPr lang="el-GR" dirty="0"/>
              <a:t>δημιούργησε στην </a:t>
            </a:r>
            <a:r>
              <a:rPr lang="en-US" dirty="0"/>
              <a:t>HP </a:t>
            </a:r>
            <a:r>
              <a:rPr lang="el-GR" dirty="0"/>
              <a:t>την</a:t>
            </a:r>
            <a:r>
              <a:rPr lang="en-US" dirty="0"/>
              <a:t> </a:t>
            </a:r>
            <a:r>
              <a:rPr lang="el-GR" dirty="0"/>
              <a:t>γλώσσα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SmallTalk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με στόχο μια γλώσσα που να υποστηρίζει γραφικά (197</a:t>
            </a:r>
            <a:r>
              <a:rPr lang="en-US" dirty="0"/>
              <a:t>0s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Ήταν αυτός που εισήγαγε την έννοια «</a:t>
            </a:r>
            <a:r>
              <a:rPr lang="el-GR" dirty="0">
                <a:solidFill>
                  <a:srgbClr val="FF0000"/>
                </a:solidFill>
              </a:rPr>
              <a:t>Αντικειμενοστραφής Προγραμματισμός</a:t>
            </a:r>
            <a:r>
              <a:rPr lang="el-GR" dirty="0"/>
              <a:t>»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Object Oriented Programming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n-US" dirty="0"/>
              <a:t>To 2003 </a:t>
            </a:r>
            <a:r>
              <a:rPr lang="el-GR" dirty="0"/>
              <a:t>βραβεύτηκε με το </a:t>
            </a:r>
            <a:r>
              <a:rPr lang="en-US" dirty="0"/>
              <a:t>Turing Award</a:t>
            </a:r>
          </a:p>
          <a:p>
            <a:r>
              <a:rPr lang="el-GR" dirty="0"/>
              <a:t>Οι ιδέες του αντικειμενοστραφούς προγραμματισμού άρχισαν να εισάγονται σε πολλές υπάρχουσες η νέες γλώσσες. </a:t>
            </a:r>
            <a:r>
              <a:rPr lang="en-US" dirty="0"/>
              <a:t>O </a:t>
            </a:r>
            <a:r>
              <a:rPr lang="en-US" dirty="0">
                <a:solidFill>
                  <a:srgbClr val="0070C0"/>
                </a:solidFill>
              </a:rPr>
              <a:t>Bjorn </a:t>
            </a:r>
            <a:r>
              <a:rPr lang="en-US" dirty="0" err="1">
                <a:solidFill>
                  <a:srgbClr val="0070C0"/>
                </a:solidFill>
              </a:rPr>
              <a:t>Stroustrup</a:t>
            </a:r>
            <a:r>
              <a:rPr lang="el-GR" dirty="0"/>
              <a:t> δημιούργησε την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n-US" dirty="0"/>
              <a:t>(1980s)</a:t>
            </a:r>
          </a:p>
          <a:p>
            <a:r>
              <a:rPr lang="en-US" dirty="0"/>
              <a:t>H Sun </a:t>
            </a:r>
            <a:r>
              <a:rPr lang="el-GR" dirty="0"/>
              <a:t>δημιούργησε την γλώσσα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/>
              <a:t>η οποία βρίσκει εφαρμογή σε ανάπτυξη εφαρμογών στο διαδίκτυο (1990</a:t>
            </a:r>
            <a:r>
              <a:rPr lang="en-US" dirty="0"/>
              <a:t>s)</a:t>
            </a:r>
            <a:endParaRPr lang="el-GR" dirty="0"/>
          </a:p>
          <a:p>
            <a:pPr lvl="1"/>
            <a:r>
              <a:rPr lang="el-GR" dirty="0"/>
              <a:t>Ακολούθησε η </a:t>
            </a:r>
            <a:r>
              <a:rPr lang="en-US" dirty="0"/>
              <a:t>Microsoft </a:t>
            </a:r>
            <a:r>
              <a:rPr lang="el-GR" dirty="0"/>
              <a:t>με την </a:t>
            </a:r>
            <a:r>
              <a:rPr lang="en-US" dirty="0"/>
              <a:t>.NET </a:t>
            </a:r>
            <a:r>
              <a:rPr lang="el-GR" dirty="0"/>
              <a:t>πλατφόρμα και τις γλώσσες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Visual Basic </a:t>
            </a:r>
            <a:r>
              <a:rPr lang="el-GR" dirty="0"/>
              <a:t>και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C#</a:t>
            </a:r>
          </a:p>
        </p:txBody>
      </p:sp>
    </p:spTree>
    <p:extLst>
      <p:ext uri="{BB962C8B-B14F-4D97-AF65-F5344CB8AC3E}">
        <p14:creationId xmlns:p14="http://schemas.microsoft.com/office/powerpoint/2010/main" val="266050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Ιστορία</a:t>
            </a:r>
            <a:r>
              <a:rPr lang="en-US" dirty="0"/>
              <a:t> </a:t>
            </a:r>
            <a:r>
              <a:rPr lang="el-GR" dirty="0"/>
              <a:t>της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Ο </a:t>
            </a:r>
            <a:r>
              <a:rPr lang="en-AU" dirty="0">
                <a:solidFill>
                  <a:srgbClr val="0070C0"/>
                </a:solidFill>
              </a:rPr>
              <a:t>Patrick </a:t>
            </a:r>
            <a:r>
              <a:rPr lang="en-AU" dirty="0" err="1">
                <a:solidFill>
                  <a:srgbClr val="0070C0"/>
                </a:solidFill>
              </a:rPr>
              <a:t>Naughton</a:t>
            </a: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l-GR" dirty="0"/>
              <a:t>απειλεί την </a:t>
            </a:r>
            <a:r>
              <a:rPr lang="en-US" dirty="0"/>
              <a:t>Sun </a:t>
            </a:r>
            <a:r>
              <a:rPr lang="el-GR" dirty="0"/>
              <a:t>ότι θα φύγει.</a:t>
            </a:r>
          </a:p>
          <a:p>
            <a:r>
              <a:rPr lang="el-GR" dirty="0"/>
              <a:t>Τον βάζουν σε μία ομάδα αποτελούμενη από τους </a:t>
            </a:r>
            <a:r>
              <a:rPr lang="en-AU" dirty="0">
                <a:solidFill>
                  <a:srgbClr val="0070C0"/>
                </a:solidFill>
              </a:rPr>
              <a:t>James Gosling </a:t>
            </a:r>
            <a:r>
              <a:rPr lang="el-GR" dirty="0"/>
              <a:t>και </a:t>
            </a:r>
            <a:r>
              <a:rPr lang="en-AU" dirty="0">
                <a:solidFill>
                  <a:srgbClr val="0070C0"/>
                </a:solidFill>
              </a:rPr>
              <a:t>Mike Sheridan</a:t>
            </a:r>
            <a:r>
              <a:rPr lang="en-AU" dirty="0"/>
              <a:t> </a:t>
            </a:r>
            <a:r>
              <a:rPr lang="el-GR" dirty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Green project</a:t>
            </a:r>
            <a:r>
              <a:rPr lang="en-US" dirty="0"/>
              <a:t>.</a:t>
            </a:r>
          </a:p>
          <a:p>
            <a:r>
              <a:rPr lang="en-US" dirty="0"/>
              <a:t>O Gosling </a:t>
            </a:r>
            <a:r>
              <a:rPr lang="el-GR" dirty="0"/>
              <a:t>συνειδητοποιεί ότι η </a:t>
            </a:r>
            <a:r>
              <a:rPr lang="en-US" dirty="0"/>
              <a:t>C++ </a:t>
            </a:r>
            <a:r>
              <a:rPr lang="el-GR" dirty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/>
              <a:t>Δημιουργεί τη γλώσσα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Oak</a:t>
            </a:r>
          </a:p>
          <a:p>
            <a:r>
              <a:rPr lang="en-US" dirty="0"/>
              <a:t>To 1992 </a:t>
            </a:r>
            <a:r>
              <a:rPr lang="el-GR" dirty="0"/>
              <a:t>η ομάδα κάνει ένα </a:t>
            </a:r>
            <a:r>
              <a:rPr lang="en-US" dirty="0"/>
              <a:t>demo </a:t>
            </a:r>
            <a:r>
              <a:rPr lang="el-GR" dirty="0"/>
              <a:t>μιας συσκευής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PDA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, *7 </a:t>
            </a:r>
            <a:r>
              <a:rPr lang="el-GR" dirty="0"/>
              <a:t>(</a:t>
            </a:r>
            <a:r>
              <a:rPr lang="en-US" dirty="0"/>
              <a:t>star 7)</a:t>
            </a:r>
          </a:p>
          <a:p>
            <a:pPr lvl="1"/>
            <a:r>
              <a:rPr lang="el-GR" dirty="0"/>
              <a:t>Δημιουργείται η θυγατρική εταιρία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FirstPerson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Inc</a:t>
            </a:r>
            <a:r>
              <a:rPr lang="el-GR" dirty="0"/>
              <a:t> </a:t>
            </a:r>
            <a:r>
              <a:rPr lang="en-US" dirty="0"/>
              <a:t> </a:t>
            </a:r>
            <a:endParaRPr lang="el-GR" dirty="0"/>
          </a:p>
          <a:p>
            <a:r>
              <a:rPr lang="el-GR" dirty="0"/>
              <a:t>Η δημιουργία των έξυπνων συσκευών αποτυγχάνει και η ομάδα (μαζί με τον </a:t>
            </a:r>
            <a:r>
              <a:rPr lang="en-US" dirty="0">
                <a:solidFill>
                  <a:srgbClr val="0070C0"/>
                </a:solidFill>
              </a:rPr>
              <a:t>Eric Schmidt</a:t>
            </a:r>
            <a:r>
              <a:rPr lang="en-US" dirty="0"/>
              <a:t>) </a:t>
            </a:r>
            <a:r>
              <a:rPr lang="el-GR" dirty="0"/>
              <a:t>επικεντρώνεται στην εφαρμογή της πλατφόρμας στο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en-US" dirty="0"/>
              <a:t>.</a:t>
            </a:r>
          </a:p>
          <a:p>
            <a:pPr lvl="1"/>
            <a:r>
              <a:rPr lang="el-GR" dirty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/>
              <a:t>φτιάχνει τον </a:t>
            </a:r>
            <a:r>
              <a:rPr lang="en-US" dirty="0" err="1"/>
              <a:t>WebRunner</a:t>
            </a:r>
            <a:r>
              <a:rPr lang="en-US" dirty="0"/>
              <a:t> browser (</a:t>
            </a:r>
            <a:r>
              <a:rPr lang="el-GR" dirty="0" err="1"/>
              <a:t>μετα</a:t>
            </a:r>
            <a:r>
              <a:rPr lang="el-GR" dirty="0"/>
              <a:t> </a:t>
            </a:r>
            <a:r>
              <a:rPr lang="en-US" dirty="0" err="1"/>
              <a:t>HotJava</a:t>
            </a:r>
            <a:r>
              <a:rPr lang="en-US" dirty="0"/>
              <a:t>)</a:t>
            </a:r>
          </a:p>
          <a:p>
            <a:pPr lvl="1"/>
            <a:r>
              <a:rPr lang="el-GR" dirty="0"/>
              <a:t>Η γλώσσα μετονομάζεται σε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/>
              <a:t>και το ενδιαφέρον επικεντρώνεται σε εφαρμογές που τρέχουν μέσα στον </a:t>
            </a:r>
            <a:r>
              <a:rPr lang="en-US" dirty="0"/>
              <a:t>browser.</a:t>
            </a:r>
          </a:p>
          <a:p>
            <a:r>
              <a:rPr lang="en-US" dirty="0"/>
              <a:t>O </a:t>
            </a:r>
            <a:r>
              <a:rPr lang="en-US" dirty="0">
                <a:solidFill>
                  <a:srgbClr val="0070C0"/>
                </a:solidFill>
              </a:rPr>
              <a:t>Marc Andersen </a:t>
            </a:r>
            <a:r>
              <a:rPr lang="el-GR" dirty="0"/>
              <a:t>ανακοινώνει ότι 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Netscape browser </a:t>
            </a:r>
            <a:r>
              <a:rPr lang="el-GR" dirty="0"/>
              <a:t>θα υποστηρίζει</a:t>
            </a:r>
            <a:r>
              <a:rPr lang="en-US" dirty="0"/>
              <a:t> Java </a:t>
            </a:r>
            <a:r>
              <a:rPr lang="el-GR" dirty="0" err="1"/>
              <a:t>μικροεφαρμογές</a:t>
            </a:r>
            <a:r>
              <a:rPr lang="el-GR" dirty="0"/>
              <a:t> (</a:t>
            </a:r>
            <a:r>
              <a:rPr lang="en-US" dirty="0"/>
              <a:t>applets) </a:t>
            </a:r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είχε τους εξής στόχους:</a:t>
            </a:r>
          </a:p>
          <a:p>
            <a:pPr lvl="1"/>
            <a:r>
              <a:rPr lang="en-US" dirty="0"/>
              <a:t>"simple, object-oriented and familiar"</a:t>
            </a:r>
          </a:p>
          <a:p>
            <a:pPr lvl="1"/>
            <a:r>
              <a:rPr lang="en-US" dirty="0"/>
              <a:t>"robust and secure"</a:t>
            </a:r>
          </a:p>
          <a:p>
            <a:pPr lvl="1"/>
            <a:r>
              <a:rPr lang="en-US" dirty="0"/>
              <a:t>"architecture-neutral and portable"</a:t>
            </a:r>
          </a:p>
          <a:p>
            <a:pPr lvl="1"/>
            <a:r>
              <a:rPr lang="en-US" dirty="0"/>
              <a:t>"high performance"</a:t>
            </a:r>
          </a:p>
          <a:p>
            <a:pPr lvl="1"/>
            <a:r>
              <a:rPr lang="en-US" dirty="0"/>
              <a:t>"interpreted,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είχε τους εξής στόχους: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"simple, object-oriented and familiar"</a:t>
            </a:r>
          </a:p>
          <a:p>
            <a:pPr lvl="1"/>
            <a:r>
              <a:rPr lang="en-US" dirty="0"/>
              <a:t>"robust and secure"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"architecture-neutral and portable"</a:t>
            </a:r>
          </a:p>
          <a:p>
            <a:pPr lvl="1"/>
            <a:r>
              <a:rPr lang="en-US" dirty="0"/>
              <a:t>"high performance"</a:t>
            </a:r>
          </a:p>
          <a:p>
            <a:pPr lvl="1"/>
            <a:r>
              <a:rPr lang="en-US" dirty="0"/>
              <a:t>"interpreted,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“architecture-neutral and portable”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Το μεγαλύτερο πλεονέκτημα της </a:t>
            </a:r>
            <a:r>
              <a:rPr lang="en-US" dirty="0"/>
              <a:t>Java </a:t>
            </a:r>
            <a:r>
              <a:rPr lang="el-GR" dirty="0"/>
              <a:t>είναι 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/>
              <a:t> μοντέλο</a:t>
            </a:r>
            <a:r>
              <a:rPr lang="en-US" dirty="0"/>
              <a:t>, </a:t>
            </a:r>
            <a:r>
              <a:rPr lang="el-GR" dirty="0"/>
              <a:t>σε αντίθεση με το σύνηθες </a:t>
            </a:r>
            <a:r>
              <a:rPr lang="en-US" dirty="0">
                <a:solidFill>
                  <a:srgbClr val="0070C0"/>
                </a:solidFill>
              </a:rPr>
              <a:t>Write-Once-Compile-Anywhere</a:t>
            </a:r>
            <a:r>
              <a:rPr lang="en-US" dirty="0"/>
              <a:t> </a:t>
            </a:r>
            <a:r>
              <a:rPr lang="el-GR" dirty="0"/>
              <a:t>μοντέλο.</a:t>
            </a:r>
          </a:p>
          <a:p>
            <a:r>
              <a:rPr lang="el-GR" dirty="0"/>
              <a:t>Αυτό επιτυγχάνεται δημιουργώντας ένα </a:t>
            </a:r>
            <a:r>
              <a:rPr lang="el-GR" dirty="0">
                <a:solidFill>
                  <a:srgbClr val="0070C0"/>
                </a:solidFill>
              </a:rPr>
              <a:t>ενδιάμεσο κώδικα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(</a:t>
            </a:r>
            <a:r>
              <a:rPr lang="en-US" dirty="0" err="1">
                <a:solidFill>
                  <a:srgbClr val="0070C0"/>
                </a:solidFill>
              </a:rPr>
              <a:t>bytecode</a:t>
            </a:r>
            <a:r>
              <a:rPr lang="en-US" dirty="0"/>
              <a:t>) </a:t>
            </a:r>
            <a:r>
              <a:rPr lang="el-GR" dirty="0"/>
              <a:t>ο οποίος μετά τρέχει πάνω σε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/>
              <a:t>) </a:t>
            </a:r>
            <a:r>
              <a:rPr lang="el-GR" dirty="0"/>
              <a:t>η οποία το μεταφράζει σε </a:t>
            </a:r>
            <a:r>
              <a:rPr lang="el-GR" dirty="0">
                <a:solidFill>
                  <a:srgbClr val="0070C0"/>
                </a:solidFill>
              </a:rPr>
              <a:t>γλώσσα μηχανής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Οι προγραμματιστές πλέον γράφουν κώδικα για την εικονική μηχανή, η οποία δημιουργείται </a:t>
            </a:r>
            <a:r>
              <a:rPr lang="el-GR" dirty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10288</TotalTime>
  <Words>3090</Words>
  <Application>Microsoft Office PowerPoint</Application>
  <PresentationFormat>On-screen Show (4:3)</PresentationFormat>
  <Paragraphs>502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Courier New</vt:lpstr>
      <vt:lpstr>Monotype Sorts</vt:lpstr>
      <vt:lpstr>Wingdings</vt:lpstr>
      <vt:lpstr>Wingdings 2</vt:lpstr>
      <vt:lpstr>Clarity</vt:lpstr>
      <vt:lpstr>2. ΕΙΣΑΓΩΓΗ ΣΤΗ JAVA</vt:lpstr>
      <vt:lpstr>Η εξέλιξη των γλωσσών προγραμματισμού</vt:lpstr>
      <vt:lpstr>Αντικειμενοστραφής Προγραμματισμός</vt:lpstr>
      <vt:lpstr>Κλάσεις και Αντικείμενα</vt:lpstr>
      <vt:lpstr>Σύντομη ιστορία του Αντικειμενοστραφούς Προγραμματισμού</vt:lpstr>
      <vt:lpstr>Ιστορία της Java</vt:lpstr>
      <vt:lpstr>Java</vt:lpstr>
      <vt:lpstr>Java</vt:lpstr>
      <vt:lpstr>“architecture-neutral and portable”</vt:lpstr>
      <vt:lpstr>PowerPoint Presentation</vt:lpstr>
      <vt:lpstr>PowerPoint Presentation</vt:lpstr>
      <vt:lpstr>Java και το Internet</vt:lpstr>
      <vt:lpstr>Java Applets</vt:lpstr>
      <vt:lpstr>"simple, object-oriented and familiar"</vt:lpstr>
      <vt:lpstr>HELLO WORLD</vt:lpstr>
      <vt:lpstr>Java Installation</vt:lpstr>
      <vt:lpstr>Δομή ενός απλού Java προγράμματος</vt:lpstr>
      <vt:lpstr>File HelloWorld.java</vt:lpstr>
      <vt:lpstr>Μεταγλώττιση – Compiling</vt:lpstr>
      <vt:lpstr>Εκτέλεση - Running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Programming Style</vt:lpstr>
      <vt:lpstr>Programming Style: Ονόματα</vt:lpstr>
      <vt:lpstr>Παράδειγμα 2 </vt:lpstr>
      <vt:lpstr>Division.java</vt:lpstr>
      <vt:lpstr>Ορισμός/Δήλωση μεταβλητών</vt:lpstr>
      <vt:lpstr>Ορισμός/Δήλωση μεταβλητών</vt:lpstr>
      <vt:lpstr>Πρωταρχικοί τύποι</vt:lpstr>
      <vt:lpstr>Πρωταρχικοί τύποι</vt:lpstr>
      <vt:lpstr>Ανάθεση</vt:lpstr>
      <vt:lpstr>Casting</vt:lpstr>
      <vt:lpstr>Αναθέσεις </vt:lpstr>
      <vt:lpstr>Διαχείριση αλφαριθμητικών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213</cp:revision>
  <dcterms:created xsi:type="dcterms:W3CDTF">2013-02-10T16:19:38Z</dcterms:created>
  <dcterms:modified xsi:type="dcterms:W3CDTF">2020-02-25T20:44:30Z</dcterms:modified>
</cp:coreProperties>
</file>