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5"/>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12" r:id="rId18"/>
    <p:sldId id="713" r:id="rId19"/>
    <p:sldId id="718" r:id="rId20"/>
    <p:sldId id="694" r:id="rId21"/>
    <p:sldId id="714" r:id="rId22"/>
    <p:sldId id="759" r:id="rId23"/>
    <p:sldId id="760" r:id="rId24"/>
    <p:sldId id="770" r:id="rId25"/>
    <p:sldId id="762" r:id="rId26"/>
    <p:sldId id="771" r:id="rId27"/>
    <p:sldId id="795" r:id="rId28"/>
    <p:sldId id="761" r:id="rId29"/>
    <p:sldId id="763" r:id="rId30"/>
    <p:sldId id="778" r:id="rId31"/>
    <p:sldId id="764" r:id="rId32"/>
    <p:sldId id="765" r:id="rId33"/>
    <p:sldId id="766" r:id="rId34"/>
    <p:sldId id="776" r:id="rId35"/>
    <p:sldId id="767" r:id="rId36"/>
    <p:sldId id="787" r:id="rId37"/>
    <p:sldId id="788" r:id="rId38"/>
    <p:sldId id="789" r:id="rId39"/>
    <p:sldId id="790" r:id="rId40"/>
    <p:sldId id="696" r:id="rId41"/>
    <p:sldId id="736" r:id="rId42"/>
    <p:sldId id="738" r:id="rId43"/>
    <p:sldId id="739" r:id="rId44"/>
    <p:sldId id="741" r:id="rId45"/>
    <p:sldId id="740" r:id="rId46"/>
    <p:sldId id="745" r:id="rId47"/>
    <p:sldId id="698" r:id="rId48"/>
    <p:sldId id="729" r:id="rId49"/>
    <p:sldId id="730" r:id="rId50"/>
    <p:sldId id="742" r:id="rId51"/>
    <p:sldId id="743" r:id="rId52"/>
    <p:sldId id="735" r:id="rId53"/>
    <p:sldId id="744" r:id="rId54"/>
    <p:sldId id="746" r:id="rId55"/>
    <p:sldId id="747" r:id="rId56"/>
    <p:sldId id="748" r:id="rId57"/>
    <p:sldId id="749" r:id="rId58"/>
    <p:sldId id="750" r:id="rId59"/>
    <p:sldId id="751" r:id="rId60"/>
    <p:sldId id="791" r:id="rId61"/>
    <p:sldId id="716" r:id="rId62"/>
    <p:sldId id="724" r:id="rId63"/>
    <p:sldId id="752" r:id="rId64"/>
    <p:sldId id="753" r:id="rId65"/>
    <p:sldId id="754" r:id="rId66"/>
    <p:sldId id="779" r:id="rId67"/>
    <p:sldId id="786" r:id="rId68"/>
    <p:sldId id="774" r:id="rId69"/>
    <p:sldId id="773" r:id="rId70"/>
    <p:sldId id="702" r:id="rId71"/>
    <p:sldId id="794" r:id="rId72"/>
    <p:sldId id="755" r:id="rId73"/>
    <p:sldId id="75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3" d="100"/>
          <a:sy n="63" d="100"/>
        </p:scale>
        <p:origin x="772"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27</a:t>
            </a:fld>
            <a:endParaRPr lang="en-US"/>
          </a:p>
        </p:txBody>
      </p:sp>
    </p:spTree>
    <p:extLst>
      <p:ext uri="{BB962C8B-B14F-4D97-AF65-F5344CB8AC3E}">
        <p14:creationId xmlns:p14="http://schemas.microsoft.com/office/powerpoint/2010/main" val="208299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42</a:t>
            </a:fld>
            <a:endParaRPr lang="en-US"/>
          </a:p>
        </p:txBody>
      </p:sp>
    </p:spTree>
    <p:extLst>
      <p:ext uri="{BB962C8B-B14F-4D97-AF65-F5344CB8AC3E}">
        <p14:creationId xmlns:p14="http://schemas.microsoft.com/office/powerpoint/2010/main" val="370515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11/2/2020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p:txBody>
          <a:bodyPr>
            <a:normAutofit/>
          </a:bodyPr>
          <a:lstStyle/>
          <a:p>
            <a:r>
              <a:rPr lang="en-US"/>
              <a:t>PCA </a:t>
            </a:r>
            <a:r>
              <a:rPr lang="en-US" dirty="0"/>
              <a:t>– SVD</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308331"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vice versa)</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or 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or 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89" t="-2250"/>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vector is expressed in the axis-aligned basis.</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basis over which a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4910"/>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447800"/>
                <a:ext cx="11201400" cy="5257800"/>
              </a:xfrm>
            </p:spPr>
            <p:txBody>
              <a:bodyPr>
                <a:normAutofit fontScale="70000" lnSpcReduction="2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r>
                  <a:rPr lang="el-GR" b="0" dirty="0">
                    <a:solidFill>
                      <a:srgbClr val="0070C0"/>
                    </a:solidFill>
                  </a:rPr>
                  <a:t> </a:t>
                </a:r>
                <a:endParaRPr lang="en-US" dirty="0"/>
              </a:p>
              <a:p>
                <a:pPr lvl="1"/>
                <a:r>
                  <a:rPr lang="en-US" dirty="0"/>
                  <a:t>the coordinates of u are the coefficients of the linear combination</a:t>
                </a:r>
              </a:p>
              <a:p>
                <a:pPr lvl="1"/>
                <a:endParaRPr lang="en-US" dirty="0"/>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r>
                  <a:rPr lang="en-US" dirty="0"/>
                  <a:t>the coordinates of u are the coefficients of the linear combination</a:t>
                </a:r>
                <a:endParaRPr lang="en-US" dirty="0">
                  <a:solidFill>
                    <a:srgbClr val="0070C0"/>
                  </a:solidFill>
                </a:endParaRPr>
              </a:p>
              <a:p>
                <a:pPr lvl="1"/>
                <a:endParaRPr lang="en-US" dirty="0"/>
              </a:p>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r>
                  <a:rPr lang="en-US" dirty="0">
                    <a:solidFill>
                      <a:schemeClr val="accent6">
                        <a:lumMod val="75000"/>
                      </a:schemeClr>
                    </a:solidFill>
                  </a:rPr>
                  <a:t>Example</a:t>
                </a:r>
              </a:p>
              <a:p>
                <a:pPr lvl="1"/>
                <a:r>
                  <a:rPr lang="en-US" dirty="0"/>
                  <a:t>Matrix </a:t>
                </a:r>
                <a14:m>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5</m:t>
                              </m:r>
                            </m:e>
                            <m:e>
                              <m:r>
                                <a:rPr lang="en-US" b="0" i="1" smtClean="0">
                                  <a:latin typeface="Cambria Math" panose="02040503050406030204" pitchFamily="18" charset="0"/>
                                </a:rPr>
                                <m:t>0</m:t>
                              </m:r>
                            </m:e>
                          </m:mr>
                        </m:m>
                      </m:e>
                    </m:d>
                  </m:oMath>
                </a14:m>
                <a:r>
                  <a:rPr lang="en-US" dirty="0"/>
                  <a:t> has rank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endParaRPr lang="en-US" b="1" dirty="0"/>
              </a:p>
              <a:p>
                <a:pPr lvl="2"/>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2"/>
                <a:stretch>
                  <a:fillRect l="-272" t="-1740" r="-490"/>
                </a:stretch>
              </a:blipFill>
            </p:spPr>
            <p:txBody>
              <a:bodyPr/>
              <a:lstStyle/>
              <a:p>
                <a:r>
                  <a:rPr lang="en-US">
                    <a:noFill/>
                  </a:rPr>
                  <a:t> </a:t>
                </a:r>
              </a:p>
            </p:txBody>
          </p:sp>
        </mc:Fallback>
      </mc:AlternateContent>
    </p:spTree>
    <p:extLst>
      <p:ext uri="{BB962C8B-B14F-4D97-AF65-F5344CB8AC3E}">
        <p14:creationId xmlns:p14="http://schemas.microsoft.com/office/powerpoint/2010/main" val="294892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1277600" cy="4876800"/>
              </a:xfrm>
            </p:spPr>
            <p:txBody>
              <a:bodyPr>
                <a:normAutofit/>
              </a:bodyPr>
              <a:lstStyle/>
              <a:p>
                <a:r>
                  <a:rPr lang="en-US" dirty="0">
                    <a:solidFill>
                      <a:schemeClr val="accent6">
                        <a:lumMod val="75000"/>
                      </a:schemeClr>
                    </a:solidFill>
                  </a:rPr>
                  <a:t>(Right) Eigenvector</a:t>
                </a:r>
                <a:r>
                  <a:rPr lang="en-US" dirty="0"/>
                  <a:t> 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endParaRPr lang="en-US" dirty="0">
                  <a:solidFill>
                    <a:srgbClr val="0070C0"/>
                  </a:solidFill>
                </a:endParaRPr>
              </a:p>
              <a:p>
                <a:r>
                  <a:rPr lang="en-US" dirty="0"/>
                  <a:t>A </a:t>
                </a:r>
                <a:r>
                  <a:rPr lang="en-US" dirty="0">
                    <a:solidFill>
                      <a:srgbClr val="FF0000"/>
                    </a:solidFill>
                  </a:rPr>
                  <a:t>square symmetric </a:t>
                </a:r>
                <a:r>
                  <a:rPr lang="en-US" dirty="0"/>
                  <a:t>matrix </a:t>
                </a:r>
                <a:r>
                  <a:rPr lang="en-US" dirty="0">
                    <a:solidFill>
                      <a:srgbClr val="00B0F0"/>
                    </a:solidFill>
                  </a:rPr>
                  <a:t>A</a:t>
                </a:r>
                <a:r>
                  <a:rPr lang="en-US" dirty="0"/>
                  <a:t> of rank </a:t>
                </a:r>
                <a:r>
                  <a:rPr lang="en-US" dirty="0">
                    <a:solidFill>
                      <a:schemeClr val="accent6">
                        <a:lumMod val="75000"/>
                      </a:schemeClr>
                    </a:solidFill>
                  </a:rPr>
                  <a:t>r</a:t>
                </a:r>
                <a:r>
                  <a:rPr lang="en-US" dirty="0"/>
                  <a:t>, has </a:t>
                </a:r>
                <a:r>
                  <a:rPr lang="en-US" dirty="0">
                    <a:solidFill>
                      <a:schemeClr val="accent6">
                        <a:lumMod val="75000"/>
                      </a:schemeClr>
                    </a:solidFill>
                  </a:rPr>
                  <a:t>r</a:t>
                </a:r>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with eigenvalues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a:t>.</a:t>
                </a:r>
              </a:p>
              <a:p>
                <a:r>
                  <a:rPr lang="en-US" dirty="0"/>
                  <a:t>Eigenvectors define an </a:t>
                </a:r>
                <a:r>
                  <a:rPr lang="en-US" dirty="0">
                    <a:solidFill>
                      <a:schemeClr val="accent6">
                        <a:lumMod val="75000"/>
                      </a:schemeClr>
                    </a:solidFill>
                  </a:rPr>
                  <a:t>orthonormal basis </a:t>
                </a:r>
                <a:r>
                  <a:rPr lang="en-US" dirty="0"/>
                  <a:t>for the </a:t>
                </a:r>
                <a:r>
                  <a:rPr lang="en-US" dirty="0">
                    <a:solidFill>
                      <a:srgbClr val="0070C0"/>
                    </a:solidFill>
                  </a:rPr>
                  <a:t>column space </a:t>
                </a:r>
                <a:r>
                  <a:rPr lang="en-US" dirty="0"/>
                  <a:t>of </a:t>
                </a:r>
                <a:r>
                  <a:rPr lang="en-US" dirty="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1277600" cy="4876800"/>
              </a:xfrm>
              <a:blipFill>
                <a:blip r:embed="rId2"/>
                <a:stretch>
                  <a:fillRect l="-703" t="-1375"/>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1866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r>
                  <a:rPr lang="en-US" dirty="0">
                    <a:solidFill>
                      <a:srgbClr val="00B0F0"/>
                    </a:solidFill>
                  </a:rPr>
                  <a:t>A</a:t>
                </a:r>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r>
                  <a:rPr lang="en-US" dirty="0">
                    <a:solidFill>
                      <a:srgbClr val="00B0F0"/>
                    </a:solidFill>
                  </a:rPr>
                  <a:t>A</a:t>
                </a:r>
                <a:r>
                  <a:rPr lang="en-US" dirty="0"/>
                  <a:t>.</a:t>
                </a:r>
              </a:p>
              <a:p>
                <a:r>
                  <a:rPr lang="en-US" dirty="0"/>
                  <a:t>If </a:t>
                </a:r>
                <a:r>
                  <a:rPr lang="en-US" dirty="0">
                    <a:solidFill>
                      <a:srgbClr val="0070C0"/>
                    </a:solidFill>
                  </a:rPr>
                  <a:t>A</a:t>
                </a:r>
                <a:r>
                  <a:rPr lang="en-US" dirty="0"/>
                  <a:t> has rank </a:t>
                </a:r>
                <a:r>
                  <a:rPr lang="en-US" dirty="0">
                    <a:solidFill>
                      <a:srgbClr val="0070C0"/>
                    </a:solidFill>
                  </a:rPr>
                  <a:t>r</a:t>
                </a:r>
                <a:r>
                  <a:rPr lang="en-US" dirty="0"/>
                  <a:t>, then </a:t>
                </a:r>
                <a:r>
                  <a:rPr lang="en-US" dirty="0">
                    <a:solidFill>
                      <a:srgbClr val="0070C0"/>
                    </a:solidFill>
                  </a:rPr>
                  <a:t>A</a:t>
                </a:r>
                <a:r>
                  <a:rPr lang="en-US" dirty="0"/>
                  <a:t> 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matrices</a:t>
                </a:r>
              </a:p>
              <a:p>
                <a:endParaRPr lang="en-US" dirty="0"/>
              </a:p>
              <a:p>
                <a:r>
                  <a:rPr lang="en-US" dirty="0"/>
                  <a:t>There are </a:t>
                </a:r>
                <a:r>
                  <a:rPr lang="en-US" dirty="0">
                    <a:solidFill>
                      <a:srgbClr val="0070C0"/>
                    </a:solidFill>
                  </a:rPr>
                  <a:t>r</a:t>
                </a:r>
                <a:r>
                  <a:rPr lang="en-US" dirty="0"/>
                  <a:t> “</a:t>
                </a:r>
                <a:r>
                  <a:rPr lang="en-US" dirty="0">
                    <a:solidFill>
                      <a:schemeClr val="accent6">
                        <a:lumMod val="75000"/>
                      </a:schemeClr>
                    </a:solidFill>
                  </a:rPr>
                  <a:t>linear components/trends” (axes) </a:t>
                </a:r>
                <a:r>
                  <a:rPr lang="en-US" dirty="0"/>
                  <a:t>in </a:t>
                </a:r>
                <a:r>
                  <a:rPr lang="en-US" dirty="0">
                    <a:solidFill>
                      <a:srgbClr val="0070C0"/>
                    </a:solidFill>
                  </a:rPr>
                  <a:t>A</a:t>
                </a:r>
                <a:r>
                  <a:rPr lang="en-US" dirty="0"/>
                  <a:t>.</a:t>
                </a:r>
              </a:p>
              <a:p>
                <a:pPr lvl="1">
                  <a:lnSpc>
                    <a:spcPct val="80000"/>
                  </a:lnSpc>
                </a:pPr>
                <a:r>
                  <a:rPr lang="en-US" sz="2200" dirty="0">
                    <a:solidFill>
                      <a:schemeClr val="accent6">
                        <a:lumMod val="75000"/>
                      </a:schemeClr>
                    </a:solidFill>
                  </a:rPr>
                  <a:t>Linear component</a:t>
                </a:r>
                <a:r>
                  <a:rPr lang="en-US" sz="2200" dirty="0"/>
                  <a:t>: vector </a:t>
                </a:r>
                <a:r>
                  <a:rPr lang="en-US" sz="2200" b="1" dirty="0">
                    <a:solidFill>
                      <a:srgbClr val="0066FF"/>
                    </a:solidFill>
                  </a:rPr>
                  <a:t>v </a:t>
                </a:r>
                <a:r>
                  <a:rPr lang="en-US" sz="2200" dirty="0"/>
                  <a:t>along which the row vectors of </a:t>
                </a:r>
                <a:r>
                  <a:rPr lang="en-US" sz="2200" dirty="0">
                    <a:solidFill>
                      <a:srgbClr val="0066FF"/>
                    </a:solidFill>
                  </a:rPr>
                  <a:t>A</a:t>
                </a:r>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r>
                                <a:rPr lang="en-US" b="0" i="1" smtClean="0">
                                  <a:latin typeface="Cambria Math" panose="02040503050406030204" pitchFamily="18" charset="0"/>
                                </a:rPr>
                                <m:t>|</m:t>
                              </m:r>
                            </m:e>
                          </m:func>
                        </m:e>
                      </m:func>
                    </m:oMath>
                  </m:oMathPara>
                </a14:m>
                <a:endParaRPr lang="en-US" dirty="0"/>
              </a:p>
              <a:p>
                <a:pPr>
                  <a:lnSpc>
                    <a:spcPct val="80000"/>
                  </a:lnSpc>
                </a:pPr>
                <a:endParaRPr lang="en-US" sz="2600" b="1"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r>
                  <a:rPr lang="en-US" dirty="0">
                    <a:solidFill>
                      <a:srgbClr val="00B0F0"/>
                    </a:solidFill>
                  </a:rPr>
                  <a:t>A</a:t>
                </a:r>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r>
                  <a:rPr lang="en-US" dirty="0">
                    <a:solidFill>
                      <a:srgbClr val="00B0F0"/>
                    </a:solidFill>
                  </a:rPr>
                  <a:t>A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r>
                  <a:rPr lang="en-US" dirty="0">
                    <a:solidFill>
                      <a:srgbClr val="00B0F0"/>
                    </a:solidFill>
                  </a:rPr>
                  <a:t>A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201400" cy="5029200"/>
              </a:xfrm>
            </p:spPr>
            <p:txBody>
              <a:bodyPr>
                <a:normAutofit fontScale="700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201400" cy="5029200"/>
              </a:xfrm>
              <a:blipFill>
                <a:blip r:embed="rId2"/>
                <a:stretch>
                  <a:fillRect l="-272" t="-1818"/>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6858015" y="3886200"/>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647937" y="2741633"/>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8534404" y="1849352"/>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9155852" y="2220081"/>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6107788" y="2187487"/>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6477004" y="1381881"/>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6400800" y="2732118"/>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7772404" y="214388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7569497" y="2748486"/>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8022376" y="305074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8650921" y="2668039"/>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7671995" y="2093080"/>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7795499" y="1953086"/>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6901150" y="2036201"/>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4876800"/>
          </a:xfrm>
        </p:spPr>
        <p:txBody>
          <a:bodyPr/>
          <a:lstStyle/>
          <a:p>
            <a:r>
              <a:rPr lang="en-US" dirty="0"/>
              <a:t>Which direction is best to project?</a:t>
            </a:r>
          </a:p>
          <a:p>
            <a:endParaRPr lang="en-US" dirty="0"/>
          </a:p>
          <a:p>
            <a:endParaRPr lang="en-US" dirty="0"/>
          </a:p>
          <a:p>
            <a:endParaRPr lang="en-US" dirty="0"/>
          </a:p>
          <a:p>
            <a:endParaRPr lang="en-US" dirty="0"/>
          </a:p>
          <a:p>
            <a:endParaRPr lang="en-US" dirty="0"/>
          </a:p>
          <a:p>
            <a:r>
              <a:rPr lang="en-US" dirty="0"/>
              <a:t>Note that in the case of blue and green directions we have points that are far falling on each other.</a:t>
            </a:r>
          </a:p>
          <a:p>
            <a:r>
              <a:rPr lang="en-US" dirty="0"/>
              <a:t>The red maximizes the variance, which gives more information</a:t>
            </a:r>
          </a:p>
        </p:txBody>
      </p:sp>
    </p:spTree>
    <p:extLst>
      <p:ext uri="{BB962C8B-B14F-4D97-AF65-F5344CB8AC3E}">
        <p14:creationId xmlns:p14="http://schemas.microsoft.com/office/powerpoint/2010/main" val="40220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the data matrix </a:t>
                </a:r>
                <a:r>
                  <a:rPr lang="en-US" dirty="0">
                    <a:solidFill>
                      <a:srgbClr val="0070C0"/>
                    </a:solidFill>
                  </a:rPr>
                  <a:t>A</a:t>
                </a:r>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diagonal</a:t>
                </a:r>
              </a:p>
              <a:p>
                <a:pPr lvl="1"/>
                <a:r>
                  <a:rPr lang="en-US" dirty="0"/>
                  <a:t>All the values are in the diagonal and the off-diagonal entries are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1500"/>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1"/>
                <a:r>
                  <a:rPr lang="en-US" dirty="0"/>
                  <a:t>Each attribute captures </a:t>
                </a:r>
                <a:r>
                  <a:rPr lang="en-US" dirty="0">
                    <a:solidFill>
                      <a:schemeClr val="accent6">
                        <a:lumMod val="75000"/>
                      </a:schemeClr>
                    </a:solidFill>
                  </a:rPr>
                  <a:t>the most remaining variance </a:t>
                </a:r>
                <a:r>
                  <a:rPr lang="en-US" dirty="0"/>
                  <a:t>in the data, while orthogonal to the existing attributes</a:t>
                </a:r>
              </a:p>
              <a:p>
                <a:pPr lvl="2"/>
                <a:r>
                  <a:rPr lang="en-US" dirty="0"/>
                  <a:t>The first attribute should capture the most variance in the data</a:t>
                </a:r>
              </a:p>
              <a:p>
                <a:pPr lvl="2"/>
                <a:endParaRPr lang="en-US" dirty="0"/>
              </a:p>
              <a:p>
                <a:r>
                  <a:rPr lang="en-US" dirty="0"/>
                  <a:t>For matrix </a:t>
                </a:r>
                <a14:m>
                  <m:oMath xmlns:m="http://schemas.openxmlformats.org/officeDocument/2006/math">
                    <m:r>
                      <a:rPr lang="en-US" b="0" i="1" smtClean="0">
                        <a:solidFill>
                          <a:srgbClr val="0070C0"/>
                        </a:solidFill>
                        <a:latin typeface="Cambria Math"/>
                      </a:rPr>
                      <m:t>𝐴</m:t>
                    </m:r>
                  </m:oMath>
                </a14:m>
                <a:r>
                  <a:rPr lang="en-US" dirty="0"/>
                  <a:t>, the variance of the rows of </a:t>
                </a:r>
                <a14:m>
                  <m:oMath xmlns:m="http://schemas.openxmlformats.org/officeDocument/2006/math">
                    <m:r>
                      <a:rPr lang="en-US" b="0" i="1" smtClean="0">
                        <a:solidFill>
                          <a:srgbClr val="0070C0"/>
                        </a:solidFill>
                        <a:latin typeface="Cambria Math"/>
                      </a:rPr>
                      <m:t>𝐴</m:t>
                    </m:r>
                  </m:oMath>
                </a14:m>
                <a:r>
                  <a:rPr lang="en-US" dirty="0"/>
                  <a:t> when projected to vector </a:t>
                </a:r>
                <a14:m>
                  <m:oMath xmlns:m="http://schemas.openxmlformats.org/officeDocument/2006/math">
                    <m:r>
                      <a:rPr lang="en-US" b="0" i="1" smtClean="0">
                        <a:latin typeface="Cambria Math" panose="02040503050406030204" pitchFamily="18" charset="0"/>
                      </a:rPr>
                      <m:t>𝑣</m:t>
                    </m:r>
                  </m:oMath>
                </a14:m>
                <a:r>
                  <a:rPr lang="en-US" dirty="0"/>
                  <a:t> is given by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𝑣</m:t>
                                </m:r>
                                <m:r>
                                  <a:rPr lang="en-US" b="0" i="1" smtClean="0">
                                    <a:latin typeface="Cambria Math" panose="02040503050406030204" pitchFamily="18" charset="0"/>
                                  </a:rPr>
                                  <m:t> </m:t>
                                </m:r>
                              </m:e>
                            </m:d>
                          </m:e>
                        </m:d>
                      </m:e>
                      <m:sup>
                        <m:r>
                          <a:rPr lang="en-US" b="0" i="1" smtClean="0">
                            <a:latin typeface="Cambria Math"/>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r>
                  <a:rPr lang="en-US" sz="2400" b="1" dirty="0">
                    <a:solidFill>
                      <a:schemeClr val="accent2"/>
                    </a:solidFill>
                  </a:rPr>
                  <a:t>k</a:t>
                </a:r>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1" i="1" dirty="0" smtClean="0">
                        <a:solidFill>
                          <a:schemeClr val="accent2"/>
                        </a:solidFill>
                        <a:latin typeface="Cambria Math" panose="02040503050406030204" pitchFamily="18" charset="0"/>
                      </a:rPr>
                      <m:t>𝝈</m:t>
                    </m:r>
                    <m:r>
                      <a:rPr lang="en-US" sz="2400" b="1" i="1" baseline="-25000" dirty="0" err="1">
                        <a:solidFill>
                          <a:schemeClr val="accent2"/>
                        </a:solidFill>
                        <a:latin typeface="Cambria Math" panose="02040503050406030204" pitchFamily="18" charset="0"/>
                      </a:rPr>
                      <m:t>𝒌</m:t>
                    </m:r>
                    <m:r>
                      <a:rPr lang="en-US" sz="2400" b="1" i="1" baseline="30000" dirty="0" err="1">
                        <a:solidFill>
                          <a:schemeClr val="accent2"/>
                        </a:solidFill>
                        <a:latin typeface="Cambria Math" panose="02040503050406030204" pitchFamily="18" charset="0"/>
                      </a:rPr>
                      <m:t>𝟐</m:t>
                    </m:r>
                  </m:oMath>
                </a14:m>
                <a:endParaRPr lang="en-US" sz="2400" b="1" baseline="30000" dirty="0">
                  <a:solidFill>
                    <a:schemeClr val="accent2"/>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3"/>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spid="_x0000_s4135" name="Equation" r:id="rId4" imgW="838080" imgH="888840" progId="Equation.3">
                  <p:embed/>
                </p:oleObj>
              </mc:Choice>
              <mc:Fallback>
                <p:oleObj name="Equation" r:id="rId4" imgW="83808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a:t>
                </a:r>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956"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380051"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380051" cy="400110"/>
              </a:xfrm>
              <a:prstGeom prst="rect">
                <a:avLst/>
              </a:prstGeom>
              <a:blipFill>
                <a:blip r:embed="rId3"/>
                <a:stretch>
                  <a:fillRect l="-654"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r>
                  <a:rPr lang="en-US" dirty="0">
                    <a:solidFill>
                      <a:srgbClr val="00B0F0"/>
                    </a:solidFill>
                  </a:rPr>
                  <a:t>k-dimensional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k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p:sp>
        <p:nvSpPr>
          <p:cNvPr id="3" name="Content Placeholder 2"/>
          <p:cNvSpPr>
            <a:spLocks noGrp="1"/>
          </p:cNvSpPr>
          <p:nvPr>
            <p:ph idx="1"/>
          </p:nvPr>
        </p:nvSpPr>
        <p:spPr/>
        <p:txBody>
          <a:bodyPr/>
          <a:lstStyle/>
          <a:p>
            <a:r>
              <a:rPr lang="en-US" dirty="0"/>
              <a:t>Rows (columns) are linear combinations of </a:t>
            </a:r>
            <a:r>
              <a:rPr lang="en-US" dirty="0">
                <a:solidFill>
                  <a:srgbClr val="00B0F0"/>
                </a:solidFill>
              </a:rPr>
              <a:t>k</a:t>
            </a:r>
            <a:r>
              <a:rPr lang="en-US" dirty="0"/>
              <a:t> </a:t>
            </a:r>
            <a:r>
              <a:rPr lang="en-US" dirty="0">
                <a:solidFill>
                  <a:schemeClr val="accent6">
                    <a:lumMod val="75000"/>
                  </a:schemeClr>
                </a:solidFill>
              </a:rPr>
              <a:t>latent factors</a:t>
            </a:r>
          </a:p>
          <a:p>
            <a:pPr lvl="1"/>
            <a:r>
              <a:rPr lang="en-US" dirty="0"/>
              <a:t>E.g., in our extreme document example there are two factors</a:t>
            </a:r>
          </a:p>
          <a:p>
            <a:r>
              <a:rPr lang="en-US" dirty="0"/>
              <a:t>Some </a:t>
            </a:r>
            <a:r>
              <a:rPr lang="en-US" dirty="0">
                <a:solidFill>
                  <a:srgbClr val="0070C0"/>
                </a:solidFill>
              </a:rPr>
              <a:t>noise</a:t>
            </a:r>
            <a:r>
              <a:rPr lang="en-US" dirty="0"/>
              <a:t> is added to this rank-k matrix resulting in higher rank</a:t>
            </a:r>
          </a:p>
          <a:p>
            <a:endParaRPr lang="en-US" dirty="0"/>
          </a:p>
          <a:p>
            <a:r>
              <a:rPr lang="en-US" dirty="0"/>
              <a:t>SVD retrieves the latent factors (hopefully).</a:t>
            </a:r>
          </a:p>
        </p:txBody>
      </p:sp>
    </p:spTree>
    <p:extLst>
      <p:ext uri="{BB962C8B-B14F-4D97-AF65-F5344CB8AC3E}">
        <p14:creationId xmlns:p14="http://schemas.microsoft.com/office/powerpoint/2010/main" val="179489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(extreme)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41</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42</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43</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44</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45</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46</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48</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49</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50</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51</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52</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54</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55</a:t>
            </a:fld>
            <a:endParaRPr lang="en-US"/>
          </a:p>
        </p:txBody>
      </p:sp>
      <p:grpSp>
        <p:nvGrpSpPr>
          <p:cNvPr id="43" name="Group 42"/>
          <p:cNvGrpSpPr/>
          <p:nvPr/>
        </p:nvGrpSpPr>
        <p:grpSpPr>
          <a:xfrm>
            <a:off x="8153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1752600" y="3494545"/>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79308470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56</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57</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58</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59</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25477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Application: Recommender systems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a:t>Data: Users rating movies</a:t>
                </a:r>
              </a:p>
              <a:p>
                <a:pPr lvl="1"/>
                <a:r>
                  <a:rPr lang="en-US" dirty="0"/>
                  <a:t>Sparse and often noisy</a:t>
                </a:r>
              </a:p>
              <a:p>
                <a:r>
                  <a:rPr lang="en-US" dirty="0"/>
                  <a:t>Assumption: There are </a:t>
                </a:r>
                <a:r>
                  <a:rPr lang="en-US" dirty="0">
                    <a:solidFill>
                      <a:srgbClr val="00B0F0"/>
                    </a:solidFill>
                  </a:rPr>
                  <a:t>k</a:t>
                </a:r>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pPr lvl="1"/>
                <a:r>
                  <a:rPr lang="en-US" dirty="0"/>
                  <a:t>Each user is a weighted combination of these profiles</a:t>
                </a:r>
              </a:p>
              <a:p>
                <a:r>
                  <a:rPr lang="en-US" dirty="0"/>
                  <a:t>Assumption: The matrix with the </a:t>
                </a:r>
                <a:r>
                  <a:rPr lang="en-US" dirty="0">
                    <a:solidFill>
                      <a:schemeClr val="accent6">
                        <a:lumMod val="75000"/>
                      </a:schemeClr>
                    </a:solidFill>
                  </a:rPr>
                  <a:t>true preferences</a:t>
                </a:r>
                <a:r>
                  <a:rPr lang="en-US" dirty="0"/>
                  <a:t> of the users for the movies is a rank-k matrix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a:t> </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815"/>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76400"/>
                <a:ext cx="11125200" cy="4876800"/>
              </a:xfrm>
            </p:spPr>
            <p:txBody>
              <a:bodyPr>
                <a:normAutofit/>
              </a:bodyPr>
              <a:lstStyle/>
              <a:p>
                <a:r>
                  <a:rPr lang="en-US" dirty="0"/>
                  <a:t>What we observe is </a:t>
                </a:r>
                <a14:m>
                  <m:oMath xmlns:m="http://schemas.openxmlformats.org/officeDocument/2006/math">
                    <m:acc>
                      <m:accPr>
                        <m:chr m:val="̃"/>
                        <m:ctrlPr>
                          <a:rPr lang="en-US"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70C0"/>
                    </a:solidFill>
                  </a:rPr>
                  <a:t> </a:t>
                </a:r>
                <a:r>
                  <a:rPr lang="en-US" dirty="0"/>
                  <a:t>a </a:t>
                </a:r>
                <a:r>
                  <a:rPr lang="en-US" dirty="0">
                    <a:solidFill>
                      <a:srgbClr val="FF0000"/>
                    </a:solidFill>
                  </a:rPr>
                  <a:t>noisy</a:t>
                </a:r>
                <a:r>
                  <a:rPr lang="en-US" dirty="0"/>
                  <a:t>, and </a:t>
                </a:r>
                <a:r>
                  <a:rPr lang="en-US" dirty="0">
                    <a:solidFill>
                      <a:srgbClr val="00B0F0"/>
                    </a:solidFill>
                  </a:rPr>
                  <a:t>incomplete</a:t>
                </a:r>
                <a:r>
                  <a:rPr lang="en-US" dirty="0"/>
                  <a:t> version matrix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𝑘</m:t>
                        </m:r>
                      </m:sub>
                    </m:sSub>
                  </m:oMath>
                </a14:m>
                <a:endParaRPr lang="en-US" dirty="0"/>
              </a:p>
              <a:p>
                <a:r>
                  <a:rPr lang="en-US" dirty="0"/>
                  <a:t>Given matrix </a:t>
                </a:r>
                <a14:m>
                  <m:oMath xmlns:m="http://schemas.openxmlformats.org/officeDocument/2006/math">
                    <m:acc>
                      <m:accPr>
                        <m:chr m:val="̃"/>
                        <m:ctrlPr>
                          <a:rPr lang="en-US" i="1" smtClean="0">
                            <a:solidFill>
                              <a:srgbClr val="0070C0"/>
                            </a:solidFill>
                            <a:latin typeface="Cambria Math" panose="02040503050406030204" pitchFamily="18" charset="0"/>
                          </a:rPr>
                        </m:ctrlPr>
                      </m:accPr>
                      <m:e>
                        <m:r>
                          <a:rPr lang="en-US" b="0" i="1" smtClean="0">
                            <a:solidFill>
                              <a:srgbClr val="0070C0"/>
                            </a:solidFill>
                            <a:latin typeface="Cambria Math"/>
                          </a:rPr>
                          <m:t>𝐴</m:t>
                        </m:r>
                      </m:e>
                    </m:acc>
                  </m:oMath>
                </a14:m>
                <a:r>
                  <a:rPr lang="en-US" dirty="0">
                    <a:solidFill>
                      <a:srgbClr val="0070C0"/>
                    </a:solidFill>
                  </a:rPr>
                  <a:t> </a:t>
                </a:r>
                <a:r>
                  <a:rPr lang="en-US" dirty="0"/>
                  <a:t>and we would like to get the missing ratings that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𝐴</m:t>
                        </m:r>
                      </m:e>
                      <m:sub>
                        <m:r>
                          <a:rPr lang="en-US" b="0" i="1" smtClean="0">
                            <a:solidFill>
                              <a:srgbClr val="FF0000"/>
                            </a:solidFill>
                            <a:latin typeface="Cambria Math"/>
                          </a:rPr>
                          <m:t>𝑘</m:t>
                        </m:r>
                      </m:sub>
                    </m:sSub>
                    <m:r>
                      <a:rPr lang="el-GR" b="0" i="1" smtClean="0">
                        <a:latin typeface="Cambria Math"/>
                      </a:rPr>
                      <m:t> </m:t>
                    </m:r>
                  </m:oMath>
                </a14:m>
                <a:r>
                  <a:rPr lang="en-US" dirty="0"/>
                  <a:t>would produce</a:t>
                </a:r>
              </a:p>
              <a:p>
                <a:pPr lvl="1"/>
                <a:endParaRPr lang="en-US" dirty="0"/>
              </a:p>
              <a:p>
                <a:r>
                  <a:rPr lang="en-US" dirty="0">
                    <a:solidFill>
                      <a:schemeClr val="accent6">
                        <a:lumMod val="75000"/>
                      </a:schemeClr>
                    </a:solidFill>
                  </a:rPr>
                  <a:t>Algorithm</a:t>
                </a:r>
                <a:r>
                  <a:rPr lang="en-US" dirty="0"/>
                  <a:t>: 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of matrix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a:rPr>
                          <m:t>𝐴</m:t>
                        </m:r>
                      </m:e>
                    </m:acc>
                  </m:oMath>
                </a14:m>
                <a:r>
                  <a:rPr lang="en-US" dirty="0"/>
                  <a:t> and predict 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r>
                  <a:rPr lang="en-US" dirty="0"/>
                  <a:t>The 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is </a:t>
                </a:r>
                <a:r>
                  <a:rPr lang="en-US" dirty="0">
                    <a:solidFill>
                      <a:srgbClr val="FF0000"/>
                    </a:solidFill>
                  </a:rPr>
                  <a:t>provably </a:t>
                </a:r>
                <a:r>
                  <a:rPr lang="en-US" dirty="0"/>
                  <a:t>close to the ideal matrix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𝐴</m:t>
                        </m:r>
                      </m:e>
                      <m:sub>
                        <m:r>
                          <a:rPr lang="en-US" i="1">
                            <a:solidFill>
                              <a:srgbClr val="FF0000"/>
                            </a:solidFill>
                            <a:latin typeface="Cambria Math"/>
                          </a:rPr>
                          <m:t>𝑘</m:t>
                        </m:r>
                      </m:sub>
                    </m:sSub>
                  </m:oMath>
                </a14:m>
                <a:r>
                  <a:rPr lang="en-US" dirty="0"/>
                  <a:t> (under some model assumptions for the missing and noisy entries)</a:t>
                </a:r>
              </a:p>
              <a:p>
                <a:pPr lvl="1"/>
                <a:endParaRPr lang="en-US" dirty="0">
                  <a:solidFill>
                    <a:schemeClr val="accent6">
                      <a:lumMod val="75000"/>
                    </a:schemeClr>
                  </a:solidFill>
                </a:endParaRPr>
              </a:p>
              <a:p>
                <a:r>
                  <a:rPr lang="en-US" dirty="0">
                    <a:solidFill>
                      <a:schemeClr val="accent6">
                        <a:lumMod val="75000"/>
                      </a:schemeClr>
                    </a:solidFill>
                  </a:rPr>
                  <a:t>Model-based</a:t>
                </a:r>
                <a:r>
                  <a:rPr lang="en-US" dirty="0"/>
                  <a:t> 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712" t="-1125"/>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63</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64</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7091612"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3361140"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3323499"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Sup>
                                  <m:sSubSupPr>
                                    <m:ctrlPr>
                                      <a:rPr lang="en-US" i="1">
                                        <a:latin typeface="Cambria Math" panose="02040503050406030204" pitchFamily="18" charset="0"/>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66</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26613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𝑝</m:t>
                          </m:r>
                        </m:e>
                        <m:sub>
                          <m:r>
                            <a:rPr lang="en-US" sz="2800" i="1">
                              <a:latin typeface="Cambria Math"/>
                              <a:cs typeface="Arial" pitchFamily="34" charset="0"/>
                            </a:rPr>
                            <m:t>𝑥</m:t>
                          </m:r>
                        </m:sub>
                        <m:sup/>
                      </m:sSubSup>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266133" cy="570284"/>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4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b="1" dirty="0">
                <a:solidFill>
                  <a:srgbClr val="FF0066"/>
                </a:solidFill>
              </a:rPr>
              <a:t>Goal of dimensionality reduction is to </a:t>
            </a:r>
            <a:br>
              <a:rPr lang="en-US" b="1" dirty="0">
                <a:solidFill>
                  <a:srgbClr val="FF0066"/>
                </a:solidFill>
              </a:rPr>
            </a:br>
            <a:r>
              <a:rPr lang="en-US" b="1" dirty="0">
                <a:solidFill>
                  <a:srgbClr val="FF0066"/>
                </a:solidFill>
              </a:rPr>
              <a:t>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2514600" y="2667001"/>
            <a:ext cx="3657600" cy="3974031"/>
          </a:xfrm>
          <a:prstGeom prst="rect">
            <a:avLst/>
          </a:prstGeom>
          <a:noFill/>
          <a:ln w="9525">
            <a:noFill/>
            <a:miter lim="800000"/>
            <a:headEnd/>
            <a:tailEnd/>
          </a:ln>
        </p:spPr>
      </p:pic>
      <p:sp>
        <p:nvSpPr>
          <p:cNvPr id="5" name="TextBox 4"/>
          <p:cNvSpPr txBox="1"/>
          <p:nvPr/>
        </p:nvSpPr>
        <p:spPr>
          <a:xfrm>
            <a:off x="6553200" y="2925902"/>
            <a:ext cx="3659976" cy="3170099"/>
          </a:xfrm>
          <a:prstGeom prst="rect">
            <a:avLst/>
          </a:prstGeom>
          <a:noFill/>
        </p:spPr>
        <p:txBody>
          <a:bodyPr wrap="none" rtlCol="0">
            <a:spAutoFit/>
          </a:bodyPr>
          <a:lstStyle/>
          <a:p>
            <a:r>
              <a:rPr lang="en-US" sz="2000" dirty="0">
                <a:latin typeface="Arial" pitchFamily="34" charset="0"/>
                <a:cs typeface="Arial" pitchFamily="34" charset="0"/>
              </a:rPr>
              <a:t>Rather than representing</a:t>
            </a:r>
            <a:br>
              <a:rPr lang="en-US" sz="2000" dirty="0">
                <a:latin typeface="Arial" pitchFamily="34" charset="0"/>
                <a:cs typeface="Arial" pitchFamily="34" charset="0"/>
              </a:rPr>
            </a:br>
            <a:r>
              <a:rPr lang="en-US" sz="2000" dirty="0">
                <a:latin typeface="Arial" pitchFamily="34" charset="0"/>
                <a:cs typeface="Arial" pitchFamily="34" charset="0"/>
              </a:rPr>
              <a:t>every point with 2 coordinates</a:t>
            </a:r>
            <a:br>
              <a:rPr lang="en-US" sz="2000" dirty="0">
                <a:latin typeface="Arial" pitchFamily="34" charset="0"/>
                <a:cs typeface="Arial" pitchFamily="34" charset="0"/>
              </a:rPr>
            </a:br>
            <a:r>
              <a:rPr lang="en-US" sz="2000" dirty="0">
                <a:latin typeface="Arial" pitchFamily="34" charset="0"/>
                <a:cs typeface="Arial" pitchFamily="34" charset="0"/>
              </a:rPr>
              <a:t>we represent each point with</a:t>
            </a:r>
          </a:p>
          <a:p>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a:t>
            </a:r>
            <a:br>
              <a:rPr lang="en-US" sz="2000" dirty="0">
                <a:latin typeface="Arial" pitchFamily="34" charset="0"/>
                <a:cs typeface="Arial" pitchFamily="34" charset="0"/>
              </a:rPr>
            </a:br>
            <a:r>
              <a:rPr lang="en-US" sz="2000" dirty="0">
                <a:latin typeface="Arial" pitchFamily="34" charset="0"/>
                <a:cs typeface="Arial" pitchFamily="34" charset="0"/>
              </a:rPr>
              <a:t>the red line).</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br>
              <a:rPr lang="en-US" sz="2000" dirty="0">
                <a:latin typeface="Arial" pitchFamily="34" charset="0"/>
                <a:cs typeface="Arial" pitchFamily="34" charset="0"/>
              </a:rPr>
            </a:br>
            <a:r>
              <a:rPr lang="en-US" sz="2000" b="1" dirty="0">
                <a:solidFill>
                  <a:srgbClr val="FF000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2381308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We have already seen a form of dimensionality reduction</a:t>
            </a:r>
          </a:p>
          <a:p>
            <a:endParaRPr lang="en-US" dirty="0"/>
          </a:p>
          <a:p>
            <a:r>
              <a:rPr lang="en-US" dirty="0"/>
              <a:t>LSH, and random projections reduce the dimension while preserving the distances</a:t>
            </a:r>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18028</TotalTime>
  <Words>6289</Words>
  <Application>Microsoft Office PowerPoint</Application>
  <PresentationFormat>Widescreen</PresentationFormat>
  <Paragraphs>1135</Paragraphs>
  <Slides>73</Slides>
  <Notes>5</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Arial</vt:lpstr>
      <vt:lpstr>Calibri</vt:lpstr>
      <vt:lpstr>Cambria Math</vt:lpstr>
      <vt:lpstr>Sylfaen</vt:lpstr>
      <vt:lpstr>Symbol</vt:lpstr>
      <vt:lpstr>Tahoma</vt:lpstr>
      <vt:lpstr>Times New Roman</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Rank</vt:lpstr>
      <vt:lpstr>Rank-1 matrices</vt:lpstr>
      <vt:lpstr>Eigenvectors</vt:lpstr>
      <vt:lpstr>Singular Value Decomposition</vt:lpstr>
      <vt:lpstr>Singular Value Decomposition</vt:lpstr>
      <vt:lpstr>Symmetric matrices</vt:lpstr>
      <vt:lpstr>Singular Values and Eigenvalues</vt:lpstr>
      <vt:lpstr>SVD properties</vt:lpstr>
      <vt:lpstr>Principal Component Analysis</vt:lpstr>
      <vt:lpstr>Variability</vt:lpstr>
      <vt:lpstr>Example</vt:lpstr>
      <vt:lpstr>Example</vt:lpstr>
      <vt:lpstr>Covariance matrix</vt:lpstr>
      <vt:lpstr>PCA: Principal Component Analysis</vt:lpstr>
      <vt:lpstr>PCA and SVD</vt:lpstr>
      <vt:lpstr>PCA</vt:lpstr>
      <vt:lpstr>Singular values</vt:lpstr>
      <vt:lpstr>Singular values tell us something about the variance</vt:lpstr>
      <vt:lpstr>SVD and Rank-k  approximations </vt:lpstr>
      <vt:lpstr>Example</vt:lpstr>
      <vt:lpstr>Rank-k approximations (Ak)</vt:lpstr>
      <vt:lpstr>SVD as an optimization</vt:lpstr>
      <vt:lpstr>What does this mean?</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Example</vt:lpstr>
      <vt:lpstr>SVD for matrix reconstruction</vt:lpstr>
      <vt:lpstr>Application: Recommender systems</vt:lpstr>
      <vt:lpstr>Model-based Recommendation Systems</vt:lpstr>
      <vt:lpstr>Example</vt:lpstr>
      <vt:lpstr>Example</vt:lpstr>
      <vt:lpstr>Example</vt:lpstr>
      <vt:lpstr>Latent Factor Models</vt:lpstr>
      <vt:lpstr>Latent factors</vt:lpstr>
      <vt:lpstr>Another Application</vt:lpstr>
      <vt:lpstr>Another property of PCA/SVD</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593</cp:revision>
  <dcterms:created xsi:type="dcterms:W3CDTF">2011-10-17T19:46:53Z</dcterms:created>
  <dcterms:modified xsi:type="dcterms:W3CDTF">2020-11-03T14:29:04Z</dcterms:modified>
</cp:coreProperties>
</file>