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28"/>
  </p:notesMasterIdLst>
  <p:sldIdLst>
    <p:sldId id="674" r:id="rId2"/>
    <p:sldId id="676" r:id="rId3"/>
    <p:sldId id="935" r:id="rId4"/>
    <p:sldId id="937" r:id="rId5"/>
    <p:sldId id="938" r:id="rId6"/>
    <p:sldId id="939" r:id="rId7"/>
    <p:sldId id="940" r:id="rId8"/>
    <p:sldId id="943" r:id="rId9"/>
    <p:sldId id="941" r:id="rId10"/>
    <p:sldId id="942" r:id="rId11"/>
    <p:sldId id="944" r:id="rId12"/>
    <p:sldId id="955" r:id="rId13"/>
    <p:sldId id="956" r:id="rId14"/>
    <p:sldId id="945" r:id="rId15"/>
    <p:sldId id="946" r:id="rId16"/>
    <p:sldId id="947" r:id="rId17"/>
    <p:sldId id="851" r:id="rId18"/>
    <p:sldId id="852" r:id="rId19"/>
    <p:sldId id="853" r:id="rId20"/>
    <p:sldId id="854" r:id="rId21"/>
    <p:sldId id="855" r:id="rId22"/>
    <p:sldId id="856" r:id="rId23"/>
    <p:sldId id="857" r:id="rId24"/>
    <p:sldId id="858" r:id="rId25"/>
    <p:sldId id="859" r:id="rId26"/>
    <p:sldId id="860" r:id="rId27"/>
    <p:sldId id="861" r:id="rId28"/>
    <p:sldId id="862" r:id="rId29"/>
    <p:sldId id="706" r:id="rId30"/>
    <p:sldId id="707" r:id="rId31"/>
    <p:sldId id="708" r:id="rId32"/>
    <p:sldId id="709" r:id="rId33"/>
    <p:sldId id="710" r:id="rId34"/>
    <p:sldId id="711" r:id="rId35"/>
    <p:sldId id="712" r:id="rId36"/>
    <p:sldId id="865" r:id="rId37"/>
    <p:sldId id="866" r:id="rId38"/>
    <p:sldId id="867" r:id="rId39"/>
    <p:sldId id="951" r:id="rId40"/>
    <p:sldId id="868" r:id="rId41"/>
    <p:sldId id="869" r:id="rId42"/>
    <p:sldId id="952" r:id="rId43"/>
    <p:sldId id="953" r:id="rId44"/>
    <p:sldId id="948" r:id="rId45"/>
    <p:sldId id="949" r:id="rId46"/>
    <p:sldId id="954" r:id="rId47"/>
    <p:sldId id="870" r:id="rId48"/>
    <p:sldId id="593" r:id="rId49"/>
    <p:sldId id="594" r:id="rId50"/>
    <p:sldId id="595" r:id="rId51"/>
    <p:sldId id="596" r:id="rId52"/>
    <p:sldId id="597" r:id="rId53"/>
    <p:sldId id="598" r:id="rId54"/>
    <p:sldId id="599" r:id="rId55"/>
    <p:sldId id="600" r:id="rId56"/>
    <p:sldId id="601" r:id="rId57"/>
    <p:sldId id="602" r:id="rId58"/>
    <p:sldId id="603" r:id="rId59"/>
    <p:sldId id="604" r:id="rId60"/>
    <p:sldId id="605" r:id="rId61"/>
    <p:sldId id="606" r:id="rId62"/>
    <p:sldId id="607" r:id="rId63"/>
    <p:sldId id="608" r:id="rId64"/>
    <p:sldId id="609" r:id="rId65"/>
    <p:sldId id="929" r:id="rId66"/>
    <p:sldId id="915" r:id="rId67"/>
    <p:sldId id="931" r:id="rId68"/>
    <p:sldId id="917" r:id="rId69"/>
    <p:sldId id="916" r:id="rId70"/>
    <p:sldId id="919" r:id="rId71"/>
    <p:sldId id="928" r:id="rId72"/>
    <p:sldId id="960" r:id="rId73"/>
    <p:sldId id="920" r:id="rId74"/>
    <p:sldId id="921" r:id="rId75"/>
    <p:sldId id="922" r:id="rId76"/>
    <p:sldId id="923" r:id="rId77"/>
    <p:sldId id="924" r:id="rId78"/>
    <p:sldId id="925" r:id="rId79"/>
    <p:sldId id="926" r:id="rId80"/>
    <p:sldId id="927" r:id="rId81"/>
    <p:sldId id="961" r:id="rId82"/>
    <p:sldId id="962" r:id="rId83"/>
    <p:sldId id="963" r:id="rId84"/>
    <p:sldId id="965" r:id="rId85"/>
    <p:sldId id="966" r:id="rId86"/>
    <p:sldId id="967" r:id="rId87"/>
    <p:sldId id="968" r:id="rId88"/>
    <p:sldId id="871" r:id="rId89"/>
    <p:sldId id="872" r:id="rId90"/>
    <p:sldId id="873" r:id="rId91"/>
    <p:sldId id="874" r:id="rId92"/>
    <p:sldId id="875" r:id="rId93"/>
    <p:sldId id="876" r:id="rId94"/>
    <p:sldId id="877" r:id="rId95"/>
    <p:sldId id="878" r:id="rId96"/>
    <p:sldId id="879" r:id="rId97"/>
    <p:sldId id="880" r:id="rId98"/>
    <p:sldId id="881" r:id="rId99"/>
    <p:sldId id="882" r:id="rId100"/>
    <p:sldId id="883" r:id="rId101"/>
    <p:sldId id="884" r:id="rId102"/>
    <p:sldId id="885" r:id="rId103"/>
    <p:sldId id="886" r:id="rId104"/>
    <p:sldId id="887" r:id="rId105"/>
    <p:sldId id="888" r:id="rId106"/>
    <p:sldId id="889" r:id="rId107"/>
    <p:sldId id="950" r:id="rId108"/>
    <p:sldId id="890" r:id="rId109"/>
    <p:sldId id="891" r:id="rId110"/>
    <p:sldId id="892" r:id="rId111"/>
    <p:sldId id="893" r:id="rId112"/>
    <p:sldId id="894" r:id="rId113"/>
    <p:sldId id="895" r:id="rId114"/>
    <p:sldId id="896" r:id="rId115"/>
    <p:sldId id="933" r:id="rId116"/>
    <p:sldId id="934" r:id="rId117"/>
    <p:sldId id="897" r:id="rId118"/>
    <p:sldId id="898" r:id="rId119"/>
    <p:sldId id="899" r:id="rId120"/>
    <p:sldId id="900" r:id="rId121"/>
    <p:sldId id="901" r:id="rId122"/>
    <p:sldId id="902" r:id="rId123"/>
    <p:sldId id="903" r:id="rId124"/>
    <p:sldId id="904" r:id="rId125"/>
    <p:sldId id="905" r:id="rId126"/>
    <p:sldId id="906"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B3B"/>
    <a:srgbClr val="EF85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69" autoAdjust="0"/>
    <p:restoredTop sz="93737" autoAdjust="0"/>
  </p:normalViewPr>
  <p:slideViewPr>
    <p:cSldViewPr>
      <p:cViewPr>
        <p:scale>
          <a:sx n="51" d="100"/>
          <a:sy n="51" d="100"/>
        </p:scale>
        <p:origin x="1002" y="29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9:26:05.709"/>
    </inkml:context>
    <inkml:brush xml:id="br0">
      <inkml:brushProperty name="width" value="0.2" units="cm"/>
      <inkml:brushProperty name="height" value="0.2" units="cm"/>
      <inkml:brushProperty name="color" value="#006BBC"/>
    </inkml:brush>
  </inkml:definitions>
  <inkml:trace contextRef="#ctx0" brushRef="#br0">62 1 488,'0'1'64,"1"1"1,-1-1-1,1 1 0,-1-1 0,0 1 1,0 0-1,0-1 0,0 1 0,0-1 1,0 1-1,0-1 0,0 1 0,-1-1 1,1 1-1,-1 0-64,0 1 185,-1-1 0,1 1 1,-1-1-1,1 0 0,-1 1 0,0-1 1,0 0-1,0 1-185,-17 11 1783,18-13-1763,1-1-1,0 0 1,-1 0-1,1 1 1,0-1-1,-1 0 1,1 0-1,0 0 1,-1 0-1,1 1 1,-1-1-1,1 0 1,0 0-1,-1 0 1,1 0-1,-1 0 1,1 0-1,0 0 1,-1 0 0,1 0-1,-1 0 1,1 0-1,0 0 1,-1-1-20,1 1 24,0 0 0,-1 0 0,1 0 0,0 0 1,0 0-1,-1 0 0,1 0 0,0 0 0,0 0 0,-1 0 1,1 0-1,0 0 0,0 0 0,-1 0 0,1 0 0,0 0 1,0 0-1,-1 0 0,1 0 0,0 0 0,0 0 1,0 0-1,-1 1 0,1-1 0,0 0 0,0 0 0,0 0 1,-1 0-1,1 1 0,0-1 0,0 0 0,0 0 0,0 0 1,-1 1-1,1-1 0,0 0 0,0 0 0,0 0 0,0 1 1,0-1-1,0 0 0,0 0 0,0 1 0,0-1-24,0 0 17,0 1 0,0-1 0,0 0 0,0 1 0,-1-1 0,1 0 0,0 0 0,0 1 0,0-1-1,0 0 1,0 0 0,0 1 0,0-1 0,-1 0 0,1 0 0,0 1 0,0-1 0,0 0 0,-1 0 0,1 0 0,0 1-1,0-1 1,-1 0 0,1 0 0,0 0 0,0 0 0,-1 0 0,1 1 0,0-1 0,0 0 0,-1 0 0,1 0-1,0 0 1,-1 0 0,1 0 0,0 0 0,0 0 0,-1 0 0,1 0 0,0 0 0,-1 0-17,1 0 165,0 0 54,0 0 32,0 0 2,0 0-18,0 0-38,0 0-22,0 0-16,2 10 1266,1-3-1390,0-1-26,0 0-1,1 1 0,-1-1 0,1 0 0,1-1 0,-1 1 0,3 2-8,29 33 7,-33-38-7,0 1 0,0-1 0,1 0 1,-1-1-1,1 1 0,0 0 0,2 0 0,-3-1 0,0 0 0,0 0 0,0 0 0,2 2 0,0 0 0,-4-2 0,1 0 0,0-1 0,0 1 0,0 0 0,0-1 0,0 0 0,0 0 0,1 1 0,-1-1 0,0-1 0,3 2 0,2 0 0,0 1-1,1 0 1,-1 0 0,1 1 0,-2 0-2,1-1 1,-1-1 0,0 1-1,1-1 1,0 0 0,3 0 1,4 1-2,-1 0 0,0 0 0,1 2 0,6 3 2,-1 1-5,-16-7 4,0-1 0,0 1 0,1 0-1,-1-1 1,1 0 0,-1 0-1,1 0 1,-1 0 0,1 0-1,-1-1 1,1 0 0,0 1-1,2-2 2,9 1-4,0 0-1,1 1 0,13 2 5,19 2-10,-35-4 10,-2 0-2,0-1 0,0 0 0,0 0 0,2-2 2,-2 0 0,0 1 0,0 0 0,0 1-1,0 0 1,1 1 0,23 1 3,12-1-3,-37-2 2,0 0 0,0 0 0,0-1 0,0 0 0,0 0 0,9-4-2,22-13 1,-24 11-1,1 0 0,8-2 0,7 2 0,24-4 0,-24 6 0,30-10 0,72-21 8,-133 36-7,1 0 0,-1 0 0,1 0 0,-1 0-1,1 0 1,-1-1 0,0 1 0,0-1 0,2-1-1,8-6 0,-11 8 0,13-7 0,0 0 0,1 0 0,0 1 0,10-3 0,11 0 0,-11-5 1,-5 7 3,-15 6-2,0 0-1,-1 0 0,1-1 1,0 1-1,-1-1 0,1 0 1,-1 0-1,3-3-1,-6 4 2,1 1 0,0-1 1,0 1-1,-1-1 0,1 1 0,0 0 0,0 0 0,1-1-2,-2 2 2,-1 0-1,1 0 0,-1-1 0,1 1 1,-1 0-1,1-1 0,-1 1 0,0 0 1,1-1-1,-1 1 0,1-1 0,-1 1 0,0 0 1,0-1-1,1 1 0,-1-1 0,0 1 1,0-1-1,1 0-1,2-5 38,-3 6-37,0 0 0,0 0 0,0 0 0,0 0 1,0 0-1,1 0 0,-1 0 0,0 0 0,0 0 0,0-1 1,0 1-1,0 0 0,0 0 0,0 0 0,0 0 0,0 0 1,0 0-1,0 0 0,0 0 0,0-1 0,0 1 0,0 0 1,0 0-1,0 0 0,0 0 0,0 0 0,0 0 0,0 0 0,0 0 1,-1 0-1,1-1 0,0 1 0,0 0 0,0 0 0,0 0 1,0 0-1,0 0 0,0 0 0,0 0 0,0 0 0,0 0-1,-5-4 37,0 1-460,5 1-194,0 0 270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9:26:27.972"/>
    </inkml:context>
    <inkml:brush xml:id="br0">
      <inkml:brushProperty name="width" value="0.2" units="cm"/>
      <inkml:brushProperty name="height" value="0.2" units="cm"/>
      <inkml:brushProperty name="color" value="#006BBC"/>
    </inkml:brush>
  </inkml:definitions>
  <inkml:trace contextRef="#ctx0" brushRef="#br0">69 1 248,'-8'0'492,"6"0"-118,-1-1 0,1 1 1,0 0-1,-1 0 0,1 0 1,-1 1-1,1-1 0,-1 1-374,-16 14 943,18-14-791,0 0 0,0 1 1,0-1-1,0 0 0,0 0 0,0 1 1,0-1-1,1 0 0,-1 1 0,0-1 0,1 1 1,-1-1-1,1 1-152,-7 12 667,7-13-647,0 1 0,-1-1-1,1 0 1,0 0 0,-1 0 0,1 0 0,0 0-1,0 0 1,0 1 0,0-1 0,0 0 0,0 0-1,1 0-19,-1 4 163,0-5-90,0 0-14,0 0-27,0 0-4,0 0-8,0 0 7,-1 1-2,1 0 1,0 0-1,0 1 1,0-1-1,0 0 1,0 0-1,0 0 1,0 0 0,1 1-26,-1 1 59,9 42 659,-9-39-696,1 3-6,0 0 0,0 0-1,1 0 1,0 0 0,3 6-16,-2-5 3,0-2 0,0 0 1,0 0-1,1 0 0,0-1 0,0 1 1,1 0-4,-4-7 2,0 0 3,0 1 0,0-1 0,0 1 0,0-1 0,0 1 0,0 0 0,0-1 0,-1 1 1,1 0-1,-1-1 0,1 1 0,-1 0 0,1 0 0,-1 1-5,0-2 3,0 1 0,1-1-1,-1 1 1,1 0 0,-1-1 0,1 0 0,0 1 0,-1-1-1,1 1 1,0-1 0,0 0 0,0 0 0,0 1 0,0-1-1,1 1-2,20 17 9,-16-15-5,6 8 1,-12-12-5,1 1 1,-1-1-1,0 0 0,1 1 0,-1-1 0,0 1 0,1-1 1,-1 1-1,0-1 0,0 1 0,1-1 0,-1 1 0,0-1 0,0 1 1,0-1-1,0 1 0,0-1 0,0 1 0,0-1 0,0 1 1,0 0-1,0-1 0,0 1 0,0-1 0,0 1 0,0-1 0,-1 0 1,1 1-1,0-1 0,0 0 0,0 0 1,0 1-1,0-1 0,0 0 0,-1 1 1,1-1-1,0 0 0,0 1 0,0-1 1,0 0-1,0 1 0,1-1 0,-1 0 1,0 1-1,0-1 0,0 0 0,0 1 1,0-1-1,0 0 0,0 1 0,1-1 1,-1 0-1,0 1 0,0-1 0,0 0 1,1 0-1,-1 1 0,1 0 9,-1-1 5,0 0-4,1 0 4,11 6-1,-5-2-8,1-1 3,-5-1-7,0-1 0,0 1 1,0-1-1,0 1 0,-1 0 0,1 0 0,-1 0 1,3 2-2,40 33 12,-43-35-11,1 0 1,0 0 0,-1 0 0,1 0 0,0-1-1,0 1 1,0-1 0,0 0 0,1 0 0,0 0-2,-2 0 2,0-1 0,0 1 1,-1 0-1,1-1 0,0 1 1,2 1-3,0 1 1,0-1 1,0 0-1,0 1 0,1-2 1,-1 1-1,1 0 1,-1-1-1,1 0 1,0 0-1,0 0 1,-1-1-1,6 0-1,-6 0 1,1 1 0,0-1 0,-1 1 0,1 0-1,0 0 1,-1 1 0,1-1 0,-1 1 0,4 2-1,16 5 8,60 10 7,-76-17-14,1 0 1,1-1-1,-1 0 0,0 0 1,0-1-1,7-1-1,-5 1 4,0-1 0,-1 2 0,1 0 0,10 2-4,50 10 2,5 5 12,-63-15-11,0-1 1,0-1-1,0-1 1,1 1-1,10-3-3,20-1 7,-12 2-6,-23 1 1,1 0 0,-1 1 0,0 0-1,0 1 1,4 0-2,17 4 7,-7-7 7,-4 0-5,-9 1-9,-1 0 0,1-1 1,0-1-1,-1 1 0,0-2 1,3 0-1,-4 1 0,42-5 8,44-15 23,-85 20-31,1 0 0,7 0 0,-10 1 0,1 0 0,-1 0 0,0 0 0,0-1 0,1-1 0,0 0 1,0 1 0,1 0 0,-1 0 1,1 1-1,2 0-1,19-3 2,-10-5 5,13 7-6,1-3-1,-32 4 0,0 1 1,0-1-1,0 1 0,0-1 1,0 0-1,0 0 0,0 0 1,0 0-1,0 0 0,0 0 3,0 0-1,1-1 1,-1 1-1,1 0 1,1 0-3,30-7 15,-34 8-15,1 0 0,-1 0 0,0-1 0,1 1 0,-1 0 0,0 0 0,0-1 0,1 1 0,-1-1 0,0 1 0,0 0 0,1-1 0,-1 1 0,0 0 0,0-1 1,0 1-1,0-1 0,0 1 0,0-1 0,1 1 0,-1 0 0,0-1 0,0 1 0,0-1 0,0 1 0,-1-1 0,1 1 0,1-6 0,14-11 0,-15 16 0,1 0 0,0 0 0,0 0 0,0 0 0,0 1 0,0-1 0,0 0 0,1 1 0,-1-1 0,0 1 0,1-1 0,5-2 0,49-28 8,-38 20-10,-13 8 2,0 0-1,1 0 0,-1 0 1,1 1-1,0-1 0,0 1 0,4 0 1,-9 1 1,-1 1-1,1 0 1,0 0 0,-1 0-1,1 0 1,0-1-1,-1 1 1,1 0-1,0-1 1,-1 1-1,1-1 1,-1 1-1,1 0 1,0-1 0,-1 1-1,0-1 1,1 0-1,0 1 0,4-5 4,-5 4-4,1 1 0,0 0 0,0-1 0,0 1 0,-1 0 1,1-1-1,0 1 0,0 0 0,0 0 0,0 0 0,0 0 0,0 0 0,0 0 0,0 0 0,0 0 0,0-1 0,-1 1 0,1 0 0,0 0 0,0-1 0,0 1 0,-1-1 0,1 1 0,0 0 0,0-1 0,-1 0 0,1 1 0,0-1 0,4-5 0,-2 3 0,0 0 0,-1 0 0,1 0 0,0 0 0,1 1 0,10-12 0,-11 11 0,0 0 0,0 0 0,0 0 0,0 0 0,1 1 0,-3 1 0,0 0 0,0 1 0,0-1 0,0 0 0,0 0 0,0 0 0,0 0 0,0 0 0,0 0 0,0 0 0,-1 0 0,1 0 0,0 0 0,-1-1 0,1 1 0,4-9 0,-4 8 3,0 1 0,0 0 1,-1 0-1,1 0 0,-1-1 0,1 1 0,-1 0 1,0-1-1,0 1 0,1 0 0,-1-1 0,0 1 1,0-1-1,0 1 0,0-1-3,0 0-21,0 1 1,0-1-1,0 0 0,0 1 1,1-1-1,-1 1 0,1-3 21,2-9-332,-2 7-1533,0 3 1158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9:26:30.294"/>
    </inkml:context>
    <inkml:brush xml:id="br0">
      <inkml:brushProperty name="width" value="0.2" units="cm"/>
      <inkml:brushProperty name="height" value="0.2" units="cm"/>
      <inkml:brushProperty name="color" value="#006BBC"/>
    </inkml:brush>
  </inkml:definitions>
  <inkml:trace contextRef="#ctx0" brushRef="#br0">0 2 816,'0'0'71,"0"0"-1,0 0 1,0 0 0,1 0-1,-1 0 1,0 0 0,0 0-1,0 0 1,0 0 0,0 0-1,0 0 1,0 0 0,0 0-1,0 0 1,0 0 0,0 0-1,0 0 1,0 0 0,0 0-1,0 0 1,0 0 0,0 0-1,0 0 1,0 0 0,0-1-1,0 1 1,0 0-1,0 0 1,0 0 0,0 0-1,0 0 1,1 0 0,-1 0-1,0 0 1,0 0 0,0 0-1,0 0 1,0 0 0,0 0-1,0 0 1,0 0 0,0 0-71,9 4 720,14 7-530,-1 2 20,54 35 126,-72-45-297,0 1-1,0 0 1,0 0 0,-1 0 0,1 1-1,-1-1 1,0 1 0,-1 0 0,1 0 0,0 2-39,7 10 255,2 6 83,-6-12-189,0 0 0,1 0 0,0-1 0,1 0-1,4 5-148,-9-12 12,1 0-1,-1-1 0,1 1 0,0-1 0,-1 0 0,1 0 0,0 0 0,0-1 1,1 1-12,-3-1 2,0 0 0,0 1 1,1-1-1,-1 0 1,-1 1-1,1-1 1,0 1-1,0 0 1,0 0-1,-1-1 1,1 1-1,-1 0 1,0 1-1,1-1 1,-1 1-3,1 0 5,-1 0 1,1-1 0,0 1-1,0-1 1,0 1 0,0-1-1,1 0 1,-1 0 0,3 2-6,9 6 39,-12-8-26,0 0-1,1 0 0,-1 0 0,1-1 1,-1 1-1,2 0-12,3 1 39,0 2 1,0-1-1,0 1-39,-2-1 43,1 0 0,0 0 0,0-1-1,0 0 1,1 0-43,0-1 87,1 0-1,7 1-86,-9-2 33,-1 1 0,1-1 0,0 1 0,5 2-33,-6-1 20,1-1-1,-1 1 1,1-1 0,-1-1-1,1 1 1,0-1-1,0 0 1,0 0-1,4 0-19,-3-1 10,-1 1-1,0 0 0,0 0 0,0 1 1,3 1-10,19 3 3,-16-4-5,0-1 6,0 1 0,0 1-1,10 3-3,8 5 50,1-2 0,18 3-50,-28-10 141,0 0 0,11 0-141,6-1 125,-12 0-33,21-2-92,-28 0 8,-3 0 8,0-2 0,0 1 0,8-4-16,-17 4 9,35-6 62,-28 8-50,5-2 5,10-5 31,10 0-57,-7 2 41,-17 2-9,-1 0 4,0 0 1,4-1-37,-14 2 5,0 1 0,1-1 0,-1 0 0,0-1 0,0 1-1,0-1 1,0 1 0,3-4-5,-3 3 4,0 0 0,0 0 0,0 1 0,0-1 0,1 1-1,-1 0 1,1 1 0,4-2-4,7-3 7,3-3-2,-18 9-5,1-1 0,-1 0 1,1 0-1,-1 1 1,0-1-1,1 0 1,-1 0-1,0-1 1,0 1-1,1-1 0,-1-5 0,-1 6 0,0 0 0,1-1 0,-1 1 1,0 0-1,0-1 0,1 1 0,-1 0 0,1 0 0,-1-1 0,3-11 5,-3 11-5,0-1 1,0 1-1,1-1 0,-1 1 1,1 0-1,0-2 0,2 0 1,0 1-1,0 0 1,0 0 0,0 0-1,0 0 1,1 0 0,-1 1-1,1 0 1,0-1 0,1 1-1,7-6 1,-9 6-1,0 0 0,0 1 0,1 0 0,-1-1 0,0 1 0,0 1 0,1-1 0,0 0 0,-1 0 0,0 0 0,1 0 0,-1-1 0,2 0 0,-3 1 0,-1 0 0,0 0 0,1 0 0,-1 0 0,0 0 0,0-1 0,0 1 0,0 0 0,0 0 0,0-1 0,0 1 0,-1-1 0,1 1 0,0-1 0,-1 0 0,2-2 0,-2 3 0,0 0 0,1-1 0,-1 1 0,1-1 0,-1 1 0,1 0 0,-1 0 0,1-1 0,0 1 0,0 0 0,0 0 0,-1 0 0,1 0 0,0 0 0,0 0 0,1 0 0,-1 0 0,0 0 0,0 0 0,0 1 0,1-1 0,-1 0 0,1 0 0,4 0 0,-5 1 0,0 0 0,0 0 0,-1 0 0,1 0 0,0 0 0,0-1 0,0 1 0,0 0 0,-1-1 0,1 1 0,0-1 0,0 1 0,-1-1 0,1 1 0,0-1 0,-1 1 0,1-1 0,-1 1 0,1-1 0,0 0 0,-1 1 0,0-1 0,1 0 0,0 0 0,19-28 0,-16 23 0,-3 4 0,0 0 0,0 0 0,0 1 0,0-1 0,0 0 0,1 0 0,-1 1 0,2-2 0,-3 3 0,1-1 0,-1 1 0,1-1 1,-1 1-1,1 0 0,-1-1 0,0 1 0,1-1 0,-1 0 0,0 1 1,0-1-1,1 1 0,-1-1 0,0 1 0,0-1 0,0 0 0,1 0 0,-1 1 1,0-1-1,0 0 0,0 1 1,0-1-1,1 0 0,-1 1 0,0-1 1,1 1-1,-1-1 0,0 1 1,1-1-1,-1 0 0,1 1 0,-1-1 1,1 1-1,2-5 1,-2 4-1,-1 0 0,1 0 0,0 0 0,0 0 0,0 0 0,0 0 0,0 0 0,1-1 0,1 0 0,-3 2-1,0 0-1,1 0 1,-1-1 0,1 1 0,-1 0 0,0 0-1,1-1 1,-1 1 0,1 0 0,-1 0-1,1 0 1,-1 0 0,1 0 0,-1-1-1,1 1 1,-1 0 0,0 0 0,1 0-1,-1 0 1,1 1 0,-1-1 0,1 0 0,-1 0-1,1 0 1,-1 0 0,1 0 0,-1 1 1,0-1 1,1 0 1,-1 0-1,0 0 1,1 0-1,-1 1 1,0-1 0,1 0-1,-1 0 1,0 0-1,0 0 1,1 0-1,-1 0 1,0 0-1,1 0 1,-1 0 0,0 0-1,1 0 1,-1 0-1,0 0 1,1 0-1,-1 0 1,0 0-1,1-1 1,-1 1 0,0 0-2,1 0-63,-1-1 1,0 1-1,0-1 1,1 1-1,-1-1 1,0 1 0,0-1-1,0 1 1,0-1-1,0 1 1,0-1-1,0 1 1,0-1 0,0 1-1,0-1 63,0-1-309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9:26:33.140"/>
    </inkml:context>
    <inkml:brush xml:id="br0">
      <inkml:brushProperty name="width" value="0.2" units="cm"/>
      <inkml:brushProperty name="height" value="0.2" units="cm"/>
      <inkml:brushProperty name="color" value="#006BBC"/>
    </inkml:brush>
  </inkml:definitions>
  <inkml:trace contextRef="#ctx0" brushRef="#br0">47 0 440,'-38'9'119,"37"-9"-97,1 0 0,0 0 1,-1 0-1,1 0 1,0 0-1,-1 0 0,1 0 1,0 0-1,-1 0 0,1 0 1,0 0-1,0 0 0,-1 0 1,1 0-1,0 0 0,-1 0 1,1 0-1,0 0 0,-1-1 1,1 1-1,0 0 0,0 0 1,-1 0-1,1-1 0,0 1 1,0 0-1,-1 0-22,3-2 1345,3 3-637,19 5 175,-21-5-842,0 0-1,-1 0 1,1 0-1,0 0 0,-1 1 1,1-1-1,2 2-40,3 2 93,-4-2-25,0 0 0,0 0 0,0 0 0,2 3-68,1 1 30,15 12 28,22 24 4,-37-37-6,0 1 1,0 0 0,0 0-1,-1 1 1,0 0 0,-1 0-1,0 0 1,2 5-57,-5-10 49,0 0 0,0 0-1,1 0 1,-1 0 0,1-1 0,0 1-1,-1-1 1,1 1 0,0-1 0,0 0-1,1 0 1,-1 0 0,2 0-49,15 10 130,21 14 492,1-1-622,-38-23 38,1 1 0,0-1 0,0 0 0,0-1 0,0 1 0,0-1 0,1 0 0,-1-1 0,0 1 0,0-1 1,5 0-39,-3 0 14,0 0 0,0 1 0,-1-1 0,1 1 0,-1 1 0,1-1 0,-1 1 0,1 1-14,84 25 56,-82-24-51,65 21 95,-69-23-89,1 0 1,-1 1 0,1-1-1,-1 1 1,0 0-1,0 1-11,1-1 17,-1 1-1,1-1 0,-1-1 1,5 3-17,9-2 45,-9 0-14,-7-2-8,1 0 0,-1 0 0,0 0-1,1 0 1,2-1-23,1 1 40,-5 0-26,0-1 0,0 0 1,0 1-1,0-1 1,-1 0-1,1 0 0,0 0-14,0-1 8,0 1-1,0 0 1,0 0-1,0 1 1,0-1-1,0 0 1,0 1-1,0-1-7,8 2 15,7-1 2,1-1 1,0-1-18,-3-1 2,-13 1-1,0 1 0,-1-1-1,1 1 1,0 0-1,0 0 1,0 0 0,0 0-1,0 0 1,0 0-1,-1 1 1,2-1-1,12 3 10,0 0 0,0-1 0,0-1 1,6 0-11,15-1 22,13-3-22,-33 0 3,1 0 0,-1 0 0,11-5-3,-23 7 2,-1 1 0,1-1 0,0 1 0,-1 0 0,1 0 0,-1 0 0,1 1 0,-1-1 0,1 1-1,-1 0 1,2 0-2,-1 0 4,1 0-1,0 0 1,-1-1-1,1 1 1,2-1-4,2 0 8,-1-1 0,1 0 0,0-1 0,-1 0 0,1 0 0,3-2-8,-9 3 2,0 0 0,0 0 0,1 0 0,-1 0 0,1 0 1,-1 1-1,1 0 0,-1 0 0,1 0 0,-1 0 0,1 0 0,-1 0 0,1 1 1,-1 0-1,1 0-2,0 1 0,-1-1 0,1 0-1,0 0 1,0 0 0,0 0 0,1 0 0,-1-1 0,0 0 0,-2 0 1,0 0-1,0 0 1,0 0-1,0-1 1,0 1 0,0-1-1,0 0 1,0 1-1,0-1 1,0 0 0,0 0-1,-1 0 1,1 0-1,0 0 1,-1-1 0,1 1-1,0-1 0,-1 0 3,1 1-1,-1-1 1,1 0 0,0 1-1,0 0 1,-1-1 0,1 1-1,0 0 1,0 0 0,0 0-1,0 0 1,0 0 0,1 0-1,-1 1 1,0-1 0,0 1-1,0 0 1,1-1 0,-1 1-1,0 0 1,0 0 0,1 0-1,-1 1-2,19 3 10,-14-2-8,0 0 0,-1-1 0,3 0-2,-8-1 1,1 0-1,-1 0 1,1 0-1,0 0 1,-1 0-1,1 0 1,-1 0-1,1-1 1,-1 1-1,1-1 1,-1 1-1,1-1 1,-1 1-1,0-1 1,1 0-1,-1 0 0,1 0 1,0 0-1,0 0 0,0 0 0,-1 1 0,1-1 0,0 1 0,1-1 0,-1 1 0,0 0 1,0-1-1,0 1 0,0 0 0,0 1 0,0-1 0,7 0 1,25-3 7,-34 3-8,1 0 1,-1 0-1,0 0 0,1 0 0,-1 0 1,0 0-1,1 0 0,-1 0 1,0 0-1,0 0 0,1-1 0,-1 1 1,0 0-1,1 0 0,-1 0 1,0-1-1,0 1 0,1 0 0,-1 0 1,0-1-1,0 1 0,0 0 0,1 0 1,-1-1-1,0 1 0,0 0 1,0-1-1,0 1 0,0 0 0,1 0 0,-1-1 1,0 1-1,0 0 0,0 0 1,0-1-1,1 1 0,-1 0 0,0 0 1,0-1-1,1 1 0,-1 0 1,0 0-1,0 0 0,1 0 1,-1-1-1,0 1 0,0 0 0,1 0 0,12-2 2,-1-5-2,-2 4 0,-8 3 0,0-1 0,0 1 0,0-1 0,0 0 0,0 1 1,0-1-1,0 0 0,0-1 0,1 0 0,6-4 5,-4 5-3,-5 1-2,1 0 0,-1-1 0,0 1 0,0 0 0,0 0 0,0 0 0,1 0 0,-1 0 0,0 0 0,0 0 0,0 0 0,0 0 0,0 0 0,1 0 0,-1 0 0,0-1 0,0 1 0,0 0 0,0 0 0,0 0 0,0 0 0,0 0 0,0-1 0,1 1 0,-1 0 0,0 0 0,0 0 0,0 0 0,0 0 0,1-2 0,1-1 0,-2 3 0,1 0 0,-1 0 1,0 0-1,0 0 0,0-1 0,0 1 1,0 0-1,1 0 0,-1 0 1,0 0-1,0-1 0,0 1 1,0 0-1,0 0 0,0-1 0,0 1 1,0 0-1,0 0 0,0 0 1,0-1-1,0 1 0,0 0 1,0 0-1,0-1 0,0 1 0,0 0 1,0-1-1,1 1 0,-1 0 0,1-1 0,-1 1 0,0 0 0,1-1 0,0 1 0,-1 0 0,1 0 0,-1 0 0,1-1 0,-1 1 0,1 0 0,-1 0 0,1 0 0,0 0 0,-1 0 0,1 0 0,2 0 0,-1-1 0,16-2-5,-1-1 0,0-1 0,16-6 5,9-10-2,-27 13 3,-1 1-1,1 0 0,6-1 0,0 1 4,0-1 0,14-9-4,-25 12-6,-1-1 0,0 0 0,6-6 6,-6 5-2,0 0 0,0 0 0,2 1 2,3-3 3,0 0-1,5-5-2,-16 12 3,6-8 14,8-5-2,11-7-23,-28 22 7,1-1 1,-1 1-1,1-1 0,-1 1 1,1-1-1,-1 1 1,0-1-1,1 0 1,-1 1-1,0-1 0,0 1 1,1-1-1,-1 0 1,0 1-1,0-1 1,0 0-1,0 1 0,0-1 1,0 0-1,0 1 1,0-1-1,0 0 1,0 1-1,0-2 1,0-1-1,0 2 1,0 1 0,1-1 0,-1 1 1,0-1-1,1 1 0,-1-1 0,0 1 0,1-1 0,-1 1 0,1 0 0,-1-1 1,1 1-1,-1 0 0,0-1 0,1 1 0,0 0 0,-1-1 0,1 1 0,-1 0 0,1 0 1,-1 0-1,1-1 0,0 1 0,-1 0-3,1 0 0,0-1 0,0 1 1,0-1-1,0 1 0,-1-1 0,1 1 0,0-1 1,0 1-1,0-1 3,3-4-16,-4 5-18,1 0 0,-1 0 0,1-1 1,-1 1-1,0 0 0,1-1 0,-1 1 0,0 0 0,1-1 1,-1 1-1,0-1 0,0 1 0,1-1 0,-1 1 0,0 0 1,0-1-1,0 1 0,0-1 0,0 1 0,1-1 0,-1 1 1,0-1 33,0-1-256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9:26:35.905"/>
    </inkml:context>
    <inkml:brush xml:id="br0">
      <inkml:brushProperty name="width" value="0.2" units="cm"/>
      <inkml:brushProperty name="height" value="0.2" units="cm"/>
      <inkml:brushProperty name="color" value="#006BBC"/>
    </inkml:brush>
  </inkml:definitions>
  <inkml:trace contextRef="#ctx0" brushRef="#br0">0 1 864,'0'0'646,"0"0"-30,0 0-89,10 4 331,2 2-739,-11-6-100,-1 0-1,0 0 13,0 0 9,0 1-28,0 0-1,1 0 0,-1 0 1,0 0-1,1 0 1,-1 0-1,1 0 1,-1 0-1,1 0 0,-1 0 1,1-1-1,0 1 1,-1 0-1,1 0 0,0-1 1,0 1-12,6 7 169,-6-6-114,0 0-1,0-1 0,1 1 1,-1-1-1,1 1 1,-1-1-1,1 1 0,0-1-54,9 9 279,-9-7-209,0-1 0,0 1 0,-1 0 0,1 0 0,-1 0-1,0 0 1,1 0-70,0 3 74,1 0 0,-1 0-1,2-1 1,-1 1-1,1 0-73,30 40 171,-31-43-151,-1 0 0,0 1 0,0-1 1,0 1-1,-1 0 0,1 0 0,-1-1 0,0 1 1,0 0-1,0 0 0,0 0 0,-1 0 0,1 0 0,-1 0 1,-1 4-21,1-4 17,0-4-11,0 1 1,1 0-1,-1 0 1,0 0-1,0 0 1,1-1-1,-1 1 1,0 0-1,1 0 1,-1-1-1,0 1 1,1 0-1,-1 0 1,1-1-1,0 1-6,0 0 58,-1-1 2,1 0-50,0 1 1,0-1 0,0 1-1,0-1 1,0 1 0,0 0-1,0-1 1,0 1 0,0 0-1,0 0-10,4 2 15,40 25 50,-4-4-43,-40-23-21,0 0 0,0-1 0,0 1 0,0 0 0,0-1 0,0 0 1,0 1-1,0-1 0,1 1 0,-1-1 0,0 0 0,0 0 0,0 0 0,0 0 0,1 0 0,-1 0 1,0 0-1,0 0 0,0 0 0,0 0 0,1-1-1,-1 1 1,-1 0 0,0 0 0,1-1 0,-1 1 0,1 0 0,0 0 0,-1 0 0,1 0 0,-1 0 0,1 0 0,-1 0 0,1 0 0,-1 0 0,1 1 0,-1-1 0,1 0 0,-1 0 0,1 0 0,-1 0 0,0 1 0,1-1 0,-1 0 0,1 1 0,-1-1 0,0 0 0,1 1 0,0-1-1,32 27 155,-31-25-124,0-1 0,-1 0 0,1 0 0,0 0 0,0 0 0,-1 0 0,3 1-31,9 5 158,-8-3-133,1 0-1,-1-1 1,1 1 0,0-1 0,1 0-1,-1 0 1,0-1 0,1 0 0,3 1-25,14-3 35,-17 0-21,0 0 1,-1 0-1,7 2-14,5 3 13,-14-3-10,1-1 0,0 1 0,0-1 1,2 0-4,9 2 6,-11-2-3,1 0 0,-1 0 0,1-1 1,0 1-1,-1-1 0,2-1-3,-4 1 2,0-1 1,0 1 0,1 0-1,-1 0 1,0 0-1,1 0 1,-1 0-1,0 1 1,2 0-3,13 2 14,-14-2-12,0-1 1,0 1-1,0 0 0,3 1-2,-2 0 3,1 0 0,0-1 0,5 1-3,8 1 8,-2 0-2,0 0 0,0-2 1,0 0-1,10-1-6,-20 0 4,0-1 1,-1 2 0,1-1-1,0 1 1,3 0-5,-4 0 1,0 0 0,0 0 1,-1-1-1,1 0 0,4-1-1,34-5 10,-43 6-10,2 0 2,1-1 0,-1 1 0,1-1 0,2-1-2,12-5 8,-14 7-6,0-1-1,0 1 1,0 1 0,0-1 0,1 1-2,11 0 7,-12 0-5,0-1 0,-1 1 0,1 0 0,2 1-2,-4-1 1,0-1 0,0 1 0,0 0 0,0-1 0,0 0 0,0 1 0,0-1 0,0 0 0,0 0 0,0 0 0,0 0 0,0-1 0,0 1 0,-1 0 0,1-1 0,2 0-1,2-1 1,1-1 1,-1 1 0,1 0-1,0 1 1,0 0-1,0 0 1,0 0 0,0 1-1,0 0-1,14 1 5,0 1 0,8 2-5,-24-3 1,1-1-1,-1 1 1,0-1 0,1 0 0,-1-1 0,0 1 0,0-1 0,1 0 0,3-2-1,20-7 23,-17 6-15,1-1-1,2-1-7,-13 4 0,1 1 1,-1 1-1,1-1 0,-1 0 0,1 1 0,-1-1 0,1 1 0,0 0 1,-1 0-1,2 0 0,25 3 0,-23-1 0,0-1 0,0-1 0,-1 1 1,1-1-1,5 0 0,-9 0 1,0-1 0,0 1 0,0 0 1,0-1-1,0 1 0,0-1 0,0 0 0,0 0 0,0 1 0,-1-1 0,1 0 1,0-1-1,0 1-1,-1 0 0,-1 1 0,0-1 0,1 1 1,-1-1-1,0 1 0,1-1 0,-1 1 1,0 0-1,1-1 0,-1 1 1,1 0-1,-1-1 0,1 1 0,-1 0 1,1-1-1,-1 1 0,1 0 0,-1 0 1,1 0-1,-1 0 0,1 0 0,-1-1 1,1 1-1,-1 0 0,1 0 0,0 0 1,-1 0-1,1 1 0,-1-1 0,1 0 0,4 0 1,-5 0-1,1 0 0,0 0 0,-1 0 1,1-1-1,0 1 0,-1 0 0,1 0 0,0 0 1,-1-1-1,1 1 0,0 0 0,-1-1 0,1 1 1,0 0-1,-1-1 0,1 1 0,-1-1 0,1 1 1,-1-1-1,1 0 0,-1 1 0,0-1 0,1 1 1,-1-1-1,0 0 0,1 1 0,-1-1 1,0 0-1,0 1 0,1-1 0,-1 0 0,0 1 1,0-1-1,0 0 0,0 1 0,0-1 0,0 0 0,0 0 0,1 0 0,-1 0 0,0 0 0,0 0 0,1 1 0,-1-1 0,0 0 0,1 0 0,-1 0 0,1 1 0,-1-1 0,1 0 0,-1 1 0,1-1 0,0 0 0,-1 1 0,1-1 0,0 1 0,0-1 0,-1 1 0,1-1 0,0 1 1,0 0-1,0-1 0,-1 1 0,1 0 0,0 0 0,0-1 0,0 1 0,0 0 0,8 1 0,-7-1 0,-1 1 0,1-1 0,-1 0 0,1 0 0,-1 0 0,0 0 0,1 0 0,-1 0 0,1-1 0,-1 1 0,2-1 0,-1 0 0,1 0 0,-1 0 0,1 0 0,-1 0 0,1-1 0,-1 1 0,0-1 0,0 0 0,0 0 0,0 0 0,1-1 0,-1 1 0,-2 2 0,0-1 0,1 0 0,-1 1 0,1-1 0,-1 0 0,1 1 0,-1-1 0,1 1 0,0-1 0,-1 1 0,1 0 0,0-1 0,-1 1 0,1-1 0,0 1 0,0 0 0,-1 0 0,1-1 0,0 1 0,0 0 0,0 0 0,1 0 0,-1-1 0,1 1 1,0-1-1,0 0 0,-1 1 1,1-1-1,-1 0 0,1 0 1,0-1-1,4-1 5,-6 3-5,0 0 1,1-1 0,-1 1-1,0 0 1,0 0 0,1-1-1,-1 1 1,0 0 0,0-1-1,0 1 1,1 0 0,-1-1-1,0 1 1,0 0 0,0-1-1,0 1 1,0 0 0,0-1-1,0 1 1,0 0 0,0-1-1,0 1 1,0-1 0,0 1-1,0 0 1,0-1 0,0 1-1,0-1 0,-1 1 1,1 0 0,0-1-1,0 1 1,0-1-1,0 1 1,0-1-1,0 1 1,0 0 0,0-1-1,0 1 1,0-1-1,0 1 1,0 0 0,1-1-1,-1 1 1,0-1-1,0 1 1,0 0-1,0-1 1,1 1 0,-1-1-1,0 1 1,1 0-1,4-4-1,1 1 0,-1 0 0,1 1 0,4-2 1,-4 1-1,0 1 0,0-1 0,0 0 0,4-3 1,-9 5-49,0 1 0,0-1 0,0 0 0,0 0 1,1 0-1,-1 0 0,-1 0 0,1 0 0,0 0 1,0 0-1,0-1 0,-1 1 0,1 0 0,0 0 1,-1-1 48,0 2-1239,0 0 537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8EA21D-F609-4883-9BF2-C2257D2F3E11}" type="datetimeFigureOut">
              <a:rPr lang="en-US" smtClean="0"/>
              <a:t>1/10/2021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2ABF5E-119C-40D0-9F75-E2458688F62F}" type="slidenum">
              <a:rPr lang="en-US" smtClean="0"/>
              <a:t>‹#›</a:t>
            </a:fld>
            <a:endParaRPr lang="en-US"/>
          </a:p>
        </p:txBody>
      </p:sp>
    </p:spTree>
    <p:extLst>
      <p:ext uri="{BB962C8B-B14F-4D97-AF65-F5344CB8AC3E}">
        <p14:creationId xmlns:p14="http://schemas.microsoft.com/office/powerpoint/2010/main" val="1443356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04180-1105-47D3-A5E8-12D0BE6D8163}" type="slidenum">
              <a:rPr lang="en-US" smtClean="0"/>
              <a:pPr/>
              <a:t>50</a:t>
            </a:fld>
            <a:endParaRPr lang="en-US"/>
          </a:p>
        </p:txBody>
      </p:sp>
    </p:spTree>
    <p:extLst>
      <p:ext uri="{BB962C8B-B14F-4D97-AF65-F5344CB8AC3E}">
        <p14:creationId xmlns:p14="http://schemas.microsoft.com/office/powerpoint/2010/main" val="4244142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04180-1105-47D3-A5E8-12D0BE6D8163}" type="slidenum">
              <a:rPr lang="en-US" smtClean="0"/>
              <a:pPr/>
              <a:t>62</a:t>
            </a:fld>
            <a:endParaRPr lang="en-US"/>
          </a:p>
        </p:txBody>
      </p:sp>
    </p:spTree>
    <p:extLst>
      <p:ext uri="{BB962C8B-B14F-4D97-AF65-F5344CB8AC3E}">
        <p14:creationId xmlns:p14="http://schemas.microsoft.com/office/powerpoint/2010/main" val="1449289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central new idea is that you change the word representation, as well as the other parameters of the model.</a:t>
            </a:r>
          </a:p>
          <a:p>
            <a:r>
              <a:rPr lang="en-US" baseline="0" dirty="0"/>
              <a:t>I’m going to directly and concretely build one, concrete prediction models. You may already know of some other things you might do, and we’ll come back to other possibilities next week, but this way of doing it is one of the best ways known.</a:t>
            </a:r>
            <a:endParaRPr lang="en-US"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67</a:t>
            </a:fld>
            <a:endParaRPr lang="en-US"/>
          </a:p>
        </p:txBody>
      </p:sp>
    </p:spTree>
    <p:extLst>
      <p:ext uri="{BB962C8B-B14F-4D97-AF65-F5344CB8AC3E}">
        <p14:creationId xmlns:p14="http://schemas.microsoft.com/office/powerpoint/2010/main" val="4085810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2ABF5E-119C-40D0-9F75-E2458688F62F}" type="slidenum">
              <a:rPr lang="en-US" smtClean="0"/>
              <a:t>70</a:t>
            </a:fld>
            <a:endParaRPr lang="en-US"/>
          </a:p>
        </p:txBody>
      </p:sp>
    </p:spTree>
    <p:extLst>
      <p:ext uri="{BB962C8B-B14F-4D97-AF65-F5344CB8AC3E}">
        <p14:creationId xmlns:p14="http://schemas.microsoft.com/office/powerpoint/2010/main" val="1435476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a:t>
            </a:r>
            <a:r>
              <a:rPr lang="en-US" baseline="0" dirty="0"/>
              <a:t> contains input word vectors.</a:t>
            </a:r>
          </a:p>
          <a:p>
            <a:r>
              <a:rPr lang="en-US" baseline="0" dirty="0"/>
              <a:t>W’ contains output word vectors.</a:t>
            </a:r>
          </a:p>
          <a:p>
            <a:endParaRPr lang="en-US" baseline="0" dirty="0"/>
          </a:p>
          <a:p>
            <a:r>
              <a:rPr lang="en-US" baseline="0" dirty="0"/>
              <a:t>We can consider either W or W’ as the word’s representation. Or even take the average.</a:t>
            </a:r>
            <a:endParaRPr lang="en-US" dirty="0"/>
          </a:p>
        </p:txBody>
      </p:sp>
      <p:sp>
        <p:nvSpPr>
          <p:cNvPr id="4" name="Slide Number Placeholder 3"/>
          <p:cNvSpPr>
            <a:spLocks noGrp="1"/>
          </p:cNvSpPr>
          <p:nvPr>
            <p:ph type="sldNum" sz="quarter" idx="10"/>
          </p:nvPr>
        </p:nvSpPr>
        <p:spPr/>
        <p:txBody>
          <a:bodyPr/>
          <a:lstStyle/>
          <a:p>
            <a:fld id="{5DE69103-2D17-4832-98EE-51E176497DD9}" type="slidenum">
              <a:rPr lang="en-US" smtClean="0"/>
              <a:t>80</a:t>
            </a:fld>
            <a:endParaRPr lang="en-US"/>
          </a:p>
        </p:txBody>
      </p:sp>
    </p:spTree>
    <p:extLst>
      <p:ext uri="{BB962C8B-B14F-4D97-AF65-F5344CB8AC3E}">
        <p14:creationId xmlns:p14="http://schemas.microsoft.com/office/powerpoint/2010/main" val="1095325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2ABF5E-119C-40D0-9F75-E2458688F62F}" type="slidenum">
              <a:rPr lang="en-US" smtClean="0"/>
              <a:t>87</a:t>
            </a:fld>
            <a:endParaRPr lang="en-US"/>
          </a:p>
        </p:txBody>
      </p:sp>
    </p:spTree>
    <p:extLst>
      <p:ext uri="{BB962C8B-B14F-4D97-AF65-F5344CB8AC3E}">
        <p14:creationId xmlns:p14="http://schemas.microsoft.com/office/powerpoint/2010/main" val="734843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D7E345-9BD5-414F-9B98-BE3DCAA5A9BF}" type="datetimeFigureOut">
              <a:rPr lang="en-US" smtClean="0"/>
              <a:t>1/10/2021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A9E46F-7BA3-46CF-8DB8-B01995389C81}" type="slidenum">
              <a:rPr lang="en-US" smtClean="0"/>
              <a:t>‹#›</a:t>
            </a:fld>
            <a:endParaRPr lang="en-US"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D7E345-9BD5-414F-9B98-BE3DCAA5A9BF}" type="datetimeFigureOut">
              <a:rPr lang="en-US" smtClean="0"/>
              <a:t>1/10/2021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A9E46F-7BA3-46CF-8DB8-B01995389C81}"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D7E345-9BD5-414F-9B98-BE3DCAA5A9BF}" type="datetimeFigureOut">
              <a:rPr lang="en-US" smtClean="0"/>
              <a:t>1/10/2021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A9E46F-7BA3-46CF-8DB8-B01995389C81}"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p>
        </p:txBody>
      </p:sp>
      <p:sp>
        <p:nvSpPr>
          <p:cNvPr id="3" name="Text Placeholder 2"/>
          <p:cNvSpPr>
            <a:spLocks noGrp="1"/>
          </p:cNvSpPr>
          <p:nvPr>
            <p:ph type="body"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8400"/>
            <a:ext cx="2844800" cy="45720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pPr>
              <a:defRPr/>
            </a:pPr>
            <a:fld id="{7BD2C3B4-92C9-4193-A1CA-FDE1A82284EA}" type="slidenum">
              <a:rPr lang="en-US" altLang="en-US"/>
              <a:pPr>
                <a:defRPr/>
              </a:pPr>
              <a:t>‹#›</a:t>
            </a:fld>
            <a:endParaRPr lang="en-US" altLang="en-US"/>
          </a:p>
        </p:txBody>
      </p:sp>
    </p:spTree>
    <p:extLst>
      <p:ext uri="{BB962C8B-B14F-4D97-AF65-F5344CB8AC3E}">
        <p14:creationId xmlns:p14="http://schemas.microsoft.com/office/powerpoint/2010/main" val="1073679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No Bullets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8C78D0-EACD-4646-A4C1-82BCC9602BE1}" type="slidenum">
              <a:rPr lang="en-US" smtClean="0"/>
              <a:pPr/>
              <a:t>‹#›</a:t>
            </a:fld>
            <a:endParaRPr lang="en-US"/>
          </a:p>
        </p:txBody>
      </p:sp>
      <p:sp>
        <p:nvSpPr>
          <p:cNvPr id="6" name="Content Placeholder 2"/>
          <p:cNvSpPr>
            <a:spLocks noGrp="1"/>
          </p:cNvSpPr>
          <p:nvPr>
            <p:ph idx="1"/>
          </p:nvPr>
        </p:nvSpPr>
        <p:spPr>
          <a:xfrm>
            <a:off x="406400" y="1803400"/>
            <a:ext cx="11379200" cy="4445000"/>
          </a:xfrm>
        </p:spPr>
        <p:txBody>
          <a:bodyPr/>
          <a:lstStyle>
            <a:lvl1pPr marL="0" indent="0">
              <a:spcBef>
                <a:spcPts val="1800"/>
              </a:spcBef>
              <a:buNone/>
              <a:defRPr sz="2800"/>
            </a:lvl1pPr>
            <a:lvl2pPr marL="457200" indent="0">
              <a:spcBef>
                <a:spcPts val="1500"/>
              </a:spcBef>
              <a:buNone/>
              <a:defRPr sz="2400"/>
            </a:lvl2pPr>
            <a:lvl3pPr marL="800100" indent="0">
              <a:spcBef>
                <a:spcPts val="1200"/>
              </a:spcBef>
              <a:buNone/>
              <a:defRPr sz="2400"/>
            </a:lvl3pPr>
            <a:lvl4pPr marL="1143000" indent="0">
              <a:spcBef>
                <a:spcPts val="900"/>
              </a:spcBef>
              <a:buNone/>
              <a:defRPr sz="2000"/>
            </a:lvl4pPr>
            <a:lvl5pPr marL="1485900" indent="0">
              <a:spcBef>
                <a:spcPts val="60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2774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chemeClr val="accent1"/>
              </a:buClr>
              <a:defRPr/>
            </a:lvl2pPr>
            <a:lvl4pPr>
              <a:buClr>
                <a:schemeClr val="accent1"/>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l-GR" dirty="0"/>
              <a:t>Χειμώνας 2011</a:t>
            </a:r>
            <a:endParaRPr lang="en-US" dirty="0"/>
          </a:p>
        </p:txBody>
      </p:sp>
      <p:sp>
        <p:nvSpPr>
          <p:cNvPr id="5" name="Footer Placeholder 4"/>
          <p:cNvSpPr>
            <a:spLocks noGrp="1"/>
          </p:cNvSpPr>
          <p:nvPr>
            <p:ph type="ftr" sz="quarter" idx="11"/>
          </p:nvPr>
        </p:nvSpPr>
        <p:spPr/>
        <p:txBody>
          <a:bodyPr/>
          <a:lstStyle/>
          <a:p>
            <a:r>
              <a:rPr lang="en-US" dirty="0"/>
              <a:t>CS-409: </a:t>
            </a:r>
            <a:r>
              <a:rPr lang="el-GR" dirty="0" err="1"/>
              <a:t>Αντικειμενοστρεφής</a:t>
            </a:r>
            <a:r>
              <a:rPr lang="el-GR" dirty="0"/>
              <a:t> </a:t>
            </a:r>
            <a:r>
              <a:rPr lang="el-GR" dirty="0" err="1"/>
              <a:t>Προγραμματισμος</a:t>
            </a:r>
            <a:endParaRPr lang="en-US" dirty="0"/>
          </a:p>
        </p:txBody>
      </p:sp>
      <p:sp>
        <p:nvSpPr>
          <p:cNvPr id="6" name="Slide Number Placeholder 5"/>
          <p:cNvSpPr>
            <a:spLocks noGrp="1"/>
          </p:cNvSpPr>
          <p:nvPr>
            <p:ph type="sldNum" sz="quarter" idx="12"/>
          </p:nvPr>
        </p:nvSpPr>
        <p:spPr/>
        <p:txBody>
          <a:bodyPr/>
          <a:lstStyle/>
          <a:p>
            <a:fld id="{81A9E46F-7BA3-46CF-8DB8-B01995389C81}"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D7E345-9BD5-414F-9B98-BE3DCAA5A9BF}" type="datetimeFigureOut">
              <a:rPr lang="en-US" smtClean="0"/>
              <a:t>1/10/2021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A9E46F-7BA3-46CF-8DB8-B01995389C81}" type="slidenum">
              <a:rPr lang="en-US" smtClean="0"/>
              <a:t>‹#›</a:t>
            </a:fld>
            <a:endParaRPr lang="en-US" dirty="0"/>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D7E345-9BD5-414F-9B98-BE3DCAA5A9BF}" type="datetimeFigureOut">
              <a:rPr lang="en-US" smtClean="0"/>
              <a:t>1/10/2021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A9E46F-7BA3-46CF-8DB8-B01995389C81}"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D7E345-9BD5-414F-9B98-BE3DCAA5A9BF}" type="datetimeFigureOut">
              <a:rPr lang="en-US" smtClean="0"/>
              <a:t>1/10/2021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1A9E46F-7BA3-46CF-8DB8-B01995389C81}" type="slidenum">
              <a:rPr lang="en-US" smtClean="0"/>
              <a:t>‹#›</a:t>
            </a:fld>
            <a:endParaRPr lang="en-US" dirty="0"/>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D7E345-9BD5-414F-9B98-BE3DCAA5A9BF}" type="datetimeFigureOut">
              <a:rPr lang="en-US" smtClean="0"/>
              <a:t>1/10/2021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A9E46F-7BA3-46CF-8DB8-B01995389C81}"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7E345-9BD5-414F-9B98-BE3DCAA5A9BF}" type="datetimeFigureOut">
              <a:rPr lang="en-US" smtClean="0"/>
              <a:t>1/10/2021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1A9E46F-7BA3-46CF-8DB8-B01995389C81}"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D7E345-9BD5-414F-9B98-BE3DCAA5A9BF}" type="datetimeFigureOut">
              <a:rPr lang="en-US" smtClean="0"/>
              <a:t>1/10/2021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A9E46F-7BA3-46CF-8DB8-B01995389C81}" type="slidenum">
              <a:rPr lang="en-US" smtClean="0"/>
              <a:t>‹#›</a:t>
            </a:fld>
            <a:endParaRPr lang="en-US" dirty="0"/>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D7E345-9BD5-414F-9B98-BE3DCAA5A9BF}" type="datetimeFigureOut">
              <a:rPr lang="en-US" smtClean="0"/>
              <a:t>1/10/2021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A9E46F-7BA3-46CF-8DB8-B01995389C81}"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0DD7E345-9BD5-414F-9B98-BE3DCAA5A9BF}" type="datetimeFigureOut">
              <a:rPr lang="en-US" smtClean="0"/>
              <a:t>1/10/2021</a:t>
            </a:fld>
            <a:endParaRPr lang="en-US" dirty="0"/>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r>
              <a:rPr lang="el-GR" dirty="0" err="1"/>
              <a:t>Αντικειμενοστρεφής</a:t>
            </a:r>
            <a:r>
              <a:rPr lang="el-GR" dirty="0"/>
              <a:t> Προγραμματισμός</a:t>
            </a:r>
            <a:endParaRPr lang="en-US"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81A9E46F-7BA3-46CF-8DB8-B01995389C81}"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6"/>
        </a:buClr>
        <a:buSzPct val="85000"/>
        <a:buFont typeface="Arial" pitchFamily="34" charset="0"/>
        <a:buChar char="•"/>
        <a:defRPr sz="2800" kern="1200">
          <a:solidFill>
            <a:schemeClr val="tx1"/>
          </a:solidFill>
          <a:latin typeface="+mn-lt"/>
          <a:ea typeface="+mn-ea"/>
          <a:cs typeface="+mn-cs"/>
        </a:defRPr>
      </a:lvl1pPr>
      <a:lvl2pPr marL="457200" indent="-182880" algn="l" defTabSz="914400" rtl="0" eaLnBrk="1" latinLnBrk="0" hangingPunct="1">
        <a:spcBef>
          <a:spcPct val="20000"/>
        </a:spcBef>
        <a:buClr>
          <a:schemeClr val="accent6"/>
        </a:buClr>
        <a:buSzPct val="85000"/>
        <a:buFont typeface="Arial" pitchFamily="34" charset="0"/>
        <a:buChar char="•"/>
        <a:defRPr sz="2400" kern="1200">
          <a:solidFill>
            <a:schemeClr val="tx1"/>
          </a:solidFill>
          <a:latin typeface="+mn-lt"/>
          <a:ea typeface="+mn-ea"/>
          <a:cs typeface="+mn-cs"/>
        </a:defRPr>
      </a:lvl2pPr>
      <a:lvl3pPr marL="731520" indent="-182880" algn="l" defTabSz="914400" rtl="0" eaLnBrk="1" latinLnBrk="0" hangingPunct="1">
        <a:spcBef>
          <a:spcPct val="20000"/>
        </a:spcBef>
        <a:buClr>
          <a:schemeClr val="accent6"/>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6"/>
        </a:buClr>
        <a:buFont typeface="Arial" pitchFamily="34" charset="0"/>
        <a:buChar char="•"/>
        <a:defRPr sz="1800" kern="1200">
          <a:solidFill>
            <a:schemeClr val="tx1"/>
          </a:solidFill>
          <a:latin typeface="+mn-lt"/>
          <a:ea typeface="+mn-ea"/>
          <a:cs typeface="+mn-cs"/>
        </a:defRPr>
      </a:lvl4pPr>
      <a:lvl5pPr marL="1188720" indent="-137160" algn="l" defTabSz="914400" rtl="0" eaLnBrk="1" latinLnBrk="0" hangingPunct="1">
        <a:spcBef>
          <a:spcPct val="20000"/>
        </a:spcBef>
        <a:buClr>
          <a:schemeClr val="accent6"/>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10.png"/><Relationship Id="rId1" Type="http://schemas.openxmlformats.org/officeDocument/2006/relationships/slideLayout" Target="../slideLayouts/slideLayout2.xml"/><Relationship Id="rId5" Type="http://schemas.openxmlformats.org/officeDocument/2006/relationships/image" Target="../media/image187.emf"/><Relationship Id="rId4" Type="http://schemas.openxmlformats.org/officeDocument/2006/relationships/oleObject" Target="../embeddings/oleObject31.bin"/></Relationships>
</file>

<file path=ppt/slides/_rels/slide101.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image" Target="../media/image940.png"/><Relationship Id="rId7" Type="http://schemas.openxmlformats.org/officeDocument/2006/relationships/image" Target="../media/image188.wmf"/><Relationship Id="rId1" Type="http://schemas.openxmlformats.org/officeDocument/2006/relationships/slideLayout" Target="../slideLayouts/slideLayout2.xml"/><Relationship Id="rId6" Type="http://schemas.openxmlformats.org/officeDocument/2006/relationships/oleObject" Target="../embeddings/oleObject33.bin"/><Relationship Id="rId5" Type="http://schemas.openxmlformats.org/officeDocument/2006/relationships/image" Target="../media/image186.wmf"/><Relationship Id="rId4" Type="http://schemas.openxmlformats.org/officeDocument/2006/relationships/oleObject" Target="../embeddings/oleObject32.bin"/><Relationship Id="rId9" Type="http://schemas.openxmlformats.org/officeDocument/2006/relationships/image" Target="../media/image189.wmf"/></Relationships>
</file>

<file path=ppt/slides/_rels/slide102.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image" Target="../media/image960.png"/><Relationship Id="rId7" Type="http://schemas.openxmlformats.org/officeDocument/2006/relationships/image" Target="../media/image188.wmf"/><Relationship Id="rId1" Type="http://schemas.openxmlformats.org/officeDocument/2006/relationships/slideLayout" Target="../slideLayouts/slideLayout2.xml"/><Relationship Id="rId6" Type="http://schemas.openxmlformats.org/officeDocument/2006/relationships/oleObject" Target="../embeddings/oleObject36.bin"/><Relationship Id="rId5" Type="http://schemas.openxmlformats.org/officeDocument/2006/relationships/image" Target="../media/image186.wmf"/><Relationship Id="rId4" Type="http://schemas.openxmlformats.org/officeDocument/2006/relationships/oleObject" Target="../embeddings/oleObject35.bin"/><Relationship Id="rId9" Type="http://schemas.openxmlformats.org/officeDocument/2006/relationships/image" Target="../media/image190.w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91.emf"/><Relationship Id="rId2" Type="http://schemas.openxmlformats.org/officeDocument/2006/relationships/oleObject" Target="../embeddings/oleObject38.bin"/><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91.emf"/><Relationship Id="rId2" Type="http://schemas.openxmlformats.org/officeDocument/2006/relationships/oleObject" Target="../embeddings/oleObject39.bin"/><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98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oleObject" Target="../embeddings/oleObject40.bin"/><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oleObject" Target="../embeddings/oleObject41.bin"/><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image" Target="../media/image100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6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40.png"/><Relationship Id="rId2" Type="http://schemas.openxmlformats.org/officeDocument/2006/relationships/image" Target="../media/image1030.png"/><Relationship Id="rId1" Type="http://schemas.openxmlformats.org/officeDocument/2006/relationships/slideLayout" Target="../slideLayouts/slideLayout2.xml"/><Relationship Id="rId4" Type="http://schemas.openxmlformats.org/officeDocument/2006/relationships/image" Target="../media/image105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hyperlink" Target="http://www.youtube.com/watch?v=nU8DcBF-qo4" TargetMode="Externa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oleObject" Target="../embeddings/oleObject8.bin"/><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9.bin"/><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10.bin"/><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11.bin"/><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12.bin"/><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oleObject" Target="../embeddings/oleObject13.bin"/><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30.wmf"/><Relationship Id="rId3" Type="http://schemas.openxmlformats.org/officeDocument/2006/relationships/image" Target="../media/image25.emf"/><Relationship Id="rId7" Type="http://schemas.openxmlformats.org/officeDocument/2006/relationships/image" Target="../media/image27.wmf"/><Relationship Id="rId12" Type="http://schemas.openxmlformats.org/officeDocument/2006/relationships/oleObject" Target="../embeddings/oleObject19.bin"/><Relationship Id="rId2" Type="http://schemas.openxmlformats.org/officeDocument/2006/relationships/oleObject" Target="../embeddings/oleObject14.bin"/><Relationship Id="rId1" Type="http://schemas.openxmlformats.org/officeDocument/2006/relationships/slideLayout" Target="../slideLayouts/slideLayout2.xml"/><Relationship Id="rId6" Type="http://schemas.openxmlformats.org/officeDocument/2006/relationships/oleObject" Target="../embeddings/oleObject16.bin"/><Relationship Id="rId11" Type="http://schemas.openxmlformats.org/officeDocument/2006/relationships/image" Target="../media/image29.wmf"/><Relationship Id="rId5" Type="http://schemas.openxmlformats.org/officeDocument/2006/relationships/image" Target="../media/image26.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28.wmf"/></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oleObject" Target="../embeddings/oleObject20.bin"/><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oleObject" Target="../embeddings/oleObject21.bin"/><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5.wmf"/><Relationship Id="rId2" Type="http://schemas.openxmlformats.org/officeDocument/2006/relationships/oleObject" Target="../embeddings/oleObject2.bin"/><Relationship Id="rId1" Type="http://schemas.openxmlformats.org/officeDocument/2006/relationships/slideLayout" Target="../slideLayouts/slideLayout6.xml"/><Relationship Id="rId6" Type="http://schemas.openxmlformats.org/officeDocument/2006/relationships/oleObject" Target="../embeddings/oleObject4.bin"/><Relationship Id="rId5" Type="http://schemas.openxmlformats.org/officeDocument/2006/relationships/image" Target="../media/image4.wmf"/><Relationship Id="rId4" Type="http://schemas.openxmlformats.org/officeDocument/2006/relationships/oleObject" Target="../embeddings/oleObject3.bin"/></Relationships>
</file>

<file path=ppt/slides/_rels/slide4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emf"/><Relationship Id="rId7" Type="http://schemas.openxmlformats.org/officeDocument/2006/relationships/image" Target="../media/image61.png"/><Relationship Id="rId2" Type="http://schemas.openxmlformats.org/officeDocument/2006/relationships/oleObject" Target="../embeddings/oleObject22.bin"/><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9"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5.emf"/><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51.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7.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7" Type="http://schemas.openxmlformats.org/officeDocument/2006/relationships/image" Target="../media/image11.wmf"/><Relationship Id="rId2" Type="http://schemas.openxmlformats.org/officeDocument/2006/relationships/image" Target="../media/image6.wmf"/><Relationship Id="rId1" Type="http://schemas.openxmlformats.org/officeDocument/2006/relationships/slideLayout" Target="../slideLayouts/slideLayout2.xml"/><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8.wmf"/></Relationships>
</file>

<file path=ppt/slides/_rels/slide60.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png"/><Relationship Id="rId26" Type="http://schemas.openxmlformats.org/officeDocument/2006/relationships/image" Target="../media/image125.png"/><Relationship Id="rId3" Type="http://schemas.openxmlformats.org/officeDocument/2006/relationships/image" Target="../media/image102.png"/><Relationship Id="rId21" Type="http://schemas.openxmlformats.org/officeDocument/2006/relationships/image" Target="../media/image120.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png"/><Relationship Id="rId25" Type="http://schemas.openxmlformats.org/officeDocument/2006/relationships/image" Target="../media/image124.png"/><Relationship Id="rId2" Type="http://schemas.openxmlformats.org/officeDocument/2006/relationships/notesSlide" Target="../notesSlides/notesSlide2.xml"/><Relationship Id="rId16" Type="http://schemas.openxmlformats.org/officeDocument/2006/relationships/image" Target="../media/image115.png"/><Relationship Id="rId20" Type="http://schemas.openxmlformats.org/officeDocument/2006/relationships/image" Target="../media/image119.png"/><Relationship Id="rId29"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0.png"/><Relationship Id="rId24" Type="http://schemas.openxmlformats.org/officeDocument/2006/relationships/image" Target="../media/image123.png"/><Relationship Id="rId5" Type="http://schemas.openxmlformats.org/officeDocument/2006/relationships/image" Target="../media/image104.png"/><Relationship Id="rId15" Type="http://schemas.openxmlformats.org/officeDocument/2006/relationships/image" Target="../media/image114.png"/><Relationship Id="rId23" Type="http://schemas.openxmlformats.org/officeDocument/2006/relationships/image" Target="../media/image122.png"/><Relationship Id="rId28" Type="http://schemas.openxmlformats.org/officeDocument/2006/relationships/image" Target="../media/image127.png"/><Relationship Id="rId10" Type="http://schemas.openxmlformats.org/officeDocument/2006/relationships/image" Target="../media/image109.png"/><Relationship Id="rId19" Type="http://schemas.openxmlformats.org/officeDocument/2006/relationships/image" Target="../media/image118.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 Id="rId22" Type="http://schemas.openxmlformats.org/officeDocument/2006/relationships/image" Target="../media/image121.png"/><Relationship Id="rId27" Type="http://schemas.openxmlformats.org/officeDocument/2006/relationships/image" Target="../media/image126.png"/><Relationship Id="rId30" Type="http://schemas.openxmlformats.org/officeDocument/2006/relationships/image" Target="../media/image129.png"/></Relationships>
</file>

<file path=ppt/slides/_rels/slide63.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png"/><Relationship Id="rId18" Type="http://schemas.openxmlformats.org/officeDocument/2006/relationships/image" Target="../media/image146.png"/><Relationship Id="rId26" Type="http://schemas.openxmlformats.org/officeDocument/2006/relationships/image" Target="NULL"/><Relationship Id="rId3" Type="http://schemas.openxmlformats.org/officeDocument/2006/relationships/image" Target="../media/image131.png"/><Relationship Id="rId21" Type="http://schemas.openxmlformats.org/officeDocument/2006/relationships/customXml" Target="../ink/ink2.xml"/><Relationship Id="rId7" Type="http://schemas.openxmlformats.org/officeDocument/2006/relationships/image" Target="../media/image135.png"/><Relationship Id="rId12" Type="http://schemas.openxmlformats.org/officeDocument/2006/relationships/image" Target="../media/image140.png"/><Relationship Id="rId17" Type="http://schemas.openxmlformats.org/officeDocument/2006/relationships/image" Target="../media/image145.png"/><Relationship Id="rId25" Type="http://schemas.openxmlformats.org/officeDocument/2006/relationships/customXml" Target="../ink/ink4.xml"/><Relationship Id="rId2" Type="http://schemas.openxmlformats.org/officeDocument/2006/relationships/image" Target="../media/image130.png"/><Relationship Id="rId16" Type="http://schemas.openxmlformats.org/officeDocument/2006/relationships/image" Target="../media/image144.png"/><Relationship Id="rId20" Type="http://schemas.openxmlformats.org/officeDocument/2006/relationships/image" Target="../media/image147.png"/><Relationship Id="rId29"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34.png"/><Relationship Id="rId11" Type="http://schemas.openxmlformats.org/officeDocument/2006/relationships/image" Target="../media/image139.png"/><Relationship Id="rId24" Type="http://schemas.openxmlformats.org/officeDocument/2006/relationships/image" Target="NULL"/><Relationship Id="rId5" Type="http://schemas.openxmlformats.org/officeDocument/2006/relationships/image" Target="../media/image133.png"/><Relationship Id="rId15" Type="http://schemas.openxmlformats.org/officeDocument/2006/relationships/image" Target="../media/image143.png"/><Relationship Id="rId23" Type="http://schemas.openxmlformats.org/officeDocument/2006/relationships/customXml" Target="../ink/ink3.xml"/><Relationship Id="rId28" Type="http://schemas.openxmlformats.org/officeDocument/2006/relationships/image" Target="../media/image148.png"/><Relationship Id="rId10" Type="http://schemas.openxmlformats.org/officeDocument/2006/relationships/image" Target="../media/image138.png"/><Relationship Id="rId19" Type="http://schemas.openxmlformats.org/officeDocument/2006/relationships/customXml" Target="../ink/ink1.xml"/><Relationship Id="rId31" Type="http://schemas.openxmlformats.org/officeDocument/2006/relationships/image" Target="../media/image151.png"/><Relationship Id="rId4" Type="http://schemas.openxmlformats.org/officeDocument/2006/relationships/image" Target="../media/image132.png"/><Relationship Id="rId9" Type="http://schemas.openxmlformats.org/officeDocument/2006/relationships/image" Target="../media/image137.png"/><Relationship Id="rId14" Type="http://schemas.openxmlformats.org/officeDocument/2006/relationships/image" Target="../media/image142.png"/><Relationship Id="rId22" Type="http://schemas.openxmlformats.org/officeDocument/2006/relationships/image" Target="NULL"/><Relationship Id="rId27" Type="http://schemas.openxmlformats.org/officeDocument/2006/relationships/customXml" Target="../ink/ink5.xml"/><Relationship Id="rId30" Type="http://schemas.openxmlformats.org/officeDocument/2006/relationships/image" Target="../media/image15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5.bin"/><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101.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6.png"/><Relationship Id="rId4" Type="http://schemas.openxmlformats.org/officeDocument/2006/relationships/image" Target="../media/image95.png"/></Relationships>
</file>

<file path=ppt/slides/_rels/slide77.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62.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6.png"/></Relationships>
</file>

<file path=ppt/slides/_rels/slide78.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79.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81.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66.tif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5.png"/><Relationship Id="rId4" Type="http://schemas.openxmlformats.org/officeDocument/2006/relationships/image" Target="../media/image18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78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oleObject" Target="../embeddings/oleObject6.bin"/><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86.wmf"/><Relationship Id="rId2" Type="http://schemas.openxmlformats.org/officeDocument/2006/relationships/oleObject" Target="../embeddings/oleObject24.bin"/><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830.png"/><Relationship Id="rId3" Type="http://schemas.openxmlformats.org/officeDocument/2006/relationships/image" Target="../media/image186.wmf"/><Relationship Id="rId7" Type="http://schemas.openxmlformats.org/officeDocument/2006/relationships/image" Target="../media/image820.png"/><Relationship Id="rId2" Type="http://schemas.openxmlformats.org/officeDocument/2006/relationships/oleObject" Target="../embeddings/oleObject25.bin"/><Relationship Id="rId1" Type="http://schemas.openxmlformats.org/officeDocument/2006/relationships/slideLayout" Target="../slideLayouts/slideLayout2.xml"/><Relationship Id="rId6" Type="http://schemas.openxmlformats.org/officeDocument/2006/relationships/image" Target="../media/image810.png"/><Relationship Id="rId5" Type="http://schemas.openxmlformats.org/officeDocument/2006/relationships/image" Target="../media/image800.png"/></Relationships>
</file>

<file path=ppt/slides/_rels/slide92.xml.rels><?xml version="1.0" encoding="UTF-8" standalone="yes"?>
<Relationships xmlns="http://schemas.openxmlformats.org/package/2006/relationships"><Relationship Id="rId2" Type="http://schemas.openxmlformats.org/officeDocument/2006/relationships/image" Target="../media/image84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9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50.png"/><Relationship Id="rId1" Type="http://schemas.openxmlformats.org/officeDocument/2006/relationships/slideLayout" Target="../slideLayouts/slideLayout2.xml"/><Relationship Id="rId5" Type="http://schemas.openxmlformats.org/officeDocument/2006/relationships/image" Target="../media/image186.wmf"/><Relationship Id="rId4" Type="http://schemas.openxmlformats.org/officeDocument/2006/relationships/oleObject" Target="../embeddings/oleObject26.bin"/></Relationships>
</file>

<file path=ppt/slides/_rels/slide96.xml.rels><?xml version="1.0" encoding="UTF-8" standalone="yes"?>
<Relationships xmlns="http://schemas.openxmlformats.org/package/2006/relationships"><Relationship Id="rId3" Type="http://schemas.openxmlformats.org/officeDocument/2006/relationships/image" Target="../media/image860.png"/><Relationship Id="rId1" Type="http://schemas.openxmlformats.org/officeDocument/2006/relationships/slideLayout" Target="../slideLayouts/slideLayout2.xml"/><Relationship Id="rId5" Type="http://schemas.openxmlformats.org/officeDocument/2006/relationships/image" Target="../media/image186.wmf"/><Relationship Id="rId4" Type="http://schemas.openxmlformats.org/officeDocument/2006/relationships/oleObject" Target="../embeddings/oleObject27.bin"/></Relationships>
</file>

<file path=ppt/slides/_rels/slide97.xml.rels><?xml version="1.0" encoding="UTF-8" standalone="yes"?>
<Relationships xmlns="http://schemas.openxmlformats.org/package/2006/relationships"><Relationship Id="rId3" Type="http://schemas.openxmlformats.org/officeDocument/2006/relationships/image" Target="../media/image880.png"/><Relationship Id="rId1" Type="http://schemas.openxmlformats.org/officeDocument/2006/relationships/slideLayout" Target="../slideLayouts/slideLayout2.xml"/><Relationship Id="rId5" Type="http://schemas.openxmlformats.org/officeDocument/2006/relationships/image" Target="../media/image187.emf"/><Relationship Id="rId4" Type="http://schemas.openxmlformats.org/officeDocument/2006/relationships/oleObject" Target="../embeddings/oleObject28.bin"/></Relationships>
</file>

<file path=ppt/slides/_rels/slide98.xml.rels><?xml version="1.0" encoding="UTF-8" standalone="yes"?>
<Relationships xmlns="http://schemas.openxmlformats.org/package/2006/relationships"><Relationship Id="rId3" Type="http://schemas.openxmlformats.org/officeDocument/2006/relationships/image" Target="../media/image890.png"/><Relationship Id="rId1" Type="http://schemas.openxmlformats.org/officeDocument/2006/relationships/slideLayout" Target="../slideLayouts/slideLayout2.xml"/><Relationship Id="rId5" Type="http://schemas.openxmlformats.org/officeDocument/2006/relationships/image" Target="../media/image187.emf"/><Relationship Id="rId4" Type="http://schemas.openxmlformats.org/officeDocument/2006/relationships/oleObject" Target="../embeddings/oleObject29.bin"/></Relationships>
</file>

<file path=ppt/slides/_rels/slide99.xml.rels><?xml version="1.0" encoding="UTF-8" standalone="yes"?>
<Relationships xmlns="http://schemas.openxmlformats.org/package/2006/relationships"><Relationship Id="rId3"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187.emf"/><Relationship Id="rId4" Type="http://schemas.openxmlformats.org/officeDocument/2006/relationships/oleObject" Target="../embeddings/oleObject3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DATA MINING</a:t>
            </a:r>
            <a:br>
              <a:rPr lang="en-US" dirty="0"/>
            </a:br>
            <a:r>
              <a:rPr lang="en-US" dirty="0"/>
              <a:t>Classification</a:t>
            </a:r>
          </a:p>
        </p:txBody>
      </p:sp>
      <p:sp>
        <p:nvSpPr>
          <p:cNvPr id="7" name="Subtitle 6"/>
          <p:cNvSpPr>
            <a:spLocks noGrp="1"/>
          </p:cNvSpPr>
          <p:nvPr>
            <p:ph type="subTitle" idx="1"/>
          </p:nvPr>
        </p:nvSpPr>
        <p:spPr>
          <a:xfrm>
            <a:off x="914400" y="3505200"/>
            <a:ext cx="7696200" cy="2057400"/>
          </a:xfrm>
        </p:spPr>
        <p:txBody>
          <a:bodyPr>
            <a:normAutofit/>
          </a:bodyPr>
          <a:lstStyle/>
          <a:p>
            <a:r>
              <a:rPr lang="en-US" dirty="0"/>
              <a:t>Nearest Neighbor Classification</a:t>
            </a:r>
          </a:p>
          <a:p>
            <a:r>
              <a:rPr lang="en-US" dirty="0"/>
              <a:t>Support Vector Machines</a:t>
            </a:r>
          </a:p>
          <a:p>
            <a:r>
              <a:rPr lang="en-US" dirty="0"/>
              <a:t>Logistic Regression</a:t>
            </a:r>
          </a:p>
          <a:p>
            <a:r>
              <a:rPr lang="en-US" dirty="0"/>
              <a:t>Naïve Bayes Classifier</a:t>
            </a:r>
          </a:p>
        </p:txBody>
      </p:sp>
    </p:spTree>
    <p:extLst>
      <p:ext uri="{BB962C8B-B14F-4D97-AF65-F5344CB8AC3E}">
        <p14:creationId xmlns:p14="http://schemas.microsoft.com/office/powerpoint/2010/main" val="1815087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4" name="Rectangle 2"/>
          <p:cNvSpPr>
            <a:spLocks noGrp="1" noChangeArrowheads="1"/>
          </p:cNvSpPr>
          <p:nvPr>
            <p:ph type="title"/>
          </p:nvPr>
        </p:nvSpPr>
        <p:spPr/>
        <p:txBody>
          <a:bodyPr/>
          <a:lstStyle/>
          <a:p>
            <a:r>
              <a:rPr lang="en-US"/>
              <a:t>1 nearest-neighbor</a:t>
            </a:r>
          </a:p>
        </p:txBody>
      </p:sp>
      <p:pic>
        <p:nvPicPr>
          <p:cNvPr id="1057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752600"/>
            <a:ext cx="61722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7796" name="Rectangle 4"/>
          <p:cNvSpPr>
            <a:spLocks noChangeArrowheads="1"/>
          </p:cNvSpPr>
          <p:nvPr/>
        </p:nvSpPr>
        <p:spPr bwMode="auto">
          <a:xfrm>
            <a:off x="1905000" y="1447800"/>
            <a:ext cx="77724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10000"/>
              </a:spcBef>
              <a:spcAft>
                <a:spcPts val="400"/>
              </a:spcAft>
              <a:buClr>
                <a:srgbClr val="0C7B9C"/>
              </a:buClr>
              <a:buSzPct val="75000"/>
            </a:pPr>
            <a:r>
              <a:rPr lang="en-US" sz="2400" dirty="0" err="1"/>
              <a:t>Voronoi</a:t>
            </a:r>
            <a:r>
              <a:rPr lang="en-US" sz="2400" dirty="0"/>
              <a:t> Diagram defines the classification boundary</a:t>
            </a:r>
          </a:p>
        </p:txBody>
      </p:sp>
      <p:cxnSp>
        <p:nvCxnSpPr>
          <p:cNvPr id="5" name="Straight Arrow Connector 4"/>
          <p:cNvCxnSpPr/>
          <p:nvPr/>
        </p:nvCxnSpPr>
        <p:spPr>
          <a:xfrm flipV="1">
            <a:off x="2971800" y="4343400"/>
            <a:ext cx="2895600" cy="8382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74801" y="5167952"/>
            <a:ext cx="2186977" cy="923330"/>
          </a:xfrm>
          <a:prstGeom prst="rect">
            <a:avLst/>
          </a:prstGeom>
          <a:solidFill>
            <a:srgbClr val="92D050"/>
          </a:solidFill>
        </p:spPr>
        <p:txBody>
          <a:bodyPr wrap="square" rtlCol="0">
            <a:spAutoFit/>
          </a:bodyPr>
          <a:lstStyle/>
          <a:p>
            <a:r>
              <a:rPr lang="en-US" dirty="0"/>
              <a:t>The area takes the class of the green point</a:t>
            </a:r>
          </a:p>
        </p:txBody>
      </p:sp>
      <p:sp>
        <p:nvSpPr>
          <p:cNvPr id="9" name="Oval 8"/>
          <p:cNvSpPr/>
          <p:nvPr/>
        </p:nvSpPr>
        <p:spPr>
          <a:xfrm>
            <a:off x="5943600" y="4267200"/>
            <a:ext cx="152400" cy="1524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5410200" y="3124200"/>
            <a:ext cx="228600" cy="10668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638800" y="3124200"/>
            <a:ext cx="1447800" cy="6096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086600" y="3733800"/>
            <a:ext cx="152400" cy="1524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239000" y="3886200"/>
            <a:ext cx="76200" cy="2286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7086600" y="4114800"/>
            <a:ext cx="190500" cy="4572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286500" y="4610100"/>
            <a:ext cx="800100" cy="1905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57798" name="Straight Connector 1057797"/>
          <p:cNvCxnSpPr/>
          <p:nvPr/>
        </p:nvCxnSpPr>
        <p:spPr>
          <a:xfrm>
            <a:off x="5638800" y="4800600"/>
            <a:ext cx="6477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57805" name="Straight Connector 1057804"/>
          <p:cNvCxnSpPr/>
          <p:nvPr/>
        </p:nvCxnSpPr>
        <p:spPr>
          <a:xfrm>
            <a:off x="5410200" y="4191000"/>
            <a:ext cx="228600" cy="6096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6577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0" name="Rectangle 2"/>
          <p:cNvSpPr>
            <a:spLocks noGrp="1" noChangeArrowheads="1"/>
          </p:cNvSpPr>
          <p:nvPr>
            <p:ph type="title"/>
          </p:nvPr>
        </p:nvSpPr>
        <p:spPr>
          <a:xfrm>
            <a:off x="1828800" y="457200"/>
            <a:ext cx="8686800" cy="762000"/>
          </a:xfrm>
        </p:spPr>
        <p:txBody>
          <a:bodyPr>
            <a:normAutofit fontScale="90000"/>
          </a:bodyPr>
          <a:lstStyle/>
          <a:p>
            <a:r>
              <a:rPr lang="en-US"/>
              <a:t>How to Estimate Probabilities from Data?</a:t>
            </a:r>
          </a:p>
        </p:txBody>
      </p:sp>
      <mc:AlternateContent xmlns:mc="http://schemas.openxmlformats.org/markup-compatibility/2006" xmlns:a14="http://schemas.microsoft.com/office/drawing/2010/main">
        <mc:Choice Requires="a14">
          <p:sp>
            <p:nvSpPr>
              <p:cNvPr id="1072131" name="Rectangle 3"/>
              <p:cNvSpPr>
                <a:spLocks noGrp="1" noChangeArrowheads="1"/>
              </p:cNvSpPr>
              <p:nvPr>
                <p:ph type="body" idx="1"/>
              </p:nvPr>
            </p:nvSpPr>
            <p:spPr>
              <a:xfrm>
                <a:off x="5867400" y="1524000"/>
                <a:ext cx="4572000" cy="5181600"/>
              </a:xfrm>
            </p:spPr>
            <p:txBody>
              <a:bodyPr>
                <a:normAutofit/>
              </a:bodyPr>
              <a:lstStyle/>
              <a:p>
                <a:pPr marL="0" indent="0">
                  <a:lnSpc>
                    <a:spcPct val="90000"/>
                  </a:lnSpc>
                  <a:buNone/>
                </a:pPr>
                <a:r>
                  <a:rPr lang="en-US" dirty="0">
                    <a:solidFill>
                      <a:srgbClr val="FF0000"/>
                    </a:solidFill>
                  </a:rPr>
                  <a:t>Discrete attributes</a:t>
                </a:r>
                <a:r>
                  <a:rPr lang="en-US" dirty="0"/>
                  <a:t>:</a:t>
                </a:r>
                <a:endParaRPr lang="en-US" sz="900" dirty="0"/>
              </a:p>
              <a:p>
                <a:pPr marL="0" indent="0">
                  <a:lnSpc>
                    <a:spcPct val="90000"/>
                  </a:lnSpc>
                  <a:buNone/>
                </a:pPr>
                <a14:m>
                  <m:oMathPara xmlns:m="http://schemas.openxmlformats.org/officeDocument/2006/math">
                    <m:oMathParaPr>
                      <m:jc m:val="centerGroup"/>
                    </m:oMathParaPr>
                    <m:oMath xmlns:m="http://schemas.openxmlformats.org/officeDocument/2006/math">
                      <m:r>
                        <a:rPr lang="en-US" b="0" i="1" smtClean="0">
                          <a:solidFill>
                            <a:srgbClr val="00B0F0"/>
                          </a:solidFill>
                          <a:latin typeface="Cambria Math"/>
                        </a:rPr>
                        <m:t>𝑃</m:t>
                      </m:r>
                      <m:d>
                        <m:dPr>
                          <m:ctrlPr>
                            <a:rPr lang="en-US" b="0" i="1" smtClean="0">
                              <a:solidFill>
                                <a:srgbClr val="00B0F0"/>
                              </a:solidFill>
                              <a:latin typeface="Cambria Math" panose="02040503050406030204" pitchFamily="18" charset="0"/>
                            </a:rPr>
                          </m:ctrlPr>
                        </m:dPr>
                        <m:e>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a:rPr>
                                <m:t>𝐴</m:t>
                              </m:r>
                            </m:e>
                            <m:sub>
                              <m:r>
                                <a:rPr lang="en-US" b="0" i="1" smtClean="0">
                                  <a:solidFill>
                                    <a:srgbClr val="00B0F0"/>
                                  </a:solidFill>
                                  <a:latin typeface="Cambria Math"/>
                                </a:rPr>
                                <m:t>𝑖</m:t>
                              </m:r>
                            </m:sub>
                          </m:sSub>
                          <m:r>
                            <a:rPr lang="en-US" b="0" i="1" smtClean="0">
                              <a:solidFill>
                                <a:srgbClr val="00B0F0"/>
                              </a:solidFill>
                              <a:latin typeface="Cambria Math"/>
                            </a:rPr>
                            <m:t>=</m:t>
                          </m:r>
                          <m:r>
                            <a:rPr lang="en-US" b="0" i="1" smtClean="0">
                              <a:solidFill>
                                <a:srgbClr val="00B0F0"/>
                              </a:solidFill>
                              <a:latin typeface="Cambria Math"/>
                            </a:rPr>
                            <m:t>𝑎</m:t>
                          </m:r>
                        </m:e>
                        <m:e>
                          <m:r>
                            <a:rPr lang="en-US" b="0" i="1" smtClean="0">
                              <a:solidFill>
                                <a:srgbClr val="00B0F0"/>
                              </a:solidFill>
                              <a:latin typeface="Cambria Math"/>
                            </a:rPr>
                            <m:t>𝐶</m:t>
                          </m:r>
                          <m:r>
                            <a:rPr lang="en-US" b="0" i="1" smtClean="0">
                              <a:solidFill>
                                <a:srgbClr val="00B0F0"/>
                              </a:solidFill>
                              <a:latin typeface="Cambria Math"/>
                            </a:rPr>
                            <m:t>=</m:t>
                          </m:r>
                          <m:r>
                            <a:rPr lang="en-US" b="0" i="1" smtClean="0">
                              <a:solidFill>
                                <a:srgbClr val="00B0F0"/>
                              </a:solidFill>
                              <a:latin typeface="Cambria Math"/>
                            </a:rPr>
                            <m:t>𝑐</m:t>
                          </m:r>
                        </m:e>
                      </m:d>
                      <m:r>
                        <a:rPr lang="en-US" b="0" i="1" smtClean="0">
                          <a:solidFill>
                            <a:srgbClr val="00B0F0"/>
                          </a:solidFill>
                          <a:latin typeface="Cambria Math"/>
                        </a:rPr>
                        <m:t>=</m:t>
                      </m:r>
                      <m:f>
                        <m:fPr>
                          <m:ctrlPr>
                            <a:rPr lang="en-US" b="0" i="1" smtClean="0">
                              <a:solidFill>
                                <a:srgbClr val="00B0F0"/>
                              </a:solidFill>
                              <a:latin typeface="Cambria Math" panose="02040503050406030204" pitchFamily="18" charset="0"/>
                            </a:rPr>
                          </m:ctrlPr>
                        </m:fPr>
                        <m:num>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a:rPr>
                                <m:t>𝑁</m:t>
                              </m:r>
                            </m:e>
                            <m:sub>
                              <m:r>
                                <a:rPr lang="en-US" b="0" i="1" smtClean="0">
                                  <a:solidFill>
                                    <a:srgbClr val="00B0F0"/>
                                  </a:solidFill>
                                  <a:latin typeface="Cambria Math"/>
                                </a:rPr>
                                <m:t>𝑎</m:t>
                              </m:r>
                              <m:r>
                                <a:rPr lang="en-US" b="0" i="1" smtClean="0">
                                  <a:solidFill>
                                    <a:srgbClr val="00B0F0"/>
                                  </a:solidFill>
                                  <a:latin typeface="Cambria Math"/>
                                </a:rPr>
                                <m:t>,</m:t>
                              </m:r>
                              <m:r>
                                <a:rPr lang="en-US" b="0" i="1" smtClean="0">
                                  <a:solidFill>
                                    <a:srgbClr val="00B0F0"/>
                                  </a:solidFill>
                                  <a:latin typeface="Cambria Math"/>
                                </a:rPr>
                                <m:t>𝑐</m:t>
                              </m:r>
                            </m:sub>
                          </m:sSub>
                        </m:num>
                        <m:den>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a:rPr>
                                <m:t>𝑁</m:t>
                              </m:r>
                            </m:e>
                            <m:sub>
                              <m:r>
                                <a:rPr lang="en-US" b="0" i="1" smtClean="0">
                                  <a:solidFill>
                                    <a:srgbClr val="00B0F0"/>
                                  </a:solidFill>
                                  <a:latin typeface="Cambria Math"/>
                                </a:rPr>
                                <m:t>𝑐</m:t>
                              </m:r>
                            </m:sub>
                          </m:sSub>
                        </m:den>
                      </m:f>
                    </m:oMath>
                  </m:oMathPara>
                </a14:m>
                <a:endParaRPr lang="en-US" b="0" dirty="0">
                  <a:solidFill>
                    <a:srgbClr val="00B0F0"/>
                  </a:solidFill>
                </a:endParaRPr>
              </a:p>
              <a:p>
                <a:pPr marL="0" indent="0">
                  <a:lnSpc>
                    <a:spcPct val="90000"/>
                  </a:lnSpc>
                  <a:buNone/>
                </a:pPr>
                <a14:m>
                  <m:oMath xmlns:m="http://schemas.openxmlformats.org/officeDocument/2006/math">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a:rPr>
                          <m:t>𝑁</m:t>
                        </m:r>
                      </m:e>
                      <m:sub>
                        <m:r>
                          <a:rPr lang="en-US" b="0" i="1" smtClean="0">
                            <a:solidFill>
                              <a:srgbClr val="00B0F0"/>
                            </a:solidFill>
                            <a:latin typeface="Cambria Math"/>
                          </a:rPr>
                          <m:t>𝑎</m:t>
                        </m:r>
                        <m:r>
                          <a:rPr lang="en-US" b="0" i="1" smtClean="0">
                            <a:solidFill>
                              <a:srgbClr val="00B0F0"/>
                            </a:solidFill>
                            <a:latin typeface="Cambria Math"/>
                          </a:rPr>
                          <m:t>,</m:t>
                        </m:r>
                        <m:r>
                          <a:rPr lang="en-US" b="0" i="1" smtClean="0">
                            <a:solidFill>
                              <a:srgbClr val="00B0F0"/>
                            </a:solidFill>
                            <a:latin typeface="Cambria Math"/>
                          </a:rPr>
                          <m:t>𝑐</m:t>
                        </m:r>
                      </m:sub>
                    </m:sSub>
                  </m:oMath>
                </a14:m>
                <a:r>
                  <a:rPr lang="en-US" dirty="0"/>
                  <a:t>: number of instances having attribute </a:t>
                </a:r>
                <a14:m>
                  <m:oMath xmlns:m="http://schemas.openxmlformats.org/officeDocument/2006/math">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a:rPr>
                          <m:t>𝐴</m:t>
                        </m:r>
                      </m:e>
                      <m:sub>
                        <m:r>
                          <a:rPr lang="en-US" b="0" i="1" smtClean="0">
                            <a:solidFill>
                              <a:srgbClr val="0070C0"/>
                            </a:solidFill>
                            <a:latin typeface="Cambria Math"/>
                          </a:rPr>
                          <m:t>𝑖</m:t>
                        </m:r>
                      </m:sub>
                    </m:sSub>
                    <m:r>
                      <a:rPr lang="en-US" b="0" i="1" smtClean="0">
                        <a:solidFill>
                          <a:srgbClr val="0070C0"/>
                        </a:solidFill>
                        <a:latin typeface="Cambria Math"/>
                      </a:rPr>
                      <m:t>=</m:t>
                    </m:r>
                    <m:r>
                      <a:rPr lang="en-US" b="0" i="1" smtClean="0">
                        <a:solidFill>
                          <a:srgbClr val="0070C0"/>
                        </a:solidFill>
                        <a:latin typeface="Cambria Math"/>
                      </a:rPr>
                      <m:t>𝑎</m:t>
                    </m:r>
                    <m:r>
                      <a:rPr lang="en-US" b="0" i="1" smtClean="0">
                        <a:solidFill>
                          <a:srgbClr val="0070C0"/>
                        </a:solidFill>
                        <a:latin typeface="Cambria Math"/>
                      </a:rPr>
                      <m:t> </m:t>
                    </m:r>
                  </m:oMath>
                </a14:m>
                <a:r>
                  <a:rPr lang="en-US" dirty="0">
                    <a:solidFill>
                      <a:srgbClr val="FF0000"/>
                    </a:solidFill>
                  </a:rPr>
                  <a:t>and </a:t>
                </a:r>
                <a:r>
                  <a:rPr lang="en-US" dirty="0"/>
                  <a:t>belong to class </a:t>
                </a:r>
                <a14:m>
                  <m:oMath xmlns:m="http://schemas.openxmlformats.org/officeDocument/2006/math">
                    <m:r>
                      <a:rPr lang="en-US" i="1" dirty="0" smtClean="0">
                        <a:solidFill>
                          <a:srgbClr val="0070C0"/>
                        </a:solidFill>
                        <a:latin typeface="Cambria Math"/>
                      </a:rPr>
                      <m:t>𝑐</m:t>
                    </m:r>
                  </m:oMath>
                </a14:m>
                <a:endParaRPr lang="en-US" dirty="0">
                  <a:solidFill>
                    <a:srgbClr val="0070C0"/>
                  </a:solidFill>
                </a:endParaRPr>
              </a:p>
              <a:p>
                <a:pPr marL="0" indent="0">
                  <a:lnSpc>
                    <a:spcPct val="90000"/>
                  </a:lnSpc>
                  <a:buNone/>
                </a:pPr>
                <a14:m>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a:rPr>
                          <m:t>𝑁</m:t>
                        </m:r>
                      </m:e>
                      <m:sub>
                        <m:r>
                          <a:rPr lang="en-US" i="1">
                            <a:solidFill>
                              <a:srgbClr val="C00000"/>
                            </a:solidFill>
                            <a:latin typeface="Cambria Math"/>
                          </a:rPr>
                          <m:t>𝑐</m:t>
                        </m:r>
                      </m:sub>
                    </m:sSub>
                  </m:oMath>
                </a14:m>
                <a:r>
                  <a:rPr lang="en-US" dirty="0"/>
                  <a:t>: number of instances of class </a:t>
                </a:r>
                <a14:m>
                  <m:oMath xmlns:m="http://schemas.openxmlformats.org/officeDocument/2006/math">
                    <m:r>
                      <a:rPr lang="en-US" i="1" dirty="0" smtClean="0">
                        <a:solidFill>
                          <a:srgbClr val="C00000"/>
                        </a:solidFill>
                        <a:latin typeface="Cambria Math"/>
                      </a:rPr>
                      <m:t>𝑐</m:t>
                    </m:r>
                  </m:oMath>
                </a14:m>
                <a:endParaRPr lang="en-US" dirty="0">
                  <a:solidFill>
                    <a:srgbClr val="C00000"/>
                  </a:solidFill>
                </a:endParaRPr>
              </a:p>
              <a:p>
                <a:pPr marL="0" indent="0">
                  <a:lnSpc>
                    <a:spcPct val="90000"/>
                  </a:lnSpc>
                  <a:buNone/>
                </a:pPr>
                <a:endParaRPr lang="en-US" dirty="0">
                  <a:solidFill>
                    <a:schemeClr val="accent6">
                      <a:lumMod val="75000"/>
                    </a:schemeClr>
                  </a:solidFill>
                </a:endParaRPr>
              </a:p>
              <a:p>
                <a:pPr marL="0" indent="0">
                  <a:lnSpc>
                    <a:spcPct val="90000"/>
                  </a:lnSpc>
                  <a:buNone/>
                </a:pPr>
                <a:r>
                  <a:rPr lang="en-US" dirty="0">
                    <a:solidFill>
                      <a:schemeClr val="accent6">
                        <a:lumMod val="75000"/>
                      </a:schemeClr>
                    </a:solidFill>
                  </a:rPr>
                  <a:t>P(</a:t>
                </a:r>
                <a:r>
                  <a:rPr lang="en-US" dirty="0">
                    <a:solidFill>
                      <a:srgbClr val="00B0F0"/>
                    </a:solidFill>
                  </a:rPr>
                  <a:t>Status=</a:t>
                </a:r>
                <a:r>
                  <a:rPr lang="en-US" dirty="0" err="1">
                    <a:solidFill>
                      <a:srgbClr val="00B0F0"/>
                    </a:solidFill>
                  </a:rPr>
                  <a:t>Single</a:t>
                </a:r>
                <a:r>
                  <a:rPr lang="en-US" dirty="0" err="1">
                    <a:solidFill>
                      <a:schemeClr val="accent6">
                        <a:lumMod val="75000"/>
                      </a:schemeClr>
                    </a:solidFill>
                  </a:rPr>
                  <a:t>|</a:t>
                </a:r>
                <a:r>
                  <a:rPr lang="en-US" dirty="0" err="1">
                    <a:solidFill>
                      <a:srgbClr val="C00000"/>
                    </a:solidFill>
                  </a:rPr>
                  <a:t>Yes</a:t>
                </a:r>
                <a:r>
                  <a:rPr lang="en-US" dirty="0">
                    <a:solidFill>
                      <a:schemeClr val="accent6">
                        <a:lumMod val="75000"/>
                      </a:schemeClr>
                    </a:solidFill>
                  </a:rPr>
                  <a:t>) = 2/3</a:t>
                </a:r>
                <a:br>
                  <a:rPr lang="en-US" baseline="-25000" dirty="0">
                    <a:solidFill>
                      <a:schemeClr val="accent6">
                        <a:lumMod val="75000"/>
                      </a:schemeClr>
                    </a:solidFill>
                  </a:rPr>
                </a:br>
                <a:endParaRPr lang="en-US" baseline="-25000" dirty="0">
                  <a:solidFill>
                    <a:schemeClr val="accent6">
                      <a:lumMod val="75000"/>
                    </a:schemeClr>
                  </a:solidFill>
                </a:endParaRPr>
              </a:p>
            </p:txBody>
          </p:sp>
        </mc:Choice>
        <mc:Fallback xmlns="">
          <p:sp>
            <p:nvSpPr>
              <p:cNvPr id="1072131" name="Rectangle 3"/>
              <p:cNvSpPr>
                <a:spLocks noGrp="1" noRot="1" noChangeAspect="1" noMove="1" noResize="1" noEditPoints="1" noAdjustHandles="1" noChangeArrowheads="1" noChangeShapeType="1" noTextEdit="1"/>
              </p:cNvSpPr>
              <p:nvPr>
                <p:ph type="body" idx="1"/>
              </p:nvPr>
            </p:nvSpPr>
            <p:spPr>
              <a:xfrm>
                <a:off x="5867400" y="1524000"/>
                <a:ext cx="4572000" cy="5181600"/>
              </a:xfrm>
              <a:blipFill>
                <a:blip r:embed="rId3"/>
                <a:stretch>
                  <a:fillRect l="-2800" t="-2000" r="-1067"/>
                </a:stretch>
              </a:blipFill>
            </p:spPr>
            <p:txBody>
              <a:bodyPr/>
              <a:lstStyle/>
              <a:p>
                <a:r>
                  <a:rPr lang="en-US">
                    <a:noFill/>
                  </a:rPr>
                  <a:t> </a:t>
                </a:r>
              </a:p>
            </p:txBody>
          </p:sp>
        </mc:Fallback>
      </mc:AlternateContent>
      <p:graphicFrame>
        <p:nvGraphicFramePr>
          <p:cNvPr id="1072133" name="Object 5"/>
          <p:cNvGraphicFramePr>
            <a:graphicFrameLocks noChangeAspect="1"/>
          </p:cNvGraphicFramePr>
          <p:nvPr>
            <p:extLst>
              <p:ext uri="{D42A27DB-BD31-4B8C-83A1-F6EECF244321}">
                <p14:modId xmlns:p14="http://schemas.microsoft.com/office/powerpoint/2010/main" val="711441145"/>
              </p:ext>
            </p:extLst>
          </p:nvPr>
        </p:nvGraphicFramePr>
        <p:xfrm>
          <a:off x="1447800" y="1981200"/>
          <a:ext cx="4389438" cy="4275138"/>
        </p:xfrm>
        <a:graphic>
          <a:graphicData uri="http://schemas.openxmlformats.org/presentationml/2006/ole">
            <mc:AlternateContent xmlns:mc="http://schemas.openxmlformats.org/markup-compatibility/2006">
              <mc:Choice xmlns:v="urn:schemas-microsoft-com:vml" Requires="v">
                <p:oleObj name="Visio" r:id="rId4" imgW="4390200" imgH="5341368" progId="Visio.Drawing.11">
                  <p:embed/>
                </p:oleObj>
              </mc:Choice>
              <mc:Fallback>
                <p:oleObj name="Visio" r:id="rId4" imgW="4390200" imgH="5341368" progId="Visio.Drawing.11">
                  <p:embed/>
                  <p:pic>
                    <p:nvPicPr>
                      <p:cNvPr id="0" name=""/>
                      <p:cNvPicPr>
                        <a:picLocks noChangeAspect="1" noChangeArrowheads="1"/>
                      </p:cNvPicPr>
                      <p:nvPr/>
                    </p:nvPicPr>
                    <p:blipFill>
                      <a:blip r:embed="rId5"/>
                      <a:srcRect t="19971"/>
                      <a:stretch>
                        <a:fillRect/>
                      </a:stretch>
                    </p:blipFill>
                    <p:spPr bwMode="auto">
                      <a:xfrm>
                        <a:off x="1447800" y="1981200"/>
                        <a:ext cx="4389438" cy="4275138"/>
                      </a:xfrm>
                      <a:prstGeom prst="rect">
                        <a:avLst/>
                      </a:prstGeom>
                      <a:noFill/>
                      <a:ln>
                        <a:noFill/>
                      </a:ln>
                      <a:effectLst/>
                    </p:spPr>
                  </p:pic>
                </p:oleObj>
              </mc:Fallback>
            </mc:AlternateContent>
          </a:graphicData>
        </a:graphic>
      </p:graphicFrame>
      <p:sp>
        <p:nvSpPr>
          <p:cNvPr id="9" name="Rectangle 8"/>
          <p:cNvSpPr/>
          <p:nvPr/>
        </p:nvSpPr>
        <p:spPr>
          <a:xfrm>
            <a:off x="1516119" y="4038600"/>
            <a:ext cx="3951889"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3999" y="5029200"/>
            <a:ext cx="3962400" cy="3048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45021" y="5791200"/>
            <a:ext cx="3962400" cy="3048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31475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ChangeArrowheads="1"/>
          </p:cNvSpPr>
          <p:nvPr>
            <p:ph type="title"/>
          </p:nvPr>
        </p:nvSpPr>
        <p:spPr>
          <a:xfrm>
            <a:off x="1828800" y="304800"/>
            <a:ext cx="8686800" cy="762000"/>
          </a:xfrm>
        </p:spPr>
        <p:txBody>
          <a:bodyPr>
            <a:normAutofit fontScale="90000"/>
          </a:bodyPr>
          <a:lstStyle/>
          <a:p>
            <a:r>
              <a:rPr lang="en-US" dirty="0"/>
              <a:t>How to Estimate Probabilities from Data?</a:t>
            </a:r>
          </a:p>
        </p:txBody>
      </p:sp>
      <mc:AlternateContent xmlns:mc="http://schemas.openxmlformats.org/markup-compatibility/2006" xmlns:a14="http://schemas.microsoft.com/office/drawing/2010/main">
        <mc:Choice Requires="a14">
          <p:sp>
            <p:nvSpPr>
              <p:cNvPr id="1074179" name="Rectangle 3"/>
              <p:cNvSpPr>
                <a:spLocks noGrp="1" noChangeArrowheads="1"/>
              </p:cNvSpPr>
              <p:nvPr>
                <p:ph type="body" idx="1"/>
              </p:nvPr>
            </p:nvSpPr>
            <p:spPr>
              <a:xfrm>
                <a:off x="6019800" y="1306512"/>
                <a:ext cx="4419600" cy="5181600"/>
              </a:xfrm>
            </p:spPr>
            <p:txBody>
              <a:bodyPr/>
              <a:lstStyle/>
              <a:p>
                <a:r>
                  <a:rPr lang="en-US" sz="2400" dirty="0"/>
                  <a:t>Normal distribution:</a:t>
                </a:r>
              </a:p>
              <a:p>
                <a:pPr lvl="1"/>
                <a:endParaRPr lang="en-US" dirty="0"/>
              </a:p>
              <a:p>
                <a:pPr lvl="1"/>
                <a:endParaRPr lang="en-US" dirty="0"/>
              </a:p>
              <a:p>
                <a:pPr lvl="1"/>
                <a:endParaRPr lang="en-US" sz="1000" dirty="0"/>
              </a:p>
              <a:p>
                <a:pPr lvl="1"/>
                <a:r>
                  <a:rPr lang="en-US" dirty="0"/>
                  <a:t>One for each </a:t>
                </a:r>
                <a14:m>
                  <m:oMath xmlns:m="http://schemas.openxmlformats.org/officeDocument/2006/math">
                    <m:r>
                      <a:rPr lang="en-US" i="1" dirty="0">
                        <a:solidFill>
                          <a:srgbClr val="00B0F0"/>
                        </a:solidFill>
                        <a:latin typeface="Cambria Math"/>
                      </a:rPr>
                      <m:t>(</m:t>
                    </m:r>
                    <m:sSub>
                      <m:sSubPr>
                        <m:ctrlPr>
                          <a:rPr lang="en-US" i="1" dirty="0">
                            <a:solidFill>
                              <a:srgbClr val="00B0F0"/>
                            </a:solidFill>
                            <a:latin typeface="Cambria Math" panose="02040503050406030204" pitchFamily="18" charset="0"/>
                          </a:rPr>
                        </m:ctrlPr>
                      </m:sSubPr>
                      <m:e>
                        <m:r>
                          <a:rPr lang="en-US" i="1" dirty="0">
                            <a:solidFill>
                              <a:srgbClr val="00B0F0"/>
                            </a:solidFill>
                            <a:latin typeface="Cambria Math"/>
                          </a:rPr>
                          <m:t>𝐴</m:t>
                        </m:r>
                      </m:e>
                      <m:sub>
                        <m:r>
                          <a:rPr lang="en-US" i="1" dirty="0">
                            <a:solidFill>
                              <a:srgbClr val="00B0F0"/>
                            </a:solidFill>
                            <a:latin typeface="Cambria Math"/>
                          </a:rPr>
                          <m:t>𝑖</m:t>
                        </m:r>
                      </m:sub>
                    </m:sSub>
                    <m:r>
                      <a:rPr lang="en-US" i="1" dirty="0" err="1">
                        <a:solidFill>
                          <a:srgbClr val="00B0F0"/>
                        </a:solidFill>
                        <a:latin typeface="Cambria Math"/>
                      </a:rPr>
                      <m:t>,</m:t>
                    </m:r>
                    <m:sSub>
                      <m:sSubPr>
                        <m:ctrlPr>
                          <a:rPr lang="en-US" i="1" dirty="0">
                            <a:solidFill>
                              <a:srgbClr val="00B0F0"/>
                            </a:solidFill>
                            <a:latin typeface="Cambria Math" panose="02040503050406030204" pitchFamily="18" charset="0"/>
                          </a:rPr>
                        </m:ctrlPr>
                      </m:sSubPr>
                      <m:e>
                        <m:r>
                          <a:rPr lang="en-US" i="1" dirty="0" err="1">
                            <a:solidFill>
                              <a:srgbClr val="00B0F0"/>
                            </a:solidFill>
                            <a:latin typeface="Cambria Math"/>
                          </a:rPr>
                          <m:t>𝑐</m:t>
                        </m:r>
                      </m:e>
                      <m:sub>
                        <m:r>
                          <a:rPr lang="en-US" i="1" dirty="0">
                            <a:solidFill>
                              <a:srgbClr val="00B0F0"/>
                            </a:solidFill>
                            <a:latin typeface="Cambria Math"/>
                          </a:rPr>
                          <m:t>𝑗</m:t>
                        </m:r>
                      </m:sub>
                    </m:sSub>
                    <m:r>
                      <a:rPr lang="en-US" i="1" dirty="0">
                        <a:solidFill>
                          <a:srgbClr val="00B0F0"/>
                        </a:solidFill>
                        <a:latin typeface="Cambria Math"/>
                      </a:rPr>
                      <m:t>) </m:t>
                    </m:r>
                  </m:oMath>
                </a14:m>
                <a:r>
                  <a:rPr lang="en-US" dirty="0"/>
                  <a:t>pair</a:t>
                </a:r>
              </a:p>
              <a:p>
                <a:pPr lvl="1"/>
                <a:endParaRPr lang="en-US" sz="800" dirty="0"/>
              </a:p>
              <a:p>
                <a:r>
                  <a:rPr lang="en-US" sz="2400" dirty="0"/>
                  <a:t>For</a:t>
                </a:r>
                <a:r>
                  <a:rPr lang="el-GR" sz="2400" dirty="0"/>
                  <a:t> </a:t>
                </a:r>
                <a:r>
                  <a:rPr lang="en-US" sz="2400" dirty="0">
                    <a:solidFill>
                      <a:schemeClr val="accent6">
                        <a:lumMod val="75000"/>
                      </a:schemeClr>
                    </a:solidFill>
                  </a:rPr>
                  <a:t>Class=No</a:t>
                </a:r>
              </a:p>
              <a:p>
                <a:pPr lvl="1"/>
                <a:r>
                  <a:rPr lang="en-US" dirty="0"/>
                  <a:t> sample mean </a:t>
                </a:r>
                <a:r>
                  <a:rPr lang="el-GR" dirty="0">
                    <a:solidFill>
                      <a:srgbClr val="0070C0"/>
                    </a:solidFill>
                  </a:rPr>
                  <a:t>μ </a:t>
                </a:r>
                <a:r>
                  <a:rPr lang="en-US" dirty="0">
                    <a:solidFill>
                      <a:srgbClr val="0070C0"/>
                    </a:solidFill>
                  </a:rPr>
                  <a:t>= 110</a:t>
                </a:r>
              </a:p>
              <a:p>
                <a:pPr lvl="1"/>
                <a:r>
                  <a:rPr lang="en-US" dirty="0"/>
                  <a:t> sample variance </a:t>
                </a:r>
                <a:r>
                  <a:rPr lang="el-GR" dirty="0" err="1">
                    <a:solidFill>
                      <a:schemeClr val="accent6">
                        <a:lumMod val="75000"/>
                      </a:schemeClr>
                    </a:solidFill>
                  </a:rPr>
                  <a:t>σ</a:t>
                </a:r>
                <a:r>
                  <a:rPr lang="el-GR" baseline="30000" dirty="0" err="1">
                    <a:solidFill>
                      <a:schemeClr val="accent6">
                        <a:lumMod val="75000"/>
                      </a:schemeClr>
                    </a:solidFill>
                  </a:rPr>
                  <a:t>2</a:t>
                </a:r>
                <a:r>
                  <a:rPr lang="en-US" dirty="0">
                    <a:solidFill>
                      <a:schemeClr val="accent6">
                        <a:lumMod val="75000"/>
                      </a:schemeClr>
                    </a:solidFill>
                  </a:rPr>
                  <a:t>= 2975</a:t>
                </a:r>
              </a:p>
              <a:p>
                <a:r>
                  <a:rPr lang="en-US" sz="2400" dirty="0"/>
                  <a:t>For </a:t>
                </a:r>
                <a:r>
                  <a:rPr lang="en-US" sz="2400" dirty="0">
                    <a:solidFill>
                      <a:srgbClr val="0070C0"/>
                    </a:solidFill>
                  </a:rPr>
                  <a:t>Income = 80</a:t>
                </a:r>
              </a:p>
            </p:txBody>
          </p:sp>
        </mc:Choice>
        <mc:Fallback xmlns="">
          <p:sp>
            <p:nvSpPr>
              <p:cNvPr id="1074179" name="Rectangle 3"/>
              <p:cNvSpPr>
                <a:spLocks noGrp="1" noRot="1" noChangeAspect="1" noMove="1" noResize="1" noEditPoints="1" noAdjustHandles="1" noChangeArrowheads="1" noChangeShapeType="1" noTextEdit="1"/>
              </p:cNvSpPr>
              <p:nvPr>
                <p:ph type="body" idx="1"/>
              </p:nvPr>
            </p:nvSpPr>
            <p:spPr>
              <a:xfrm>
                <a:off x="6019800" y="1306512"/>
                <a:ext cx="4419600" cy="5181600"/>
              </a:xfrm>
              <a:blipFill>
                <a:blip r:embed="rId3"/>
                <a:stretch>
                  <a:fillRect l="-1241" t="-824"/>
                </a:stretch>
              </a:blipFill>
            </p:spPr>
            <p:txBody>
              <a:bodyPr/>
              <a:lstStyle/>
              <a:p>
                <a:r>
                  <a:rPr lang="en-US">
                    <a:noFill/>
                  </a:rPr>
                  <a:t> </a:t>
                </a:r>
              </a:p>
            </p:txBody>
          </p:sp>
        </mc:Fallback>
      </mc:AlternateContent>
      <p:graphicFrame>
        <p:nvGraphicFramePr>
          <p:cNvPr id="1074180" name="Object 4"/>
          <p:cNvGraphicFramePr>
            <a:graphicFrameLocks noChangeAspect="1"/>
          </p:cNvGraphicFramePr>
          <p:nvPr>
            <p:extLst>
              <p:ext uri="{D42A27DB-BD31-4B8C-83A1-F6EECF244321}">
                <p14:modId xmlns:p14="http://schemas.microsoft.com/office/powerpoint/2010/main" val="2542893016"/>
              </p:ext>
            </p:extLst>
          </p:nvPr>
        </p:nvGraphicFramePr>
        <p:xfrm>
          <a:off x="1828801" y="1382712"/>
          <a:ext cx="4195763" cy="4038600"/>
        </p:xfrm>
        <a:graphic>
          <a:graphicData uri="http://schemas.openxmlformats.org/presentationml/2006/ole">
            <mc:AlternateContent xmlns:mc="http://schemas.openxmlformats.org/markup-compatibility/2006">
              <mc:Choice xmlns:v="urn:schemas-microsoft-com:vml" Requires="v">
                <p:oleObj name="VISIO" r:id="rId4" imgW="4390200" imgH="5341320" progId="Visio.Drawing.6">
                  <p:embed/>
                </p:oleObj>
              </mc:Choice>
              <mc:Fallback>
                <p:oleObj name="VISIO" r:id="rId4" imgW="4390200" imgH="5341320" progId="Visio.Drawing.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20895"/>
                      <a:stretch>
                        <a:fillRect/>
                      </a:stretch>
                    </p:blipFill>
                    <p:spPr bwMode="auto">
                      <a:xfrm>
                        <a:off x="1828801" y="1382712"/>
                        <a:ext cx="4195763"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74181" name="Object 5"/>
          <p:cNvGraphicFramePr>
            <a:graphicFrameLocks noChangeAspect="1"/>
          </p:cNvGraphicFramePr>
          <p:nvPr>
            <p:extLst>
              <p:ext uri="{D42A27DB-BD31-4B8C-83A1-F6EECF244321}">
                <p14:modId xmlns:p14="http://schemas.microsoft.com/office/powerpoint/2010/main" val="1643995654"/>
              </p:ext>
            </p:extLst>
          </p:nvPr>
        </p:nvGraphicFramePr>
        <p:xfrm>
          <a:off x="6477001" y="1752600"/>
          <a:ext cx="3353345" cy="1045886"/>
        </p:xfrm>
        <a:graphic>
          <a:graphicData uri="http://schemas.openxmlformats.org/presentationml/2006/ole">
            <mc:AlternateContent xmlns:mc="http://schemas.openxmlformats.org/markup-compatibility/2006">
              <mc:Choice xmlns:v="urn:schemas-microsoft-com:vml" Requires="v">
                <p:oleObj name="Εξίσωση" r:id="rId6" imgW="1955520" imgH="609480" progId="Equation.3">
                  <p:embed/>
                </p:oleObj>
              </mc:Choice>
              <mc:Fallback>
                <p:oleObj name="Εξίσωση" r:id="rId6" imgW="1955520" imgH="609480" progId="Equation.3">
                  <p:embed/>
                  <p:pic>
                    <p:nvPicPr>
                      <p:cNvPr id="0" name=""/>
                      <p:cNvPicPr>
                        <a:picLocks noChangeAspect="1" noChangeArrowheads="1"/>
                      </p:cNvPicPr>
                      <p:nvPr/>
                    </p:nvPicPr>
                    <p:blipFill>
                      <a:blip r:embed="rId7"/>
                      <a:srcRect/>
                      <a:stretch>
                        <a:fillRect/>
                      </a:stretch>
                    </p:blipFill>
                    <p:spPr bwMode="auto">
                      <a:xfrm>
                        <a:off x="6477001" y="1752600"/>
                        <a:ext cx="3353345" cy="1045886"/>
                      </a:xfrm>
                      <a:prstGeom prst="rect">
                        <a:avLst/>
                      </a:prstGeom>
                      <a:noFill/>
                      <a:ln>
                        <a:noFill/>
                      </a:ln>
                      <a:effectLst/>
                    </p:spPr>
                  </p:pic>
                </p:oleObj>
              </mc:Fallback>
            </mc:AlternateContent>
          </a:graphicData>
        </a:graphic>
      </p:graphicFrame>
      <p:graphicFrame>
        <p:nvGraphicFramePr>
          <p:cNvPr id="1074182" name="Object 6"/>
          <p:cNvGraphicFramePr>
            <a:graphicFrameLocks noChangeAspect="1"/>
          </p:cNvGraphicFramePr>
          <p:nvPr>
            <p:extLst>
              <p:ext uri="{D42A27DB-BD31-4B8C-83A1-F6EECF244321}">
                <p14:modId xmlns:p14="http://schemas.microsoft.com/office/powerpoint/2010/main" val="3793241571"/>
              </p:ext>
            </p:extLst>
          </p:nvPr>
        </p:nvGraphicFramePr>
        <p:xfrm>
          <a:off x="2667001" y="5410201"/>
          <a:ext cx="7032715" cy="1071563"/>
        </p:xfrm>
        <a:graphic>
          <a:graphicData uri="http://schemas.openxmlformats.org/presentationml/2006/ole">
            <mc:AlternateContent xmlns:mc="http://schemas.openxmlformats.org/markup-compatibility/2006">
              <mc:Choice xmlns:v="urn:schemas-microsoft-com:vml" Requires="v">
                <p:oleObj name="Εξίσωση" r:id="rId8" imgW="3327120" imgH="507960" progId="Equation.3">
                  <p:embed/>
                </p:oleObj>
              </mc:Choice>
              <mc:Fallback>
                <p:oleObj name="Εξίσωση" r:id="rId8" imgW="3327120" imgH="507960" progId="Equation.3">
                  <p:embed/>
                  <p:pic>
                    <p:nvPicPr>
                      <p:cNvPr id="0" name=""/>
                      <p:cNvPicPr>
                        <a:picLocks noChangeAspect="1" noChangeArrowheads="1"/>
                      </p:cNvPicPr>
                      <p:nvPr/>
                    </p:nvPicPr>
                    <p:blipFill>
                      <a:blip r:embed="rId9"/>
                      <a:srcRect/>
                      <a:stretch>
                        <a:fillRect/>
                      </a:stretch>
                    </p:blipFill>
                    <p:spPr bwMode="auto">
                      <a:xfrm>
                        <a:off x="2667001" y="5410201"/>
                        <a:ext cx="7032715" cy="107156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2233846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ChangeArrowheads="1"/>
          </p:cNvSpPr>
          <p:nvPr>
            <p:ph type="title"/>
          </p:nvPr>
        </p:nvSpPr>
        <p:spPr>
          <a:xfrm>
            <a:off x="1828800" y="304800"/>
            <a:ext cx="8686800" cy="762000"/>
          </a:xfrm>
        </p:spPr>
        <p:txBody>
          <a:bodyPr>
            <a:normAutofit fontScale="90000"/>
          </a:bodyPr>
          <a:lstStyle/>
          <a:p>
            <a:r>
              <a:rPr lang="en-US" dirty="0"/>
              <a:t>How to Estimate Probabilities from Data?</a:t>
            </a:r>
          </a:p>
        </p:txBody>
      </p:sp>
      <mc:AlternateContent xmlns:mc="http://schemas.openxmlformats.org/markup-compatibility/2006" xmlns:a14="http://schemas.microsoft.com/office/drawing/2010/main">
        <mc:Choice Requires="a14">
          <p:sp>
            <p:nvSpPr>
              <p:cNvPr id="1074179" name="Rectangle 3"/>
              <p:cNvSpPr>
                <a:spLocks noGrp="1" noChangeArrowheads="1"/>
              </p:cNvSpPr>
              <p:nvPr>
                <p:ph type="body" idx="1"/>
              </p:nvPr>
            </p:nvSpPr>
            <p:spPr>
              <a:xfrm>
                <a:off x="6019800" y="1306512"/>
                <a:ext cx="4419600" cy="5181600"/>
              </a:xfrm>
            </p:spPr>
            <p:txBody>
              <a:bodyPr/>
              <a:lstStyle/>
              <a:p>
                <a:r>
                  <a:rPr lang="en-US" sz="2400" dirty="0"/>
                  <a:t>Normal distribution:</a:t>
                </a:r>
              </a:p>
              <a:p>
                <a:pPr lvl="1"/>
                <a:endParaRPr lang="en-US" dirty="0"/>
              </a:p>
              <a:p>
                <a:pPr lvl="1"/>
                <a:endParaRPr lang="en-US" dirty="0"/>
              </a:p>
              <a:p>
                <a:pPr lvl="1"/>
                <a:endParaRPr lang="en-US" sz="1000" dirty="0"/>
              </a:p>
              <a:p>
                <a:pPr lvl="1"/>
                <a:r>
                  <a:rPr lang="en-US" dirty="0"/>
                  <a:t>One for each</a:t>
                </a:r>
                <a14:m>
                  <m:oMath xmlns:m="http://schemas.openxmlformats.org/officeDocument/2006/math">
                    <m:r>
                      <a:rPr lang="en-US" i="1" dirty="0">
                        <a:solidFill>
                          <a:srgbClr val="00B0F0"/>
                        </a:solidFill>
                        <a:latin typeface="Cambria Math"/>
                      </a:rPr>
                      <m:t>(</m:t>
                    </m:r>
                    <m:sSub>
                      <m:sSubPr>
                        <m:ctrlPr>
                          <a:rPr lang="en-US" i="1" dirty="0">
                            <a:solidFill>
                              <a:srgbClr val="00B0F0"/>
                            </a:solidFill>
                            <a:latin typeface="Cambria Math" panose="02040503050406030204" pitchFamily="18" charset="0"/>
                          </a:rPr>
                        </m:ctrlPr>
                      </m:sSubPr>
                      <m:e>
                        <m:r>
                          <a:rPr lang="en-US" i="1" dirty="0">
                            <a:solidFill>
                              <a:srgbClr val="00B0F0"/>
                            </a:solidFill>
                            <a:latin typeface="Cambria Math"/>
                          </a:rPr>
                          <m:t>𝐴</m:t>
                        </m:r>
                      </m:e>
                      <m:sub>
                        <m:r>
                          <a:rPr lang="en-US" i="1" dirty="0">
                            <a:solidFill>
                              <a:srgbClr val="00B0F0"/>
                            </a:solidFill>
                            <a:latin typeface="Cambria Math"/>
                          </a:rPr>
                          <m:t>𝑖</m:t>
                        </m:r>
                      </m:sub>
                    </m:sSub>
                    <m:r>
                      <a:rPr lang="en-US" i="1" dirty="0" err="1">
                        <a:solidFill>
                          <a:srgbClr val="00B0F0"/>
                        </a:solidFill>
                        <a:latin typeface="Cambria Math"/>
                      </a:rPr>
                      <m:t>,</m:t>
                    </m:r>
                    <m:sSub>
                      <m:sSubPr>
                        <m:ctrlPr>
                          <a:rPr lang="en-US" i="1" dirty="0">
                            <a:solidFill>
                              <a:srgbClr val="00B0F0"/>
                            </a:solidFill>
                            <a:latin typeface="Cambria Math" panose="02040503050406030204" pitchFamily="18" charset="0"/>
                          </a:rPr>
                        </m:ctrlPr>
                      </m:sSubPr>
                      <m:e>
                        <m:r>
                          <a:rPr lang="en-US" i="1" dirty="0" err="1">
                            <a:solidFill>
                              <a:srgbClr val="00B0F0"/>
                            </a:solidFill>
                            <a:latin typeface="Cambria Math"/>
                          </a:rPr>
                          <m:t>𝑐</m:t>
                        </m:r>
                      </m:e>
                      <m:sub>
                        <m:r>
                          <a:rPr lang="en-US" i="1" dirty="0">
                            <a:solidFill>
                              <a:srgbClr val="00B0F0"/>
                            </a:solidFill>
                            <a:latin typeface="Cambria Math"/>
                          </a:rPr>
                          <m:t>𝑗</m:t>
                        </m:r>
                      </m:sub>
                    </m:sSub>
                    <m:r>
                      <a:rPr lang="en-US" i="1" dirty="0">
                        <a:solidFill>
                          <a:srgbClr val="00B0F0"/>
                        </a:solidFill>
                        <a:latin typeface="Cambria Math"/>
                      </a:rPr>
                      <m:t>)</m:t>
                    </m:r>
                  </m:oMath>
                </a14:m>
                <a:r>
                  <a:rPr lang="en-US" dirty="0"/>
                  <a:t>pair</a:t>
                </a:r>
              </a:p>
              <a:p>
                <a:pPr lvl="1"/>
                <a:endParaRPr lang="en-US" sz="800" dirty="0"/>
              </a:p>
              <a:p>
                <a:r>
                  <a:rPr lang="en-US" sz="2400" dirty="0"/>
                  <a:t>For</a:t>
                </a:r>
                <a:r>
                  <a:rPr lang="el-GR" sz="2400" dirty="0"/>
                  <a:t> </a:t>
                </a:r>
                <a:r>
                  <a:rPr lang="en-US" sz="2400" dirty="0">
                    <a:solidFill>
                      <a:schemeClr val="accent6">
                        <a:lumMod val="75000"/>
                      </a:schemeClr>
                    </a:solidFill>
                  </a:rPr>
                  <a:t>Class=Yes</a:t>
                </a:r>
              </a:p>
              <a:p>
                <a:pPr lvl="1"/>
                <a:r>
                  <a:rPr lang="en-US" dirty="0"/>
                  <a:t> sample mean </a:t>
                </a:r>
                <a:r>
                  <a:rPr lang="el-GR" dirty="0">
                    <a:solidFill>
                      <a:srgbClr val="0070C0"/>
                    </a:solidFill>
                  </a:rPr>
                  <a:t>μ </a:t>
                </a:r>
                <a:r>
                  <a:rPr lang="en-US" dirty="0">
                    <a:solidFill>
                      <a:srgbClr val="0070C0"/>
                    </a:solidFill>
                  </a:rPr>
                  <a:t>= 90</a:t>
                </a:r>
              </a:p>
              <a:p>
                <a:pPr lvl="1"/>
                <a:r>
                  <a:rPr lang="en-US" dirty="0"/>
                  <a:t> sample variance </a:t>
                </a:r>
                <a:r>
                  <a:rPr lang="el-GR" dirty="0" err="1">
                    <a:solidFill>
                      <a:schemeClr val="accent6">
                        <a:lumMod val="75000"/>
                      </a:schemeClr>
                    </a:solidFill>
                  </a:rPr>
                  <a:t>σ</a:t>
                </a:r>
                <a:r>
                  <a:rPr lang="el-GR" baseline="30000" dirty="0" err="1">
                    <a:solidFill>
                      <a:schemeClr val="accent6">
                        <a:lumMod val="75000"/>
                      </a:schemeClr>
                    </a:solidFill>
                  </a:rPr>
                  <a:t>2</a:t>
                </a:r>
                <a:r>
                  <a:rPr lang="en-US" dirty="0">
                    <a:solidFill>
                      <a:schemeClr val="accent6">
                        <a:lumMod val="75000"/>
                      </a:schemeClr>
                    </a:solidFill>
                  </a:rPr>
                  <a:t>= 2975</a:t>
                </a:r>
              </a:p>
              <a:p>
                <a:r>
                  <a:rPr lang="en-US" sz="2400" dirty="0"/>
                  <a:t>For </a:t>
                </a:r>
                <a:r>
                  <a:rPr lang="en-US" sz="2400" dirty="0">
                    <a:solidFill>
                      <a:srgbClr val="0070C0"/>
                    </a:solidFill>
                  </a:rPr>
                  <a:t>Income = 80</a:t>
                </a:r>
              </a:p>
            </p:txBody>
          </p:sp>
        </mc:Choice>
        <mc:Fallback xmlns="">
          <p:sp>
            <p:nvSpPr>
              <p:cNvPr id="1074179" name="Rectangle 3"/>
              <p:cNvSpPr>
                <a:spLocks noGrp="1" noRot="1" noChangeAspect="1" noMove="1" noResize="1" noEditPoints="1" noAdjustHandles="1" noChangeArrowheads="1" noChangeShapeType="1" noTextEdit="1"/>
              </p:cNvSpPr>
              <p:nvPr>
                <p:ph type="body" idx="1"/>
              </p:nvPr>
            </p:nvSpPr>
            <p:spPr>
              <a:xfrm>
                <a:off x="6019800" y="1306512"/>
                <a:ext cx="4419600" cy="5181600"/>
              </a:xfrm>
              <a:blipFill>
                <a:blip r:embed="rId3"/>
                <a:stretch>
                  <a:fillRect l="-1241" t="-824"/>
                </a:stretch>
              </a:blipFill>
            </p:spPr>
            <p:txBody>
              <a:bodyPr/>
              <a:lstStyle/>
              <a:p>
                <a:r>
                  <a:rPr lang="en-US">
                    <a:noFill/>
                  </a:rPr>
                  <a:t> </a:t>
                </a:r>
              </a:p>
            </p:txBody>
          </p:sp>
        </mc:Fallback>
      </mc:AlternateContent>
      <p:graphicFrame>
        <p:nvGraphicFramePr>
          <p:cNvPr id="1074180" name="Object 4"/>
          <p:cNvGraphicFramePr>
            <a:graphicFrameLocks noChangeAspect="1"/>
          </p:cNvGraphicFramePr>
          <p:nvPr>
            <p:extLst>
              <p:ext uri="{D42A27DB-BD31-4B8C-83A1-F6EECF244321}">
                <p14:modId xmlns:p14="http://schemas.microsoft.com/office/powerpoint/2010/main" val="3575953957"/>
              </p:ext>
            </p:extLst>
          </p:nvPr>
        </p:nvGraphicFramePr>
        <p:xfrm>
          <a:off x="1828801" y="1382712"/>
          <a:ext cx="4195763" cy="4038600"/>
        </p:xfrm>
        <a:graphic>
          <a:graphicData uri="http://schemas.openxmlformats.org/presentationml/2006/ole">
            <mc:AlternateContent xmlns:mc="http://schemas.openxmlformats.org/markup-compatibility/2006">
              <mc:Choice xmlns:v="urn:schemas-microsoft-com:vml" Requires="v">
                <p:oleObj name="VISIO" r:id="rId4" imgW="4390200" imgH="5341320" progId="Visio.Drawing.6">
                  <p:embed/>
                </p:oleObj>
              </mc:Choice>
              <mc:Fallback>
                <p:oleObj name="VISIO" r:id="rId4" imgW="4390200" imgH="5341320" progId="Visio.Drawing.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20895"/>
                      <a:stretch>
                        <a:fillRect/>
                      </a:stretch>
                    </p:blipFill>
                    <p:spPr bwMode="auto">
                      <a:xfrm>
                        <a:off x="1828801" y="1382712"/>
                        <a:ext cx="4195763"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74181" name="Object 5"/>
          <p:cNvGraphicFramePr>
            <a:graphicFrameLocks noChangeAspect="1"/>
          </p:cNvGraphicFramePr>
          <p:nvPr>
            <p:extLst>
              <p:ext uri="{D42A27DB-BD31-4B8C-83A1-F6EECF244321}">
                <p14:modId xmlns:p14="http://schemas.microsoft.com/office/powerpoint/2010/main" val="427395624"/>
              </p:ext>
            </p:extLst>
          </p:nvPr>
        </p:nvGraphicFramePr>
        <p:xfrm>
          <a:off x="6477001" y="1752600"/>
          <a:ext cx="3353345" cy="1045886"/>
        </p:xfrm>
        <a:graphic>
          <a:graphicData uri="http://schemas.openxmlformats.org/presentationml/2006/ole">
            <mc:AlternateContent xmlns:mc="http://schemas.openxmlformats.org/markup-compatibility/2006">
              <mc:Choice xmlns:v="urn:schemas-microsoft-com:vml" Requires="v">
                <p:oleObj name="Εξίσωση" r:id="rId6" imgW="1955520" imgH="609480" progId="Equation.3">
                  <p:embed/>
                </p:oleObj>
              </mc:Choice>
              <mc:Fallback>
                <p:oleObj name="Εξίσωση" r:id="rId6" imgW="1955520" imgH="609480" progId="Equation.3">
                  <p:embed/>
                  <p:pic>
                    <p:nvPicPr>
                      <p:cNvPr id="0" name=""/>
                      <p:cNvPicPr>
                        <a:picLocks noChangeAspect="1" noChangeArrowheads="1"/>
                      </p:cNvPicPr>
                      <p:nvPr/>
                    </p:nvPicPr>
                    <p:blipFill>
                      <a:blip r:embed="rId7"/>
                      <a:srcRect/>
                      <a:stretch>
                        <a:fillRect/>
                      </a:stretch>
                    </p:blipFill>
                    <p:spPr bwMode="auto">
                      <a:xfrm>
                        <a:off x="6477001" y="1752600"/>
                        <a:ext cx="3353345" cy="1045886"/>
                      </a:xfrm>
                      <a:prstGeom prst="rect">
                        <a:avLst/>
                      </a:prstGeom>
                      <a:noFill/>
                      <a:ln>
                        <a:noFill/>
                      </a:ln>
                      <a:effectLst/>
                    </p:spPr>
                  </p:pic>
                </p:oleObj>
              </mc:Fallback>
            </mc:AlternateContent>
          </a:graphicData>
        </a:graphic>
      </p:graphicFrame>
      <p:graphicFrame>
        <p:nvGraphicFramePr>
          <p:cNvPr id="1074182" name="Object 6"/>
          <p:cNvGraphicFramePr>
            <a:graphicFrameLocks noChangeAspect="1"/>
          </p:cNvGraphicFramePr>
          <p:nvPr>
            <p:extLst>
              <p:ext uri="{D42A27DB-BD31-4B8C-83A1-F6EECF244321}">
                <p14:modId xmlns:p14="http://schemas.microsoft.com/office/powerpoint/2010/main" val="304693444"/>
              </p:ext>
            </p:extLst>
          </p:nvPr>
        </p:nvGraphicFramePr>
        <p:xfrm>
          <a:off x="3151188" y="5410201"/>
          <a:ext cx="6064250" cy="1071563"/>
        </p:xfrm>
        <a:graphic>
          <a:graphicData uri="http://schemas.openxmlformats.org/presentationml/2006/ole">
            <mc:AlternateContent xmlns:mc="http://schemas.openxmlformats.org/markup-compatibility/2006">
              <mc:Choice xmlns:v="urn:schemas-microsoft-com:vml" Requires="v">
                <p:oleObj name="Εξίσωση" r:id="rId8" imgW="2869920" imgH="507960" progId="Equation.3">
                  <p:embed/>
                </p:oleObj>
              </mc:Choice>
              <mc:Fallback>
                <p:oleObj name="Εξίσωση" r:id="rId8" imgW="2869920" imgH="507960" progId="Equation.3">
                  <p:embed/>
                  <p:pic>
                    <p:nvPicPr>
                      <p:cNvPr id="0" name=""/>
                      <p:cNvPicPr>
                        <a:picLocks noChangeAspect="1" noChangeArrowheads="1"/>
                      </p:cNvPicPr>
                      <p:nvPr/>
                    </p:nvPicPr>
                    <p:blipFill>
                      <a:blip r:embed="rId9"/>
                      <a:srcRect/>
                      <a:stretch>
                        <a:fillRect/>
                      </a:stretch>
                    </p:blipFill>
                    <p:spPr bwMode="auto">
                      <a:xfrm>
                        <a:off x="3151188" y="5410201"/>
                        <a:ext cx="6064250" cy="107156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9075453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lnSpcReduction="10000"/>
          </a:bodyPr>
          <a:lstStyle/>
          <a:p>
            <a:pPr marL="182880" lvl="1">
              <a:buClr>
                <a:schemeClr val="accent6"/>
              </a:buClr>
            </a:pPr>
            <a:r>
              <a:rPr lang="en-US" sz="2800" dirty="0"/>
              <a:t>Record </a:t>
            </a:r>
          </a:p>
          <a:p>
            <a:pPr marL="274320" lvl="2" indent="0">
              <a:buNone/>
            </a:pPr>
            <a:r>
              <a:rPr lang="en-US" sz="2400" dirty="0">
                <a:solidFill>
                  <a:srgbClr val="C00000"/>
                </a:solidFill>
              </a:rPr>
              <a:t>X = (Refund = Yes, Status = Single, Income =</a:t>
            </a:r>
            <a:r>
              <a:rPr lang="en-US" sz="2400" dirty="0" err="1">
                <a:solidFill>
                  <a:srgbClr val="C00000"/>
                </a:solidFill>
              </a:rPr>
              <a:t>80K</a:t>
            </a:r>
            <a:r>
              <a:rPr lang="en-US" sz="2400" dirty="0">
                <a:solidFill>
                  <a:srgbClr val="C00000"/>
                </a:solidFill>
              </a:rPr>
              <a:t>)</a:t>
            </a:r>
          </a:p>
          <a:p>
            <a:r>
              <a:rPr lang="en-US" dirty="0"/>
              <a:t>We compute:</a:t>
            </a:r>
          </a:p>
          <a:p>
            <a:pPr lvl="1"/>
            <a:r>
              <a:rPr lang="en-US" dirty="0">
                <a:solidFill>
                  <a:schemeClr val="accent6">
                    <a:lumMod val="75000"/>
                  </a:schemeClr>
                </a:solidFill>
              </a:rPr>
              <a:t>P(C = </a:t>
            </a:r>
            <a:r>
              <a:rPr lang="en-US" dirty="0" err="1">
                <a:solidFill>
                  <a:schemeClr val="accent6">
                    <a:lumMod val="75000"/>
                  </a:schemeClr>
                </a:solidFill>
              </a:rPr>
              <a:t>Yes|X</a:t>
            </a:r>
            <a:r>
              <a:rPr lang="en-US" dirty="0">
                <a:solidFill>
                  <a:schemeClr val="accent6">
                    <a:lumMod val="75000"/>
                  </a:schemeClr>
                </a:solidFill>
              </a:rPr>
              <a:t>) = P(C = Yes)*P(</a:t>
            </a:r>
            <a:r>
              <a:rPr lang="en-US" dirty="0">
                <a:solidFill>
                  <a:srgbClr val="C00000"/>
                </a:solidFill>
              </a:rPr>
              <a:t>Refund = Yes </a:t>
            </a:r>
            <a:r>
              <a:rPr lang="en-US" dirty="0">
                <a:solidFill>
                  <a:schemeClr val="accent6">
                    <a:lumMod val="75000"/>
                  </a:schemeClr>
                </a:solidFill>
              </a:rPr>
              <a:t>|C = Yes)</a:t>
            </a:r>
          </a:p>
          <a:p>
            <a:pPr marL="274320" lvl="1" indent="0">
              <a:buNone/>
            </a:pPr>
            <a:r>
              <a:rPr lang="en-US" dirty="0">
                <a:solidFill>
                  <a:srgbClr val="0070C0"/>
                </a:solidFill>
              </a:rPr>
              <a:t>				    </a:t>
            </a:r>
            <a:r>
              <a:rPr lang="en-US" dirty="0">
                <a:solidFill>
                  <a:schemeClr val="accent6">
                    <a:lumMod val="75000"/>
                  </a:schemeClr>
                </a:solidFill>
              </a:rPr>
              <a:t>*P(</a:t>
            </a:r>
            <a:r>
              <a:rPr lang="en-US" dirty="0">
                <a:solidFill>
                  <a:srgbClr val="C00000"/>
                </a:solidFill>
              </a:rPr>
              <a:t>Status = Single </a:t>
            </a:r>
            <a:r>
              <a:rPr lang="en-US" dirty="0">
                <a:solidFill>
                  <a:schemeClr val="accent6">
                    <a:lumMod val="75000"/>
                  </a:schemeClr>
                </a:solidFill>
              </a:rPr>
              <a:t>|C = Yes)</a:t>
            </a:r>
          </a:p>
          <a:p>
            <a:pPr marL="274320" lvl="1" indent="0">
              <a:buNone/>
            </a:pPr>
            <a:r>
              <a:rPr lang="en-US" dirty="0">
                <a:solidFill>
                  <a:srgbClr val="C00000"/>
                </a:solidFill>
              </a:rPr>
              <a:t>				    </a:t>
            </a:r>
            <a:r>
              <a:rPr lang="en-US" dirty="0">
                <a:solidFill>
                  <a:schemeClr val="accent6">
                    <a:lumMod val="75000"/>
                  </a:schemeClr>
                </a:solidFill>
              </a:rPr>
              <a:t>*P(</a:t>
            </a:r>
            <a:r>
              <a:rPr lang="en-US" dirty="0">
                <a:solidFill>
                  <a:srgbClr val="C00000"/>
                </a:solidFill>
              </a:rPr>
              <a:t>Income =</a:t>
            </a:r>
            <a:r>
              <a:rPr lang="en-US" dirty="0" err="1">
                <a:solidFill>
                  <a:srgbClr val="C00000"/>
                </a:solidFill>
              </a:rPr>
              <a:t>80K</a:t>
            </a:r>
            <a:r>
              <a:rPr lang="en-US" dirty="0">
                <a:solidFill>
                  <a:srgbClr val="C00000"/>
                </a:solidFill>
              </a:rPr>
              <a:t> </a:t>
            </a:r>
            <a:r>
              <a:rPr lang="en-US" dirty="0">
                <a:solidFill>
                  <a:schemeClr val="accent6">
                    <a:lumMod val="75000"/>
                  </a:schemeClr>
                </a:solidFill>
              </a:rPr>
              <a:t>|C= Yes)</a:t>
            </a:r>
          </a:p>
          <a:p>
            <a:pPr marL="274320" lvl="1" indent="0">
              <a:buNone/>
            </a:pPr>
            <a:r>
              <a:rPr lang="en-US" dirty="0">
                <a:solidFill>
                  <a:schemeClr val="accent6">
                    <a:lumMod val="75000"/>
                  </a:schemeClr>
                </a:solidFill>
              </a:rPr>
              <a:t>		     = 3/10* 0 * 2/3 * 0.01 = 0</a:t>
            </a:r>
          </a:p>
          <a:p>
            <a:pPr lvl="1"/>
            <a:r>
              <a:rPr lang="en-US" dirty="0">
                <a:solidFill>
                  <a:srgbClr val="0070C0"/>
                </a:solidFill>
              </a:rPr>
              <a:t>P(C = </a:t>
            </a:r>
            <a:r>
              <a:rPr lang="en-US" dirty="0" err="1">
                <a:solidFill>
                  <a:srgbClr val="0070C0"/>
                </a:solidFill>
              </a:rPr>
              <a:t>No|X</a:t>
            </a:r>
            <a:r>
              <a:rPr lang="en-US" dirty="0">
                <a:solidFill>
                  <a:srgbClr val="0070C0"/>
                </a:solidFill>
              </a:rPr>
              <a:t>) = P(C = No)*P(</a:t>
            </a:r>
            <a:r>
              <a:rPr lang="en-US" dirty="0">
                <a:solidFill>
                  <a:srgbClr val="C00000"/>
                </a:solidFill>
              </a:rPr>
              <a:t>Refund = Yes </a:t>
            </a:r>
            <a:r>
              <a:rPr lang="en-US" dirty="0">
                <a:solidFill>
                  <a:srgbClr val="0070C0"/>
                </a:solidFill>
              </a:rPr>
              <a:t>|C = No)</a:t>
            </a:r>
          </a:p>
          <a:p>
            <a:pPr marL="274320" lvl="1" indent="0">
              <a:buNone/>
            </a:pPr>
            <a:r>
              <a:rPr lang="en-US" dirty="0">
                <a:solidFill>
                  <a:srgbClr val="0070C0"/>
                </a:solidFill>
              </a:rPr>
              <a:t>				   *P(</a:t>
            </a:r>
            <a:r>
              <a:rPr lang="en-US" dirty="0">
                <a:solidFill>
                  <a:srgbClr val="C00000"/>
                </a:solidFill>
              </a:rPr>
              <a:t>Status = Single </a:t>
            </a:r>
            <a:r>
              <a:rPr lang="en-US" dirty="0">
                <a:solidFill>
                  <a:srgbClr val="0070C0"/>
                </a:solidFill>
              </a:rPr>
              <a:t>|C = No)</a:t>
            </a:r>
          </a:p>
          <a:p>
            <a:pPr marL="274320" lvl="1" indent="0">
              <a:buNone/>
            </a:pPr>
            <a:r>
              <a:rPr lang="en-US" dirty="0">
                <a:solidFill>
                  <a:srgbClr val="C00000"/>
                </a:solidFill>
              </a:rPr>
              <a:t>				   </a:t>
            </a:r>
            <a:r>
              <a:rPr lang="en-US" dirty="0">
                <a:solidFill>
                  <a:srgbClr val="0070C0"/>
                </a:solidFill>
              </a:rPr>
              <a:t>*P(</a:t>
            </a:r>
            <a:r>
              <a:rPr lang="en-US" dirty="0">
                <a:solidFill>
                  <a:srgbClr val="C00000"/>
                </a:solidFill>
              </a:rPr>
              <a:t>Income =</a:t>
            </a:r>
            <a:r>
              <a:rPr lang="en-US" dirty="0" err="1">
                <a:solidFill>
                  <a:srgbClr val="C00000"/>
                </a:solidFill>
              </a:rPr>
              <a:t>80K</a:t>
            </a:r>
            <a:r>
              <a:rPr lang="en-US" dirty="0">
                <a:solidFill>
                  <a:srgbClr val="C00000"/>
                </a:solidFill>
              </a:rPr>
              <a:t> </a:t>
            </a:r>
            <a:r>
              <a:rPr lang="en-US" dirty="0">
                <a:solidFill>
                  <a:srgbClr val="0070C0"/>
                </a:solidFill>
              </a:rPr>
              <a:t>|C= No)</a:t>
            </a:r>
          </a:p>
          <a:p>
            <a:pPr marL="274320" lvl="1" indent="0">
              <a:buNone/>
            </a:pPr>
            <a:r>
              <a:rPr lang="en-US" dirty="0">
                <a:solidFill>
                  <a:srgbClr val="0070C0"/>
                </a:solidFill>
              </a:rPr>
              <a:t>		     = 7/10 * 3/7 * 2/7 * 0.0062 = 0.0005</a:t>
            </a:r>
          </a:p>
          <a:p>
            <a:pPr lvl="1"/>
            <a:endParaRPr lang="en-US" dirty="0">
              <a:solidFill>
                <a:srgbClr val="0070C0"/>
              </a:solidFill>
            </a:endParaRPr>
          </a:p>
        </p:txBody>
      </p:sp>
    </p:spTree>
    <p:extLst>
      <p:ext uri="{BB962C8B-B14F-4D97-AF65-F5344CB8AC3E}">
        <p14:creationId xmlns:p14="http://schemas.microsoft.com/office/powerpoint/2010/main" val="41838254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of Naïve Bayes Classifier</a:t>
            </a:r>
          </a:p>
        </p:txBody>
      </p:sp>
      <p:sp>
        <p:nvSpPr>
          <p:cNvPr id="4" name="Content Placeholder 3"/>
          <p:cNvSpPr>
            <a:spLocks noGrp="1"/>
          </p:cNvSpPr>
          <p:nvPr>
            <p:ph idx="1"/>
          </p:nvPr>
        </p:nvSpPr>
        <p:spPr>
          <a:xfrm>
            <a:off x="685800" y="1600200"/>
            <a:ext cx="10591800" cy="1219200"/>
          </a:xfrm>
        </p:spPr>
        <p:txBody>
          <a:bodyPr/>
          <a:lstStyle/>
          <a:p>
            <a:r>
              <a:rPr lang="en-US" dirty="0"/>
              <a:t>Creating a Naïve Bayes Classifier, essentially means to compute </a:t>
            </a:r>
            <a:r>
              <a:rPr lang="en-US" dirty="0">
                <a:solidFill>
                  <a:schemeClr val="accent6">
                    <a:lumMod val="75000"/>
                  </a:schemeClr>
                </a:solidFill>
              </a:rPr>
              <a:t>counts</a:t>
            </a:r>
            <a:r>
              <a:rPr lang="en-US" dirty="0"/>
              <a:t>:</a:t>
            </a:r>
          </a:p>
        </p:txBody>
      </p:sp>
      <p:sp>
        <p:nvSpPr>
          <p:cNvPr id="5" name="TextBox 4"/>
          <p:cNvSpPr txBox="1"/>
          <p:nvPr/>
        </p:nvSpPr>
        <p:spPr>
          <a:xfrm>
            <a:off x="2057400" y="2773395"/>
            <a:ext cx="3422796" cy="369332"/>
          </a:xfrm>
          <a:prstGeom prst="rect">
            <a:avLst/>
          </a:prstGeom>
          <a:noFill/>
        </p:spPr>
        <p:txBody>
          <a:bodyPr wrap="none" rtlCol="0">
            <a:spAutoFit/>
          </a:bodyPr>
          <a:lstStyle/>
          <a:p>
            <a:r>
              <a:rPr lang="en-US" dirty="0"/>
              <a:t>Total number of records: </a:t>
            </a:r>
            <a:r>
              <a:rPr lang="en-US" dirty="0">
                <a:solidFill>
                  <a:srgbClr val="0070C0"/>
                </a:solidFill>
              </a:rPr>
              <a:t>N = 10</a:t>
            </a:r>
          </a:p>
        </p:txBody>
      </p:sp>
      <p:sp>
        <p:nvSpPr>
          <p:cNvPr id="6" name="TextBox 5"/>
          <p:cNvSpPr txBox="1"/>
          <p:nvPr/>
        </p:nvSpPr>
        <p:spPr>
          <a:xfrm>
            <a:off x="1752600" y="3276600"/>
            <a:ext cx="2621230" cy="3416320"/>
          </a:xfrm>
          <a:prstGeom prst="rect">
            <a:avLst/>
          </a:prstGeom>
          <a:noFill/>
          <a:ln w="28575">
            <a:solidFill>
              <a:srgbClr val="0070C0"/>
            </a:solidFill>
          </a:ln>
        </p:spPr>
        <p:txBody>
          <a:bodyPr wrap="none" rtlCol="0">
            <a:spAutoFit/>
          </a:bodyPr>
          <a:lstStyle/>
          <a:p>
            <a:r>
              <a:rPr lang="en-US" dirty="0">
                <a:solidFill>
                  <a:srgbClr val="0070C0"/>
                </a:solidFill>
              </a:rPr>
              <a:t>Class No</a:t>
            </a:r>
            <a:r>
              <a:rPr lang="en-US" dirty="0"/>
              <a:t>:</a:t>
            </a:r>
          </a:p>
          <a:p>
            <a:r>
              <a:rPr lang="en-US" dirty="0"/>
              <a:t>Number of records: 7</a:t>
            </a:r>
          </a:p>
          <a:p>
            <a:r>
              <a:rPr lang="en-US" dirty="0">
                <a:solidFill>
                  <a:srgbClr val="C00000"/>
                </a:solidFill>
              </a:rPr>
              <a:t>Attribute Refund: </a:t>
            </a:r>
          </a:p>
          <a:p>
            <a:r>
              <a:rPr lang="en-US" dirty="0"/>
              <a:t>	Yes: 3 </a:t>
            </a:r>
          </a:p>
          <a:p>
            <a:r>
              <a:rPr lang="en-US" dirty="0"/>
              <a:t>	No:  4</a:t>
            </a:r>
          </a:p>
          <a:p>
            <a:r>
              <a:rPr lang="en-US" dirty="0">
                <a:solidFill>
                  <a:srgbClr val="C00000"/>
                </a:solidFill>
              </a:rPr>
              <a:t>Attribute Marital Status:</a:t>
            </a:r>
          </a:p>
          <a:p>
            <a:r>
              <a:rPr lang="en-US" dirty="0"/>
              <a:t>	Single:     2</a:t>
            </a:r>
          </a:p>
          <a:p>
            <a:r>
              <a:rPr lang="en-US" dirty="0"/>
              <a:t>	Divorced: 1</a:t>
            </a:r>
          </a:p>
          <a:p>
            <a:r>
              <a:rPr lang="en-US" dirty="0"/>
              <a:t>	Married:   4</a:t>
            </a:r>
          </a:p>
          <a:p>
            <a:r>
              <a:rPr lang="en-US" dirty="0">
                <a:solidFill>
                  <a:srgbClr val="C00000"/>
                </a:solidFill>
              </a:rPr>
              <a:t>Attribute Income:</a:t>
            </a:r>
          </a:p>
          <a:p>
            <a:r>
              <a:rPr lang="en-US" dirty="0"/>
              <a:t>	mean:     110</a:t>
            </a:r>
          </a:p>
          <a:p>
            <a:r>
              <a:rPr lang="en-US" dirty="0"/>
              <a:t>	variance: 2975</a:t>
            </a:r>
          </a:p>
        </p:txBody>
      </p:sp>
      <p:sp>
        <p:nvSpPr>
          <p:cNvPr id="7" name="TextBox 6"/>
          <p:cNvSpPr txBox="1"/>
          <p:nvPr/>
        </p:nvSpPr>
        <p:spPr>
          <a:xfrm>
            <a:off x="4572000" y="3276600"/>
            <a:ext cx="2621230" cy="3416320"/>
          </a:xfrm>
          <a:prstGeom prst="rect">
            <a:avLst/>
          </a:prstGeom>
          <a:noFill/>
          <a:ln w="28575">
            <a:solidFill>
              <a:schemeClr val="accent6">
                <a:lumMod val="75000"/>
              </a:schemeClr>
            </a:solidFill>
          </a:ln>
        </p:spPr>
        <p:txBody>
          <a:bodyPr wrap="none" rtlCol="0">
            <a:spAutoFit/>
          </a:bodyPr>
          <a:lstStyle/>
          <a:p>
            <a:r>
              <a:rPr lang="en-US" dirty="0">
                <a:solidFill>
                  <a:schemeClr val="accent6">
                    <a:lumMod val="75000"/>
                  </a:schemeClr>
                </a:solidFill>
              </a:rPr>
              <a:t>Class Yes</a:t>
            </a:r>
            <a:r>
              <a:rPr lang="en-US" dirty="0"/>
              <a:t>:</a:t>
            </a:r>
          </a:p>
          <a:p>
            <a:r>
              <a:rPr lang="en-US" dirty="0"/>
              <a:t>Number of records: 3</a:t>
            </a:r>
          </a:p>
          <a:p>
            <a:r>
              <a:rPr lang="en-US" dirty="0">
                <a:solidFill>
                  <a:srgbClr val="C00000"/>
                </a:solidFill>
              </a:rPr>
              <a:t>Attribute Refund: </a:t>
            </a:r>
          </a:p>
          <a:p>
            <a:r>
              <a:rPr lang="en-US" dirty="0"/>
              <a:t>	Yes: 0 </a:t>
            </a:r>
          </a:p>
          <a:p>
            <a:r>
              <a:rPr lang="en-US" dirty="0"/>
              <a:t>	No:  3</a:t>
            </a:r>
          </a:p>
          <a:p>
            <a:r>
              <a:rPr lang="en-US" dirty="0">
                <a:solidFill>
                  <a:srgbClr val="C00000"/>
                </a:solidFill>
              </a:rPr>
              <a:t>Attribute Marital Status:</a:t>
            </a:r>
          </a:p>
          <a:p>
            <a:r>
              <a:rPr lang="en-US" dirty="0"/>
              <a:t>	Single:     2</a:t>
            </a:r>
          </a:p>
          <a:p>
            <a:r>
              <a:rPr lang="en-US" dirty="0"/>
              <a:t>	Divorced: 1</a:t>
            </a:r>
          </a:p>
          <a:p>
            <a:r>
              <a:rPr lang="en-US" dirty="0"/>
              <a:t>	Married:   0</a:t>
            </a:r>
          </a:p>
          <a:p>
            <a:r>
              <a:rPr lang="en-US" dirty="0">
                <a:solidFill>
                  <a:srgbClr val="C00000"/>
                </a:solidFill>
              </a:rPr>
              <a:t>Attribute Income:</a:t>
            </a:r>
          </a:p>
          <a:p>
            <a:r>
              <a:rPr lang="en-US" dirty="0"/>
              <a:t>	mean:     90</a:t>
            </a:r>
          </a:p>
          <a:p>
            <a:r>
              <a:rPr lang="en-US" dirty="0"/>
              <a:t>	variance: 25</a:t>
            </a:r>
          </a:p>
        </p:txBody>
      </p:sp>
      <p:graphicFrame>
        <p:nvGraphicFramePr>
          <p:cNvPr id="2" name="Object 1"/>
          <p:cNvGraphicFramePr>
            <a:graphicFrameLocks noChangeAspect="1"/>
          </p:cNvGraphicFramePr>
          <p:nvPr>
            <p:extLst>
              <p:ext uri="{D42A27DB-BD31-4B8C-83A1-F6EECF244321}">
                <p14:modId xmlns:p14="http://schemas.microsoft.com/office/powerpoint/2010/main" val="3104353437"/>
              </p:ext>
            </p:extLst>
          </p:nvPr>
        </p:nvGraphicFramePr>
        <p:xfrm>
          <a:off x="7086600" y="2570979"/>
          <a:ext cx="3886200" cy="4279900"/>
        </p:xfrm>
        <a:graphic>
          <a:graphicData uri="http://schemas.openxmlformats.org/presentationml/2006/ole">
            <mc:AlternateContent xmlns:mc="http://schemas.openxmlformats.org/markup-compatibility/2006">
              <mc:Choice xmlns:v="urn:schemas-microsoft-com:vml" Requires="v">
                <p:oleObj name="Visio" r:id="rId2" imgW="9070380" imgH="5536811" progId="Visio.Drawing.11">
                  <p:embed/>
                </p:oleObj>
              </mc:Choice>
              <mc:Fallback>
                <p:oleObj name="Visio" r:id="rId2" imgW="9070380" imgH="5536811" progId="Visio.Drawing.11">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l="18478" r="26086"/>
                      <a:stretch>
                        <a:fillRect/>
                      </a:stretch>
                    </p:blipFill>
                    <p:spPr bwMode="auto">
                      <a:xfrm>
                        <a:off x="7086600" y="2570979"/>
                        <a:ext cx="3886200"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75721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02" name="Rectangle 2"/>
          <p:cNvSpPr>
            <a:spLocks noGrp="1" noChangeArrowheads="1"/>
          </p:cNvSpPr>
          <p:nvPr>
            <p:ph type="title"/>
          </p:nvPr>
        </p:nvSpPr>
        <p:spPr/>
        <p:txBody>
          <a:bodyPr/>
          <a:lstStyle/>
          <a:p>
            <a:r>
              <a:rPr lang="en-US"/>
              <a:t>Example of Naïve Bayes Classifier</a:t>
            </a:r>
          </a:p>
        </p:txBody>
      </p:sp>
      <p:graphicFrame>
        <p:nvGraphicFramePr>
          <p:cNvPr id="1075203" name="Object 3"/>
          <p:cNvGraphicFramePr>
            <a:graphicFrameLocks noChangeAspect="1"/>
          </p:cNvGraphicFramePr>
          <p:nvPr>
            <p:extLst>
              <p:ext uri="{D42A27DB-BD31-4B8C-83A1-F6EECF244321}">
                <p14:modId xmlns:p14="http://schemas.microsoft.com/office/powerpoint/2010/main" val="3249995842"/>
              </p:ext>
            </p:extLst>
          </p:nvPr>
        </p:nvGraphicFramePr>
        <p:xfrm>
          <a:off x="1524000" y="2362200"/>
          <a:ext cx="3886200" cy="4279900"/>
        </p:xfrm>
        <a:graphic>
          <a:graphicData uri="http://schemas.openxmlformats.org/presentationml/2006/ole">
            <mc:AlternateContent xmlns:mc="http://schemas.openxmlformats.org/markup-compatibility/2006">
              <mc:Choice xmlns:v="urn:schemas-microsoft-com:vml" Requires="v">
                <p:oleObj name="Visio" r:id="rId2" imgW="9070380" imgH="5536811" progId="Visio.Drawing.11">
                  <p:embed/>
                </p:oleObj>
              </mc:Choice>
              <mc:Fallback>
                <p:oleObj name="Visio" r:id="rId2" imgW="9070380" imgH="5536811" progId="Visio.Drawing.11">
                  <p:embed/>
                  <p:pic>
                    <p:nvPicPr>
                      <p:cNvPr id="0" name=""/>
                      <p:cNvPicPr>
                        <a:picLocks noChangeAspect="1" noChangeArrowheads="1"/>
                      </p:cNvPicPr>
                      <p:nvPr/>
                    </p:nvPicPr>
                    <p:blipFill>
                      <a:blip r:embed="rId3"/>
                      <a:srcRect l="18478" r="26086"/>
                      <a:stretch>
                        <a:fillRect/>
                      </a:stretch>
                    </p:blipFill>
                    <p:spPr bwMode="auto">
                      <a:xfrm>
                        <a:off x="1524000" y="2362200"/>
                        <a:ext cx="3886200"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75205" name="Rectangle 5"/>
          <p:cNvSpPr>
            <a:spLocks noChangeArrowheads="1"/>
          </p:cNvSpPr>
          <p:nvPr/>
        </p:nvSpPr>
        <p:spPr bwMode="auto">
          <a:xfrm>
            <a:off x="5257800" y="2819400"/>
            <a:ext cx="49530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292100" indent="-292100">
              <a:spcBef>
                <a:spcPct val="10000"/>
              </a:spcBef>
              <a:spcAft>
                <a:spcPts val="400"/>
              </a:spcAft>
              <a:buClr>
                <a:srgbClr val="0C7B9C"/>
              </a:buClr>
              <a:buSzPct val="75000"/>
              <a:buFont typeface="Monotype Sorts" pitchFamily="2" charset="2"/>
              <a:buChar char="l"/>
            </a:pPr>
            <a:r>
              <a:rPr lang="en-US" sz="1600" dirty="0">
                <a:solidFill>
                  <a:srgbClr val="0070C0"/>
                </a:solidFill>
              </a:rPr>
              <a:t>P(</a:t>
            </a:r>
            <a:r>
              <a:rPr lang="en-US" sz="1600" dirty="0" err="1">
                <a:solidFill>
                  <a:srgbClr val="0070C0"/>
                </a:solidFill>
              </a:rPr>
              <a:t>X|Class</a:t>
            </a:r>
            <a:r>
              <a:rPr lang="en-US" sz="1600" dirty="0">
                <a:solidFill>
                  <a:srgbClr val="0070C0"/>
                </a:solidFill>
              </a:rPr>
              <a:t>=No) = P(Refund=</a:t>
            </a:r>
            <a:r>
              <a:rPr lang="en-US" sz="1600" dirty="0" err="1">
                <a:solidFill>
                  <a:srgbClr val="0070C0"/>
                </a:solidFill>
              </a:rPr>
              <a:t>Yes|Class</a:t>
            </a:r>
            <a:r>
              <a:rPr lang="en-US" sz="1600" dirty="0">
                <a:solidFill>
                  <a:srgbClr val="0070C0"/>
                </a:solidFill>
              </a:rPr>
              <a:t>=No)</a:t>
            </a:r>
            <a:br>
              <a:rPr lang="en-US" sz="1600" dirty="0">
                <a:solidFill>
                  <a:srgbClr val="0070C0"/>
                </a:solidFill>
              </a:rPr>
            </a:br>
            <a:r>
              <a:rPr lang="en-US" sz="1600" dirty="0">
                <a:solidFill>
                  <a:srgbClr val="0070C0"/>
                </a:solidFill>
              </a:rPr>
              <a:t>		 </a:t>
            </a:r>
            <a:r>
              <a:rPr lang="en-US" sz="1600" dirty="0">
                <a:solidFill>
                  <a:srgbClr val="0070C0"/>
                </a:solidFill>
                <a:sym typeface="Symbol" pitchFamily="18" charset="2"/>
              </a:rPr>
              <a:t> P(Married| </a:t>
            </a:r>
            <a:r>
              <a:rPr lang="en-US" sz="1600" dirty="0">
                <a:solidFill>
                  <a:srgbClr val="0070C0"/>
                </a:solidFill>
              </a:rPr>
              <a:t>Class=No)</a:t>
            </a:r>
            <a:br>
              <a:rPr lang="en-US" sz="1600" dirty="0">
                <a:solidFill>
                  <a:srgbClr val="0070C0"/>
                </a:solidFill>
              </a:rPr>
            </a:br>
            <a:r>
              <a:rPr lang="en-US" sz="1600" dirty="0">
                <a:solidFill>
                  <a:srgbClr val="0070C0"/>
                </a:solidFill>
              </a:rPr>
              <a:t>		 </a:t>
            </a:r>
            <a:r>
              <a:rPr lang="en-US" sz="1600" dirty="0">
                <a:solidFill>
                  <a:srgbClr val="0070C0"/>
                </a:solidFill>
                <a:sym typeface="Symbol" pitchFamily="18" charset="2"/>
              </a:rPr>
              <a:t></a:t>
            </a:r>
            <a:r>
              <a:rPr lang="en-US" sz="1600" dirty="0">
                <a:solidFill>
                  <a:srgbClr val="0070C0"/>
                </a:solidFill>
              </a:rPr>
              <a:t> P(Income=</a:t>
            </a:r>
            <a:r>
              <a:rPr lang="en-US" sz="1600" dirty="0" err="1">
                <a:solidFill>
                  <a:srgbClr val="0070C0"/>
                </a:solidFill>
              </a:rPr>
              <a:t>120K</a:t>
            </a:r>
            <a:r>
              <a:rPr lang="en-US" sz="1600" dirty="0">
                <a:solidFill>
                  <a:srgbClr val="0070C0"/>
                </a:solidFill>
              </a:rPr>
              <a:t>| Class=No)</a:t>
            </a:r>
            <a:br>
              <a:rPr lang="en-US" sz="1600" dirty="0">
                <a:solidFill>
                  <a:srgbClr val="0070C0"/>
                </a:solidFill>
              </a:rPr>
            </a:br>
            <a:r>
              <a:rPr lang="en-US" sz="1600" dirty="0">
                <a:solidFill>
                  <a:srgbClr val="0070C0"/>
                </a:solidFill>
              </a:rPr>
              <a:t>	              = 3/7 * 2/7 * 0.0062 </a:t>
            </a:r>
            <a:r>
              <a:rPr lang="en-US" sz="1600" dirty="0">
                <a:solidFill>
                  <a:srgbClr val="0070C0"/>
                </a:solidFill>
                <a:sym typeface="Symbol" pitchFamily="18" charset="2"/>
              </a:rPr>
              <a:t>= </a:t>
            </a:r>
            <a:r>
              <a:rPr lang="en-US" sz="1600" dirty="0">
                <a:solidFill>
                  <a:srgbClr val="FF0000"/>
                </a:solidFill>
                <a:sym typeface="Symbol" pitchFamily="18" charset="2"/>
              </a:rPr>
              <a:t>0.00075</a:t>
            </a:r>
          </a:p>
          <a:p>
            <a:pPr marL="292100" indent="-292100">
              <a:spcBef>
                <a:spcPct val="10000"/>
              </a:spcBef>
              <a:spcAft>
                <a:spcPts val="400"/>
              </a:spcAft>
              <a:buClr>
                <a:srgbClr val="0C7B9C"/>
              </a:buClr>
              <a:buSzPct val="75000"/>
            </a:pPr>
            <a:endParaRPr lang="en-US" sz="800" dirty="0">
              <a:sym typeface="Symbol" pitchFamily="18" charset="2"/>
            </a:endParaRPr>
          </a:p>
          <a:p>
            <a:pPr marL="292100" indent="-292100">
              <a:spcBef>
                <a:spcPct val="10000"/>
              </a:spcBef>
              <a:spcAft>
                <a:spcPts val="400"/>
              </a:spcAft>
              <a:buClr>
                <a:srgbClr val="0C7B9C"/>
              </a:buClr>
              <a:buSzPct val="75000"/>
              <a:buFont typeface="Monotype Sorts" pitchFamily="2" charset="2"/>
              <a:buChar char="l"/>
            </a:pPr>
            <a:r>
              <a:rPr lang="en-US" sz="1600" dirty="0">
                <a:solidFill>
                  <a:schemeClr val="accent6">
                    <a:lumMod val="75000"/>
                  </a:schemeClr>
                </a:solidFill>
              </a:rPr>
              <a:t>P(</a:t>
            </a:r>
            <a:r>
              <a:rPr lang="en-US" sz="1600" dirty="0" err="1">
                <a:solidFill>
                  <a:schemeClr val="accent6">
                    <a:lumMod val="75000"/>
                  </a:schemeClr>
                </a:solidFill>
              </a:rPr>
              <a:t>X|Class</a:t>
            </a:r>
            <a:r>
              <a:rPr lang="en-US" sz="1600" dirty="0">
                <a:solidFill>
                  <a:schemeClr val="accent6">
                    <a:lumMod val="75000"/>
                  </a:schemeClr>
                </a:solidFill>
              </a:rPr>
              <a:t>=Yes) = P(Refund=No| Class=Yes)</a:t>
            </a:r>
            <a:br>
              <a:rPr lang="en-US" sz="1600" dirty="0">
                <a:solidFill>
                  <a:schemeClr val="accent6">
                    <a:lumMod val="75000"/>
                  </a:schemeClr>
                </a:solidFill>
              </a:rPr>
            </a:br>
            <a:r>
              <a:rPr lang="en-US" sz="1600" dirty="0">
                <a:solidFill>
                  <a:schemeClr val="accent6">
                    <a:lumMod val="75000"/>
                  </a:schemeClr>
                </a:solidFill>
              </a:rPr>
              <a:t>   	                  </a:t>
            </a:r>
            <a:r>
              <a:rPr lang="en-US" sz="1600" dirty="0">
                <a:solidFill>
                  <a:schemeClr val="accent6">
                    <a:lumMod val="75000"/>
                  </a:schemeClr>
                </a:solidFill>
                <a:sym typeface="Symbol" pitchFamily="18" charset="2"/>
              </a:rPr>
              <a:t> P(Married| </a:t>
            </a:r>
            <a:r>
              <a:rPr lang="en-US" sz="1600" dirty="0">
                <a:solidFill>
                  <a:schemeClr val="accent6">
                    <a:lumMod val="75000"/>
                  </a:schemeClr>
                </a:solidFill>
              </a:rPr>
              <a:t>Class=Yes)</a:t>
            </a:r>
            <a:br>
              <a:rPr lang="en-US" sz="1600" dirty="0">
                <a:solidFill>
                  <a:schemeClr val="accent6">
                    <a:lumMod val="75000"/>
                  </a:schemeClr>
                </a:solidFill>
              </a:rPr>
            </a:br>
            <a:r>
              <a:rPr lang="en-US" sz="1600" dirty="0">
                <a:solidFill>
                  <a:schemeClr val="accent6">
                    <a:lumMod val="75000"/>
                  </a:schemeClr>
                </a:solidFill>
              </a:rPr>
              <a:t>   	                  </a:t>
            </a:r>
            <a:r>
              <a:rPr lang="en-US" sz="1600" dirty="0">
                <a:solidFill>
                  <a:schemeClr val="accent6">
                    <a:lumMod val="75000"/>
                  </a:schemeClr>
                </a:solidFill>
                <a:sym typeface="Symbol" pitchFamily="18" charset="2"/>
              </a:rPr>
              <a:t></a:t>
            </a:r>
            <a:r>
              <a:rPr lang="en-US" sz="1600" dirty="0">
                <a:solidFill>
                  <a:schemeClr val="accent6">
                    <a:lumMod val="75000"/>
                  </a:schemeClr>
                </a:solidFill>
              </a:rPr>
              <a:t> P(Income=</a:t>
            </a:r>
            <a:r>
              <a:rPr lang="en-US" sz="1600" dirty="0" err="1">
                <a:solidFill>
                  <a:schemeClr val="accent6">
                    <a:lumMod val="75000"/>
                  </a:schemeClr>
                </a:solidFill>
              </a:rPr>
              <a:t>120K</a:t>
            </a:r>
            <a:r>
              <a:rPr lang="en-US" sz="1600" dirty="0">
                <a:solidFill>
                  <a:schemeClr val="accent6">
                    <a:lumMod val="75000"/>
                  </a:schemeClr>
                </a:solidFill>
              </a:rPr>
              <a:t>| Class=Yes)</a:t>
            </a:r>
            <a:br>
              <a:rPr lang="en-US" sz="1600" dirty="0">
                <a:solidFill>
                  <a:schemeClr val="accent6">
                    <a:lumMod val="75000"/>
                  </a:schemeClr>
                </a:solidFill>
              </a:rPr>
            </a:br>
            <a:r>
              <a:rPr lang="en-US" sz="1600" dirty="0">
                <a:solidFill>
                  <a:schemeClr val="accent6">
                    <a:lumMod val="75000"/>
                  </a:schemeClr>
                </a:solidFill>
              </a:rPr>
              <a:t>	               = 0 * 2/3 * 0.01 </a:t>
            </a:r>
            <a:r>
              <a:rPr lang="en-US" sz="1600" dirty="0">
                <a:solidFill>
                  <a:schemeClr val="accent6">
                    <a:lumMod val="75000"/>
                  </a:schemeClr>
                </a:solidFill>
                <a:sym typeface="Symbol" pitchFamily="18" charset="2"/>
              </a:rPr>
              <a:t>=</a:t>
            </a:r>
            <a:r>
              <a:rPr lang="en-US" sz="1600" dirty="0">
                <a:sym typeface="Symbol" pitchFamily="18" charset="2"/>
              </a:rPr>
              <a:t> </a:t>
            </a:r>
            <a:r>
              <a:rPr lang="en-US" sz="1600" dirty="0">
                <a:solidFill>
                  <a:srgbClr val="FF0000"/>
                </a:solidFill>
                <a:sym typeface="Symbol" pitchFamily="18" charset="2"/>
              </a:rPr>
              <a:t>0</a:t>
            </a:r>
          </a:p>
          <a:p>
            <a:pPr marL="292100" indent="-292100">
              <a:spcBef>
                <a:spcPct val="10000"/>
              </a:spcBef>
              <a:spcAft>
                <a:spcPts val="400"/>
              </a:spcAft>
              <a:buClr>
                <a:srgbClr val="0C7B9C"/>
              </a:buClr>
              <a:buSzPct val="75000"/>
            </a:pPr>
            <a:endParaRPr lang="en-US" sz="800" dirty="0">
              <a:sym typeface="Symbol" pitchFamily="18" charset="2"/>
            </a:endParaRPr>
          </a:p>
          <a:p>
            <a:pPr marL="292100" indent="-292100">
              <a:spcBef>
                <a:spcPct val="10000"/>
              </a:spcBef>
              <a:spcAft>
                <a:spcPts val="400"/>
              </a:spcAft>
              <a:buClr>
                <a:srgbClr val="0C7B9C"/>
              </a:buClr>
              <a:buSzPct val="75000"/>
              <a:buFont typeface="Arial" pitchFamily="34" charset="0"/>
              <a:buChar char="•"/>
            </a:pPr>
            <a:r>
              <a:rPr lang="en-US" dirty="0">
                <a:solidFill>
                  <a:srgbClr val="0070C0"/>
                </a:solidFill>
              </a:rPr>
              <a:t>P(No) = 0.3</a:t>
            </a:r>
            <a:r>
              <a:rPr lang="en-US" dirty="0"/>
              <a:t>, </a:t>
            </a:r>
            <a:r>
              <a:rPr lang="en-US" dirty="0">
                <a:solidFill>
                  <a:schemeClr val="accent6">
                    <a:lumMod val="75000"/>
                  </a:schemeClr>
                </a:solidFill>
              </a:rPr>
              <a:t>P(Yes) = 0.7</a:t>
            </a:r>
          </a:p>
          <a:p>
            <a:pPr marL="292100" indent="-292100">
              <a:spcBef>
                <a:spcPct val="10000"/>
              </a:spcBef>
              <a:spcAft>
                <a:spcPts val="400"/>
              </a:spcAft>
              <a:buClr>
                <a:srgbClr val="0C7B9C"/>
              </a:buClr>
              <a:buSzPct val="75000"/>
            </a:pPr>
            <a:r>
              <a:rPr lang="en-US" dirty="0"/>
              <a:t>Since P(</a:t>
            </a:r>
            <a:r>
              <a:rPr lang="en-US" dirty="0" err="1"/>
              <a:t>X|No</a:t>
            </a:r>
            <a:r>
              <a:rPr lang="en-US" dirty="0"/>
              <a:t>)P(No) &gt; P(</a:t>
            </a:r>
            <a:r>
              <a:rPr lang="en-US" dirty="0" err="1"/>
              <a:t>X|Yes</a:t>
            </a:r>
            <a:r>
              <a:rPr lang="en-US" dirty="0"/>
              <a:t>)P(Yes)</a:t>
            </a:r>
          </a:p>
          <a:p>
            <a:pPr marL="292100" indent="-292100">
              <a:spcBef>
                <a:spcPct val="10000"/>
              </a:spcBef>
              <a:spcAft>
                <a:spcPts val="400"/>
              </a:spcAft>
              <a:buClr>
                <a:srgbClr val="0C7B9C"/>
              </a:buClr>
              <a:buSzPct val="75000"/>
            </a:pPr>
            <a:r>
              <a:rPr lang="en-US" dirty="0"/>
              <a:t>Therefore P(</a:t>
            </a:r>
            <a:r>
              <a:rPr lang="en-US" dirty="0" err="1"/>
              <a:t>No|X</a:t>
            </a:r>
            <a:r>
              <a:rPr lang="en-US" dirty="0"/>
              <a:t>) &gt; P(</a:t>
            </a:r>
            <a:r>
              <a:rPr lang="en-US" dirty="0" err="1"/>
              <a:t>Yes|X</a:t>
            </a:r>
            <a:r>
              <a:rPr lang="en-US" dirty="0"/>
              <a:t>)</a:t>
            </a:r>
            <a:br>
              <a:rPr lang="en-US" dirty="0"/>
            </a:br>
            <a:r>
              <a:rPr lang="en-US" dirty="0"/>
              <a:t>      </a:t>
            </a:r>
            <a:r>
              <a:rPr lang="en-US" sz="2000" dirty="0">
                <a:sym typeface="Symbol" pitchFamily="18" charset="2"/>
              </a:rPr>
              <a:t>=&gt; </a:t>
            </a:r>
            <a:r>
              <a:rPr lang="en-US" sz="2000" dirty="0">
                <a:solidFill>
                  <a:srgbClr val="FF0000"/>
                </a:solidFill>
                <a:sym typeface="Symbol" pitchFamily="18" charset="2"/>
              </a:rPr>
              <a:t>Class = No</a:t>
            </a:r>
          </a:p>
        </p:txBody>
      </p:sp>
      <p:sp>
        <p:nvSpPr>
          <p:cNvPr id="1075206" name="Text Box 6"/>
          <p:cNvSpPr txBox="1">
            <a:spLocks noChangeArrowheads="1"/>
          </p:cNvSpPr>
          <p:nvPr/>
        </p:nvSpPr>
        <p:spPr bwMode="auto">
          <a:xfrm>
            <a:off x="1752600" y="1447801"/>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solidFill>
                  <a:srgbClr val="FF0000"/>
                </a:solidFill>
              </a:rPr>
              <a:t>Given a Test Record:</a:t>
            </a:r>
          </a:p>
        </p:txBody>
      </p:sp>
      <p:sp>
        <p:nvSpPr>
          <p:cNvPr id="2" name="TextBox 1"/>
          <p:cNvSpPr txBox="1"/>
          <p:nvPr/>
        </p:nvSpPr>
        <p:spPr>
          <a:xfrm>
            <a:off x="2743201" y="1848241"/>
            <a:ext cx="7026091" cy="461665"/>
          </a:xfrm>
          <a:prstGeom prst="rect">
            <a:avLst/>
          </a:prstGeom>
          <a:noFill/>
        </p:spPr>
        <p:txBody>
          <a:bodyPr wrap="none" rtlCol="0">
            <a:spAutoFit/>
          </a:bodyPr>
          <a:lstStyle/>
          <a:p>
            <a:pPr marL="0" lvl="2"/>
            <a:r>
              <a:rPr lang="en-US" sz="2400" dirty="0">
                <a:solidFill>
                  <a:srgbClr val="C00000"/>
                </a:solidFill>
              </a:rPr>
              <a:t>X = (Refund = Yes, Status = Single, Income =</a:t>
            </a:r>
            <a:r>
              <a:rPr lang="en-US" sz="2400" dirty="0" err="1">
                <a:solidFill>
                  <a:srgbClr val="C00000"/>
                </a:solidFill>
              </a:rPr>
              <a:t>80K</a:t>
            </a:r>
            <a:r>
              <a:rPr lang="en-US" sz="2400" dirty="0">
                <a:solidFill>
                  <a:srgbClr val="C00000"/>
                </a:solidFill>
              </a:rPr>
              <a:t>)</a:t>
            </a:r>
          </a:p>
        </p:txBody>
      </p:sp>
    </p:spTree>
    <p:extLst>
      <p:ext uri="{BB962C8B-B14F-4D97-AF65-F5344CB8AC3E}">
        <p14:creationId xmlns:p14="http://schemas.microsoft.com/office/powerpoint/2010/main" val="149110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6" name="Rectangle 2"/>
          <p:cNvSpPr>
            <a:spLocks noGrp="1" noChangeArrowheads="1"/>
          </p:cNvSpPr>
          <p:nvPr>
            <p:ph type="title"/>
          </p:nvPr>
        </p:nvSpPr>
        <p:spPr/>
        <p:txBody>
          <a:bodyPr/>
          <a:lstStyle/>
          <a:p>
            <a:r>
              <a:rPr lang="en-US"/>
              <a:t>Naïve Bayes Classifier</a:t>
            </a:r>
          </a:p>
        </p:txBody>
      </p:sp>
      <mc:AlternateContent xmlns:mc="http://schemas.openxmlformats.org/markup-compatibility/2006" xmlns:a14="http://schemas.microsoft.com/office/drawing/2010/main">
        <mc:Choice Requires="a14">
          <p:sp>
            <p:nvSpPr>
              <p:cNvPr id="1076227" name="Rectangle 3"/>
              <p:cNvSpPr>
                <a:spLocks noGrp="1" noChangeArrowheads="1"/>
              </p:cNvSpPr>
              <p:nvPr>
                <p:ph type="body" idx="1"/>
              </p:nvPr>
            </p:nvSpPr>
            <p:spPr>
              <a:xfrm>
                <a:off x="685800" y="1798637"/>
                <a:ext cx="11353800" cy="4876800"/>
              </a:xfrm>
            </p:spPr>
            <p:txBody>
              <a:bodyPr/>
              <a:lstStyle/>
              <a:p>
                <a:r>
                  <a:rPr lang="en-US" dirty="0"/>
                  <a:t>If one of the conditional probabilities is </a:t>
                </a:r>
                <a:r>
                  <a:rPr lang="en-US" dirty="0">
                    <a:solidFill>
                      <a:srgbClr val="0070C0"/>
                    </a:solidFill>
                  </a:rPr>
                  <a:t>zero</a:t>
                </a:r>
                <a:r>
                  <a:rPr lang="en-US" dirty="0"/>
                  <a:t>, then the entire expression becomes zero</a:t>
                </a:r>
              </a:p>
              <a:p>
                <a:endParaRPr lang="en-US" dirty="0"/>
              </a:p>
              <a:p>
                <a:r>
                  <a:rPr lang="en-US" dirty="0">
                    <a:solidFill>
                      <a:schemeClr val="accent6">
                        <a:lumMod val="75000"/>
                      </a:schemeClr>
                    </a:solidFill>
                  </a:rPr>
                  <a:t>Laplace Smoothing</a:t>
                </a:r>
                <a:r>
                  <a:rPr lang="en-US" dirty="0"/>
                  <a:t>:</a:t>
                </a:r>
              </a:p>
              <a:p>
                <a:pPr marL="0" indent="0">
                  <a:buNone/>
                </a:pPr>
                <a:endParaRPr lang="en-US" b="0" i="1" dirty="0">
                  <a:latin typeface="Cambria Math"/>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𝐴</m:t>
                              </m:r>
                            </m:e>
                            <m:sub>
                              <m:r>
                                <a:rPr lang="en-US" b="0" i="1" smtClean="0">
                                  <a:latin typeface="Cambria Math"/>
                                </a:rPr>
                                <m:t>𝑖</m:t>
                              </m:r>
                            </m:sub>
                          </m:sSub>
                          <m:r>
                            <a:rPr lang="en-US" b="0" i="1" smtClean="0">
                              <a:latin typeface="Cambria Math"/>
                            </a:rPr>
                            <m:t>=</m:t>
                          </m:r>
                          <m:r>
                            <a:rPr lang="en-US" b="0" i="1" smtClean="0">
                              <a:latin typeface="Cambria Math"/>
                            </a:rPr>
                            <m:t>𝑎</m:t>
                          </m:r>
                        </m:e>
                        <m:e>
                          <m:r>
                            <a:rPr lang="en-US" b="0" i="1" smtClean="0">
                              <a:latin typeface="Cambria Math"/>
                            </a:rPr>
                            <m:t>𝐶</m:t>
                          </m:r>
                          <m:r>
                            <a:rPr lang="en-US" b="0" i="1" smtClean="0">
                              <a:latin typeface="Cambria Math"/>
                            </a:rPr>
                            <m:t>=</m:t>
                          </m:r>
                          <m:r>
                            <a:rPr lang="en-US" b="0" i="1" smtClean="0">
                              <a:latin typeface="Cambria Math"/>
                            </a:rPr>
                            <m:t>𝑐</m:t>
                          </m:r>
                        </m:e>
                      </m:d>
                      <m:r>
                        <a:rPr lang="en-US" b="0" i="1" smtClean="0">
                          <a:latin typeface="Cambria Math"/>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𝑁</m:t>
                              </m:r>
                            </m:e>
                            <m:sub>
                              <m:r>
                                <a:rPr lang="en-US" b="0" i="1" smtClean="0">
                                  <a:latin typeface="Cambria Math"/>
                                </a:rPr>
                                <m:t>𝑎𝑐</m:t>
                              </m:r>
                            </m:sub>
                          </m:sSub>
                          <m:r>
                            <a:rPr lang="en-US" b="0" i="1" smtClean="0">
                              <a:latin typeface="Cambria Math"/>
                            </a:rPr>
                            <m:t>+1</m:t>
                          </m:r>
                        </m:num>
                        <m:den>
                          <m:sSub>
                            <m:sSubPr>
                              <m:ctrlPr>
                                <a:rPr lang="en-US" b="0" i="1" smtClean="0">
                                  <a:latin typeface="Cambria Math" panose="02040503050406030204" pitchFamily="18" charset="0"/>
                                </a:rPr>
                              </m:ctrlPr>
                            </m:sSubPr>
                            <m:e>
                              <m:r>
                                <a:rPr lang="en-US" b="0" i="1" smtClean="0">
                                  <a:latin typeface="Cambria Math"/>
                                </a:rPr>
                                <m:t>𝑁</m:t>
                              </m:r>
                            </m:e>
                            <m:sub>
                              <m:r>
                                <a:rPr lang="en-US" b="0" i="1" smtClean="0">
                                  <a:latin typeface="Cambria Math"/>
                                </a:rPr>
                                <m:t>𝑐</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𝑁</m:t>
                              </m:r>
                            </m:e>
                            <m:sub>
                              <m:r>
                                <a:rPr lang="en-US" b="0" i="1" smtClean="0">
                                  <a:latin typeface="Cambria Math"/>
                                </a:rPr>
                                <m:t>𝑖</m:t>
                              </m:r>
                            </m:sub>
                          </m:sSub>
                        </m:den>
                      </m:f>
                    </m:oMath>
                  </m:oMathPara>
                </a14:m>
                <a:endParaRPr lang="en-US" dirty="0"/>
              </a:p>
              <a:p>
                <a:pPr lvl="1"/>
                <a:endParaRPr lang="en-US" i="1" dirty="0">
                  <a:latin typeface="Cambria Math"/>
                </a:endParaRPr>
              </a:p>
              <a:p>
                <a:pPr lvl="1"/>
                <a14:m>
                  <m:oMath xmlns:m="http://schemas.openxmlformats.org/officeDocument/2006/math">
                    <m:r>
                      <a:rPr lang="en-US" i="1" dirty="0" smtClean="0">
                        <a:solidFill>
                          <a:srgbClr val="0070C0"/>
                        </a:solidFill>
                        <a:latin typeface="Cambria Math"/>
                      </a:rPr>
                      <m:t>𝑁</m:t>
                    </m:r>
                    <m:r>
                      <a:rPr lang="en-US" i="1" baseline="-25000" dirty="0">
                        <a:solidFill>
                          <a:srgbClr val="0070C0"/>
                        </a:solidFill>
                        <a:latin typeface="Cambria Math"/>
                      </a:rPr>
                      <m:t>𝑖</m:t>
                    </m:r>
                  </m:oMath>
                </a14:m>
                <a:r>
                  <a:rPr lang="en-US" dirty="0">
                    <a:solidFill>
                      <a:srgbClr val="0070C0"/>
                    </a:solidFill>
                  </a:rPr>
                  <a:t>: </a:t>
                </a:r>
                <a:r>
                  <a:rPr lang="en-US" dirty="0"/>
                  <a:t>number of attribute </a:t>
                </a:r>
                <a:r>
                  <a:rPr lang="en-US" dirty="0">
                    <a:solidFill>
                      <a:schemeClr val="accent6">
                        <a:lumMod val="75000"/>
                      </a:schemeClr>
                    </a:solidFill>
                  </a:rPr>
                  <a:t>values</a:t>
                </a:r>
                <a:r>
                  <a:rPr lang="en-US" dirty="0"/>
                  <a:t> for attribute </a:t>
                </a:r>
                <a14:m>
                  <m:oMath xmlns:m="http://schemas.openxmlformats.org/officeDocument/2006/math">
                    <m:r>
                      <a:rPr lang="en-US" i="1" dirty="0" smtClean="0">
                        <a:solidFill>
                          <a:srgbClr val="0070C0"/>
                        </a:solidFill>
                        <a:latin typeface="Cambria Math"/>
                      </a:rPr>
                      <m:t>𝐴</m:t>
                    </m:r>
                    <m:r>
                      <a:rPr lang="en-US" i="1" baseline="-25000" dirty="0">
                        <a:solidFill>
                          <a:srgbClr val="0070C0"/>
                        </a:solidFill>
                        <a:latin typeface="Cambria Math"/>
                      </a:rPr>
                      <m:t>𝑖</m:t>
                    </m:r>
                  </m:oMath>
                </a14:m>
                <a:endParaRPr lang="en-US" baseline="-25000" dirty="0">
                  <a:solidFill>
                    <a:srgbClr val="0070C0"/>
                  </a:solidFill>
                </a:endParaRPr>
              </a:p>
              <a:p>
                <a:pPr marL="274320" lvl="1" indent="0">
                  <a:buNone/>
                </a:pPr>
                <a:endParaRPr lang="en-US" dirty="0"/>
              </a:p>
              <a:p>
                <a:pPr lvl="1">
                  <a:buFont typeface="Arial" charset="0"/>
                  <a:buNone/>
                </a:pPr>
                <a:endParaRPr lang="en-US" dirty="0"/>
              </a:p>
            </p:txBody>
          </p:sp>
        </mc:Choice>
        <mc:Fallback xmlns="">
          <p:sp>
            <p:nvSpPr>
              <p:cNvPr id="1076227" name="Rectangle 3"/>
              <p:cNvSpPr>
                <a:spLocks noGrp="1" noRot="1" noChangeAspect="1" noMove="1" noResize="1" noEditPoints="1" noAdjustHandles="1" noChangeArrowheads="1" noChangeShapeType="1" noTextEdit="1"/>
              </p:cNvSpPr>
              <p:nvPr>
                <p:ph type="body" idx="1"/>
              </p:nvPr>
            </p:nvSpPr>
            <p:spPr>
              <a:xfrm>
                <a:off x="685800" y="1798637"/>
                <a:ext cx="11353800" cy="4876800"/>
              </a:xfrm>
              <a:blipFill>
                <a:blip r:embed="rId2"/>
                <a:stretch>
                  <a:fillRect l="-752" t="-1250"/>
                </a:stretch>
              </a:blipFill>
            </p:spPr>
            <p:txBody>
              <a:bodyPr/>
              <a:lstStyle/>
              <a:p>
                <a:r>
                  <a:rPr lang="en-US">
                    <a:noFill/>
                  </a:rPr>
                  <a:t> </a:t>
                </a:r>
              </a:p>
            </p:txBody>
          </p:sp>
        </mc:Fallback>
      </mc:AlternateContent>
    </p:spTree>
    <p:extLst>
      <p:ext uri="{BB962C8B-B14F-4D97-AF65-F5344CB8AC3E}">
        <p14:creationId xmlns:p14="http://schemas.microsoft.com/office/powerpoint/2010/main" val="34030657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of Naïve Bayes Classifier</a:t>
            </a:r>
          </a:p>
        </p:txBody>
      </p:sp>
      <p:sp>
        <p:nvSpPr>
          <p:cNvPr id="4" name="Content Placeholder 3"/>
          <p:cNvSpPr>
            <a:spLocks noGrp="1"/>
          </p:cNvSpPr>
          <p:nvPr>
            <p:ph idx="1"/>
          </p:nvPr>
        </p:nvSpPr>
        <p:spPr>
          <a:xfrm>
            <a:off x="609600" y="1600200"/>
            <a:ext cx="10591800" cy="1219200"/>
          </a:xfrm>
        </p:spPr>
        <p:txBody>
          <a:bodyPr/>
          <a:lstStyle/>
          <a:p>
            <a:r>
              <a:rPr lang="en-US" dirty="0"/>
              <a:t>Creating a Naïve Bayes Classifier, essentially means to compute </a:t>
            </a:r>
            <a:r>
              <a:rPr lang="en-US" dirty="0">
                <a:solidFill>
                  <a:schemeClr val="accent6">
                    <a:lumMod val="75000"/>
                  </a:schemeClr>
                </a:solidFill>
              </a:rPr>
              <a:t>counts</a:t>
            </a:r>
            <a:r>
              <a:rPr lang="en-US" dirty="0"/>
              <a:t>:</a:t>
            </a:r>
          </a:p>
        </p:txBody>
      </p:sp>
      <p:sp>
        <p:nvSpPr>
          <p:cNvPr id="5" name="TextBox 4"/>
          <p:cNvSpPr txBox="1"/>
          <p:nvPr/>
        </p:nvSpPr>
        <p:spPr>
          <a:xfrm>
            <a:off x="2057400" y="2773395"/>
            <a:ext cx="3422796" cy="369332"/>
          </a:xfrm>
          <a:prstGeom prst="rect">
            <a:avLst/>
          </a:prstGeom>
          <a:noFill/>
        </p:spPr>
        <p:txBody>
          <a:bodyPr wrap="none" rtlCol="0">
            <a:spAutoFit/>
          </a:bodyPr>
          <a:lstStyle/>
          <a:p>
            <a:r>
              <a:rPr lang="en-US" dirty="0"/>
              <a:t>Total number of records: </a:t>
            </a:r>
            <a:r>
              <a:rPr lang="en-US" dirty="0">
                <a:solidFill>
                  <a:srgbClr val="0070C0"/>
                </a:solidFill>
              </a:rPr>
              <a:t>N = 10</a:t>
            </a:r>
          </a:p>
        </p:txBody>
      </p:sp>
      <p:sp>
        <p:nvSpPr>
          <p:cNvPr id="6" name="TextBox 5"/>
          <p:cNvSpPr txBox="1"/>
          <p:nvPr/>
        </p:nvSpPr>
        <p:spPr>
          <a:xfrm>
            <a:off x="1752600" y="3276600"/>
            <a:ext cx="2621230" cy="3416320"/>
          </a:xfrm>
          <a:prstGeom prst="rect">
            <a:avLst/>
          </a:prstGeom>
          <a:noFill/>
          <a:ln w="28575">
            <a:solidFill>
              <a:srgbClr val="0070C0"/>
            </a:solidFill>
          </a:ln>
        </p:spPr>
        <p:txBody>
          <a:bodyPr wrap="none" rtlCol="0">
            <a:spAutoFit/>
          </a:bodyPr>
          <a:lstStyle/>
          <a:p>
            <a:r>
              <a:rPr lang="en-US" dirty="0">
                <a:solidFill>
                  <a:srgbClr val="0070C0"/>
                </a:solidFill>
              </a:rPr>
              <a:t>Class No</a:t>
            </a:r>
            <a:r>
              <a:rPr lang="en-US" dirty="0"/>
              <a:t>:</a:t>
            </a:r>
          </a:p>
          <a:p>
            <a:r>
              <a:rPr lang="en-US" dirty="0"/>
              <a:t>Number of records: 7</a:t>
            </a:r>
          </a:p>
          <a:p>
            <a:r>
              <a:rPr lang="en-US" dirty="0">
                <a:solidFill>
                  <a:srgbClr val="C00000"/>
                </a:solidFill>
              </a:rPr>
              <a:t>Attribute Refund: </a:t>
            </a:r>
          </a:p>
          <a:p>
            <a:r>
              <a:rPr lang="en-US" dirty="0"/>
              <a:t>	Yes: 3 </a:t>
            </a:r>
          </a:p>
          <a:p>
            <a:r>
              <a:rPr lang="en-US" dirty="0"/>
              <a:t>	No:  4</a:t>
            </a:r>
          </a:p>
          <a:p>
            <a:r>
              <a:rPr lang="en-US" dirty="0">
                <a:solidFill>
                  <a:srgbClr val="C00000"/>
                </a:solidFill>
              </a:rPr>
              <a:t>Attribute Marital Status:</a:t>
            </a:r>
          </a:p>
          <a:p>
            <a:r>
              <a:rPr lang="en-US" dirty="0"/>
              <a:t>	Single:     2</a:t>
            </a:r>
          </a:p>
          <a:p>
            <a:r>
              <a:rPr lang="en-US" dirty="0"/>
              <a:t>	Divorced: 1</a:t>
            </a:r>
          </a:p>
          <a:p>
            <a:r>
              <a:rPr lang="en-US" dirty="0"/>
              <a:t>	Married:   4</a:t>
            </a:r>
          </a:p>
          <a:p>
            <a:r>
              <a:rPr lang="en-US" dirty="0">
                <a:solidFill>
                  <a:srgbClr val="C00000"/>
                </a:solidFill>
              </a:rPr>
              <a:t>Attribute Income:</a:t>
            </a:r>
          </a:p>
          <a:p>
            <a:r>
              <a:rPr lang="en-US" dirty="0"/>
              <a:t>	mean:     110</a:t>
            </a:r>
          </a:p>
          <a:p>
            <a:r>
              <a:rPr lang="en-US" dirty="0"/>
              <a:t>	variance: 2975</a:t>
            </a:r>
          </a:p>
        </p:txBody>
      </p:sp>
      <p:sp>
        <p:nvSpPr>
          <p:cNvPr id="7" name="TextBox 6"/>
          <p:cNvSpPr txBox="1"/>
          <p:nvPr/>
        </p:nvSpPr>
        <p:spPr>
          <a:xfrm>
            <a:off x="4572000" y="3276600"/>
            <a:ext cx="2621230" cy="3416320"/>
          </a:xfrm>
          <a:prstGeom prst="rect">
            <a:avLst/>
          </a:prstGeom>
          <a:noFill/>
          <a:ln w="28575">
            <a:solidFill>
              <a:schemeClr val="accent6">
                <a:lumMod val="75000"/>
              </a:schemeClr>
            </a:solidFill>
          </a:ln>
        </p:spPr>
        <p:txBody>
          <a:bodyPr wrap="none" rtlCol="0">
            <a:spAutoFit/>
          </a:bodyPr>
          <a:lstStyle/>
          <a:p>
            <a:r>
              <a:rPr lang="en-US" dirty="0">
                <a:solidFill>
                  <a:schemeClr val="accent6">
                    <a:lumMod val="75000"/>
                  </a:schemeClr>
                </a:solidFill>
              </a:rPr>
              <a:t>Class Yes</a:t>
            </a:r>
            <a:r>
              <a:rPr lang="en-US" dirty="0"/>
              <a:t>:</a:t>
            </a:r>
          </a:p>
          <a:p>
            <a:r>
              <a:rPr lang="en-US" dirty="0"/>
              <a:t>Number of records: 3</a:t>
            </a:r>
          </a:p>
          <a:p>
            <a:r>
              <a:rPr lang="en-US" dirty="0">
                <a:solidFill>
                  <a:srgbClr val="C00000"/>
                </a:solidFill>
              </a:rPr>
              <a:t>Attribute Refund: </a:t>
            </a:r>
          </a:p>
          <a:p>
            <a:r>
              <a:rPr lang="en-US" dirty="0"/>
              <a:t>	Yes: 0 </a:t>
            </a:r>
          </a:p>
          <a:p>
            <a:r>
              <a:rPr lang="en-US" dirty="0"/>
              <a:t>	No:  3</a:t>
            </a:r>
          </a:p>
          <a:p>
            <a:r>
              <a:rPr lang="en-US" dirty="0">
                <a:solidFill>
                  <a:srgbClr val="C00000"/>
                </a:solidFill>
              </a:rPr>
              <a:t>Attribute Marital Status:</a:t>
            </a:r>
          </a:p>
          <a:p>
            <a:r>
              <a:rPr lang="en-US" dirty="0"/>
              <a:t>	Single:     2</a:t>
            </a:r>
          </a:p>
          <a:p>
            <a:r>
              <a:rPr lang="en-US" dirty="0"/>
              <a:t>	Divorced: 1</a:t>
            </a:r>
          </a:p>
          <a:p>
            <a:r>
              <a:rPr lang="en-US" dirty="0"/>
              <a:t>	Married:   0</a:t>
            </a:r>
          </a:p>
          <a:p>
            <a:r>
              <a:rPr lang="en-US" dirty="0">
                <a:solidFill>
                  <a:srgbClr val="C00000"/>
                </a:solidFill>
              </a:rPr>
              <a:t>Attribute Income:</a:t>
            </a:r>
          </a:p>
          <a:p>
            <a:r>
              <a:rPr lang="en-US" dirty="0"/>
              <a:t>	mean:     90</a:t>
            </a:r>
          </a:p>
          <a:p>
            <a:r>
              <a:rPr lang="en-US" dirty="0"/>
              <a:t>	variance: 25</a:t>
            </a:r>
          </a:p>
        </p:txBody>
      </p:sp>
      <p:sp>
        <p:nvSpPr>
          <p:cNvPr id="8" name="TextBox 7"/>
          <p:cNvSpPr txBox="1"/>
          <p:nvPr/>
        </p:nvSpPr>
        <p:spPr>
          <a:xfrm>
            <a:off x="7992175" y="2133600"/>
            <a:ext cx="2685351" cy="369332"/>
          </a:xfrm>
          <a:prstGeom prst="rect">
            <a:avLst/>
          </a:prstGeom>
          <a:solidFill>
            <a:srgbClr val="92D050"/>
          </a:solidFill>
          <a:ln>
            <a:solidFill>
              <a:srgbClr val="92D050"/>
            </a:solidFill>
          </a:ln>
        </p:spPr>
        <p:txBody>
          <a:bodyPr wrap="none" rtlCol="0">
            <a:spAutoFit/>
          </a:bodyPr>
          <a:lstStyle/>
          <a:p>
            <a:r>
              <a:rPr lang="en-US" dirty="0"/>
              <a:t>With Laplace Smoothing</a:t>
            </a:r>
          </a:p>
        </p:txBody>
      </p:sp>
      <p:graphicFrame>
        <p:nvGraphicFramePr>
          <p:cNvPr id="9" name="Object 8"/>
          <p:cNvGraphicFramePr>
            <a:graphicFrameLocks noChangeAspect="1"/>
          </p:cNvGraphicFramePr>
          <p:nvPr>
            <p:extLst>
              <p:ext uri="{D42A27DB-BD31-4B8C-83A1-F6EECF244321}">
                <p14:modId xmlns:p14="http://schemas.microsoft.com/office/powerpoint/2010/main" val="2268671906"/>
              </p:ext>
            </p:extLst>
          </p:nvPr>
        </p:nvGraphicFramePr>
        <p:xfrm>
          <a:off x="7086600" y="2502932"/>
          <a:ext cx="3886200" cy="4279900"/>
        </p:xfrm>
        <a:graphic>
          <a:graphicData uri="http://schemas.openxmlformats.org/presentationml/2006/ole">
            <mc:AlternateContent xmlns:mc="http://schemas.openxmlformats.org/markup-compatibility/2006">
              <mc:Choice xmlns:v="urn:schemas-microsoft-com:vml" Requires="v">
                <p:oleObj name="Visio" r:id="rId2" imgW="9070380" imgH="5536811" progId="Visio.Drawing.11">
                  <p:embed/>
                </p:oleObj>
              </mc:Choice>
              <mc:Fallback>
                <p:oleObj name="Visio" r:id="rId2" imgW="9070380" imgH="5536811" progId="Visio.Drawing.11">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l="18478" r="26086"/>
                      <a:stretch>
                        <a:fillRect/>
                      </a:stretch>
                    </p:blipFill>
                    <p:spPr bwMode="auto">
                      <a:xfrm>
                        <a:off x="7086600" y="2502932"/>
                        <a:ext cx="3886200"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911893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02" name="Rectangle 2"/>
          <p:cNvSpPr>
            <a:spLocks noGrp="1" noChangeArrowheads="1"/>
          </p:cNvSpPr>
          <p:nvPr>
            <p:ph type="title"/>
          </p:nvPr>
        </p:nvSpPr>
        <p:spPr/>
        <p:txBody>
          <a:bodyPr/>
          <a:lstStyle/>
          <a:p>
            <a:r>
              <a:rPr lang="en-US"/>
              <a:t>Example of Naïve Bayes Classifier</a:t>
            </a:r>
          </a:p>
        </p:txBody>
      </p:sp>
      <p:graphicFrame>
        <p:nvGraphicFramePr>
          <p:cNvPr id="1075203" name="Object 3"/>
          <p:cNvGraphicFramePr>
            <a:graphicFrameLocks noChangeAspect="1"/>
          </p:cNvGraphicFramePr>
          <p:nvPr>
            <p:extLst>
              <p:ext uri="{D42A27DB-BD31-4B8C-83A1-F6EECF244321}">
                <p14:modId xmlns:p14="http://schemas.microsoft.com/office/powerpoint/2010/main" val="3770779203"/>
              </p:ext>
            </p:extLst>
          </p:nvPr>
        </p:nvGraphicFramePr>
        <p:xfrm>
          <a:off x="1524000" y="2362200"/>
          <a:ext cx="3886200" cy="4279900"/>
        </p:xfrm>
        <a:graphic>
          <a:graphicData uri="http://schemas.openxmlformats.org/presentationml/2006/ole">
            <mc:AlternateContent xmlns:mc="http://schemas.openxmlformats.org/markup-compatibility/2006">
              <mc:Choice xmlns:v="urn:schemas-microsoft-com:vml" Requires="v">
                <p:oleObj name="Visio" r:id="rId2" imgW="9070380" imgH="5536811" progId="Visio.Drawing.11">
                  <p:embed/>
                </p:oleObj>
              </mc:Choice>
              <mc:Fallback>
                <p:oleObj name="Visio" r:id="rId2" imgW="9070380" imgH="5536811" progId="Visio.Drawing.11">
                  <p:embed/>
                  <p:pic>
                    <p:nvPicPr>
                      <p:cNvPr id="0" name=""/>
                      <p:cNvPicPr>
                        <a:picLocks noChangeAspect="1" noChangeArrowheads="1"/>
                      </p:cNvPicPr>
                      <p:nvPr/>
                    </p:nvPicPr>
                    <p:blipFill>
                      <a:blip r:embed="rId3"/>
                      <a:srcRect l="18478" r="26086"/>
                      <a:stretch>
                        <a:fillRect/>
                      </a:stretch>
                    </p:blipFill>
                    <p:spPr bwMode="auto">
                      <a:xfrm>
                        <a:off x="1524000" y="2362200"/>
                        <a:ext cx="3886200"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75205" name="Rectangle 5"/>
          <p:cNvSpPr>
            <a:spLocks noChangeArrowheads="1"/>
          </p:cNvSpPr>
          <p:nvPr/>
        </p:nvSpPr>
        <p:spPr bwMode="auto">
          <a:xfrm>
            <a:off x="5257800" y="2819400"/>
            <a:ext cx="49530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292100" indent="-292100">
              <a:spcBef>
                <a:spcPct val="10000"/>
              </a:spcBef>
              <a:spcAft>
                <a:spcPts val="400"/>
              </a:spcAft>
              <a:buClr>
                <a:srgbClr val="0C7B9C"/>
              </a:buClr>
              <a:buSzPct val="75000"/>
              <a:buFont typeface="Monotype Sorts" pitchFamily="2" charset="2"/>
              <a:buChar char="l"/>
            </a:pPr>
            <a:r>
              <a:rPr lang="en-US" sz="1600" dirty="0">
                <a:solidFill>
                  <a:srgbClr val="0070C0"/>
                </a:solidFill>
              </a:rPr>
              <a:t>P(</a:t>
            </a:r>
            <a:r>
              <a:rPr lang="en-US" sz="1600" dirty="0" err="1">
                <a:solidFill>
                  <a:srgbClr val="0070C0"/>
                </a:solidFill>
              </a:rPr>
              <a:t>X|Class</a:t>
            </a:r>
            <a:r>
              <a:rPr lang="en-US" sz="1600" dirty="0">
                <a:solidFill>
                  <a:srgbClr val="0070C0"/>
                </a:solidFill>
              </a:rPr>
              <a:t>=No) = P(Refund=</a:t>
            </a:r>
            <a:r>
              <a:rPr lang="en-US" sz="1600" dirty="0" err="1">
                <a:solidFill>
                  <a:srgbClr val="0070C0"/>
                </a:solidFill>
              </a:rPr>
              <a:t>No|Class</a:t>
            </a:r>
            <a:r>
              <a:rPr lang="en-US" sz="1600" dirty="0">
                <a:solidFill>
                  <a:srgbClr val="0070C0"/>
                </a:solidFill>
              </a:rPr>
              <a:t>=No)</a:t>
            </a:r>
            <a:br>
              <a:rPr lang="en-US" sz="1600" dirty="0">
                <a:solidFill>
                  <a:srgbClr val="0070C0"/>
                </a:solidFill>
              </a:rPr>
            </a:br>
            <a:r>
              <a:rPr lang="en-US" sz="1600" dirty="0">
                <a:solidFill>
                  <a:srgbClr val="0070C0"/>
                </a:solidFill>
              </a:rPr>
              <a:t>		 </a:t>
            </a:r>
            <a:r>
              <a:rPr lang="en-US" sz="1600" dirty="0">
                <a:solidFill>
                  <a:srgbClr val="0070C0"/>
                </a:solidFill>
                <a:sym typeface="Symbol" pitchFamily="18" charset="2"/>
              </a:rPr>
              <a:t> P(Married| </a:t>
            </a:r>
            <a:r>
              <a:rPr lang="en-US" sz="1600" dirty="0">
                <a:solidFill>
                  <a:srgbClr val="0070C0"/>
                </a:solidFill>
              </a:rPr>
              <a:t>Class=No)</a:t>
            </a:r>
            <a:br>
              <a:rPr lang="en-US" sz="1600" dirty="0">
                <a:solidFill>
                  <a:srgbClr val="0070C0"/>
                </a:solidFill>
              </a:rPr>
            </a:br>
            <a:r>
              <a:rPr lang="en-US" sz="1600" dirty="0">
                <a:solidFill>
                  <a:srgbClr val="0070C0"/>
                </a:solidFill>
              </a:rPr>
              <a:t>		 </a:t>
            </a:r>
            <a:r>
              <a:rPr lang="en-US" sz="1600" dirty="0">
                <a:solidFill>
                  <a:srgbClr val="0070C0"/>
                </a:solidFill>
                <a:sym typeface="Symbol" pitchFamily="18" charset="2"/>
              </a:rPr>
              <a:t></a:t>
            </a:r>
            <a:r>
              <a:rPr lang="en-US" sz="1600" dirty="0">
                <a:solidFill>
                  <a:srgbClr val="0070C0"/>
                </a:solidFill>
              </a:rPr>
              <a:t> P(Income=</a:t>
            </a:r>
            <a:r>
              <a:rPr lang="en-US" sz="1600" dirty="0" err="1">
                <a:solidFill>
                  <a:srgbClr val="0070C0"/>
                </a:solidFill>
              </a:rPr>
              <a:t>120K</a:t>
            </a:r>
            <a:r>
              <a:rPr lang="en-US" sz="1600" dirty="0">
                <a:solidFill>
                  <a:srgbClr val="0070C0"/>
                </a:solidFill>
              </a:rPr>
              <a:t>| Class=No)</a:t>
            </a:r>
            <a:br>
              <a:rPr lang="en-US" sz="1600" dirty="0">
                <a:solidFill>
                  <a:srgbClr val="0070C0"/>
                </a:solidFill>
              </a:rPr>
            </a:br>
            <a:r>
              <a:rPr lang="en-US" sz="1600" dirty="0">
                <a:solidFill>
                  <a:srgbClr val="0070C0"/>
                </a:solidFill>
              </a:rPr>
              <a:t>	              = 4/9 </a:t>
            </a:r>
            <a:r>
              <a:rPr lang="en-US" sz="1600" dirty="0">
                <a:solidFill>
                  <a:srgbClr val="0070C0"/>
                </a:solidFill>
                <a:sym typeface="Symbol" pitchFamily="18" charset="2"/>
              </a:rPr>
              <a:t> 3/10  0.0062 = </a:t>
            </a:r>
            <a:r>
              <a:rPr lang="en-US" sz="1600" dirty="0">
                <a:solidFill>
                  <a:srgbClr val="FF0000"/>
                </a:solidFill>
                <a:sym typeface="Symbol" pitchFamily="18" charset="2"/>
              </a:rPr>
              <a:t>0.00082</a:t>
            </a:r>
          </a:p>
          <a:p>
            <a:pPr marL="292100" indent="-292100">
              <a:spcBef>
                <a:spcPct val="10000"/>
              </a:spcBef>
              <a:spcAft>
                <a:spcPts val="400"/>
              </a:spcAft>
              <a:buClr>
                <a:srgbClr val="0C7B9C"/>
              </a:buClr>
              <a:buSzPct val="75000"/>
            </a:pPr>
            <a:endParaRPr lang="en-US" sz="800" dirty="0">
              <a:sym typeface="Symbol" pitchFamily="18" charset="2"/>
            </a:endParaRPr>
          </a:p>
          <a:p>
            <a:pPr marL="292100" indent="-292100">
              <a:spcBef>
                <a:spcPct val="10000"/>
              </a:spcBef>
              <a:spcAft>
                <a:spcPts val="400"/>
              </a:spcAft>
              <a:buClr>
                <a:srgbClr val="0C7B9C"/>
              </a:buClr>
              <a:buSzPct val="75000"/>
              <a:buFont typeface="Monotype Sorts" pitchFamily="2" charset="2"/>
              <a:buChar char="l"/>
            </a:pPr>
            <a:r>
              <a:rPr lang="en-US" sz="1600" dirty="0">
                <a:solidFill>
                  <a:schemeClr val="accent6">
                    <a:lumMod val="75000"/>
                  </a:schemeClr>
                </a:solidFill>
              </a:rPr>
              <a:t>P(</a:t>
            </a:r>
            <a:r>
              <a:rPr lang="en-US" sz="1600" dirty="0" err="1">
                <a:solidFill>
                  <a:schemeClr val="accent6">
                    <a:lumMod val="75000"/>
                  </a:schemeClr>
                </a:solidFill>
              </a:rPr>
              <a:t>X|Class</a:t>
            </a:r>
            <a:r>
              <a:rPr lang="en-US" sz="1600" dirty="0">
                <a:solidFill>
                  <a:schemeClr val="accent6">
                    <a:lumMod val="75000"/>
                  </a:schemeClr>
                </a:solidFill>
              </a:rPr>
              <a:t>=Yes) = P(Refund=No| Class=Yes)</a:t>
            </a:r>
            <a:br>
              <a:rPr lang="en-US" sz="1600" dirty="0">
                <a:solidFill>
                  <a:schemeClr val="accent6">
                    <a:lumMod val="75000"/>
                  </a:schemeClr>
                </a:solidFill>
              </a:rPr>
            </a:br>
            <a:r>
              <a:rPr lang="en-US" sz="1600" dirty="0">
                <a:solidFill>
                  <a:schemeClr val="accent6">
                    <a:lumMod val="75000"/>
                  </a:schemeClr>
                </a:solidFill>
              </a:rPr>
              <a:t>   	                  </a:t>
            </a:r>
            <a:r>
              <a:rPr lang="en-US" sz="1600" dirty="0">
                <a:solidFill>
                  <a:schemeClr val="accent6">
                    <a:lumMod val="75000"/>
                  </a:schemeClr>
                </a:solidFill>
                <a:sym typeface="Symbol" pitchFamily="18" charset="2"/>
              </a:rPr>
              <a:t> P(Married| </a:t>
            </a:r>
            <a:r>
              <a:rPr lang="en-US" sz="1600" dirty="0">
                <a:solidFill>
                  <a:schemeClr val="accent6">
                    <a:lumMod val="75000"/>
                  </a:schemeClr>
                </a:solidFill>
              </a:rPr>
              <a:t>Class=Yes)</a:t>
            </a:r>
            <a:br>
              <a:rPr lang="en-US" sz="1600" dirty="0">
                <a:solidFill>
                  <a:schemeClr val="accent6">
                    <a:lumMod val="75000"/>
                  </a:schemeClr>
                </a:solidFill>
              </a:rPr>
            </a:br>
            <a:r>
              <a:rPr lang="en-US" sz="1600" dirty="0">
                <a:solidFill>
                  <a:schemeClr val="accent6">
                    <a:lumMod val="75000"/>
                  </a:schemeClr>
                </a:solidFill>
              </a:rPr>
              <a:t>   	                  </a:t>
            </a:r>
            <a:r>
              <a:rPr lang="en-US" sz="1600" dirty="0">
                <a:solidFill>
                  <a:schemeClr val="accent6">
                    <a:lumMod val="75000"/>
                  </a:schemeClr>
                </a:solidFill>
                <a:sym typeface="Symbol" pitchFamily="18" charset="2"/>
              </a:rPr>
              <a:t></a:t>
            </a:r>
            <a:r>
              <a:rPr lang="en-US" sz="1600" dirty="0">
                <a:solidFill>
                  <a:schemeClr val="accent6">
                    <a:lumMod val="75000"/>
                  </a:schemeClr>
                </a:solidFill>
              </a:rPr>
              <a:t> P(Income=</a:t>
            </a:r>
            <a:r>
              <a:rPr lang="en-US" sz="1600" dirty="0" err="1">
                <a:solidFill>
                  <a:schemeClr val="accent6">
                    <a:lumMod val="75000"/>
                  </a:schemeClr>
                </a:solidFill>
              </a:rPr>
              <a:t>120K</a:t>
            </a:r>
            <a:r>
              <a:rPr lang="en-US" sz="1600" dirty="0">
                <a:solidFill>
                  <a:schemeClr val="accent6">
                    <a:lumMod val="75000"/>
                  </a:schemeClr>
                </a:solidFill>
              </a:rPr>
              <a:t>| Class=Yes)</a:t>
            </a:r>
            <a:br>
              <a:rPr lang="en-US" sz="1600" dirty="0">
                <a:solidFill>
                  <a:schemeClr val="accent6">
                    <a:lumMod val="75000"/>
                  </a:schemeClr>
                </a:solidFill>
              </a:rPr>
            </a:br>
            <a:r>
              <a:rPr lang="en-US" sz="1600" dirty="0">
                <a:solidFill>
                  <a:schemeClr val="accent6">
                    <a:lumMod val="75000"/>
                  </a:schemeClr>
                </a:solidFill>
              </a:rPr>
              <a:t>	               = 1/5 </a:t>
            </a:r>
            <a:r>
              <a:rPr lang="en-US" sz="1600" dirty="0">
                <a:solidFill>
                  <a:schemeClr val="accent6">
                    <a:lumMod val="75000"/>
                  </a:schemeClr>
                </a:solidFill>
                <a:sym typeface="Symbol" pitchFamily="18" charset="2"/>
              </a:rPr>
              <a:t> 3/6  0.01 = </a:t>
            </a:r>
            <a:r>
              <a:rPr lang="en-US" sz="1600" dirty="0">
                <a:solidFill>
                  <a:srgbClr val="FF0000"/>
                </a:solidFill>
                <a:sym typeface="Symbol" pitchFamily="18" charset="2"/>
              </a:rPr>
              <a:t>0.001</a:t>
            </a:r>
          </a:p>
          <a:p>
            <a:pPr marL="292100" indent="-292100">
              <a:spcBef>
                <a:spcPct val="10000"/>
              </a:spcBef>
              <a:spcAft>
                <a:spcPts val="400"/>
              </a:spcAft>
              <a:buClr>
                <a:srgbClr val="0C7B9C"/>
              </a:buClr>
              <a:buSzPct val="75000"/>
            </a:pPr>
            <a:endParaRPr lang="en-US" sz="800" dirty="0">
              <a:sym typeface="Symbol" pitchFamily="18" charset="2"/>
            </a:endParaRPr>
          </a:p>
          <a:p>
            <a:pPr marL="292100" indent="-292100">
              <a:spcBef>
                <a:spcPct val="10000"/>
              </a:spcBef>
              <a:spcAft>
                <a:spcPts val="400"/>
              </a:spcAft>
              <a:buClr>
                <a:srgbClr val="0C7B9C"/>
              </a:buClr>
              <a:buSzPct val="75000"/>
              <a:buFont typeface="Arial" pitchFamily="34" charset="0"/>
              <a:buChar char="•"/>
            </a:pPr>
            <a:r>
              <a:rPr lang="en-US" dirty="0">
                <a:solidFill>
                  <a:srgbClr val="0070C0"/>
                </a:solidFill>
              </a:rPr>
              <a:t>P(No) = 0.7</a:t>
            </a:r>
            <a:r>
              <a:rPr lang="en-US" dirty="0"/>
              <a:t>, </a:t>
            </a:r>
            <a:r>
              <a:rPr lang="en-US" dirty="0">
                <a:solidFill>
                  <a:schemeClr val="accent6">
                    <a:lumMod val="75000"/>
                  </a:schemeClr>
                </a:solidFill>
              </a:rPr>
              <a:t>P(Yes) = 0.3</a:t>
            </a:r>
          </a:p>
          <a:p>
            <a:pPr marL="292100" indent="-292100">
              <a:spcBef>
                <a:spcPct val="10000"/>
              </a:spcBef>
              <a:spcAft>
                <a:spcPts val="400"/>
              </a:spcAft>
              <a:buClr>
                <a:srgbClr val="0C7B9C"/>
              </a:buClr>
              <a:buSzPct val="75000"/>
              <a:buFont typeface="Arial" pitchFamily="34" charset="0"/>
              <a:buChar char="•"/>
            </a:pPr>
            <a:r>
              <a:rPr lang="en-US" dirty="0">
                <a:solidFill>
                  <a:srgbClr val="0070C0"/>
                </a:solidFill>
              </a:rPr>
              <a:t>P(</a:t>
            </a:r>
            <a:r>
              <a:rPr lang="en-US" dirty="0" err="1">
                <a:solidFill>
                  <a:srgbClr val="0070C0"/>
                </a:solidFill>
              </a:rPr>
              <a:t>X|No</a:t>
            </a:r>
            <a:r>
              <a:rPr lang="en-US" dirty="0">
                <a:solidFill>
                  <a:srgbClr val="0070C0"/>
                </a:solidFill>
              </a:rPr>
              <a:t>)P(No) = 0.0005 </a:t>
            </a:r>
            <a:r>
              <a:rPr lang="en-US" dirty="0"/>
              <a:t> </a:t>
            </a:r>
          </a:p>
          <a:p>
            <a:pPr marL="292100" indent="-292100">
              <a:spcBef>
                <a:spcPct val="10000"/>
              </a:spcBef>
              <a:spcAft>
                <a:spcPts val="400"/>
              </a:spcAft>
              <a:buClr>
                <a:srgbClr val="0C7B9C"/>
              </a:buClr>
              <a:buSzPct val="75000"/>
              <a:buFont typeface="Arial" pitchFamily="34" charset="0"/>
              <a:buChar char="•"/>
            </a:pPr>
            <a:r>
              <a:rPr lang="en-US" dirty="0">
                <a:solidFill>
                  <a:schemeClr val="accent6">
                    <a:lumMod val="75000"/>
                  </a:schemeClr>
                </a:solidFill>
              </a:rPr>
              <a:t>P(</a:t>
            </a:r>
            <a:r>
              <a:rPr lang="en-US" dirty="0" err="1">
                <a:solidFill>
                  <a:schemeClr val="accent6">
                    <a:lumMod val="75000"/>
                  </a:schemeClr>
                </a:solidFill>
              </a:rPr>
              <a:t>X|Yes</a:t>
            </a:r>
            <a:r>
              <a:rPr lang="en-US" dirty="0">
                <a:solidFill>
                  <a:schemeClr val="accent6">
                    <a:lumMod val="75000"/>
                  </a:schemeClr>
                </a:solidFill>
              </a:rPr>
              <a:t>)P(Yes) = 0.0003</a:t>
            </a:r>
          </a:p>
          <a:p>
            <a:pPr marL="292100" indent="-292100">
              <a:spcBef>
                <a:spcPct val="10000"/>
              </a:spcBef>
              <a:spcAft>
                <a:spcPts val="400"/>
              </a:spcAft>
              <a:buClr>
                <a:srgbClr val="0C7B9C"/>
              </a:buClr>
              <a:buSzPct val="75000"/>
            </a:pPr>
            <a:r>
              <a:rPr lang="en-US" dirty="0"/>
              <a:t>      </a:t>
            </a:r>
            <a:r>
              <a:rPr lang="en-US" sz="2000" dirty="0">
                <a:sym typeface="Symbol" pitchFamily="18" charset="2"/>
              </a:rPr>
              <a:t>=&gt; </a:t>
            </a:r>
            <a:r>
              <a:rPr lang="en-US" sz="2000" dirty="0">
                <a:solidFill>
                  <a:srgbClr val="FF0000"/>
                </a:solidFill>
                <a:sym typeface="Symbol" pitchFamily="18" charset="2"/>
              </a:rPr>
              <a:t>Class = No</a:t>
            </a:r>
          </a:p>
        </p:txBody>
      </p:sp>
      <p:sp>
        <p:nvSpPr>
          <p:cNvPr id="1075206" name="Text Box 6"/>
          <p:cNvSpPr txBox="1">
            <a:spLocks noChangeArrowheads="1"/>
          </p:cNvSpPr>
          <p:nvPr/>
        </p:nvSpPr>
        <p:spPr bwMode="auto">
          <a:xfrm>
            <a:off x="1752600" y="1447801"/>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solidFill>
                  <a:srgbClr val="FF0000"/>
                </a:solidFill>
              </a:rPr>
              <a:t>Given a Test Record:</a:t>
            </a:r>
          </a:p>
        </p:txBody>
      </p:sp>
      <p:sp>
        <p:nvSpPr>
          <p:cNvPr id="2" name="TextBox 1"/>
          <p:cNvSpPr txBox="1"/>
          <p:nvPr/>
        </p:nvSpPr>
        <p:spPr>
          <a:xfrm>
            <a:off x="7992175" y="1433513"/>
            <a:ext cx="2685351" cy="369332"/>
          </a:xfrm>
          <a:prstGeom prst="rect">
            <a:avLst/>
          </a:prstGeom>
          <a:solidFill>
            <a:srgbClr val="92D050"/>
          </a:solidFill>
          <a:ln>
            <a:solidFill>
              <a:srgbClr val="92D050"/>
            </a:solidFill>
          </a:ln>
        </p:spPr>
        <p:txBody>
          <a:bodyPr wrap="none" rtlCol="0">
            <a:spAutoFit/>
          </a:bodyPr>
          <a:lstStyle/>
          <a:p>
            <a:r>
              <a:rPr lang="en-US" dirty="0"/>
              <a:t>With Laplace Smoothing</a:t>
            </a:r>
          </a:p>
        </p:txBody>
      </p:sp>
      <p:sp>
        <p:nvSpPr>
          <p:cNvPr id="8" name="TextBox 7"/>
          <p:cNvSpPr txBox="1"/>
          <p:nvPr/>
        </p:nvSpPr>
        <p:spPr>
          <a:xfrm>
            <a:off x="2743201" y="1848241"/>
            <a:ext cx="7026091" cy="461665"/>
          </a:xfrm>
          <a:prstGeom prst="rect">
            <a:avLst/>
          </a:prstGeom>
          <a:noFill/>
        </p:spPr>
        <p:txBody>
          <a:bodyPr wrap="none" rtlCol="0">
            <a:spAutoFit/>
          </a:bodyPr>
          <a:lstStyle/>
          <a:p>
            <a:pPr marL="0" lvl="2"/>
            <a:r>
              <a:rPr lang="en-US" sz="2400" dirty="0">
                <a:solidFill>
                  <a:srgbClr val="C00000"/>
                </a:solidFill>
              </a:rPr>
              <a:t>X = (Refund = Yes, Status = Single, Income =</a:t>
            </a:r>
            <a:r>
              <a:rPr lang="en-US" sz="2400" dirty="0" err="1">
                <a:solidFill>
                  <a:srgbClr val="C00000"/>
                </a:solidFill>
              </a:rPr>
              <a:t>80K</a:t>
            </a:r>
            <a:r>
              <a:rPr lang="en-US" sz="2400" dirty="0">
                <a:solidFill>
                  <a:srgbClr val="C00000"/>
                </a:solidFill>
              </a:rPr>
              <a:t>)</a:t>
            </a:r>
          </a:p>
        </p:txBody>
      </p:sp>
    </p:spTree>
    <p:extLst>
      <p:ext uri="{BB962C8B-B14F-4D97-AF65-F5344CB8AC3E}">
        <p14:creationId xmlns:p14="http://schemas.microsoft.com/office/powerpoint/2010/main" val="26761556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 details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Computing the conditional probabilities involves multiplication of many very small numbers </a:t>
                </a:r>
              </a:p>
              <a:p>
                <a:pPr lvl="1"/>
                <a:r>
                  <a:rPr lang="en-US" dirty="0"/>
                  <a:t>Numbers get very close to zero, and there is a danger of numeric instability</a:t>
                </a:r>
              </a:p>
              <a:p>
                <a:r>
                  <a:rPr lang="en-US" dirty="0"/>
                  <a:t>We can deal with this by computing the </a:t>
                </a:r>
                <a:r>
                  <a:rPr lang="en-US" dirty="0">
                    <a:solidFill>
                      <a:srgbClr val="FF0000"/>
                    </a:solidFill>
                  </a:rPr>
                  <a:t>logarithm</a:t>
                </a:r>
                <a:r>
                  <a:rPr lang="en-US" dirty="0"/>
                  <a:t> of the conditional probability</a:t>
                </a:r>
              </a:p>
              <a:p>
                <a:endParaRPr lang="en-US" dirty="0"/>
              </a:p>
              <a:p>
                <a:pPr marL="0"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a:rPr>
                            <m:t>log</m:t>
                          </m:r>
                        </m:fName>
                        <m:e>
                          <m:r>
                            <a:rPr lang="en-US" b="0" i="1" smtClean="0">
                              <a:latin typeface="Cambria Math"/>
                            </a:rPr>
                            <m:t>𝑃</m:t>
                          </m:r>
                          <m:d>
                            <m:dPr>
                              <m:ctrlPr>
                                <a:rPr lang="en-US" b="0" i="1" smtClean="0">
                                  <a:latin typeface="Cambria Math" panose="02040503050406030204" pitchFamily="18" charset="0"/>
                                </a:rPr>
                              </m:ctrlPr>
                            </m:dPr>
                            <m:e>
                              <m:r>
                                <a:rPr lang="en-US" b="0" i="1" smtClean="0">
                                  <a:latin typeface="Cambria Math"/>
                                </a:rPr>
                                <m:t>𝐶</m:t>
                              </m:r>
                            </m:e>
                            <m:e>
                              <m:r>
                                <a:rPr lang="en-US" b="0" i="1" smtClean="0">
                                  <a:latin typeface="Cambria Math"/>
                                </a:rPr>
                                <m:t>𝐴</m:t>
                              </m:r>
                            </m:e>
                          </m:d>
                          <m:r>
                            <a:rPr lang="en-US" b="0" i="1" smtClean="0">
                              <a:latin typeface="Cambria Math"/>
                            </a:rPr>
                            <m:t>~</m:t>
                          </m:r>
                          <m:func>
                            <m:funcPr>
                              <m:ctrlPr>
                                <a:rPr lang="en-US" b="0" i="1" smtClean="0">
                                  <a:latin typeface="Cambria Math" panose="02040503050406030204" pitchFamily="18" charset="0"/>
                                </a:rPr>
                              </m:ctrlPr>
                            </m:funcPr>
                            <m:fName>
                              <m:r>
                                <m:rPr>
                                  <m:sty m:val="p"/>
                                </m:rPr>
                                <a:rPr lang="en-US" b="0" i="0" smtClean="0">
                                  <a:latin typeface="Cambria Math"/>
                                </a:rPr>
                                <m:t>log</m:t>
                              </m:r>
                            </m:fName>
                            <m:e>
                              <m:r>
                                <a:rPr lang="en-US" b="0" i="1" smtClean="0">
                                  <a:latin typeface="Cambria Math"/>
                                </a:rPr>
                                <m:t>𝑃</m:t>
                              </m:r>
                              <m:d>
                                <m:dPr>
                                  <m:ctrlPr>
                                    <a:rPr lang="en-US" b="0" i="1" smtClean="0">
                                      <a:latin typeface="Cambria Math" panose="02040503050406030204" pitchFamily="18" charset="0"/>
                                    </a:rPr>
                                  </m:ctrlPr>
                                </m:dPr>
                                <m:e>
                                  <m:r>
                                    <a:rPr lang="en-US" b="0" i="1" smtClean="0">
                                      <a:latin typeface="Cambria Math"/>
                                    </a:rPr>
                                    <m:t>𝐴</m:t>
                                  </m:r>
                                </m:e>
                                <m:e>
                                  <m:r>
                                    <a:rPr lang="en-US" b="0" i="1" smtClean="0">
                                      <a:latin typeface="Cambria Math"/>
                                    </a:rPr>
                                    <m:t>𝐶</m:t>
                                  </m:r>
                                </m:e>
                              </m:d>
                              <m:r>
                                <a:rPr lang="en-US" b="0" i="1" smtClean="0">
                                  <a:latin typeface="Cambria Math"/>
                                </a:rPr>
                                <m:t>+</m:t>
                              </m:r>
                              <m:func>
                                <m:funcPr>
                                  <m:ctrlPr>
                                    <a:rPr lang="en-US" b="0" i="1" smtClean="0">
                                      <a:latin typeface="Cambria Math" panose="02040503050406030204" pitchFamily="18" charset="0"/>
                                    </a:rPr>
                                  </m:ctrlPr>
                                </m:funcPr>
                                <m:fName>
                                  <m:r>
                                    <m:rPr>
                                      <m:sty m:val="p"/>
                                    </m:rPr>
                                    <a:rPr lang="en-US" b="0" i="0" smtClean="0">
                                      <a:latin typeface="Cambria Math"/>
                                    </a:rPr>
                                    <m:t>log</m:t>
                                  </m:r>
                                </m:fName>
                                <m:e>
                                  <m:r>
                                    <a:rPr lang="en-US" b="0" i="1" smtClean="0">
                                      <a:latin typeface="Cambria Math"/>
                                    </a:rPr>
                                    <m:t>𝑃</m:t>
                                  </m:r>
                                  <m:d>
                                    <m:dPr>
                                      <m:ctrlPr>
                                        <a:rPr lang="en-US" b="0" i="1" smtClean="0">
                                          <a:latin typeface="Cambria Math" panose="02040503050406030204" pitchFamily="18" charset="0"/>
                                        </a:rPr>
                                      </m:ctrlPr>
                                    </m:dPr>
                                    <m:e>
                                      <m:r>
                                        <a:rPr lang="en-US" b="0" i="1" smtClean="0">
                                          <a:latin typeface="Cambria Math"/>
                                        </a:rPr>
                                        <m:t>𝐶</m:t>
                                      </m:r>
                                    </m:e>
                                  </m:d>
                                </m:e>
                              </m:func>
                            </m:e>
                          </m:func>
                        </m:e>
                      </m:func>
                    </m:oMath>
                  </m:oMathPara>
                </a14:m>
                <a:endParaRPr lang="en-US" b="0" dirty="0"/>
              </a:p>
              <a:p>
                <a:pPr marL="0" indent="0">
                  <a:buNone/>
                </a:pPr>
                <a14:m>
                  <m:oMathPara xmlns:m="http://schemas.openxmlformats.org/officeDocument/2006/math">
                    <m:oMathParaPr>
                      <m:jc m:val="centerGroup"/>
                    </m:oMathParaPr>
                    <m:oMath xmlns:m="http://schemas.openxmlformats.org/officeDocument/2006/math">
                      <m:r>
                        <a:rPr lang="en-US" i="1">
                          <a:latin typeface="Cambria Math"/>
                        </a:rPr>
                        <m:t>=</m:t>
                      </m:r>
                      <m:nary>
                        <m:naryPr>
                          <m:chr m:val="∑"/>
                          <m:supHide m:val="on"/>
                          <m:ctrlPr>
                            <a:rPr lang="en-US" i="1">
                              <a:latin typeface="Cambria Math" panose="02040503050406030204" pitchFamily="18" charset="0"/>
                            </a:rPr>
                          </m:ctrlPr>
                        </m:naryPr>
                        <m:sub>
                          <m:r>
                            <a:rPr lang="en-US" i="1">
                              <a:latin typeface="Cambria Math"/>
                            </a:rPr>
                            <m:t>𝑖</m:t>
                          </m:r>
                        </m:sub>
                        <m:sup/>
                        <m:e>
                          <m:func>
                            <m:funcPr>
                              <m:ctrlPr>
                                <a:rPr lang="en-US" i="1">
                                  <a:latin typeface="Cambria Math" panose="02040503050406030204" pitchFamily="18" charset="0"/>
                                </a:rPr>
                              </m:ctrlPr>
                            </m:funcPr>
                            <m:fName>
                              <m:r>
                                <m:rPr>
                                  <m:sty m:val="p"/>
                                </m:rPr>
                                <a:rPr lang="en-US">
                                  <a:latin typeface="Cambria Math"/>
                                </a:rPr>
                                <m:t>log</m:t>
                              </m:r>
                            </m:fName>
                            <m:e>
                              <m:r>
                                <a:rPr lang="en-US" b="0" i="1" smtClean="0">
                                  <a:latin typeface="Cambria Math"/>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𝐴</m:t>
                                      </m:r>
                                    </m:e>
                                    <m:sub>
                                      <m:r>
                                        <a:rPr lang="en-US" i="1">
                                          <a:latin typeface="Cambria Math"/>
                                        </a:rPr>
                                        <m:t>𝑖</m:t>
                                      </m:r>
                                    </m:sub>
                                  </m:sSub>
                                </m:e>
                                <m:e>
                                  <m:r>
                                    <a:rPr lang="en-US" i="1">
                                      <a:latin typeface="Cambria Math"/>
                                    </a:rPr>
                                    <m:t>𝐶</m:t>
                                  </m:r>
                                </m:e>
                              </m:d>
                            </m:e>
                          </m:func>
                          <m:r>
                            <a:rPr lang="en-US" i="1">
                              <a:latin typeface="Cambria Math"/>
                            </a:rPr>
                            <m:t>+</m:t>
                          </m:r>
                          <m:func>
                            <m:funcPr>
                              <m:ctrlPr>
                                <a:rPr lang="en-US" i="1">
                                  <a:latin typeface="Cambria Math" panose="02040503050406030204" pitchFamily="18" charset="0"/>
                                </a:rPr>
                              </m:ctrlPr>
                            </m:funcPr>
                            <m:fName>
                              <m:r>
                                <m:rPr>
                                  <m:sty m:val="p"/>
                                </m:rPr>
                                <a:rPr lang="en-US">
                                  <a:latin typeface="Cambria Math"/>
                                </a:rPr>
                                <m:t>log</m:t>
                              </m:r>
                            </m:fName>
                            <m:e>
                              <m:r>
                                <a:rPr lang="en-US" i="1">
                                  <a:latin typeface="Cambria Math"/>
                                </a:rPr>
                                <m:t>𝑃</m:t>
                              </m:r>
                              <m:r>
                                <a:rPr lang="en-US" i="1">
                                  <a:latin typeface="Cambria Math"/>
                                </a:rPr>
                                <m:t>(</m:t>
                              </m:r>
                              <m:r>
                                <a:rPr lang="en-US" b="0" i="1" smtClean="0">
                                  <a:latin typeface="Cambria Math"/>
                                </a:rPr>
                                <m:t>𝐶</m:t>
                              </m:r>
                              <m:r>
                                <a:rPr lang="en-US" i="1">
                                  <a:latin typeface="Cambria Math"/>
                                </a:rPr>
                                <m:t>)</m:t>
                              </m:r>
                            </m:e>
                          </m:func>
                        </m:e>
                      </m:nary>
                    </m:oMath>
                  </m:oMathPara>
                </a14:m>
                <a:endParaRPr lang="en-US" b="0"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963" t="-1250"/>
                </a:stretch>
              </a:blipFill>
            </p:spPr>
            <p:txBody>
              <a:bodyPr/>
              <a:lstStyle/>
              <a:p>
                <a:r>
                  <a:rPr lang="en-US">
                    <a:noFill/>
                  </a:rPr>
                  <a:t> </a:t>
                </a:r>
              </a:p>
            </p:txBody>
          </p:sp>
        </mc:Fallback>
      </mc:AlternateContent>
    </p:spTree>
    <p:extLst>
      <p:ext uri="{BB962C8B-B14F-4D97-AF65-F5344CB8AC3E}">
        <p14:creationId xmlns:p14="http://schemas.microsoft.com/office/powerpoint/2010/main" val="3553721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842" name="Rectangle 2"/>
          <p:cNvSpPr>
            <a:spLocks noGrp="1" noChangeArrowheads="1"/>
          </p:cNvSpPr>
          <p:nvPr>
            <p:ph type="title"/>
          </p:nvPr>
        </p:nvSpPr>
        <p:spPr/>
        <p:txBody>
          <a:bodyPr/>
          <a:lstStyle/>
          <a:p>
            <a:r>
              <a:rPr lang="en-US"/>
              <a:t>Nearest Neighbor Classification…</a:t>
            </a:r>
          </a:p>
        </p:txBody>
      </p:sp>
      <p:sp>
        <p:nvSpPr>
          <p:cNvPr id="1059843" name="Rectangle 3"/>
          <p:cNvSpPr>
            <a:spLocks noGrp="1" noChangeArrowheads="1"/>
          </p:cNvSpPr>
          <p:nvPr>
            <p:ph type="body" idx="1"/>
          </p:nvPr>
        </p:nvSpPr>
        <p:spPr/>
        <p:txBody>
          <a:bodyPr/>
          <a:lstStyle/>
          <a:p>
            <a:r>
              <a:rPr lang="en-US" dirty="0"/>
              <a:t>Choosing the value of k:</a:t>
            </a:r>
          </a:p>
          <a:p>
            <a:pPr lvl="1"/>
            <a:r>
              <a:rPr lang="en-US" dirty="0"/>
              <a:t>If k is too small, sensitive to noise points</a:t>
            </a:r>
          </a:p>
          <a:p>
            <a:pPr lvl="1"/>
            <a:r>
              <a:rPr lang="en-US" dirty="0"/>
              <a:t>If k is too large, neighborhood may include points from other classes</a:t>
            </a:r>
          </a:p>
        </p:txBody>
      </p:sp>
      <p:graphicFrame>
        <p:nvGraphicFramePr>
          <p:cNvPr id="1059844" name="Object 4"/>
          <p:cNvGraphicFramePr>
            <a:graphicFrameLocks noChangeAspect="1"/>
          </p:cNvGraphicFramePr>
          <p:nvPr>
            <p:extLst>
              <p:ext uri="{D42A27DB-BD31-4B8C-83A1-F6EECF244321}">
                <p14:modId xmlns:p14="http://schemas.microsoft.com/office/powerpoint/2010/main" val="651012257"/>
              </p:ext>
            </p:extLst>
          </p:nvPr>
        </p:nvGraphicFramePr>
        <p:xfrm>
          <a:off x="5181601" y="3200401"/>
          <a:ext cx="3738563" cy="3170237"/>
        </p:xfrm>
        <a:graphic>
          <a:graphicData uri="http://schemas.openxmlformats.org/presentationml/2006/ole">
            <mc:AlternateContent xmlns:mc="http://schemas.openxmlformats.org/markup-compatibility/2006">
              <mc:Choice xmlns:v="urn:schemas-microsoft-com:vml" Requires="v">
                <p:oleObj name="Visio" r:id="rId2" imgW="6582512" imgH="5298053" progId="Visio.Drawing.6">
                  <p:embed/>
                </p:oleObj>
              </mc:Choice>
              <mc:Fallback>
                <p:oleObj name="Visio" r:id="rId2" imgW="6582512" imgH="5298053" progId="Visio.Drawing.6">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1" y="3200401"/>
                        <a:ext cx="3738563" cy="317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1981200" y="4876801"/>
            <a:ext cx="3048000" cy="646331"/>
          </a:xfrm>
          <a:prstGeom prst="rect">
            <a:avLst/>
          </a:prstGeom>
          <a:noFill/>
        </p:spPr>
        <p:txBody>
          <a:bodyPr wrap="square" rtlCol="0">
            <a:spAutoFit/>
          </a:bodyPr>
          <a:lstStyle/>
          <a:p>
            <a:r>
              <a:rPr lang="en-US" dirty="0"/>
              <a:t>The value of k is the </a:t>
            </a:r>
            <a:r>
              <a:rPr lang="en-US" dirty="0">
                <a:solidFill>
                  <a:schemeClr val="accent6">
                    <a:lumMod val="75000"/>
                  </a:schemeClr>
                </a:solidFill>
              </a:rPr>
              <a:t>complexity</a:t>
            </a:r>
            <a:r>
              <a:rPr lang="en-US" dirty="0"/>
              <a:t> of the model</a:t>
            </a:r>
          </a:p>
        </p:txBody>
      </p:sp>
    </p:spTree>
    <p:extLst>
      <p:ext uri="{BB962C8B-B14F-4D97-AF65-F5344CB8AC3E}">
        <p14:creationId xmlns:p14="http://schemas.microsoft.com/office/powerpoint/2010/main" val="32662144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381000"/>
            <a:ext cx="9677400" cy="990600"/>
          </a:xfrm>
        </p:spPr>
        <p:txBody>
          <a:bodyPr/>
          <a:lstStyle/>
          <a:p>
            <a:r>
              <a:rPr lang="en-US" dirty="0"/>
              <a:t>Naïve Bayes for Text Classification</a:t>
            </a:r>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533400" y="1447800"/>
                <a:ext cx="10972800" cy="5181600"/>
              </a:xfrm>
            </p:spPr>
            <p:txBody>
              <a:bodyPr>
                <a:normAutofit fontScale="85000" lnSpcReduction="20000"/>
              </a:bodyPr>
              <a:lstStyle/>
              <a:p>
                <a:r>
                  <a:rPr lang="en-US" dirty="0"/>
                  <a:t>Naïve Bayes is commonly used for </a:t>
                </a:r>
                <a:r>
                  <a:rPr lang="en-US" dirty="0">
                    <a:solidFill>
                      <a:schemeClr val="accent6">
                        <a:lumMod val="75000"/>
                      </a:schemeClr>
                    </a:solidFill>
                  </a:rPr>
                  <a:t>text classification</a:t>
                </a:r>
              </a:p>
              <a:p>
                <a:r>
                  <a:rPr lang="en-US" dirty="0"/>
                  <a:t>For a document with </a:t>
                </a:r>
                <a:r>
                  <a:rPr lang="en-US" dirty="0">
                    <a:solidFill>
                      <a:srgbClr val="0070C0"/>
                    </a:solidFill>
                  </a:rPr>
                  <a:t>k</a:t>
                </a:r>
                <a:r>
                  <a:rPr lang="en-US" dirty="0"/>
                  <a:t> terms </a:t>
                </a:r>
                <a14:m>
                  <m:oMath xmlns:m="http://schemas.openxmlformats.org/officeDocument/2006/math">
                    <m:r>
                      <a:rPr lang="en-US" b="0" i="1" smtClean="0">
                        <a:latin typeface="Cambria Math"/>
                      </a:rPr>
                      <m:t> </m:t>
                    </m:r>
                    <m:r>
                      <a:rPr lang="en-US" b="0" i="1" smtClean="0">
                        <a:solidFill>
                          <a:srgbClr val="0070C0"/>
                        </a:solidFill>
                        <a:latin typeface="Cambria Math"/>
                      </a:rPr>
                      <m:t>𝑑</m:t>
                    </m:r>
                    <m:r>
                      <a:rPr lang="en-US" b="0" i="1" smtClean="0">
                        <a:solidFill>
                          <a:srgbClr val="0070C0"/>
                        </a:solidFill>
                        <a:latin typeface="Cambria Math"/>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a:rPr>
                          <m:t>𝑡</m:t>
                        </m:r>
                      </m:e>
                      <m:sub>
                        <m:r>
                          <a:rPr lang="en-US" b="0" i="1" smtClean="0">
                            <a:solidFill>
                              <a:srgbClr val="0070C0"/>
                            </a:solidFill>
                            <a:latin typeface="Cambria Math"/>
                          </a:rPr>
                          <m:t>1</m:t>
                        </m:r>
                      </m:sub>
                    </m:sSub>
                    <m:r>
                      <a:rPr lang="en-US" b="0" i="1" smtClean="0">
                        <a:solidFill>
                          <a:srgbClr val="0070C0"/>
                        </a:solidFill>
                        <a:latin typeface="Cambria Math"/>
                      </a:rPr>
                      <m:t>,…, </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a:rPr>
                          <m:t>𝑡</m:t>
                        </m:r>
                      </m:e>
                      <m:sub>
                        <m:r>
                          <a:rPr lang="en-US" b="0" i="1" smtClean="0">
                            <a:solidFill>
                              <a:srgbClr val="0070C0"/>
                            </a:solidFill>
                            <a:latin typeface="Cambria Math"/>
                          </a:rPr>
                          <m:t>𝑘</m:t>
                        </m:r>
                      </m:sub>
                    </m:sSub>
                    <m:r>
                      <a:rPr lang="en-US" b="0" i="1" smtClean="0">
                        <a:solidFill>
                          <a:srgbClr val="0070C0"/>
                        </a:solidFill>
                        <a:latin typeface="Cambria Math"/>
                      </a:rPr>
                      <m:t>)</m:t>
                    </m:r>
                  </m:oMath>
                </a14:m>
                <a:endParaRPr lang="en-US" dirty="0">
                  <a:solidFill>
                    <a:srgbClr val="0070C0"/>
                  </a:solidFill>
                </a:endParaRPr>
              </a:p>
              <a:p>
                <a:pPr marL="0" indent="0">
                  <a:buNone/>
                </a:pPr>
                <a14:m>
                  <m:oMathPara xmlns:m="http://schemas.openxmlformats.org/officeDocument/2006/math">
                    <m:oMathParaPr>
                      <m:jc m:val="centerGroup"/>
                    </m:oMathParaPr>
                    <m:oMath xmlns:m="http://schemas.openxmlformats.org/officeDocument/2006/math">
                      <m:r>
                        <a:rPr lang="en-US" b="0" i="1" smtClean="0">
                          <a:solidFill>
                            <a:schemeClr val="accent6">
                              <a:lumMod val="75000"/>
                            </a:schemeClr>
                          </a:solidFill>
                          <a:latin typeface="Cambria Math"/>
                        </a:rPr>
                        <m:t>𝑃</m:t>
                      </m:r>
                      <m:d>
                        <m:dPr>
                          <m:ctrlPr>
                            <a:rPr lang="en-US" b="0" i="1" smtClean="0">
                              <a:solidFill>
                                <a:schemeClr val="accent6">
                                  <a:lumMod val="75000"/>
                                </a:schemeClr>
                              </a:solidFill>
                              <a:latin typeface="Cambria Math" panose="02040503050406030204" pitchFamily="18" charset="0"/>
                            </a:rPr>
                          </m:ctrlPr>
                        </m:dPr>
                        <m:e>
                          <m:r>
                            <a:rPr lang="en-US" b="0" i="1" smtClean="0">
                              <a:solidFill>
                                <a:schemeClr val="accent6">
                                  <a:lumMod val="75000"/>
                                </a:schemeClr>
                              </a:solidFill>
                              <a:latin typeface="Cambria Math"/>
                            </a:rPr>
                            <m:t>𝑐</m:t>
                          </m:r>
                        </m:e>
                        <m:e>
                          <m:r>
                            <a:rPr lang="en-US" b="0" i="1" smtClean="0">
                              <a:solidFill>
                                <a:schemeClr val="accent6">
                                  <a:lumMod val="75000"/>
                                </a:schemeClr>
                              </a:solidFill>
                              <a:latin typeface="Cambria Math"/>
                            </a:rPr>
                            <m:t>𝑑</m:t>
                          </m:r>
                        </m:e>
                      </m:d>
                      <m:r>
                        <a:rPr lang="en-US" b="0" i="1" smtClean="0">
                          <a:solidFill>
                            <a:schemeClr val="accent6">
                              <a:lumMod val="75000"/>
                            </a:schemeClr>
                          </a:solidFill>
                          <a:latin typeface="Cambria Math"/>
                        </a:rPr>
                        <m:t>=</m:t>
                      </m:r>
                      <m:r>
                        <a:rPr lang="en-US" b="0" i="1" smtClean="0">
                          <a:solidFill>
                            <a:schemeClr val="accent6">
                              <a:lumMod val="75000"/>
                            </a:schemeClr>
                          </a:solidFill>
                          <a:latin typeface="Cambria Math"/>
                        </a:rPr>
                        <m:t>𝑃</m:t>
                      </m:r>
                      <m:d>
                        <m:dPr>
                          <m:ctrlPr>
                            <a:rPr lang="en-US" b="0" i="1" smtClean="0">
                              <a:solidFill>
                                <a:schemeClr val="accent6">
                                  <a:lumMod val="75000"/>
                                </a:schemeClr>
                              </a:solidFill>
                              <a:latin typeface="Cambria Math" panose="02040503050406030204" pitchFamily="18" charset="0"/>
                            </a:rPr>
                          </m:ctrlPr>
                        </m:dPr>
                        <m:e>
                          <m:r>
                            <a:rPr lang="en-US" b="0" i="1" smtClean="0">
                              <a:solidFill>
                                <a:schemeClr val="accent6">
                                  <a:lumMod val="75000"/>
                                </a:schemeClr>
                              </a:solidFill>
                              <a:latin typeface="Cambria Math"/>
                            </a:rPr>
                            <m:t>𝑐</m:t>
                          </m:r>
                        </m:e>
                      </m:d>
                      <m:r>
                        <a:rPr lang="en-US" b="0" i="1" smtClean="0">
                          <a:solidFill>
                            <a:schemeClr val="accent6">
                              <a:lumMod val="75000"/>
                            </a:schemeClr>
                          </a:solidFill>
                          <a:latin typeface="Cambria Math"/>
                        </a:rPr>
                        <m:t>𝑃</m:t>
                      </m:r>
                      <m:r>
                        <a:rPr lang="en-US" b="0" i="1" smtClean="0">
                          <a:solidFill>
                            <a:schemeClr val="accent6">
                              <a:lumMod val="75000"/>
                            </a:schemeClr>
                          </a:solidFill>
                          <a:latin typeface="Cambria Math"/>
                        </a:rPr>
                        <m:t>(</m:t>
                      </m:r>
                      <m:r>
                        <a:rPr lang="en-US" b="0" i="1" smtClean="0">
                          <a:solidFill>
                            <a:schemeClr val="accent6">
                              <a:lumMod val="75000"/>
                            </a:schemeClr>
                          </a:solidFill>
                          <a:latin typeface="Cambria Math"/>
                        </a:rPr>
                        <m:t>𝑑</m:t>
                      </m:r>
                      <m:r>
                        <a:rPr lang="en-US" b="0" i="1" smtClean="0">
                          <a:solidFill>
                            <a:schemeClr val="accent6">
                              <a:lumMod val="75000"/>
                            </a:schemeClr>
                          </a:solidFill>
                          <a:latin typeface="Cambria Math"/>
                        </a:rPr>
                        <m:t>|</m:t>
                      </m:r>
                      <m:r>
                        <a:rPr lang="en-US" b="0" i="1" smtClean="0">
                          <a:solidFill>
                            <a:schemeClr val="accent6">
                              <a:lumMod val="75000"/>
                            </a:schemeClr>
                          </a:solidFill>
                          <a:latin typeface="Cambria Math"/>
                        </a:rPr>
                        <m:t>𝑐</m:t>
                      </m:r>
                      <m:r>
                        <a:rPr lang="en-US" b="0" i="1" smtClean="0">
                          <a:solidFill>
                            <a:schemeClr val="accent6">
                              <a:lumMod val="75000"/>
                            </a:schemeClr>
                          </a:solidFill>
                          <a:latin typeface="Cambria Math"/>
                        </a:rPr>
                        <m:t>)=</m:t>
                      </m:r>
                      <m:r>
                        <a:rPr lang="en-US" b="0" i="1" smtClean="0">
                          <a:solidFill>
                            <a:schemeClr val="accent6">
                              <a:lumMod val="75000"/>
                            </a:schemeClr>
                          </a:solidFill>
                          <a:latin typeface="Cambria Math"/>
                        </a:rPr>
                        <m:t>𝑃</m:t>
                      </m:r>
                      <m:r>
                        <a:rPr lang="en-US" b="0" i="1" smtClean="0">
                          <a:solidFill>
                            <a:schemeClr val="accent6">
                              <a:lumMod val="75000"/>
                            </a:schemeClr>
                          </a:solidFill>
                          <a:latin typeface="Cambria Math"/>
                        </a:rPr>
                        <m:t>(</m:t>
                      </m:r>
                      <m:r>
                        <a:rPr lang="en-US" b="0" i="1" smtClean="0">
                          <a:solidFill>
                            <a:schemeClr val="accent6">
                              <a:lumMod val="75000"/>
                            </a:schemeClr>
                          </a:solidFill>
                          <a:latin typeface="Cambria Math"/>
                        </a:rPr>
                        <m:t>𝑐</m:t>
                      </m:r>
                      <m:r>
                        <a:rPr lang="en-US" b="0" i="1" smtClean="0">
                          <a:solidFill>
                            <a:schemeClr val="accent6">
                              <a:lumMod val="75000"/>
                            </a:schemeClr>
                          </a:solidFill>
                          <a:latin typeface="Cambria Math"/>
                        </a:rPr>
                        <m:t>)</m:t>
                      </m:r>
                      <m:nary>
                        <m:naryPr>
                          <m:chr m:val="∏"/>
                          <m:supHide m:val="on"/>
                          <m:ctrlPr>
                            <a:rPr lang="en-US" b="0" i="1" smtClean="0">
                              <a:solidFill>
                                <a:schemeClr val="accent6">
                                  <a:lumMod val="75000"/>
                                </a:schemeClr>
                              </a:solidFill>
                              <a:latin typeface="Cambria Math" panose="02040503050406030204" pitchFamily="18" charset="0"/>
                            </a:rPr>
                          </m:ctrlPr>
                        </m:naryPr>
                        <m:sub>
                          <m:sSub>
                            <m:sSubPr>
                              <m:ctrlPr>
                                <a:rPr lang="en-US" b="0" i="1" smtClean="0">
                                  <a:solidFill>
                                    <a:schemeClr val="accent6">
                                      <a:lumMod val="75000"/>
                                    </a:schemeClr>
                                  </a:solidFill>
                                  <a:latin typeface="Cambria Math" panose="02040503050406030204" pitchFamily="18" charset="0"/>
                                </a:rPr>
                              </m:ctrlPr>
                            </m:sSubPr>
                            <m:e>
                              <m:r>
                                <m:rPr>
                                  <m:brk m:alnAt="7"/>
                                </m:rPr>
                                <a:rPr lang="en-US" b="0" i="1" smtClean="0">
                                  <a:solidFill>
                                    <a:schemeClr val="accent6">
                                      <a:lumMod val="75000"/>
                                    </a:schemeClr>
                                  </a:solidFill>
                                  <a:latin typeface="Cambria Math"/>
                                </a:rPr>
                                <m:t>𝑡</m:t>
                              </m:r>
                            </m:e>
                            <m:sub>
                              <m:r>
                                <m:rPr>
                                  <m:brk m:alnAt="7"/>
                                </m:rPr>
                                <a:rPr lang="en-US" b="0" i="1" smtClean="0">
                                  <a:solidFill>
                                    <a:schemeClr val="accent6">
                                      <a:lumMod val="75000"/>
                                    </a:schemeClr>
                                  </a:solidFill>
                                  <a:latin typeface="Cambria Math"/>
                                </a:rPr>
                                <m:t>𝑖</m:t>
                              </m:r>
                            </m:sub>
                          </m:sSub>
                          <m:r>
                            <a:rPr lang="en-US" b="0" i="1" smtClean="0">
                              <a:solidFill>
                                <a:schemeClr val="accent6">
                                  <a:lumMod val="75000"/>
                                </a:schemeClr>
                              </a:solidFill>
                              <a:latin typeface="Cambria Math"/>
                            </a:rPr>
                            <m:t>∈</m:t>
                          </m:r>
                          <m:r>
                            <a:rPr lang="en-US" b="0" i="1" smtClean="0">
                              <a:solidFill>
                                <a:schemeClr val="accent6">
                                  <a:lumMod val="75000"/>
                                </a:schemeClr>
                              </a:solidFill>
                              <a:latin typeface="Cambria Math"/>
                            </a:rPr>
                            <m:t>𝑑</m:t>
                          </m:r>
                        </m:sub>
                        <m:sup/>
                        <m:e>
                          <m:r>
                            <a:rPr lang="en-US" i="1">
                              <a:solidFill>
                                <a:schemeClr val="accent6">
                                  <a:lumMod val="75000"/>
                                </a:schemeClr>
                              </a:solidFill>
                              <a:latin typeface="Cambria Math"/>
                            </a:rPr>
                            <m:t>𝑃</m:t>
                          </m:r>
                          <m:r>
                            <a:rPr lang="en-US" i="1">
                              <a:solidFill>
                                <a:schemeClr val="accent6">
                                  <a:lumMod val="75000"/>
                                </a:schemeClr>
                              </a:solidFill>
                              <a:latin typeface="Cambria Math"/>
                            </a:rPr>
                            <m:t>(</m:t>
                          </m:r>
                          <m:sSub>
                            <m:sSubPr>
                              <m:ctrlPr>
                                <a:rPr lang="en-US" i="1">
                                  <a:solidFill>
                                    <a:schemeClr val="accent6">
                                      <a:lumMod val="75000"/>
                                    </a:schemeClr>
                                  </a:solidFill>
                                  <a:latin typeface="Cambria Math" panose="02040503050406030204" pitchFamily="18" charset="0"/>
                                </a:rPr>
                              </m:ctrlPr>
                            </m:sSubPr>
                            <m:e>
                              <m:r>
                                <a:rPr lang="en-US" i="1">
                                  <a:solidFill>
                                    <a:schemeClr val="accent6">
                                      <a:lumMod val="75000"/>
                                    </a:schemeClr>
                                  </a:solidFill>
                                  <a:latin typeface="Cambria Math"/>
                                </a:rPr>
                                <m:t>𝑡</m:t>
                              </m:r>
                            </m:e>
                            <m:sub>
                              <m:r>
                                <a:rPr lang="en-US" i="1">
                                  <a:solidFill>
                                    <a:schemeClr val="accent6">
                                      <a:lumMod val="75000"/>
                                    </a:schemeClr>
                                  </a:solidFill>
                                  <a:latin typeface="Cambria Math"/>
                                </a:rPr>
                                <m:t>𝑖</m:t>
                              </m:r>
                            </m:sub>
                          </m:sSub>
                          <m:r>
                            <a:rPr lang="en-US" i="1">
                              <a:solidFill>
                                <a:schemeClr val="accent6">
                                  <a:lumMod val="75000"/>
                                </a:schemeClr>
                              </a:solidFill>
                              <a:latin typeface="Cambria Math"/>
                            </a:rPr>
                            <m:t>|</m:t>
                          </m:r>
                          <m:r>
                            <a:rPr lang="en-US" i="1">
                              <a:solidFill>
                                <a:schemeClr val="accent6">
                                  <a:lumMod val="75000"/>
                                </a:schemeClr>
                              </a:solidFill>
                              <a:latin typeface="Cambria Math"/>
                            </a:rPr>
                            <m:t>𝑐</m:t>
                          </m:r>
                          <m:r>
                            <a:rPr lang="en-US" i="1">
                              <a:solidFill>
                                <a:schemeClr val="accent6">
                                  <a:lumMod val="75000"/>
                                </a:schemeClr>
                              </a:solidFill>
                              <a:latin typeface="Cambria Math"/>
                            </a:rPr>
                            <m:t>)</m:t>
                          </m:r>
                        </m:e>
                      </m:nary>
                    </m:oMath>
                  </m:oMathPara>
                </a14:m>
                <a:endParaRPr lang="en-US" dirty="0">
                  <a:solidFill>
                    <a:schemeClr val="accent6">
                      <a:lumMod val="75000"/>
                    </a:schemeClr>
                  </a:solidFill>
                </a:endParaRPr>
              </a:p>
              <a:p>
                <a:endParaRPr lang="en-US" b="0" i="1" dirty="0">
                  <a:solidFill>
                    <a:srgbClr val="0070C0"/>
                  </a:solidFill>
                  <a:latin typeface="Cambria Math"/>
                </a:endParaRPr>
              </a:p>
              <a:p>
                <a14:m>
                  <m:oMath xmlns:m="http://schemas.openxmlformats.org/officeDocument/2006/math">
                    <m:r>
                      <a:rPr lang="en-US" b="0" i="1" smtClean="0">
                        <a:solidFill>
                          <a:srgbClr val="0070C0"/>
                        </a:solidFill>
                        <a:latin typeface="Cambria Math"/>
                      </a:rPr>
                      <m:t>𝑃</m:t>
                    </m:r>
                    <m:d>
                      <m:dPr>
                        <m:ctrlPr>
                          <a:rPr lang="en-US" b="0" i="1" smtClean="0">
                            <a:solidFill>
                              <a:srgbClr val="0070C0"/>
                            </a:solidFill>
                            <a:latin typeface="Cambria Math" panose="02040503050406030204" pitchFamily="18" charset="0"/>
                          </a:rPr>
                        </m:ctrlPr>
                      </m:dPr>
                      <m:e>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a:rPr>
                              <m:t>𝑡</m:t>
                            </m:r>
                          </m:e>
                          <m:sub>
                            <m:r>
                              <a:rPr lang="en-US" b="0" i="1" smtClean="0">
                                <a:solidFill>
                                  <a:srgbClr val="0070C0"/>
                                </a:solidFill>
                                <a:latin typeface="Cambria Math"/>
                              </a:rPr>
                              <m:t>𝑖</m:t>
                            </m:r>
                          </m:sub>
                        </m:sSub>
                      </m:e>
                      <m:e>
                        <m:r>
                          <a:rPr lang="en-US" b="0" i="1" smtClean="0">
                            <a:solidFill>
                              <a:srgbClr val="0070C0"/>
                            </a:solidFill>
                            <a:latin typeface="Cambria Math"/>
                          </a:rPr>
                          <m:t>𝑐</m:t>
                        </m:r>
                      </m:e>
                    </m:d>
                  </m:oMath>
                </a14:m>
                <a:r>
                  <a:rPr lang="en-US" dirty="0">
                    <a:solidFill>
                      <a:srgbClr val="0070C0"/>
                    </a:solidFill>
                  </a:rPr>
                  <a:t>= </a:t>
                </a:r>
                <a:r>
                  <a:rPr lang="en-US" dirty="0"/>
                  <a:t>Fraction of terms from </a:t>
                </a:r>
                <a:r>
                  <a:rPr lang="en-US" dirty="0">
                    <a:solidFill>
                      <a:srgbClr val="0070C0"/>
                    </a:solidFill>
                  </a:rPr>
                  <a:t>all documents </a:t>
                </a:r>
                <a:r>
                  <a:rPr lang="en-US" dirty="0"/>
                  <a:t>in c that are</a:t>
                </a:r>
                <a14:m>
                  <m:oMath xmlns:m="http://schemas.openxmlformats.org/officeDocument/2006/math">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𝑖</m:t>
                        </m:r>
                      </m:sub>
                    </m:sSub>
                  </m:oMath>
                </a14:m>
                <a:r>
                  <a:rPr lang="en-US" dirty="0"/>
                  <a:t>.</a:t>
                </a:r>
              </a:p>
              <a:p>
                <a:pPr marL="274320" lvl="1" indent="0">
                  <a:buNone/>
                </a:pPr>
                <a:endParaRPr lang="en-US" b="1" i="1" dirty="0">
                  <a:solidFill>
                    <a:srgbClr val="C00000"/>
                  </a:solidFill>
                  <a:latin typeface="Cambria Math"/>
                </a:endParaRPr>
              </a:p>
              <a:p>
                <a:pPr marL="274320" lvl="1" indent="0">
                  <a:buNone/>
                </a:pPr>
                <a14:m>
                  <m:oMathPara xmlns:m="http://schemas.openxmlformats.org/officeDocument/2006/math">
                    <m:oMathParaPr>
                      <m:jc m:val="centerGroup"/>
                    </m:oMathParaPr>
                    <m:oMath xmlns:m="http://schemas.openxmlformats.org/officeDocument/2006/math">
                      <m:r>
                        <a:rPr lang="en-US" b="1" i="1" smtClean="0">
                          <a:solidFill>
                            <a:srgbClr val="C00000"/>
                          </a:solidFill>
                          <a:latin typeface="Cambria Math"/>
                        </a:rPr>
                        <m:t>𝑷</m:t>
                      </m:r>
                      <m:d>
                        <m:dPr>
                          <m:ctrlPr>
                            <a:rPr lang="en-US" b="1" i="1" smtClean="0">
                              <a:solidFill>
                                <a:srgbClr val="C00000"/>
                              </a:solidFill>
                              <a:latin typeface="Cambria Math" panose="02040503050406030204" pitchFamily="18" charset="0"/>
                            </a:rPr>
                          </m:ctrlPr>
                        </m:dPr>
                        <m:e>
                          <m:sSub>
                            <m:sSubPr>
                              <m:ctrlPr>
                                <a:rPr lang="en-US" b="1" i="1" smtClean="0">
                                  <a:solidFill>
                                    <a:srgbClr val="C00000"/>
                                  </a:solidFill>
                                  <a:latin typeface="Cambria Math" panose="02040503050406030204" pitchFamily="18" charset="0"/>
                                </a:rPr>
                              </m:ctrlPr>
                            </m:sSubPr>
                            <m:e>
                              <m:r>
                                <a:rPr lang="en-US" b="1" i="1" smtClean="0">
                                  <a:solidFill>
                                    <a:srgbClr val="C00000"/>
                                  </a:solidFill>
                                  <a:latin typeface="Cambria Math"/>
                                </a:rPr>
                                <m:t>𝒕</m:t>
                              </m:r>
                            </m:e>
                            <m:sub>
                              <m:r>
                                <a:rPr lang="en-US" b="1" i="1" smtClean="0">
                                  <a:solidFill>
                                    <a:srgbClr val="C00000"/>
                                  </a:solidFill>
                                  <a:latin typeface="Cambria Math"/>
                                </a:rPr>
                                <m:t>𝒊</m:t>
                              </m:r>
                            </m:sub>
                          </m:sSub>
                        </m:e>
                        <m:e>
                          <m:r>
                            <a:rPr lang="en-US" b="1" i="1" smtClean="0">
                              <a:solidFill>
                                <a:srgbClr val="C00000"/>
                              </a:solidFill>
                              <a:latin typeface="Cambria Math"/>
                            </a:rPr>
                            <m:t>𝒄</m:t>
                          </m:r>
                        </m:e>
                      </m:d>
                      <m:r>
                        <a:rPr lang="en-US" b="1" i="1" smtClean="0">
                          <a:solidFill>
                            <a:srgbClr val="C00000"/>
                          </a:solidFill>
                          <a:latin typeface="Cambria Math"/>
                        </a:rPr>
                        <m:t>= </m:t>
                      </m:r>
                      <m:f>
                        <m:fPr>
                          <m:ctrlPr>
                            <a:rPr lang="en-US" b="1" i="1" smtClean="0">
                              <a:solidFill>
                                <a:srgbClr val="C00000"/>
                              </a:solidFill>
                              <a:latin typeface="Cambria Math" panose="02040503050406030204" pitchFamily="18" charset="0"/>
                            </a:rPr>
                          </m:ctrlPr>
                        </m:fPr>
                        <m:num>
                          <m:sSub>
                            <m:sSubPr>
                              <m:ctrlPr>
                                <a:rPr lang="en-US" b="1" i="1" smtClean="0">
                                  <a:solidFill>
                                    <a:srgbClr val="C00000"/>
                                  </a:solidFill>
                                  <a:latin typeface="Cambria Math" panose="02040503050406030204" pitchFamily="18" charset="0"/>
                                </a:rPr>
                              </m:ctrlPr>
                            </m:sSubPr>
                            <m:e>
                              <m:r>
                                <a:rPr lang="en-US" b="1" i="1" smtClean="0">
                                  <a:solidFill>
                                    <a:srgbClr val="C00000"/>
                                  </a:solidFill>
                                  <a:latin typeface="Cambria Math"/>
                                </a:rPr>
                                <m:t>𝑵</m:t>
                              </m:r>
                            </m:e>
                            <m:sub>
                              <m:r>
                                <a:rPr lang="en-US" b="1" i="1" smtClean="0">
                                  <a:solidFill>
                                    <a:srgbClr val="C00000"/>
                                  </a:solidFill>
                                  <a:latin typeface="Cambria Math"/>
                                </a:rPr>
                                <m:t>𝒊𝒄</m:t>
                              </m:r>
                            </m:sub>
                          </m:sSub>
                          <m:r>
                            <a:rPr lang="en-US" b="1" i="1" smtClean="0">
                              <a:solidFill>
                                <a:srgbClr val="C00000"/>
                              </a:solidFill>
                              <a:latin typeface="Cambria Math"/>
                            </a:rPr>
                            <m:t>+</m:t>
                          </m:r>
                          <m:r>
                            <a:rPr lang="en-US" b="1" i="1" smtClean="0">
                              <a:solidFill>
                                <a:srgbClr val="C00000"/>
                              </a:solidFill>
                              <a:latin typeface="Cambria Math"/>
                            </a:rPr>
                            <m:t>𝟏</m:t>
                          </m:r>
                        </m:num>
                        <m:den>
                          <m:sSub>
                            <m:sSubPr>
                              <m:ctrlPr>
                                <a:rPr lang="en-US" b="1" i="1" smtClean="0">
                                  <a:solidFill>
                                    <a:srgbClr val="C00000"/>
                                  </a:solidFill>
                                  <a:latin typeface="Cambria Math" panose="02040503050406030204" pitchFamily="18" charset="0"/>
                                </a:rPr>
                              </m:ctrlPr>
                            </m:sSubPr>
                            <m:e>
                              <m:r>
                                <a:rPr lang="en-US" b="1" i="1" smtClean="0">
                                  <a:solidFill>
                                    <a:srgbClr val="C00000"/>
                                  </a:solidFill>
                                  <a:latin typeface="Cambria Math"/>
                                </a:rPr>
                                <m:t>𝑵</m:t>
                              </m:r>
                            </m:e>
                            <m:sub>
                              <m:r>
                                <a:rPr lang="en-US" b="1" i="1" smtClean="0">
                                  <a:solidFill>
                                    <a:srgbClr val="C00000"/>
                                  </a:solidFill>
                                  <a:latin typeface="Cambria Math"/>
                                </a:rPr>
                                <m:t>𝒄</m:t>
                              </m:r>
                            </m:sub>
                          </m:sSub>
                          <m:r>
                            <a:rPr lang="en-US" b="1" i="1" smtClean="0">
                              <a:solidFill>
                                <a:srgbClr val="C00000"/>
                              </a:solidFill>
                              <a:latin typeface="Cambria Math"/>
                            </a:rPr>
                            <m:t>+</m:t>
                          </m:r>
                          <m:r>
                            <a:rPr lang="en-US" b="1" i="1" smtClean="0">
                              <a:solidFill>
                                <a:srgbClr val="C00000"/>
                              </a:solidFill>
                              <a:latin typeface="Cambria Math"/>
                            </a:rPr>
                            <m:t>𝑻</m:t>
                          </m:r>
                        </m:den>
                      </m:f>
                    </m:oMath>
                  </m:oMathPara>
                </a14:m>
                <a:endParaRPr lang="en-US" b="1" dirty="0"/>
              </a:p>
              <a:p>
                <a:endParaRPr lang="en-US" dirty="0"/>
              </a:p>
              <a:p>
                <a:endParaRPr lang="en-US" dirty="0"/>
              </a:p>
              <a:p>
                <a:r>
                  <a:rPr lang="en-US" dirty="0"/>
                  <a:t>Easy to implement and works relatively well</a:t>
                </a:r>
              </a:p>
              <a:p>
                <a:r>
                  <a:rPr lang="en-US" dirty="0">
                    <a:solidFill>
                      <a:schemeClr val="accent6">
                        <a:lumMod val="75000"/>
                      </a:schemeClr>
                    </a:solidFill>
                  </a:rPr>
                  <a:t>Limitation</a:t>
                </a:r>
                <a:r>
                  <a:rPr lang="en-US" dirty="0"/>
                  <a:t>: Hard to incorporate </a:t>
                </a:r>
                <a:r>
                  <a:rPr lang="en-US" dirty="0">
                    <a:solidFill>
                      <a:srgbClr val="0070C0"/>
                    </a:solidFill>
                  </a:rPr>
                  <a:t>additional features </a:t>
                </a:r>
                <a:r>
                  <a:rPr lang="en-US" dirty="0"/>
                  <a:t>(beyond words).</a:t>
                </a:r>
              </a:p>
              <a:p>
                <a:pPr lvl="1"/>
                <a:r>
                  <a:rPr lang="en-US" dirty="0"/>
                  <a:t>E.g., number of adjectives used.</a:t>
                </a:r>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533400" y="1447800"/>
                <a:ext cx="10972800" cy="5181600"/>
              </a:xfrm>
              <a:blipFill>
                <a:blip r:embed="rId2"/>
                <a:stretch>
                  <a:fillRect l="-500" t="-2235" b="-706"/>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027D862D-41CD-4811-9DE2-DAFD3FBA4DFA}"/>
              </a:ext>
            </a:extLst>
          </p:cNvPr>
          <p:cNvGrpSpPr/>
          <p:nvPr/>
        </p:nvGrpSpPr>
        <p:grpSpPr>
          <a:xfrm>
            <a:off x="2957344" y="3861137"/>
            <a:ext cx="1905000" cy="830997"/>
            <a:chOff x="3048000" y="3653136"/>
            <a:chExt cx="1905000" cy="830997"/>
          </a:xfrm>
        </p:grpSpPr>
        <p:sp>
          <p:nvSpPr>
            <p:cNvPr id="2" name="Rounded Rectangular Callout 1"/>
            <p:cNvSpPr/>
            <p:nvPr/>
          </p:nvSpPr>
          <p:spPr>
            <a:xfrm flipV="1">
              <a:off x="3048000" y="3672052"/>
              <a:ext cx="1828800" cy="812080"/>
            </a:xfrm>
            <a:prstGeom prst="wedgeRoundRectCallout">
              <a:avLst>
                <a:gd name="adj1" fmla="val 117023"/>
                <a:gd name="adj2" fmla="val 12541"/>
                <a:gd name="adj3" fmla="val 16667"/>
              </a:avLst>
            </a:prstGeom>
            <a:no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p:cNvSpPr txBox="1"/>
                <p:nvPr/>
              </p:nvSpPr>
              <p:spPr>
                <a:xfrm>
                  <a:off x="3048000" y="3653136"/>
                  <a:ext cx="1905000" cy="830997"/>
                </a:xfrm>
                <a:prstGeom prst="rect">
                  <a:avLst/>
                </a:prstGeom>
                <a:noFill/>
              </p:spPr>
              <p:txBody>
                <a:bodyPr wrap="square" rtlCol="0">
                  <a:spAutoFit/>
                </a:bodyPr>
                <a:lstStyle/>
                <a:p>
                  <a:r>
                    <a:rPr lang="en-US" sz="1600" dirty="0"/>
                    <a:t>Number of times </a:t>
                  </a:r>
                  <a14:m>
                    <m:oMath xmlns:m="http://schemas.openxmlformats.org/officeDocument/2006/math">
                      <m:sSub>
                        <m:sSubPr>
                          <m:ctrlPr>
                            <a:rPr lang="en-US" sz="1600" i="1" dirty="0">
                              <a:latin typeface="Cambria Math" panose="02040503050406030204" pitchFamily="18" charset="0"/>
                            </a:rPr>
                          </m:ctrlPr>
                        </m:sSubPr>
                        <m:e>
                          <m:r>
                            <a:rPr lang="en-US" sz="1600" i="1" dirty="0">
                              <a:latin typeface="Cambria Math"/>
                            </a:rPr>
                            <m:t>𝑡</m:t>
                          </m:r>
                        </m:e>
                        <m:sub>
                          <m:r>
                            <a:rPr lang="en-US" sz="1600" i="1" dirty="0">
                              <a:latin typeface="Cambria Math"/>
                            </a:rPr>
                            <m:t>𝑖</m:t>
                          </m:r>
                        </m:sub>
                      </m:sSub>
                    </m:oMath>
                  </a14:m>
                  <a:r>
                    <a:rPr lang="en-US" sz="1600" dirty="0"/>
                    <a:t> appears in all documents in c</a:t>
                  </a:r>
                </a:p>
              </p:txBody>
            </p:sp>
          </mc:Choice>
          <mc:Fallback xmlns="">
            <p:sp>
              <p:nvSpPr>
                <p:cNvPr id="5" name="TextBox 4"/>
                <p:cNvSpPr txBox="1">
                  <a:spLocks noRot="1" noChangeAspect="1" noMove="1" noResize="1" noEditPoints="1" noAdjustHandles="1" noChangeArrowheads="1" noChangeShapeType="1" noTextEdit="1"/>
                </p:cNvSpPr>
                <p:nvPr/>
              </p:nvSpPr>
              <p:spPr>
                <a:xfrm>
                  <a:off x="3048000" y="3653136"/>
                  <a:ext cx="1905000" cy="830997"/>
                </a:xfrm>
                <a:prstGeom prst="rect">
                  <a:avLst/>
                </a:prstGeom>
                <a:blipFill>
                  <a:blip r:embed="rId3"/>
                  <a:stretch>
                    <a:fillRect l="-1597" t="-2190" b="-8029"/>
                  </a:stretch>
                </a:blipFill>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FCD19822-73D3-4DFA-A70F-25157ABDA214}"/>
              </a:ext>
            </a:extLst>
          </p:cNvPr>
          <p:cNvGrpSpPr/>
          <p:nvPr/>
        </p:nvGrpSpPr>
        <p:grpSpPr>
          <a:xfrm>
            <a:off x="2628813" y="4864387"/>
            <a:ext cx="4087657" cy="391775"/>
            <a:chOff x="2667001" y="4572000"/>
            <a:chExt cx="4087657" cy="391775"/>
          </a:xfrm>
        </p:grpSpPr>
        <p:sp>
          <p:nvSpPr>
            <p:cNvPr id="7" name="Rounded Rectangular Callout 6"/>
            <p:cNvSpPr/>
            <p:nvPr/>
          </p:nvSpPr>
          <p:spPr>
            <a:xfrm>
              <a:off x="2700725" y="4582775"/>
              <a:ext cx="4020207" cy="381000"/>
            </a:xfrm>
            <a:prstGeom prst="wedgeRoundRectCallout">
              <a:avLst>
                <a:gd name="adj1" fmla="val 34180"/>
                <a:gd name="adj2" fmla="val -92351"/>
                <a:gd name="adj3" fmla="val 16667"/>
              </a:avLst>
            </a:prstGeom>
            <a:no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667001" y="4572000"/>
              <a:ext cx="4087657" cy="338554"/>
            </a:xfrm>
            <a:prstGeom prst="rect">
              <a:avLst/>
            </a:prstGeom>
            <a:noFill/>
          </p:spPr>
          <p:txBody>
            <a:bodyPr wrap="none" rtlCol="0">
              <a:spAutoFit/>
            </a:bodyPr>
            <a:lstStyle/>
            <a:p>
              <a:r>
                <a:rPr lang="en-US" sz="1600" dirty="0"/>
                <a:t>Total number of terms in all documents in c</a:t>
              </a:r>
            </a:p>
          </p:txBody>
        </p:sp>
      </p:grpSp>
      <p:grpSp>
        <p:nvGrpSpPr>
          <p:cNvPr id="16" name="Group 15">
            <a:extLst>
              <a:ext uri="{FF2B5EF4-FFF2-40B4-BE49-F238E27FC236}">
                <a16:creationId xmlns:a16="http://schemas.microsoft.com/office/drawing/2014/main" id="{99BD9CDD-4A04-412F-98A6-B9CFF1DEDF0E}"/>
              </a:ext>
            </a:extLst>
          </p:cNvPr>
          <p:cNvGrpSpPr/>
          <p:nvPr/>
        </p:nvGrpSpPr>
        <p:grpSpPr>
          <a:xfrm>
            <a:off x="7153552" y="4436412"/>
            <a:ext cx="2419252" cy="597252"/>
            <a:chOff x="7162800" y="4267136"/>
            <a:chExt cx="2419252" cy="597252"/>
          </a:xfrm>
        </p:grpSpPr>
        <p:sp>
          <p:nvSpPr>
            <p:cNvPr id="9" name="Rounded Rectangular Callout 8"/>
            <p:cNvSpPr/>
            <p:nvPr/>
          </p:nvSpPr>
          <p:spPr>
            <a:xfrm>
              <a:off x="7162800" y="4267136"/>
              <a:ext cx="2419252" cy="597251"/>
            </a:xfrm>
            <a:prstGeom prst="wedgeRoundRectCallout">
              <a:avLst>
                <a:gd name="adj1" fmla="val -60802"/>
                <a:gd name="adj2" fmla="val -21970"/>
                <a:gd name="adj3" fmla="val 16667"/>
              </a:avLst>
            </a:prstGeom>
            <a:no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162800" y="4279613"/>
              <a:ext cx="2419252" cy="584775"/>
            </a:xfrm>
            <a:prstGeom prst="rect">
              <a:avLst/>
            </a:prstGeom>
            <a:noFill/>
          </p:spPr>
          <p:txBody>
            <a:bodyPr wrap="none" rtlCol="0">
              <a:spAutoFit/>
            </a:bodyPr>
            <a:lstStyle/>
            <a:p>
              <a:r>
                <a:rPr lang="en-US" sz="1600" dirty="0"/>
                <a:t>Number of unique words</a:t>
              </a:r>
            </a:p>
            <a:p>
              <a:r>
                <a:rPr lang="en-US" sz="1600" dirty="0"/>
                <a:t>(vocabulary size)</a:t>
              </a:r>
            </a:p>
          </p:txBody>
        </p:sp>
      </p:grpSp>
      <p:grpSp>
        <p:nvGrpSpPr>
          <p:cNvPr id="17" name="Group 16">
            <a:extLst>
              <a:ext uri="{FF2B5EF4-FFF2-40B4-BE49-F238E27FC236}">
                <a16:creationId xmlns:a16="http://schemas.microsoft.com/office/drawing/2014/main" id="{4C37618F-5AA4-48FF-946A-05246583E965}"/>
              </a:ext>
            </a:extLst>
          </p:cNvPr>
          <p:cNvGrpSpPr/>
          <p:nvPr/>
        </p:nvGrpSpPr>
        <p:grpSpPr>
          <a:xfrm>
            <a:off x="7222324" y="3938082"/>
            <a:ext cx="2014551" cy="338555"/>
            <a:chOff x="7315201" y="3810000"/>
            <a:chExt cx="2014551" cy="338555"/>
          </a:xfrm>
        </p:grpSpPr>
        <p:sp>
          <p:nvSpPr>
            <p:cNvPr id="11" name="TextBox 10"/>
            <p:cNvSpPr txBox="1"/>
            <p:nvPr/>
          </p:nvSpPr>
          <p:spPr>
            <a:xfrm>
              <a:off x="7391401" y="3810000"/>
              <a:ext cx="1938351" cy="338554"/>
            </a:xfrm>
            <a:prstGeom prst="rect">
              <a:avLst/>
            </a:prstGeom>
            <a:noFill/>
          </p:spPr>
          <p:txBody>
            <a:bodyPr wrap="none" rtlCol="0">
              <a:spAutoFit/>
            </a:bodyPr>
            <a:lstStyle/>
            <a:p>
              <a:r>
                <a:rPr lang="en-US" sz="1600" dirty="0"/>
                <a:t>Laplace Smoothing</a:t>
              </a:r>
            </a:p>
          </p:txBody>
        </p:sp>
        <p:sp>
          <p:nvSpPr>
            <p:cNvPr id="12" name="Rounded Rectangular Callout 11"/>
            <p:cNvSpPr/>
            <p:nvPr/>
          </p:nvSpPr>
          <p:spPr>
            <a:xfrm>
              <a:off x="7315201" y="3810000"/>
              <a:ext cx="2014551" cy="338555"/>
            </a:xfrm>
            <a:prstGeom prst="wedgeRoundRectCallout">
              <a:avLst>
                <a:gd name="adj1" fmla="val -66744"/>
                <a:gd name="adj2" fmla="val 16150"/>
                <a:gd name="adj3" fmla="val 16667"/>
              </a:avLst>
            </a:prstGeom>
            <a:no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2AA2915F-E680-46D3-9125-330272A8ADCA}"/>
              </a:ext>
            </a:extLst>
          </p:cNvPr>
          <p:cNvGrpSpPr/>
          <p:nvPr/>
        </p:nvGrpSpPr>
        <p:grpSpPr>
          <a:xfrm>
            <a:off x="1600200" y="2693098"/>
            <a:ext cx="1836938" cy="646331"/>
            <a:chOff x="1820662" y="2590801"/>
            <a:chExt cx="1836938" cy="646331"/>
          </a:xfrm>
        </p:grpSpPr>
        <p:sp>
          <p:nvSpPr>
            <p:cNvPr id="13" name="TextBox 12"/>
            <p:cNvSpPr txBox="1"/>
            <p:nvPr/>
          </p:nvSpPr>
          <p:spPr>
            <a:xfrm>
              <a:off x="1820662" y="2590801"/>
              <a:ext cx="1828800" cy="646331"/>
            </a:xfrm>
            <a:prstGeom prst="rect">
              <a:avLst/>
            </a:prstGeom>
            <a:noFill/>
          </p:spPr>
          <p:txBody>
            <a:bodyPr wrap="square" rtlCol="0">
              <a:spAutoFit/>
            </a:bodyPr>
            <a:lstStyle/>
            <a:p>
              <a:r>
                <a:rPr lang="en-US" dirty="0"/>
                <a:t>Fraction of documents in c</a:t>
              </a:r>
            </a:p>
          </p:txBody>
        </p:sp>
        <p:sp>
          <p:nvSpPr>
            <p:cNvPr id="14" name="Rounded Rectangular Callout 13"/>
            <p:cNvSpPr/>
            <p:nvPr/>
          </p:nvSpPr>
          <p:spPr>
            <a:xfrm>
              <a:off x="1828800" y="2590801"/>
              <a:ext cx="1828800" cy="646331"/>
            </a:xfrm>
            <a:prstGeom prst="wedgeRoundRectCallout">
              <a:avLst>
                <a:gd name="adj1" fmla="val 127016"/>
                <a:gd name="adj2" fmla="val -52223"/>
                <a:gd name="adj3" fmla="val 16667"/>
              </a:avLst>
            </a:prstGeom>
            <a:no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11695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Multinomial document model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a:t>Probability of document </a:t>
                </a:r>
                <a14:m>
                  <m:oMath xmlns:m="http://schemas.openxmlformats.org/officeDocument/2006/math">
                    <m:r>
                      <a:rPr lang="en-US" i="1">
                        <a:solidFill>
                          <a:srgbClr val="0070C0"/>
                        </a:solidFill>
                        <a:latin typeface="Cambria Math"/>
                      </a:rPr>
                      <m:t>𝑑</m:t>
                    </m:r>
                    <m:r>
                      <a:rPr lang="en-US" i="1">
                        <a:solidFill>
                          <a:srgbClr val="0070C0"/>
                        </a:solidFill>
                        <a:latin typeface="Cambria Math"/>
                      </a:rPr>
                      <m:t>=</m:t>
                    </m:r>
                    <m:d>
                      <m:dPr>
                        <m:ctrlPr>
                          <a:rPr lang="en-US" i="1">
                            <a:solidFill>
                              <a:srgbClr val="0070C0"/>
                            </a:solidFill>
                            <a:latin typeface="Cambria Math" panose="02040503050406030204" pitchFamily="18" charset="0"/>
                          </a:rPr>
                        </m:ctrlPr>
                      </m:dPr>
                      <m:e>
                        <m:sSub>
                          <m:sSubPr>
                            <m:ctrlPr>
                              <a:rPr lang="en-US" i="1">
                                <a:solidFill>
                                  <a:srgbClr val="0070C0"/>
                                </a:solidFill>
                                <a:latin typeface="Cambria Math" panose="02040503050406030204" pitchFamily="18" charset="0"/>
                              </a:rPr>
                            </m:ctrlPr>
                          </m:sSubPr>
                          <m:e>
                            <m:r>
                              <a:rPr lang="en-US" i="1">
                                <a:solidFill>
                                  <a:srgbClr val="0070C0"/>
                                </a:solidFill>
                                <a:latin typeface="Cambria Math"/>
                              </a:rPr>
                              <m:t>𝑡</m:t>
                            </m:r>
                          </m:e>
                          <m:sub>
                            <m:r>
                              <a:rPr lang="en-US" i="1">
                                <a:solidFill>
                                  <a:srgbClr val="0070C0"/>
                                </a:solidFill>
                                <a:latin typeface="Cambria Math"/>
                              </a:rPr>
                              <m:t>1</m:t>
                            </m:r>
                          </m:sub>
                        </m:sSub>
                        <m:r>
                          <a:rPr lang="en-US" i="1">
                            <a:solidFill>
                              <a:srgbClr val="0070C0"/>
                            </a:solidFill>
                            <a:latin typeface="Cambria Math"/>
                          </a:rPr>
                          <m:t>,…, </m:t>
                        </m:r>
                        <m:sSub>
                          <m:sSubPr>
                            <m:ctrlPr>
                              <a:rPr lang="en-US" i="1">
                                <a:solidFill>
                                  <a:srgbClr val="0070C0"/>
                                </a:solidFill>
                                <a:latin typeface="Cambria Math" panose="02040503050406030204" pitchFamily="18" charset="0"/>
                              </a:rPr>
                            </m:ctrlPr>
                          </m:sSubPr>
                          <m:e>
                            <m:r>
                              <a:rPr lang="en-US" i="1">
                                <a:solidFill>
                                  <a:srgbClr val="0070C0"/>
                                </a:solidFill>
                                <a:latin typeface="Cambria Math"/>
                              </a:rPr>
                              <m:t>𝑡</m:t>
                            </m:r>
                          </m:e>
                          <m:sub>
                            <m:r>
                              <a:rPr lang="en-US" i="1">
                                <a:solidFill>
                                  <a:srgbClr val="0070C0"/>
                                </a:solidFill>
                                <a:latin typeface="Cambria Math"/>
                              </a:rPr>
                              <m:t>𝑘</m:t>
                            </m:r>
                          </m:sub>
                        </m:sSub>
                      </m:e>
                    </m:d>
                  </m:oMath>
                </a14:m>
                <a:r>
                  <a:rPr lang="en-US" dirty="0"/>
                  <a:t> in class </a:t>
                </a:r>
                <a:r>
                  <a:rPr lang="en-US" dirty="0">
                    <a:solidFill>
                      <a:srgbClr val="0070C0"/>
                    </a:solidFill>
                  </a:rPr>
                  <a:t>c</a:t>
                </a:r>
                <a:r>
                  <a:rPr lang="en-US" dirty="0"/>
                  <a:t>:</a:t>
                </a:r>
              </a:p>
              <a:p>
                <a:pPr marL="0" indent="0">
                  <a:buNone/>
                </a:pPr>
                <a14:m>
                  <m:oMathPara xmlns:m="http://schemas.openxmlformats.org/officeDocument/2006/math">
                    <m:oMathParaPr>
                      <m:jc m:val="centerGroup"/>
                    </m:oMathParaPr>
                    <m:oMath xmlns:m="http://schemas.openxmlformats.org/officeDocument/2006/math">
                      <m:r>
                        <a:rPr lang="en-US" i="1">
                          <a:solidFill>
                            <a:schemeClr val="accent6">
                              <a:lumMod val="75000"/>
                            </a:schemeClr>
                          </a:solidFill>
                          <a:latin typeface="Cambria Math"/>
                        </a:rPr>
                        <m:t>𝑃</m:t>
                      </m:r>
                      <m:r>
                        <a:rPr lang="en-US" i="1">
                          <a:solidFill>
                            <a:schemeClr val="accent6">
                              <a:lumMod val="75000"/>
                            </a:schemeClr>
                          </a:solidFill>
                          <a:latin typeface="Cambria Math"/>
                        </a:rPr>
                        <m:t>(</m:t>
                      </m:r>
                      <m:r>
                        <a:rPr lang="en-US" i="1">
                          <a:solidFill>
                            <a:schemeClr val="accent6">
                              <a:lumMod val="75000"/>
                            </a:schemeClr>
                          </a:solidFill>
                          <a:latin typeface="Cambria Math"/>
                        </a:rPr>
                        <m:t>𝑑</m:t>
                      </m:r>
                      <m:r>
                        <a:rPr lang="en-US" i="1">
                          <a:solidFill>
                            <a:schemeClr val="accent6">
                              <a:lumMod val="75000"/>
                            </a:schemeClr>
                          </a:solidFill>
                          <a:latin typeface="Cambria Math"/>
                        </a:rPr>
                        <m:t>|</m:t>
                      </m:r>
                      <m:r>
                        <a:rPr lang="en-US" i="1">
                          <a:solidFill>
                            <a:schemeClr val="accent6">
                              <a:lumMod val="75000"/>
                            </a:schemeClr>
                          </a:solidFill>
                          <a:latin typeface="Cambria Math"/>
                        </a:rPr>
                        <m:t>𝑐</m:t>
                      </m:r>
                      <m:r>
                        <a:rPr lang="en-US" i="1">
                          <a:solidFill>
                            <a:schemeClr val="accent6">
                              <a:lumMod val="75000"/>
                            </a:schemeClr>
                          </a:solidFill>
                          <a:latin typeface="Cambria Math"/>
                        </a:rPr>
                        <m:t>)=</m:t>
                      </m:r>
                      <m:r>
                        <a:rPr lang="en-US" i="1">
                          <a:solidFill>
                            <a:schemeClr val="accent6">
                              <a:lumMod val="75000"/>
                            </a:schemeClr>
                          </a:solidFill>
                          <a:latin typeface="Cambria Math"/>
                        </a:rPr>
                        <m:t>𝑃</m:t>
                      </m:r>
                      <m:r>
                        <a:rPr lang="en-US" i="1">
                          <a:solidFill>
                            <a:schemeClr val="accent6">
                              <a:lumMod val="75000"/>
                            </a:schemeClr>
                          </a:solidFill>
                          <a:latin typeface="Cambria Math"/>
                        </a:rPr>
                        <m:t>(</m:t>
                      </m:r>
                      <m:r>
                        <a:rPr lang="en-US" i="1">
                          <a:solidFill>
                            <a:schemeClr val="accent6">
                              <a:lumMod val="75000"/>
                            </a:schemeClr>
                          </a:solidFill>
                          <a:latin typeface="Cambria Math"/>
                        </a:rPr>
                        <m:t>𝑐</m:t>
                      </m:r>
                      <m:r>
                        <a:rPr lang="en-US" i="1">
                          <a:solidFill>
                            <a:schemeClr val="accent6">
                              <a:lumMod val="75000"/>
                            </a:schemeClr>
                          </a:solidFill>
                          <a:latin typeface="Cambria Math"/>
                        </a:rPr>
                        <m:t>)</m:t>
                      </m:r>
                      <m:nary>
                        <m:naryPr>
                          <m:chr m:val="∏"/>
                          <m:supHide m:val="on"/>
                          <m:ctrlPr>
                            <a:rPr lang="en-US" i="1">
                              <a:solidFill>
                                <a:schemeClr val="accent6">
                                  <a:lumMod val="75000"/>
                                </a:schemeClr>
                              </a:solidFill>
                              <a:latin typeface="Cambria Math" panose="02040503050406030204" pitchFamily="18" charset="0"/>
                            </a:rPr>
                          </m:ctrlPr>
                        </m:naryPr>
                        <m:sub>
                          <m:sSub>
                            <m:sSubPr>
                              <m:ctrlPr>
                                <a:rPr lang="en-US" i="1">
                                  <a:solidFill>
                                    <a:schemeClr val="accent6">
                                      <a:lumMod val="75000"/>
                                    </a:schemeClr>
                                  </a:solidFill>
                                  <a:latin typeface="Cambria Math" panose="02040503050406030204" pitchFamily="18" charset="0"/>
                                </a:rPr>
                              </m:ctrlPr>
                            </m:sSubPr>
                            <m:e>
                              <m:r>
                                <m:rPr>
                                  <m:brk m:alnAt="7"/>
                                </m:rPr>
                                <a:rPr lang="en-US" i="1">
                                  <a:solidFill>
                                    <a:schemeClr val="accent6">
                                      <a:lumMod val="75000"/>
                                    </a:schemeClr>
                                  </a:solidFill>
                                  <a:latin typeface="Cambria Math"/>
                                </a:rPr>
                                <m:t>𝑡</m:t>
                              </m:r>
                            </m:e>
                            <m:sub>
                              <m:r>
                                <m:rPr>
                                  <m:brk m:alnAt="7"/>
                                </m:rPr>
                                <a:rPr lang="en-US" i="1">
                                  <a:solidFill>
                                    <a:schemeClr val="accent6">
                                      <a:lumMod val="75000"/>
                                    </a:schemeClr>
                                  </a:solidFill>
                                  <a:latin typeface="Cambria Math"/>
                                </a:rPr>
                                <m:t>𝑖</m:t>
                              </m:r>
                            </m:sub>
                          </m:sSub>
                          <m:r>
                            <a:rPr lang="en-US" i="1">
                              <a:solidFill>
                                <a:schemeClr val="accent6">
                                  <a:lumMod val="75000"/>
                                </a:schemeClr>
                              </a:solidFill>
                              <a:latin typeface="Cambria Math"/>
                            </a:rPr>
                            <m:t>∈</m:t>
                          </m:r>
                          <m:r>
                            <a:rPr lang="en-US" i="1">
                              <a:solidFill>
                                <a:schemeClr val="accent6">
                                  <a:lumMod val="75000"/>
                                </a:schemeClr>
                              </a:solidFill>
                              <a:latin typeface="Cambria Math"/>
                            </a:rPr>
                            <m:t>𝑑</m:t>
                          </m:r>
                        </m:sub>
                        <m:sup/>
                        <m:e>
                          <m:r>
                            <a:rPr lang="en-US" i="1">
                              <a:solidFill>
                                <a:schemeClr val="accent6">
                                  <a:lumMod val="75000"/>
                                </a:schemeClr>
                              </a:solidFill>
                              <a:latin typeface="Cambria Math"/>
                            </a:rPr>
                            <m:t>𝑃</m:t>
                          </m:r>
                          <m:r>
                            <a:rPr lang="en-US" i="1">
                              <a:solidFill>
                                <a:schemeClr val="accent6">
                                  <a:lumMod val="75000"/>
                                </a:schemeClr>
                              </a:solidFill>
                              <a:latin typeface="Cambria Math"/>
                            </a:rPr>
                            <m:t>(</m:t>
                          </m:r>
                          <m:sSub>
                            <m:sSubPr>
                              <m:ctrlPr>
                                <a:rPr lang="en-US" i="1">
                                  <a:solidFill>
                                    <a:schemeClr val="accent6">
                                      <a:lumMod val="75000"/>
                                    </a:schemeClr>
                                  </a:solidFill>
                                  <a:latin typeface="Cambria Math" panose="02040503050406030204" pitchFamily="18" charset="0"/>
                                </a:rPr>
                              </m:ctrlPr>
                            </m:sSubPr>
                            <m:e>
                              <m:r>
                                <a:rPr lang="en-US" i="1">
                                  <a:solidFill>
                                    <a:schemeClr val="accent6">
                                      <a:lumMod val="75000"/>
                                    </a:schemeClr>
                                  </a:solidFill>
                                  <a:latin typeface="Cambria Math"/>
                                </a:rPr>
                                <m:t>𝑡</m:t>
                              </m:r>
                            </m:e>
                            <m:sub>
                              <m:r>
                                <a:rPr lang="en-US" i="1">
                                  <a:solidFill>
                                    <a:schemeClr val="accent6">
                                      <a:lumMod val="75000"/>
                                    </a:schemeClr>
                                  </a:solidFill>
                                  <a:latin typeface="Cambria Math"/>
                                </a:rPr>
                                <m:t>𝑖</m:t>
                              </m:r>
                            </m:sub>
                          </m:sSub>
                          <m:r>
                            <a:rPr lang="en-US" i="1">
                              <a:solidFill>
                                <a:schemeClr val="accent6">
                                  <a:lumMod val="75000"/>
                                </a:schemeClr>
                              </a:solidFill>
                              <a:latin typeface="Cambria Math"/>
                            </a:rPr>
                            <m:t>|</m:t>
                          </m:r>
                          <m:r>
                            <a:rPr lang="en-US" i="1">
                              <a:solidFill>
                                <a:schemeClr val="accent6">
                                  <a:lumMod val="75000"/>
                                </a:schemeClr>
                              </a:solidFill>
                              <a:latin typeface="Cambria Math"/>
                            </a:rPr>
                            <m:t>𝑐</m:t>
                          </m:r>
                          <m:r>
                            <a:rPr lang="en-US" i="1">
                              <a:solidFill>
                                <a:schemeClr val="accent6">
                                  <a:lumMod val="75000"/>
                                </a:schemeClr>
                              </a:solidFill>
                              <a:latin typeface="Cambria Math"/>
                            </a:rPr>
                            <m:t>)</m:t>
                          </m:r>
                        </m:e>
                      </m:nary>
                    </m:oMath>
                  </m:oMathPara>
                </a14:m>
                <a:endParaRPr lang="en-US" dirty="0"/>
              </a:p>
              <a:p>
                <a:r>
                  <a:rPr lang="en-US" dirty="0"/>
                  <a:t>This formula assumes a </a:t>
                </a:r>
                <a:r>
                  <a:rPr lang="en-US" dirty="0">
                    <a:solidFill>
                      <a:srgbClr val="0070C0"/>
                    </a:solidFill>
                  </a:rPr>
                  <a:t>multinomial distribution </a:t>
                </a:r>
                <a:r>
                  <a:rPr lang="en-US" dirty="0"/>
                  <a:t>for the document generation:</a:t>
                </a:r>
              </a:p>
              <a:p>
                <a:pPr lvl="1"/>
                <a:r>
                  <a:rPr lang="en-US" dirty="0"/>
                  <a:t>If we have probabilities </a:t>
                </a:r>
                <a14:m>
                  <m:oMath xmlns:m="http://schemas.openxmlformats.org/officeDocument/2006/math">
                    <m:r>
                      <a:rPr lang="en-US" b="0" i="1" smtClean="0">
                        <a:latin typeface="Cambria Math"/>
                      </a:rPr>
                      <m:t> </m:t>
                    </m:r>
                    <m:sSub>
                      <m:sSubPr>
                        <m:ctrlPr>
                          <a:rPr lang="en-US" b="0" i="1" smtClean="0">
                            <a:solidFill>
                              <a:schemeClr val="accent6">
                                <a:lumMod val="75000"/>
                              </a:schemeClr>
                            </a:solidFill>
                            <a:latin typeface="Cambria Math" panose="02040503050406030204" pitchFamily="18" charset="0"/>
                          </a:rPr>
                        </m:ctrlPr>
                      </m:sSubPr>
                      <m:e>
                        <m:r>
                          <a:rPr lang="en-US" b="0" i="1" smtClean="0">
                            <a:solidFill>
                              <a:schemeClr val="accent6">
                                <a:lumMod val="75000"/>
                              </a:schemeClr>
                            </a:solidFill>
                            <a:latin typeface="Cambria Math"/>
                          </a:rPr>
                          <m:t>𝑝</m:t>
                        </m:r>
                      </m:e>
                      <m:sub>
                        <m:r>
                          <a:rPr lang="en-US" b="0" i="1" smtClean="0">
                            <a:solidFill>
                              <a:schemeClr val="accent6">
                                <a:lumMod val="75000"/>
                              </a:schemeClr>
                            </a:solidFill>
                            <a:latin typeface="Cambria Math"/>
                          </a:rPr>
                          <m:t>1</m:t>
                        </m:r>
                      </m:sub>
                    </m:sSub>
                    <m:r>
                      <a:rPr lang="en-US" b="0" i="1" smtClean="0">
                        <a:solidFill>
                          <a:schemeClr val="accent6">
                            <a:lumMod val="75000"/>
                          </a:schemeClr>
                        </a:solidFill>
                        <a:latin typeface="Cambria Math"/>
                      </a:rPr>
                      <m:t>,…, </m:t>
                    </m:r>
                    <m:sSub>
                      <m:sSubPr>
                        <m:ctrlPr>
                          <a:rPr lang="en-US" b="0" i="1" smtClean="0">
                            <a:solidFill>
                              <a:schemeClr val="accent6">
                                <a:lumMod val="75000"/>
                              </a:schemeClr>
                            </a:solidFill>
                            <a:latin typeface="Cambria Math" panose="02040503050406030204" pitchFamily="18" charset="0"/>
                          </a:rPr>
                        </m:ctrlPr>
                      </m:sSubPr>
                      <m:e>
                        <m:r>
                          <a:rPr lang="en-US" b="0" i="1" smtClean="0">
                            <a:solidFill>
                              <a:schemeClr val="accent6">
                                <a:lumMod val="75000"/>
                              </a:schemeClr>
                            </a:solidFill>
                            <a:latin typeface="Cambria Math"/>
                          </a:rPr>
                          <m:t>𝑝</m:t>
                        </m:r>
                      </m:e>
                      <m:sub>
                        <m:r>
                          <a:rPr lang="en-US" b="0" i="1" smtClean="0">
                            <a:solidFill>
                              <a:schemeClr val="accent6">
                                <a:lumMod val="75000"/>
                              </a:schemeClr>
                            </a:solidFill>
                            <a:latin typeface="Cambria Math"/>
                          </a:rPr>
                          <m:t>𝑇</m:t>
                        </m:r>
                      </m:sub>
                    </m:sSub>
                  </m:oMath>
                </a14:m>
                <a:r>
                  <a:rPr lang="en-US" dirty="0"/>
                  <a:t> for events </a:t>
                </a:r>
                <a14:m>
                  <m:oMath xmlns:m="http://schemas.openxmlformats.org/officeDocument/2006/math">
                    <m:r>
                      <a:rPr lang="en-US" b="0" i="1" smtClean="0">
                        <a:latin typeface="Cambria Math"/>
                      </a:rPr>
                      <m:t> </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a:rPr>
                          <m:t>𝑡</m:t>
                        </m:r>
                      </m:e>
                      <m:sub>
                        <m:r>
                          <a:rPr lang="en-US" b="0" i="1" smtClean="0">
                            <a:solidFill>
                              <a:srgbClr val="0070C0"/>
                            </a:solidFill>
                            <a:latin typeface="Cambria Math"/>
                          </a:rPr>
                          <m:t>1</m:t>
                        </m:r>
                      </m:sub>
                    </m:sSub>
                    <m:r>
                      <a:rPr lang="en-US" b="0" i="1" smtClean="0">
                        <a:solidFill>
                          <a:srgbClr val="0070C0"/>
                        </a:solidFill>
                        <a:latin typeface="Cambria Math"/>
                      </a:rPr>
                      <m:t>,…, </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a:rPr>
                          <m:t>𝑡</m:t>
                        </m:r>
                      </m:e>
                      <m:sub>
                        <m:r>
                          <a:rPr lang="en-US" b="0" i="1" smtClean="0">
                            <a:solidFill>
                              <a:srgbClr val="0070C0"/>
                            </a:solidFill>
                            <a:latin typeface="Cambria Math"/>
                          </a:rPr>
                          <m:t>𝑇</m:t>
                        </m:r>
                      </m:sub>
                    </m:sSub>
                  </m:oMath>
                </a14:m>
                <a:r>
                  <a:rPr lang="en-US" dirty="0"/>
                  <a:t> the probability of a subset of these is</a:t>
                </a:r>
              </a:p>
              <a:p>
                <a:pPr marL="274320" lvl="1" indent="0">
                  <a:buNone/>
                </a:pPr>
                <a14:m>
                  <m:oMathPara xmlns:m="http://schemas.openxmlformats.org/officeDocument/2006/math">
                    <m:oMathParaPr>
                      <m:jc m:val="centerGroup"/>
                    </m:oMathParaPr>
                    <m:oMath xmlns:m="http://schemas.openxmlformats.org/officeDocument/2006/math">
                      <m:r>
                        <a:rPr lang="en-US" b="0" i="1" smtClean="0">
                          <a:latin typeface="Cambria Math"/>
                        </a:rPr>
                        <m:t>𝑃</m:t>
                      </m:r>
                      <m:d>
                        <m:dPr>
                          <m:ctrlPr>
                            <a:rPr lang="en-US" b="0" i="1" smtClean="0">
                              <a:latin typeface="Cambria Math" panose="02040503050406030204" pitchFamily="18" charset="0"/>
                            </a:rPr>
                          </m:ctrlPr>
                        </m:dPr>
                        <m:e>
                          <m:r>
                            <a:rPr lang="en-US" b="0" i="1" smtClean="0">
                              <a:latin typeface="Cambria Math"/>
                            </a:rPr>
                            <m:t>𝑑</m:t>
                          </m:r>
                        </m:e>
                      </m:d>
                      <m:r>
                        <a:rPr lang="en-US" b="0" i="1" smtClean="0">
                          <a:latin typeface="Cambria Math"/>
                        </a:rPr>
                        <m:t>= </m:t>
                      </m:r>
                      <m:f>
                        <m:fPr>
                          <m:ctrlPr>
                            <a:rPr lang="en-US" b="0" i="1" smtClean="0">
                              <a:latin typeface="Cambria Math" panose="02040503050406030204" pitchFamily="18" charset="0"/>
                            </a:rPr>
                          </m:ctrlPr>
                        </m:fPr>
                        <m:num>
                          <m:r>
                            <a:rPr lang="en-US" b="0" i="1" smtClean="0">
                              <a:latin typeface="Cambria Math"/>
                            </a:rPr>
                            <m:t>𝑁</m:t>
                          </m:r>
                        </m:num>
                        <m:den>
                          <m:sSub>
                            <m:sSubPr>
                              <m:ctrlPr>
                                <a:rPr lang="en-US" b="0" i="1" smtClean="0">
                                  <a:latin typeface="Cambria Math" panose="02040503050406030204" pitchFamily="18" charset="0"/>
                                </a:rPr>
                              </m:ctrlPr>
                            </m:sSubPr>
                            <m:e>
                              <m:r>
                                <a:rPr lang="en-US" b="0" i="1" smtClean="0">
                                  <a:latin typeface="Cambria Math"/>
                                </a:rPr>
                                <m:t>𝑁</m:t>
                              </m:r>
                            </m:e>
                            <m:sub>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1</m:t>
                                  </m:r>
                                </m:sub>
                              </m:sSub>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𝑁</m:t>
                              </m:r>
                            </m:e>
                            <m:sub>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2</m:t>
                                  </m:r>
                                </m:sub>
                              </m:sSub>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𝑁</m:t>
                              </m:r>
                            </m:e>
                            <m:sub>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𝑇</m:t>
                                  </m:r>
                                </m:sub>
                              </m:sSub>
                            </m:sub>
                          </m:sSub>
                          <m:r>
                            <a:rPr lang="en-US" b="0" i="1" smtClean="0">
                              <a:latin typeface="Cambria Math"/>
                            </a:rPr>
                            <m:t>!</m:t>
                          </m:r>
                        </m:den>
                      </m:f>
                      <m:sSubSup>
                        <m:sSubSupPr>
                          <m:ctrlPr>
                            <a:rPr lang="en-US" i="1">
                              <a:latin typeface="Cambria Math" panose="02040503050406030204" pitchFamily="18" charset="0"/>
                            </a:rPr>
                          </m:ctrlPr>
                        </m:sSubSupPr>
                        <m:e>
                          <m:r>
                            <a:rPr lang="en-US" i="1">
                              <a:latin typeface="Cambria Math"/>
                            </a:rPr>
                            <m:t>𝑝</m:t>
                          </m:r>
                        </m:e>
                        <m:sub>
                          <m:r>
                            <a:rPr lang="en-US" i="1">
                              <a:latin typeface="Cambria Math"/>
                            </a:rPr>
                            <m:t>1</m:t>
                          </m:r>
                        </m:sub>
                        <m:sup>
                          <m:sSub>
                            <m:sSubPr>
                              <m:ctrlPr>
                                <a:rPr lang="en-US" i="1">
                                  <a:latin typeface="Cambria Math" panose="02040503050406030204" pitchFamily="18" charset="0"/>
                                </a:rPr>
                              </m:ctrlPr>
                            </m:sSubPr>
                            <m:e>
                              <m:r>
                                <a:rPr lang="en-US" i="1">
                                  <a:latin typeface="Cambria Math"/>
                                </a:rPr>
                                <m:t>𝑁</m:t>
                              </m:r>
                            </m:e>
                            <m:sub>
                              <m:sSub>
                                <m:sSubPr>
                                  <m:ctrlPr>
                                    <a:rPr lang="en-US" i="1">
                                      <a:latin typeface="Cambria Math" panose="02040503050406030204" pitchFamily="18" charset="0"/>
                                    </a:rPr>
                                  </m:ctrlPr>
                                </m:sSubPr>
                                <m:e>
                                  <m:r>
                                    <a:rPr lang="en-US" i="1">
                                      <a:latin typeface="Cambria Math"/>
                                    </a:rPr>
                                    <m:t>𝑡</m:t>
                                  </m:r>
                                </m:e>
                                <m:sub>
                                  <m:r>
                                    <a:rPr lang="en-US" i="1">
                                      <a:latin typeface="Cambria Math"/>
                                    </a:rPr>
                                    <m:t>1</m:t>
                                  </m:r>
                                </m:sub>
                              </m:sSub>
                            </m:sub>
                          </m:sSub>
                        </m:sup>
                      </m:sSubSup>
                      <m:sSubSup>
                        <m:sSubSupPr>
                          <m:ctrlPr>
                            <a:rPr lang="en-US" i="1">
                              <a:latin typeface="Cambria Math" panose="02040503050406030204" pitchFamily="18" charset="0"/>
                            </a:rPr>
                          </m:ctrlPr>
                        </m:sSubSupPr>
                        <m:e>
                          <m:r>
                            <a:rPr lang="en-US" i="1">
                              <a:latin typeface="Cambria Math"/>
                            </a:rPr>
                            <m:t>𝑝</m:t>
                          </m:r>
                        </m:e>
                        <m:sub>
                          <m:r>
                            <a:rPr lang="en-US" i="1">
                              <a:latin typeface="Cambria Math"/>
                            </a:rPr>
                            <m:t>2</m:t>
                          </m:r>
                        </m:sub>
                        <m:sup>
                          <m:sSub>
                            <m:sSubPr>
                              <m:ctrlPr>
                                <a:rPr lang="en-US" i="1">
                                  <a:latin typeface="Cambria Math" panose="02040503050406030204" pitchFamily="18" charset="0"/>
                                </a:rPr>
                              </m:ctrlPr>
                            </m:sSubPr>
                            <m:e>
                              <m:r>
                                <a:rPr lang="en-US" i="1">
                                  <a:latin typeface="Cambria Math"/>
                                </a:rPr>
                                <m:t>𝑁</m:t>
                              </m:r>
                            </m:e>
                            <m:sub>
                              <m:sSub>
                                <m:sSubPr>
                                  <m:ctrlPr>
                                    <a:rPr lang="en-US" i="1">
                                      <a:latin typeface="Cambria Math" panose="02040503050406030204" pitchFamily="18" charset="0"/>
                                    </a:rPr>
                                  </m:ctrlPr>
                                </m:sSubPr>
                                <m:e>
                                  <m:r>
                                    <a:rPr lang="en-US" i="1">
                                      <a:latin typeface="Cambria Math"/>
                                    </a:rPr>
                                    <m:t>𝑡</m:t>
                                  </m:r>
                                </m:e>
                                <m:sub>
                                  <m:r>
                                    <a:rPr lang="en-US" i="1">
                                      <a:latin typeface="Cambria Math"/>
                                    </a:rPr>
                                    <m:t>2</m:t>
                                  </m:r>
                                </m:sub>
                              </m:sSub>
                            </m:sub>
                          </m:sSub>
                        </m:sup>
                      </m:sSubSup>
                      <m:r>
                        <a:rPr lang="en-US" b="0" i="1" smtClean="0">
                          <a:latin typeface="Cambria Math"/>
                        </a:rPr>
                        <m:t>⋯</m:t>
                      </m:r>
                      <m:sSubSup>
                        <m:sSubSupPr>
                          <m:ctrlPr>
                            <a:rPr lang="en-US" i="1">
                              <a:latin typeface="Cambria Math" panose="02040503050406030204" pitchFamily="18" charset="0"/>
                            </a:rPr>
                          </m:ctrlPr>
                        </m:sSubSupPr>
                        <m:e>
                          <m:r>
                            <a:rPr lang="en-US" i="1">
                              <a:latin typeface="Cambria Math"/>
                            </a:rPr>
                            <m:t>𝑝</m:t>
                          </m:r>
                        </m:e>
                        <m:sub>
                          <m:r>
                            <a:rPr lang="en-US" i="1">
                              <a:latin typeface="Cambria Math"/>
                            </a:rPr>
                            <m:t>𝑇</m:t>
                          </m:r>
                        </m:sub>
                        <m:sup>
                          <m:sSub>
                            <m:sSubPr>
                              <m:ctrlPr>
                                <a:rPr lang="en-US" i="1">
                                  <a:latin typeface="Cambria Math" panose="02040503050406030204" pitchFamily="18" charset="0"/>
                                </a:rPr>
                              </m:ctrlPr>
                            </m:sSubPr>
                            <m:e>
                              <m:r>
                                <a:rPr lang="en-US" i="1">
                                  <a:latin typeface="Cambria Math"/>
                                </a:rPr>
                                <m:t>𝑁</m:t>
                              </m:r>
                            </m:e>
                            <m:sub>
                              <m:sSub>
                                <m:sSubPr>
                                  <m:ctrlPr>
                                    <a:rPr lang="en-US" i="1">
                                      <a:latin typeface="Cambria Math" panose="02040503050406030204" pitchFamily="18" charset="0"/>
                                    </a:rPr>
                                  </m:ctrlPr>
                                </m:sSubPr>
                                <m:e>
                                  <m:r>
                                    <a:rPr lang="en-US" i="1">
                                      <a:latin typeface="Cambria Math"/>
                                    </a:rPr>
                                    <m:t>𝑡</m:t>
                                  </m:r>
                                </m:e>
                                <m:sub>
                                  <m:r>
                                    <a:rPr lang="en-US" i="1">
                                      <a:latin typeface="Cambria Math"/>
                                    </a:rPr>
                                    <m:t>𝑇</m:t>
                                  </m:r>
                                </m:sub>
                              </m:sSub>
                            </m:sub>
                          </m:sSub>
                        </m:sup>
                      </m:sSubSup>
                    </m:oMath>
                  </m:oMathPara>
                </a14:m>
                <a:endParaRPr lang="en-US" dirty="0"/>
              </a:p>
              <a:p>
                <a:endParaRPr lang="en-US" dirty="0"/>
              </a:p>
              <a:p>
                <a:r>
                  <a:rPr lang="en-US" dirty="0"/>
                  <a:t>Equivalently: There is an </a:t>
                </a:r>
                <a:r>
                  <a:rPr lang="en-US" dirty="0">
                    <a:solidFill>
                      <a:schemeClr val="accent6">
                        <a:lumMod val="75000"/>
                      </a:schemeClr>
                    </a:solidFill>
                  </a:rPr>
                  <a:t>automaton</a:t>
                </a:r>
                <a:r>
                  <a:rPr lang="en-US" dirty="0"/>
                  <a:t> spitting words from the above distribution</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815" t="-2125" b="-3125"/>
                </a:stretch>
              </a:blipFill>
            </p:spPr>
            <p:txBody>
              <a:bodyPr/>
              <a:lstStyle/>
              <a:p>
                <a:r>
                  <a:rPr lang="en-US">
                    <a:noFill/>
                  </a:rPr>
                  <a:t> </a:t>
                </a:r>
              </a:p>
            </p:txBody>
          </p:sp>
        </mc:Fallback>
      </mc:AlternateContent>
      <p:cxnSp>
        <p:nvCxnSpPr>
          <p:cNvPr id="5" name="Straight Arrow Connector 4"/>
          <p:cNvCxnSpPr/>
          <p:nvPr/>
        </p:nvCxnSpPr>
        <p:spPr>
          <a:xfrm>
            <a:off x="8686800" y="5295900"/>
            <a:ext cx="8382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9525000" y="5029200"/>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t>
            </a:r>
          </a:p>
        </p:txBody>
      </p:sp>
      <p:cxnSp>
        <p:nvCxnSpPr>
          <p:cNvPr id="8" name="Curved Connector 7"/>
          <p:cNvCxnSpPr>
            <a:stCxn id="6" idx="6"/>
            <a:endCxn id="6" idx="0"/>
          </p:cNvCxnSpPr>
          <p:nvPr/>
        </p:nvCxnSpPr>
        <p:spPr>
          <a:xfrm flipH="1" flipV="1">
            <a:off x="9791700" y="5029200"/>
            <a:ext cx="266700" cy="266700"/>
          </a:xfrm>
          <a:prstGeom prst="curvedConnector4">
            <a:avLst>
              <a:gd name="adj1" fmla="val -176354"/>
              <a:gd name="adj2" fmla="val 256650"/>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87630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3644" y="457200"/>
            <a:ext cx="7496175"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8568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4" name="TextBox 3"/>
          <p:cNvSpPr txBox="1"/>
          <p:nvPr/>
        </p:nvSpPr>
        <p:spPr>
          <a:xfrm>
            <a:off x="2815983" y="2121932"/>
            <a:ext cx="3057247" cy="923330"/>
          </a:xfrm>
          <a:prstGeom prst="rect">
            <a:avLst/>
          </a:prstGeom>
          <a:noFill/>
          <a:ln>
            <a:solidFill>
              <a:schemeClr val="accent6">
                <a:lumMod val="75000"/>
              </a:schemeClr>
            </a:solidFill>
          </a:ln>
        </p:spPr>
        <p:txBody>
          <a:bodyPr wrap="none" rtlCol="0">
            <a:spAutoFit/>
          </a:bodyPr>
          <a:lstStyle/>
          <a:p>
            <a:r>
              <a:rPr lang="en-US" dirty="0"/>
              <a:t>“Obama meets Merkel”</a:t>
            </a:r>
          </a:p>
          <a:p>
            <a:r>
              <a:rPr lang="en-US" dirty="0"/>
              <a:t>“Obama elected again”</a:t>
            </a:r>
          </a:p>
          <a:p>
            <a:r>
              <a:rPr lang="en-US" dirty="0"/>
              <a:t>“Merkel visits Greece again”</a:t>
            </a:r>
          </a:p>
        </p:txBody>
      </p:sp>
      <p:sp>
        <p:nvSpPr>
          <p:cNvPr id="5" name="TextBox 4"/>
          <p:cNvSpPr txBox="1"/>
          <p:nvPr/>
        </p:nvSpPr>
        <p:spPr>
          <a:xfrm>
            <a:off x="6168782" y="2121932"/>
            <a:ext cx="4194418" cy="923330"/>
          </a:xfrm>
          <a:prstGeom prst="rect">
            <a:avLst/>
          </a:prstGeom>
          <a:noFill/>
          <a:ln>
            <a:solidFill>
              <a:srgbClr val="0070C0"/>
            </a:solidFill>
          </a:ln>
        </p:spPr>
        <p:txBody>
          <a:bodyPr wrap="none" rtlCol="0">
            <a:spAutoFit/>
          </a:bodyPr>
          <a:lstStyle/>
          <a:p>
            <a:r>
              <a:rPr lang="en-US" dirty="0"/>
              <a:t>“OSFP European basketball champion”</a:t>
            </a:r>
          </a:p>
          <a:p>
            <a:r>
              <a:rPr lang="en-US" dirty="0"/>
              <a:t>“Miami NBA basketball champion”</a:t>
            </a:r>
          </a:p>
          <a:p>
            <a:r>
              <a:rPr lang="en-US" dirty="0"/>
              <a:t>“Greece basketball coach?”</a:t>
            </a:r>
          </a:p>
        </p:txBody>
      </p:sp>
      <p:sp>
        <p:nvSpPr>
          <p:cNvPr id="6" name="TextBox 5"/>
          <p:cNvSpPr txBox="1"/>
          <p:nvPr/>
        </p:nvSpPr>
        <p:spPr>
          <a:xfrm>
            <a:off x="4425511" y="1219200"/>
            <a:ext cx="3608680" cy="369332"/>
          </a:xfrm>
          <a:prstGeom prst="rect">
            <a:avLst/>
          </a:prstGeom>
          <a:noFill/>
        </p:spPr>
        <p:txBody>
          <a:bodyPr wrap="none" rtlCol="0">
            <a:spAutoFit/>
          </a:bodyPr>
          <a:lstStyle/>
          <a:p>
            <a:r>
              <a:rPr lang="en-US" dirty="0"/>
              <a:t>News titles for </a:t>
            </a:r>
            <a:r>
              <a:rPr lang="en-US" dirty="0">
                <a:solidFill>
                  <a:schemeClr val="accent6">
                    <a:lumMod val="75000"/>
                  </a:schemeClr>
                </a:solidFill>
              </a:rPr>
              <a:t>Politics</a:t>
            </a:r>
            <a:r>
              <a:rPr lang="en-US" dirty="0"/>
              <a:t> and </a:t>
            </a:r>
            <a:r>
              <a:rPr lang="en-US" dirty="0">
                <a:solidFill>
                  <a:srgbClr val="0070C0"/>
                </a:solidFill>
              </a:rPr>
              <a:t>Sports</a:t>
            </a:r>
          </a:p>
        </p:txBody>
      </p:sp>
      <p:sp>
        <p:nvSpPr>
          <p:cNvPr id="7" name="TextBox 6"/>
          <p:cNvSpPr txBox="1"/>
          <p:nvPr/>
        </p:nvSpPr>
        <p:spPr>
          <a:xfrm>
            <a:off x="3585866" y="1752600"/>
            <a:ext cx="915635" cy="369332"/>
          </a:xfrm>
          <a:prstGeom prst="rect">
            <a:avLst/>
          </a:prstGeom>
          <a:noFill/>
        </p:spPr>
        <p:txBody>
          <a:bodyPr wrap="none" rtlCol="0">
            <a:spAutoFit/>
          </a:bodyPr>
          <a:lstStyle/>
          <a:p>
            <a:r>
              <a:rPr lang="en-US" dirty="0">
                <a:solidFill>
                  <a:schemeClr val="accent6">
                    <a:lumMod val="75000"/>
                  </a:schemeClr>
                </a:solidFill>
              </a:rPr>
              <a:t>Politics</a:t>
            </a:r>
          </a:p>
        </p:txBody>
      </p:sp>
      <p:sp>
        <p:nvSpPr>
          <p:cNvPr id="8" name="TextBox 7"/>
          <p:cNvSpPr txBox="1"/>
          <p:nvPr/>
        </p:nvSpPr>
        <p:spPr>
          <a:xfrm>
            <a:off x="7616583" y="1752600"/>
            <a:ext cx="851515" cy="369332"/>
          </a:xfrm>
          <a:prstGeom prst="rect">
            <a:avLst/>
          </a:prstGeom>
          <a:noFill/>
        </p:spPr>
        <p:txBody>
          <a:bodyPr wrap="none" rtlCol="0">
            <a:spAutoFit/>
          </a:bodyPr>
          <a:lstStyle/>
          <a:p>
            <a:r>
              <a:rPr lang="en-US" dirty="0">
                <a:solidFill>
                  <a:srgbClr val="0070C0"/>
                </a:solidFill>
              </a:rPr>
              <a:t>Sports</a:t>
            </a:r>
          </a:p>
        </p:txBody>
      </p:sp>
      <p:sp>
        <p:nvSpPr>
          <p:cNvPr id="9" name="TextBox 8"/>
          <p:cNvSpPr txBox="1"/>
          <p:nvPr/>
        </p:nvSpPr>
        <p:spPr>
          <a:xfrm>
            <a:off x="1524000" y="2398931"/>
            <a:ext cx="1188146" cy="338554"/>
          </a:xfrm>
          <a:prstGeom prst="rect">
            <a:avLst/>
          </a:prstGeom>
          <a:noFill/>
        </p:spPr>
        <p:txBody>
          <a:bodyPr wrap="none" rtlCol="0">
            <a:spAutoFit/>
          </a:bodyPr>
          <a:lstStyle/>
          <a:p>
            <a:r>
              <a:rPr lang="en-US" sz="1600" dirty="0"/>
              <a:t>documents</a:t>
            </a:r>
          </a:p>
        </p:txBody>
      </p:sp>
      <p:sp>
        <p:nvSpPr>
          <p:cNvPr id="10" name="TextBox 9"/>
          <p:cNvSpPr txBox="1"/>
          <p:nvPr/>
        </p:nvSpPr>
        <p:spPr>
          <a:xfrm>
            <a:off x="3441593" y="3045262"/>
            <a:ext cx="1204176" cy="369332"/>
          </a:xfrm>
          <a:prstGeom prst="rect">
            <a:avLst/>
          </a:prstGeom>
          <a:noFill/>
        </p:spPr>
        <p:txBody>
          <a:bodyPr wrap="none" rtlCol="0">
            <a:spAutoFit/>
          </a:bodyPr>
          <a:lstStyle/>
          <a:p>
            <a:r>
              <a:rPr lang="en-US" dirty="0">
                <a:solidFill>
                  <a:schemeClr val="accent6">
                    <a:lumMod val="75000"/>
                  </a:schemeClr>
                </a:solidFill>
              </a:rPr>
              <a:t>P(p) = 0.5</a:t>
            </a:r>
          </a:p>
        </p:txBody>
      </p:sp>
      <p:sp>
        <p:nvSpPr>
          <p:cNvPr id="11" name="TextBox 10"/>
          <p:cNvSpPr txBox="1"/>
          <p:nvPr/>
        </p:nvSpPr>
        <p:spPr>
          <a:xfrm>
            <a:off x="7446663" y="3045262"/>
            <a:ext cx="1191352" cy="369332"/>
          </a:xfrm>
          <a:prstGeom prst="rect">
            <a:avLst/>
          </a:prstGeom>
          <a:noFill/>
        </p:spPr>
        <p:txBody>
          <a:bodyPr wrap="none" rtlCol="0">
            <a:spAutoFit/>
          </a:bodyPr>
          <a:lstStyle/>
          <a:p>
            <a:r>
              <a:rPr lang="en-US" dirty="0">
                <a:solidFill>
                  <a:srgbClr val="0070C0"/>
                </a:solidFill>
              </a:rPr>
              <a:t>P(s) = 0.5</a:t>
            </a:r>
          </a:p>
        </p:txBody>
      </p:sp>
      <p:sp>
        <p:nvSpPr>
          <p:cNvPr id="12" name="TextBox 11"/>
          <p:cNvSpPr txBox="1"/>
          <p:nvPr/>
        </p:nvSpPr>
        <p:spPr>
          <a:xfrm>
            <a:off x="2712146" y="3505200"/>
            <a:ext cx="3079054" cy="923330"/>
          </a:xfrm>
          <a:prstGeom prst="rect">
            <a:avLst/>
          </a:prstGeom>
          <a:noFill/>
          <a:ln>
            <a:solidFill>
              <a:schemeClr val="accent6">
                <a:lumMod val="75000"/>
              </a:schemeClr>
            </a:solidFill>
          </a:ln>
        </p:spPr>
        <p:txBody>
          <a:bodyPr wrap="square" rtlCol="0">
            <a:spAutoFit/>
          </a:bodyPr>
          <a:lstStyle/>
          <a:p>
            <a:r>
              <a:rPr lang="en-US" dirty="0" err="1"/>
              <a:t>obama:2</a:t>
            </a:r>
            <a:r>
              <a:rPr lang="en-US" dirty="0"/>
              <a:t>, </a:t>
            </a:r>
            <a:r>
              <a:rPr lang="en-US" dirty="0" err="1"/>
              <a:t>meets:1</a:t>
            </a:r>
            <a:r>
              <a:rPr lang="en-US" dirty="0"/>
              <a:t>, </a:t>
            </a:r>
            <a:r>
              <a:rPr lang="en-US" dirty="0" err="1"/>
              <a:t>merkel:2</a:t>
            </a:r>
            <a:r>
              <a:rPr lang="en-US" dirty="0"/>
              <a:t>, </a:t>
            </a:r>
            <a:r>
              <a:rPr lang="en-US" dirty="0" err="1"/>
              <a:t>elected:1</a:t>
            </a:r>
            <a:r>
              <a:rPr lang="en-US" dirty="0"/>
              <a:t>, </a:t>
            </a:r>
            <a:r>
              <a:rPr lang="en-US" dirty="0" err="1"/>
              <a:t>again:2</a:t>
            </a:r>
            <a:r>
              <a:rPr lang="en-US" dirty="0"/>
              <a:t>, </a:t>
            </a:r>
            <a:r>
              <a:rPr lang="en-US" dirty="0" err="1"/>
              <a:t>visits:1</a:t>
            </a:r>
            <a:r>
              <a:rPr lang="en-US" dirty="0"/>
              <a:t>, </a:t>
            </a:r>
            <a:r>
              <a:rPr lang="en-US" dirty="0" err="1"/>
              <a:t>greece:1</a:t>
            </a:r>
            <a:endParaRPr lang="en-US" dirty="0"/>
          </a:p>
        </p:txBody>
      </p:sp>
      <p:sp>
        <p:nvSpPr>
          <p:cNvPr id="13" name="TextBox 12"/>
          <p:cNvSpPr txBox="1"/>
          <p:nvPr/>
        </p:nvSpPr>
        <p:spPr>
          <a:xfrm>
            <a:off x="6248400" y="3505200"/>
            <a:ext cx="3813418" cy="923330"/>
          </a:xfrm>
          <a:prstGeom prst="rect">
            <a:avLst/>
          </a:prstGeom>
          <a:noFill/>
          <a:ln>
            <a:solidFill>
              <a:srgbClr val="0070C0"/>
            </a:solidFill>
          </a:ln>
        </p:spPr>
        <p:txBody>
          <a:bodyPr wrap="square" rtlCol="0">
            <a:spAutoFit/>
          </a:bodyPr>
          <a:lstStyle/>
          <a:p>
            <a:r>
              <a:rPr lang="en-US" dirty="0"/>
              <a:t>OSFP:1, </a:t>
            </a:r>
            <a:r>
              <a:rPr lang="en-US" dirty="0" err="1"/>
              <a:t>european:1</a:t>
            </a:r>
            <a:r>
              <a:rPr lang="en-US" dirty="0"/>
              <a:t>, </a:t>
            </a:r>
            <a:r>
              <a:rPr lang="en-US" dirty="0" err="1"/>
              <a:t>basketball:3</a:t>
            </a:r>
            <a:r>
              <a:rPr lang="en-US" dirty="0"/>
              <a:t>, </a:t>
            </a:r>
            <a:r>
              <a:rPr lang="en-US" dirty="0" err="1"/>
              <a:t>champion:2</a:t>
            </a:r>
            <a:r>
              <a:rPr lang="en-US" dirty="0"/>
              <a:t>, </a:t>
            </a:r>
            <a:r>
              <a:rPr lang="en-US" dirty="0" err="1"/>
              <a:t>miami:1</a:t>
            </a:r>
            <a:r>
              <a:rPr lang="en-US" dirty="0"/>
              <a:t>, </a:t>
            </a:r>
            <a:r>
              <a:rPr lang="en-US" dirty="0" err="1"/>
              <a:t>nba:1</a:t>
            </a:r>
            <a:r>
              <a:rPr lang="en-US" dirty="0"/>
              <a:t>, </a:t>
            </a:r>
            <a:r>
              <a:rPr lang="en-US" dirty="0" err="1"/>
              <a:t>greece:1</a:t>
            </a:r>
            <a:r>
              <a:rPr lang="en-US" dirty="0"/>
              <a:t>, </a:t>
            </a:r>
            <a:r>
              <a:rPr lang="en-US" dirty="0" err="1"/>
              <a:t>coach:1</a:t>
            </a:r>
            <a:endParaRPr lang="en-US" dirty="0"/>
          </a:p>
        </p:txBody>
      </p:sp>
      <p:sp>
        <p:nvSpPr>
          <p:cNvPr id="14" name="TextBox 13"/>
          <p:cNvSpPr txBox="1"/>
          <p:nvPr/>
        </p:nvSpPr>
        <p:spPr>
          <a:xfrm>
            <a:off x="1531883" y="3514554"/>
            <a:ext cx="699230" cy="338554"/>
          </a:xfrm>
          <a:prstGeom prst="rect">
            <a:avLst/>
          </a:prstGeom>
          <a:noFill/>
        </p:spPr>
        <p:txBody>
          <a:bodyPr wrap="none" rtlCol="0">
            <a:spAutoFit/>
          </a:bodyPr>
          <a:lstStyle/>
          <a:p>
            <a:r>
              <a:rPr lang="en-US" sz="1600" dirty="0"/>
              <a:t>terms</a:t>
            </a:r>
          </a:p>
        </p:txBody>
      </p:sp>
      <p:sp>
        <p:nvSpPr>
          <p:cNvPr id="15" name="TextBox 14"/>
          <p:cNvSpPr txBox="1"/>
          <p:nvPr/>
        </p:nvSpPr>
        <p:spPr>
          <a:xfrm>
            <a:off x="3370631" y="4437883"/>
            <a:ext cx="1762085" cy="369332"/>
          </a:xfrm>
          <a:prstGeom prst="rect">
            <a:avLst/>
          </a:prstGeom>
          <a:noFill/>
        </p:spPr>
        <p:txBody>
          <a:bodyPr wrap="none" rtlCol="0">
            <a:spAutoFit/>
          </a:bodyPr>
          <a:lstStyle/>
          <a:p>
            <a:r>
              <a:rPr lang="en-US" dirty="0">
                <a:solidFill>
                  <a:schemeClr val="accent6">
                    <a:lumMod val="75000"/>
                  </a:schemeClr>
                </a:solidFill>
              </a:rPr>
              <a:t>Total terms: 10 </a:t>
            </a:r>
          </a:p>
        </p:txBody>
      </p:sp>
      <p:sp>
        <p:nvSpPr>
          <p:cNvPr id="16" name="TextBox 15"/>
          <p:cNvSpPr txBox="1"/>
          <p:nvPr/>
        </p:nvSpPr>
        <p:spPr>
          <a:xfrm>
            <a:off x="7314687" y="4453538"/>
            <a:ext cx="1680845" cy="369332"/>
          </a:xfrm>
          <a:prstGeom prst="rect">
            <a:avLst/>
          </a:prstGeom>
          <a:noFill/>
        </p:spPr>
        <p:txBody>
          <a:bodyPr wrap="none" rtlCol="0">
            <a:spAutoFit/>
          </a:bodyPr>
          <a:lstStyle/>
          <a:p>
            <a:r>
              <a:rPr lang="en-US" dirty="0">
                <a:solidFill>
                  <a:srgbClr val="0070C0"/>
                </a:solidFill>
              </a:rPr>
              <a:t>Total terms: 11</a:t>
            </a:r>
          </a:p>
        </p:txBody>
      </p:sp>
      <p:sp>
        <p:nvSpPr>
          <p:cNvPr id="17" name="TextBox 16"/>
          <p:cNvSpPr txBox="1"/>
          <p:nvPr/>
        </p:nvSpPr>
        <p:spPr>
          <a:xfrm>
            <a:off x="1524000" y="4987608"/>
            <a:ext cx="1027845" cy="338554"/>
          </a:xfrm>
          <a:prstGeom prst="rect">
            <a:avLst/>
          </a:prstGeom>
          <a:noFill/>
        </p:spPr>
        <p:txBody>
          <a:bodyPr wrap="none" rtlCol="0">
            <a:spAutoFit/>
          </a:bodyPr>
          <a:lstStyle/>
          <a:p>
            <a:r>
              <a:rPr lang="en-US" sz="1600" dirty="0"/>
              <a:t>New title:</a:t>
            </a:r>
          </a:p>
        </p:txBody>
      </p:sp>
      <p:sp>
        <p:nvSpPr>
          <p:cNvPr id="18" name="TextBox 17"/>
          <p:cNvSpPr txBox="1"/>
          <p:nvPr/>
        </p:nvSpPr>
        <p:spPr>
          <a:xfrm>
            <a:off x="2723810" y="4952999"/>
            <a:ext cx="3140603" cy="369332"/>
          </a:xfrm>
          <a:prstGeom prst="rect">
            <a:avLst/>
          </a:prstGeom>
          <a:noFill/>
        </p:spPr>
        <p:txBody>
          <a:bodyPr wrap="none" rtlCol="0">
            <a:spAutoFit/>
          </a:bodyPr>
          <a:lstStyle/>
          <a:p>
            <a:r>
              <a:rPr lang="en-US" dirty="0">
                <a:solidFill>
                  <a:srgbClr val="C00000"/>
                </a:solidFill>
              </a:rPr>
              <a:t>X = “Obama likes basketball”</a:t>
            </a:r>
          </a:p>
        </p:txBody>
      </p:sp>
      <p:sp>
        <p:nvSpPr>
          <p:cNvPr id="19" name="TextBox 18"/>
          <p:cNvSpPr txBox="1"/>
          <p:nvPr/>
        </p:nvSpPr>
        <p:spPr>
          <a:xfrm>
            <a:off x="1523999" y="3853109"/>
            <a:ext cx="1188147" cy="584775"/>
          </a:xfrm>
          <a:prstGeom prst="rect">
            <a:avLst/>
          </a:prstGeom>
          <a:noFill/>
        </p:spPr>
        <p:txBody>
          <a:bodyPr wrap="square" rtlCol="0">
            <a:spAutoFit/>
          </a:bodyPr>
          <a:lstStyle/>
          <a:p>
            <a:r>
              <a:rPr lang="en-US" sz="1600" dirty="0"/>
              <a:t>Vocabulary size: 14</a:t>
            </a:r>
          </a:p>
        </p:txBody>
      </p:sp>
      <p:sp>
        <p:nvSpPr>
          <p:cNvPr id="20" name="TextBox 19"/>
          <p:cNvSpPr txBox="1"/>
          <p:nvPr/>
        </p:nvSpPr>
        <p:spPr>
          <a:xfrm>
            <a:off x="1601706" y="5414031"/>
            <a:ext cx="6133410" cy="584775"/>
          </a:xfrm>
          <a:prstGeom prst="rect">
            <a:avLst/>
          </a:prstGeom>
          <a:noFill/>
        </p:spPr>
        <p:txBody>
          <a:bodyPr wrap="none" rtlCol="0">
            <a:spAutoFit/>
          </a:bodyPr>
          <a:lstStyle/>
          <a:p>
            <a:r>
              <a:rPr lang="en-US" sz="1600" dirty="0">
                <a:solidFill>
                  <a:schemeClr val="accent6">
                    <a:lumMod val="75000"/>
                  </a:schemeClr>
                </a:solidFill>
              </a:rPr>
              <a:t>P(</a:t>
            </a:r>
            <a:r>
              <a:rPr lang="en-US" sz="1600" dirty="0" err="1">
                <a:solidFill>
                  <a:schemeClr val="accent6">
                    <a:lumMod val="75000"/>
                  </a:schemeClr>
                </a:solidFill>
              </a:rPr>
              <a:t>Politics|X</a:t>
            </a:r>
            <a:r>
              <a:rPr lang="en-US" sz="1600" dirty="0">
                <a:solidFill>
                  <a:schemeClr val="accent6">
                    <a:lumMod val="75000"/>
                  </a:schemeClr>
                </a:solidFill>
              </a:rPr>
              <a:t>) ~ P(p)*P(</a:t>
            </a:r>
            <a:r>
              <a:rPr lang="en-US" sz="1600" dirty="0" err="1">
                <a:solidFill>
                  <a:schemeClr val="accent6">
                    <a:lumMod val="75000"/>
                  </a:schemeClr>
                </a:solidFill>
              </a:rPr>
              <a:t>obama|p</a:t>
            </a:r>
            <a:r>
              <a:rPr lang="en-US" sz="1600" dirty="0">
                <a:solidFill>
                  <a:schemeClr val="accent6">
                    <a:lumMod val="75000"/>
                  </a:schemeClr>
                </a:solidFill>
              </a:rPr>
              <a:t>)*P(</a:t>
            </a:r>
            <a:r>
              <a:rPr lang="en-US" sz="1600" dirty="0" err="1">
                <a:solidFill>
                  <a:schemeClr val="accent6">
                    <a:lumMod val="75000"/>
                  </a:schemeClr>
                </a:solidFill>
              </a:rPr>
              <a:t>likes|p</a:t>
            </a:r>
            <a:r>
              <a:rPr lang="en-US" sz="1600" dirty="0">
                <a:solidFill>
                  <a:schemeClr val="accent6">
                    <a:lumMod val="75000"/>
                  </a:schemeClr>
                </a:solidFill>
              </a:rPr>
              <a:t>)*P(</a:t>
            </a:r>
            <a:r>
              <a:rPr lang="en-US" sz="1600" dirty="0" err="1">
                <a:solidFill>
                  <a:schemeClr val="accent6">
                    <a:lumMod val="75000"/>
                  </a:schemeClr>
                </a:solidFill>
              </a:rPr>
              <a:t>basketball|p</a:t>
            </a:r>
            <a:r>
              <a:rPr lang="en-US" sz="1600" dirty="0">
                <a:solidFill>
                  <a:schemeClr val="accent6">
                    <a:lumMod val="75000"/>
                  </a:schemeClr>
                </a:solidFill>
              </a:rPr>
              <a:t>)</a:t>
            </a:r>
          </a:p>
          <a:p>
            <a:r>
              <a:rPr lang="en-US" sz="1600" dirty="0">
                <a:solidFill>
                  <a:schemeClr val="accent6">
                    <a:lumMod val="75000"/>
                  </a:schemeClr>
                </a:solidFill>
              </a:rPr>
              <a:t>                     = 0.5 * 3/(10+14) *1/(10+14) * 1/(10+14) = </a:t>
            </a:r>
            <a:r>
              <a:rPr lang="en-US" sz="1600" dirty="0">
                <a:solidFill>
                  <a:srgbClr val="FF0000"/>
                </a:solidFill>
              </a:rPr>
              <a:t>0.000108</a:t>
            </a:r>
          </a:p>
        </p:txBody>
      </p:sp>
      <p:sp>
        <p:nvSpPr>
          <p:cNvPr id="21" name="TextBox 20"/>
          <p:cNvSpPr txBox="1"/>
          <p:nvPr/>
        </p:nvSpPr>
        <p:spPr>
          <a:xfrm>
            <a:off x="1601707" y="6096001"/>
            <a:ext cx="6145337" cy="584775"/>
          </a:xfrm>
          <a:prstGeom prst="rect">
            <a:avLst/>
          </a:prstGeom>
          <a:noFill/>
        </p:spPr>
        <p:txBody>
          <a:bodyPr wrap="none" rtlCol="0">
            <a:spAutoFit/>
          </a:bodyPr>
          <a:lstStyle/>
          <a:p>
            <a:r>
              <a:rPr lang="en-US" sz="1600" dirty="0">
                <a:solidFill>
                  <a:srgbClr val="0070C0"/>
                </a:solidFill>
              </a:rPr>
              <a:t>P(</a:t>
            </a:r>
            <a:r>
              <a:rPr lang="en-US" sz="1600" dirty="0" err="1">
                <a:solidFill>
                  <a:srgbClr val="0070C0"/>
                </a:solidFill>
              </a:rPr>
              <a:t>Sports|X</a:t>
            </a:r>
            <a:r>
              <a:rPr lang="en-US" sz="1600" dirty="0">
                <a:solidFill>
                  <a:srgbClr val="0070C0"/>
                </a:solidFill>
              </a:rPr>
              <a:t>) ~ P(s)*P(</a:t>
            </a:r>
            <a:r>
              <a:rPr lang="en-US" sz="1600" dirty="0" err="1">
                <a:solidFill>
                  <a:srgbClr val="0070C0"/>
                </a:solidFill>
              </a:rPr>
              <a:t>obama|s</a:t>
            </a:r>
            <a:r>
              <a:rPr lang="en-US" sz="1600" dirty="0">
                <a:solidFill>
                  <a:srgbClr val="0070C0"/>
                </a:solidFill>
              </a:rPr>
              <a:t>)*P(</a:t>
            </a:r>
            <a:r>
              <a:rPr lang="en-US" sz="1600" dirty="0" err="1">
                <a:solidFill>
                  <a:srgbClr val="0070C0"/>
                </a:solidFill>
              </a:rPr>
              <a:t>likes|s</a:t>
            </a:r>
            <a:r>
              <a:rPr lang="en-US" sz="1600" dirty="0">
                <a:solidFill>
                  <a:srgbClr val="0070C0"/>
                </a:solidFill>
              </a:rPr>
              <a:t>)*P(</a:t>
            </a:r>
            <a:r>
              <a:rPr lang="en-US" sz="1600" dirty="0" err="1">
                <a:solidFill>
                  <a:srgbClr val="0070C0"/>
                </a:solidFill>
              </a:rPr>
              <a:t>basketball|s</a:t>
            </a:r>
            <a:r>
              <a:rPr lang="en-US" sz="1600" dirty="0">
                <a:solidFill>
                  <a:srgbClr val="0070C0"/>
                </a:solidFill>
              </a:rPr>
              <a:t>)</a:t>
            </a:r>
          </a:p>
          <a:p>
            <a:r>
              <a:rPr lang="en-US" sz="1600" dirty="0">
                <a:solidFill>
                  <a:srgbClr val="0070C0"/>
                </a:solidFill>
              </a:rPr>
              <a:t>                     = 0.5 * 1/(11+14) *1/(11+14) * 4/(11+14) = </a:t>
            </a:r>
            <a:r>
              <a:rPr lang="en-US" sz="1600" dirty="0">
                <a:solidFill>
                  <a:srgbClr val="FF0000"/>
                </a:solidFill>
              </a:rPr>
              <a:t>0.000128 </a:t>
            </a:r>
          </a:p>
        </p:txBody>
      </p:sp>
    </p:spTree>
    <p:extLst>
      <p:ext uri="{BB962C8B-B14F-4D97-AF65-F5344CB8AC3E}">
        <p14:creationId xmlns:p14="http://schemas.microsoft.com/office/powerpoint/2010/main" val="39194800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4" name="Rectangle 2"/>
          <p:cNvSpPr>
            <a:spLocks noGrp="1" noChangeArrowheads="1"/>
          </p:cNvSpPr>
          <p:nvPr>
            <p:ph type="title"/>
          </p:nvPr>
        </p:nvSpPr>
        <p:spPr/>
        <p:txBody>
          <a:bodyPr/>
          <a:lstStyle/>
          <a:p>
            <a:r>
              <a:rPr lang="en-US"/>
              <a:t>Naïve Bayes (Summary)</a:t>
            </a:r>
          </a:p>
        </p:txBody>
      </p:sp>
      <p:sp>
        <p:nvSpPr>
          <p:cNvPr id="1078275" name="Rectangle 3"/>
          <p:cNvSpPr>
            <a:spLocks noGrp="1" noChangeArrowheads="1"/>
          </p:cNvSpPr>
          <p:nvPr>
            <p:ph type="body" idx="1"/>
          </p:nvPr>
        </p:nvSpPr>
        <p:spPr/>
        <p:txBody>
          <a:bodyPr>
            <a:normAutofit fontScale="92500" lnSpcReduction="10000"/>
          </a:bodyPr>
          <a:lstStyle/>
          <a:p>
            <a:pPr>
              <a:lnSpc>
                <a:spcPct val="90000"/>
              </a:lnSpc>
            </a:pPr>
            <a:r>
              <a:rPr lang="en-US" dirty="0"/>
              <a:t>Robust to isolated noise points</a:t>
            </a:r>
          </a:p>
          <a:p>
            <a:pPr>
              <a:lnSpc>
                <a:spcPct val="90000"/>
              </a:lnSpc>
            </a:pPr>
            <a:endParaRPr lang="en-US" dirty="0"/>
          </a:p>
          <a:p>
            <a:pPr>
              <a:lnSpc>
                <a:spcPct val="90000"/>
              </a:lnSpc>
            </a:pPr>
            <a:r>
              <a:rPr lang="en-US" dirty="0"/>
              <a:t>Handle missing values by ignoring the instance during probability estimate calculations</a:t>
            </a:r>
          </a:p>
          <a:p>
            <a:pPr>
              <a:lnSpc>
                <a:spcPct val="90000"/>
              </a:lnSpc>
            </a:pPr>
            <a:endParaRPr lang="en-US" dirty="0"/>
          </a:p>
          <a:p>
            <a:pPr>
              <a:lnSpc>
                <a:spcPct val="90000"/>
              </a:lnSpc>
            </a:pPr>
            <a:r>
              <a:rPr lang="en-US" dirty="0"/>
              <a:t>Robust to irrelevant attributes</a:t>
            </a:r>
          </a:p>
          <a:p>
            <a:pPr>
              <a:lnSpc>
                <a:spcPct val="90000"/>
              </a:lnSpc>
            </a:pPr>
            <a:endParaRPr lang="en-US" dirty="0"/>
          </a:p>
          <a:p>
            <a:pPr>
              <a:lnSpc>
                <a:spcPct val="90000"/>
              </a:lnSpc>
            </a:pPr>
            <a:r>
              <a:rPr lang="en-US" dirty="0"/>
              <a:t>Independence assumption may not hold for some attributes</a:t>
            </a:r>
          </a:p>
          <a:p>
            <a:pPr lvl="1">
              <a:lnSpc>
                <a:spcPct val="90000"/>
              </a:lnSpc>
            </a:pPr>
            <a:r>
              <a:rPr lang="en-US" dirty="0"/>
              <a:t>Use other techniques such as Bayesian Belief Networks (BBN)</a:t>
            </a:r>
          </a:p>
          <a:p>
            <a:pPr lvl="1">
              <a:lnSpc>
                <a:spcPct val="90000"/>
              </a:lnSpc>
            </a:pPr>
            <a:endParaRPr lang="en-US" dirty="0"/>
          </a:p>
          <a:p>
            <a:pPr>
              <a:lnSpc>
                <a:spcPct val="90000"/>
              </a:lnSpc>
            </a:pPr>
            <a:r>
              <a:rPr lang="en-US" dirty="0"/>
              <a:t>Naïve Bayes can produce a probability estimate, but it is usually a very biased one</a:t>
            </a:r>
          </a:p>
          <a:p>
            <a:pPr lvl="1">
              <a:lnSpc>
                <a:spcPct val="90000"/>
              </a:lnSpc>
            </a:pPr>
            <a:r>
              <a:rPr lang="en-US" dirty="0"/>
              <a:t>Logistic Regression is better for obtaining probabilities.</a:t>
            </a:r>
          </a:p>
        </p:txBody>
      </p:sp>
    </p:spTree>
    <p:extLst>
      <p:ext uri="{BB962C8B-B14F-4D97-AF65-F5344CB8AC3E}">
        <p14:creationId xmlns:p14="http://schemas.microsoft.com/office/powerpoint/2010/main" val="39657391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a:t>
            </a:r>
            <a:r>
              <a:rPr lang="en-US" dirty="0" err="1"/>
              <a:t>vs</a:t>
            </a:r>
            <a:r>
              <a:rPr lang="en-US" dirty="0"/>
              <a:t> Discriminative models</a:t>
            </a:r>
          </a:p>
        </p:txBody>
      </p:sp>
      <p:sp>
        <p:nvSpPr>
          <p:cNvPr id="3" name="Content Placeholder 2"/>
          <p:cNvSpPr>
            <a:spLocks noGrp="1"/>
          </p:cNvSpPr>
          <p:nvPr>
            <p:ph idx="1"/>
          </p:nvPr>
        </p:nvSpPr>
        <p:spPr>
          <a:xfrm>
            <a:off x="685800" y="1600200"/>
            <a:ext cx="10744200" cy="4876800"/>
          </a:xfrm>
        </p:spPr>
        <p:txBody>
          <a:bodyPr>
            <a:normAutofit lnSpcReduction="10000"/>
          </a:bodyPr>
          <a:lstStyle/>
          <a:p>
            <a:r>
              <a:rPr lang="en-US" dirty="0"/>
              <a:t>Naïve Bayes is a type of a </a:t>
            </a:r>
            <a:r>
              <a:rPr lang="en-US" dirty="0">
                <a:solidFill>
                  <a:srgbClr val="FF0000"/>
                </a:solidFill>
              </a:rPr>
              <a:t>generative model</a:t>
            </a:r>
          </a:p>
          <a:p>
            <a:pPr lvl="1"/>
            <a:r>
              <a:rPr lang="en-US" dirty="0"/>
              <a:t>Generative process: </a:t>
            </a:r>
          </a:p>
          <a:p>
            <a:pPr lvl="2"/>
            <a:r>
              <a:rPr lang="en-US" dirty="0"/>
              <a:t>First pick the category of the record</a:t>
            </a:r>
          </a:p>
          <a:p>
            <a:pPr lvl="2"/>
            <a:r>
              <a:rPr lang="en-US" dirty="0"/>
              <a:t>Then given the category, generate the attribute values from the distribution of the category</a:t>
            </a:r>
          </a:p>
          <a:p>
            <a:pPr lvl="2"/>
            <a:endParaRPr lang="en-US" dirty="0"/>
          </a:p>
          <a:p>
            <a:pPr lvl="2"/>
            <a:endParaRPr lang="en-US" dirty="0"/>
          </a:p>
          <a:p>
            <a:pPr lvl="2"/>
            <a:r>
              <a:rPr lang="en-US" dirty="0"/>
              <a:t>Conditional independence given C</a:t>
            </a:r>
          </a:p>
          <a:p>
            <a:endParaRPr lang="en-US" dirty="0"/>
          </a:p>
          <a:p>
            <a:endParaRPr lang="en-US" dirty="0"/>
          </a:p>
          <a:p>
            <a:r>
              <a:rPr lang="en-US" dirty="0"/>
              <a:t>We use the training data to learn the distribution of the values in a class</a:t>
            </a:r>
          </a:p>
          <a:p>
            <a:endParaRPr lang="en-US" dirty="0"/>
          </a:p>
          <a:p>
            <a:endParaRPr lang="en-US" dirty="0"/>
          </a:p>
        </p:txBody>
      </p:sp>
      <p:sp>
        <p:nvSpPr>
          <p:cNvPr id="4" name="Oval 3"/>
          <p:cNvSpPr/>
          <p:nvPr/>
        </p:nvSpPr>
        <p:spPr>
          <a:xfrm>
            <a:off x="8420100" y="3559628"/>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cxnSp>
        <p:nvCxnSpPr>
          <p:cNvPr id="6" name="Straight Arrow Connector 5"/>
          <p:cNvCxnSpPr>
            <a:stCxn id="4" idx="4"/>
            <a:endCxn id="7" idx="7"/>
          </p:cNvCxnSpPr>
          <p:nvPr/>
        </p:nvCxnSpPr>
        <p:spPr>
          <a:xfrm flipH="1">
            <a:off x="7846686" y="4093029"/>
            <a:ext cx="840115" cy="55708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Oval 6"/>
              <p:cNvSpPr/>
              <p:nvPr/>
            </p:nvSpPr>
            <p:spPr>
              <a:xfrm>
                <a:off x="7391400" y="4572000"/>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rPr>
                          </m:ctrlPr>
                        </m:sSubPr>
                        <m:e>
                          <m:r>
                            <a:rPr lang="en-US" i="1" dirty="0">
                              <a:latin typeface="Cambria Math"/>
                            </a:rPr>
                            <m:t>𝐴</m:t>
                          </m:r>
                        </m:e>
                        <m:sub>
                          <m:r>
                            <a:rPr lang="en-US" i="1" dirty="0">
                              <a:latin typeface="Cambria Math"/>
                            </a:rPr>
                            <m:t>1</m:t>
                          </m:r>
                        </m:sub>
                      </m:sSub>
                    </m:oMath>
                  </m:oMathPara>
                </a14:m>
                <a:endParaRPr lang="en-US" dirty="0"/>
              </a:p>
            </p:txBody>
          </p:sp>
        </mc:Choice>
        <mc:Fallback xmlns="">
          <p:sp>
            <p:nvSpPr>
              <p:cNvPr id="7" name="Oval 6"/>
              <p:cNvSpPr>
                <a:spLocks noRot="1" noChangeAspect="1" noMove="1" noResize="1" noEditPoints="1" noAdjustHandles="1" noChangeArrowheads="1" noChangeShapeType="1" noTextEdit="1"/>
              </p:cNvSpPr>
              <p:nvPr/>
            </p:nvSpPr>
            <p:spPr>
              <a:xfrm>
                <a:off x="7391400" y="4572000"/>
                <a:ext cx="533400" cy="533400"/>
              </a:xfrm>
              <a:prstGeom prst="ellipse">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val 8"/>
              <p:cNvSpPr/>
              <p:nvPr/>
            </p:nvSpPr>
            <p:spPr>
              <a:xfrm>
                <a:off x="8161564" y="4582886"/>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rPr>
                          </m:ctrlPr>
                        </m:sSubPr>
                        <m:e>
                          <m:r>
                            <a:rPr lang="en-US" i="1" dirty="0">
                              <a:latin typeface="Cambria Math"/>
                            </a:rPr>
                            <m:t>𝐴</m:t>
                          </m:r>
                        </m:e>
                        <m:sub>
                          <m:r>
                            <a:rPr lang="en-US" i="1" dirty="0">
                              <a:latin typeface="Cambria Math"/>
                            </a:rPr>
                            <m:t>2</m:t>
                          </m:r>
                        </m:sub>
                      </m:sSub>
                    </m:oMath>
                  </m:oMathPara>
                </a14:m>
                <a:endParaRPr lang="en-US" dirty="0"/>
              </a:p>
            </p:txBody>
          </p:sp>
        </mc:Choice>
        <mc:Fallback xmlns="">
          <p:sp>
            <p:nvSpPr>
              <p:cNvPr id="9" name="Oval 8"/>
              <p:cNvSpPr>
                <a:spLocks noRot="1" noChangeAspect="1" noMove="1" noResize="1" noEditPoints="1" noAdjustHandles="1" noChangeArrowheads="1" noChangeShapeType="1" noTextEdit="1"/>
              </p:cNvSpPr>
              <p:nvPr/>
            </p:nvSpPr>
            <p:spPr>
              <a:xfrm>
                <a:off x="8161564" y="4582886"/>
                <a:ext cx="533400" cy="533400"/>
              </a:xfrm>
              <a:prstGeom prst="ellipse">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val 9"/>
              <p:cNvSpPr/>
              <p:nvPr/>
            </p:nvSpPr>
            <p:spPr>
              <a:xfrm>
                <a:off x="9486900" y="4561114"/>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rPr>
                          </m:ctrlPr>
                        </m:sSubPr>
                        <m:e>
                          <m:r>
                            <a:rPr lang="en-US" i="1" dirty="0">
                              <a:latin typeface="Cambria Math"/>
                            </a:rPr>
                            <m:t>𝐴</m:t>
                          </m:r>
                        </m:e>
                        <m:sub>
                          <m:r>
                            <a:rPr lang="en-US" i="1" dirty="0">
                              <a:latin typeface="Cambria Math"/>
                            </a:rPr>
                            <m:t>𝑛</m:t>
                          </m:r>
                        </m:sub>
                      </m:sSub>
                    </m:oMath>
                  </m:oMathPara>
                </a14:m>
                <a:endParaRPr lang="en-US" dirty="0"/>
              </a:p>
            </p:txBody>
          </p:sp>
        </mc:Choice>
        <mc:Fallback xmlns="">
          <p:sp>
            <p:nvSpPr>
              <p:cNvPr id="10" name="Oval 9"/>
              <p:cNvSpPr>
                <a:spLocks noRot="1" noChangeAspect="1" noMove="1" noResize="1" noEditPoints="1" noAdjustHandles="1" noChangeArrowheads="1" noChangeShapeType="1" noTextEdit="1"/>
              </p:cNvSpPr>
              <p:nvPr/>
            </p:nvSpPr>
            <p:spPr>
              <a:xfrm>
                <a:off x="9486900" y="4561114"/>
                <a:ext cx="533400" cy="533400"/>
              </a:xfrm>
              <a:prstGeom prst="ellipse">
                <a:avLst/>
              </a:prstGeom>
              <a:blipFill>
                <a:blip r:embed="rId4"/>
                <a:stretch>
                  <a:fillRect/>
                </a:stretch>
              </a:blipFill>
            </p:spPr>
            <p:txBody>
              <a:bodyPr/>
              <a:lstStyle/>
              <a:p>
                <a:r>
                  <a:rPr lang="en-US">
                    <a:noFill/>
                  </a:rPr>
                  <a:t> </a:t>
                </a:r>
              </a:p>
            </p:txBody>
          </p:sp>
        </mc:Fallback>
      </mc:AlternateContent>
      <p:cxnSp>
        <p:nvCxnSpPr>
          <p:cNvPr id="12" name="Straight Arrow Connector 11"/>
          <p:cNvCxnSpPr>
            <a:stCxn id="4" idx="4"/>
            <a:endCxn id="9" idx="0"/>
          </p:cNvCxnSpPr>
          <p:nvPr/>
        </p:nvCxnSpPr>
        <p:spPr>
          <a:xfrm flipH="1">
            <a:off x="8428264" y="4093028"/>
            <a:ext cx="258536" cy="48985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0" idx="1"/>
          </p:cNvCxnSpPr>
          <p:nvPr/>
        </p:nvCxnSpPr>
        <p:spPr>
          <a:xfrm>
            <a:off x="8686801" y="4093029"/>
            <a:ext cx="878215" cy="54620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9870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a:t>
            </a:r>
            <a:r>
              <a:rPr lang="en-US" dirty="0" err="1"/>
              <a:t>vs</a:t>
            </a:r>
            <a:r>
              <a:rPr lang="en-US" dirty="0"/>
              <a:t> Discriminative models</a:t>
            </a:r>
          </a:p>
        </p:txBody>
      </p:sp>
      <p:sp>
        <p:nvSpPr>
          <p:cNvPr id="3" name="Content Placeholder 2"/>
          <p:cNvSpPr>
            <a:spLocks noGrp="1"/>
          </p:cNvSpPr>
          <p:nvPr>
            <p:ph idx="1"/>
          </p:nvPr>
        </p:nvSpPr>
        <p:spPr/>
        <p:txBody>
          <a:bodyPr/>
          <a:lstStyle/>
          <a:p>
            <a:r>
              <a:rPr lang="en-US" dirty="0"/>
              <a:t>Logistic Regression and SVM are </a:t>
            </a:r>
            <a:r>
              <a:rPr lang="en-US" dirty="0">
                <a:solidFill>
                  <a:srgbClr val="FF0000"/>
                </a:solidFill>
              </a:rPr>
              <a:t>discriminative models</a:t>
            </a:r>
          </a:p>
          <a:p>
            <a:pPr lvl="1"/>
            <a:r>
              <a:rPr lang="en-US" dirty="0"/>
              <a:t>The goal is to find the boundary that discriminates between the two classes from the training data</a:t>
            </a:r>
          </a:p>
          <a:p>
            <a:endParaRPr lang="en-US" dirty="0"/>
          </a:p>
          <a:p>
            <a:r>
              <a:rPr lang="en-US" dirty="0"/>
              <a:t>In order to classify the language of a document, you can </a:t>
            </a:r>
          </a:p>
          <a:p>
            <a:pPr lvl="1"/>
            <a:r>
              <a:rPr lang="en-US" dirty="0"/>
              <a:t>Either learn the two languages and find which is more likely to have generated the words you see</a:t>
            </a:r>
          </a:p>
          <a:p>
            <a:pPr lvl="1"/>
            <a:r>
              <a:rPr lang="en-US" dirty="0"/>
              <a:t>Or learn what differentiates the two languages.</a:t>
            </a:r>
          </a:p>
          <a:p>
            <a:endParaRPr lang="en-US" dirty="0"/>
          </a:p>
        </p:txBody>
      </p:sp>
    </p:spTree>
    <p:extLst>
      <p:ext uri="{BB962C8B-B14F-4D97-AF65-F5344CB8AC3E}">
        <p14:creationId xmlns:p14="http://schemas.microsoft.com/office/powerpoint/2010/main" val="34473088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Supervised Learning</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6741311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Learning</a:t>
            </a:r>
          </a:p>
        </p:txBody>
      </p:sp>
      <p:sp>
        <p:nvSpPr>
          <p:cNvPr id="5" name="Content Placeholder 4"/>
          <p:cNvSpPr>
            <a:spLocks noGrp="1"/>
          </p:cNvSpPr>
          <p:nvPr>
            <p:ph idx="1"/>
          </p:nvPr>
        </p:nvSpPr>
        <p:spPr/>
        <p:txBody>
          <a:bodyPr/>
          <a:lstStyle/>
          <a:p>
            <a:r>
              <a:rPr lang="en-US" dirty="0">
                <a:solidFill>
                  <a:srgbClr val="00B0F0"/>
                </a:solidFill>
              </a:rPr>
              <a:t>Supervised Learning</a:t>
            </a:r>
            <a:r>
              <a:rPr lang="en-US" dirty="0"/>
              <a:t>: learn a model from the data using </a:t>
            </a:r>
            <a:r>
              <a:rPr lang="en-US" dirty="0">
                <a:solidFill>
                  <a:srgbClr val="FF0000"/>
                </a:solidFill>
              </a:rPr>
              <a:t>labeled data</a:t>
            </a:r>
            <a:r>
              <a:rPr lang="en-US" dirty="0"/>
              <a:t>.</a:t>
            </a:r>
          </a:p>
          <a:p>
            <a:pPr lvl="1"/>
            <a:r>
              <a:rPr lang="en-US" dirty="0">
                <a:solidFill>
                  <a:schemeClr val="accent6">
                    <a:lumMod val="75000"/>
                  </a:schemeClr>
                </a:solidFill>
              </a:rPr>
              <a:t>Classification </a:t>
            </a:r>
            <a:r>
              <a:rPr lang="en-US" dirty="0"/>
              <a:t>and </a:t>
            </a:r>
            <a:r>
              <a:rPr lang="en-US" dirty="0">
                <a:solidFill>
                  <a:schemeClr val="accent6">
                    <a:lumMod val="75000"/>
                  </a:schemeClr>
                </a:solidFill>
              </a:rPr>
              <a:t>Regression </a:t>
            </a:r>
            <a:r>
              <a:rPr lang="en-US" dirty="0"/>
              <a:t>are the prototypical examples of supervised learning tasks. Other are possible (e.g., ranking)</a:t>
            </a:r>
          </a:p>
          <a:p>
            <a:r>
              <a:rPr lang="en-US" dirty="0">
                <a:solidFill>
                  <a:srgbClr val="00B0F0"/>
                </a:solidFill>
              </a:rPr>
              <a:t>Unsupervised Learning</a:t>
            </a:r>
            <a:r>
              <a:rPr lang="en-US" dirty="0"/>
              <a:t>: learn a model – extract structure from </a:t>
            </a:r>
            <a:r>
              <a:rPr lang="en-US" dirty="0">
                <a:solidFill>
                  <a:srgbClr val="FF0000"/>
                </a:solidFill>
              </a:rPr>
              <a:t>unlabeled data</a:t>
            </a:r>
            <a:r>
              <a:rPr lang="en-US" dirty="0"/>
              <a:t>. </a:t>
            </a:r>
          </a:p>
          <a:p>
            <a:pPr lvl="1"/>
            <a:r>
              <a:rPr lang="en-US" dirty="0">
                <a:solidFill>
                  <a:schemeClr val="accent6">
                    <a:lumMod val="75000"/>
                  </a:schemeClr>
                </a:solidFill>
              </a:rPr>
              <a:t>Clustering</a:t>
            </a:r>
            <a:r>
              <a:rPr lang="en-US" dirty="0"/>
              <a:t> and </a:t>
            </a:r>
            <a:r>
              <a:rPr lang="en-US" dirty="0">
                <a:solidFill>
                  <a:schemeClr val="accent6">
                    <a:lumMod val="75000"/>
                  </a:schemeClr>
                </a:solidFill>
              </a:rPr>
              <a:t>Association Rules </a:t>
            </a:r>
            <a:r>
              <a:rPr lang="en-US" dirty="0"/>
              <a:t>are prototypical examples of unsupervised learning tasks.</a:t>
            </a:r>
          </a:p>
          <a:p>
            <a:r>
              <a:rPr lang="en-US" dirty="0">
                <a:solidFill>
                  <a:srgbClr val="00B0F0"/>
                </a:solidFill>
              </a:rPr>
              <a:t>Semi-supervised Learning</a:t>
            </a:r>
            <a:r>
              <a:rPr lang="en-US" dirty="0"/>
              <a:t>: learn a model for the data using both </a:t>
            </a:r>
            <a:r>
              <a:rPr lang="en-US" dirty="0">
                <a:solidFill>
                  <a:srgbClr val="FF0000"/>
                </a:solidFill>
              </a:rPr>
              <a:t>labeled and unlabeled </a:t>
            </a:r>
            <a:r>
              <a:rPr lang="en-US" dirty="0"/>
              <a:t>data.</a:t>
            </a:r>
          </a:p>
        </p:txBody>
      </p:sp>
    </p:spTree>
    <p:extLst>
      <p:ext uri="{BB962C8B-B14F-4D97-AF65-F5344CB8AC3E}">
        <p14:creationId xmlns:p14="http://schemas.microsoft.com/office/powerpoint/2010/main" val="9535650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Learning Steps</a:t>
            </a:r>
          </a:p>
        </p:txBody>
      </p:sp>
      <p:sp>
        <p:nvSpPr>
          <p:cNvPr id="3" name="Content Placeholder 2"/>
          <p:cNvSpPr>
            <a:spLocks noGrp="1"/>
          </p:cNvSpPr>
          <p:nvPr>
            <p:ph idx="1"/>
          </p:nvPr>
        </p:nvSpPr>
        <p:spPr/>
        <p:txBody>
          <a:bodyPr>
            <a:normAutofit fontScale="92500" lnSpcReduction="20000"/>
          </a:bodyPr>
          <a:lstStyle/>
          <a:p>
            <a:r>
              <a:rPr lang="en-US" dirty="0">
                <a:solidFill>
                  <a:schemeClr val="accent6">
                    <a:lumMod val="75000"/>
                  </a:schemeClr>
                </a:solidFill>
              </a:rPr>
              <a:t>Model</a:t>
            </a:r>
            <a:r>
              <a:rPr lang="en-US" dirty="0"/>
              <a:t> the problem</a:t>
            </a:r>
          </a:p>
          <a:p>
            <a:pPr lvl="1"/>
            <a:r>
              <a:rPr lang="en-US" dirty="0"/>
              <a:t>What is you are trying to predict? What kind of optimization function do you need? Do you need classes or probabilities?</a:t>
            </a:r>
          </a:p>
          <a:p>
            <a:r>
              <a:rPr lang="en-US" dirty="0"/>
              <a:t>Extract </a:t>
            </a:r>
            <a:r>
              <a:rPr lang="en-US" dirty="0">
                <a:solidFill>
                  <a:srgbClr val="0070C0"/>
                </a:solidFill>
              </a:rPr>
              <a:t>Features</a:t>
            </a:r>
          </a:p>
          <a:p>
            <a:pPr lvl="1"/>
            <a:r>
              <a:rPr lang="en-US" dirty="0"/>
              <a:t>How do you find the right features that help to discriminate between the classes?</a:t>
            </a:r>
          </a:p>
          <a:p>
            <a:r>
              <a:rPr lang="en-US" dirty="0"/>
              <a:t>Obtain </a:t>
            </a:r>
            <a:r>
              <a:rPr lang="en-US" dirty="0">
                <a:solidFill>
                  <a:schemeClr val="accent6">
                    <a:lumMod val="75000"/>
                  </a:schemeClr>
                </a:solidFill>
              </a:rPr>
              <a:t>training data</a:t>
            </a:r>
          </a:p>
          <a:p>
            <a:pPr lvl="1"/>
            <a:r>
              <a:rPr lang="en-US" dirty="0"/>
              <a:t>Obtain a collection of labeled data. Make sure it is large enough, accurate and representative. Ensure that classes are well represented.</a:t>
            </a:r>
          </a:p>
          <a:p>
            <a:r>
              <a:rPr lang="en-US" dirty="0"/>
              <a:t>Decide on the </a:t>
            </a:r>
            <a:r>
              <a:rPr lang="en-US" dirty="0">
                <a:solidFill>
                  <a:srgbClr val="0070C0"/>
                </a:solidFill>
              </a:rPr>
              <a:t>technique</a:t>
            </a:r>
          </a:p>
          <a:p>
            <a:pPr lvl="1"/>
            <a:r>
              <a:rPr lang="en-US" dirty="0"/>
              <a:t>What is the right technique for your problem?</a:t>
            </a:r>
          </a:p>
          <a:p>
            <a:r>
              <a:rPr lang="en-US" dirty="0">
                <a:solidFill>
                  <a:schemeClr val="accent6">
                    <a:lumMod val="75000"/>
                  </a:schemeClr>
                </a:solidFill>
              </a:rPr>
              <a:t>Apply</a:t>
            </a:r>
            <a:r>
              <a:rPr lang="en-US" dirty="0"/>
              <a:t> in practice</a:t>
            </a:r>
          </a:p>
          <a:p>
            <a:pPr lvl="1"/>
            <a:r>
              <a:rPr lang="en-US" dirty="0"/>
              <a:t>Can the model be trained for very large data? How do you test how you do in practice? How do you improve?</a:t>
            </a:r>
          </a:p>
          <a:p>
            <a:pPr lvl="1"/>
            <a:endParaRPr lang="en-US" dirty="0"/>
          </a:p>
        </p:txBody>
      </p:sp>
    </p:spTree>
    <p:extLst>
      <p:ext uri="{BB962C8B-B14F-4D97-AF65-F5344CB8AC3E}">
        <p14:creationId xmlns:p14="http://schemas.microsoft.com/office/powerpoint/2010/main" val="3515552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pic>
        <p:nvPicPr>
          <p:cNvPr id="4" name="Picture 3"/>
          <p:cNvPicPr>
            <a:picLocks noChangeAspect="1"/>
          </p:cNvPicPr>
          <p:nvPr/>
        </p:nvPicPr>
        <p:blipFill>
          <a:blip r:embed="rId2"/>
          <a:stretch>
            <a:fillRect/>
          </a:stretch>
        </p:blipFill>
        <p:spPr>
          <a:xfrm>
            <a:off x="5943601" y="1600200"/>
            <a:ext cx="4935823" cy="4107000"/>
          </a:xfrm>
          <a:prstGeom prst="rect">
            <a:avLst/>
          </a:prstGeom>
        </p:spPr>
      </p:pic>
      <p:pic>
        <p:nvPicPr>
          <p:cNvPr id="5" name="Picture 4"/>
          <p:cNvPicPr>
            <a:picLocks noChangeAspect="1"/>
          </p:cNvPicPr>
          <p:nvPr/>
        </p:nvPicPr>
        <p:blipFill>
          <a:blip r:embed="rId3"/>
          <a:stretch>
            <a:fillRect/>
          </a:stretch>
        </p:blipFill>
        <p:spPr>
          <a:xfrm>
            <a:off x="1541586" y="1753434"/>
            <a:ext cx="4507409" cy="3800532"/>
          </a:xfrm>
          <a:prstGeom prst="rect">
            <a:avLst/>
          </a:prstGeom>
        </p:spPr>
      </p:pic>
    </p:spTree>
    <p:extLst>
      <p:ext uri="{BB962C8B-B14F-4D97-AF65-F5344CB8AC3E}">
        <p14:creationId xmlns:p14="http://schemas.microsoft.com/office/powerpoint/2010/main" val="2924623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the problem</a:t>
            </a:r>
          </a:p>
        </p:txBody>
      </p:sp>
      <p:sp>
        <p:nvSpPr>
          <p:cNvPr id="3" name="Content Placeholder 2"/>
          <p:cNvSpPr>
            <a:spLocks noGrp="1"/>
          </p:cNvSpPr>
          <p:nvPr>
            <p:ph idx="1"/>
          </p:nvPr>
        </p:nvSpPr>
        <p:spPr/>
        <p:txBody>
          <a:bodyPr/>
          <a:lstStyle/>
          <a:p>
            <a:r>
              <a:rPr lang="en-US" dirty="0"/>
              <a:t>Sometimes it is not obvious. Consider the following three problems</a:t>
            </a:r>
          </a:p>
          <a:p>
            <a:pPr lvl="1"/>
            <a:r>
              <a:rPr lang="en-US" dirty="0"/>
              <a:t>Detecting if an email is spam</a:t>
            </a:r>
          </a:p>
          <a:p>
            <a:pPr lvl="1"/>
            <a:r>
              <a:rPr lang="en-US" dirty="0"/>
              <a:t>Categorizing the queries in a search engine</a:t>
            </a:r>
          </a:p>
          <a:p>
            <a:pPr lvl="1"/>
            <a:r>
              <a:rPr lang="en-US" dirty="0"/>
              <a:t>Ranking the results of a web search</a:t>
            </a:r>
          </a:p>
          <a:p>
            <a:pPr lvl="1"/>
            <a:r>
              <a:rPr lang="en-US" dirty="0"/>
              <a:t>Predicting the reply to a question.</a:t>
            </a:r>
          </a:p>
        </p:txBody>
      </p:sp>
    </p:spTree>
    <p:extLst>
      <p:ext uri="{BB962C8B-B14F-4D97-AF65-F5344CB8AC3E}">
        <p14:creationId xmlns:p14="http://schemas.microsoft.com/office/powerpoint/2010/main" val="118952032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extraction	</a:t>
            </a:r>
          </a:p>
        </p:txBody>
      </p:sp>
      <p:sp>
        <p:nvSpPr>
          <p:cNvPr id="3" name="Content Placeholder 2"/>
          <p:cNvSpPr>
            <a:spLocks noGrp="1"/>
          </p:cNvSpPr>
          <p:nvPr>
            <p:ph idx="1"/>
          </p:nvPr>
        </p:nvSpPr>
        <p:spPr/>
        <p:txBody>
          <a:bodyPr>
            <a:normAutofit fontScale="85000" lnSpcReduction="20000"/>
          </a:bodyPr>
          <a:lstStyle/>
          <a:p>
            <a:r>
              <a:rPr lang="en-US" dirty="0"/>
              <a:t>Feature extraction, or </a:t>
            </a:r>
            <a:r>
              <a:rPr lang="en-US" dirty="0">
                <a:solidFill>
                  <a:schemeClr val="accent6">
                    <a:lumMod val="75000"/>
                  </a:schemeClr>
                </a:solidFill>
              </a:rPr>
              <a:t>feature engineering </a:t>
            </a:r>
            <a:r>
              <a:rPr lang="en-US" dirty="0"/>
              <a:t>is the most tedious but also the most important step</a:t>
            </a:r>
          </a:p>
          <a:p>
            <a:pPr lvl="1"/>
            <a:r>
              <a:rPr lang="en-US" dirty="0"/>
              <a:t>How do you separate the players of the Greek national team from those of the Swedish national team?</a:t>
            </a:r>
          </a:p>
          <a:p>
            <a:pPr lvl="1"/>
            <a:endParaRPr lang="en-US" dirty="0"/>
          </a:p>
          <a:p>
            <a:r>
              <a:rPr lang="en-US" dirty="0"/>
              <a:t>One line of thought: throw features to the classifier and the classifier will figure out which ones are important</a:t>
            </a:r>
          </a:p>
          <a:p>
            <a:pPr lvl="1"/>
            <a:r>
              <a:rPr lang="en-US" dirty="0">
                <a:solidFill>
                  <a:srgbClr val="0070C0"/>
                </a:solidFill>
              </a:rPr>
              <a:t>More features</a:t>
            </a:r>
            <a:r>
              <a:rPr lang="en-US" dirty="0"/>
              <a:t>, means that you need </a:t>
            </a:r>
            <a:r>
              <a:rPr lang="en-US" dirty="0">
                <a:solidFill>
                  <a:schemeClr val="accent6">
                    <a:lumMod val="75000"/>
                  </a:schemeClr>
                </a:solidFill>
              </a:rPr>
              <a:t>more training data</a:t>
            </a:r>
          </a:p>
          <a:p>
            <a:r>
              <a:rPr lang="en-US" dirty="0"/>
              <a:t>Another line of thought: </a:t>
            </a:r>
            <a:r>
              <a:rPr lang="en-US" dirty="0">
                <a:solidFill>
                  <a:srgbClr val="0070C0"/>
                </a:solidFill>
              </a:rPr>
              <a:t>Feature Selection</a:t>
            </a:r>
            <a:r>
              <a:rPr lang="en-US" dirty="0"/>
              <a:t>: Select carefully the features using various functions and techniques</a:t>
            </a:r>
          </a:p>
          <a:p>
            <a:pPr lvl="1"/>
            <a:r>
              <a:rPr lang="en-US" dirty="0"/>
              <a:t>Computationally intensive</a:t>
            </a:r>
          </a:p>
          <a:p>
            <a:pPr lvl="1"/>
            <a:endParaRPr lang="en-US" dirty="0"/>
          </a:p>
          <a:p>
            <a:r>
              <a:rPr lang="en-US" dirty="0"/>
              <a:t>Deep Neural Networks</a:t>
            </a:r>
          </a:p>
          <a:p>
            <a:pPr lvl="1"/>
            <a:r>
              <a:rPr lang="en-US" dirty="0"/>
              <a:t>They use raw data for classification</a:t>
            </a:r>
          </a:p>
          <a:p>
            <a:pPr lvl="1"/>
            <a:r>
              <a:rPr lang="en-US" dirty="0"/>
              <a:t>They learn a representation from the data</a:t>
            </a:r>
          </a:p>
        </p:txBody>
      </p:sp>
    </p:spTree>
    <p:extLst>
      <p:ext uri="{BB962C8B-B14F-4D97-AF65-F5344CB8AC3E}">
        <p14:creationId xmlns:p14="http://schemas.microsoft.com/office/powerpoint/2010/main" val="41692075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data</a:t>
            </a:r>
          </a:p>
        </p:txBody>
      </p:sp>
      <p:sp>
        <p:nvSpPr>
          <p:cNvPr id="3" name="Content Placeholder 2"/>
          <p:cNvSpPr>
            <a:spLocks noGrp="1"/>
          </p:cNvSpPr>
          <p:nvPr>
            <p:ph idx="1"/>
          </p:nvPr>
        </p:nvSpPr>
        <p:spPr/>
        <p:txBody>
          <a:bodyPr>
            <a:normAutofit fontScale="92500" lnSpcReduction="10000"/>
          </a:bodyPr>
          <a:lstStyle/>
          <a:p>
            <a:r>
              <a:rPr lang="en-US" dirty="0"/>
              <a:t>An overlooked problem: How do you get </a:t>
            </a:r>
            <a:r>
              <a:rPr lang="en-US" dirty="0">
                <a:solidFill>
                  <a:schemeClr val="accent6">
                    <a:lumMod val="75000"/>
                  </a:schemeClr>
                </a:solidFill>
              </a:rPr>
              <a:t>labeled data</a:t>
            </a:r>
            <a:r>
              <a:rPr lang="en-US" dirty="0"/>
              <a:t> for training your model?</a:t>
            </a:r>
          </a:p>
          <a:p>
            <a:pPr lvl="1"/>
            <a:r>
              <a:rPr lang="en-US" dirty="0"/>
              <a:t>E.g., how do you get training data for ranking?</a:t>
            </a:r>
          </a:p>
          <a:p>
            <a:pPr lvl="1"/>
            <a:r>
              <a:rPr lang="en-US" dirty="0"/>
              <a:t>Chicken and egg problem</a:t>
            </a:r>
          </a:p>
          <a:p>
            <a:r>
              <a:rPr lang="en-US" dirty="0"/>
              <a:t>Usually requires a lot of manual effort and domain expertise and carefully planned labeling</a:t>
            </a:r>
          </a:p>
          <a:p>
            <a:pPr lvl="1"/>
            <a:r>
              <a:rPr lang="en-US" dirty="0"/>
              <a:t>Results are not always of high quality (lack of expertise)</a:t>
            </a:r>
          </a:p>
          <a:p>
            <a:pPr lvl="1"/>
            <a:r>
              <a:rPr lang="en-US" dirty="0"/>
              <a:t>And they are not sufficient (low coverage of the space)</a:t>
            </a:r>
          </a:p>
          <a:p>
            <a:r>
              <a:rPr lang="en-US" dirty="0"/>
              <a:t>Recent trends:</a:t>
            </a:r>
          </a:p>
          <a:p>
            <a:pPr lvl="1"/>
            <a:r>
              <a:rPr lang="en-US" dirty="0"/>
              <a:t>Find a </a:t>
            </a:r>
            <a:r>
              <a:rPr lang="en-US" dirty="0">
                <a:solidFill>
                  <a:srgbClr val="0070C0"/>
                </a:solidFill>
              </a:rPr>
              <a:t>source</a:t>
            </a:r>
            <a:r>
              <a:rPr lang="en-US" dirty="0"/>
              <a:t> that generates the labeled data for you, or use the data themselves for the prediction task</a:t>
            </a:r>
          </a:p>
          <a:p>
            <a:pPr lvl="1"/>
            <a:r>
              <a:rPr lang="en-US" dirty="0">
                <a:solidFill>
                  <a:schemeClr val="accent6">
                    <a:lumMod val="75000"/>
                  </a:schemeClr>
                </a:solidFill>
              </a:rPr>
              <a:t>Crowd-sourcing</a:t>
            </a:r>
            <a:r>
              <a:rPr lang="en-US" dirty="0"/>
              <a:t> techniques</a:t>
            </a:r>
          </a:p>
        </p:txBody>
      </p:sp>
    </p:spTree>
    <p:extLst>
      <p:ext uri="{BB962C8B-B14F-4D97-AF65-F5344CB8AC3E}">
        <p14:creationId xmlns:p14="http://schemas.microsoft.com/office/powerpoint/2010/main" val="16904158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Dealing with small amounts of labeled data</a:t>
            </a:r>
          </a:p>
        </p:txBody>
      </p:sp>
      <p:sp>
        <p:nvSpPr>
          <p:cNvPr id="3" name="Content Placeholder 2"/>
          <p:cNvSpPr>
            <a:spLocks noGrp="1"/>
          </p:cNvSpPr>
          <p:nvPr>
            <p:ph idx="1"/>
          </p:nvPr>
        </p:nvSpPr>
        <p:spPr/>
        <p:txBody>
          <a:bodyPr>
            <a:normAutofit fontScale="92500" lnSpcReduction="20000"/>
          </a:bodyPr>
          <a:lstStyle/>
          <a:p>
            <a:r>
              <a:rPr lang="en-US" dirty="0">
                <a:solidFill>
                  <a:schemeClr val="accent6">
                    <a:lumMod val="75000"/>
                  </a:schemeClr>
                </a:solidFill>
              </a:rPr>
              <a:t>Semi-supervised learning </a:t>
            </a:r>
            <a:r>
              <a:rPr lang="en-US" dirty="0"/>
              <a:t>techniques have been developed for this purpose. </a:t>
            </a:r>
          </a:p>
          <a:p>
            <a:endParaRPr lang="en-US" dirty="0"/>
          </a:p>
          <a:p>
            <a:r>
              <a:rPr lang="en-US" dirty="0">
                <a:solidFill>
                  <a:srgbClr val="0070C0"/>
                </a:solidFill>
              </a:rPr>
              <a:t>Self-training</a:t>
            </a:r>
            <a:r>
              <a:rPr lang="en-US" dirty="0"/>
              <a:t>: Train a classifier on the data, and then feed back the high-confidence output of the classifier as input</a:t>
            </a:r>
          </a:p>
          <a:p>
            <a:endParaRPr lang="en-US" dirty="0"/>
          </a:p>
          <a:p>
            <a:r>
              <a:rPr lang="en-US" dirty="0">
                <a:solidFill>
                  <a:srgbClr val="0070C0"/>
                </a:solidFill>
              </a:rPr>
              <a:t>Co-training</a:t>
            </a:r>
            <a:r>
              <a:rPr lang="en-US" dirty="0"/>
              <a:t>: train two “independent” classifiers and feed the output of one classifier as input to the other.</a:t>
            </a:r>
          </a:p>
          <a:p>
            <a:endParaRPr lang="en-US" dirty="0"/>
          </a:p>
          <a:p>
            <a:r>
              <a:rPr lang="en-US" dirty="0">
                <a:solidFill>
                  <a:srgbClr val="0070C0"/>
                </a:solidFill>
              </a:rPr>
              <a:t>Regularization</a:t>
            </a:r>
            <a:r>
              <a:rPr lang="en-US" dirty="0"/>
              <a:t>: Treat learning as an optimization problem where you define relationships between the objects you want to classify, and you exploit these relationships</a:t>
            </a:r>
          </a:p>
          <a:p>
            <a:pPr lvl="1"/>
            <a:r>
              <a:rPr lang="en-US" dirty="0"/>
              <a:t>Example: Image restoration </a:t>
            </a:r>
          </a:p>
        </p:txBody>
      </p:sp>
    </p:spTree>
    <p:extLst>
      <p:ext uri="{BB962C8B-B14F-4D97-AF65-F5344CB8AC3E}">
        <p14:creationId xmlns:p14="http://schemas.microsoft.com/office/powerpoint/2010/main" val="11484550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Technique</a:t>
            </a:r>
          </a:p>
        </p:txBody>
      </p:sp>
      <p:sp>
        <p:nvSpPr>
          <p:cNvPr id="3" name="Content Placeholder 2"/>
          <p:cNvSpPr>
            <a:spLocks noGrp="1"/>
          </p:cNvSpPr>
          <p:nvPr>
            <p:ph idx="1"/>
          </p:nvPr>
        </p:nvSpPr>
        <p:spPr/>
        <p:txBody>
          <a:bodyPr/>
          <a:lstStyle/>
          <a:p>
            <a:r>
              <a:rPr lang="en-US" dirty="0"/>
              <a:t>The choice of technique depends on the problem requirements (do we need a probability estimate?) and the problem specifics (does independence assumption hold? do we think classes are linearly separable?)</a:t>
            </a:r>
          </a:p>
          <a:p>
            <a:r>
              <a:rPr lang="en-US" dirty="0"/>
              <a:t>For many cases finding the right technique may be trial and error</a:t>
            </a:r>
          </a:p>
          <a:p>
            <a:r>
              <a:rPr lang="en-US" dirty="0"/>
              <a:t>For many cases the exact technique does not matter.</a:t>
            </a:r>
          </a:p>
        </p:txBody>
      </p:sp>
    </p:spTree>
    <p:extLst>
      <p:ext uri="{BB962C8B-B14F-4D97-AF65-F5344CB8AC3E}">
        <p14:creationId xmlns:p14="http://schemas.microsoft.com/office/powerpoint/2010/main" val="219991234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Data Trumps Better Algorithms</a:t>
            </a:r>
          </a:p>
        </p:txBody>
      </p:sp>
      <p:sp>
        <p:nvSpPr>
          <p:cNvPr id="3" name="Content Placeholder 2"/>
          <p:cNvSpPr>
            <a:spLocks noGrp="1"/>
          </p:cNvSpPr>
          <p:nvPr>
            <p:ph sz="half" idx="1"/>
          </p:nvPr>
        </p:nvSpPr>
        <p:spPr>
          <a:xfrm>
            <a:off x="685800" y="2362201"/>
            <a:ext cx="5410200" cy="3886200"/>
          </a:xfrm>
        </p:spPr>
        <p:txBody>
          <a:bodyPr>
            <a:normAutofit/>
          </a:bodyPr>
          <a:lstStyle/>
          <a:p>
            <a:r>
              <a:rPr lang="en-US" dirty="0"/>
              <a:t>The web has made this possible.</a:t>
            </a:r>
          </a:p>
          <a:p>
            <a:pPr lvl="1"/>
            <a:r>
              <a:rPr lang="en-US" dirty="0"/>
              <a:t>Especially for text-related tasks</a:t>
            </a:r>
          </a:p>
          <a:p>
            <a:pPr lvl="1"/>
            <a:r>
              <a:rPr lang="en-US" dirty="0"/>
              <a:t>Search engine uses the </a:t>
            </a:r>
            <a:r>
              <a:rPr lang="en-US" dirty="0">
                <a:solidFill>
                  <a:schemeClr val="accent6">
                    <a:lumMod val="75000"/>
                  </a:schemeClr>
                </a:solidFill>
              </a:rPr>
              <a:t>collective human intelligence</a:t>
            </a:r>
          </a:p>
          <a:p>
            <a:pPr marL="0" indent="0">
              <a:buNone/>
            </a:pPr>
            <a:endParaRPr lang="en-US" dirty="0"/>
          </a:p>
          <a:p>
            <a:pPr marL="0" indent="0">
              <a:buNone/>
            </a:pPr>
            <a:r>
              <a:rPr lang="en-US" dirty="0"/>
              <a:t>Google lecture: </a:t>
            </a:r>
            <a:r>
              <a:rPr lang="en-US" dirty="0">
                <a:hlinkClick r:id="rId2"/>
              </a:rPr>
              <a:t>Theorizing from the Data</a:t>
            </a:r>
            <a:endParaRPr lang="en-US" dirty="0"/>
          </a:p>
        </p:txBody>
      </p:sp>
      <p:sp>
        <p:nvSpPr>
          <p:cNvPr id="4" name="Content Placeholder 3"/>
          <p:cNvSpPr>
            <a:spLocks noGrp="1"/>
          </p:cNvSpPr>
          <p:nvPr>
            <p:ph sz="half" idx="2"/>
          </p:nvPr>
        </p:nvSpPr>
        <p:spPr>
          <a:xfrm>
            <a:off x="609600" y="1562100"/>
            <a:ext cx="10668000" cy="990600"/>
          </a:xfrm>
        </p:spPr>
        <p:txBody>
          <a:bodyPr>
            <a:normAutofit/>
          </a:bodyPr>
          <a:lstStyle/>
          <a:p>
            <a:r>
              <a:rPr lang="en-US" dirty="0"/>
              <a:t>If you have enough data then the algorithms are not so important</a:t>
            </a:r>
          </a:p>
        </p:txBody>
      </p:sp>
      <p:pic>
        <p:nvPicPr>
          <p:cNvPr id="9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532336"/>
            <a:ext cx="4686300" cy="42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23800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Apply-Test</a:t>
            </a:r>
          </a:p>
        </p:txBody>
      </p:sp>
      <p:sp>
        <p:nvSpPr>
          <p:cNvPr id="6" name="Content Placeholder 5"/>
          <p:cNvSpPr>
            <a:spLocks noGrp="1"/>
          </p:cNvSpPr>
          <p:nvPr>
            <p:ph idx="1"/>
          </p:nvPr>
        </p:nvSpPr>
        <p:spPr/>
        <p:txBody>
          <a:bodyPr>
            <a:normAutofit/>
          </a:bodyPr>
          <a:lstStyle/>
          <a:p>
            <a:r>
              <a:rPr lang="en-US" dirty="0"/>
              <a:t>How do you </a:t>
            </a:r>
            <a:r>
              <a:rPr lang="en-US" dirty="0">
                <a:solidFill>
                  <a:schemeClr val="accent6">
                    <a:lumMod val="75000"/>
                  </a:schemeClr>
                </a:solidFill>
              </a:rPr>
              <a:t>scale</a:t>
            </a:r>
            <a:r>
              <a:rPr lang="en-US" dirty="0"/>
              <a:t> to very large datasets?</a:t>
            </a:r>
          </a:p>
          <a:p>
            <a:pPr lvl="1"/>
            <a:r>
              <a:rPr lang="en-US" dirty="0"/>
              <a:t>Distributed computing – </a:t>
            </a:r>
            <a:r>
              <a:rPr lang="en-US" dirty="0">
                <a:solidFill>
                  <a:srgbClr val="0070C0"/>
                </a:solidFill>
              </a:rPr>
              <a:t>map-reduce</a:t>
            </a:r>
            <a:r>
              <a:rPr lang="en-US" dirty="0"/>
              <a:t> implementations of machine learning algorithms (</a:t>
            </a:r>
            <a:r>
              <a:rPr lang="en-US" dirty="0" err="1"/>
              <a:t>Mahaut</a:t>
            </a:r>
            <a:r>
              <a:rPr lang="en-US" dirty="0"/>
              <a:t>, over Hadoop)</a:t>
            </a:r>
          </a:p>
          <a:p>
            <a:pPr lvl="1"/>
            <a:endParaRPr lang="en-US" dirty="0"/>
          </a:p>
          <a:p>
            <a:r>
              <a:rPr lang="en-US" dirty="0"/>
              <a:t>How do you test something that is running online?</a:t>
            </a:r>
          </a:p>
          <a:p>
            <a:pPr lvl="1"/>
            <a:r>
              <a:rPr lang="en-US" dirty="0"/>
              <a:t>You cannot get labeled data in this case</a:t>
            </a:r>
          </a:p>
          <a:p>
            <a:pPr lvl="1"/>
            <a:r>
              <a:rPr lang="en-US" dirty="0">
                <a:solidFill>
                  <a:schemeClr val="accent6">
                    <a:lumMod val="75000"/>
                  </a:schemeClr>
                </a:solidFill>
              </a:rPr>
              <a:t>A/B testing</a:t>
            </a:r>
          </a:p>
          <a:p>
            <a:pPr lvl="1"/>
            <a:endParaRPr lang="en-US" dirty="0"/>
          </a:p>
          <a:p>
            <a:r>
              <a:rPr lang="en-US" dirty="0"/>
              <a:t>How do you deal with changes in data?</a:t>
            </a:r>
          </a:p>
          <a:p>
            <a:pPr lvl="1"/>
            <a:r>
              <a:rPr lang="en-US" dirty="0">
                <a:solidFill>
                  <a:srgbClr val="0070C0"/>
                </a:solidFill>
              </a:rPr>
              <a:t>Active learning</a:t>
            </a:r>
          </a:p>
        </p:txBody>
      </p:sp>
    </p:spTree>
    <p:extLst>
      <p:ext uri="{BB962C8B-B14F-4D97-AF65-F5344CB8AC3E}">
        <p14:creationId xmlns:p14="http://schemas.microsoft.com/office/powerpoint/2010/main" val="1427418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pic>
        <p:nvPicPr>
          <p:cNvPr id="4" name="Picture 3"/>
          <p:cNvPicPr>
            <a:picLocks noChangeAspect="1"/>
          </p:cNvPicPr>
          <p:nvPr/>
        </p:nvPicPr>
        <p:blipFill>
          <a:blip r:embed="rId2"/>
          <a:stretch>
            <a:fillRect/>
          </a:stretch>
        </p:blipFill>
        <p:spPr>
          <a:xfrm>
            <a:off x="5936902" y="1219200"/>
            <a:ext cx="5597070" cy="5168449"/>
          </a:xfrm>
          <a:prstGeom prst="rect">
            <a:avLst/>
          </a:prstGeom>
        </p:spPr>
      </p:pic>
      <p:pic>
        <p:nvPicPr>
          <p:cNvPr id="5" name="Picture 4"/>
          <p:cNvPicPr>
            <a:picLocks noChangeAspect="1"/>
          </p:cNvPicPr>
          <p:nvPr/>
        </p:nvPicPr>
        <p:blipFill>
          <a:blip r:embed="rId3"/>
          <a:stretch>
            <a:fillRect/>
          </a:stretch>
        </p:blipFill>
        <p:spPr>
          <a:xfrm>
            <a:off x="1524000" y="1371600"/>
            <a:ext cx="4418820" cy="4103520"/>
          </a:xfrm>
          <a:prstGeom prst="rect">
            <a:avLst/>
          </a:prstGeom>
        </p:spPr>
      </p:pic>
    </p:spTree>
    <p:extLst>
      <p:ext uri="{BB962C8B-B14F-4D97-AF65-F5344CB8AC3E}">
        <p14:creationId xmlns:p14="http://schemas.microsoft.com/office/powerpoint/2010/main" val="1742675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Rectangle 2"/>
          <p:cNvSpPr>
            <a:spLocks noGrp="1" noChangeArrowheads="1"/>
          </p:cNvSpPr>
          <p:nvPr>
            <p:ph type="title"/>
          </p:nvPr>
        </p:nvSpPr>
        <p:spPr/>
        <p:txBody>
          <a:bodyPr/>
          <a:lstStyle/>
          <a:p>
            <a:r>
              <a:rPr lang="en-US"/>
              <a:t>Nearest Neighbor Classification…</a:t>
            </a:r>
          </a:p>
        </p:txBody>
      </p:sp>
      <p:sp>
        <p:nvSpPr>
          <p:cNvPr id="1060867" name="Rectangle 3"/>
          <p:cNvSpPr>
            <a:spLocks noGrp="1" noChangeArrowheads="1"/>
          </p:cNvSpPr>
          <p:nvPr>
            <p:ph type="body" idx="1"/>
          </p:nvPr>
        </p:nvSpPr>
        <p:spPr/>
        <p:txBody>
          <a:bodyPr/>
          <a:lstStyle/>
          <a:p>
            <a:r>
              <a:rPr lang="en-US"/>
              <a:t>Scaling issues</a:t>
            </a:r>
          </a:p>
          <a:p>
            <a:pPr lvl="1"/>
            <a:r>
              <a:rPr lang="en-US"/>
              <a:t>Attributes may have to be scaled to prevent distance measures from being dominated by one of the attributes</a:t>
            </a:r>
          </a:p>
          <a:p>
            <a:pPr lvl="1"/>
            <a:r>
              <a:rPr lang="en-US"/>
              <a:t>Example:</a:t>
            </a:r>
          </a:p>
          <a:p>
            <a:pPr lvl="2"/>
            <a:r>
              <a:rPr lang="en-US"/>
              <a:t> height of a person may vary from 1.5m to 1.8m</a:t>
            </a:r>
          </a:p>
          <a:p>
            <a:pPr lvl="2"/>
            <a:r>
              <a:rPr lang="en-US"/>
              <a:t> weight of a person may vary from 90lb to 300lb</a:t>
            </a:r>
          </a:p>
          <a:p>
            <a:pPr lvl="2"/>
            <a:r>
              <a:rPr lang="en-US"/>
              <a:t> income of a person may vary from $10K to $1M</a:t>
            </a:r>
          </a:p>
        </p:txBody>
      </p:sp>
    </p:spTree>
    <p:extLst>
      <p:ext uri="{BB962C8B-B14F-4D97-AF65-F5344CB8AC3E}">
        <p14:creationId xmlns:p14="http://schemas.microsoft.com/office/powerpoint/2010/main" val="3960519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2"/>
          <p:cNvSpPr>
            <a:spLocks noGrp="1" noChangeArrowheads="1"/>
          </p:cNvSpPr>
          <p:nvPr>
            <p:ph type="title"/>
          </p:nvPr>
        </p:nvSpPr>
        <p:spPr/>
        <p:txBody>
          <a:bodyPr/>
          <a:lstStyle/>
          <a:p>
            <a:r>
              <a:rPr lang="en-US"/>
              <a:t>Nearest Neighbor Classification…</a:t>
            </a:r>
          </a:p>
        </p:txBody>
      </p:sp>
      <p:sp>
        <p:nvSpPr>
          <p:cNvPr id="1061891" name="Rectangle 3"/>
          <p:cNvSpPr>
            <a:spLocks noGrp="1" noChangeArrowheads="1"/>
          </p:cNvSpPr>
          <p:nvPr>
            <p:ph type="body" idx="1"/>
          </p:nvPr>
        </p:nvSpPr>
        <p:spPr>
          <a:xfrm>
            <a:off x="685800" y="1828800"/>
            <a:ext cx="9525000" cy="4876800"/>
          </a:xfrm>
        </p:spPr>
        <p:txBody>
          <a:bodyPr/>
          <a:lstStyle/>
          <a:p>
            <a:r>
              <a:rPr lang="en-US" dirty="0"/>
              <a:t>Problem with Euclidean measure:</a:t>
            </a:r>
          </a:p>
          <a:p>
            <a:pPr lvl="1"/>
            <a:r>
              <a:rPr lang="en-US" dirty="0"/>
              <a:t>High dimensional data </a:t>
            </a:r>
          </a:p>
          <a:p>
            <a:pPr lvl="2"/>
            <a:r>
              <a:rPr lang="en-US" dirty="0"/>
              <a:t> </a:t>
            </a:r>
            <a:r>
              <a:rPr lang="en-US" dirty="0">
                <a:solidFill>
                  <a:srgbClr val="FF0000"/>
                </a:solidFill>
              </a:rPr>
              <a:t>curse of dimensionality</a:t>
            </a:r>
          </a:p>
          <a:p>
            <a:pPr lvl="1"/>
            <a:r>
              <a:rPr lang="en-US" dirty="0"/>
              <a:t>Can produce counter-intuitive results</a:t>
            </a:r>
          </a:p>
          <a:p>
            <a:pPr lvl="1"/>
            <a:endParaRPr lang="en-US" dirty="0"/>
          </a:p>
          <a:p>
            <a:pPr lvl="1"/>
            <a:endParaRPr lang="en-US" dirty="0"/>
          </a:p>
          <a:p>
            <a:pPr lvl="1"/>
            <a:endParaRPr lang="en-US" dirty="0"/>
          </a:p>
          <a:p>
            <a:pPr lvl="1"/>
            <a:endParaRPr lang="en-US" dirty="0"/>
          </a:p>
        </p:txBody>
      </p:sp>
      <p:sp>
        <p:nvSpPr>
          <p:cNvPr id="1061892" name="Text Box 4"/>
          <p:cNvSpPr txBox="1">
            <a:spLocks noChangeArrowheads="1"/>
          </p:cNvSpPr>
          <p:nvPr/>
        </p:nvSpPr>
        <p:spPr bwMode="auto">
          <a:xfrm>
            <a:off x="1981200" y="3946525"/>
            <a:ext cx="3200400" cy="469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1 1 1 1 1 1 1 1 1 1 1 0</a:t>
            </a:r>
          </a:p>
        </p:txBody>
      </p:sp>
      <p:sp>
        <p:nvSpPr>
          <p:cNvPr id="1061893" name="Text Box 5"/>
          <p:cNvSpPr txBox="1">
            <a:spLocks noChangeArrowheads="1"/>
          </p:cNvSpPr>
          <p:nvPr/>
        </p:nvSpPr>
        <p:spPr bwMode="auto">
          <a:xfrm>
            <a:off x="1981200" y="4632325"/>
            <a:ext cx="3200400" cy="469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0 1 1 1 1 1 1 1 1 1 1 1</a:t>
            </a:r>
          </a:p>
        </p:txBody>
      </p:sp>
      <p:sp>
        <p:nvSpPr>
          <p:cNvPr id="1061894" name="Text Box 6"/>
          <p:cNvSpPr txBox="1">
            <a:spLocks noChangeArrowheads="1"/>
          </p:cNvSpPr>
          <p:nvPr/>
        </p:nvSpPr>
        <p:spPr bwMode="auto">
          <a:xfrm>
            <a:off x="6400800" y="3959225"/>
            <a:ext cx="3200400" cy="469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1 0 0 0 0 0 0 0 0 0 0 0</a:t>
            </a:r>
          </a:p>
        </p:txBody>
      </p:sp>
      <p:sp>
        <p:nvSpPr>
          <p:cNvPr id="1061895" name="Text Box 7"/>
          <p:cNvSpPr txBox="1">
            <a:spLocks noChangeArrowheads="1"/>
          </p:cNvSpPr>
          <p:nvPr/>
        </p:nvSpPr>
        <p:spPr bwMode="auto">
          <a:xfrm>
            <a:off x="6400800" y="4645025"/>
            <a:ext cx="3200400" cy="469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0 0 0 0 0 0 0 0 0 0 0 1</a:t>
            </a:r>
          </a:p>
        </p:txBody>
      </p:sp>
      <p:sp>
        <p:nvSpPr>
          <p:cNvPr id="1061896" name="Rectangle 8"/>
          <p:cNvSpPr>
            <a:spLocks noChangeArrowheads="1"/>
          </p:cNvSpPr>
          <p:nvPr/>
        </p:nvSpPr>
        <p:spPr bwMode="auto">
          <a:xfrm>
            <a:off x="5486400" y="4264025"/>
            <a:ext cx="5588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10000"/>
              </a:spcBef>
              <a:spcAft>
                <a:spcPts val="400"/>
              </a:spcAft>
              <a:buClr>
                <a:srgbClr val="0C7B9C"/>
              </a:buClr>
              <a:buSzPct val="75000"/>
            </a:pPr>
            <a:r>
              <a:rPr lang="en-US" sz="2400"/>
              <a:t>vs</a:t>
            </a:r>
          </a:p>
        </p:txBody>
      </p:sp>
      <p:sp>
        <p:nvSpPr>
          <p:cNvPr id="1061897" name="Text Box 9"/>
          <p:cNvSpPr txBox="1">
            <a:spLocks noChangeArrowheads="1"/>
          </p:cNvSpPr>
          <p:nvPr/>
        </p:nvSpPr>
        <p:spPr bwMode="auto">
          <a:xfrm>
            <a:off x="2819400" y="5241926"/>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d = 1.4142</a:t>
            </a:r>
          </a:p>
        </p:txBody>
      </p:sp>
      <p:sp>
        <p:nvSpPr>
          <p:cNvPr id="1061898" name="Text Box 10"/>
          <p:cNvSpPr txBox="1">
            <a:spLocks noChangeArrowheads="1"/>
          </p:cNvSpPr>
          <p:nvPr/>
        </p:nvSpPr>
        <p:spPr bwMode="auto">
          <a:xfrm>
            <a:off x="7239000" y="5241926"/>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d = 1.4142</a:t>
            </a:r>
          </a:p>
        </p:txBody>
      </p:sp>
      <p:sp>
        <p:nvSpPr>
          <p:cNvPr id="1061899" name="Rectangle 11"/>
          <p:cNvSpPr>
            <a:spLocks noChangeArrowheads="1"/>
          </p:cNvSpPr>
          <p:nvPr/>
        </p:nvSpPr>
        <p:spPr bwMode="auto">
          <a:xfrm>
            <a:off x="304800" y="5578136"/>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1143000" lvl="2" indent="-228600">
              <a:spcBef>
                <a:spcPct val="10000"/>
              </a:spcBef>
              <a:spcAft>
                <a:spcPts val="400"/>
              </a:spcAft>
              <a:buClr>
                <a:srgbClr val="0C7B9C"/>
              </a:buClr>
              <a:buSzPct val="70000"/>
            </a:pPr>
            <a:r>
              <a:rPr lang="en-US" sz="2400" dirty="0"/>
              <a:t> </a:t>
            </a:r>
          </a:p>
          <a:p>
            <a:pPr marL="1143000" lvl="2" indent="-228600">
              <a:spcBef>
                <a:spcPct val="10000"/>
              </a:spcBef>
              <a:spcAft>
                <a:spcPts val="400"/>
              </a:spcAft>
              <a:buClr>
                <a:srgbClr val="0C7B9C"/>
              </a:buClr>
              <a:buSzPct val="70000"/>
              <a:buFont typeface="Wingdings" pitchFamily="2" charset="2"/>
              <a:buChar char="u"/>
            </a:pPr>
            <a:r>
              <a:rPr lang="en-US" sz="2400" dirty="0"/>
              <a:t> Solution: Normalize the vectors to unit length</a:t>
            </a:r>
          </a:p>
        </p:txBody>
      </p:sp>
    </p:spTree>
    <p:extLst>
      <p:ext uri="{BB962C8B-B14F-4D97-AF65-F5344CB8AC3E}">
        <p14:creationId xmlns:p14="http://schemas.microsoft.com/office/powerpoint/2010/main" val="1166004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18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618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618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897" grpId="0" autoUpdateAnimBg="0"/>
      <p:bldP spid="1061898" grpId="0" autoUpdateAnimBg="0"/>
      <p:bldP spid="106189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914" name="Rectangle 2"/>
          <p:cNvSpPr>
            <a:spLocks noGrp="1" noChangeArrowheads="1"/>
          </p:cNvSpPr>
          <p:nvPr>
            <p:ph type="title"/>
          </p:nvPr>
        </p:nvSpPr>
        <p:spPr/>
        <p:txBody>
          <a:bodyPr/>
          <a:lstStyle/>
          <a:p>
            <a:r>
              <a:rPr lang="en-US"/>
              <a:t>Nearest neighbor Classification…</a:t>
            </a:r>
          </a:p>
        </p:txBody>
      </p:sp>
      <p:sp>
        <p:nvSpPr>
          <p:cNvPr id="1062915" name="Rectangle 3"/>
          <p:cNvSpPr>
            <a:spLocks noGrp="1" noChangeArrowheads="1"/>
          </p:cNvSpPr>
          <p:nvPr>
            <p:ph type="body" idx="1"/>
          </p:nvPr>
        </p:nvSpPr>
        <p:spPr/>
        <p:txBody>
          <a:bodyPr/>
          <a:lstStyle/>
          <a:p>
            <a:r>
              <a:rPr lang="en-US" dirty="0"/>
              <a:t>k-NN classifiers are </a:t>
            </a:r>
            <a:r>
              <a:rPr lang="en-US" dirty="0">
                <a:solidFill>
                  <a:srgbClr val="FF0000"/>
                </a:solidFill>
              </a:rPr>
              <a:t>lazy learners </a:t>
            </a:r>
          </a:p>
          <a:p>
            <a:pPr lvl="1"/>
            <a:r>
              <a:rPr lang="en-US" dirty="0"/>
              <a:t>It does not build models explicitly</a:t>
            </a:r>
          </a:p>
          <a:p>
            <a:pPr lvl="1"/>
            <a:r>
              <a:rPr lang="en-US" dirty="0"/>
              <a:t>Unlike </a:t>
            </a:r>
            <a:r>
              <a:rPr lang="en-US" dirty="0">
                <a:solidFill>
                  <a:srgbClr val="0070C0"/>
                </a:solidFill>
              </a:rPr>
              <a:t>eager learners </a:t>
            </a:r>
            <a:r>
              <a:rPr lang="en-US" dirty="0"/>
              <a:t>such as decision trees </a:t>
            </a:r>
          </a:p>
          <a:p>
            <a:r>
              <a:rPr lang="en-US" dirty="0"/>
              <a:t>Classifying unknown records are relatively expensive</a:t>
            </a:r>
          </a:p>
          <a:p>
            <a:pPr lvl="1"/>
            <a:r>
              <a:rPr lang="en-US" dirty="0"/>
              <a:t>Naïve algorithm: O(n)</a:t>
            </a:r>
          </a:p>
          <a:p>
            <a:pPr lvl="1"/>
            <a:r>
              <a:rPr lang="en-US" dirty="0"/>
              <a:t>Need for </a:t>
            </a:r>
            <a:r>
              <a:rPr lang="en-US" dirty="0">
                <a:solidFill>
                  <a:srgbClr val="0070C0"/>
                </a:solidFill>
              </a:rPr>
              <a:t>structures</a:t>
            </a:r>
            <a:r>
              <a:rPr lang="en-US" dirty="0"/>
              <a:t> to retrieve nearest neighbors fast.</a:t>
            </a:r>
          </a:p>
          <a:p>
            <a:pPr lvl="2"/>
            <a:r>
              <a:rPr lang="en-US" dirty="0"/>
              <a:t>The </a:t>
            </a:r>
            <a:r>
              <a:rPr lang="en-US" dirty="0">
                <a:solidFill>
                  <a:srgbClr val="FF0000"/>
                </a:solidFill>
              </a:rPr>
              <a:t>Nearest Neighbor Search </a:t>
            </a:r>
            <a:r>
              <a:rPr lang="en-US" dirty="0"/>
              <a:t>problem.</a:t>
            </a:r>
          </a:p>
          <a:p>
            <a:pPr lvl="2"/>
            <a:r>
              <a:rPr lang="en-US" dirty="0"/>
              <a:t>Also, </a:t>
            </a:r>
            <a:r>
              <a:rPr lang="en-US" dirty="0">
                <a:solidFill>
                  <a:schemeClr val="accent6">
                    <a:lumMod val="75000"/>
                  </a:schemeClr>
                </a:solidFill>
              </a:rPr>
              <a:t>Approximate Nearest Neighbor Search </a:t>
            </a:r>
          </a:p>
        </p:txBody>
      </p:sp>
    </p:spTree>
    <p:extLst>
      <p:ext uri="{BB962C8B-B14F-4D97-AF65-F5344CB8AC3E}">
        <p14:creationId xmlns:p14="http://schemas.microsoft.com/office/powerpoint/2010/main" val="56042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VECTOR MACHINES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09270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418" name="Rectangle 1026"/>
          <p:cNvSpPr>
            <a:spLocks noGrp="1" noChangeArrowheads="1"/>
          </p:cNvSpPr>
          <p:nvPr>
            <p:ph type="title"/>
          </p:nvPr>
        </p:nvSpPr>
        <p:spPr/>
        <p:txBody>
          <a:bodyPr/>
          <a:lstStyle/>
          <a:p>
            <a:r>
              <a:rPr lang="en-US"/>
              <a:t>Support Vector Machines</a:t>
            </a:r>
          </a:p>
        </p:txBody>
      </p:sp>
      <p:sp>
        <p:nvSpPr>
          <p:cNvPr id="1084419" name="Rectangle 1027"/>
          <p:cNvSpPr>
            <a:spLocks noGrp="1" noChangeArrowheads="1"/>
          </p:cNvSpPr>
          <p:nvPr>
            <p:ph type="body" sz="half" idx="4294967295"/>
          </p:nvPr>
        </p:nvSpPr>
        <p:spPr>
          <a:xfrm>
            <a:off x="1905000" y="6248400"/>
            <a:ext cx="8534400" cy="381000"/>
          </a:xfrm>
        </p:spPr>
        <p:txBody>
          <a:bodyPr/>
          <a:lstStyle/>
          <a:p>
            <a:pPr>
              <a:lnSpc>
                <a:spcPct val="90000"/>
              </a:lnSpc>
            </a:pPr>
            <a:r>
              <a:rPr lang="en-US" sz="2000"/>
              <a:t>Find a linear hyperplane (decision boundary) that will separate the data</a:t>
            </a:r>
          </a:p>
        </p:txBody>
      </p:sp>
      <p:graphicFrame>
        <p:nvGraphicFramePr>
          <p:cNvPr id="1084420" name="Object 1028"/>
          <p:cNvGraphicFramePr>
            <a:graphicFrameLocks noGrp="1" noChangeAspect="1"/>
          </p:cNvGraphicFramePr>
          <p:nvPr>
            <p:ph sz="half" idx="4294967295"/>
            <p:extLst>
              <p:ext uri="{D42A27DB-BD31-4B8C-83A1-F6EECF244321}">
                <p14:modId xmlns:p14="http://schemas.microsoft.com/office/powerpoint/2010/main" val="835819492"/>
              </p:ext>
            </p:extLst>
          </p:nvPr>
        </p:nvGraphicFramePr>
        <p:xfrm>
          <a:off x="3886200" y="1500188"/>
          <a:ext cx="4876800" cy="4602162"/>
        </p:xfrm>
        <a:graphic>
          <a:graphicData uri="http://schemas.openxmlformats.org/presentationml/2006/ole">
            <mc:AlternateContent xmlns:mc="http://schemas.openxmlformats.org/markup-compatibility/2006">
              <mc:Choice xmlns:v="urn:schemas-microsoft-com:vml" Requires="v">
                <p:oleObj name="Visio" r:id="rId2" imgW="7432040" imgH="7017225" progId="Visio.Drawing.6">
                  <p:embed/>
                </p:oleObj>
              </mc:Choice>
              <mc:Fallback>
                <p:oleObj name="Visio" r:id="rId2" imgW="7432040" imgH="7017225" progId="Visio.Drawing.6">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500188"/>
                        <a:ext cx="4876800" cy="460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80392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2" name="Rectangle 2"/>
          <p:cNvSpPr>
            <a:spLocks noGrp="1" noChangeArrowheads="1"/>
          </p:cNvSpPr>
          <p:nvPr>
            <p:ph type="title"/>
          </p:nvPr>
        </p:nvSpPr>
        <p:spPr/>
        <p:txBody>
          <a:bodyPr/>
          <a:lstStyle/>
          <a:p>
            <a:r>
              <a:rPr lang="en-US"/>
              <a:t>Support Vector Machines</a:t>
            </a:r>
          </a:p>
        </p:txBody>
      </p:sp>
      <p:sp>
        <p:nvSpPr>
          <p:cNvPr id="1085443" name="Rectangle 3"/>
          <p:cNvSpPr>
            <a:spLocks noGrp="1" noChangeArrowheads="1"/>
          </p:cNvSpPr>
          <p:nvPr>
            <p:ph type="body" sz="half" idx="4294967295"/>
          </p:nvPr>
        </p:nvSpPr>
        <p:spPr>
          <a:xfrm>
            <a:off x="1905000" y="6096000"/>
            <a:ext cx="8534400" cy="381000"/>
          </a:xfrm>
        </p:spPr>
        <p:txBody>
          <a:bodyPr/>
          <a:lstStyle/>
          <a:p>
            <a:pPr>
              <a:lnSpc>
                <a:spcPct val="90000"/>
              </a:lnSpc>
            </a:pPr>
            <a:r>
              <a:rPr lang="en-US" sz="2000" dirty="0"/>
              <a:t>One Possible Solution</a:t>
            </a:r>
          </a:p>
        </p:txBody>
      </p:sp>
      <p:graphicFrame>
        <p:nvGraphicFramePr>
          <p:cNvPr id="1085444" name="Object 4"/>
          <p:cNvGraphicFramePr>
            <a:graphicFrameLocks noGrp="1" noChangeAspect="1"/>
          </p:cNvGraphicFramePr>
          <p:nvPr>
            <p:ph sz="half" idx="4294967295"/>
            <p:extLst>
              <p:ext uri="{D42A27DB-BD31-4B8C-83A1-F6EECF244321}">
                <p14:modId xmlns:p14="http://schemas.microsoft.com/office/powerpoint/2010/main" val="1581175020"/>
              </p:ext>
            </p:extLst>
          </p:nvPr>
        </p:nvGraphicFramePr>
        <p:xfrm>
          <a:off x="3940175" y="1493838"/>
          <a:ext cx="4768850" cy="4602162"/>
        </p:xfrm>
        <a:graphic>
          <a:graphicData uri="http://schemas.openxmlformats.org/presentationml/2006/ole">
            <mc:AlternateContent xmlns:mc="http://schemas.openxmlformats.org/markup-compatibility/2006">
              <mc:Choice xmlns:v="urn:schemas-microsoft-com:vml" Requires="v">
                <p:oleObj name="Visio" r:id="rId2" imgW="7524090" imgH="7261824" progId="Visio.Drawing.11">
                  <p:embed/>
                </p:oleObj>
              </mc:Choice>
              <mc:Fallback>
                <p:oleObj name="Visio" r:id="rId2" imgW="7524090" imgH="7261824" progId="Visio.Drawing.11">
                  <p:embed/>
                  <p:pic>
                    <p:nvPicPr>
                      <p:cNvPr id="0" name=""/>
                      <p:cNvPicPr>
                        <a:picLocks noChangeAspect="1" noChangeArrowheads="1"/>
                      </p:cNvPicPr>
                      <p:nvPr/>
                    </p:nvPicPr>
                    <p:blipFill>
                      <a:blip r:embed="rId3"/>
                      <a:srcRect/>
                      <a:stretch>
                        <a:fillRect/>
                      </a:stretch>
                    </p:blipFill>
                    <p:spPr bwMode="auto">
                      <a:xfrm>
                        <a:off x="3940175" y="1493838"/>
                        <a:ext cx="4768850" cy="460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64918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2"/>
          <p:cNvSpPr>
            <a:spLocks noGrp="1" noChangeArrowheads="1"/>
          </p:cNvSpPr>
          <p:nvPr>
            <p:ph type="title"/>
          </p:nvPr>
        </p:nvSpPr>
        <p:spPr/>
        <p:txBody>
          <a:bodyPr/>
          <a:lstStyle/>
          <a:p>
            <a:r>
              <a:rPr lang="en-US"/>
              <a:t>Illustrating Classification Task</a:t>
            </a:r>
          </a:p>
        </p:txBody>
      </p:sp>
      <p:graphicFrame>
        <p:nvGraphicFramePr>
          <p:cNvPr id="828442" name="Object 26"/>
          <p:cNvGraphicFramePr>
            <a:graphicFrameLocks noGrp="1" noChangeAspect="1"/>
          </p:cNvGraphicFramePr>
          <p:nvPr>
            <p:ph idx="1"/>
            <p:extLst>
              <p:ext uri="{D42A27DB-BD31-4B8C-83A1-F6EECF244321}">
                <p14:modId xmlns:p14="http://schemas.microsoft.com/office/powerpoint/2010/main" val="1167100914"/>
              </p:ext>
            </p:extLst>
          </p:nvPr>
        </p:nvGraphicFramePr>
        <p:xfrm>
          <a:off x="2741613" y="1524000"/>
          <a:ext cx="6800850" cy="5181600"/>
        </p:xfrm>
        <a:graphic>
          <a:graphicData uri="http://schemas.openxmlformats.org/presentationml/2006/ole">
            <mc:AlternateContent xmlns:mc="http://schemas.openxmlformats.org/markup-compatibility/2006">
              <mc:Choice xmlns:v="urn:schemas-microsoft-com:vml" Requires="v">
                <p:oleObj name="Visio" r:id="rId2" imgW="8529300" imgH="6498656" progId="Visio.Drawing.11">
                  <p:embed/>
                </p:oleObj>
              </mc:Choice>
              <mc:Fallback>
                <p:oleObj name="Visio" r:id="rId2" imgW="8529300" imgH="6498656" progId="Visio.Drawing.11">
                  <p:embed/>
                  <p:pic>
                    <p:nvPicPr>
                      <p:cNvPr id="0" name=""/>
                      <p:cNvPicPr>
                        <a:picLocks noChangeAspect="1" noChangeArrowheads="1"/>
                      </p:cNvPicPr>
                      <p:nvPr/>
                    </p:nvPicPr>
                    <p:blipFill>
                      <a:blip r:embed="rId3"/>
                      <a:srcRect/>
                      <a:stretch>
                        <a:fillRect/>
                      </a:stretch>
                    </p:blipFill>
                    <p:spPr bwMode="auto">
                      <a:xfrm>
                        <a:off x="2741613" y="1524000"/>
                        <a:ext cx="680085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19768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6" name="Rectangle 2"/>
          <p:cNvSpPr>
            <a:spLocks noGrp="1" noChangeArrowheads="1"/>
          </p:cNvSpPr>
          <p:nvPr>
            <p:ph type="title"/>
          </p:nvPr>
        </p:nvSpPr>
        <p:spPr/>
        <p:txBody>
          <a:bodyPr/>
          <a:lstStyle/>
          <a:p>
            <a:r>
              <a:rPr lang="en-US"/>
              <a:t>Support Vector Machines</a:t>
            </a:r>
          </a:p>
        </p:txBody>
      </p:sp>
      <p:sp>
        <p:nvSpPr>
          <p:cNvPr id="1086467" name="Rectangle 3"/>
          <p:cNvSpPr>
            <a:spLocks noGrp="1" noChangeArrowheads="1"/>
          </p:cNvSpPr>
          <p:nvPr>
            <p:ph type="body" sz="half" idx="4294967295"/>
          </p:nvPr>
        </p:nvSpPr>
        <p:spPr>
          <a:xfrm>
            <a:off x="1905000" y="6248400"/>
            <a:ext cx="8534400" cy="381000"/>
          </a:xfrm>
        </p:spPr>
        <p:txBody>
          <a:bodyPr/>
          <a:lstStyle/>
          <a:p>
            <a:pPr>
              <a:lnSpc>
                <a:spcPct val="90000"/>
              </a:lnSpc>
            </a:pPr>
            <a:r>
              <a:rPr lang="en-US" sz="2000"/>
              <a:t>Another possible solution</a:t>
            </a:r>
          </a:p>
        </p:txBody>
      </p:sp>
      <p:graphicFrame>
        <p:nvGraphicFramePr>
          <p:cNvPr id="1086468" name="Object 4"/>
          <p:cNvGraphicFramePr>
            <a:graphicFrameLocks noGrp="1" noChangeAspect="1"/>
          </p:cNvGraphicFramePr>
          <p:nvPr>
            <p:ph sz="half" idx="4294967295"/>
            <p:extLst>
              <p:ext uri="{D42A27DB-BD31-4B8C-83A1-F6EECF244321}">
                <p14:modId xmlns:p14="http://schemas.microsoft.com/office/powerpoint/2010/main" val="2702163581"/>
              </p:ext>
            </p:extLst>
          </p:nvPr>
        </p:nvGraphicFramePr>
        <p:xfrm>
          <a:off x="3886200" y="1493838"/>
          <a:ext cx="4876800" cy="4602162"/>
        </p:xfrm>
        <a:graphic>
          <a:graphicData uri="http://schemas.openxmlformats.org/presentationml/2006/ole">
            <mc:AlternateContent xmlns:mc="http://schemas.openxmlformats.org/markup-compatibility/2006">
              <mc:Choice xmlns:v="urn:schemas-microsoft-com:vml" Requires="v">
                <p:oleObj name="Visio" r:id="rId2" imgW="7432040" imgH="7017225" progId="Visio.Drawing.6">
                  <p:embed/>
                </p:oleObj>
              </mc:Choice>
              <mc:Fallback>
                <p:oleObj name="Visio" r:id="rId2" imgW="7432040" imgH="7017225" progId="Visio.Drawing.6">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493838"/>
                        <a:ext cx="4876800" cy="460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57126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490" name="Rectangle 2"/>
          <p:cNvSpPr>
            <a:spLocks noGrp="1" noChangeArrowheads="1"/>
          </p:cNvSpPr>
          <p:nvPr>
            <p:ph type="title"/>
          </p:nvPr>
        </p:nvSpPr>
        <p:spPr/>
        <p:txBody>
          <a:bodyPr/>
          <a:lstStyle/>
          <a:p>
            <a:r>
              <a:rPr lang="en-US"/>
              <a:t>Support Vector Machines</a:t>
            </a:r>
          </a:p>
        </p:txBody>
      </p:sp>
      <p:sp>
        <p:nvSpPr>
          <p:cNvPr id="1087491" name="Rectangle 3"/>
          <p:cNvSpPr>
            <a:spLocks noGrp="1" noChangeArrowheads="1"/>
          </p:cNvSpPr>
          <p:nvPr>
            <p:ph type="body" sz="half" idx="4294967295"/>
          </p:nvPr>
        </p:nvSpPr>
        <p:spPr>
          <a:xfrm>
            <a:off x="1905000" y="6324600"/>
            <a:ext cx="8534400" cy="381000"/>
          </a:xfrm>
        </p:spPr>
        <p:txBody>
          <a:bodyPr/>
          <a:lstStyle/>
          <a:p>
            <a:pPr>
              <a:lnSpc>
                <a:spcPct val="90000"/>
              </a:lnSpc>
            </a:pPr>
            <a:r>
              <a:rPr lang="en-US" sz="2000"/>
              <a:t>Other possible solutions</a:t>
            </a:r>
          </a:p>
        </p:txBody>
      </p:sp>
      <p:graphicFrame>
        <p:nvGraphicFramePr>
          <p:cNvPr id="1087492" name="Object 4"/>
          <p:cNvGraphicFramePr>
            <a:graphicFrameLocks noGrp="1" noChangeAspect="1"/>
          </p:cNvGraphicFramePr>
          <p:nvPr>
            <p:ph sz="half" idx="4294967295"/>
            <p:extLst>
              <p:ext uri="{D42A27DB-BD31-4B8C-83A1-F6EECF244321}">
                <p14:modId xmlns:p14="http://schemas.microsoft.com/office/powerpoint/2010/main" val="879671730"/>
              </p:ext>
            </p:extLst>
          </p:nvPr>
        </p:nvGraphicFramePr>
        <p:xfrm>
          <a:off x="3886200" y="1570038"/>
          <a:ext cx="4876800" cy="4602162"/>
        </p:xfrm>
        <a:graphic>
          <a:graphicData uri="http://schemas.openxmlformats.org/presentationml/2006/ole">
            <mc:AlternateContent xmlns:mc="http://schemas.openxmlformats.org/markup-compatibility/2006">
              <mc:Choice xmlns:v="urn:schemas-microsoft-com:vml" Requires="v">
                <p:oleObj name="Visio" r:id="rId2" imgW="7432040" imgH="7017225" progId="Visio.Drawing.6">
                  <p:embed/>
                </p:oleObj>
              </mc:Choice>
              <mc:Fallback>
                <p:oleObj name="Visio" r:id="rId2" imgW="7432040" imgH="7017225" progId="Visio.Drawing.6">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570038"/>
                        <a:ext cx="4876800" cy="460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87493" name="Line 5"/>
          <p:cNvSpPr>
            <a:spLocks noChangeShapeType="1"/>
          </p:cNvSpPr>
          <p:nvPr/>
        </p:nvSpPr>
        <p:spPr bwMode="auto">
          <a:xfrm>
            <a:off x="4191000" y="3200400"/>
            <a:ext cx="4191000" cy="1371600"/>
          </a:xfrm>
          <a:prstGeom prst="line">
            <a:avLst/>
          </a:prstGeom>
          <a:noFill/>
          <a:ln w="19050">
            <a:solidFill>
              <a:srgbClr val="FF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7494" name="Line 6"/>
          <p:cNvSpPr>
            <a:spLocks noChangeShapeType="1"/>
          </p:cNvSpPr>
          <p:nvPr/>
        </p:nvSpPr>
        <p:spPr bwMode="auto">
          <a:xfrm>
            <a:off x="4191000" y="2971800"/>
            <a:ext cx="4191000" cy="1371600"/>
          </a:xfrm>
          <a:prstGeom prst="line">
            <a:avLst/>
          </a:prstGeom>
          <a:noFill/>
          <a:ln w="19050">
            <a:solidFill>
              <a:srgbClr val="FF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7495" name="Line 7"/>
          <p:cNvSpPr>
            <a:spLocks noChangeShapeType="1"/>
          </p:cNvSpPr>
          <p:nvPr/>
        </p:nvSpPr>
        <p:spPr bwMode="auto">
          <a:xfrm>
            <a:off x="4191000" y="2590800"/>
            <a:ext cx="4191000" cy="2209800"/>
          </a:xfrm>
          <a:prstGeom prst="line">
            <a:avLst/>
          </a:prstGeom>
          <a:noFill/>
          <a:ln w="19050">
            <a:solidFill>
              <a:srgbClr val="FF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7496" name="Line 8"/>
          <p:cNvSpPr>
            <a:spLocks noChangeShapeType="1"/>
          </p:cNvSpPr>
          <p:nvPr/>
        </p:nvSpPr>
        <p:spPr bwMode="auto">
          <a:xfrm>
            <a:off x="4191000" y="3048000"/>
            <a:ext cx="4191000" cy="1905000"/>
          </a:xfrm>
          <a:prstGeom prst="line">
            <a:avLst/>
          </a:prstGeom>
          <a:noFill/>
          <a:ln w="19050">
            <a:solidFill>
              <a:srgbClr val="FF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7497" name="Line 9"/>
          <p:cNvSpPr>
            <a:spLocks noChangeShapeType="1"/>
          </p:cNvSpPr>
          <p:nvPr/>
        </p:nvSpPr>
        <p:spPr bwMode="auto">
          <a:xfrm>
            <a:off x="4191000" y="2819400"/>
            <a:ext cx="4191000" cy="1600200"/>
          </a:xfrm>
          <a:prstGeom prst="line">
            <a:avLst/>
          </a:prstGeom>
          <a:noFill/>
          <a:ln w="19050">
            <a:solidFill>
              <a:srgbClr val="FF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872149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1087494"/>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500"/>
                                  </p:stCondLst>
                                  <p:childTnLst>
                                    <p:set>
                                      <p:cBhvr>
                                        <p:cTn id="9" dur="1" fill="hold">
                                          <p:stCondLst>
                                            <p:cond delay="499"/>
                                          </p:stCondLst>
                                        </p:cTn>
                                        <p:tgtEl>
                                          <p:spTgt spid="1087495"/>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500"/>
                                  </p:stCondLst>
                                  <p:childTnLst>
                                    <p:set>
                                      <p:cBhvr>
                                        <p:cTn id="12" dur="1" fill="hold">
                                          <p:stCondLst>
                                            <p:cond delay="499"/>
                                          </p:stCondLst>
                                        </p:cTn>
                                        <p:tgtEl>
                                          <p:spTgt spid="1087496"/>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500"/>
                                  </p:stCondLst>
                                  <p:childTnLst>
                                    <p:set>
                                      <p:cBhvr>
                                        <p:cTn id="15" dur="1" fill="hold">
                                          <p:stCondLst>
                                            <p:cond delay="499"/>
                                          </p:stCondLst>
                                        </p:cTn>
                                        <p:tgtEl>
                                          <p:spTgt spid="1087493"/>
                                        </p:tgtEl>
                                        <p:attrNameLst>
                                          <p:attrName>style.visibility</p:attrName>
                                        </p:attrNameLst>
                                      </p:cBhvr>
                                      <p:to>
                                        <p:strVal val="visible"/>
                                      </p:to>
                                    </p:set>
                                  </p:childTnLst>
                                </p:cTn>
                              </p:par>
                            </p:childTnLst>
                          </p:cTn>
                        </p:par>
                        <p:par>
                          <p:cTn id="16" fill="hold" nodeType="afterGroup">
                            <p:stCondLst>
                              <p:cond delay="4000"/>
                            </p:stCondLst>
                            <p:childTnLst>
                              <p:par>
                                <p:cTn id="17" presetID="1" presetClass="entr" presetSubtype="0" fill="hold" grpId="0" nodeType="afterEffect">
                                  <p:stCondLst>
                                    <p:cond delay="500"/>
                                  </p:stCondLst>
                                  <p:childTnLst>
                                    <p:set>
                                      <p:cBhvr>
                                        <p:cTn id="18" dur="1" fill="hold">
                                          <p:stCondLst>
                                            <p:cond delay="499"/>
                                          </p:stCondLst>
                                        </p:cTn>
                                        <p:tgtEl>
                                          <p:spTgt spid="1087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7493" grpId="0" animBg="1"/>
      <p:bldP spid="1087494" grpId="0" animBg="1"/>
      <p:bldP spid="1087495" grpId="0" animBg="1"/>
      <p:bldP spid="1087496" grpId="0" animBg="1"/>
      <p:bldP spid="108749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4" name="Rectangle 2"/>
          <p:cNvSpPr>
            <a:spLocks noGrp="1" noChangeArrowheads="1"/>
          </p:cNvSpPr>
          <p:nvPr>
            <p:ph type="title"/>
          </p:nvPr>
        </p:nvSpPr>
        <p:spPr>
          <a:xfrm>
            <a:off x="685800" y="433388"/>
            <a:ext cx="8229600" cy="990600"/>
          </a:xfrm>
        </p:spPr>
        <p:txBody>
          <a:bodyPr/>
          <a:lstStyle/>
          <a:p>
            <a:r>
              <a:rPr lang="en-US" dirty="0"/>
              <a:t>Support Vector Machines</a:t>
            </a:r>
          </a:p>
        </p:txBody>
      </p:sp>
      <p:sp>
        <p:nvSpPr>
          <p:cNvPr id="1088515" name="Rectangle 3"/>
          <p:cNvSpPr>
            <a:spLocks noGrp="1" noChangeArrowheads="1"/>
          </p:cNvSpPr>
          <p:nvPr>
            <p:ph type="body" sz="half" idx="4294967295"/>
          </p:nvPr>
        </p:nvSpPr>
        <p:spPr>
          <a:xfrm>
            <a:off x="1905000" y="5867400"/>
            <a:ext cx="8534400" cy="762000"/>
          </a:xfrm>
        </p:spPr>
        <p:txBody>
          <a:bodyPr/>
          <a:lstStyle/>
          <a:p>
            <a:pPr>
              <a:lnSpc>
                <a:spcPct val="90000"/>
              </a:lnSpc>
            </a:pPr>
            <a:r>
              <a:rPr lang="en-US" sz="2000"/>
              <a:t>Which one is better? B1 or B2?</a:t>
            </a:r>
          </a:p>
          <a:p>
            <a:pPr>
              <a:lnSpc>
                <a:spcPct val="90000"/>
              </a:lnSpc>
            </a:pPr>
            <a:r>
              <a:rPr lang="en-US" sz="2000"/>
              <a:t>How do you define better?</a:t>
            </a:r>
          </a:p>
        </p:txBody>
      </p:sp>
      <p:graphicFrame>
        <p:nvGraphicFramePr>
          <p:cNvPr id="1088516" name="Object 4"/>
          <p:cNvGraphicFramePr>
            <a:graphicFrameLocks noGrp="1" noChangeAspect="1"/>
          </p:cNvGraphicFramePr>
          <p:nvPr>
            <p:ph sz="half" idx="4294967295"/>
            <p:extLst>
              <p:ext uri="{D42A27DB-BD31-4B8C-83A1-F6EECF244321}">
                <p14:modId xmlns:p14="http://schemas.microsoft.com/office/powerpoint/2010/main" val="1416678391"/>
              </p:ext>
            </p:extLst>
          </p:nvPr>
        </p:nvGraphicFramePr>
        <p:xfrm>
          <a:off x="3886200" y="1423988"/>
          <a:ext cx="4876800" cy="4602162"/>
        </p:xfrm>
        <a:graphic>
          <a:graphicData uri="http://schemas.openxmlformats.org/presentationml/2006/ole">
            <mc:AlternateContent xmlns:mc="http://schemas.openxmlformats.org/markup-compatibility/2006">
              <mc:Choice xmlns:v="urn:schemas-microsoft-com:vml" Requires="v">
                <p:oleObj name="Visio" r:id="rId2" imgW="7432040" imgH="7017225" progId="Visio.Drawing.6">
                  <p:embed/>
                </p:oleObj>
              </mc:Choice>
              <mc:Fallback>
                <p:oleObj name="Visio" r:id="rId2" imgW="7432040" imgH="7017225" progId="Visio.Drawing.6">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423988"/>
                        <a:ext cx="4876800" cy="460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72204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8" name="Rectangle 2"/>
          <p:cNvSpPr>
            <a:spLocks noGrp="1" noChangeArrowheads="1"/>
          </p:cNvSpPr>
          <p:nvPr>
            <p:ph type="title"/>
          </p:nvPr>
        </p:nvSpPr>
        <p:spPr>
          <a:xfrm>
            <a:off x="685800" y="433388"/>
            <a:ext cx="8229600" cy="990600"/>
          </a:xfrm>
        </p:spPr>
        <p:txBody>
          <a:bodyPr/>
          <a:lstStyle/>
          <a:p>
            <a:r>
              <a:rPr lang="en-US" dirty="0"/>
              <a:t>Support Vector Machines</a:t>
            </a:r>
          </a:p>
        </p:txBody>
      </p:sp>
      <p:sp>
        <p:nvSpPr>
          <p:cNvPr id="1089539" name="Rectangle 3"/>
          <p:cNvSpPr>
            <a:spLocks noGrp="1" noChangeArrowheads="1"/>
          </p:cNvSpPr>
          <p:nvPr>
            <p:ph type="body" sz="half" idx="4294967295"/>
          </p:nvPr>
        </p:nvSpPr>
        <p:spPr>
          <a:xfrm>
            <a:off x="1905000" y="6172200"/>
            <a:ext cx="8534400" cy="381000"/>
          </a:xfrm>
        </p:spPr>
        <p:txBody>
          <a:bodyPr/>
          <a:lstStyle/>
          <a:p>
            <a:pPr>
              <a:lnSpc>
                <a:spcPct val="90000"/>
              </a:lnSpc>
            </a:pPr>
            <a:r>
              <a:rPr lang="en-US" sz="2000"/>
              <a:t>Find hyperplane </a:t>
            </a:r>
            <a:r>
              <a:rPr lang="en-US" sz="2000">
                <a:solidFill>
                  <a:srgbClr val="FF0000"/>
                </a:solidFill>
              </a:rPr>
              <a:t>maximizes</a:t>
            </a:r>
            <a:r>
              <a:rPr lang="en-US" sz="2000"/>
              <a:t> the margin =&gt; B1 is better than B2</a:t>
            </a:r>
          </a:p>
        </p:txBody>
      </p:sp>
      <p:graphicFrame>
        <p:nvGraphicFramePr>
          <p:cNvPr id="1089540" name="Object 4"/>
          <p:cNvGraphicFramePr>
            <a:graphicFrameLocks noGrp="1" noChangeAspect="1"/>
          </p:cNvGraphicFramePr>
          <p:nvPr>
            <p:ph sz="half" idx="4294967295"/>
            <p:extLst>
              <p:ext uri="{D42A27DB-BD31-4B8C-83A1-F6EECF244321}">
                <p14:modId xmlns:p14="http://schemas.microsoft.com/office/powerpoint/2010/main" val="3928877388"/>
              </p:ext>
            </p:extLst>
          </p:nvPr>
        </p:nvGraphicFramePr>
        <p:xfrm>
          <a:off x="3886200" y="1423988"/>
          <a:ext cx="4876800" cy="4602162"/>
        </p:xfrm>
        <a:graphic>
          <a:graphicData uri="http://schemas.openxmlformats.org/presentationml/2006/ole">
            <mc:AlternateContent xmlns:mc="http://schemas.openxmlformats.org/markup-compatibility/2006">
              <mc:Choice xmlns:v="urn:schemas-microsoft-com:vml" Requires="v">
                <p:oleObj name="Visio" r:id="rId2" imgW="7432040" imgH="7017225" progId="Visio.Drawing.6">
                  <p:embed/>
                </p:oleObj>
              </mc:Choice>
              <mc:Fallback>
                <p:oleObj name="Visio" r:id="rId2" imgW="7432040" imgH="7017225" progId="Visio.Drawing.6">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423988"/>
                        <a:ext cx="4876800" cy="460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29753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2" name="Rectangle 2"/>
          <p:cNvSpPr>
            <a:spLocks noGrp="1" noChangeArrowheads="1"/>
          </p:cNvSpPr>
          <p:nvPr>
            <p:ph type="title"/>
          </p:nvPr>
        </p:nvSpPr>
        <p:spPr>
          <a:xfrm>
            <a:off x="1981200" y="457200"/>
            <a:ext cx="8229600" cy="990600"/>
          </a:xfrm>
        </p:spPr>
        <p:txBody>
          <a:bodyPr/>
          <a:lstStyle/>
          <a:p>
            <a:r>
              <a:rPr lang="en-US" dirty="0"/>
              <a:t>Support Vector Machines</a:t>
            </a:r>
          </a:p>
        </p:txBody>
      </p:sp>
      <p:graphicFrame>
        <p:nvGraphicFramePr>
          <p:cNvPr id="1090563" name="Object 3"/>
          <p:cNvGraphicFramePr>
            <a:graphicFrameLocks noGrp="1" noChangeAspect="1"/>
          </p:cNvGraphicFramePr>
          <p:nvPr>
            <p:ph sz="half" idx="4294967295"/>
            <p:extLst>
              <p:ext uri="{D42A27DB-BD31-4B8C-83A1-F6EECF244321}">
                <p14:modId xmlns:p14="http://schemas.microsoft.com/office/powerpoint/2010/main" val="2011777999"/>
              </p:ext>
            </p:extLst>
          </p:nvPr>
        </p:nvGraphicFramePr>
        <p:xfrm>
          <a:off x="3886200" y="1371600"/>
          <a:ext cx="4876800" cy="4602162"/>
        </p:xfrm>
        <a:graphic>
          <a:graphicData uri="http://schemas.openxmlformats.org/presentationml/2006/ole">
            <mc:AlternateContent xmlns:mc="http://schemas.openxmlformats.org/markup-compatibility/2006">
              <mc:Choice xmlns:v="urn:schemas-microsoft-com:vml" Requires="v">
                <p:oleObj name="Visio" r:id="rId2" imgW="7432040" imgH="7017225" progId="Visio.Drawing.11">
                  <p:embed/>
                </p:oleObj>
              </mc:Choice>
              <mc:Fallback>
                <p:oleObj name="Visio" r:id="rId2" imgW="7432040" imgH="7017225" progId="Visio.Drawing.11">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371600"/>
                        <a:ext cx="4876800" cy="460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90564" name="Line 4"/>
          <p:cNvSpPr>
            <a:spLocks noChangeShapeType="1"/>
          </p:cNvSpPr>
          <p:nvPr/>
        </p:nvSpPr>
        <p:spPr bwMode="auto">
          <a:xfrm flipH="1">
            <a:off x="3352800" y="2081212"/>
            <a:ext cx="1219200" cy="762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090565" name="Object 5"/>
          <p:cNvGraphicFramePr>
            <a:graphicFrameLocks noGrp="1" noChangeAspect="1"/>
          </p:cNvGraphicFramePr>
          <p:nvPr>
            <p:ph idx="1"/>
            <p:extLst>
              <p:ext uri="{D42A27DB-BD31-4B8C-83A1-F6EECF244321}">
                <p14:modId xmlns:p14="http://schemas.microsoft.com/office/powerpoint/2010/main" val="1605339882"/>
              </p:ext>
            </p:extLst>
          </p:nvPr>
        </p:nvGraphicFramePr>
        <p:xfrm>
          <a:off x="1828800" y="2767012"/>
          <a:ext cx="1435100" cy="319088"/>
        </p:xfrm>
        <a:graphic>
          <a:graphicData uri="http://schemas.openxmlformats.org/presentationml/2006/ole">
            <mc:AlternateContent xmlns:mc="http://schemas.openxmlformats.org/markup-compatibility/2006">
              <mc:Choice xmlns:v="urn:schemas-microsoft-com:vml" Requires="v">
                <p:oleObj name="Equation" r:id="rId4" imgW="799920" imgH="177480" progId="Equation.3">
                  <p:embed/>
                </p:oleObj>
              </mc:Choice>
              <mc:Fallback>
                <p:oleObj name="Equation" r:id="rId4" imgW="799920" imgH="177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767012"/>
                        <a:ext cx="1435100" cy="31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90566" name="Line 6"/>
          <p:cNvSpPr>
            <a:spLocks noChangeShapeType="1"/>
          </p:cNvSpPr>
          <p:nvPr/>
        </p:nvSpPr>
        <p:spPr bwMode="auto">
          <a:xfrm flipH="1">
            <a:off x="3352800" y="2614613"/>
            <a:ext cx="1295400" cy="82391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090567" name="Object 7"/>
          <p:cNvGraphicFramePr>
            <a:graphicFrameLocks noChangeAspect="1"/>
          </p:cNvGraphicFramePr>
          <p:nvPr>
            <p:extLst>
              <p:ext uri="{D42A27DB-BD31-4B8C-83A1-F6EECF244321}">
                <p14:modId xmlns:p14="http://schemas.microsoft.com/office/powerpoint/2010/main" val="3926934729"/>
              </p:ext>
            </p:extLst>
          </p:nvPr>
        </p:nvGraphicFramePr>
        <p:xfrm>
          <a:off x="1760539" y="3362326"/>
          <a:ext cx="1571625" cy="319087"/>
        </p:xfrm>
        <a:graphic>
          <a:graphicData uri="http://schemas.openxmlformats.org/presentationml/2006/ole">
            <mc:AlternateContent xmlns:mc="http://schemas.openxmlformats.org/markup-compatibility/2006">
              <mc:Choice xmlns:v="urn:schemas-microsoft-com:vml" Requires="v">
                <p:oleObj name="Equation" r:id="rId6" imgW="876240" imgH="177480" progId="Equation.3">
                  <p:embed/>
                </p:oleObj>
              </mc:Choice>
              <mc:Fallback>
                <p:oleObj name="Equation" r:id="rId6" imgW="876240" imgH="177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0539" y="3362326"/>
                        <a:ext cx="1571625" cy="319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90568" name="Line 8"/>
          <p:cNvSpPr>
            <a:spLocks noChangeShapeType="1"/>
          </p:cNvSpPr>
          <p:nvPr/>
        </p:nvSpPr>
        <p:spPr bwMode="auto">
          <a:xfrm flipV="1">
            <a:off x="7848600" y="3681412"/>
            <a:ext cx="1219200" cy="7762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090569" name="Object 9"/>
          <p:cNvGraphicFramePr>
            <a:graphicFrameLocks noChangeAspect="1"/>
          </p:cNvGraphicFramePr>
          <p:nvPr>
            <p:extLst>
              <p:ext uri="{D42A27DB-BD31-4B8C-83A1-F6EECF244321}">
                <p14:modId xmlns:p14="http://schemas.microsoft.com/office/powerpoint/2010/main" val="3785089562"/>
              </p:ext>
            </p:extLst>
          </p:nvPr>
        </p:nvGraphicFramePr>
        <p:xfrm>
          <a:off x="8791576" y="3224212"/>
          <a:ext cx="1571625" cy="319088"/>
        </p:xfrm>
        <a:graphic>
          <a:graphicData uri="http://schemas.openxmlformats.org/presentationml/2006/ole">
            <mc:AlternateContent xmlns:mc="http://schemas.openxmlformats.org/markup-compatibility/2006">
              <mc:Choice xmlns:v="urn:schemas-microsoft-com:vml" Requires="v">
                <p:oleObj name="Equation" r:id="rId8" imgW="876240" imgH="177480" progId="Equation.3">
                  <p:embed/>
                </p:oleObj>
              </mc:Choice>
              <mc:Fallback>
                <p:oleObj name="Equation" r:id="rId8" imgW="876240" imgH="177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91576" y="3224212"/>
                        <a:ext cx="1571625" cy="31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90570" name="Object 10"/>
          <p:cNvGraphicFramePr>
            <a:graphicFrameLocks noChangeAspect="1"/>
          </p:cNvGraphicFramePr>
          <p:nvPr>
            <p:extLst>
              <p:ext uri="{D42A27DB-BD31-4B8C-83A1-F6EECF244321}">
                <p14:modId xmlns:p14="http://schemas.microsoft.com/office/powerpoint/2010/main" val="3325447395"/>
              </p:ext>
            </p:extLst>
          </p:nvPr>
        </p:nvGraphicFramePr>
        <p:xfrm>
          <a:off x="1689100" y="5738812"/>
          <a:ext cx="3937000" cy="839788"/>
        </p:xfrm>
        <a:graphic>
          <a:graphicData uri="http://schemas.openxmlformats.org/presentationml/2006/ole">
            <mc:AlternateContent xmlns:mc="http://schemas.openxmlformats.org/markup-compatibility/2006">
              <mc:Choice xmlns:v="urn:schemas-microsoft-com:vml" Requires="v">
                <p:oleObj name="Equation" r:id="rId10" imgW="1879560" imgH="457200" progId="Equation.3">
                  <p:embed/>
                </p:oleObj>
              </mc:Choice>
              <mc:Fallback>
                <p:oleObj name="Equation" r:id="rId10" imgW="1879560" imgH="457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89100" y="5738812"/>
                        <a:ext cx="3937000" cy="839788"/>
                      </a:xfrm>
                      <a:prstGeom prst="rect">
                        <a:avLst/>
                      </a:prstGeom>
                      <a:solidFill>
                        <a:srgbClr val="92D050"/>
                      </a:solidFill>
                      <a:ln>
                        <a:noFill/>
                      </a:ln>
                      <a:effectLst/>
                    </p:spPr>
                  </p:pic>
                </p:oleObj>
              </mc:Fallback>
            </mc:AlternateContent>
          </a:graphicData>
        </a:graphic>
      </p:graphicFrame>
      <p:graphicFrame>
        <p:nvGraphicFramePr>
          <p:cNvPr id="1090571" name="Object 11"/>
          <p:cNvGraphicFramePr>
            <a:graphicFrameLocks noChangeAspect="1"/>
          </p:cNvGraphicFramePr>
          <p:nvPr>
            <p:extLst>
              <p:ext uri="{D42A27DB-BD31-4B8C-83A1-F6EECF244321}">
                <p14:modId xmlns:p14="http://schemas.microsoft.com/office/powerpoint/2010/main" val="1008521313"/>
              </p:ext>
            </p:extLst>
          </p:nvPr>
        </p:nvGraphicFramePr>
        <p:xfrm>
          <a:off x="8574089" y="5751513"/>
          <a:ext cx="1798637" cy="752475"/>
        </p:xfrm>
        <a:graphic>
          <a:graphicData uri="http://schemas.openxmlformats.org/presentationml/2006/ole">
            <mc:AlternateContent xmlns:mc="http://schemas.openxmlformats.org/markup-compatibility/2006">
              <mc:Choice xmlns:v="urn:schemas-microsoft-com:vml" Requires="v">
                <p:oleObj name="Εξίσωση" r:id="rId12" imgW="1002960" imgH="419040" progId="Equation.3">
                  <p:embed/>
                </p:oleObj>
              </mc:Choice>
              <mc:Fallback>
                <p:oleObj name="Εξίσωση" r:id="rId12" imgW="1002960" imgH="419040" progId="Equation.3">
                  <p:embed/>
                  <p:pic>
                    <p:nvPicPr>
                      <p:cNvPr id="0" name=""/>
                      <p:cNvPicPr>
                        <a:picLocks noChangeAspect="1" noChangeArrowheads="1"/>
                      </p:cNvPicPr>
                      <p:nvPr/>
                    </p:nvPicPr>
                    <p:blipFill>
                      <a:blip r:embed="rId13"/>
                      <a:srcRect/>
                      <a:stretch>
                        <a:fillRect/>
                      </a:stretch>
                    </p:blipFill>
                    <p:spPr bwMode="auto">
                      <a:xfrm>
                        <a:off x="8574089" y="5751513"/>
                        <a:ext cx="1798637" cy="75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297888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ChangeArrowheads="1"/>
          </p:cNvSpPr>
          <p:nvPr>
            <p:ph type="title"/>
          </p:nvPr>
        </p:nvSpPr>
        <p:spPr/>
        <p:txBody>
          <a:bodyPr/>
          <a:lstStyle/>
          <a:p>
            <a:r>
              <a:rPr lang="en-US"/>
              <a:t>Support Vector Machines</a:t>
            </a:r>
          </a:p>
        </p:txBody>
      </p:sp>
      <mc:AlternateContent xmlns:mc="http://schemas.openxmlformats.org/markup-compatibility/2006" xmlns:a14="http://schemas.microsoft.com/office/drawing/2010/main">
        <mc:Choice Requires="a14">
          <p:sp>
            <p:nvSpPr>
              <p:cNvPr id="1091587" name="Rectangle 3"/>
              <p:cNvSpPr>
                <a:spLocks noGrp="1" noChangeArrowheads="1"/>
              </p:cNvSpPr>
              <p:nvPr>
                <p:ph type="body" idx="1"/>
              </p:nvPr>
            </p:nvSpPr>
            <p:spPr>
              <a:xfrm>
                <a:off x="762000" y="1676400"/>
                <a:ext cx="9448800" cy="4876800"/>
              </a:xfrm>
            </p:spPr>
            <p:txBody>
              <a:bodyPr>
                <a:normAutofit fontScale="92500" lnSpcReduction="10000"/>
              </a:bodyPr>
              <a:lstStyle/>
              <a:p>
                <a:r>
                  <a:rPr lang="en-US" dirty="0"/>
                  <a:t>We want to </a:t>
                </a:r>
                <a:r>
                  <a:rPr lang="en-US" dirty="0">
                    <a:solidFill>
                      <a:srgbClr val="0070C0"/>
                    </a:solidFill>
                  </a:rPr>
                  <a:t>maximize</a:t>
                </a:r>
                <a:r>
                  <a:rPr lang="en-US" dirty="0"/>
                  <a:t>: </a:t>
                </a:r>
                <a14:m>
                  <m:oMath xmlns:m="http://schemas.openxmlformats.org/officeDocument/2006/math">
                    <m:r>
                      <a:rPr lang="en-US" b="0" i="1" smtClean="0">
                        <a:latin typeface="Cambria Math" panose="02040503050406030204" pitchFamily="18" charset="0"/>
                      </a:rPr>
                      <m:t>𝑀𝑎𝑟𝑔𝑖𝑛</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d>
                          <m:dPr>
                            <m:begChr m:val="‖"/>
                            <m:endChr m:val="‖"/>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d>
                      </m:den>
                    </m:f>
                  </m:oMath>
                </a14:m>
                <a:endParaRPr lang="en-US" dirty="0"/>
              </a:p>
              <a:p>
                <a:endParaRPr lang="en-US" dirty="0"/>
              </a:p>
              <a:p>
                <a:r>
                  <a:rPr lang="en-US" dirty="0"/>
                  <a:t>Which is equivalent to </a:t>
                </a:r>
                <a:r>
                  <a:rPr lang="en-US" dirty="0">
                    <a:solidFill>
                      <a:schemeClr val="accent6">
                        <a:lumMod val="75000"/>
                      </a:schemeClr>
                    </a:solidFill>
                  </a:rPr>
                  <a:t>minimizing</a:t>
                </a:r>
                <a:r>
                  <a:rPr lang="en-US" dirty="0"/>
                  <a:t>:</a:t>
                </a:r>
                <a14:m>
                  <m:oMath xmlns:m="http://schemas.openxmlformats.org/officeDocument/2006/math">
                    <m:r>
                      <a:rPr lang="en-US" b="0" i="1" smtClean="0">
                        <a:latin typeface="Cambria Math" panose="02040503050406030204" pitchFamily="18" charset="0"/>
                      </a:rPr>
                      <m:t>𝐿</m:t>
                    </m:r>
                    <m:d>
                      <m:dPr>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d>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𝑤</m:t>
                                </m:r>
                              </m:e>
                            </m:acc>
                          </m:e>
                        </m:d>
                      </m:num>
                      <m:den>
                        <m:r>
                          <a:rPr lang="en-US" b="0" i="1" smtClean="0">
                            <a:latin typeface="Cambria Math" panose="02040503050406030204" pitchFamily="18" charset="0"/>
                          </a:rPr>
                          <m:t>2</m:t>
                        </m:r>
                      </m:den>
                    </m:f>
                  </m:oMath>
                </a14:m>
                <a:endParaRPr lang="en-US" dirty="0"/>
              </a:p>
              <a:p>
                <a:endParaRPr lang="en-US" dirty="0"/>
              </a:p>
              <a:p>
                <a:r>
                  <a:rPr lang="en-US" dirty="0"/>
                  <a:t>But subjected to the following </a:t>
                </a:r>
                <a:r>
                  <a:rPr lang="en-US" dirty="0">
                    <a:solidFill>
                      <a:srgbClr val="0070C0"/>
                    </a:solidFill>
                  </a:rPr>
                  <a:t>constraints</a:t>
                </a:r>
                <a:r>
                  <a:rPr lang="en-US" dirty="0"/>
                  <a:t>:</a:t>
                </a:r>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a:rPr>
                            <m:t>𝑤</m:t>
                          </m:r>
                        </m:e>
                      </m:acc>
                      <m:r>
                        <a:rPr lang="en-US" i="1">
                          <a:latin typeface="Cambria Math"/>
                          <a:ea typeface="Cambria Math"/>
                        </a:rPr>
                        <m:t>∙</m:t>
                      </m:r>
                      <m:acc>
                        <m:accPr>
                          <m:chr m:val="⃗"/>
                          <m:ctrlPr>
                            <a:rPr lang="en-US" i="1">
                              <a:latin typeface="Cambria Math" panose="02040503050406030204" pitchFamily="18" charset="0"/>
                              <a:ea typeface="Cambria Math"/>
                            </a:rPr>
                          </m:ctrlPr>
                        </m:accPr>
                        <m:e>
                          <m:sSub>
                            <m:sSubPr>
                              <m:ctrlPr>
                                <a:rPr lang="en-US" i="1">
                                  <a:latin typeface="Cambria Math" panose="02040503050406030204" pitchFamily="18" charset="0"/>
                                  <a:ea typeface="Cambria Math"/>
                                </a:rPr>
                              </m:ctrlPr>
                            </m:sSubPr>
                            <m:e>
                              <m:r>
                                <a:rPr lang="en-US" i="1">
                                  <a:latin typeface="Cambria Math"/>
                                  <a:ea typeface="Cambria Math"/>
                                </a:rPr>
                                <m:t>𝑥</m:t>
                              </m:r>
                            </m:e>
                            <m:sub>
                              <m:r>
                                <a:rPr lang="en-US" i="1">
                                  <a:latin typeface="Cambria Math"/>
                                  <a:ea typeface="Cambria Math"/>
                                </a:rPr>
                                <m:t>𝑖</m:t>
                              </m:r>
                            </m:sub>
                          </m:sSub>
                        </m:e>
                      </m:acc>
                      <m:r>
                        <a:rPr lang="en-US" i="1">
                          <a:latin typeface="Cambria Math"/>
                        </a:rPr>
                        <m:t>+</m:t>
                      </m:r>
                      <m:r>
                        <a:rPr lang="en-US" i="1">
                          <a:latin typeface="Cambria Math"/>
                        </a:rPr>
                        <m:t>𝑏</m:t>
                      </m:r>
                      <m:r>
                        <a:rPr lang="en-US" i="1">
                          <a:latin typeface="Cambria Math"/>
                        </a:rPr>
                        <m:t>≥1 </m:t>
                      </m:r>
                      <m:r>
                        <m:rPr>
                          <m:sty m:val="p"/>
                        </m:rPr>
                        <a:rPr lang="en-US" b="0" i="0" smtClean="0">
                          <a:latin typeface="Cambria Math" panose="02040503050406030204" pitchFamily="18" charset="0"/>
                        </a:rPr>
                        <m:t>if</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=1</m:t>
                      </m:r>
                    </m:oMath>
                  </m:oMathPara>
                </a14:m>
                <a:endParaRPr lang="en-US" b="0" dirty="0"/>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a:rPr>
                            <m:t>𝑤</m:t>
                          </m:r>
                        </m:e>
                      </m:acc>
                      <m:r>
                        <a:rPr lang="en-US" i="1">
                          <a:latin typeface="Cambria Math"/>
                          <a:ea typeface="Cambria Math"/>
                        </a:rPr>
                        <m:t>∙</m:t>
                      </m:r>
                      <m:acc>
                        <m:accPr>
                          <m:chr m:val="⃗"/>
                          <m:ctrlPr>
                            <a:rPr lang="en-US" i="1">
                              <a:latin typeface="Cambria Math" panose="02040503050406030204" pitchFamily="18" charset="0"/>
                              <a:ea typeface="Cambria Math"/>
                            </a:rPr>
                          </m:ctrlPr>
                        </m:accPr>
                        <m:e>
                          <m:sSub>
                            <m:sSubPr>
                              <m:ctrlPr>
                                <a:rPr lang="en-US" i="1">
                                  <a:latin typeface="Cambria Math" panose="02040503050406030204" pitchFamily="18" charset="0"/>
                                  <a:ea typeface="Cambria Math"/>
                                </a:rPr>
                              </m:ctrlPr>
                            </m:sSubPr>
                            <m:e>
                              <m:r>
                                <a:rPr lang="en-US" i="1">
                                  <a:latin typeface="Cambria Math"/>
                                  <a:ea typeface="Cambria Math"/>
                                </a:rPr>
                                <m:t>𝑥</m:t>
                              </m:r>
                            </m:e>
                            <m:sub>
                              <m:r>
                                <a:rPr lang="en-US" i="1">
                                  <a:latin typeface="Cambria Math"/>
                                  <a:ea typeface="Cambria Math"/>
                                </a:rPr>
                                <m:t>𝑖</m:t>
                              </m:r>
                            </m:sub>
                          </m:sSub>
                        </m:e>
                      </m:acc>
                      <m:r>
                        <a:rPr lang="en-US" i="1">
                          <a:latin typeface="Cambria Math"/>
                        </a:rPr>
                        <m:t>+</m:t>
                      </m:r>
                      <m:r>
                        <a:rPr lang="en-US" i="1">
                          <a:latin typeface="Cambria Math"/>
                        </a:rPr>
                        <m:t>𝑏</m:t>
                      </m:r>
                      <m:r>
                        <a:rPr lang="en-US" i="1">
                          <a:latin typeface="Cambria Math"/>
                        </a:rPr>
                        <m:t>≤−1</m:t>
                      </m:r>
                      <m:r>
                        <a:rPr lang="en-US" b="0" i="0" smtClean="0">
                          <a:latin typeface="Cambria Math" panose="02040503050406030204" pitchFamily="18" charset="0"/>
                        </a:rPr>
                        <m:t> </m:t>
                      </m:r>
                      <m:r>
                        <m:rPr>
                          <m:sty m:val="p"/>
                        </m:rPr>
                        <a:rPr lang="en-US" b="0" i="0" smtClean="0">
                          <a:latin typeface="Cambria Math" panose="02040503050406030204" pitchFamily="18" charset="0"/>
                        </a:rPr>
                        <m:t>if</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=−1</m:t>
                      </m:r>
                    </m:oMath>
                  </m:oMathPara>
                </a14:m>
                <a:endParaRPr lang="en-US" i="1" dirty="0"/>
              </a:p>
              <a:p>
                <a:pPr lvl="1"/>
                <a:endParaRPr lang="en-US" dirty="0"/>
              </a:p>
              <a:p>
                <a:r>
                  <a:rPr lang="en-US" dirty="0"/>
                  <a:t> This is a </a:t>
                </a:r>
                <a:r>
                  <a:rPr lang="en-US" dirty="0">
                    <a:solidFill>
                      <a:schemeClr val="accent6">
                        <a:lumMod val="75000"/>
                      </a:schemeClr>
                    </a:solidFill>
                  </a:rPr>
                  <a:t>constrained optimization problem</a:t>
                </a:r>
              </a:p>
              <a:p>
                <a:pPr lvl="1"/>
                <a:r>
                  <a:rPr lang="en-US" dirty="0"/>
                  <a:t>Numerical approaches to solve it (e.g., </a:t>
                </a:r>
                <a:r>
                  <a:rPr lang="en-US" dirty="0">
                    <a:solidFill>
                      <a:srgbClr val="0070C0"/>
                    </a:solidFill>
                  </a:rPr>
                  <a:t>quadratic programming</a:t>
                </a:r>
                <a:r>
                  <a:rPr lang="en-US" dirty="0"/>
                  <a:t>)</a:t>
                </a:r>
              </a:p>
            </p:txBody>
          </p:sp>
        </mc:Choice>
        <mc:Fallback xmlns="">
          <p:sp>
            <p:nvSpPr>
              <p:cNvPr id="1091587" name="Rectangle 3"/>
              <p:cNvSpPr>
                <a:spLocks noGrp="1" noRot="1" noChangeAspect="1" noMove="1" noResize="1" noEditPoints="1" noAdjustHandles="1" noChangeArrowheads="1" noChangeShapeType="1" noTextEdit="1"/>
              </p:cNvSpPr>
              <p:nvPr>
                <p:ph type="body" idx="1"/>
              </p:nvPr>
            </p:nvSpPr>
            <p:spPr>
              <a:xfrm>
                <a:off x="762000" y="1676400"/>
                <a:ext cx="9448800" cy="4876800"/>
              </a:xfrm>
              <a:blipFill>
                <a:blip r:embed="rId2"/>
                <a:stretch>
                  <a:fillRect l="-710" t="-625"/>
                </a:stretch>
              </a:blipFill>
            </p:spPr>
            <p:txBody>
              <a:bodyPr/>
              <a:lstStyle/>
              <a:p>
                <a:r>
                  <a:rPr lang="en-US">
                    <a:noFill/>
                  </a:rPr>
                  <a:t> </a:t>
                </a:r>
              </a:p>
            </p:txBody>
          </p:sp>
        </mc:Fallback>
      </mc:AlternateContent>
    </p:spTree>
    <p:extLst>
      <p:ext uri="{BB962C8B-B14F-4D97-AF65-F5344CB8AC3E}">
        <p14:creationId xmlns:p14="http://schemas.microsoft.com/office/powerpoint/2010/main" val="1940371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10" name="Rectangle 2"/>
          <p:cNvSpPr>
            <a:spLocks noGrp="1" noChangeArrowheads="1"/>
          </p:cNvSpPr>
          <p:nvPr>
            <p:ph type="title"/>
          </p:nvPr>
        </p:nvSpPr>
        <p:spPr/>
        <p:txBody>
          <a:bodyPr/>
          <a:lstStyle/>
          <a:p>
            <a:r>
              <a:rPr lang="en-US"/>
              <a:t>Support Vector Machines</a:t>
            </a:r>
          </a:p>
        </p:txBody>
      </p:sp>
      <p:sp>
        <p:nvSpPr>
          <p:cNvPr id="1092611" name="Rectangle 3"/>
          <p:cNvSpPr>
            <a:spLocks noGrp="1" noChangeArrowheads="1"/>
          </p:cNvSpPr>
          <p:nvPr>
            <p:ph type="body" idx="1"/>
          </p:nvPr>
        </p:nvSpPr>
        <p:spPr/>
        <p:txBody>
          <a:bodyPr/>
          <a:lstStyle/>
          <a:p>
            <a:r>
              <a:rPr lang="en-US" dirty="0"/>
              <a:t>What if the problem is </a:t>
            </a:r>
            <a:r>
              <a:rPr lang="en-US" dirty="0">
                <a:solidFill>
                  <a:srgbClr val="FF0000"/>
                </a:solidFill>
              </a:rPr>
              <a:t>not</a:t>
            </a:r>
            <a:r>
              <a:rPr lang="en-US" dirty="0"/>
              <a:t> </a:t>
            </a:r>
            <a:r>
              <a:rPr lang="en-US" dirty="0">
                <a:solidFill>
                  <a:srgbClr val="0070C0"/>
                </a:solidFill>
              </a:rPr>
              <a:t>linearly separable</a:t>
            </a:r>
            <a:r>
              <a:rPr lang="en-US" dirty="0"/>
              <a:t>?</a:t>
            </a:r>
          </a:p>
        </p:txBody>
      </p:sp>
      <p:graphicFrame>
        <p:nvGraphicFramePr>
          <p:cNvPr id="1092612" name="Object 4"/>
          <p:cNvGraphicFramePr>
            <a:graphicFrameLocks noGrp="1" noChangeAspect="1"/>
          </p:cNvGraphicFramePr>
          <p:nvPr>
            <p:ph sz="half" idx="4294967295"/>
            <p:extLst>
              <p:ext uri="{D42A27DB-BD31-4B8C-83A1-F6EECF244321}">
                <p14:modId xmlns:p14="http://schemas.microsoft.com/office/powerpoint/2010/main" val="4071901427"/>
              </p:ext>
            </p:extLst>
          </p:nvPr>
        </p:nvGraphicFramePr>
        <p:xfrm>
          <a:off x="3733800" y="2247900"/>
          <a:ext cx="4724400" cy="4457700"/>
        </p:xfrm>
        <a:graphic>
          <a:graphicData uri="http://schemas.openxmlformats.org/presentationml/2006/ole">
            <mc:AlternateContent xmlns:mc="http://schemas.openxmlformats.org/markup-compatibility/2006">
              <mc:Choice xmlns:v="urn:schemas-microsoft-com:vml" Requires="v">
                <p:oleObj name="Visio" r:id="rId2" imgW="7432040" imgH="7017225" progId="Visio.Drawing.6">
                  <p:embed/>
                </p:oleObj>
              </mc:Choice>
              <mc:Fallback>
                <p:oleObj name="Visio" r:id="rId2" imgW="7432040" imgH="7017225" progId="Visio.Drawing.6">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247900"/>
                        <a:ext cx="47244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92613" name="Group 5"/>
          <p:cNvGrpSpPr>
            <a:grpSpLocks/>
          </p:cNvGrpSpPr>
          <p:nvPr/>
        </p:nvGrpSpPr>
        <p:grpSpPr bwMode="auto">
          <a:xfrm>
            <a:off x="4038600" y="2921000"/>
            <a:ext cx="4038600" cy="3124200"/>
            <a:chOff x="1584" y="1632"/>
            <a:chExt cx="2544" cy="1968"/>
          </a:xfrm>
        </p:grpSpPr>
        <p:sp>
          <p:nvSpPr>
            <p:cNvPr id="1092614" name="Oval 6"/>
            <p:cNvSpPr>
              <a:spLocks noChangeArrowheads="1"/>
            </p:cNvSpPr>
            <p:nvPr/>
          </p:nvSpPr>
          <p:spPr bwMode="auto">
            <a:xfrm>
              <a:off x="1584" y="1632"/>
              <a:ext cx="336" cy="336"/>
            </a:xfrm>
            <a:prstGeom prst="ellipse">
              <a:avLst/>
            </a:prstGeom>
            <a:noFill/>
            <a:ln w="508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2615" name="Oval 7"/>
            <p:cNvSpPr>
              <a:spLocks noChangeArrowheads="1"/>
            </p:cNvSpPr>
            <p:nvPr/>
          </p:nvSpPr>
          <p:spPr bwMode="auto">
            <a:xfrm>
              <a:off x="2304" y="2208"/>
              <a:ext cx="336" cy="336"/>
            </a:xfrm>
            <a:prstGeom prst="ellipse">
              <a:avLst/>
            </a:prstGeom>
            <a:noFill/>
            <a:ln w="508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2616" name="Oval 8"/>
            <p:cNvSpPr>
              <a:spLocks noChangeArrowheads="1"/>
            </p:cNvSpPr>
            <p:nvPr/>
          </p:nvSpPr>
          <p:spPr bwMode="auto">
            <a:xfrm>
              <a:off x="2208" y="1680"/>
              <a:ext cx="336" cy="336"/>
            </a:xfrm>
            <a:prstGeom prst="ellipse">
              <a:avLst/>
            </a:prstGeom>
            <a:noFill/>
            <a:ln w="508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2617" name="Oval 9"/>
            <p:cNvSpPr>
              <a:spLocks noChangeArrowheads="1"/>
            </p:cNvSpPr>
            <p:nvPr/>
          </p:nvSpPr>
          <p:spPr bwMode="auto">
            <a:xfrm>
              <a:off x="2832" y="3264"/>
              <a:ext cx="336" cy="336"/>
            </a:xfrm>
            <a:prstGeom prst="ellipse">
              <a:avLst/>
            </a:prstGeom>
            <a:noFill/>
            <a:ln w="508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2618" name="Oval 10"/>
            <p:cNvSpPr>
              <a:spLocks noChangeArrowheads="1"/>
            </p:cNvSpPr>
            <p:nvPr/>
          </p:nvSpPr>
          <p:spPr bwMode="auto">
            <a:xfrm>
              <a:off x="3312" y="2400"/>
              <a:ext cx="336" cy="336"/>
            </a:xfrm>
            <a:prstGeom prst="ellipse">
              <a:avLst/>
            </a:prstGeom>
            <a:noFill/>
            <a:ln w="508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2619" name="Oval 11"/>
            <p:cNvSpPr>
              <a:spLocks noChangeArrowheads="1"/>
            </p:cNvSpPr>
            <p:nvPr/>
          </p:nvSpPr>
          <p:spPr bwMode="auto">
            <a:xfrm>
              <a:off x="3792" y="2736"/>
              <a:ext cx="336" cy="336"/>
            </a:xfrm>
            <a:prstGeom prst="ellipse">
              <a:avLst/>
            </a:prstGeom>
            <a:noFill/>
            <a:ln w="508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097913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926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10" name="Rectangle 2"/>
          <p:cNvSpPr>
            <a:spLocks noGrp="1" noChangeArrowheads="1"/>
          </p:cNvSpPr>
          <p:nvPr>
            <p:ph type="title"/>
          </p:nvPr>
        </p:nvSpPr>
        <p:spPr>
          <a:xfrm>
            <a:off x="1981200" y="457200"/>
            <a:ext cx="8229600" cy="990600"/>
          </a:xfrm>
        </p:spPr>
        <p:txBody>
          <a:bodyPr/>
          <a:lstStyle/>
          <a:p>
            <a:r>
              <a:rPr lang="en-US" dirty="0"/>
              <a:t>Support Vector Machines</a:t>
            </a:r>
          </a:p>
        </p:txBody>
      </p:sp>
      <p:sp>
        <p:nvSpPr>
          <p:cNvPr id="1092611" name="Rectangle 3"/>
          <p:cNvSpPr>
            <a:spLocks noGrp="1" noChangeArrowheads="1"/>
          </p:cNvSpPr>
          <p:nvPr>
            <p:ph type="body" idx="1"/>
          </p:nvPr>
        </p:nvSpPr>
        <p:spPr/>
        <p:txBody>
          <a:bodyPr/>
          <a:lstStyle/>
          <a:p>
            <a:r>
              <a:rPr lang="en-US" dirty="0"/>
              <a:t>What if the problem is not linearly separable?</a:t>
            </a:r>
          </a:p>
        </p:txBody>
      </p:sp>
      <p:graphicFrame>
        <p:nvGraphicFramePr>
          <p:cNvPr id="1092612" name="Object 4"/>
          <p:cNvGraphicFramePr>
            <a:graphicFrameLocks noGrp="1" noChangeAspect="1"/>
          </p:cNvGraphicFramePr>
          <p:nvPr>
            <p:ph sz="half" idx="4294967295"/>
            <p:extLst>
              <p:ext uri="{D42A27DB-BD31-4B8C-83A1-F6EECF244321}">
                <p14:modId xmlns:p14="http://schemas.microsoft.com/office/powerpoint/2010/main" val="2436011906"/>
              </p:ext>
            </p:extLst>
          </p:nvPr>
        </p:nvGraphicFramePr>
        <p:xfrm>
          <a:off x="3733800" y="2247900"/>
          <a:ext cx="4724400" cy="4457700"/>
        </p:xfrm>
        <a:graphic>
          <a:graphicData uri="http://schemas.openxmlformats.org/presentationml/2006/ole">
            <mc:AlternateContent xmlns:mc="http://schemas.openxmlformats.org/markup-compatibility/2006">
              <mc:Choice xmlns:v="urn:schemas-microsoft-com:vml" Requires="v">
                <p:oleObj name="Visio" r:id="rId2" imgW="7432040" imgH="7017225" progId="Visio.Drawing.6">
                  <p:embed/>
                </p:oleObj>
              </mc:Choice>
              <mc:Fallback>
                <p:oleObj name="Visio" r:id="rId2" imgW="7432040" imgH="7017225" progId="Visio.Drawing.6">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247900"/>
                        <a:ext cx="47244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92613" name="Group 5"/>
          <p:cNvGrpSpPr>
            <a:grpSpLocks/>
          </p:cNvGrpSpPr>
          <p:nvPr/>
        </p:nvGrpSpPr>
        <p:grpSpPr bwMode="auto">
          <a:xfrm>
            <a:off x="4038600" y="2921000"/>
            <a:ext cx="4038600" cy="3124200"/>
            <a:chOff x="1584" y="1632"/>
            <a:chExt cx="2544" cy="1968"/>
          </a:xfrm>
        </p:grpSpPr>
        <p:sp>
          <p:nvSpPr>
            <p:cNvPr id="1092614" name="Oval 6"/>
            <p:cNvSpPr>
              <a:spLocks noChangeArrowheads="1"/>
            </p:cNvSpPr>
            <p:nvPr/>
          </p:nvSpPr>
          <p:spPr bwMode="auto">
            <a:xfrm>
              <a:off x="1584" y="1632"/>
              <a:ext cx="336" cy="336"/>
            </a:xfrm>
            <a:prstGeom prst="ellipse">
              <a:avLst/>
            </a:prstGeom>
            <a:noFill/>
            <a:ln w="508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2615" name="Oval 7"/>
            <p:cNvSpPr>
              <a:spLocks noChangeArrowheads="1"/>
            </p:cNvSpPr>
            <p:nvPr/>
          </p:nvSpPr>
          <p:spPr bwMode="auto">
            <a:xfrm>
              <a:off x="2304" y="2208"/>
              <a:ext cx="336" cy="336"/>
            </a:xfrm>
            <a:prstGeom prst="ellipse">
              <a:avLst/>
            </a:prstGeom>
            <a:noFill/>
            <a:ln w="508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2616" name="Oval 8"/>
            <p:cNvSpPr>
              <a:spLocks noChangeArrowheads="1"/>
            </p:cNvSpPr>
            <p:nvPr/>
          </p:nvSpPr>
          <p:spPr bwMode="auto">
            <a:xfrm>
              <a:off x="2208" y="1680"/>
              <a:ext cx="336" cy="336"/>
            </a:xfrm>
            <a:prstGeom prst="ellipse">
              <a:avLst/>
            </a:prstGeom>
            <a:noFill/>
            <a:ln w="508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2617" name="Oval 9"/>
            <p:cNvSpPr>
              <a:spLocks noChangeArrowheads="1"/>
            </p:cNvSpPr>
            <p:nvPr/>
          </p:nvSpPr>
          <p:spPr bwMode="auto">
            <a:xfrm>
              <a:off x="2832" y="3264"/>
              <a:ext cx="336" cy="336"/>
            </a:xfrm>
            <a:prstGeom prst="ellipse">
              <a:avLst/>
            </a:prstGeom>
            <a:noFill/>
            <a:ln w="508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2618" name="Oval 10"/>
            <p:cNvSpPr>
              <a:spLocks noChangeArrowheads="1"/>
            </p:cNvSpPr>
            <p:nvPr/>
          </p:nvSpPr>
          <p:spPr bwMode="auto">
            <a:xfrm>
              <a:off x="3312" y="2400"/>
              <a:ext cx="336" cy="336"/>
            </a:xfrm>
            <a:prstGeom prst="ellipse">
              <a:avLst/>
            </a:prstGeom>
            <a:noFill/>
            <a:ln w="508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2619" name="Oval 11"/>
            <p:cNvSpPr>
              <a:spLocks noChangeArrowheads="1"/>
            </p:cNvSpPr>
            <p:nvPr/>
          </p:nvSpPr>
          <p:spPr bwMode="auto">
            <a:xfrm>
              <a:off x="3792" y="2736"/>
              <a:ext cx="336" cy="336"/>
            </a:xfrm>
            <a:prstGeom prst="ellipse">
              <a:avLst/>
            </a:prstGeom>
            <a:noFill/>
            <a:ln w="508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cxnSp>
        <p:nvCxnSpPr>
          <p:cNvPr id="3" name="Straight Connector 2"/>
          <p:cNvCxnSpPr/>
          <p:nvPr/>
        </p:nvCxnSpPr>
        <p:spPr>
          <a:xfrm>
            <a:off x="4038600" y="3657600"/>
            <a:ext cx="3009900" cy="274320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811486" y="2463800"/>
            <a:ext cx="3009900" cy="274320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6316436" y="4406900"/>
            <a:ext cx="732064" cy="82550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6682468" y="4940300"/>
            <a:ext cx="1928132" cy="26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8640604" y="5029200"/>
                <a:ext cx="669607" cy="6555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ea typeface="Cambria Math"/>
                                </a:rPr>
                              </m:ctrlPr>
                            </m:sSubPr>
                            <m:e>
                              <m:r>
                                <a:rPr lang="en-US" i="1">
                                  <a:latin typeface="Cambria Math"/>
                                  <a:ea typeface="Cambria Math"/>
                                </a:rPr>
                                <m:t>𝜉</m:t>
                              </m:r>
                            </m:e>
                            <m:sub>
                              <m:r>
                                <a:rPr lang="en-US" i="1">
                                  <a:latin typeface="Cambria Math"/>
                                  <a:ea typeface="Cambria Math"/>
                                </a:rPr>
                                <m:t>𝑖</m:t>
                              </m:r>
                            </m:sub>
                          </m:sSub>
                        </m:num>
                        <m:den>
                          <m:d>
                            <m:dPr>
                              <m:begChr m:val="‖"/>
                              <m:endChr m:val="‖"/>
                              <m:ctrlPr>
                                <a:rPr lang="en-US" i="1">
                                  <a:latin typeface="Cambria Math" panose="02040503050406030204" pitchFamily="18" charset="0"/>
                                </a:rPr>
                              </m:ctrlPr>
                            </m:dPr>
                            <m:e>
                              <m:r>
                                <a:rPr lang="en-US" i="1">
                                  <a:latin typeface="Cambria Math"/>
                                </a:rPr>
                                <m:t>𝑤</m:t>
                              </m:r>
                            </m:e>
                          </m:d>
                        </m:den>
                      </m:f>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8640604" y="5029200"/>
                <a:ext cx="669607" cy="65550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8382001" y="3886200"/>
                <a:ext cx="218598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a:rPr>
                            <m:t>𝑤</m:t>
                          </m:r>
                        </m:e>
                      </m:acc>
                      <m:r>
                        <a:rPr lang="en-US" i="1">
                          <a:latin typeface="Cambria Math"/>
                        </a:rPr>
                        <m:t>⋅</m:t>
                      </m:r>
                      <m:acc>
                        <m:accPr>
                          <m:chr m:val="⃗"/>
                          <m:ctrlPr>
                            <a:rPr lang="en-US" i="1">
                              <a:latin typeface="Cambria Math" panose="02040503050406030204" pitchFamily="18" charset="0"/>
                            </a:rPr>
                          </m:ctrlPr>
                        </m:accPr>
                        <m:e>
                          <m:r>
                            <a:rPr lang="en-US" i="1">
                              <a:latin typeface="Cambria Math"/>
                            </a:rPr>
                            <m:t>𝑥</m:t>
                          </m:r>
                        </m:e>
                      </m:acc>
                      <m:r>
                        <a:rPr lang="en-US" i="1">
                          <a:latin typeface="Cambria Math"/>
                        </a:rPr>
                        <m:t>+</m:t>
                      </m:r>
                      <m:r>
                        <a:rPr lang="en-US" i="1">
                          <a:latin typeface="Cambria Math"/>
                        </a:rPr>
                        <m:t>𝑏</m:t>
                      </m:r>
                      <m:r>
                        <a:rPr lang="en-US" i="1">
                          <a:latin typeface="Cambria Math"/>
                        </a:rPr>
                        <m:t>=−1+</m:t>
                      </m:r>
                      <m:sSub>
                        <m:sSubPr>
                          <m:ctrlPr>
                            <a:rPr lang="en-US" i="1">
                              <a:latin typeface="Cambria Math" panose="02040503050406030204" pitchFamily="18" charset="0"/>
                            </a:rPr>
                          </m:ctrlPr>
                        </m:sSubPr>
                        <m:e>
                          <m:r>
                            <a:rPr lang="el-GR" i="1">
                              <a:latin typeface="Cambria Math"/>
                            </a:rPr>
                            <m:t>𝜉</m:t>
                          </m:r>
                        </m:e>
                        <m:sub>
                          <m:r>
                            <a:rPr lang="en-US" i="1">
                              <a:latin typeface="Cambria Math"/>
                            </a:rPr>
                            <m:t>𝑖</m:t>
                          </m:r>
                        </m:sub>
                      </m:sSub>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8382001" y="3886200"/>
                <a:ext cx="2185983" cy="369332"/>
              </a:xfrm>
              <a:prstGeom prst="rect">
                <a:avLst/>
              </a:prstGeom>
              <a:blipFill>
                <a:blip r:embed="rId6"/>
                <a:stretch>
                  <a:fillRect t="-21667" b="-15000"/>
                </a:stretch>
              </a:blipFill>
            </p:spPr>
            <p:txBody>
              <a:bodyPr/>
              <a:lstStyle/>
              <a:p>
                <a:r>
                  <a:rPr lang="en-US">
                    <a:noFill/>
                  </a:rPr>
                  <a:t> </a:t>
                </a:r>
              </a:p>
            </p:txBody>
          </p:sp>
        </mc:Fallback>
      </mc:AlternateContent>
      <p:cxnSp>
        <p:nvCxnSpPr>
          <p:cNvPr id="5" name="Straight Arrow Connector 4"/>
          <p:cNvCxnSpPr>
            <a:stCxn id="2" idx="1"/>
          </p:cNvCxnSpPr>
          <p:nvPr/>
        </p:nvCxnSpPr>
        <p:spPr>
          <a:xfrm flipH="1">
            <a:off x="7162800" y="4070866"/>
            <a:ext cx="1219200" cy="2979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007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4" name="Rectangle 2"/>
          <p:cNvSpPr>
            <a:spLocks noGrp="1" noChangeArrowheads="1"/>
          </p:cNvSpPr>
          <p:nvPr>
            <p:ph type="title"/>
          </p:nvPr>
        </p:nvSpPr>
        <p:spPr/>
        <p:txBody>
          <a:bodyPr/>
          <a:lstStyle/>
          <a:p>
            <a:r>
              <a:rPr lang="en-US" dirty="0"/>
              <a:t>Support Vector Machines</a:t>
            </a:r>
          </a:p>
        </p:txBody>
      </p:sp>
      <mc:AlternateContent xmlns:mc="http://schemas.openxmlformats.org/markup-compatibility/2006" xmlns:a14="http://schemas.microsoft.com/office/drawing/2010/main">
        <mc:Choice Requires="a14">
          <p:sp>
            <p:nvSpPr>
              <p:cNvPr id="1093635" name="Rectangle 3"/>
              <p:cNvSpPr>
                <a:spLocks noGrp="1" noChangeArrowheads="1"/>
              </p:cNvSpPr>
              <p:nvPr>
                <p:ph type="body" idx="1"/>
              </p:nvPr>
            </p:nvSpPr>
            <p:spPr>
              <a:xfrm>
                <a:off x="381000" y="1828800"/>
                <a:ext cx="9829800" cy="4876800"/>
              </a:xfrm>
            </p:spPr>
            <p:txBody>
              <a:bodyPr/>
              <a:lstStyle/>
              <a:p>
                <a:r>
                  <a:rPr lang="en-US" dirty="0"/>
                  <a:t>What if the problem is not linearly separable?</a:t>
                </a:r>
              </a:p>
              <a:p>
                <a:r>
                  <a:rPr lang="en-US" dirty="0"/>
                  <a:t>Introduce </a:t>
                </a:r>
                <a:r>
                  <a:rPr lang="en-US" dirty="0">
                    <a:solidFill>
                      <a:srgbClr val="FF0000"/>
                    </a:solidFill>
                  </a:rPr>
                  <a:t>slack variables</a:t>
                </a:r>
              </a:p>
              <a:p>
                <a:pPr lvl="1"/>
                <a:r>
                  <a:rPr lang="en-US" dirty="0"/>
                  <a:t> Minimize:</a:t>
                </a:r>
                <a:endParaRPr lang="el-GR" dirty="0"/>
              </a:p>
              <a:p>
                <a:pPr marL="27432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m:t>
                      </m:r>
                      <m:d>
                        <m:dPr>
                          <m:ctrlPr>
                            <a:rPr lang="en-US" b="0" i="1" smtClean="0">
                              <a:latin typeface="Cambria Math" panose="02040503050406030204" pitchFamily="18" charset="0"/>
                            </a:rPr>
                          </m:ctrlPr>
                        </m:dPr>
                        <m:e>
                          <m:r>
                            <a:rPr lang="en-US" b="0" i="1" smtClean="0">
                              <a:latin typeface="Cambria Math" panose="02040503050406030204" pitchFamily="18" charset="0"/>
                            </a:rPr>
                            <m:t>𝑤</m:t>
                          </m:r>
                        </m:e>
                      </m:d>
                      <m:r>
                        <a:rPr lang="en-US" b="0" i="1" smtClean="0">
                          <a:latin typeface="Cambria Math" panose="02040503050406030204" pitchFamily="18" charset="0"/>
                        </a:rPr>
                        <m:t>=</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𝑤</m:t>
                                  </m:r>
                                </m:e>
                              </m:acc>
                            </m:e>
                          </m:d>
                        </m:num>
                        <m:den>
                          <m:r>
                            <a:rPr lang="en-US" i="1">
                              <a:latin typeface="Cambria Math" panose="02040503050406030204" pitchFamily="18" charset="0"/>
                            </a:rPr>
                            <m:t>2</m:t>
                          </m:r>
                        </m:den>
                      </m:f>
                      <m:r>
                        <a:rPr lang="en-US" b="0" i="1" smtClean="0">
                          <a:latin typeface="Cambria Math" panose="02040503050406030204" pitchFamily="18" charset="0"/>
                        </a:rPr>
                        <m:t>+</m:t>
                      </m:r>
                      <m:r>
                        <a:rPr lang="en-US" b="0" i="1" smtClean="0">
                          <a:latin typeface="Cambria Math" panose="02040503050406030204" pitchFamily="18" charset="0"/>
                        </a:rPr>
                        <m:t>𝐶</m:t>
                      </m:r>
                      <m:d>
                        <m:dPr>
                          <m:ctrlPr>
                            <a:rPr lang="en-US" b="0" i="1" smtClean="0">
                              <a:latin typeface="Cambria Math" panose="02040503050406030204" pitchFamily="18" charset="0"/>
                            </a:rPr>
                          </m:ctrlPr>
                        </m:dPr>
                        <m:e>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𝜉</m:t>
                                  </m:r>
                                </m:e>
                                <m:sub>
                                  <m:r>
                                    <a:rPr lang="en-US" b="0" i="1" smtClean="0">
                                      <a:latin typeface="Cambria Math" panose="02040503050406030204" pitchFamily="18" charset="0"/>
                                    </a:rPr>
                                    <m:t>𝑖</m:t>
                                  </m:r>
                                </m:sub>
                                <m:sup>
                                  <m:r>
                                    <a:rPr lang="en-US" b="0" i="1" smtClean="0">
                                      <a:latin typeface="Cambria Math" panose="02040503050406030204" pitchFamily="18" charset="0"/>
                                    </a:rPr>
                                    <m:t>𝑘</m:t>
                                  </m:r>
                                </m:sup>
                              </m:sSubSup>
                            </m:e>
                          </m:nary>
                        </m:e>
                      </m:d>
                    </m:oMath>
                  </m:oMathPara>
                </a14:m>
                <a:endParaRPr lang="en-US" dirty="0"/>
              </a:p>
              <a:p>
                <a:pPr lvl="1"/>
                <a:r>
                  <a:rPr lang="en-US" dirty="0"/>
                  <a:t>Subject to: </a:t>
                </a:r>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a:rPr>
                            <m:t>𝑤</m:t>
                          </m:r>
                        </m:e>
                      </m:acc>
                      <m:r>
                        <a:rPr lang="en-US" i="1">
                          <a:latin typeface="Cambria Math"/>
                          <a:ea typeface="Cambria Math"/>
                        </a:rPr>
                        <m:t>∙</m:t>
                      </m:r>
                      <m:acc>
                        <m:accPr>
                          <m:chr m:val="⃗"/>
                          <m:ctrlPr>
                            <a:rPr lang="en-US" i="1">
                              <a:latin typeface="Cambria Math" panose="02040503050406030204" pitchFamily="18" charset="0"/>
                              <a:ea typeface="Cambria Math"/>
                            </a:rPr>
                          </m:ctrlPr>
                        </m:accPr>
                        <m:e>
                          <m:sSub>
                            <m:sSubPr>
                              <m:ctrlPr>
                                <a:rPr lang="en-US" i="1">
                                  <a:latin typeface="Cambria Math" panose="02040503050406030204" pitchFamily="18" charset="0"/>
                                  <a:ea typeface="Cambria Math"/>
                                </a:rPr>
                              </m:ctrlPr>
                            </m:sSubPr>
                            <m:e>
                              <m:r>
                                <a:rPr lang="en-US" i="1">
                                  <a:latin typeface="Cambria Math"/>
                                  <a:ea typeface="Cambria Math"/>
                                </a:rPr>
                                <m:t>𝑥</m:t>
                              </m:r>
                            </m:e>
                            <m:sub>
                              <m:r>
                                <a:rPr lang="en-US" i="1">
                                  <a:latin typeface="Cambria Math"/>
                                  <a:ea typeface="Cambria Math"/>
                                </a:rPr>
                                <m:t>𝑖</m:t>
                              </m:r>
                            </m:sub>
                          </m:sSub>
                        </m:e>
                      </m:acc>
                      <m:r>
                        <a:rPr lang="en-US" i="1">
                          <a:latin typeface="Cambria Math"/>
                        </a:rPr>
                        <m:t>+</m:t>
                      </m:r>
                      <m:r>
                        <a:rPr lang="en-US" i="1">
                          <a:latin typeface="Cambria Math"/>
                        </a:rPr>
                        <m:t>𝑏</m:t>
                      </m:r>
                      <m:r>
                        <a:rPr lang="en-US" i="1">
                          <a:latin typeface="Cambria Math"/>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𝜉</m:t>
                          </m:r>
                        </m:e>
                        <m:sub>
                          <m:r>
                            <a:rPr lang="en-US" b="0" i="1" smtClean="0">
                              <a:latin typeface="Cambria Math" panose="02040503050406030204" pitchFamily="18" charset="0"/>
                            </a:rPr>
                            <m:t>𝑖</m:t>
                          </m:r>
                        </m:sub>
                      </m:sSub>
                      <m:r>
                        <a:rPr lang="en-US" i="1">
                          <a:latin typeface="Cambria Math"/>
                        </a:rPr>
                        <m:t> </m:t>
                      </m:r>
                      <m:r>
                        <m:rPr>
                          <m:sty m:val="p"/>
                        </m:rPr>
                        <a:rPr lang="en-US">
                          <a:latin typeface="Cambria Math" panose="02040503050406030204" pitchFamily="18" charset="0"/>
                        </a:rPr>
                        <m:t>if</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=1</m:t>
                      </m:r>
                    </m:oMath>
                  </m:oMathPara>
                </a14:m>
                <a:endParaRPr lang="en-US" dirty="0"/>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a:rPr>
                            <m:t>𝑤</m:t>
                          </m:r>
                        </m:e>
                      </m:acc>
                      <m:r>
                        <a:rPr lang="en-US" i="1">
                          <a:latin typeface="Cambria Math"/>
                          <a:ea typeface="Cambria Math"/>
                        </a:rPr>
                        <m:t>∙</m:t>
                      </m:r>
                      <m:acc>
                        <m:accPr>
                          <m:chr m:val="⃗"/>
                          <m:ctrlPr>
                            <a:rPr lang="en-US" i="1">
                              <a:latin typeface="Cambria Math" panose="02040503050406030204" pitchFamily="18" charset="0"/>
                              <a:ea typeface="Cambria Math"/>
                            </a:rPr>
                          </m:ctrlPr>
                        </m:accPr>
                        <m:e>
                          <m:sSub>
                            <m:sSubPr>
                              <m:ctrlPr>
                                <a:rPr lang="en-US" i="1">
                                  <a:latin typeface="Cambria Math" panose="02040503050406030204" pitchFamily="18" charset="0"/>
                                  <a:ea typeface="Cambria Math"/>
                                </a:rPr>
                              </m:ctrlPr>
                            </m:sSubPr>
                            <m:e>
                              <m:r>
                                <a:rPr lang="en-US" i="1">
                                  <a:latin typeface="Cambria Math"/>
                                  <a:ea typeface="Cambria Math"/>
                                </a:rPr>
                                <m:t>𝑥</m:t>
                              </m:r>
                            </m:e>
                            <m:sub>
                              <m:r>
                                <a:rPr lang="en-US" i="1">
                                  <a:latin typeface="Cambria Math"/>
                                  <a:ea typeface="Cambria Math"/>
                                </a:rPr>
                                <m:t>𝑖</m:t>
                              </m:r>
                            </m:sub>
                          </m:sSub>
                        </m:e>
                      </m:acc>
                      <m:r>
                        <a:rPr lang="en-US" i="1">
                          <a:latin typeface="Cambria Math"/>
                        </a:rPr>
                        <m:t>+</m:t>
                      </m:r>
                      <m:r>
                        <a:rPr lang="en-US" i="1">
                          <a:latin typeface="Cambria Math"/>
                        </a:rPr>
                        <m:t>𝑏</m:t>
                      </m:r>
                      <m:r>
                        <a:rPr lang="en-US" i="1">
                          <a:latin typeface="Cambria Math"/>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𝜉</m:t>
                          </m:r>
                        </m:e>
                        <m:sub>
                          <m:r>
                            <a:rPr lang="en-US" b="0" i="1" smtClean="0">
                              <a:latin typeface="Cambria Math" panose="02040503050406030204" pitchFamily="18" charset="0"/>
                            </a:rPr>
                            <m:t>𝑖</m:t>
                          </m:r>
                        </m:sub>
                      </m:sSub>
                      <m:r>
                        <a:rPr lang="en-US">
                          <a:latin typeface="Cambria Math" panose="02040503050406030204" pitchFamily="18" charset="0"/>
                        </a:rPr>
                        <m:t> </m:t>
                      </m:r>
                      <m:r>
                        <m:rPr>
                          <m:sty m:val="p"/>
                        </m:rPr>
                        <a:rPr lang="en-US">
                          <a:latin typeface="Cambria Math" panose="02040503050406030204" pitchFamily="18" charset="0"/>
                        </a:rPr>
                        <m:t>if</m:t>
                      </m:r>
                      <m:r>
                        <a:rPr lang="en-US">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=−1</m:t>
                      </m:r>
                    </m:oMath>
                  </m:oMathPara>
                </a14:m>
                <a:endParaRPr lang="en-US" i="1" dirty="0"/>
              </a:p>
              <a:p>
                <a:pPr lvl="1"/>
                <a:endParaRPr lang="en-US" dirty="0"/>
              </a:p>
            </p:txBody>
          </p:sp>
        </mc:Choice>
        <mc:Fallback xmlns="">
          <p:sp>
            <p:nvSpPr>
              <p:cNvPr id="1093635" name="Rectangle 3"/>
              <p:cNvSpPr>
                <a:spLocks noGrp="1" noRot="1" noChangeAspect="1" noMove="1" noResize="1" noEditPoints="1" noAdjustHandles="1" noChangeArrowheads="1" noChangeShapeType="1" noTextEdit="1"/>
              </p:cNvSpPr>
              <p:nvPr>
                <p:ph type="body" idx="1"/>
              </p:nvPr>
            </p:nvSpPr>
            <p:spPr>
              <a:xfrm>
                <a:off x="381000" y="1828800"/>
                <a:ext cx="9829800" cy="4876800"/>
              </a:xfrm>
              <a:blipFill>
                <a:blip r:embed="rId2"/>
                <a:stretch>
                  <a:fillRect l="-868" t="-1250"/>
                </a:stretch>
              </a:blipFill>
            </p:spPr>
            <p:txBody>
              <a:bodyPr/>
              <a:lstStyle/>
              <a:p>
                <a:r>
                  <a:rPr lang="en-US">
                    <a:noFill/>
                  </a:rPr>
                  <a:t> </a:t>
                </a:r>
              </a:p>
            </p:txBody>
          </p:sp>
        </mc:Fallback>
      </mc:AlternateContent>
      <p:sp>
        <p:nvSpPr>
          <p:cNvPr id="1093638" name="Oval 6"/>
          <p:cNvSpPr>
            <a:spLocks noChangeArrowheads="1"/>
          </p:cNvSpPr>
          <p:nvPr/>
        </p:nvSpPr>
        <p:spPr bwMode="auto">
          <a:xfrm>
            <a:off x="5029200" y="4823286"/>
            <a:ext cx="1143000" cy="533400"/>
          </a:xfrm>
          <a:prstGeom prst="ellipse">
            <a:avLst/>
          </a:prstGeom>
          <a:noFill/>
          <a:ln w="508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3639" name="Oval 7"/>
          <p:cNvSpPr>
            <a:spLocks noChangeArrowheads="1"/>
          </p:cNvSpPr>
          <p:nvPr/>
        </p:nvSpPr>
        <p:spPr bwMode="auto">
          <a:xfrm>
            <a:off x="4901214" y="5231043"/>
            <a:ext cx="1295400" cy="533400"/>
          </a:xfrm>
          <a:prstGeom prst="ellipse">
            <a:avLst/>
          </a:prstGeom>
          <a:noFill/>
          <a:ln w="508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20129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45AA4B4F-066D-424F-A65D-1EC59F8B14DB}"/>
              </a:ext>
            </a:extLst>
          </p:cNvPr>
          <p:cNvSpPr>
            <a:spLocks noGrp="1" noChangeArrowheads="1"/>
          </p:cNvSpPr>
          <p:nvPr>
            <p:ph type="title"/>
          </p:nvPr>
        </p:nvSpPr>
        <p:spPr/>
        <p:txBody>
          <a:bodyPr/>
          <a:lstStyle/>
          <a:p>
            <a:r>
              <a:rPr lang="en-US" altLang="en-US"/>
              <a:t>Nonlinear Support Vector Machines</a:t>
            </a:r>
          </a:p>
        </p:txBody>
      </p:sp>
      <p:sp>
        <p:nvSpPr>
          <p:cNvPr id="20482" name="Rectangle 5">
            <a:extLst>
              <a:ext uri="{FF2B5EF4-FFF2-40B4-BE49-F238E27FC236}">
                <a16:creationId xmlns:a16="http://schemas.microsoft.com/office/drawing/2014/main" id="{2F0BE13C-A3E0-4F89-86E8-173B9617C50C}"/>
              </a:ext>
            </a:extLst>
          </p:cNvPr>
          <p:cNvSpPr>
            <a:spLocks noGrp="1" noChangeArrowheads="1"/>
          </p:cNvSpPr>
          <p:nvPr>
            <p:ph type="body" idx="1"/>
          </p:nvPr>
        </p:nvSpPr>
        <p:spPr/>
        <p:txBody>
          <a:bodyPr/>
          <a:lstStyle/>
          <a:p>
            <a:r>
              <a:rPr lang="en-US" altLang="en-US"/>
              <a:t>What if decision boundary is not linear?</a:t>
            </a:r>
          </a:p>
        </p:txBody>
      </p:sp>
      <p:pic>
        <p:nvPicPr>
          <p:cNvPr id="20483" name="Picture 10">
            <a:extLst>
              <a:ext uri="{FF2B5EF4-FFF2-40B4-BE49-F238E27FC236}">
                <a16:creationId xmlns:a16="http://schemas.microsoft.com/office/drawing/2014/main" id="{B4D6BAE3-0C9D-4277-87BE-A8139F686359}"/>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t="4103" r="6154"/>
          <a:stretch>
            <a:fillRect/>
          </a:stretch>
        </p:blipFill>
        <p:spPr>
          <a:xfrm>
            <a:off x="3295650" y="2057400"/>
            <a:ext cx="4648200" cy="3562350"/>
          </a:xfrm>
          <a:noFill/>
        </p:spPr>
      </p:pic>
      <p:pic>
        <p:nvPicPr>
          <p:cNvPr id="20484" name="Picture 13">
            <a:extLst>
              <a:ext uri="{FF2B5EF4-FFF2-40B4-BE49-F238E27FC236}">
                <a16:creationId xmlns:a16="http://schemas.microsoft.com/office/drawing/2014/main" id="{EAEB836E-9286-449B-B0F5-E406FF42691B}"/>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257550" y="5546725"/>
            <a:ext cx="5676900" cy="1003300"/>
          </a:xfr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NEAREST NEIGHBOR CLASSIFICATION</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096904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F5C48BD3-E686-4E03-90B1-52F7D0CB2219}"/>
              </a:ext>
            </a:extLst>
          </p:cNvPr>
          <p:cNvSpPr>
            <a:spLocks noGrp="1" noChangeArrowheads="1"/>
          </p:cNvSpPr>
          <p:nvPr>
            <p:ph type="title"/>
          </p:nvPr>
        </p:nvSpPr>
        <p:spPr/>
        <p:txBody>
          <a:bodyPr/>
          <a:lstStyle/>
          <a:p>
            <a:r>
              <a:rPr lang="en-US" altLang="en-US"/>
              <a:t>Nonlinear Support Vector Machines</a:t>
            </a:r>
          </a:p>
        </p:txBody>
      </p:sp>
      <p:sp>
        <p:nvSpPr>
          <p:cNvPr id="21506" name="Rectangle 3">
            <a:extLst>
              <a:ext uri="{FF2B5EF4-FFF2-40B4-BE49-F238E27FC236}">
                <a16:creationId xmlns:a16="http://schemas.microsoft.com/office/drawing/2014/main" id="{A35C5DDD-5F7D-4FCC-8830-262F4CFD65A4}"/>
              </a:ext>
            </a:extLst>
          </p:cNvPr>
          <p:cNvSpPr>
            <a:spLocks noGrp="1" noChangeArrowheads="1"/>
          </p:cNvSpPr>
          <p:nvPr>
            <p:ph type="body" idx="1"/>
          </p:nvPr>
        </p:nvSpPr>
        <p:spPr/>
        <p:txBody>
          <a:bodyPr/>
          <a:lstStyle/>
          <a:p>
            <a:r>
              <a:rPr lang="en-US" altLang="en-US"/>
              <a:t>Trick: Transform data into higher dimensional space</a:t>
            </a:r>
          </a:p>
        </p:txBody>
      </p:sp>
      <p:pic>
        <p:nvPicPr>
          <p:cNvPr id="21507" name="Picture 10">
            <a:extLst>
              <a:ext uri="{FF2B5EF4-FFF2-40B4-BE49-F238E27FC236}">
                <a16:creationId xmlns:a16="http://schemas.microsoft.com/office/drawing/2014/main" id="{B5AE7BDA-5B1A-4AF1-989F-7A07F6B7CFFA}"/>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6324600" y="3402014"/>
            <a:ext cx="4114800" cy="498475"/>
          </a:xfrm>
          <a:noFill/>
        </p:spPr>
      </p:pic>
      <p:pic>
        <p:nvPicPr>
          <p:cNvPr id="21508" name="Picture 6">
            <a:extLst>
              <a:ext uri="{FF2B5EF4-FFF2-40B4-BE49-F238E27FC236}">
                <a16:creationId xmlns:a16="http://schemas.microsoft.com/office/drawing/2014/main" id="{A4E5836F-5A92-4C79-AA13-41AA4E9EA476}"/>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r="5882"/>
          <a:stretch>
            <a:fillRect/>
          </a:stretch>
        </p:blipFill>
        <p:spPr>
          <a:xfrm>
            <a:off x="1524000" y="2057400"/>
            <a:ext cx="4876800" cy="3886200"/>
          </a:xfrm>
          <a:noFill/>
        </p:spPr>
      </p:pic>
      <p:pic>
        <p:nvPicPr>
          <p:cNvPr id="21509" name="Picture 8">
            <a:extLst>
              <a:ext uri="{FF2B5EF4-FFF2-40B4-BE49-F238E27FC236}">
                <a16:creationId xmlns:a16="http://schemas.microsoft.com/office/drawing/2014/main" id="{337483D4-D7A9-43AB-B3A2-FD51983CBCF1}"/>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6324600" y="2514601"/>
            <a:ext cx="3429000" cy="627063"/>
          </a:xfrm>
          <a:noFill/>
        </p:spPr>
      </p:pic>
      <p:pic>
        <p:nvPicPr>
          <p:cNvPr id="21510" name="Picture 12">
            <a:extLst>
              <a:ext uri="{FF2B5EF4-FFF2-40B4-BE49-F238E27FC236}">
                <a16:creationId xmlns:a16="http://schemas.microsoft.com/office/drawing/2014/main" id="{D831B57E-5E47-4512-A577-09FA1F7E0B42}"/>
              </a:ext>
            </a:extLst>
          </p:cNvPr>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6324600" y="4114801"/>
            <a:ext cx="4343400" cy="523875"/>
          </a:xfrm>
          <a:noFill/>
        </p:spPr>
      </p:pic>
      <mc:AlternateContent xmlns:mc="http://schemas.openxmlformats.org/markup-compatibility/2006" xmlns:a14="http://schemas.microsoft.com/office/drawing/2010/main">
        <mc:Choice Requires="a14">
          <p:sp>
            <p:nvSpPr>
              <p:cNvPr id="21512" name="Text Box 16">
                <a:extLst>
                  <a:ext uri="{FF2B5EF4-FFF2-40B4-BE49-F238E27FC236}">
                    <a16:creationId xmlns:a16="http://schemas.microsoft.com/office/drawing/2014/main" id="{C71639E8-76F1-4AE7-83DA-E39C61E03748}"/>
                  </a:ext>
                </a:extLst>
              </p:cNvPr>
              <p:cNvSpPr txBox="1">
                <a:spLocks noChangeArrowheads="1"/>
              </p:cNvSpPr>
              <p:nvPr/>
            </p:nvSpPr>
            <p:spPr bwMode="auto">
              <a:xfrm>
                <a:off x="6553200" y="4953001"/>
                <a:ext cx="3048000" cy="707886"/>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a:spAutoFit/>
              </a:bodyPr>
              <a:lstStyle>
                <a:lvl1pPr>
                  <a:spcBef>
                    <a:spcPct val="10000"/>
                  </a:spcBef>
                  <a:spcAft>
                    <a:spcPts val="400"/>
                  </a:spcAft>
                  <a:buClr>
                    <a:srgbClr val="0C7B9C"/>
                  </a:buClr>
                  <a:buSzPct val="75000"/>
                  <a:buFont typeface="Monotype Sorts" pitchFamily="2" charset="2"/>
                  <a:buChar char="l"/>
                  <a:defRPr sz="2800">
                    <a:solidFill>
                      <a:schemeClr val="tx1"/>
                    </a:solidFill>
                    <a:latin typeface="Arial" panose="020B0604020202020204" pitchFamily="34" charset="0"/>
                  </a:defRPr>
                </a:lvl1pPr>
                <a:lvl2pPr marL="742950" indent="-285750">
                  <a:spcBef>
                    <a:spcPct val="10000"/>
                  </a:spcBef>
                  <a:spcAft>
                    <a:spcPts val="400"/>
                  </a:spcAft>
                  <a:buClr>
                    <a:srgbClr val="0C7B9C"/>
                  </a:buClr>
                  <a:buSzPct val="100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10000"/>
                  </a:spcBef>
                  <a:spcAft>
                    <a:spcPts val="400"/>
                  </a:spcAft>
                  <a:buClr>
                    <a:srgbClr val="0C7B9C"/>
                  </a:buClr>
                  <a:buSzPct val="70000"/>
                  <a:buFont typeface="Wingdings" panose="05000000000000000000" pitchFamily="2" charset="2"/>
                  <a:buChar char="u"/>
                  <a:defRPr sz="2400">
                    <a:solidFill>
                      <a:schemeClr val="tx1"/>
                    </a:solidFill>
                    <a:latin typeface="Arial" panose="020B0604020202020204" pitchFamily="34"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50000"/>
                  </a:spcBef>
                  <a:spcAft>
                    <a:spcPct val="0"/>
                  </a:spcAft>
                  <a:buClrTx/>
                  <a:buSzTx/>
                  <a:buFontTx/>
                  <a:buNone/>
                </a:pPr>
                <a:r>
                  <a:rPr lang="en-US" altLang="en-US" sz="2000" dirty="0"/>
                  <a:t>Decision boundary:</a:t>
                </a:r>
              </a:p>
              <a:p>
                <a:pPr>
                  <a:spcBef>
                    <a:spcPct val="50000"/>
                  </a:spcBef>
                  <a:spcAft>
                    <a:spcPct val="0"/>
                  </a:spcAft>
                  <a:buClrTx/>
                  <a:buSzTx/>
                  <a:buFontTx/>
                  <a:buNone/>
                </a:pPr>
                <a14:m>
                  <m:oMathPara xmlns:m="http://schemas.openxmlformats.org/officeDocument/2006/math">
                    <m:oMathParaPr>
                      <m:jc m:val="centerGroup"/>
                    </m:oMathParaPr>
                    <m:oMath xmlns:m="http://schemas.openxmlformats.org/officeDocument/2006/math">
                      <m:acc>
                        <m:accPr>
                          <m:chr m:val="⃗"/>
                          <m:ctrlPr>
                            <a:rPr lang="en-US" altLang="en-US" sz="2000" i="1" smtClean="0">
                              <a:latin typeface="Cambria Math" panose="02040503050406030204" pitchFamily="18" charset="0"/>
                            </a:rPr>
                          </m:ctrlPr>
                        </m:accPr>
                        <m:e>
                          <m:r>
                            <a:rPr lang="en-US" altLang="en-US" sz="2000" b="0" i="1" smtClean="0">
                              <a:latin typeface="Cambria Math" panose="02040503050406030204" pitchFamily="18" charset="0"/>
                            </a:rPr>
                            <m:t>𝑤</m:t>
                          </m:r>
                        </m:e>
                      </m:acc>
                      <m:r>
                        <a:rPr lang="en-US" altLang="en-US" sz="2000" b="0" i="1" smtClean="0">
                          <a:latin typeface="Cambria Math" panose="02040503050406030204" pitchFamily="18" charset="0"/>
                        </a:rPr>
                        <m:t>⋅</m:t>
                      </m:r>
                      <m:r>
                        <m:rPr>
                          <m:sty m:val="p"/>
                        </m:rPr>
                        <a:rPr lang="en-US" altLang="en-US" sz="2000" b="0" i="0" smtClean="0">
                          <a:latin typeface="Cambria Math" panose="02040503050406030204" pitchFamily="18" charset="0"/>
                        </a:rPr>
                        <m:t>Φ</m:t>
                      </m:r>
                      <m:d>
                        <m:dPr>
                          <m:ctrlPr>
                            <a:rPr lang="en-US" altLang="en-US" sz="2000" b="0" i="1" smtClean="0">
                              <a:latin typeface="Cambria Math" panose="02040503050406030204" pitchFamily="18" charset="0"/>
                            </a:rPr>
                          </m:ctrlPr>
                        </m:dPr>
                        <m:e>
                          <m:acc>
                            <m:accPr>
                              <m:chr m:val="⃗"/>
                              <m:ctrlPr>
                                <a:rPr lang="en-US" altLang="en-US" sz="2000" b="0" i="1" smtClean="0">
                                  <a:latin typeface="Cambria Math" panose="02040503050406030204" pitchFamily="18" charset="0"/>
                                </a:rPr>
                              </m:ctrlPr>
                            </m:accPr>
                            <m:e>
                              <m:r>
                                <a:rPr lang="en-US" altLang="en-US" sz="2000" b="0" i="1" smtClean="0">
                                  <a:latin typeface="Cambria Math" panose="02040503050406030204" pitchFamily="18" charset="0"/>
                                </a:rPr>
                                <m:t>𝑥</m:t>
                              </m:r>
                            </m:e>
                          </m:acc>
                        </m:e>
                      </m:d>
                      <m:r>
                        <a:rPr lang="en-US" altLang="en-US" sz="2000" b="0" i="1" smtClean="0">
                          <a:latin typeface="Cambria Math" panose="02040503050406030204" pitchFamily="18" charset="0"/>
                        </a:rPr>
                        <m:t>+</m:t>
                      </m:r>
                      <m:r>
                        <a:rPr lang="en-US" altLang="en-US" sz="2000" b="0" i="1" smtClean="0">
                          <a:latin typeface="Cambria Math" panose="02040503050406030204" pitchFamily="18" charset="0"/>
                        </a:rPr>
                        <m:t>𝑏</m:t>
                      </m:r>
                      <m:r>
                        <a:rPr lang="en-US" altLang="en-US" sz="2000" b="0" i="1" smtClean="0">
                          <a:latin typeface="Cambria Math" panose="02040503050406030204" pitchFamily="18" charset="0"/>
                        </a:rPr>
                        <m:t>=0</m:t>
                      </m:r>
                    </m:oMath>
                  </m:oMathPara>
                </a14:m>
                <a:endParaRPr lang="en-US" altLang="en-US" sz="2000" dirty="0"/>
              </a:p>
            </p:txBody>
          </p:sp>
        </mc:Choice>
        <mc:Fallback xmlns="">
          <p:sp>
            <p:nvSpPr>
              <p:cNvPr id="21512" name="Text Box 16">
                <a:extLst>
                  <a:ext uri="{FF2B5EF4-FFF2-40B4-BE49-F238E27FC236}">
                    <a16:creationId xmlns:a16="http://schemas.microsoft.com/office/drawing/2014/main" id="{C71639E8-76F1-4AE7-83DA-E39C61E03748}"/>
                  </a:ext>
                </a:extLst>
              </p:cNvPr>
              <p:cNvSpPr txBox="1">
                <a:spLocks noRot="1" noChangeAspect="1" noMove="1" noResize="1" noEditPoints="1" noAdjustHandles="1" noChangeArrowheads="1" noChangeShapeType="1" noTextEdit="1"/>
              </p:cNvSpPr>
              <p:nvPr/>
            </p:nvSpPr>
            <p:spPr bwMode="auto">
              <a:xfrm>
                <a:off x="6553200" y="4953001"/>
                <a:ext cx="3048000" cy="707886"/>
              </a:xfrm>
              <a:prstGeom prst="rect">
                <a:avLst/>
              </a:prstGeom>
              <a:blipFill>
                <a:blip r:embed="rId6"/>
                <a:stretch>
                  <a:fillRect l="-2000" t="-431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39F2458F-9EE6-469F-A1CF-A1517277C8C4}"/>
              </a:ext>
            </a:extLst>
          </p:cNvPr>
          <p:cNvSpPr>
            <a:spLocks noGrp="1" noChangeArrowheads="1"/>
          </p:cNvSpPr>
          <p:nvPr>
            <p:ph type="title"/>
          </p:nvPr>
        </p:nvSpPr>
        <p:spPr/>
        <p:txBody>
          <a:bodyPr/>
          <a:lstStyle/>
          <a:p>
            <a:r>
              <a:rPr lang="en-US" altLang="en-US"/>
              <a:t>Learning Nonlinear SVM</a:t>
            </a:r>
          </a:p>
        </p:txBody>
      </p:sp>
      <mc:AlternateContent xmlns:mc="http://schemas.openxmlformats.org/markup-compatibility/2006" xmlns:a14="http://schemas.microsoft.com/office/drawing/2010/main">
        <mc:Choice Requires="a14">
          <p:sp>
            <p:nvSpPr>
              <p:cNvPr id="22530" name="Rectangle 3">
                <a:extLst>
                  <a:ext uri="{FF2B5EF4-FFF2-40B4-BE49-F238E27FC236}">
                    <a16:creationId xmlns:a16="http://schemas.microsoft.com/office/drawing/2014/main" id="{657DB3E1-76ED-43A8-BC55-F6CCCBD33F89}"/>
                  </a:ext>
                </a:extLst>
              </p:cNvPr>
              <p:cNvSpPr>
                <a:spLocks noGrp="1" noChangeArrowheads="1"/>
              </p:cNvSpPr>
              <p:nvPr>
                <p:ph type="body" idx="1"/>
              </p:nvPr>
            </p:nvSpPr>
            <p:spPr/>
            <p:txBody>
              <a:bodyPr/>
              <a:lstStyle/>
              <a:p>
                <a:r>
                  <a:rPr lang="en-US" altLang="en-US" dirty="0"/>
                  <a:t>Optimization problem:</a:t>
                </a:r>
              </a:p>
              <a:p>
                <a:endParaRPr lang="en-US" altLang="en-US" dirty="0"/>
              </a:p>
              <a:p>
                <a:endParaRPr lang="en-US" altLang="en-US" dirty="0"/>
              </a:p>
              <a:p>
                <a:r>
                  <a:rPr lang="en-US" altLang="en-US" dirty="0"/>
                  <a:t>Which leads to the same set of equations (but involve </a:t>
                </a:r>
                <a14:m>
                  <m:oMath xmlns:m="http://schemas.openxmlformats.org/officeDocument/2006/math">
                    <m:r>
                      <a:rPr lang="en-US" altLang="en-US" i="1" dirty="0" smtClean="0">
                        <a:latin typeface="Cambria Math" panose="02040503050406030204" pitchFamily="18" charset="0"/>
                        <a:sym typeface="Symbol" panose="05050102010706020507" pitchFamily="18" charset="2"/>
                      </a:rPr>
                      <m:t>(</m:t>
                    </m:r>
                    <m:r>
                      <a:rPr lang="en-US" altLang="en-US" i="1" dirty="0" smtClean="0">
                        <a:latin typeface="Cambria Math" panose="02040503050406030204" pitchFamily="18" charset="0"/>
                        <a:sym typeface="Symbol" panose="05050102010706020507" pitchFamily="18" charset="2"/>
                      </a:rPr>
                      <m:t>𝑥</m:t>
                    </m:r>
                    <m:r>
                      <a:rPr lang="en-US" altLang="en-US" i="1" dirty="0" smtClean="0">
                        <a:latin typeface="Cambria Math" panose="02040503050406030204" pitchFamily="18" charset="0"/>
                        <a:sym typeface="Symbol" panose="05050102010706020507" pitchFamily="18" charset="2"/>
                      </a:rPr>
                      <m:t>)</m:t>
                    </m:r>
                  </m:oMath>
                </a14:m>
                <a:r>
                  <a:rPr lang="en-US" altLang="en-US" dirty="0">
                    <a:sym typeface="Symbol" panose="05050102010706020507" pitchFamily="18" charset="2"/>
                  </a:rPr>
                  <a:t> instead of </a:t>
                </a:r>
                <a14:m>
                  <m:oMath xmlns:m="http://schemas.openxmlformats.org/officeDocument/2006/math">
                    <m:r>
                      <a:rPr lang="en-US" altLang="en-US" i="1" dirty="0" smtClean="0">
                        <a:latin typeface="Cambria Math" panose="02040503050406030204" pitchFamily="18" charset="0"/>
                        <a:sym typeface="Symbol" panose="05050102010706020507" pitchFamily="18" charset="2"/>
                      </a:rPr>
                      <m:t>𝑥</m:t>
                    </m:r>
                  </m:oMath>
                </a14:m>
                <a:r>
                  <a:rPr lang="en-US" altLang="en-US" dirty="0">
                    <a:sym typeface="Symbol" panose="05050102010706020507" pitchFamily="18" charset="2"/>
                  </a:rPr>
                  <a:t>)</a:t>
                </a:r>
              </a:p>
            </p:txBody>
          </p:sp>
        </mc:Choice>
        <mc:Fallback xmlns="">
          <p:sp>
            <p:nvSpPr>
              <p:cNvPr id="22530" name="Rectangle 3">
                <a:extLst>
                  <a:ext uri="{FF2B5EF4-FFF2-40B4-BE49-F238E27FC236}">
                    <a16:creationId xmlns:a16="http://schemas.microsoft.com/office/drawing/2014/main" id="{657DB3E1-76ED-43A8-BC55-F6CCCBD33F89}"/>
                  </a:ext>
                </a:extLst>
              </p:cNvPr>
              <p:cNvSpPr>
                <a:spLocks noGrp="1" noRot="1" noChangeAspect="1" noMove="1" noResize="1" noEditPoints="1" noAdjustHandles="1" noChangeArrowheads="1" noChangeShapeType="1" noTextEdit="1"/>
              </p:cNvSpPr>
              <p:nvPr>
                <p:ph type="body" idx="1"/>
              </p:nvPr>
            </p:nvSpPr>
            <p:spPr>
              <a:blipFill>
                <a:blip r:embed="rId2"/>
                <a:stretch>
                  <a:fillRect l="-722" t="-1375" r="-1444"/>
                </a:stretch>
              </a:blipFill>
            </p:spPr>
            <p:txBody>
              <a:bodyPr/>
              <a:lstStyle/>
              <a:p>
                <a:r>
                  <a:rPr lang="en-US">
                    <a:noFill/>
                  </a:rPr>
                  <a:t> </a:t>
                </a:r>
              </a:p>
            </p:txBody>
          </p:sp>
        </mc:Fallback>
      </mc:AlternateContent>
      <p:pic>
        <p:nvPicPr>
          <p:cNvPr id="22531" name="Picture 6">
            <a:extLst>
              <a:ext uri="{FF2B5EF4-FFF2-40B4-BE49-F238E27FC236}">
                <a16:creationId xmlns:a16="http://schemas.microsoft.com/office/drawing/2014/main" id="{FDAC7596-F304-4431-9ED6-925E851190C6}"/>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l="3448" r="6897"/>
          <a:stretch>
            <a:fillRect/>
          </a:stretch>
        </p:blipFill>
        <p:spPr>
          <a:xfrm>
            <a:off x="1828800" y="3962400"/>
            <a:ext cx="4191000" cy="933450"/>
          </a:xfrm>
          <a:noFill/>
        </p:spPr>
      </p:pic>
      <p:pic>
        <p:nvPicPr>
          <p:cNvPr id="22532" name="Picture 4">
            <a:extLst>
              <a:ext uri="{FF2B5EF4-FFF2-40B4-BE49-F238E27FC236}">
                <a16:creationId xmlns:a16="http://schemas.microsoft.com/office/drawing/2014/main" id="{73C0D819-6B31-4BEE-AB32-FB6CFB29561C}"/>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b="15195"/>
          <a:stretch>
            <a:fillRect/>
          </a:stretch>
        </p:blipFill>
        <p:spPr>
          <a:xfrm>
            <a:off x="3429000" y="2100348"/>
            <a:ext cx="4953000" cy="1143000"/>
          </a:xfrm>
          <a:noFill/>
        </p:spPr>
      </p:pic>
      <p:pic>
        <p:nvPicPr>
          <p:cNvPr id="22533" name="Picture 8">
            <a:extLst>
              <a:ext uri="{FF2B5EF4-FFF2-40B4-BE49-F238E27FC236}">
                <a16:creationId xmlns:a16="http://schemas.microsoft.com/office/drawing/2014/main" id="{00DAEB28-2488-49DD-AD14-4C009C64513F}"/>
              </a:ext>
            </a:extLst>
          </p:cNvPr>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l="7018" b="11021"/>
          <a:stretch>
            <a:fillRect/>
          </a:stretch>
        </p:blipFill>
        <p:spPr>
          <a:xfrm>
            <a:off x="6324600" y="4014789"/>
            <a:ext cx="4114800" cy="1254125"/>
          </a:xfrm>
          <a:noFill/>
        </p:spPr>
      </p:pic>
      <p:pic>
        <p:nvPicPr>
          <p:cNvPr id="22534" name="Picture 10">
            <a:extLst>
              <a:ext uri="{FF2B5EF4-FFF2-40B4-BE49-F238E27FC236}">
                <a16:creationId xmlns:a16="http://schemas.microsoft.com/office/drawing/2014/main" id="{12CE5868-6EB2-455B-BED5-658359E4D5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802" r="3355"/>
          <a:stretch>
            <a:fillRect/>
          </a:stretch>
        </p:blipFill>
        <p:spPr bwMode="auto">
          <a:xfrm>
            <a:off x="2057400" y="5518151"/>
            <a:ext cx="60198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2DDCBDC6-63B7-4277-83C1-771D2172092E}"/>
              </a:ext>
            </a:extLst>
          </p:cNvPr>
          <p:cNvSpPr>
            <a:spLocks noGrp="1" noChangeArrowheads="1"/>
          </p:cNvSpPr>
          <p:nvPr>
            <p:ph type="title"/>
          </p:nvPr>
        </p:nvSpPr>
        <p:spPr/>
        <p:txBody>
          <a:bodyPr/>
          <a:lstStyle/>
          <a:p>
            <a:r>
              <a:rPr lang="en-US" altLang="en-US"/>
              <a:t>Learning NonLinear SVM</a:t>
            </a:r>
          </a:p>
        </p:txBody>
      </p:sp>
      <mc:AlternateContent xmlns:mc="http://schemas.openxmlformats.org/markup-compatibility/2006" xmlns:a14="http://schemas.microsoft.com/office/drawing/2010/main">
        <mc:Choice Requires="a14">
          <p:sp>
            <p:nvSpPr>
              <p:cNvPr id="23554" name="Rectangle 3">
                <a:extLst>
                  <a:ext uri="{FF2B5EF4-FFF2-40B4-BE49-F238E27FC236}">
                    <a16:creationId xmlns:a16="http://schemas.microsoft.com/office/drawing/2014/main" id="{8C5C4328-309C-4E85-89E8-18C684C16DE7}"/>
                  </a:ext>
                </a:extLst>
              </p:cNvPr>
              <p:cNvSpPr>
                <a:spLocks noGrp="1" noChangeArrowheads="1"/>
              </p:cNvSpPr>
              <p:nvPr>
                <p:ph type="body" idx="1"/>
              </p:nvPr>
            </p:nvSpPr>
            <p:spPr/>
            <p:txBody>
              <a:bodyPr/>
              <a:lstStyle/>
              <a:p>
                <a:r>
                  <a:rPr lang="en-US" altLang="en-US" dirty="0"/>
                  <a:t>Issues:</a:t>
                </a:r>
              </a:p>
              <a:p>
                <a:pPr lvl="1"/>
                <a:r>
                  <a:rPr lang="en-US" altLang="en-US" dirty="0"/>
                  <a:t>What type of mapping function </a:t>
                </a:r>
                <a14:m>
                  <m:oMath xmlns:m="http://schemas.openxmlformats.org/officeDocument/2006/math">
                    <m:r>
                      <a:rPr lang="en-US" altLang="en-US" i="1" dirty="0" smtClean="0">
                        <a:latin typeface="Cambria Math" panose="02040503050406030204" pitchFamily="18" charset="0"/>
                        <a:sym typeface="Symbol" panose="05050102010706020507" pitchFamily="18" charset="2"/>
                      </a:rPr>
                      <m:t></m:t>
                    </m:r>
                  </m:oMath>
                </a14:m>
                <a:r>
                  <a:rPr lang="en-US" altLang="en-US" dirty="0">
                    <a:sym typeface="Symbol" panose="05050102010706020507" pitchFamily="18" charset="2"/>
                  </a:rPr>
                  <a:t> should be used?</a:t>
                </a:r>
              </a:p>
              <a:p>
                <a:pPr lvl="1"/>
                <a:r>
                  <a:rPr lang="en-US" altLang="en-US" dirty="0">
                    <a:sym typeface="Symbol" panose="05050102010706020507" pitchFamily="18" charset="2"/>
                  </a:rPr>
                  <a:t>How to do the computation in high dimensional space?</a:t>
                </a:r>
              </a:p>
              <a:p>
                <a:pPr lvl="2"/>
                <a:r>
                  <a:rPr lang="en-US" altLang="en-US" dirty="0">
                    <a:sym typeface="Symbol" panose="05050102010706020507" pitchFamily="18" charset="2"/>
                  </a:rPr>
                  <a:t> Most computations involve dot product </a:t>
                </a:r>
                <a14:m>
                  <m:oMath xmlns:m="http://schemas.openxmlformats.org/officeDocument/2006/math">
                    <m:r>
                      <a:rPr lang="en-US" altLang="en-US" i="1" dirty="0" smtClean="0">
                        <a:latin typeface="Cambria Math" panose="02040503050406030204" pitchFamily="18" charset="0"/>
                        <a:sym typeface="Symbol" panose="05050102010706020507" pitchFamily="18" charset="2"/>
                      </a:rPr>
                      <m:t></m:t>
                    </m:r>
                    <m:d>
                      <m:dPr>
                        <m:ctrlPr>
                          <a:rPr lang="en-US" altLang="en-US" i="1" dirty="0" smtClean="0">
                            <a:latin typeface="Cambria Math" panose="02040503050406030204" pitchFamily="18" charset="0"/>
                            <a:sym typeface="Symbol" panose="05050102010706020507" pitchFamily="18" charset="2"/>
                          </a:rPr>
                        </m:ctrlPr>
                      </m:dPr>
                      <m:e>
                        <m:r>
                          <a:rPr lang="en-US" altLang="en-US" i="1" dirty="0" smtClean="0">
                            <a:latin typeface="Cambria Math" panose="02040503050406030204" pitchFamily="18" charset="0"/>
                            <a:sym typeface="Symbol" panose="05050102010706020507" pitchFamily="18" charset="2"/>
                          </a:rPr>
                          <m:t>𝑥</m:t>
                        </m:r>
                        <m:r>
                          <a:rPr lang="en-US" altLang="en-US" i="1" baseline="-25000" dirty="0">
                            <a:latin typeface="Cambria Math" panose="02040503050406030204" pitchFamily="18" charset="0"/>
                            <a:sym typeface="Symbol" panose="05050102010706020507" pitchFamily="18" charset="2"/>
                          </a:rPr>
                          <m:t>𝑖</m:t>
                        </m:r>
                      </m:e>
                    </m:d>
                    <m:r>
                      <a:rPr lang="en-US" altLang="en-US" b="0" i="1" dirty="0" smtClean="0">
                        <a:latin typeface="Cambria Math" panose="02040503050406030204" pitchFamily="18" charset="0"/>
                        <a:sym typeface="Symbol" panose="05050102010706020507" pitchFamily="18" charset="2"/>
                      </a:rPr>
                      <m:t>⋅</m:t>
                    </m:r>
                    <m:r>
                      <a:rPr lang="en-US" altLang="en-US" i="1" dirty="0">
                        <a:latin typeface="Cambria Math" panose="02040503050406030204" pitchFamily="18" charset="0"/>
                        <a:sym typeface="Symbol" panose="05050102010706020507" pitchFamily="18" charset="2"/>
                      </a:rPr>
                      <m:t> (</m:t>
                    </m:r>
                    <m:r>
                      <a:rPr lang="en-US" altLang="en-US" i="1" dirty="0" err="1">
                        <a:latin typeface="Cambria Math" panose="02040503050406030204" pitchFamily="18" charset="0"/>
                        <a:sym typeface="Symbol" panose="05050102010706020507" pitchFamily="18" charset="2"/>
                      </a:rPr>
                      <m:t>𝑥</m:t>
                    </m:r>
                    <m:r>
                      <a:rPr lang="en-US" altLang="en-US" i="1" baseline="-25000" dirty="0" err="1">
                        <a:latin typeface="Cambria Math" panose="02040503050406030204" pitchFamily="18" charset="0"/>
                        <a:sym typeface="Symbol" panose="05050102010706020507" pitchFamily="18" charset="2"/>
                      </a:rPr>
                      <m:t>𝑗</m:t>
                    </m:r>
                    <m:r>
                      <a:rPr lang="en-US" altLang="en-US" i="1" dirty="0">
                        <a:latin typeface="Cambria Math" panose="02040503050406030204" pitchFamily="18" charset="0"/>
                        <a:sym typeface="Symbol" panose="05050102010706020507" pitchFamily="18" charset="2"/>
                      </a:rPr>
                      <m:t>) </m:t>
                    </m:r>
                  </m:oMath>
                </a14:m>
                <a:endParaRPr lang="en-US" altLang="en-US" dirty="0">
                  <a:sym typeface="Symbol" panose="05050102010706020507" pitchFamily="18" charset="2"/>
                </a:endParaRPr>
              </a:p>
              <a:p>
                <a:pPr lvl="2"/>
                <a:r>
                  <a:rPr lang="en-US" altLang="en-US" dirty="0">
                    <a:sym typeface="Symbol" panose="05050102010706020507" pitchFamily="18" charset="2"/>
                  </a:rPr>
                  <a:t> Curse of dimensionality?</a:t>
                </a:r>
              </a:p>
            </p:txBody>
          </p:sp>
        </mc:Choice>
        <mc:Fallback xmlns="">
          <p:sp>
            <p:nvSpPr>
              <p:cNvPr id="23554" name="Rectangle 3">
                <a:extLst>
                  <a:ext uri="{FF2B5EF4-FFF2-40B4-BE49-F238E27FC236}">
                    <a16:creationId xmlns:a16="http://schemas.microsoft.com/office/drawing/2014/main" id="{8C5C4328-309C-4E85-89E8-18C684C16DE7}"/>
                  </a:ext>
                </a:extLst>
              </p:cNvPr>
              <p:cNvSpPr>
                <a:spLocks noGrp="1" noRot="1" noChangeAspect="1" noMove="1" noResize="1" noEditPoints="1" noAdjustHandles="1" noChangeArrowheads="1" noChangeShapeType="1" noTextEdit="1"/>
              </p:cNvSpPr>
              <p:nvPr>
                <p:ph type="body" idx="1"/>
              </p:nvPr>
            </p:nvSpPr>
            <p:spPr>
              <a:blipFill>
                <a:blip r:embed="rId2"/>
                <a:stretch>
                  <a:fillRect l="-722" t="-1375"/>
                </a:stretch>
              </a:blipFill>
            </p:spPr>
            <p:txBody>
              <a:bodyPr/>
              <a:lstStyle/>
              <a:p>
                <a:r>
                  <a:rPr lang="en-US">
                    <a:noFill/>
                  </a:rPr>
                  <a:t> </a:t>
                </a:r>
              </a:p>
            </p:txBody>
          </p:sp>
        </mc:Fallback>
      </mc:AlternateContent>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980A9DD0-A770-42DA-B693-6D404AAD9916}"/>
              </a:ext>
            </a:extLst>
          </p:cNvPr>
          <p:cNvSpPr>
            <a:spLocks noGrp="1" noChangeArrowheads="1"/>
          </p:cNvSpPr>
          <p:nvPr>
            <p:ph type="title"/>
          </p:nvPr>
        </p:nvSpPr>
        <p:spPr/>
        <p:txBody>
          <a:bodyPr/>
          <a:lstStyle/>
          <a:p>
            <a:r>
              <a:rPr lang="en-US" altLang="en-US"/>
              <a:t>Learning Nonlinear SVM</a:t>
            </a:r>
          </a:p>
        </p:txBody>
      </p:sp>
      <mc:AlternateContent xmlns:mc="http://schemas.openxmlformats.org/markup-compatibility/2006" xmlns:a14="http://schemas.microsoft.com/office/drawing/2010/main">
        <mc:Choice Requires="a14">
          <p:sp>
            <p:nvSpPr>
              <p:cNvPr id="24578" name="Rectangle 3">
                <a:extLst>
                  <a:ext uri="{FF2B5EF4-FFF2-40B4-BE49-F238E27FC236}">
                    <a16:creationId xmlns:a16="http://schemas.microsoft.com/office/drawing/2014/main" id="{27C838D0-2B3F-4455-97EB-453245681BBB}"/>
                  </a:ext>
                </a:extLst>
              </p:cNvPr>
              <p:cNvSpPr>
                <a:spLocks noGrp="1" noChangeArrowheads="1"/>
              </p:cNvSpPr>
              <p:nvPr>
                <p:ph type="body" idx="1"/>
              </p:nvPr>
            </p:nvSpPr>
            <p:spPr/>
            <p:txBody>
              <a:bodyPr/>
              <a:lstStyle/>
              <a:p>
                <a:r>
                  <a:rPr lang="en-US" altLang="en-US" dirty="0">
                    <a:solidFill>
                      <a:schemeClr val="accent6">
                        <a:lumMod val="75000"/>
                      </a:schemeClr>
                    </a:solidFill>
                  </a:rPr>
                  <a:t>Kernel Trick</a:t>
                </a:r>
                <a:r>
                  <a:rPr lang="en-US" altLang="en-US" dirty="0"/>
                  <a:t>:</a:t>
                </a:r>
              </a:p>
              <a:p>
                <a:pPr lvl="1">
                  <a:spcAft>
                    <a:spcPts val="1000"/>
                  </a:spcAft>
                </a:pPr>
                <a14:m>
                  <m:oMath xmlns:m="http://schemas.openxmlformats.org/officeDocument/2006/math">
                    <m:r>
                      <a:rPr lang="en-US" altLang="en-US" i="1" dirty="0" smtClean="0">
                        <a:latin typeface="Cambria Math" panose="02040503050406030204" pitchFamily="18" charset="0"/>
                        <a:sym typeface="Symbol" panose="05050102010706020507" pitchFamily="18" charset="2"/>
                      </a:rPr>
                      <m:t></m:t>
                    </m:r>
                    <m:d>
                      <m:dPr>
                        <m:ctrlPr>
                          <a:rPr lang="en-US" altLang="en-US" i="1" dirty="0" smtClean="0">
                            <a:latin typeface="Cambria Math" panose="02040503050406030204" pitchFamily="18" charset="0"/>
                            <a:sym typeface="Symbol" panose="05050102010706020507" pitchFamily="18" charset="2"/>
                          </a:rPr>
                        </m:ctrlPr>
                      </m:dPr>
                      <m:e>
                        <m:r>
                          <a:rPr lang="en-US" altLang="en-US" i="1" dirty="0" smtClean="0">
                            <a:latin typeface="Cambria Math" panose="02040503050406030204" pitchFamily="18" charset="0"/>
                            <a:sym typeface="Symbol" panose="05050102010706020507" pitchFamily="18" charset="2"/>
                          </a:rPr>
                          <m:t>𝑥</m:t>
                        </m:r>
                        <m:r>
                          <a:rPr lang="en-US" altLang="en-US" i="1" baseline="-25000" dirty="0">
                            <a:latin typeface="Cambria Math" panose="02040503050406030204" pitchFamily="18" charset="0"/>
                            <a:sym typeface="Symbol" panose="05050102010706020507" pitchFamily="18" charset="2"/>
                          </a:rPr>
                          <m:t>𝑖</m:t>
                        </m:r>
                      </m:e>
                    </m:d>
                    <m:r>
                      <a:rPr lang="en-US" altLang="en-US" b="0" i="1" dirty="0" smtClean="0">
                        <a:latin typeface="Cambria Math" panose="02040503050406030204" pitchFamily="18" charset="0"/>
                        <a:sym typeface="Symbol" panose="05050102010706020507" pitchFamily="18" charset="2"/>
                      </a:rPr>
                      <m:t>⋅</m:t>
                    </m:r>
                    <m:r>
                      <a:rPr lang="en-US" altLang="en-US" i="1" dirty="0">
                        <a:latin typeface="Cambria Math" panose="02040503050406030204" pitchFamily="18" charset="0"/>
                        <a:sym typeface="Symbol" panose="05050102010706020507" pitchFamily="18" charset="2"/>
                      </a:rPr>
                      <m:t> (</m:t>
                    </m:r>
                    <m:r>
                      <a:rPr lang="en-US" altLang="en-US" i="1" dirty="0" err="1">
                        <a:latin typeface="Cambria Math" panose="02040503050406030204" pitchFamily="18" charset="0"/>
                        <a:sym typeface="Symbol" panose="05050102010706020507" pitchFamily="18" charset="2"/>
                      </a:rPr>
                      <m:t>𝑥</m:t>
                    </m:r>
                    <m:r>
                      <a:rPr lang="en-US" altLang="en-US" i="1" baseline="-25000" dirty="0" err="1">
                        <a:latin typeface="Cambria Math" panose="02040503050406030204" pitchFamily="18" charset="0"/>
                        <a:sym typeface="Symbol" panose="05050102010706020507" pitchFamily="18" charset="2"/>
                      </a:rPr>
                      <m:t>𝑗</m:t>
                    </m:r>
                    <m:r>
                      <a:rPr lang="en-US" altLang="en-US" i="1" dirty="0">
                        <a:latin typeface="Cambria Math" panose="02040503050406030204" pitchFamily="18" charset="0"/>
                        <a:sym typeface="Symbol" panose="05050102010706020507" pitchFamily="18" charset="2"/>
                      </a:rPr>
                      <m:t>) = </m:t>
                    </m:r>
                    <m:r>
                      <a:rPr lang="en-US" altLang="en-US" i="1" dirty="0">
                        <a:latin typeface="Cambria Math" panose="02040503050406030204" pitchFamily="18" charset="0"/>
                      </a:rPr>
                      <m:t>𝐾</m:t>
                    </m:r>
                    <m:r>
                      <a:rPr lang="en-US" altLang="en-US" i="1" dirty="0">
                        <a:latin typeface="Cambria Math" panose="02040503050406030204" pitchFamily="18" charset="0"/>
                      </a:rPr>
                      <m:t>(</m:t>
                    </m:r>
                    <m:r>
                      <a:rPr lang="en-US" altLang="en-US" i="1" dirty="0">
                        <a:latin typeface="Cambria Math" panose="02040503050406030204" pitchFamily="18" charset="0"/>
                        <a:sym typeface="Symbol" panose="05050102010706020507" pitchFamily="18" charset="2"/>
                      </a:rPr>
                      <m:t>𝑥</m:t>
                    </m:r>
                    <m:r>
                      <a:rPr lang="en-US" altLang="en-US" i="1" baseline="-25000" dirty="0">
                        <a:latin typeface="Cambria Math" panose="02040503050406030204" pitchFamily="18" charset="0"/>
                        <a:sym typeface="Symbol" panose="05050102010706020507" pitchFamily="18" charset="2"/>
                      </a:rPr>
                      <m:t>𝑖</m:t>
                    </m:r>
                    <m:r>
                      <a:rPr lang="en-US" altLang="en-US" i="1" dirty="0">
                        <a:latin typeface="Cambria Math" panose="02040503050406030204" pitchFamily="18" charset="0"/>
                      </a:rPr>
                      <m:t>, </m:t>
                    </m:r>
                    <m:r>
                      <a:rPr lang="en-US" altLang="en-US" i="1" dirty="0" err="1">
                        <a:latin typeface="Cambria Math" panose="02040503050406030204" pitchFamily="18" charset="0"/>
                        <a:sym typeface="Symbol" panose="05050102010706020507" pitchFamily="18" charset="2"/>
                      </a:rPr>
                      <m:t>𝑥</m:t>
                    </m:r>
                    <m:r>
                      <a:rPr lang="en-US" altLang="en-US" i="1" baseline="-25000" dirty="0" err="1">
                        <a:latin typeface="Cambria Math" panose="02040503050406030204" pitchFamily="18" charset="0"/>
                        <a:sym typeface="Symbol" panose="05050102010706020507" pitchFamily="18" charset="2"/>
                      </a:rPr>
                      <m:t>𝑗</m:t>
                    </m:r>
                    <m:r>
                      <a:rPr lang="en-US" altLang="en-US" i="1" dirty="0">
                        <a:latin typeface="Cambria Math" panose="02040503050406030204" pitchFamily="18" charset="0"/>
                      </a:rPr>
                      <m:t>) </m:t>
                    </m:r>
                  </m:oMath>
                </a14:m>
                <a:endParaRPr lang="en-US" altLang="en-US" dirty="0">
                  <a:sym typeface="Symbol" panose="05050102010706020507" pitchFamily="18" charset="2"/>
                </a:endParaRPr>
              </a:p>
              <a:p>
                <a:pPr lvl="1">
                  <a:spcAft>
                    <a:spcPts val="1000"/>
                  </a:spcAft>
                </a:pPr>
                <a14:m>
                  <m:oMath xmlns:m="http://schemas.openxmlformats.org/officeDocument/2006/math">
                    <m:r>
                      <a:rPr lang="en-US" altLang="en-US" i="1" dirty="0" smtClean="0">
                        <a:latin typeface="Cambria Math" panose="02040503050406030204" pitchFamily="18" charset="0"/>
                      </a:rPr>
                      <m:t>𝐾</m:t>
                    </m:r>
                    <m:r>
                      <a:rPr lang="en-US" altLang="en-US" i="1" dirty="0" smtClean="0">
                        <a:latin typeface="Cambria Math" panose="02040503050406030204" pitchFamily="18" charset="0"/>
                      </a:rPr>
                      <m:t>(</m:t>
                    </m:r>
                    <m:r>
                      <a:rPr lang="en-US" altLang="en-US" i="1" dirty="0">
                        <a:latin typeface="Cambria Math" panose="02040503050406030204" pitchFamily="18" charset="0"/>
                        <a:sym typeface="Symbol" panose="05050102010706020507" pitchFamily="18" charset="2"/>
                      </a:rPr>
                      <m:t>𝑥</m:t>
                    </m:r>
                    <m:r>
                      <a:rPr lang="en-US" altLang="en-US" i="1" baseline="-25000" dirty="0">
                        <a:latin typeface="Cambria Math" panose="02040503050406030204" pitchFamily="18" charset="0"/>
                        <a:sym typeface="Symbol" panose="05050102010706020507" pitchFamily="18" charset="2"/>
                      </a:rPr>
                      <m:t>𝑖</m:t>
                    </m:r>
                    <m:r>
                      <a:rPr lang="en-US" altLang="en-US" i="1" dirty="0">
                        <a:latin typeface="Cambria Math" panose="02040503050406030204" pitchFamily="18" charset="0"/>
                      </a:rPr>
                      <m:t>, </m:t>
                    </m:r>
                    <m:r>
                      <a:rPr lang="en-US" altLang="en-US" i="1" dirty="0" err="1">
                        <a:latin typeface="Cambria Math" panose="02040503050406030204" pitchFamily="18" charset="0"/>
                        <a:sym typeface="Symbol" panose="05050102010706020507" pitchFamily="18" charset="2"/>
                      </a:rPr>
                      <m:t>𝑥</m:t>
                    </m:r>
                    <m:r>
                      <a:rPr lang="en-US" altLang="en-US" i="1" baseline="-25000" dirty="0" err="1">
                        <a:latin typeface="Cambria Math" panose="02040503050406030204" pitchFamily="18" charset="0"/>
                        <a:sym typeface="Symbol" panose="05050102010706020507" pitchFamily="18" charset="2"/>
                      </a:rPr>
                      <m:t>𝑗</m:t>
                    </m:r>
                    <m:r>
                      <a:rPr lang="en-US" altLang="en-US" i="1" dirty="0">
                        <a:latin typeface="Cambria Math" panose="02040503050406030204" pitchFamily="18" charset="0"/>
                      </a:rPr>
                      <m:t>)</m:t>
                    </m:r>
                  </m:oMath>
                </a14:m>
                <a:r>
                  <a:rPr lang="en-US" altLang="en-US" dirty="0"/>
                  <a:t> is a </a:t>
                </a:r>
                <a:r>
                  <a:rPr lang="en-US" altLang="en-US" dirty="0">
                    <a:solidFill>
                      <a:schemeClr val="accent6">
                        <a:lumMod val="75000"/>
                      </a:schemeClr>
                    </a:solidFill>
                  </a:rPr>
                  <a:t>kernel function</a:t>
                </a:r>
                <a:r>
                  <a:rPr lang="en-US" altLang="en-US" dirty="0"/>
                  <a:t> (expressed in terms of the coordinates in the original space)</a:t>
                </a:r>
              </a:p>
              <a:p>
                <a:pPr lvl="2">
                  <a:spcAft>
                    <a:spcPts val="1000"/>
                  </a:spcAft>
                </a:pPr>
                <a:r>
                  <a:rPr lang="en-US" altLang="en-US" dirty="0"/>
                  <a:t> Examples:</a:t>
                </a:r>
              </a:p>
            </p:txBody>
          </p:sp>
        </mc:Choice>
        <mc:Fallback xmlns="">
          <p:sp>
            <p:nvSpPr>
              <p:cNvPr id="24578" name="Rectangle 3">
                <a:extLst>
                  <a:ext uri="{FF2B5EF4-FFF2-40B4-BE49-F238E27FC236}">
                    <a16:creationId xmlns:a16="http://schemas.microsoft.com/office/drawing/2014/main" id="{27C838D0-2B3F-4455-97EB-453245681BBB}"/>
                  </a:ext>
                </a:extLst>
              </p:cNvPr>
              <p:cNvSpPr>
                <a:spLocks noGrp="1" noRot="1" noChangeAspect="1" noMove="1" noResize="1" noEditPoints="1" noAdjustHandles="1" noChangeArrowheads="1" noChangeShapeType="1" noTextEdit="1"/>
              </p:cNvSpPr>
              <p:nvPr>
                <p:ph type="body" idx="1"/>
              </p:nvPr>
            </p:nvSpPr>
            <p:spPr>
              <a:blipFill>
                <a:blip r:embed="rId2"/>
                <a:stretch>
                  <a:fillRect l="-722" t="-1375"/>
                </a:stretch>
              </a:blipFill>
            </p:spPr>
            <p:txBody>
              <a:bodyPr/>
              <a:lstStyle/>
              <a:p>
                <a:r>
                  <a:rPr lang="en-US">
                    <a:noFill/>
                  </a:rPr>
                  <a:t> </a:t>
                </a:r>
              </a:p>
            </p:txBody>
          </p:sp>
        </mc:Fallback>
      </mc:AlternateContent>
      <p:pic>
        <p:nvPicPr>
          <p:cNvPr id="24579" name="Picture 4">
            <a:extLst>
              <a:ext uri="{FF2B5EF4-FFF2-40B4-BE49-F238E27FC236}">
                <a16:creationId xmlns:a16="http://schemas.microsoft.com/office/drawing/2014/main" id="{2A3B2B96-4F8B-4D72-9D2A-118312746696}"/>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343400" y="4267200"/>
            <a:ext cx="4038600" cy="1657350"/>
          </a:xfr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8D36ED04-25E7-4F60-AD69-945E56D694AC}"/>
              </a:ext>
            </a:extLst>
          </p:cNvPr>
          <p:cNvSpPr>
            <a:spLocks noGrp="1" noChangeArrowheads="1"/>
          </p:cNvSpPr>
          <p:nvPr>
            <p:ph type="title"/>
          </p:nvPr>
        </p:nvSpPr>
        <p:spPr/>
        <p:txBody>
          <a:bodyPr/>
          <a:lstStyle/>
          <a:p>
            <a:r>
              <a:rPr lang="en-US" altLang="en-US"/>
              <a:t>Example of Nonlinear SVM</a:t>
            </a:r>
          </a:p>
        </p:txBody>
      </p:sp>
      <p:pic>
        <p:nvPicPr>
          <p:cNvPr id="25602" name="Picture 10">
            <a:extLst>
              <a:ext uri="{FF2B5EF4-FFF2-40B4-BE49-F238E27FC236}">
                <a16:creationId xmlns:a16="http://schemas.microsoft.com/office/drawing/2014/main" id="{0C09AAEE-70D1-4CDC-8244-915471CCF8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1676401"/>
            <a:ext cx="5638800" cy="4227513"/>
          </a:xfrm>
          <a:noFill/>
        </p:spPr>
      </p:pic>
      <mc:AlternateContent xmlns:mc="http://schemas.openxmlformats.org/markup-compatibility/2006" xmlns:a14="http://schemas.microsoft.com/office/drawing/2010/main">
        <mc:Choice Requires="a14">
          <p:sp>
            <p:nvSpPr>
              <p:cNvPr id="25603" name="Text Box 12">
                <a:extLst>
                  <a:ext uri="{FF2B5EF4-FFF2-40B4-BE49-F238E27FC236}">
                    <a16:creationId xmlns:a16="http://schemas.microsoft.com/office/drawing/2014/main" id="{A6254878-1785-4401-A47F-65CE2C8EAEB0}"/>
                  </a:ext>
                </a:extLst>
              </p:cNvPr>
              <p:cNvSpPr txBox="1">
                <a:spLocks noChangeArrowheads="1"/>
              </p:cNvSpPr>
              <p:nvPr/>
            </p:nvSpPr>
            <p:spPr bwMode="auto">
              <a:xfrm>
                <a:off x="7772400" y="3048000"/>
                <a:ext cx="2667000" cy="1435586"/>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a:spAutoFit/>
              </a:bodyPr>
              <a:lstStyle>
                <a:lvl1pPr>
                  <a:spcBef>
                    <a:spcPct val="10000"/>
                  </a:spcBef>
                  <a:spcAft>
                    <a:spcPts val="400"/>
                  </a:spcAft>
                  <a:buClr>
                    <a:srgbClr val="0C7B9C"/>
                  </a:buClr>
                  <a:buSzPct val="75000"/>
                  <a:buFont typeface="Monotype Sorts" pitchFamily="2" charset="2"/>
                  <a:buChar char="l"/>
                  <a:defRPr sz="2800">
                    <a:solidFill>
                      <a:schemeClr val="tx1"/>
                    </a:solidFill>
                    <a:latin typeface="Arial" panose="020B0604020202020204" pitchFamily="34" charset="0"/>
                  </a:defRPr>
                </a:lvl1pPr>
                <a:lvl2pPr marL="742950" indent="-285750">
                  <a:spcBef>
                    <a:spcPct val="10000"/>
                  </a:spcBef>
                  <a:spcAft>
                    <a:spcPts val="400"/>
                  </a:spcAft>
                  <a:buClr>
                    <a:srgbClr val="0C7B9C"/>
                  </a:buClr>
                  <a:buSzPct val="100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10000"/>
                  </a:spcBef>
                  <a:spcAft>
                    <a:spcPts val="400"/>
                  </a:spcAft>
                  <a:buClr>
                    <a:srgbClr val="0C7B9C"/>
                  </a:buClr>
                  <a:buSzPct val="70000"/>
                  <a:buFont typeface="Wingdings" panose="05000000000000000000" pitchFamily="2" charset="2"/>
                  <a:buChar char="u"/>
                  <a:defRPr sz="2400">
                    <a:solidFill>
                      <a:schemeClr val="tx1"/>
                    </a:solidFill>
                    <a:latin typeface="Arial" panose="020B0604020202020204" pitchFamily="34"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50000"/>
                  </a:spcBef>
                  <a:spcAft>
                    <a:spcPct val="0"/>
                  </a:spcAft>
                  <a:buClrTx/>
                  <a:buSzTx/>
                  <a:buFontTx/>
                  <a:buNone/>
                </a:pPr>
                <a:r>
                  <a:rPr lang="en-US" altLang="en-US" sz="1800" dirty="0"/>
                  <a:t>SVM with polynomial degree 2 kernel</a:t>
                </a:r>
              </a:p>
              <a:p>
                <a:pPr>
                  <a:spcBef>
                    <a:spcPct val="50000"/>
                  </a:spcBef>
                  <a:spcAft>
                    <a:spcPct val="0"/>
                  </a:spcAft>
                  <a:buClrTx/>
                  <a:buSzTx/>
                  <a:buFontTx/>
                  <a:buNone/>
                </a:pPr>
                <a:endParaRPr lang="en-US" altLang="en-US" sz="1800" dirty="0"/>
              </a:p>
              <a:p>
                <a:pPr>
                  <a:spcBef>
                    <a:spcPct val="50000"/>
                  </a:spcBef>
                  <a:spcAft>
                    <a:spcPct val="0"/>
                  </a:spcAft>
                  <a:buClrTx/>
                  <a:buSzTx/>
                  <a:buFontTx/>
                  <a:buNone/>
                </a:pPr>
                <a14:m>
                  <m:oMathPara xmlns:m="http://schemas.openxmlformats.org/officeDocument/2006/math">
                    <m:oMathParaPr>
                      <m:jc m:val="centerGroup"/>
                    </m:oMathParaPr>
                    <m:oMath xmlns:m="http://schemas.openxmlformats.org/officeDocument/2006/math">
                      <m:r>
                        <a:rPr lang="en-US" altLang="en-US" sz="1800" b="0" i="1" smtClean="0">
                          <a:latin typeface="Cambria Math" panose="02040503050406030204" pitchFamily="18" charset="0"/>
                        </a:rPr>
                        <m:t>𝐾</m:t>
                      </m:r>
                      <m:d>
                        <m:dPr>
                          <m:ctrlPr>
                            <a:rPr lang="en-US" altLang="en-US" sz="1800" b="0" i="1" smtClean="0">
                              <a:latin typeface="Cambria Math" panose="02040503050406030204" pitchFamily="18" charset="0"/>
                            </a:rPr>
                          </m:ctrlPr>
                        </m:dPr>
                        <m:e>
                          <m:sSub>
                            <m:sSubPr>
                              <m:ctrlPr>
                                <a:rPr lang="en-US" altLang="en-US" sz="1800" b="0" i="1" smtClean="0">
                                  <a:latin typeface="Cambria Math" panose="02040503050406030204" pitchFamily="18" charset="0"/>
                                </a:rPr>
                              </m:ctrlPr>
                            </m:sSubPr>
                            <m:e>
                              <m:r>
                                <a:rPr lang="en-US" altLang="en-US" sz="1800" b="0" i="1" smtClean="0">
                                  <a:latin typeface="Cambria Math" panose="02040503050406030204" pitchFamily="18" charset="0"/>
                                </a:rPr>
                                <m:t>𝑥</m:t>
                              </m:r>
                            </m:e>
                            <m:sub>
                              <m:r>
                                <a:rPr lang="en-US" altLang="en-US" sz="1800" b="0" i="1" smtClean="0">
                                  <a:latin typeface="Cambria Math" panose="02040503050406030204" pitchFamily="18" charset="0"/>
                                </a:rPr>
                                <m:t>𝑖</m:t>
                              </m:r>
                            </m:sub>
                          </m:sSub>
                          <m:r>
                            <a:rPr lang="en-US" altLang="en-US" sz="1800" b="0" i="1" smtClean="0">
                              <a:latin typeface="Cambria Math" panose="02040503050406030204" pitchFamily="18" charset="0"/>
                            </a:rPr>
                            <m:t>,</m:t>
                          </m:r>
                          <m:sSub>
                            <m:sSubPr>
                              <m:ctrlPr>
                                <a:rPr lang="en-US" altLang="en-US" sz="1800" b="0" i="1" smtClean="0">
                                  <a:latin typeface="Cambria Math" panose="02040503050406030204" pitchFamily="18" charset="0"/>
                                </a:rPr>
                              </m:ctrlPr>
                            </m:sSubPr>
                            <m:e>
                              <m:r>
                                <a:rPr lang="en-US" altLang="en-US" sz="1800" b="0" i="1" smtClean="0">
                                  <a:latin typeface="Cambria Math" panose="02040503050406030204" pitchFamily="18" charset="0"/>
                                </a:rPr>
                                <m:t>𝑥</m:t>
                              </m:r>
                            </m:e>
                            <m:sub>
                              <m:r>
                                <a:rPr lang="en-US" altLang="en-US" sz="1800" b="0" i="1" smtClean="0">
                                  <a:latin typeface="Cambria Math" panose="02040503050406030204" pitchFamily="18" charset="0"/>
                                </a:rPr>
                                <m:t>𝑗</m:t>
                              </m:r>
                            </m:sub>
                          </m:sSub>
                        </m:e>
                      </m:d>
                      <m:r>
                        <a:rPr lang="en-US" altLang="en-US" sz="1800" b="0" i="1" smtClean="0">
                          <a:latin typeface="Cambria Math" panose="02040503050406030204" pitchFamily="18" charset="0"/>
                        </a:rPr>
                        <m:t>=</m:t>
                      </m:r>
                      <m:sSup>
                        <m:sSupPr>
                          <m:ctrlPr>
                            <a:rPr lang="en-US" altLang="en-US" sz="1800" b="0" i="1" smtClean="0">
                              <a:latin typeface="Cambria Math" panose="02040503050406030204" pitchFamily="18" charset="0"/>
                            </a:rPr>
                          </m:ctrlPr>
                        </m:sSupPr>
                        <m:e>
                          <m:d>
                            <m:dPr>
                              <m:ctrlPr>
                                <a:rPr lang="en-US" altLang="en-US" sz="1800" b="0" i="1" smtClean="0">
                                  <a:latin typeface="Cambria Math" panose="02040503050406030204" pitchFamily="18" charset="0"/>
                                </a:rPr>
                              </m:ctrlPr>
                            </m:dPr>
                            <m:e>
                              <m:sSub>
                                <m:sSubPr>
                                  <m:ctrlPr>
                                    <a:rPr lang="en-US" altLang="en-US" sz="1800" b="0" i="1" smtClean="0">
                                      <a:latin typeface="Cambria Math" panose="02040503050406030204" pitchFamily="18" charset="0"/>
                                    </a:rPr>
                                  </m:ctrlPr>
                                </m:sSubPr>
                                <m:e>
                                  <m:r>
                                    <a:rPr lang="en-US" altLang="en-US" sz="1800" b="0" i="1" smtClean="0">
                                      <a:latin typeface="Cambria Math" panose="02040503050406030204" pitchFamily="18" charset="0"/>
                                    </a:rPr>
                                    <m:t>𝑥</m:t>
                                  </m:r>
                                </m:e>
                                <m:sub>
                                  <m:r>
                                    <a:rPr lang="en-US" altLang="en-US" sz="1800" b="0" i="1" smtClean="0">
                                      <a:latin typeface="Cambria Math" panose="02040503050406030204" pitchFamily="18" charset="0"/>
                                    </a:rPr>
                                    <m:t>𝑖</m:t>
                                  </m:r>
                                </m:sub>
                              </m:sSub>
                              <m:r>
                                <a:rPr lang="en-US" altLang="en-US" sz="1800" b="0" i="1" smtClean="0">
                                  <a:latin typeface="Cambria Math" panose="02040503050406030204" pitchFamily="18" charset="0"/>
                                </a:rPr>
                                <m:t>⋅</m:t>
                              </m:r>
                              <m:sSub>
                                <m:sSubPr>
                                  <m:ctrlPr>
                                    <a:rPr lang="en-US" altLang="en-US" sz="1800" b="0" i="1" smtClean="0">
                                      <a:latin typeface="Cambria Math" panose="02040503050406030204" pitchFamily="18" charset="0"/>
                                    </a:rPr>
                                  </m:ctrlPr>
                                </m:sSubPr>
                                <m:e>
                                  <m:r>
                                    <a:rPr lang="en-US" altLang="en-US" sz="1800" b="0" i="1" smtClean="0">
                                      <a:latin typeface="Cambria Math" panose="02040503050406030204" pitchFamily="18" charset="0"/>
                                    </a:rPr>
                                    <m:t>𝑥</m:t>
                                  </m:r>
                                </m:e>
                                <m:sub>
                                  <m:r>
                                    <a:rPr lang="en-US" altLang="en-US" sz="1800" b="0" i="1" smtClean="0">
                                      <a:latin typeface="Cambria Math" panose="02040503050406030204" pitchFamily="18" charset="0"/>
                                    </a:rPr>
                                    <m:t>𝑗</m:t>
                                  </m:r>
                                </m:sub>
                              </m:sSub>
                              <m:r>
                                <a:rPr lang="en-US" altLang="en-US" sz="1800" b="0" i="1" smtClean="0">
                                  <a:latin typeface="Cambria Math" panose="02040503050406030204" pitchFamily="18" charset="0"/>
                                </a:rPr>
                                <m:t>+1</m:t>
                              </m:r>
                            </m:e>
                          </m:d>
                        </m:e>
                        <m:sup>
                          <m:r>
                            <a:rPr lang="en-US" altLang="en-US" sz="1800" b="0" i="1" smtClean="0">
                              <a:latin typeface="Cambria Math" panose="02040503050406030204" pitchFamily="18" charset="0"/>
                            </a:rPr>
                            <m:t>2</m:t>
                          </m:r>
                        </m:sup>
                      </m:sSup>
                    </m:oMath>
                  </m:oMathPara>
                </a14:m>
                <a:endParaRPr lang="en-US" altLang="en-US" sz="1800" dirty="0"/>
              </a:p>
            </p:txBody>
          </p:sp>
        </mc:Choice>
        <mc:Fallback xmlns="">
          <p:sp>
            <p:nvSpPr>
              <p:cNvPr id="25603" name="Text Box 12">
                <a:extLst>
                  <a:ext uri="{FF2B5EF4-FFF2-40B4-BE49-F238E27FC236}">
                    <a16:creationId xmlns:a16="http://schemas.microsoft.com/office/drawing/2014/main" id="{A6254878-1785-4401-A47F-65CE2C8EAEB0}"/>
                  </a:ext>
                </a:extLst>
              </p:cNvPr>
              <p:cNvSpPr txBox="1">
                <a:spLocks noRot="1" noChangeAspect="1" noMove="1" noResize="1" noEditPoints="1" noAdjustHandles="1" noChangeArrowheads="1" noChangeShapeType="1" noTextEdit="1"/>
              </p:cNvSpPr>
              <p:nvPr/>
            </p:nvSpPr>
            <p:spPr bwMode="auto">
              <a:xfrm>
                <a:off x="7772400" y="3048000"/>
                <a:ext cx="2667000" cy="1435586"/>
              </a:xfrm>
              <a:prstGeom prst="rect">
                <a:avLst/>
              </a:prstGeom>
              <a:blipFill>
                <a:blip r:embed="rId3"/>
                <a:stretch>
                  <a:fillRect l="-1826" t="-2128" b="-12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3EC3F38D-700E-49CB-870A-FCCA359C8FFC}"/>
              </a:ext>
            </a:extLst>
          </p:cNvPr>
          <p:cNvSpPr>
            <a:spLocks noGrp="1" noChangeArrowheads="1"/>
          </p:cNvSpPr>
          <p:nvPr>
            <p:ph type="title"/>
          </p:nvPr>
        </p:nvSpPr>
        <p:spPr/>
        <p:txBody>
          <a:bodyPr/>
          <a:lstStyle/>
          <a:p>
            <a:r>
              <a:rPr lang="en-US" altLang="en-US"/>
              <a:t>Learning Nonlinear SVM</a:t>
            </a:r>
          </a:p>
        </p:txBody>
      </p:sp>
      <mc:AlternateContent xmlns:mc="http://schemas.openxmlformats.org/markup-compatibility/2006" xmlns:a14="http://schemas.microsoft.com/office/drawing/2010/main">
        <mc:Choice Requires="a14">
          <p:sp>
            <p:nvSpPr>
              <p:cNvPr id="26626" name="Rectangle 3">
                <a:extLst>
                  <a:ext uri="{FF2B5EF4-FFF2-40B4-BE49-F238E27FC236}">
                    <a16:creationId xmlns:a16="http://schemas.microsoft.com/office/drawing/2014/main" id="{F026C1D5-A571-46F6-8098-8B9E8B795AA0}"/>
                  </a:ext>
                </a:extLst>
              </p:cNvPr>
              <p:cNvSpPr>
                <a:spLocks noGrp="1" noChangeArrowheads="1"/>
              </p:cNvSpPr>
              <p:nvPr>
                <p:ph type="body" idx="1"/>
              </p:nvPr>
            </p:nvSpPr>
            <p:spPr/>
            <p:txBody>
              <a:bodyPr/>
              <a:lstStyle/>
              <a:p>
                <a:r>
                  <a:rPr lang="en-US" altLang="en-US" dirty="0"/>
                  <a:t>Advantages of using kernel:</a:t>
                </a:r>
              </a:p>
              <a:p>
                <a:pPr lvl="1"/>
                <a:r>
                  <a:rPr lang="en-US" altLang="en-US" dirty="0"/>
                  <a:t>Don’t have to know the mapping function </a:t>
                </a:r>
                <a14:m>
                  <m:oMath xmlns:m="http://schemas.openxmlformats.org/officeDocument/2006/math">
                    <m:r>
                      <a:rPr lang="en-US" altLang="en-US" i="1" dirty="0" smtClean="0">
                        <a:latin typeface="Cambria Math" panose="02040503050406030204" pitchFamily="18" charset="0"/>
                        <a:sym typeface="Symbol" panose="05050102010706020507" pitchFamily="18" charset="2"/>
                      </a:rPr>
                      <m:t></m:t>
                    </m:r>
                  </m:oMath>
                </a14:m>
                <a:endParaRPr lang="en-US" altLang="en-US" dirty="0">
                  <a:sym typeface="Symbol" panose="05050102010706020507" pitchFamily="18" charset="2"/>
                </a:endParaRPr>
              </a:p>
              <a:p>
                <a:pPr lvl="1"/>
                <a:r>
                  <a:rPr lang="en-US" altLang="en-US" dirty="0">
                    <a:sym typeface="Symbol" panose="05050102010706020507" pitchFamily="18" charset="2"/>
                  </a:rPr>
                  <a:t>Computing dot product </a:t>
                </a:r>
                <a14:m>
                  <m:oMath xmlns:m="http://schemas.openxmlformats.org/officeDocument/2006/math">
                    <m:r>
                      <a:rPr lang="en-US" altLang="en-US" i="1" dirty="0" smtClean="0">
                        <a:latin typeface="Cambria Math" panose="02040503050406030204" pitchFamily="18" charset="0"/>
                        <a:sym typeface="Symbol" panose="05050102010706020507" pitchFamily="18" charset="2"/>
                      </a:rPr>
                      <m:t></m:t>
                    </m:r>
                    <m:d>
                      <m:dPr>
                        <m:ctrlPr>
                          <a:rPr lang="en-US" altLang="en-US" i="1" dirty="0" smtClean="0">
                            <a:latin typeface="Cambria Math" panose="02040503050406030204" pitchFamily="18" charset="0"/>
                            <a:sym typeface="Symbol" panose="05050102010706020507" pitchFamily="18" charset="2"/>
                          </a:rPr>
                        </m:ctrlPr>
                      </m:dPr>
                      <m:e>
                        <m:r>
                          <a:rPr lang="en-US" altLang="en-US" i="1" dirty="0" smtClean="0">
                            <a:latin typeface="Cambria Math" panose="02040503050406030204" pitchFamily="18" charset="0"/>
                            <a:sym typeface="Symbol" panose="05050102010706020507" pitchFamily="18" charset="2"/>
                          </a:rPr>
                          <m:t>𝑥</m:t>
                        </m:r>
                        <m:r>
                          <a:rPr lang="en-US" altLang="en-US" i="1" baseline="-25000" dirty="0">
                            <a:latin typeface="Cambria Math" panose="02040503050406030204" pitchFamily="18" charset="0"/>
                            <a:sym typeface="Symbol" panose="05050102010706020507" pitchFamily="18" charset="2"/>
                          </a:rPr>
                          <m:t>𝑖</m:t>
                        </m:r>
                      </m:e>
                    </m:d>
                    <m:r>
                      <a:rPr lang="en-US" altLang="en-US" b="0" i="1" dirty="0" smtClean="0">
                        <a:latin typeface="Cambria Math" panose="02040503050406030204" pitchFamily="18" charset="0"/>
                        <a:sym typeface="Symbol" panose="05050102010706020507" pitchFamily="18" charset="2"/>
                      </a:rPr>
                      <m:t>⋅</m:t>
                    </m:r>
                    <m:r>
                      <a:rPr lang="en-US" altLang="en-US" i="1" dirty="0">
                        <a:latin typeface="Cambria Math" panose="02040503050406030204" pitchFamily="18" charset="0"/>
                        <a:sym typeface="Symbol" panose="05050102010706020507" pitchFamily="18" charset="2"/>
                      </a:rPr>
                      <m:t> (</m:t>
                    </m:r>
                    <m:r>
                      <a:rPr lang="en-US" altLang="en-US" i="1" dirty="0" err="1">
                        <a:latin typeface="Cambria Math" panose="02040503050406030204" pitchFamily="18" charset="0"/>
                        <a:sym typeface="Symbol" panose="05050102010706020507" pitchFamily="18" charset="2"/>
                      </a:rPr>
                      <m:t>𝑥</m:t>
                    </m:r>
                    <m:r>
                      <a:rPr lang="en-US" altLang="en-US" i="1" baseline="-25000" dirty="0" err="1">
                        <a:latin typeface="Cambria Math" panose="02040503050406030204" pitchFamily="18" charset="0"/>
                        <a:sym typeface="Symbol" panose="05050102010706020507" pitchFamily="18" charset="2"/>
                      </a:rPr>
                      <m:t>𝑗</m:t>
                    </m:r>
                    <m:r>
                      <a:rPr lang="en-US" altLang="en-US" i="1" dirty="0">
                        <a:latin typeface="Cambria Math" panose="02040503050406030204" pitchFamily="18" charset="0"/>
                        <a:sym typeface="Symbol" panose="05050102010706020507" pitchFamily="18" charset="2"/>
                      </a:rPr>
                      <m:t>) </m:t>
                    </m:r>
                  </m:oMath>
                </a14:m>
                <a:r>
                  <a:rPr lang="en-US" altLang="en-US" dirty="0">
                    <a:sym typeface="Symbol" panose="05050102010706020507" pitchFamily="18" charset="2"/>
                  </a:rPr>
                  <a:t>in the original space avoids curse of dimensionality</a:t>
                </a:r>
              </a:p>
              <a:p>
                <a:pPr lvl="2"/>
                <a:endParaRPr lang="en-US" altLang="en-US" dirty="0">
                  <a:sym typeface="Symbol" panose="05050102010706020507" pitchFamily="18" charset="2"/>
                </a:endParaRPr>
              </a:p>
              <a:p>
                <a:r>
                  <a:rPr lang="en-US" altLang="en-US" dirty="0">
                    <a:sym typeface="Symbol" panose="05050102010706020507" pitchFamily="18" charset="2"/>
                  </a:rPr>
                  <a:t>Not all functions can be kernels</a:t>
                </a:r>
              </a:p>
              <a:p>
                <a:pPr lvl="1"/>
                <a:r>
                  <a:rPr lang="en-US" altLang="en-US" dirty="0">
                    <a:sym typeface="Symbol" panose="05050102010706020507" pitchFamily="18" charset="2"/>
                  </a:rPr>
                  <a:t>Must make sure there is a corresponding  in some high-dimensional space</a:t>
                </a:r>
              </a:p>
              <a:p>
                <a:pPr lvl="1"/>
                <a:r>
                  <a:rPr lang="en-US" altLang="en-US" dirty="0">
                    <a:sym typeface="Symbol" panose="05050102010706020507" pitchFamily="18" charset="2"/>
                  </a:rPr>
                  <a:t>Mercer’s theorem (see textbook)</a:t>
                </a:r>
              </a:p>
            </p:txBody>
          </p:sp>
        </mc:Choice>
        <mc:Fallback xmlns="">
          <p:sp>
            <p:nvSpPr>
              <p:cNvPr id="26626" name="Rectangle 3">
                <a:extLst>
                  <a:ext uri="{FF2B5EF4-FFF2-40B4-BE49-F238E27FC236}">
                    <a16:creationId xmlns:a16="http://schemas.microsoft.com/office/drawing/2014/main" id="{F026C1D5-A571-46F6-8098-8B9E8B795AA0}"/>
                  </a:ext>
                </a:extLst>
              </p:cNvPr>
              <p:cNvSpPr>
                <a:spLocks noGrp="1" noRot="1" noChangeAspect="1" noMove="1" noResize="1" noEditPoints="1" noAdjustHandles="1" noChangeArrowheads="1" noChangeShapeType="1" noTextEdit="1"/>
              </p:cNvSpPr>
              <p:nvPr>
                <p:ph type="body" idx="1"/>
              </p:nvPr>
            </p:nvSpPr>
            <p:spPr>
              <a:blipFill>
                <a:blip r:embed="rId2"/>
                <a:stretch>
                  <a:fillRect l="-722" t="-1375" r="-444"/>
                </a:stretch>
              </a:blipFill>
            </p:spPr>
            <p:txBody>
              <a:bodyPr/>
              <a:lstStyle/>
              <a:p>
                <a:r>
                  <a:rPr lang="en-US">
                    <a:noFill/>
                  </a:rPr>
                  <a:t> </a:t>
                </a:r>
              </a:p>
            </p:txBody>
          </p:sp>
        </mc:Fallback>
      </mc:AlternateContent>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REGRESSION</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16429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via regression</a:t>
            </a:r>
          </a:p>
        </p:txBody>
      </p:sp>
      <p:sp>
        <p:nvSpPr>
          <p:cNvPr id="3" name="Content Placeholder 2"/>
          <p:cNvSpPr>
            <a:spLocks noGrp="1"/>
          </p:cNvSpPr>
          <p:nvPr>
            <p:ph idx="1"/>
          </p:nvPr>
        </p:nvSpPr>
        <p:spPr/>
        <p:txBody>
          <a:bodyPr/>
          <a:lstStyle/>
          <a:p>
            <a:r>
              <a:rPr lang="en-US" dirty="0"/>
              <a:t>Instead of predicting the </a:t>
            </a:r>
            <a:r>
              <a:rPr lang="en-US" dirty="0">
                <a:solidFill>
                  <a:schemeClr val="accent6">
                    <a:lumMod val="75000"/>
                  </a:schemeClr>
                </a:solidFill>
              </a:rPr>
              <a:t>class</a:t>
            </a:r>
            <a:r>
              <a:rPr lang="en-US" dirty="0"/>
              <a:t> of a record we want to </a:t>
            </a:r>
            <a:r>
              <a:rPr lang="en-US" dirty="0">
                <a:solidFill>
                  <a:srgbClr val="0070C0"/>
                </a:solidFill>
              </a:rPr>
              <a:t>predict the probability of the class </a:t>
            </a:r>
            <a:r>
              <a:rPr lang="en-US" dirty="0"/>
              <a:t>given the record</a:t>
            </a:r>
          </a:p>
          <a:p>
            <a:r>
              <a:rPr lang="en-US" dirty="0"/>
              <a:t>Transform the </a:t>
            </a:r>
            <a:r>
              <a:rPr lang="en-US" dirty="0">
                <a:solidFill>
                  <a:schemeClr val="accent6">
                    <a:lumMod val="75000"/>
                  </a:schemeClr>
                </a:solidFill>
              </a:rPr>
              <a:t>classification</a:t>
            </a:r>
            <a:r>
              <a:rPr lang="en-US" dirty="0"/>
              <a:t> problem into a </a:t>
            </a:r>
            <a:r>
              <a:rPr lang="en-US" dirty="0">
                <a:solidFill>
                  <a:srgbClr val="0070C0"/>
                </a:solidFill>
              </a:rPr>
              <a:t>regression</a:t>
            </a:r>
            <a:r>
              <a:rPr lang="en-US" dirty="0"/>
              <a:t> problem.</a:t>
            </a:r>
          </a:p>
          <a:p>
            <a:r>
              <a:rPr lang="en-US" dirty="0"/>
              <a:t>But how do you define the probability that you want to predict?</a:t>
            </a:r>
          </a:p>
        </p:txBody>
      </p:sp>
    </p:spTree>
    <p:extLst>
      <p:ext uri="{BB962C8B-B14F-4D97-AF65-F5344CB8AC3E}">
        <p14:creationId xmlns:p14="http://schemas.microsoft.com/office/powerpoint/2010/main" val="798464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Linear </a:t>
            </a:r>
            <a:r>
              <a:rPr lang="en-US" dirty="0"/>
              <a:t>regression</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77000" y="2514600"/>
            <a:ext cx="3810000" cy="2514600"/>
          </a:xfrm>
        </p:spPr>
      </p:pic>
      <mc:AlternateContent xmlns:mc="http://schemas.openxmlformats.org/markup-compatibility/2006" xmlns:a14="http://schemas.microsoft.com/office/drawing/2010/main">
        <mc:Choice Requires="a14">
          <p:sp>
            <p:nvSpPr>
              <p:cNvPr id="7" name="Content Placeholder 6"/>
              <p:cNvSpPr>
                <a:spLocks noGrp="1"/>
              </p:cNvSpPr>
              <p:nvPr>
                <p:ph sz="half" idx="2"/>
              </p:nvPr>
            </p:nvSpPr>
            <p:spPr>
              <a:xfrm>
                <a:off x="381000" y="1676400"/>
                <a:ext cx="6096000" cy="5029200"/>
              </a:xfrm>
            </p:spPr>
            <p:txBody>
              <a:bodyPr>
                <a:normAutofit/>
              </a:bodyPr>
              <a:lstStyle/>
              <a:p>
                <a:r>
                  <a:rPr lang="en-US" dirty="0"/>
                  <a:t>Given a dataset of the form </a:t>
                </a:r>
                <a14:m>
                  <m:oMath xmlns:m="http://schemas.openxmlformats.org/officeDocument/2006/math">
                    <m:d>
                      <m:dPr>
                        <m:begChr m:val="{"/>
                        <m:endChr m:val="}"/>
                        <m:ctrlPr>
                          <a:rPr lang="en-US" b="0" i="1" smtClean="0">
                            <a:solidFill>
                              <a:srgbClr val="0070C0"/>
                            </a:solidFill>
                            <a:latin typeface="Cambria Math" panose="02040503050406030204" pitchFamily="18" charset="0"/>
                          </a:rPr>
                        </m:ctrlPr>
                      </m:dPr>
                      <m:e>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a:rPr>
                              <m:t>(</m:t>
                            </m:r>
                            <m:r>
                              <a:rPr lang="en-US" b="0" i="1" smtClean="0">
                                <a:solidFill>
                                  <a:srgbClr val="0070C0"/>
                                </a:solidFill>
                                <a:latin typeface="Cambria Math"/>
                              </a:rPr>
                              <m:t>𝑥</m:t>
                            </m:r>
                          </m:e>
                          <m:sub>
                            <m:r>
                              <a:rPr lang="en-US" b="0" i="1" smtClean="0">
                                <a:solidFill>
                                  <a:srgbClr val="0070C0"/>
                                </a:solidFill>
                                <a:latin typeface="Cambria Math"/>
                              </a:rPr>
                              <m:t>1</m:t>
                            </m:r>
                          </m:sub>
                        </m:sSub>
                        <m:r>
                          <a:rPr lang="en-US" b="0" i="1" smtClean="0">
                            <a:solidFill>
                              <a:srgbClr val="0070C0"/>
                            </a:solidFill>
                            <a:latin typeface="Cambria Math"/>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a:rPr>
                              <m:t>𝑦</m:t>
                            </m:r>
                          </m:e>
                          <m:sub>
                            <m:r>
                              <a:rPr lang="en-US" b="0" i="1" smtClean="0">
                                <a:solidFill>
                                  <a:srgbClr val="0070C0"/>
                                </a:solidFill>
                                <a:latin typeface="Cambria Math"/>
                              </a:rPr>
                              <m:t>1</m:t>
                            </m:r>
                          </m:sub>
                        </m:sSub>
                        <m:r>
                          <a:rPr lang="en-US" b="0" i="1" smtClean="0">
                            <a:solidFill>
                              <a:srgbClr val="0070C0"/>
                            </a:solidFill>
                            <a:latin typeface="Cambria Math"/>
                          </a:rPr>
                          <m:t>) ,…,</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a:rPr>
                              <m:t>(</m:t>
                            </m:r>
                            <m:r>
                              <a:rPr lang="en-US" b="0" i="1" smtClean="0">
                                <a:solidFill>
                                  <a:srgbClr val="0070C0"/>
                                </a:solidFill>
                                <a:latin typeface="Cambria Math"/>
                              </a:rPr>
                              <m:t>𝑥</m:t>
                            </m:r>
                          </m:e>
                          <m:sub>
                            <m:r>
                              <a:rPr lang="en-US" b="0" i="1" smtClean="0">
                                <a:solidFill>
                                  <a:srgbClr val="0070C0"/>
                                </a:solidFill>
                                <a:latin typeface="Cambria Math"/>
                              </a:rPr>
                              <m:t>𝑛</m:t>
                            </m:r>
                          </m:sub>
                        </m:sSub>
                        <m:r>
                          <a:rPr lang="en-US" b="0" i="1" smtClean="0">
                            <a:solidFill>
                              <a:srgbClr val="0070C0"/>
                            </a:solidFill>
                            <a:latin typeface="Cambria Math"/>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a:rPr>
                              <m:t>𝑦</m:t>
                            </m:r>
                          </m:e>
                          <m:sub>
                            <m:r>
                              <a:rPr lang="en-US" b="0" i="1" smtClean="0">
                                <a:solidFill>
                                  <a:srgbClr val="0070C0"/>
                                </a:solidFill>
                                <a:latin typeface="Cambria Math"/>
                              </a:rPr>
                              <m:t>𝑛</m:t>
                            </m:r>
                          </m:sub>
                        </m:sSub>
                        <m:r>
                          <a:rPr lang="en-US" b="0" i="1" smtClean="0">
                            <a:solidFill>
                              <a:srgbClr val="0070C0"/>
                            </a:solidFill>
                            <a:latin typeface="Cambria Math"/>
                          </a:rPr>
                          <m:t>)</m:t>
                        </m:r>
                      </m:e>
                    </m:d>
                  </m:oMath>
                </a14:m>
                <a:r>
                  <a:rPr lang="en-US" dirty="0">
                    <a:solidFill>
                      <a:srgbClr val="0070C0"/>
                    </a:solidFill>
                  </a:rPr>
                  <a:t>  </a:t>
                </a:r>
                <a:r>
                  <a:rPr lang="en-US" dirty="0"/>
                  <a:t>find a linear function that given the vector </a:t>
                </a:r>
                <a14:m>
                  <m:oMath xmlns:m="http://schemas.openxmlformats.org/officeDocument/2006/math">
                    <m:sSub>
                      <m:sSubPr>
                        <m:ctrlPr>
                          <a:rPr lang="en-US" i="1" dirty="0" smtClean="0">
                            <a:solidFill>
                              <a:srgbClr val="0070C0"/>
                            </a:solidFill>
                            <a:latin typeface="Cambria Math" panose="02040503050406030204" pitchFamily="18" charset="0"/>
                          </a:rPr>
                        </m:ctrlPr>
                      </m:sSubPr>
                      <m:e>
                        <m:r>
                          <a:rPr lang="en-US" i="1" dirty="0">
                            <a:solidFill>
                              <a:srgbClr val="0070C0"/>
                            </a:solidFill>
                            <a:latin typeface="Cambria Math"/>
                          </a:rPr>
                          <m:t>𝑥</m:t>
                        </m:r>
                      </m:e>
                      <m:sub>
                        <m:r>
                          <a:rPr lang="en-US" i="1" dirty="0">
                            <a:solidFill>
                              <a:srgbClr val="0070C0"/>
                            </a:solidFill>
                            <a:latin typeface="Cambria Math"/>
                          </a:rPr>
                          <m:t>𝑖</m:t>
                        </m:r>
                      </m:sub>
                    </m:sSub>
                  </m:oMath>
                </a14:m>
                <a:r>
                  <a:rPr lang="en-US" dirty="0">
                    <a:solidFill>
                      <a:srgbClr val="0070C0"/>
                    </a:solidFill>
                  </a:rPr>
                  <a:t> </a:t>
                </a:r>
                <a:r>
                  <a:rPr lang="en-US" dirty="0"/>
                  <a:t>predicts the </a:t>
                </a:r>
                <a14:m>
                  <m:oMath xmlns:m="http://schemas.openxmlformats.org/officeDocument/2006/math">
                    <m:sSub>
                      <m:sSubPr>
                        <m:ctrlPr>
                          <a:rPr lang="en-US" i="1" dirty="0" smtClean="0">
                            <a:solidFill>
                              <a:srgbClr val="0070C0"/>
                            </a:solidFill>
                            <a:latin typeface="Cambria Math" panose="02040503050406030204" pitchFamily="18" charset="0"/>
                          </a:rPr>
                        </m:ctrlPr>
                      </m:sSubPr>
                      <m:e>
                        <m:r>
                          <a:rPr lang="en-US" i="1" dirty="0" smtClean="0">
                            <a:solidFill>
                              <a:srgbClr val="0070C0"/>
                            </a:solidFill>
                            <a:latin typeface="Cambria Math"/>
                          </a:rPr>
                          <m:t>𝑦</m:t>
                        </m:r>
                      </m:e>
                      <m:sub>
                        <m:r>
                          <a:rPr lang="en-US" i="1" dirty="0" smtClean="0">
                            <a:solidFill>
                              <a:srgbClr val="0070C0"/>
                            </a:solidFill>
                            <a:latin typeface="Cambria Math"/>
                          </a:rPr>
                          <m:t>𝑖</m:t>
                        </m:r>
                      </m:sub>
                    </m:sSub>
                  </m:oMath>
                </a14:m>
                <a:r>
                  <a:rPr lang="en-US" dirty="0"/>
                  <a:t> value as </a:t>
                </a:r>
                <a14:m>
                  <m:oMath xmlns:m="http://schemas.openxmlformats.org/officeDocument/2006/math">
                    <m:sSubSup>
                      <m:sSubSupPr>
                        <m:ctrlPr>
                          <a:rPr lang="en-US" b="0" i="1" smtClean="0">
                            <a:solidFill>
                              <a:srgbClr val="0070C0"/>
                            </a:solidFill>
                            <a:latin typeface="Cambria Math" panose="02040503050406030204" pitchFamily="18" charset="0"/>
                          </a:rPr>
                        </m:ctrlPr>
                      </m:sSubSupPr>
                      <m:e>
                        <m:r>
                          <a:rPr lang="en-US" b="0" i="1" smtClean="0">
                            <a:solidFill>
                              <a:srgbClr val="0070C0"/>
                            </a:solidFill>
                            <a:latin typeface="Cambria Math"/>
                          </a:rPr>
                          <m:t>𝑦</m:t>
                        </m:r>
                      </m:e>
                      <m:sub>
                        <m:r>
                          <a:rPr lang="en-US" b="0" i="1" smtClean="0">
                            <a:solidFill>
                              <a:srgbClr val="0070C0"/>
                            </a:solidFill>
                            <a:latin typeface="Cambria Math"/>
                          </a:rPr>
                          <m:t>𝑖</m:t>
                        </m:r>
                      </m:sub>
                      <m:sup>
                        <m:r>
                          <a:rPr lang="en-US" b="0" i="1" smtClean="0">
                            <a:solidFill>
                              <a:srgbClr val="0070C0"/>
                            </a:solidFill>
                            <a:latin typeface="Cambria Math"/>
                          </a:rPr>
                          <m:t>′</m:t>
                        </m:r>
                      </m:sup>
                    </m:sSubSup>
                    <m:r>
                      <a:rPr lang="en-US" b="0" i="1" smtClean="0">
                        <a:solidFill>
                          <a:srgbClr val="0070C0"/>
                        </a:solidFill>
                        <a:latin typeface="Cambria Math"/>
                      </a:rPr>
                      <m:t>=</m:t>
                    </m:r>
                    <m:sSup>
                      <m:sSupPr>
                        <m:ctrlPr>
                          <a:rPr lang="en-US" b="0" i="1" smtClean="0">
                            <a:solidFill>
                              <a:srgbClr val="0070C0"/>
                            </a:solidFill>
                            <a:latin typeface="Cambria Math" panose="02040503050406030204" pitchFamily="18" charset="0"/>
                          </a:rPr>
                        </m:ctrlPr>
                      </m:sSupPr>
                      <m:e>
                        <m:r>
                          <a:rPr lang="en-US" b="0" i="1" smtClean="0">
                            <a:solidFill>
                              <a:srgbClr val="0070C0"/>
                            </a:solidFill>
                            <a:latin typeface="Cambria Math"/>
                          </a:rPr>
                          <m:t>𝑤</m:t>
                        </m:r>
                      </m:e>
                      <m:sup>
                        <m:r>
                          <a:rPr lang="en-US" b="0" i="1" smtClean="0">
                            <a:solidFill>
                              <a:srgbClr val="0070C0"/>
                            </a:solidFill>
                            <a:latin typeface="Cambria Math"/>
                          </a:rPr>
                          <m:t>𝑇</m:t>
                        </m:r>
                      </m:sup>
                    </m:sSup>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a:rPr>
                          <m:t>𝑥</m:t>
                        </m:r>
                      </m:e>
                      <m:sub>
                        <m:r>
                          <a:rPr lang="en-US" b="0" i="1" smtClean="0">
                            <a:solidFill>
                              <a:srgbClr val="0070C0"/>
                            </a:solidFill>
                            <a:latin typeface="Cambria Math"/>
                          </a:rPr>
                          <m:t>𝑖</m:t>
                        </m:r>
                      </m:sub>
                    </m:sSub>
                  </m:oMath>
                </a14:m>
                <a:r>
                  <a:rPr lang="en-US" dirty="0"/>
                  <a:t> </a:t>
                </a:r>
              </a:p>
              <a:p>
                <a:pPr lvl="1"/>
                <a:r>
                  <a:rPr lang="en-US" dirty="0"/>
                  <a:t>Find a vector of weights </a:t>
                </a:r>
                <a14:m>
                  <m:oMath xmlns:m="http://schemas.openxmlformats.org/officeDocument/2006/math">
                    <m:r>
                      <a:rPr lang="en-US" i="1" dirty="0" smtClean="0">
                        <a:solidFill>
                          <a:srgbClr val="0070C0"/>
                        </a:solidFill>
                        <a:latin typeface="Cambria Math"/>
                      </a:rPr>
                      <m:t>𝑤</m:t>
                    </m:r>
                  </m:oMath>
                </a14:m>
                <a:r>
                  <a:rPr lang="en-US" dirty="0"/>
                  <a:t> that </a:t>
                </a:r>
                <a:r>
                  <a:rPr lang="en-US" dirty="0">
                    <a:solidFill>
                      <a:schemeClr val="accent6">
                        <a:lumMod val="75000"/>
                      </a:schemeClr>
                    </a:solidFill>
                  </a:rPr>
                  <a:t>minimizes the sum of square errors</a:t>
                </a:r>
              </a:p>
              <a:p>
                <a:pPr marL="274320" lvl="1" indent="0">
                  <a:buNone/>
                </a:pPr>
                <a14:m>
                  <m:oMathPara xmlns:m="http://schemas.openxmlformats.org/officeDocument/2006/math">
                    <m:oMathParaPr>
                      <m:jc m:val="centerGroup"/>
                    </m:oMathParaPr>
                    <m:oMath xmlns:m="http://schemas.openxmlformats.org/officeDocument/2006/math">
                      <m:nary>
                        <m:naryPr>
                          <m:chr m:val="∑"/>
                          <m:supHide m:val="on"/>
                          <m:ctrlPr>
                            <a:rPr lang="en-US" b="0" i="1" smtClean="0">
                              <a:solidFill>
                                <a:srgbClr val="0070C0"/>
                              </a:solidFill>
                              <a:latin typeface="Cambria Math" panose="02040503050406030204" pitchFamily="18" charset="0"/>
                            </a:rPr>
                          </m:ctrlPr>
                        </m:naryPr>
                        <m:sub>
                          <m:r>
                            <a:rPr lang="en-US" b="0" i="1" smtClean="0">
                              <a:solidFill>
                                <a:srgbClr val="0070C0"/>
                              </a:solidFill>
                              <a:latin typeface="Cambria Math"/>
                            </a:rPr>
                            <m:t>𝑖</m:t>
                          </m:r>
                        </m:sub>
                        <m:sup/>
                        <m:e>
                          <m:sSup>
                            <m:sSupPr>
                              <m:ctrlPr>
                                <a:rPr lang="en-US" b="0" i="1" smtClean="0">
                                  <a:solidFill>
                                    <a:srgbClr val="0070C0"/>
                                  </a:solidFill>
                                  <a:latin typeface="Cambria Math" panose="02040503050406030204" pitchFamily="18" charset="0"/>
                                </a:rPr>
                              </m:ctrlPr>
                            </m:sSupPr>
                            <m:e>
                              <m:d>
                                <m:dPr>
                                  <m:ctrlPr>
                                    <a:rPr lang="en-US" b="0" i="1" smtClean="0">
                                      <a:solidFill>
                                        <a:srgbClr val="0070C0"/>
                                      </a:solidFill>
                                      <a:latin typeface="Cambria Math" panose="02040503050406030204" pitchFamily="18" charset="0"/>
                                    </a:rPr>
                                  </m:ctrlPr>
                                </m:dPr>
                                <m:e>
                                  <m:sSubSup>
                                    <m:sSubSupPr>
                                      <m:ctrlPr>
                                        <a:rPr lang="en-US" b="0" i="1" smtClean="0">
                                          <a:solidFill>
                                            <a:srgbClr val="0070C0"/>
                                          </a:solidFill>
                                          <a:latin typeface="Cambria Math" panose="02040503050406030204" pitchFamily="18" charset="0"/>
                                        </a:rPr>
                                      </m:ctrlPr>
                                    </m:sSubSupPr>
                                    <m:e>
                                      <m:r>
                                        <a:rPr lang="en-US" b="0" i="1" smtClean="0">
                                          <a:solidFill>
                                            <a:srgbClr val="0070C0"/>
                                          </a:solidFill>
                                          <a:latin typeface="Cambria Math"/>
                                        </a:rPr>
                                        <m:t>𝑦</m:t>
                                      </m:r>
                                    </m:e>
                                    <m:sub>
                                      <m:r>
                                        <a:rPr lang="en-US" b="0" i="1" smtClean="0">
                                          <a:solidFill>
                                            <a:srgbClr val="0070C0"/>
                                          </a:solidFill>
                                          <a:latin typeface="Cambria Math"/>
                                        </a:rPr>
                                        <m:t>𝑖</m:t>
                                      </m:r>
                                    </m:sub>
                                    <m:sup>
                                      <m:r>
                                        <a:rPr lang="en-US" b="0" i="1" smtClean="0">
                                          <a:solidFill>
                                            <a:srgbClr val="0070C0"/>
                                          </a:solidFill>
                                          <a:latin typeface="Cambria Math"/>
                                        </a:rPr>
                                        <m:t>′</m:t>
                                      </m:r>
                                    </m:sup>
                                  </m:sSubSup>
                                  <m:r>
                                    <a:rPr lang="en-US" b="0" i="1" smtClean="0">
                                      <a:solidFill>
                                        <a:srgbClr val="0070C0"/>
                                      </a:solidFill>
                                      <a:latin typeface="Cambria Math"/>
                                    </a:rPr>
                                    <m:t>− </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a:rPr>
                                        <m:t>𝑦</m:t>
                                      </m:r>
                                    </m:e>
                                    <m:sub>
                                      <m:r>
                                        <a:rPr lang="en-US" b="0" i="1" smtClean="0">
                                          <a:solidFill>
                                            <a:srgbClr val="0070C0"/>
                                          </a:solidFill>
                                          <a:latin typeface="Cambria Math"/>
                                        </a:rPr>
                                        <m:t>𝑖</m:t>
                                      </m:r>
                                    </m:sub>
                                  </m:sSub>
                                </m:e>
                              </m:d>
                            </m:e>
                            <m:sup>
                              <m:r>
                                <a:rPr lang="en-US" b="0" i="1" smtClean="0">
                                  <a:solidFill>
                                    <a:srgbClr val="0070C0"/>
                                  </a:solidFill>
                                  <a:latin typeface="Cambria Math"/>
                                </a:rPr>
                                <m:t>2</m:t>
                              </m:r>
                            </m:sup>
                          </m:sSup>
                        </m:e>
                      </m:nary>
                    </m:oMath>
                  </m:oMathPara>
                </a14:m>
                <a:endParaRPr lang="en-US" dirty="0">
                  <a:solidFill>
                    <a:srgbClr val="0070C0"/>
                  </a:solidFill>
                </a:endParaRPr>
              </a:p>
              <a:p>
                <a:pPr lvl="1"/>
                <a:r>
                  <a:rPr lang="en-US" dirty="0"/>
                  <a:t>Closed form solution:</a:t>
                </a:r>
              </a:p>
              <a:p>
                <a:pPr marL="27432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𝑤</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𝑇</m:t>
                                  </m:r>
                                </m:sup>
                              </m:sSup>
                              <m:r>
                                <a:rPr lang="en-US" b="0" i="1" smtClean="0">
                                  <a:latin typeface="Cambria Math" panose="02040503050406030204" pitchFamily="18" charset="0"/>
                                </a:rPr>
                                <m:t>𝑋</m:t>
                              </m:r>
                            </m:e>
                          </m:d>
                        </m:e>
                        <m:sup>
                          <m:r>
                            <a:rPr lang="en-US" b="0" i="1" smtClean="0">
                              <a:latin typeface="Cambria Math" panose="02040503050406030204" pitchFamily="18" charset="0"/>
                            </a:rPr>
                            <m:t>−1</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𝑇</m:t>
                          </m:r>
                        </m:sup>
                      </m:sSup>
                      <m:r>
                        <a:rPr lang="en-US" b="0" i="1" smtClean="0">
                          <a:latin typeface="Cambria Math" panose="02040503050406030204" pitchFamily="18" charset="0"/>
                        </a:rPr>
                        <m:t>𝑦</m:t>
                      </m:r>
                    </m:oMath>
                  </m:oMathPara>
                </a14:m>
                <a:endParaRPr lang="en-US" dirty="0"/>
              </a:p>
            </p:txBody>
          </p:sp>
        </mc:Choice>
        <mc:Fallback xmlns="">
          <p:sp>
            <p:nvSpPr>
              <p:cNvPr id="7" name="Content Placeholder 6"/>
              <p:cNvSpPr>
                <a:spLocks noGrp="1" noRot="1" noChangeAspect="1" noMove="1" noResize="1" noEditPoints="1" noAdjustHandles="1" noChangeArrowheads="1" noChangeShapeType="1" noTextEdit="1"/>
              </p:cNvSpPr>
              <p:nvPr>
                <p:ph sz="half" idx="2"/>
              </p:nvPr>
            </p:nvSpPr>
            <p:spPr>
              <a:xfrm>
                <a:off x="381000" y="1676400"/>
                <a:ext cx="6096000" cy="5029200"/>
              </a:xfrm>
              <a:blipFill>
                <a:blip r:embed="rId3"/>
                <a:stretch>
                  <a:fillRect l="-1400" t="-1212"/>
                </a:stretch>
              </a:blipFill>
            </p:spPr>
            <p:txBody>
              <a:bodyPr/>
              <a:lstStyle/>
              <a:p>
                <a:r>
                  <a:rPr lang="en-US">
                    <a:noFill/>
                  </a:rPr>
                  <a:t> </a:t>
                </a:r>
              </a:p>
            </p:txBody>
          </p:sp>
        </mc:Fallback>
      </mc:AlternateContent>
    </p:spTree>
    <p:extLst>
      <p:ext uri="{BB962C8B-B14F-4D97-AF65-F5344CB8AC3E}">
        <p14:creationId xmlns:p14="http://schemas.microsoft.com/office/powerpoint/2010/main" val="2084869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regression</a:t>
            </a:r>
          </a:p>
        </p:txBody>
      </p:sp>
      <p:sp>
        <p:nvSpPr>
          <p:cNvPr id="3" name="Content Placeholder 2"/>
          <p:cNvSpPr>
            <a:spLocks noGrp="1"/>
          </p:cNvSpPr>
          <p:nvPr>
            <p:ph idx="1"/>
          </p:nvPr>
        </p:nvSpPr>
        <p:spPr/>
        <p:txBody>
          <a:bodyPr/>
          <a:lstStyle/>
          <a:p>
            <a:r>
              <a:rPr lang="en-US" dirty="0"/>
              <a:t>A simple approach: use linear regression to learn a linear function that predicts 0/1 values</a:t>
            </a:r>
          </a:p>
          <a:p>
            <a:pPr lvl="1"/>
            <a:r>
              <a:rPr lang="en-US" dirty="0"/>
              <a:t>Not good: It may produce negative probabilities, or probabilities that are greater than 1.</a:t>
            </a:r>
          </a:p>
        </p:txBody>
      </p:sp>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3437659"/>
            <a:ext cx="8915400" cy="3039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1666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4" name="Rectangle 2"/>
          <p:cNvSpPr>
            <a:spLocks noGrp="1" noChangeArrowheads="1"/>
          </p:cNvSpPr>
          <p:nvPr>
            <p:ph type="title"/>
          </p:nvPr>
        </p:nvSpPr>
        <p:spPr/>
        <p:txBody>
          <a:bodyPr/>
          <a:lstStyle/>
          <a:p>
            <a:r>
              <a:rPr lang="en-US"/>
              <a:t>Instance-Based Classifiers</a:t>
            </a:r>
          </a:p>
        </p:txBody>
      </p:sp>
      <p:graphicFrame>
        <p:nvGraphicFramePr>
          <p:cNvPr id="1052675" name="Object 3"/>
          <p:cNvGraphicFramePr>
            <a:graphicFrameLocks noChangeAspect="1"/>
          </p:cNvGraphicFramePr>
          <p:nvPr>
            <p:extLst>
              <p:ext uri="{D42A27DB-BD31-4B8C-83A1-F6EECF244321}">
                <p14:modId xmlns:p14="http://schemas.microsoft.com/office/powerpoint/2010/main" val="980083982"/>
              </p:ext>
            </p:extLst>
          </p:nvPr>
        </p:nvGraphicFramePr>
        <p:xfrm>
          <a:off x="1752600" y="1554162"/>
          <a:ext cx="4572000" cy="5303838"/>
        </p:xfrm>
        <a:graphic>
          <a:graphicData uri="http://schemas.openxmlformats.org/presentationml/2006/ole">
            <mc:AlternateContent xmlns:mc="http://schemas.openxmlformats.org/markup-compatibility/2006">
              <mc:Choice xmlns:v="urn:schemas-microsoft-com:vml" Requires="v">
                <p:oleObj name="VISIO" r:id="rId2" imgW="4571640" imgH="5304600" progId="Visio.Drawing.6">
                  <p:embed/>
                </p:oleObj>
              </mc:Choice>
              <mc:Fallback>
                <p:oleObj name="VISIO" r:id="rId2" imgW="4571640" imgH="5304600" progId="Visio.Drawing.6">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54162"/>
                        <a:ext cx="4572000" cy="530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2676" name="Object 4"/>
          <p:cNvGraphicFramePr>
            <a:graphicFrameLocks noChangeAspect="1"/>
          </p:cNvGraphicFramePr>
          <p:nvPr>
            <p:extLst>
              <p:ext uri="{D42A27DB-BD31-4B8C-83A1-F6EECF244321}">
                <p14:modId xmlns:p14="http://schemas.microsoft.com/office/powerpoint/2010/main" val="211139248"/>
              </p:ext>
            </p:extLst>
          </p:nvPr>
        </p:nvGraphicFramePr>
        <p:xfrm>
          <a:off x="5638800" y="3476626"/>
          <a:ext cx="2209800" cy="2420937"/>
        </p:xfrm>
        <a:graphic>
          <a:graphicData uri="http://schemas.openxmlformats.org/presentationml/2006/ole">
            <mc:AlternateContent xmlns:mc="http://schemas.openxmlformats.org/markup-compatibility/2006">
              <mc:Choice xmlns:v="urn:schemas-microsoft-com:vml" Requires="v">
                <p:oleObj name="VISIO" r:id="rId4" imgW="2782440" imgH="2637360" progId="Visio.Drawing.6">
                  <p:embed/>
                </p:oleObj>
              </mc:Choice>
              <mc:Fallback>
                <p:oleObj name="VISIO" r:id="rId4" imgW="2782440" imgH="2637360" progId="Visio.Drawing.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476626"/>
                        <a:ext cx="2209800" cy="242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52677" name="Object 5"/>
          <p:cNvGraphicFramePr>
            <a:graphicFrameLocks noChangeAspect="1"/>
          </p:cNvGraphicFramePr>
          <p:nvPr>
            <p:extLst>
              <p:ext uri="{D42A27DB-BD31-4B8C-83A1-F6EECF244321}">
                <p14:modId xmlns:p14="http://schemas.microsoft.com/office/powerpoint/2010/main" val="1992924336"/>
              </p:ext>
            </p:extLst>
          </p:nvPr>
        </p:nvGraphicFramePr>
        <p:xfrm>
          <a:off x="7620000" y="3840162"/>
          <a:ext cx="3227388" cy="2033588"/>
        </p:xfrm>
        <a:graphic>
          <a:graphicData uri="http://schemas.openxmlformats.org/presentationml/2006/ole">
            <mc:AlternateContent xmlns:mc="http://schemas.openxmlformats.org/markup-compatibility/2006">
              <mc:Choice xmlns:v="urn:schemas-microsoft-com:vml" Requires="v">
                <p:oleObj name="VISIO" r:id="rId6" imgW="3227400" imgH="2032920" progId="Visio.Drawing.6">
                  <p:embed/>
                </p:oleObj>
              </mc:Choice>
              <mc:Fallback>
                <p:oleObj name="VISIO" r:id="rId6" imgW="3227400" imgH="2032920" progId="Visio.Drawing.6">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0" y="3840162"/>
                        <a:ext cx="3227388" cy="203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2678" name="Text Box 6"/>
          <p:cNvSpPr txBox="1">
            <a:spLocks noChangeArrowheads="1"/>
          </p:cNvSpPr>
          <p:nvPr/>
        </p:nvSpPr>
        <p:spPr bwMode="auto">
          <a:xfrm>
            <a:off x="6858000" y="1858962"/>
            <a:ext cx="3581400"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t> Store the training records </a:t>
            </a:r>
          </a:p>
          <a:p>
            <a:pPr>
              <a:spcBef>
                <a:spcPct val="50000"/>
              </a:spcBef>
              <a:buFontTx/>
              <a:buChar char="•"/>
            </a:pPr>
            <a:r>
              <a:rPr lang="en-US"/>
              <a:t> Use training records to </a:t>
            </a:r>
            <a:br>
              <a:rPr lang="en-US"/>
            </a:br>
            <a:r>
              <a:rPr lang="en-US"/>
              <a:t>   predict the class label of </a:t>
            </a:r>
            <a:br>
              <a:rPr lang="en-US"/>
            </a:br>
            <a:r>
              <a:rPr lang="en-US"/>
              <a:t>   unseen cases</a:t>
            </a:r>
          </a:p>
        </p:txBody>
      </p:sp>
    </p:spTree>
    <p:extLst>
      <p:ext uri="{BB962C8B-B14F-4D97-AF65-F5344CB8AC3E}">
        <p14:creationId xmlns:p14="http://schemas.microsoft.com/office/powerpoint/2010/main" val="1254769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probabilities</a:t>
            </a:r>
          </a:p>
        </p:txBody>
      </p:sp>
      <p:sp>
        <p:nvSpPr>
          <p:cNvPr id="3" name="Content Placeholder 2"/>
          <p:cNvSpPr>
            <a:spLocks noGrp="1"/>
          </p:cNvSpPr>
          <p:nvPr>
            <p:ph idx="1"/>
          </p:nvPr>
        </p:nvSpPr>
        <p:spPr/>
        <p:txBody>
          <a:bodyPr>
            <a:normAutofit/>
          </a:bodyPr>
          <a:lstStyle/>
          <a:p>
            <a:r>
              <a:rPr lang="en-US" sz="2400" dirty="0"/>
              <a:t>Assume a </a:t>
            </a:r>
            <a:r>
              <a:rPr lang="en-US" sz="2400" dirty="0">
                <a:solidFill>
                  <a:srgbClr val="FF0000"/>
                </a:solidFill>
              </a:rPr>
              <a:t>linear classification boundary</a:t>
            </a:r>
          </a:p>
        </p:txBody>
      </p:sp>
      <p:graphicFrame>
        <p:nvGraphicFramePr>
          <p:cNvPr id="4" name="Object 3"/>
          <p:cNvGraphicFramePr>
            <a:graphicFrameLocks noGrp="1" noChangeAspect="1"/>
          </p:cNvGraphicFramePr>
          <p:nvPr>
            <p:extLst>
              <p:ext uri="{D42A27DB-BD31-4B8C-83A1-F6EECF244321}">
                <p14:modId xmlns:p14="http://schemas.microsoft.com/office/powerpoint/2010/main" val="1219237546"/>
              </p:ext>
            </p:extLst>
          </p:nvPr>
        </p:nvGraphicFramePr>
        <p:xfrm>
          <a:off x="6966012" y="2095702"/>
          <a:ext cx="4876800" cy="4602163"/>
        </p:xfrm>
        <a:graphic>
          <a:graphicData uri="http://schemas.openxmlformats.org/presentationml/2006/ole">
            <mc:AlternateContent xmlns:mc="http://schemas.openxmlformats.org/markup-compatibility/2006">
              <mc:Choice xmlns:v="urn:schemas-microsoft-com:vml" Requires="v">
                <p:oleObj name="Visio" r:id="rId2" imgW="7524090" imgH="7261824" progId="Visio.Drawing.11">
                  <p:embed/>
                </p:oleObj>
              </mc:Choice>
              <mc:Fallback>
                <p:oleObj name="Visio" r:id="rId2" imgW="7524090" imgH="7261824" progId="Visio.Drawing.11">
                  <p:embed/>
                  <p:pic>
                    <p:nvPicPr>
                      <p:cNvPr id="0" name=""/>
                      <p:cNvPicPr>
                        <a:picLocks noGrp="1" noChangeAspect="1" noChangeArrowheads="1"/>
                      </p:cNvPicPr>
                      <p:nvPr/>
                    </p:nvPicPr>
                    <p:blipFill>
                      <a:blip r:embed="rId3"/>
                      <a:srcRect/>
                      <a:stretch>
                        <a:fillRect/>
                      </a:stretch>
                    </p:blipFill>
                    <p:spPr bwMode="auto">
                      <a:xfrm>
                        <a:off x="6966012" y="2095702"/>
                        <a:ext cx="4876800" cy="460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6" name="Straight Arrow Connector 5"/>
          <p:cNvCxnSpPr/>
          <p:nvPr/>
        </p:nvCxnSpPr>
        <p:spPr>
          <a:xfrm flipH="1">
            <a:off x="7629878" y="2933902"/>
            <a:ext cx="326735" cy="3658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7270813" y="3326569"/>
                <a:ext cx="115377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a:rPr>
                        <m:t>𝑤</m:t>
                      </m:r>
                      <m:r>
                        <a:rPr lang="en-US" i="1">
                          <a:latin typeface="Cambria Math"/>
                        </a:rPr>
                        <m:t>⋅</m:t>
                      </m:r>
                      <m:r>
                        <a:rPr lang="en-US" i="1">
                          <a:latin typeface="Cambria Math"/>
                        </a:rPr>
                        <m:t>𝑥</m:t>
                      </m:r>
                      <m:r>
                        <a:rPr lang="en-US" i="1">
                          <a:latin typeface="Cambria Math"/>
                        </a:rPr>
                        <m:t>=0</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7270813" y="3326569"/>
                <a:ext cx="1153777" cy="369332"/>
              </a:xfrm>
              <a:prstGeom prst="rect">
                <a:avLst/>
              </a:prstGeom>
              <a:blipFill>
                <a:blip r:embed="rId5"/>
                <a:stretch>
                  <a:fillRect/>
                </a:stretch>
              </a:blipFill>
            </p:spPr>
            <p:txBody>
              <a:bodyPr/>
              <a:lstStyle/>
              <a:p>
                <a:r>
                  <a:rPr lang="en-US">
                    <a:noFill/>
                  </a:rPr>
                  <a:t> </a:t>
                </a:r>
              </a:p>
            </p:txBody>
          </p:sp>
        </mc:Fallback>
      </mc:AlternateContent>
      <p:cxnSp>
        <p:nvCxnSpPr>
          <p:cNvPr id="9" name="Straight Arrow Connector 8"/>
          <p:cNvCxnSpPr/>
          <p:nvPr/>
        </p:nvCxnSpPr>
        <p:spPr>
          <a:xfrm flipV="1">
            <a:off x="9099612" y="3695901"/>
            <a:ext cx="381000" cy="38100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9861613" y="1867101"/>
                <a:ext cx="115377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a:rPr>
                        <m:t>𝑤</m:t>
                      </m:r>
                      <m:r>
                        <a:rPr lang="en-US" i="1">
                          <a:latin typeface="Cambria Math"/>
                        </a:rPr>
                        <m:t>⋅</m:t>
                      </m:r>
                      <m:r>
                        <a:rPr lang="en-US" i="1">
                          <a:latin typeface="Cambria Math"/>
                        </a:rPr>
                        <m:t>𝑥</m:t>
                      </m:r>
                      <m:r>
                        <a:rPr lang="en-US" i="1">
                          <a:latin typeface="Cambria Math"/>
                        </a:rPr>
                        <m:t>&gt;0</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9861613" y="1867101"/>
                <a:ext cx="1153777" cy="369332"/>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p:cNvCxnSpPr/>
          <p:nvPr/>
        </p:nvCxnSpPr>
        <p:spPr>
          <a:xfrm flipV="1">
            <a:off x="9290112" y="2236433"/>
            <a:ext cx="952500" cy="6212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7989379" y="6439101"/>
                <a:ext cx="115377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a:rPr>
                        <m:t>𝑤</m:t>
                      </m:r>
                      <m:r>
                        <a:rPr lang="en-US" i="1">
                          <a:latin typeface="Cambria Math"/>
                        </a:rPr>
                        <m:t>⋅</m:t>
                      </m:r>
                      <m:r>
                        <a:rPr lang="en-US" i="1">
                          <a:latin typeface="Cambria Math"/>
                        </a:rPr>
                        <m:t>𝑥</m:t>
                      </m:r>
                      <m:r>
                        <a:rPr lang="en-US" i="1">
                          <a:latin typeface="Cambria Math"/>
                        </a:rPr>
                        <m:t>&lt;0</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7989379" y="6439101"/>
                <a:ext cx="1153777" cy="369332"/>
              </a:xfrm>
              <a:prstGeom prst="rect">
                <a:avLst/>
              </a:prstGeom>
              <a:blipFill>
                <a:blip r:embed="rId7"/>
                <a:stretch>
                  <a:fillRect/>
                </a:stretch>
              </a:blipFill>
            </p:spPr>
            <p:txBody>
              <a:bodyPr/>
              <a:lstStyle/>
              <a:p>
                <a:r>
                  <a:rPr lang="en-US">
                    <a:noFill/>
                  </a:rPr>
                  <a:t> </a:t>
                </a:r>
              </a:p>
            </p:txBody>
          </p:sp>
        </mc:Fallback>
      </mc:AlternateContent>
      <p:cxnSp>
        <p:nvCxnSpPr>
          <p:cNvPr id="16" name="Straight Arrow Connector 15"/>
          <p:cNvCxnSpPr>
            <a:endCxn id="14" idx="3"/>
          </p:cNvCxnSpPr>
          <p:nvPr/>
        </p:nvCxnSpPr>
        <p:spPr>
          <a:xfrm flipH="1">
            <a:off x="9143155" y="6134301"/>
            <a:ext cx="623208" cy="489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838200" y="2107317"/>
                <a:ext cx="5105400" cy="2246769"/>
              </a:xfrm>
              <a:prstGeom prst="rect">
                <a:avLst/>
              </a:prstGeom>
              <a:noFill/>
            </p:spPr>
            <p:txBody>
              <a:bodyPr wrap="square" rtlCol="0">
                <a:spAutoFit/>
              </a:bodyPr>
              <a:lstStyle/>
              <a:p>
                <a:r>
                  <a:rPr lang="en-US" sz="2000" dirty="0"/>
                  <a:t>For the positive class the </a:t>
                </a:r>
                <a:r>
                  <a:rPr lang="en-US" sz="2000" dirty="0">
                    <a:solidFill>
                      <a:schemeClr val="accent6">
                        <a:lumMod val="75000"/>
                      </a:schemeClr>
                    </a:solidFill>
                  </a:rPr>
                  <a:t>bigger</a:t>
                </a:r>
                <a:r>
                  <a:rPr lang="en-US" sz="2000" dirty="0"/>
                  <a:t> the </a:t>
                </a:r>
                <a:r>
                  <a:rPr lang="en-US" sz="2000" dirty="0">
                    <a:solidFill>
                      <a:schemeClr val="accent6">
                        <a:lumMod val="75000"/>
                      </a:schemeClr>
                    </a:solidFill>
                  </a:rPr>
                  <a:t>value of </a:t>
                </a:r>
                <a14:m>
                  <m:oMath xmlns:m="http://schemas.openxmlformats.org/officeDocument/2006/math">
                    <m:r>
                      <a:rPr lang="en-US" sz="2000" i="1">
                        <a:solidFill>
                          <a:schemeClr val="accent6">
                            <a:lumMod val="75000"/>
                          </a:schemeClr>
                        </a:solidFill>
                        <a:latin typeface="Cambria Math"/>
                      </a:rPr>
                      <m:t>𝑤</m:t>
                    </m:r>
                    <m:r>
                      <a:rPr lang="en-US" sz="2000" i="1">
                        <a:solidFill>
                          <a:schemeClr val="accent6">
                            <a:lumMod val="75000"/>
                          </a:schemeClr>
                        </a:solidFill>
                        <a:latin typeface="Cambria Math"/>
                      </a:rPr>
                      <m:t>⋅</m:t>
                    </m:r>
                    <m:r>
                      <a:rPr lang="en-US" sz="2000" i="1">
                        <a:solidFill>
                          <a:schemeClr val="accent6">
                            <a:lumMod val="75000"/>
                          </a:schemeClr>
                        </a:solidFill>
                        <a:latin typeface="Cambria Math"/>
                      </a:rPr>
                      <m:t>𝑥</m:t>
                    </m:r>
                  </m:oMath>
                </a14:m>
                <a:r>
                  <a:rPr lang="en-US" sz="2000" dirty="0">
                    <a:solidFill>
                      <a:schemeClr val="accent6">
                        <a:lumMod val="75000"/>
                      </a:schemeClr>
                    </a:solidFill>
                  </a:rPr>
                  <a:t>, </a:t>
                </a:r>
                <a:r>
                  <a:rPr lang="en-US" sz="2000" dirty="0"/>
                  <a:t>the further the point is from the classification boundary, the higher our </a:t>
                </a:r>
                <a:r>
                  <a:rPr lang="en-US" sz="2000" dirty="0">
                    <a:solidFill>
                      <a:srgbClr val="FF0000"/>
                    </a:solidFill>
                  </a:rPr>
                  <a:t>certainty</a:t>
                </a:r>
                <a:r>
                  <a:rPr lang="en-US" sz="2000" dirty="0"/>
                  <a:t> for the membership to the </a:t>
                </a:r>
                <a:r>
                  <a:rPr lang="en-US" sz="2000" dirty="0">
                    <a:solidFill>
                      <a:srgbClr val="0070C0"/>
                    </a:solidFill>
                  </a:rPr>
                  <a:t>positive class</a:t>
                </a:r>
              </a:p>
              <a:p>
                <a:pPr marL="285750" indent="-285750">
                  <a:buFont typeface="Arial" pitchFamily="34" charset="0"/>
                  <a:buChar char="•"/>
                </a:pPr>
                <a:r>
                  <a:rPr lang="en-US" sz="2000" dirty="0"/>
                  <a:t>Define </a:t>
                </a:r>
                <a14:m>
                  <m:oMath xmlns:m="http://schemas.openxmlformats.org/officeDocument/2006/math">
                    <m:r>
                      <a:rPr lang="en-US" sz="2000" i="1">
                        <a:solidFill>
                          <a:srgbClr val="FF0000"/>
                        </a:solidFill>
                        <a:latin typeface="Cambria Math"/>
                      </a:rPr>
                      <m:t>𝑃</m:t>
                    </m:r>
                    <m:r>
                      <a:rPr lang="en-US" sz="2000" i="1">
                        <a:solidFill>
                          <a:srgbClr val="FF0000"/>
                        </a:solidFill>
                        <a:latin typeface="Cambria Math"/>
                      </a:rPr>
                      <m:t>(</m:t>
                    </m:r>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a:rPr>
                          <m:t>𝐶</m:t>
                        </m:r>
                      </m:e>
                      <m:sub>
                        <m:r>
                          <a:rPr lang="en-US" sz="2000" i="1">
                            <a:solidFill>
                              <a:srgbClr val="FF0000"/>
                            </a:solidFill>
                            <a:latin typeface="Cambria Math"/>
                          </a:rPr>
                          <m:t>+</m:t>
                        </m:r>
                      </m:sub>
                    </m:sSub>
                    <m:r>
                      <a:rPr lang="en-US" sz="2000" i="1">
                        <a:solidFill>
                          <a:srgbClr val="FF0000"/>
                        </a:solidFill>
                        <a:latin typeface="Cambria Math"/>
                      </a:rPr>
                      <m:t>|</m:t>
                    </m:r>
                    <m:r>
                      <a:rPr lang="en-US" sz="2000" i="1">
                        <a:solidFill>
                          <a:srgbClr val="FF0000"/>
                        </a:solidFill>
                        <a:latin typeface="Cambria Math"/>
                      </a:rPr>
                      <m:t>𝑥</m:t>
                    </m:r>
                    <m:r>
                      <a:rPr lang="en-US" sz="2000" i="1">
                        <a:solidFill>
                          <a:srgbClr val="FF0000"/>
                        </a:solidFill>
                        <a:latin typeface="Cambria Math"/>
                      </a:rPr>
                      <m:t>)</m:t>
                    </m:r>
                  </m:oMath>
                </a14:m>
                <a:r>
                  <a:rPr lang="en-US" sz="2000" dirty="0">
                    <a:solidFill>
                      <a:srgbClr val="FF0000"/>
                    </a:solidFill>
                  </a:rPr>
                  <a:t> </a:t>
                </a:r>
                <a:r>
                  <a:rPr lang="en-US" sz="2000" dirty="0"/>
                  <a:t>as an </a:t>
                </a:r>
                <a:r>
                  <a:rPr lang="en-US" sz="2000" dirty="0">
                    <a:solidFill>
                      <a:srgbClr val="FF0000"/>
                    </a:solidFill>
                  </a:rPr>
                  <a:t>increasing</a:t>
                </a:r>
                <a:r>
                  <a:rPr lang="en-US" sz="2000" dirty="0"/>
                  <a:t> function of </a:t>
                </a:r>
                <a14:m>
                  <m:oMath xmlns:m="http://schemas.openxmlformats.org/officeDocument/2006/math">
                    <m:r>
                      <a:rPr lang="en-US" sz="2000" i="1">
                        <a:solidFill>
                          <a:schemeClr val="accent6">
                            <a:lumMod val="75000"/>
                          </a:schemeClr>
                        </a:solidFill>
                        <a:latin typeface="Cambria Math"/>
                      </a:rPr>
                      <m:t>𝑤</m:t>
                    </m:r>
                    <m:r>
                      <a:rPr lang="en-US" sz="2000" i="1">
                        <a:solidFill>
                          <a:schemeClr val="accent6">
                            <a:lumMod val="75000"/>
                          </a:schemeClr>
                        </a:solidFill>
                        <a:latin typeface="Cambria Math"/>
                      </a:rPr>
                      <m:t>⋅</m:t>
                    </m:r>
                    <m:r>
                      <a:rPr lang="en-US" sz="2000" i="1">
                        <a:solidFill>
                          <a:schemeClr val="accent6">
                            <a:lumMod val="75000"/>
                          </a:schemeClr>
                        </a:solidFill>
                        <a:latin typeface="Cambria Math"/>
                      </a:rPr>
                      <m:t>𝑥</m:t>
                    </m:r>
                  </m:oMath>
                </a14:m>
                <a:endParaRPr lang="en-US" sz="2000" dirty="0">
                  <a:solidFill>
                    <a:schemeClr val="accent6">
                      <a:lumMod val="75000"/>
                    </a:schemeClr>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838200" y="2107317"/>
                <a:ext cx="5105400" cy="2246769"/>
              </a:xfrm>
              <a:prstGeom prst="rect">
                <a:avLst/>
              </a:prstGeom>
              <a:blipFill>
                <a:blip r:embed="rId8"/>
                <a:stretch>
                  <a:fillRect l="-1314" t="-1359" r="-1195"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838200" y="4424801"/>
                <a:ext cx="5007429" cy="2246769"/>
              </a:xfrm>
              <a:prstGeom prst="rect">
                <a:avLst/>
              </a:prstGeom>
              <a:noFill/>
            </p:spPr>
            <p:txBody>
              <a:bodyPr wrap="square" rtlCol="0">
                <a:spAutoFit/>
              </a:bodyPr>
              <a:lstStyle/>
              <a:p>
                <a:r>
                  <a:rPr lang="en-US" sz="2000" dirty="0"/>
                  <a:t>For the negative class the </a:t>
                </a:r>
                <a:r>
                  <a:rPr lang="en-US" sz="2000" dirty="0">
                    <a:solidFill>
                      <a:schemeClr val="accent6">
                        <a:lumMod val="75000"/>
                      </a:schemeClr>
                    </a:solidFill>
                  </a:rPr>
                  <a:t>smaller</a:t>
                </a:r>
                <a:r>
                  <a:rPr lang="en-US" sz="2000" dirty="0"/>
                  <a:t> the </a:t>
                </a:r>
                <a:r>
                  <a:rPr lang="en-US" sz="2000" dirty="0">
                    <a:solidFill>
                      <a:schemeClr val="accent6">
                        <a:lumMod val="75000"/>
                      </a:schemeClr>
                    </a:solidFill>
                  </a:rPr>
                  <a:t>value of </a:t>
                </a:r>
                <a14:m>
                  <m:oMath xmlns:m="http://schemas.openxmlformats.org/officeDocument/2006/math">
                    <m:r>
                      <a:rPr lang="en-US" sz="2000" i="1">
                        <a:solidFill>
                          <a:schemeClr val="accent6">
                            <a:lumMod val="75000"/>
                          </a:schemeClr>
                        </a:solidFill>
                        <a:latin typeface="Cambria Math"/>
                      </a:rPr>
                      <m:t>𝑤</m:t>
                    </m:r>
                    <m:r>
                      <a:rPr lang="en-US" sz="2000" i="1">
                        <a:solidFill>
                          <a:schemeClr val="accent6">
                            <a:lumMod val="75000"/>
                          </a:schemeClr>
                        </a:solidFill>
                        <a:latin typeface="Cambria Math"/>
                      </a:rPr>
                      <m:t>⋅</m:t>
                    </m:r>
                    <m:r>
                      <a:rPr lang="en-US" sz="2000" i="1">
                        <a:solidFill>
                          <a:schemeClr val="accent6">
                            <a:lumMod val="75000"/>
                          </a:schemeClr>
                        </a:solidFill>
                        <a:latin typeface="Cambria Math"/>
                      </a:rPr>
                      <m:t>𝑥</m:t>
                    </m:r>
                  </m:oMath>
                </a14:m>
                <a:r>
                  <a:rPr lang="en-US" sz="2000" dirty="0"/>
                  <a:t>, the further the point is from the classification boundary, the higher our </a:t>
                </a:r>
                <a:r>
                  <a:rPr lang="en-US" sz="2000" dirty="0">
                    <a:solidFill>
                      <a:srgbClr val="FF0000"/>
                    </a:solidFill>
                  </a:rPr>
                  <a:t>certainty</a:t>
                </a:r>
                <a:r>
                  <a:rPr lang="en-US" sz="2000" dirty="0"/>
                  <a:t> for the membership to the </a:t>
                </a:r>
                <a:r>
                  <a:rPr lang="en-US" sz="2000" dirty="0">
                    <a:solidFill>
                      <a:srgbClr val="0070C0"/>
                    </a:solidFill>
                  </a:rPr>
                  <a:t>negative class</a:t>
                </a:r>
              </a:p>
              <a:p>
                <a:pPr marL="285750" indent="-285750">
                  <a:buFont typeface="Arial" pitchFamily="34" charset="0"/>
                  <a:buChar char="•"/>
                </a:pPr>
                <a:r>
                  <a:rPr lang="en-US" sz="2000" dirty="0"/>
                  <a:t>Define </a:t>
                </a:r>
                <a14:m>
                  <m:oMath xmlns:m="http://schemas.openxmlformats.org/officeDocument/2006/math">
                    <m:r>
                      <a:rPr lang="en-US" sz="2000" i="1">
                        <a:solidFill>
                          <a:srgbClr val="FF0000"/>
                        </a:solidFill>
                        <a:latin typeface="Cambria Math"/>
                      </a:rPr>
                      <m:t>𝑃</m:t>
                    </m:r>
                    <m:r>
                      <a:rPr lang="en-US" sz="2000" i="1">
                        <a:solidFill>
                          <a:srgbClr val="FF0000"/>
                        </a:solidFill>
                        <a:latin typeface="Cambria Math"/>
                      </a:rPr>
                      <m:t>(</m:t>
                    </m:r>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a:rPr>
                          <m:t>𝐶</m:t>
                        </m:r>
                      </m:e>
                      <m:sub>
                        <m:r>
                          <a:rPr lang="en-US" sz="2000" i="1">
                            <a:solidFill>
                              <a:srgbClr val="FF0000"/>
                            </a:solidFill>
                            <a:latin typeface="Cambria Math"/>
                          </a:rPr>
                          <m:t>−</m:t>
                        </m:r>
                      </m:sub>
                    </m:sSub>
                    <m:r>
                      <a:rPr lang="en-US" sz="2000" i="1">
                        <a:solidFill>
                          <a:srgbClr val="FF0000"/>
                        </a:solidFill>
                        <a:latin typeface="Cambria Math"/>
                      </a:rPr>
                      <m:t>|</m:t>
                    </m:r>
                    <m:r>
                      <a:rPr lang="en-US" sz="2000" i="1">
                        <a:solidFill>
                          <a:srgbClr val="FF0000"/>
                        </a:solidFill>
                        <a:latin typeface="Cambria Math"/>
                      </a:rPr>
                      <m:t>𝑥</m:t>
                    </m:r>
                    <m:r>
                      <a:rPr lang="en-US" sz="2000" i="1">
                        <a:solidFill>
                          <a:srgbClr val="FF0000"/>
                        </a:solidFill>
                        <a:latin typeface="Cambria Math"/>
                      </a:rPr>
                      <m:t>)</m:t>
                    </m:r>
                  </m:oMath>
                </a14:m>
                <a:r>
                  <a:rPr lang="en-US" sz="2000" dirty="0">
                    <a:solidFill>
                      <a:srgbClr val="FF0000"/>
                    </a:solidFill>
                  </a:rPr>
                  <a:t> </a:t>
                </a:r>
                <a:r>
                  <a:rPr lang="en-US" sz="2000" dirty="0"/>
                  <a:t>as a </a:t>
                </a:r>
                <a:r>
                  <a:rPr lang="en-US" sz="2000" dirty="0">
                    <a:solidFill>
                      <a:srgbClr val="FF0000"/>
                    </a:solidFill>
                  </a:rPr>
                  <a:t>decreasing</a:t>
                </a:r>
                <a:r>
                  <a:rPr lang="en-US" sz="2000" dirty="0"/>
                  <a:t> function of </a:t>
                </a:r>
                <a14:m>
                  <m:oMath xmlns:m="http://schemas.openxmlformats.org/officeDocument/2006/math">
                    <m:r>
                      <a:rPr lang="en-US" sz="2000" i="1">
                        <a:solidFill>
                          <a:schemeClr val="accent6">
                            <a:lumMod val="75000"/>
                          </a:schemeClr>
                        </a:solidFill>
                        <a:latin typeface="Cambria Math"/>
                      </a:rPr>
                      <m:t>𝑤</m:t>
                    </m:r>
                    <m:r>
                      <a:rPr lang="en-US" sz="2000" i="1">
                        <a:solidFill>
                          <a:schemeClr val="accent6">
                            <a:lumMod val="75000"/>
                          </a:schemeClr>
                        </a:solidFill>
                        <a:latin typeface="Cambria Math"/>
                      </a:rPr>
                      <m:t>⋅</m:t>
                    </m:r>
                    <m:r>
                      <a:rPr lang="en-US" sz="2000" i="1">
                        <a:solidFill>
                          <a:schemeClr val="accent6">
                            <a:lumMod val="75000"/>
                          </a:schemeClr>
                        </a:solidFill>
                        <a:latin typeface="Cambria Math"/>
                      </a:rPr>
                      <m:t>𝑥</m:t>
                    </m:r>
                  </m:oMath>
                </a14:m>
                <a:endParaRPr lang="en-US" sz="2000" dirty="0">
                  <a:solidFill>
                    <a:schemeClr val="accent6">
                      <a:lumMod val="75000"/>
                    </a:schemeClr>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838200" y="4424801"/>
                <a:ext cx="5007429" cy="2246769"/>
              </a:xfrm>
              <a:prstGeom prst="rect">
                <a:avLst/>
              </a:prstGeom>
              <a:blipFill>
                <a:blip r:embed="rId9"/>
                <a:stretch>
                  <a:fillRect l="-1340" t="-1359" r="-1949" b="-4348"/>
                </a:stretch>
              </a:blipFill>
            </p:spPr>
            <p:txBody>
              <a:bodyPr/>
              <a:lstStyle/>
              <a:p>
                <a:r>
                  <a:rPr lang="en-US">
                    <a:noFill/>
                  </a:rPr>
                  <a:t> </a:t>
                </a:r>
              </a:p>
            </p:txBody>
          </p:sp>
        </mc:Fallback>
      </mc:AlternateContent>
    </p:spTree>
    <p:extLst>
      <p:ext uri="{BB962C8B-B14F-4D97-AF65-F5344CB8AC3E}">
        <p14:creationId xmlns:p14="http://schemas.microsoft.com/office/powerpoint/2010/main" val="1582154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Regression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6400" y="1676400"/>
            <a:ext cx="5257800" cy="3505200"/>
          </a:xfrm>
        </p:spPr>
      </p:pic>
      <mc:AlternateContent xmlns:mc="http://schemas.openxmlformats.org/markup-compatibility/2006" xmlns:a14="http://schemas.microsoft.com/office/drawing/2010/main">
        <mc:Choice Requires="a14">
          <p:sp>
            <p:nvSpPr>
              <p:cNvPr id="5" name="TextBox 4"/>
              <p:cNvSpPr txBox="1"/>
              <p:nvPr/>
            </p:nvSpPr>
            <p:spPr>
              <a:xfrm>
                <a:off x="1120727" y="2228374"/>
                <a:ext cx="2743200" cy="7862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𝑓</m:t>
                      </m:r>
                      <m:d>
                        <m:dPr>
                          <m:ctrlPr>
                            <a:rPr lang="en-US" sz="2400" i="1">
                              <a:latin typeface="Cambria Math" panose="02040503050406030204" pitchFamily="18" charset="0"/>
                            </a:rPr>
                          </m:ctrlPr>
                        </m:dPr>
                        <m:e>
                          <m:r>
                            <a:rPr lang="en-US" sz="2400" i="1">
                              <a:latin typeface="Cambria Math"/>
                            </a:rPr>
                            <m:t>𝑡</m:t>
                          </m:r>
                        </m:e>
                      </m:d>
                      <m:r>
                        <a:rPr lang="en-US" sz="2400" i="1">
                          <a:latin typeface="Cambria Math"/>
                        </a:rPr>
                        <m:t>= </m:t>
                      </m:r>
                      <m:f>
                        <m:fPr>
                          <m:ctrlPr>
                            <a:rPr lang="en-US" sz="2400" i="1">
                              <a:latin typeface="Cambria Math" panose="02040503050406030204" pitchFamily="18" charset="0"/>
                            </a:rPr>
                          </m:ctrlPr>
                        </m:fPr>
                        <m:num>
                          <m:r>
                            <a:rPr lang="en-US" sz="2400" i="1">
                              <a:latin typeface="Cambria Math"/>
                            </a:rPr>
                            <m:t>1</m:t>
                          </m:r>
                        </m:num>
                        <m:den>
                          <m:r>
                            <a:rPr lang="en-US" sz="2400" i="1">
                              <a:latin typeface="Cambria Math"/>
                            </a:rPr>
                            <m:t>1+</m:t>
                          </m:r>
                          <m:sSup>
                            <m:sSupPr>
                              <m:ctrlPr>
                                <a:rPr lang="en-US" sz="2400" i="1">
                                  <a:latin typeface="Cambria Math" panose="02040503050406030204" pitchFamily="18" charset="0"/>
                                </a:rPr>
                              </m:ctrlPr>
                            </m:sSupPr>
                            <m:e>
                              <m:r>
                                <a:rPr lang="en-US" sz="2400" i="1">
                                  <a:latin typeface="Cambria Math"/>
                                </a:rPr>
                                <m:t>𝑒</m:t>
                              </m:r>
                            </m:e>
                            <m:sup>
                              <m:r>
                                <a:rPr lang="en-US" sz="2400" i="1">
                                  <a:latin typeface="Cambria Math"/>
                                </a:rPr>
                                <m:t>−</m:t>
                              </m:r>
                              <m:r>
                                <a:rPr lang="en-US" sz="2400" i="1">
                                  <a:latin typeface="Cambria Math"/>
                                </a:rPr>
                                <m:t>𝑡</m:t>
                              </m:r>
                            </m:sup>
                          </m:sSup>
                        </m:den>
                      </m:f>
                    </m:oMath>
                  </m:oMathPara>
                </a14:m>
                <a:endParaRPr lang="en-US" sz="2800" dirty="0"/>
              </a:p>
            </p:txBody>
          </p:sp>
        </mc:Choice>
        <mc:Fallback xmlns="">
          <p:sp>
            <p:nvSpPr>
              <p:cNvPr id="5" name="TextBox 4"/>
              <p:cNvSpPr txBox="1">
                <a:spLocks noRot="1" noChangeAspect="1" noMove="1" noResize="1" noEditPoints="1" noAdjustHandles="1" noChangeArrowheads="1" noChangeShapeType="1" noTextEdit="1"/>
              </p:cNvSpPr>
              <p:nvPr/>
            </p:nvSpPr>
            <p:spPr>
              <a:xfrm>
                <a:off x="1120727" y="2228374"/>
                <a:ext cx="2743200" cy="78624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019908" y="3142774"/>
                <a:ext cx="3657600" cy="7862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a:rPr>
                                <m:t>𝐶</m:t>
                              </m:r>
                            </m:e>
                            <m:sub>
                              <m:r>
                                <a:rPr lang="en-US" sz="2400" i="1">
                                  <a:latin typeface="Cambria Math"/>
                                </a:rPr>
                                <m:t>+</m:t>
                              </m:r>
                            </m:sub>
                          </m:sSub>
                        </m:e>
                        <m:e>
                          <m:r>
                            <a:rPr lang="en-US" sz="2400" i="1">
                              <a:latin typeface="Cambria Math"/>
                            </a:rPr>
                            <m:t>𝑥</m:t>
                          </m:r>
                        </m:e>
                      </m:d>
                      <m:r>
                        <a:rPr lang="en-US" sz="2400" i="1">
                          <a:latin typeface="Cambria Math"/>
                        </a:rPr>
                        <m:t>= </m:t>
                      </m:r>
                      <m:f>
                        <m:fPr>
                          <m:ctrlPr>
                            <a:rPr lang="en-US" sz="2400" i="1">
                              <a:latin typeface="Cambria Math" panose="02040503050406030204" pitchFamily="18" charset="0"/>
                            </a:rPr>
                          </m:ctrlPr>
                        </m:fPr>
                        <m:num>
                          <m:r>
                            <a:rPr lang="en-US" sz="2400" i="1">
                              <a:latin typeface="Cambria Math"/>
                            </a:rPr>
                            <m:t>1</m:t>
                          </m:r>
                        </m:num>
                        <m:den>
                          <m:r>
                            <a:rPr lang="en-US" sz="2400" i="1">
                              <a:latin typeface="Cambria Math"/>
                            </a:rPr>
                            <m:t>1+</m:t>
                          </m:r>
                          <m:sSup>
                            <m:sSupPr>
                              <m:ctrlPr>
                                <a:rPr lang="en-US" sz="2400" i="1">
                                  <a:latin typeface="Cambria Math" panose="02040503050406030204" pitchFamily="18" charset="0"/>
                                </a:rPr>
                              </m:ctrlPr>
                            </m:sSupPr>
                            <m:e>
                              <m:r>
                                <a:rPr lang="en-US" sz="2400" i="1">
                                  <a:latin typeface="Cambria Math"/>
                                </a:rPr>
                                <m:t>𝑒</m:t>
                              </m:r>
                            </m:e>
                            <m:sup>
                              <m:r>
                                <a:rPr lang="en-US" sz="2400" i="1">
                                  <a:latin typeface="Cambria Math"/>
                                </a:rPr>
                                <m:t>−</m:t>
                              </m:r>
                              <m:r>
                                <a:rPr lang="en-US" sz="2400" i="1">
                                  <a:latin typeface="Cambria Math"/>
                                </a:rPr>
                                <m:t>𝑤</m:t>
                              </m:r>
                              <m:r>
                                <a:rPr lang="en-US" sz="2400" i="1">
                                  <a:latin typeface="Cambria Math"/>
                                </a:rPr>
                                <m:t>⋅</m:t>
                              </m:r>
                              <m:r>
                                <a:rPr lang="en-US" sz="2400" i="1">
                                  <a:latin typeface="Cambria Math"/>
                                </a:rPr>
                                <m:t>𝑥</m:t>
                              </m:r>
                              <m:r>
                                <a:rPr lang="en-US" sz="2400" i="1">
                                  <a:latin typeface="Cambria Math"/>
                                </a:rPr>
                                <m:t>−</m:t>
                              </m:r>
                              <m:r>
                                <a:rPr lang="en-US" sz="2400" i="1">
                                  <a:latin typeface="Cambria Math"/>
                                </a:rPr>
                                <m:t>𝑎</m:t>
                              </m:r>
                            </m:sup>
                          </m:sSup>
                        </m:den>
                      </m:f>
                    </m:oMath>
                  </m:oMathPara>
                </a14:m>
                <a:endParaRPr 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1019908" y="3142774"/>
                <a:ext cx="3657600" cy="78624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030459" y="4057173"/>
                <a:ext cx="3657600" cy="8388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a:rPr>
                                <m:t>𝐶</m:t>
                              </m:r>
                            </m:e>
                            <m:sub>
                              <m:r>
                                <a:rPr lang="en-US" sz="2400" i="1">
                                  <a:latin typeface="Cambria Math"/>
                                </a:rPr>
                                <m:t>−</m:t>
                              </m:r>
                            </m:sub>
                          </m:sSub>
                        </m:e>
                        <m:e>
                          <m:r>
                            <a:rPr lang="en-US" sz="2400" i="1">
                              <a:latin typeface="Cambria Math"/>
                            </a:rPr>
                            <m:t>𝑥</m:t>
                          </m:r>
                        </m:e>
                      </m:d>
                      <m:r>
                        <a:rPr lang="en-US" sz="2400" i="1">
                          <a:latin typeface="Cambria Math"/>
                        </a:rPr>
                        <m:t>= </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a:rPr>
                                <m:t>𝑒</m:t>
                              </m:r>
                            </m:e>
                            <m:sup>
                              <m:r>
                                <a:rPr lang="en-US" sz="2400" i="1">
                                  <a:latin typeface="Cambria Math"/>
                                </a:rPr>
                                <m:t>−</m:t>
                              </m:r>
                              <m:r>
                                <a:rPr lang="en-US" sz="2400" i="1">
                                  <a:latin typeface="Cambria Math"/>
                                </a:rPr>
                                <m:t>𝑤</m:t>
                              </m:r>
                              <m:r>
                                <a:rPr lang="en-US" sz="2400" i="1">
                                  <a:latin typeface="Cambria Math"/>
                                </a:rPr>
                                <m:t>⋅</m:t>
                              </m:r>
                              <m:r>
                                <a:rPr lang="en-US" sz="2400" i="1">
                                  <a:latin typeface="Cambria Math"/>
                                </a:rPr>
                                <m:t>𝑥</m:t>
                              </m:r>
                              <m:r>
                                <a:rPr lang="en-US" sz="2400" i="1">
                                  <a:latin typeface="Cambria Math"/>
                                </a:rPr>
                                <m:t>−</m:t>
                              </m:r>
                              <m:r>
                                <a:rPr lang="en-US" sz="2400" i="1">
                                  <a:latin typeface="Cambria Math"/>
                                </a:rPr>
                                <m:t>𝑎</m:t>
                              </m:r>
                            </m:sup>
                          </m:sSup>
                        </m:num>
                        <m:den>
                          <m:r>
                            <a:rPr lang="en-US" sz="2400" i="1">
                              <a:latin typeface="Cambria Math"/>
                            </a:rPr>
                            <m:t>1+</m:t>
                          </m:r>
                          <m:sSup>
                            <m:sSupPr>
                              <m:ctrlPr>
                                <a:rPr lang="en-US" sz="2400" i="1">
                                  <a:latin typeface="Cambria Math" panose="02040503050406030204" pitchFamily="18" charset="0"/>
                                </a:rPr>
                              </m:ctrlPr>
                            </m:sSupPr>
                            <m:e>
                              <m:r>
                                <a:rPr lang="en-US" sz="2400" i="1">
                                  <a:latin typeface="Cambria Math"/>
                                </a:rPr>
                                <m:t>𝑒</m:t>
                              </m:r>
                            </m:e>
                            <m:sup>
                              <m:r>
                                <a:rPr lang="en-US" sz="2400" i="1">
                                  <a:latin typeface="Cambria Math"/>
                                </a:rPr>
                                <m:t>−</m:t>
                              </m:r>
                              <m:r>
                                <a:rPr lang="en-US" sz="2400" i="1">
                                  <a:latin typeface="Cambria Math"/>
                                </a:rPr>
                                <m:t>𝑤</m:t>
                              </m:r>
                              <m:r>
                                <a:rPr lang="en-US" sz="2400" i="1">
                                  <a:latin typeface="Cambria Math"/>
                                </a:rPr>
                                <m:t>⋅</m:t>
                              </m:r>
                              <m:r>
                                <a:rPr lang="en-US" sz="2400" i="1">
                                  <a:latin typeface="Cambria Math"/>
                                </a:rPr>
                                <m:t>𝑥</m:t>
                              </m:r>
                              <m:r>
                                <a:rPr lang="en-US" sz="2400" i="1">
                                  <a:latin typeface="Cambria Math"/>
                                </a:rPr>
                                <m:t>−</m:t>
                              </m:r>
                              <m:r>
                                <a:rPr lang="en-US" sz="2400" i="1">
                                  <a:latin typeface="Cambria Math"/>
                                </a:rPr>
                                <m:t>𝑎</m:t>
                              </m:r>
                            </m:sup>
                          </m:sSup>
                        </m:den>
                      </m:f>
                    </m:oMath>
                  </m:oMathPara>
                </a14:m>
                <a:endParaRPr lang="en-US"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1030459" y="4057173"/>
                <a:ext cx="3657600" cy="83888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990600" y="5051767"/>
                <a:ext cx="3657600" cy="8695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2400" i="1">
                              <a:latin typeface="Cambria Math" panose="02040503050406030204" pitchFamily="18" charset="0"/>
                            </a:rPr>
                          </m:ctrlPr>
                        </m:funcPr>
                        <m:fName>
                          <m:r>
                            <m:rPr>
                              <m:sty m:val="p"/>
                            </m:rPr>
                            <a:rPr lang="en-US" sz="2400">
                              <a:latin typeface="Cambria Math"/>
                            </a:rPr>
                            <m:t>log</m:t>
                          </m:r>
                        </m:fName>
                        <m:e>
                          <m:f>
                            <m:fPr>
                              <m:ctrlPr>
                                <a:rPr lang="en-US" sz="2400" i="1">
                                  <a:latin typeface="Cambria Math" panose="02040503050406030204" pitchFamily="18" charset="0"/>
                                </a:rPr>
                              </m:ctrlPr>
                            </m:fPr>
                            <m:num>
                              <m:r>
                                <a:rPr lang="en-US" sz="2400" i="1">
                                  <a:latin typeface="Cambria Math"/>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a:rPr>
                                        <m:t>𝐶</m:t>
                                      </m:r>
                                    </m:e>
                                    <m:sub>
                                      <m:r>
                                        <a:rPr lang="en-US" sz="2400" i="1">
                                          <a:latin typeface="Cambria Math"/>
                                        </a:rPr>
                                        <m:t>+</m:t>
                                      </m:r>
                                    </m:sub>
                                  </m:sSub>
                                </m:e>
                                <m:e>
                                  <m:r>
                                    <a:rPr lang="en-US" sz="2400" i="1">
                                      <a:latin typeface="Cambria Math"/>
                                    </a:rPr>
                                    <m:t>𝑥</m:t>
                                  </m:r>
                                </m:e>
                              </m:d>
                            </m:num>
                            <m:den>
                              <m:r>
                                <a:rPr lang="en-US" sz="2400" i="1">
                                  <a:latin typeface="Cambria Math"/>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a:rPr>
                                        <m:t>𝐶</m:t>
                                      </m:r>
                                    </m:e>
                                    <m:sub>
                                      <m:r>
                                        <a:rPr lang="en-US" sz="2400" i="1">
                                          <a:latin typeface="Cambria Math"/>
                                        </a:rPr>
                                        <m:t>−</m:t>
                                      </m:r>
                                    </m:sub>
                                  </m:sSub>
                                </m:e>
                                <m:e>
                                  <m:r>
                                    <a:rPr lang="en-US" sz="2400" i="1">
                                      <a:latin typeface="Cambria Math"/>
                                    </a:rPr>
                                    <m:t>𝑥</m:t>
                                  </m:r>
                                </m:e>
                              </m:d>
                            </m:den>
                          </m:f>
                        </m:e>
                      </m:func>
                      <m:r>
                        <a:rPr lang="en-US" sz="2400" i="1">
                          <a:latin typeface="Cambria Math"/>
                        </a:rPr>
                        <m:t>=</m:t>
                      </m:r>
                      <m:r>
                        <a:rPr lang="en-US" sz="2400" i="1">
                          <a:latin typeface="Cambria Math"/>
                        </a:rPr>
                        <m:t>𝑤</m:t>
                      </m:r>
                      <m:r>
                        <a:rPr lang="en-US" sz="2400" i="1">
                          <a:latin typeface="Cambria Math"/>
                        </a:rPr>
                        <m:t>⋅</m:t>
                      </m:r>
                      <m:r>
                        <a:rPr lang="en-US" sz="2400" i="1">
                          <a:latin typeface="Cambria Math"/>
                        </a:rPr>
                        <m:t>𝑥</m:t>
                      </m:r>
                      <m:r>
                        <a:rPr lang="en-US" sz="2400" i="1">
                          <a:latin typeface="Cambria Math"/>
                        </a:rPr>
                        <m:t>+</m:t>
                      </m:r>
                      <m:r>
                        <a:rPr lang="en-US" sz="2400" i="1">
                          <a:latin typeface="Cambria Math"/>
                        </a:rPr>
                        <m:t>𝑎</m:t>
                      </m:r>
                    </m:oMath>
                  </m:oMathPara>
                </a14:m>
                <a:endParaRPr lang="en-US"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990600" y="5051767"/>
                <a:ext cx="3657600" cy="86953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019800" y="5506920"/>
                <a:ext cx="4572000" cy="1200329"/>
              </a:xfrm>
              <a:prstGeom prst="rect">
                <a:avLst/>
              </a:prstGeom>
              <a:noFill/>
            </p:spPr>
            <p:txBody>
              <a:bodyPr wrap="square" rtlCol="0">
                <a:spAutoFit/>
              </a:bodyPr>
              <a:lstStyle/>
              <a:p>
                <a:r>
                  <a:rPr lang="en-US" sz="2400" dirty="0">
                    <a:solidFill>
                      <a:srgbClr val="FF0000"/>
                    </a:solidFill>
                  </a:rPr>
                  <a:t>Logistic Regression</a:t>
                </a:r>
                <a:r>
                  <a:rPr lang="en-US" sz="2400" dirty="0"/>
                  <a:t>: Find the vector</a:t>
                </a:r>
                <a14:m>
                  <m:oMath xmlns:m="http://schemas.openxmlformats.org/officeDocument/2006/math">
                    <m:r>
                      <a:rPr lang="en-US" sz="2400" i="1" dirty="0">
                        <a:solidFill>
                          <a:srgbClr val="0070C0"/>
                        </a:solidFill>
                        <a:latin typeface="Cambria Math"/>
                      </a:rPr>
                      <m:t> </m:t>
                    </m:r>
                    <m:r>
                      <a:rPr lang="en-US" sz="2400" i="1" dirty="0">
                        <a:solidFill>
                          <a:srgbClr val="0070C0"/>
                        </a:solidFill>
                        <a:latin typeface="Cambria Math"/>
                      </a:rPr>
                      <m:t>𝑤</m:t>
                    </m:r>
                    <m:r>
                      <a:rPr lang="en-US" sz="2400" i="1" dirty="0">
                        <a:solidFill>
                          <a:srgbClr val="0070C0"/>
                        </a:solidFill>
                        <a:latin typeface="Cambria Math"/>
                      </a:rPr>
                      <m:t> </m:t>
                    </m:r>
                  </m:oMath>
                </a14:m>
                <a:r>
                  <a:rPr lang="en-US" sz="2400" dirty="0"/>
                  <a:t>that </a:t>
                </a:r>
                <a:r>
                  <a:rPr lang="en-US" sz="2400" dirty="0">
                    <a:solidFill>
                      <a:schemeClr val="accent6">
                        <a:lumMod val="75000"/>
                      </a:schemeClr>
                    </a:solidFill>
                  </a:rPr>
                  <a:t>maximizes the probability</a:t>
                </a:r>
                <a:r>
                  <a:rPr lang="en-US" sz="2400" dirty="0"/>
                  <a:t> of the observed data</a:t>
                </a:r>
              </a:p>
            </p:txBody>
          </p:sp>
        </mc:Choice>
        <mc:Fallback xmlns="">
          <p:sp>
            <p:nvSpPr>
              <p:cNvPr id="9" name="TextBox 8"/>
              <p:cNvSpPr txBox="1">
                <a:spLocks noRot="1" noChangeAspect="1" noMove="1" noResize="1" noEditPoints="1" noAdjustHandles="1" noChangeArrowheads="1" noChangeShapeType="1" noTextEdit="1"/>
              </p:cNvSpPr>
              <p:nvPr/>
            </p:nvSpPr>
            <p:spPr>
              <a:xfrm>
                <a:off x="6019800" y="5506920"/>
                <a:ext cx="4572000" cy="1200329"/>
              </a:xfrm>
              <a:prstGeom prst="rect">
                <a:avLst/>
              </a:prstGeom>
              <a:blipFill>
                <a:blip r:embed="rId7"/>
                <a:stretch>
                  <a:fillRect l="-2133" t="-3553" b="-11168"/>
                </a:stretch>
              </a:blipFill>
            </p:spPr>
            <p:txBody>
              <a:bodyPr/>
              <a:lstStyle/>
              <a:p>
                <a:r>
                  <a:rPr lang="en-US">
                    <a:noFill/>
                  </a:rPr>
                  <a:t> </a:t>
                </a:r>
              </a:p>
            </p:txBody>
          </p:sp>
        </mc:Fallback>
      </mc:AlternateContent>
      <p:sp>
        <p:nvSpPr>
          <p:cNvPr id="10" name="TextBox 9"/>
          <p:cNvSpPr txBox="1"/>
          <p:nvPr/>
        </p:nvSpPr>
        <p:spPr>
          <a:xfrm>
            <a:off x="1303665" y="1649027"/>
            <a:ext cx="2906565" cy="461665"/>
          </a:xfrm>
          <a:prstGeom prst="rect">
            <a:avLst/>
          </a:prstGeom>
          <a:noFill/>
        </p:spPr>
        <p:txBody>
          <a:bodyPr wrap="none" rtlCol="0">
            <a:spAutoFit/>
          </a:bodyPr>
          <a:lstStyle/>
          <a:p>
            <a:r>
              <a:rPr lang="en-US" sz="2400" dirty="0"/>
              <a:t>The </a:t>
            </a:r>
            <a:r>
              <a:rPr lang="en-US" sz="2400" dirty="0">
                <a:solidFill>
                  <a:srgbClr val="FF0000"/>
                </a:solidFill>
              </a:rPr>
              <a:t>logistic function</a:t>
            </a:r>
          </a:p>
        </p:txBody>
      </p:sp>
      <p:sp>
        <p:nvSpPr>
          <p:cNvPr id="3" name="TextBox 2"/>
          <p:cNvSpPr txBox="1"/>
          <p:nvPr/>
        </p:nvSpPr>
        <p:spPr>
          <a:xfrm>
            <a:off x="878060" y="6201341"/>
            <a:ext cx="4134465" cy="369332"/>
          </a:xfrm>
          <a:prstGeom prst="rect">
            <a:avLst/>
          </a:prstGeom>
          <a:noFill/>
        </p:spPr>
        <p:txBody>
          <a:bodyPr wrap="none" rtlCol="0">
            <a:spAutoFit/>
          </a:bodyPr>
          <a:lstStyle/>
          <a:p>
            <a:r>
              <a:rPr lang="en-US" dirty="0"/>
              <a:t>Linear regression on the </a:t>
            </a:r>
            <a:r>
              <a:rPr lang="en-US" dirty="0">
                <a:solidFill>
                  <a:srgbClr val="0070C0"/>
                </a:solidFill>
              </a:rPr>
              <a:t>log-odds ratio</a:t>
            </a:r>
          </a:p>
        </p:txBody>
      </p:sp>
    </p:spTree>
    <p:extLst>
      <p:ext uri="{BB962C8B-B14F-4D97-AF65-F5344CB8AC3E}">
        <p14:creationId xmlns:p14="http://schemas.microsoft.com/office/powerpoint/2010/main" val="278258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logistic function</a:t>
            </a:r>
          </a:p>
        </p:txBody>
      </p:sp>
      <p:pic>
        <p:nvPicPr>
          <p:cNvPr id="1116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2438400"/>
            <a:ext cx="8229600" cy="4048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TextBox 3"/>
              <p:cNvSpPr txBox="1"/>
              <p:nvPr/>
            </p:nvSpPr>
            <p:spPr>
              <a:xfrm>
                <a:off x="2590800" y="1752601"/>
                <a:ext cx="4409412" cy="646331"/>
              </a:xfrm>
              <a:prstGeom prst="rect">
                <a:avLst/>
              </a:prstGeom>
              <a:noFill/>
            </p:spPr>
            <p:txBody>
              <a:bodyPr wrap="none" rtlCol="0">
                <a:spAutoFit/>
              </a:bodyPr>
              <a:lstStyle/>
              <a:p>
                <a14:m>
                  <m:oMath xmlns:m="http://schemas.openxmlformats.org/officeDocument/2006/math">
                    <m:r>
                      <a:rPr lang="en-US" i="1">
                        <a:latin typeface="Cambria Math"/>
                      </a:rPr>
                      <m:t>𝛽</m:t>
                    </m:r>
                  </m:oMath>
                </a14:m>
                <a:r>
                  <a:rPr lang="en-US" dirty="0"/>
                  <a:t> controls the slope</a:t>
                </a:r>
              </a:p>
              <a:p>
                <a14:m>
                  <m:oMath xmlns:m="http://schemas.openxmlformats.org/officeDocument/2006/math">
                    <m:r>
                      <a:rPr lang="en-US" i="1">
                        <a:latin typeface="Cambria Math"/>
                      </a:rPr>
                      <m:t>𝑎</m:t>
                    </m:r>
                  </m:oMath>
                </a14:m>
                <a:r>
                  <a:rPr lang="en-US" dirty="0"/>
                  <a:t> controls the position of the turning point</a:t>
                </a:r>
              </a:p>
            </p:txBody>
          </p:sp>
        </mc:Choice>
        <mc:Fallback xmlns="">
          <p:sp>
            <p:nvSpPr>
              <p:cNvPr id="4" name="TextBox 3"/>
              <p:cNvSpPr txBox="1">
                <a:spLocks noRot="1" noChangeAspect="1" noMove="1" noResize="1" noEditPoints="1" noAdjustHandles="1" noChangeArrowheads="1" noChangeShapeType="1" noTextEdit="1"/>
              </p:cNvSpPr>
              <p:nvPr/>
            </p:nvSpPr>
            <p:spPr>
              <a:xfrm>
                <a:off x="2590800" y="1752601"/>
                <a:ext cx="4409412" cy="646331"/>
              </a:xfrm>
              <a:prstGeom prst="rect">
                <a:avLst/>
              </a:prstGeom>
              <a:blipFill>
                <a:blip r:embed="rId3"/>
                <a:stretch>
                  <a:fillRect l="-415" t="-5660" r="-415" b="-13208"/>
                </a:stretch>
              </a:blipFill>
            </p:spPr>
            <p:txBody>
              <a:bodyPr/>
              <a:lstStyle/>
              <a:p>
                <a:r>
                  <a:rPr lang="en-US">
                    <a:noFill/>
                  </a:rPr>
                  <a:t> </a:t>
                </a:r>
              </a:p>
            </p:txBody>
          </p:sp>
        </mc:Fallback>
      </mc:AlternateContent>
    </p:spTree>
    <p:extLst>
      <p:ext uri="{BB962C8B-B14F-4D97-AF65-F5344CB8AC3E}">
        <p14:creationId xmlns:p14="http://schemas.microsoft.com/office/powerpoint/2010/main" val="3912023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Regression in one dimension</a:t>
            </a:r>
          </a:p>
        </p:txBody>
      </p:sp>
      <p:pic>
        <p:nvPicPr>
          <p:cNvPr id="1126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01879" y="1600200"/>
            <a:ext cx="7988242"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26658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Regression in one dimension</a:t>
            </a:r>
          </a:p>
        </p:txBody>
      </p:sp>
      <p:sp>
        <p:nvSpPr>
          <p:cNvPr id="3" name="Content Placeholder 2"/>
          <p:cNvSpPr>
            <a:spLocks noGrp="1"/>
          </p:cNvSpPr>
          <p:nvPr>
            <p:ph idx="1"/>
          </p:nvPr>
        </p:nvSpPr>
        <p:spPr/>
        <p:txBody>
          <a:bodyPr/>
          <a:lstStyle/>
          <a:p>
            <a:endParaRPr lang="en-US"/>
          </a:p>
        </p:txBody>
      </p:sp>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1554028"/>
            <a:ext cx="8077199" cy="5311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16544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regression in 2-d	</a:t>
            </a:r>
          </a:p>
        </p:txBody>
      </p:sp>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1" y="1752600"/>
            <a:ext cx="5038725" cy="413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057400" y="1937266"/>
            <a:ext cx="3429000" cy="369332"/>
          </a:xfrm>
          <a:prstGeom prst="rect">
            <a:avLst/>
          </a:prstGeom>
          <a:solidFill>
            <a:schemeClr val="bg1"/>
          </a:solidFill>
        </p:spPr>
        <p:txBody>
          <a:bodyPr wrap="square" rtlCol="0">
            <a:spAutoFit/>
          </a:bodyPr>
          <a:lstStyle/>
          <a:p>
            <a:r>
              <a:rPr lang="en-US" dirty="0"/>
              <a:t>Coefficients</a:t>
            </a:r>
          </a:p>
        </p:txBody>
      </p:sp>
      <mc:AlternateContent xmlns:mc="http://schemas.openxmlformats.org/markup-compatibility/2006" xmlns:a14="http://schemas.microsoft.com/office/drawing/2010/main">
        <mc:Choice Requires="a14">
          <p:sp>
            <p:nvSpPr>
              <p:cNvPr id="5" name="TextBox 4"/>
              <p:cNvSpPr txBox="1"/>
              <p:nvPr/>
            </p:nvSpPr>
            <p:spPr>
              <a:xfrm>
                <a:off x="2057400" y="2743200"/>
                <a:ext cx="1311256" cy="9233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a:rPr>
                            <m:t>𝛽</m:t>
                          </m:r>
                        </m:e>
                        <m:sub>
                          <m:r>
                            <a:rPr lang="en-US" i="1">
                              <a:latin typeface="Cambria Math"/>
                            </a:rPr>
                            <m:t>1</m:t>
                          </m:r>
                        </m:sub>
                      </m:sSub>
                      <m:r>
                        <a:rPr lang="en-US" i="1">
                          <a:latin typeface="Cambria Math"/>
                        </a:rPr>
                        <m:t>=−1.9</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a:rPr>
                            <m:t>𝛽</m:t>
                          </m:r>
                        </m:e>
                        <m:sub>
                          <m:r>
                            <a:rPr lang="en-US" i="1">
                              <a:latin typeface="Cambria Math"/>
                            </a:rPr>
                            <m:t>2</m:t>
                          </m:r>
                        </m:sub>
                      </m:sSub>
                      <m:r>
                        <a:rPr lang="en-US" i="1">
                          <a:latin typeface="Cambria Math"/>
                        </a:rPr>
                        <m:t>=−0.4 </m:t>
                      </m:r>
                    </m:oMath>
                  </m:oMathPara>
                </a14:m>
                <a:endParaRPr lang="en-US" dirty="0"/>
              </a:p>
              <a:p>
                <a:pPr/>
                <a14:m>
                  <m:oMathPara xmlns:m="http://schemas.openxmlformats.org/officeDocument/2006/math">
                    <m:oMathParaPr>
                      <m:jc m:val="centerGroup"/>
                    </m:oMathParaPr>
                    <m:oMath xmlns:m="http://schemas.openxmlformats.org/officeDocument/2006/math">
                      <m:r>
                        <a:rPr lang="en-US" i="1">
                          <a:latin typeface="Cambria Math"/>
                        </a:rPr>
                        <m:t>𝛼</m:t>
                      </m:r>
                      <m:r>
                        <a:rPr lang="en-US" i="1">
                          <a:latin typeface="Cambria Math"/>
                        </a:rPr>
                        <m:t>=13.04</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2057400" y="2743200"/>
                <a:ext cx="1311256" cy="923330"/>
              </a:xfrm>
              <a:prstGeom prst="rect">
                <a:avLst/>
              </a:prstGeom>
              <a:blipFill>
                <a:blip r:embed="rId3"/>
                <a:stretch>
                  <a:fillRect/>
                </a:stretch>
              </a:blipFill>
            </p:spPr>
            <p:txBody>
              <a:bodyPr/>
              <a:lstStyle/>
              <a:p>
                <a:r>
                  <a:rPr lang="en-US">
                    <a:noFill/>
                  </a:rPr>
                  <a:t> </a:t>
                </a:r>
              </a:p>
            </p:txBody>
          </p:sp>
        </mc:Fallback>
      </mc:AlternateContent>
      <p:pic>
        <p:nvPicPr>
          <p:cNvPr id="1095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3426" y="6213024"/>
            <a:ext cx="8077200" cy="644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89345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the coefficients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solidFill>
                      <a:schemeClr val="accent6">
                        <a:lumMod val="75000"/>
                      </a:schemeClr>
                    </a:solidFill>
                  </a:rPr>
                  <a:t>Maximum Likelihood Estimation</a:t>
                </a:r>
                <a:r>
                  <a:rPr lang="en-US" dirty="0"/>
                  <a:t>:</a:t>
                </a:r>
              </a:p>
              <a:p>
                <a:pPr lvl="1"/>
                <a:r>
                  <a:rPr lang="en-US" dirty="0"/>
                  <a:t>We have pairs of the form </a:t>
                </a:r>
                <a14:m>
                  <m:oMath xmlns:m="http://schemas.openxmlformats.org/officeDocument/2006/math">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a:rPr>
                          <m:t>𝑖</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𝑦</m:t>
                        </m:r>
                      </m:e>
                      <m:sub>
                        <m:r>
                          <a:rPr lang="en-US" b="0" i="1" smtClean="0">
                            <a:latin typeface="Cambria Math"/>
                          </a:rPr>
                          <m:t>𝑖</m:t>
                        </m:r>
                      </m:sub>
                    </m:sSub>
                    <m:r>
                      <a:rPr lang="en-US" b="0" i="1" smtClean="0">
                        <a:latin typeface="Cambria Math"/>
                      </a:rPr>
                      <m:t>)</m:t>
                    </m:r>
                  </m:oMath>
                </a14:m>
                <a:endParaRPr lang="en-US" dirty="0"/>
              </a:p>
              <a:p>
                <a:r>
                  <a:rPr lang="en-US" b="0" dirty="0">
                    <a:solidFill>
                      <a:srgbClr val="0070C0"/>
                    </a:solidFill>
                  </a:rPr>
                  <a:t>Log Likelihood function </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𝐿</m:t>
                      </m:r>
                      <m:d>
                        <m:dPr>
                          <m:ctrlPr>
                            <a:rPr lang="en-US" b="0" i="1" smtClean="0">
                              <a:latin typeface="Cambria Math" panose="02040503050406030204" pitchFamily="18" charset="0"/>
                            </a:rPr>
                          </m:ctrlPr>
                        </m:dPr>
                        <m:e>
                          <m:r>
                            <a:rPr lang="en-US" b="0" i="1" smtClean="0">
                              <a:latin typeface="Cambria Math"/>
                            </a:rPr>
                            <m:t>𝑤</m:t>
                          </m:r>
                        </m:e>
                      </m:d>
                      <m:r>
                        <a:rPr lang="en-US" b="0" i="1" smtClean="0">
                          <a:latin typeface="Cambria Math"/>
                        </a:rPr>
                        <m:t>= </m:t>
                      </m:r>
                      <m:nary>
                        <m:naryPr>
                          <m:chr m:val="∑"/>
                          <m:supHide m:val="on"/>
                          <m:ctrlPr>
                            <a:rPr lang="en-US" b="0" i="1" smtClean="0">
                              <a:latin typeface="Cambria Math" panose="02040503050406030204" pitchFamily="18" charset="0"/>
                            </a:rPr>
                          </m:ctrlPr>
                        </m:naryPr>
                        <m:sub>
                          <m:r>
                            <m:rPr>
                              <m:brk m:alnAt="7"/>
                            </m:rPr>
                            <a:rPr lang="en-US" b="0" i="1" smtClean="0">
                              <a:latin typeface="Cambria Math"/>
                            </a:rPr>
                            <m:t>𝑖</m:t>
                          </m:r>
                        </m:sub>
                        <m:sup/>
                        <m:e>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𝑦</m:t>
                                  </m:r>
                                </m:e>
                                <m:sub>
                                  <m:r>
                                    <a:rPr lang="en-US" i="1">
                                      <a:latin typeface="Cambria Math"/>
                                    </a:rPr>
                                    <m:t>𝑖</m:t>
                                  </m:r>
                                </m:sub>
                              </m:sSub>
                              <m:func>
                                <m:funcPr>
                                  <m:ctrlPr>
                                    <a:rPr lang="en-US" i="1">
                                      <a:latin typeface="Cambria Math" panose="02040503050406030204" pitchFamily="18" charset="0"/>
                                    </a:rPr>
                                  </m:ctrlPr>
                                </m:funcPr>
                                <m:fName>
                                  <m:r>
                                    <m:rPr>
                                      <m:sty m:val="p"/>
                                    </m:rPr>
                                    <a:rPr lang="en-US">
                                      <a:latin typeface="Cambria Math"/>
                                    </a:rPr>
                                    <m:t>log</m:t>
                                  </m:r>
                                </m:fName>
                                <m:e>
                                  <m:r>
                                    <a:rPr lang="en-US" i="1">
                                      <a:latin typeface="Cambria Math"/>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𝑦</m:t>
                                          </m:r>
                                        </m:e>
                                        <m:sub>
                                          <m:r>
                                            <a:rPr lang="en-US" i="1">
                                              <a:latin typeface="Cambria Math"/>
                                            </a:rPr>
                                            <m:t>𝑖</m:t>
                                          </m:r>
                                        </m:sub>
                                      </m:sSub>
                                    </m:e>
                                    <m:e>
                                      <m:sSub>
                                        <m:sSubPr>
                                          <m:ctrlPr>
                                            <a:rPr lang="en-US" i="1">
                                              <a:latin typeface="Cambria Math" panose="02040503050406030204" pitchFamily="18" charset="0"/>
                                            </a:rPr>
                                          </m:ctrlPr>
                                        </m:sSubPr>
                                        <m:e>
                                          <m:r>
                                            <a:rPr lang="en-US" i="1">
                                              <a:latin typeface="Cambria Math"/>
                                            </a:rPr>
                                            <m:t>𝑥</m:t>
                                          </m:r>
                                        </m:e>
                                        <m:sub>
                                          <m:r>
                                            <a:rPr lang="en-US" i="1">
                                              <a:latin typeface="Cambria Math"/>
                                            </a:rPr>
                                            <m:t>𝑖</m:t>
                                          </m:r>
                                        </m:sub>
                                      </m:sSub>
                                      <m:r>
                                        <a:rPr lang="en-US" i="1">
                                          <a:latin typeface="Cambria Math"/>
                                        </a:rPr>
                                        <m:t>,</m:t>
                                      </m:r>
                                      <m:r>
                                        <a:rPr lang="en-US" i="1">
                                          <a:latin typeface="Cambria Math"/>
                                        </a:rPr>
                                        <m:t>𝑤</m:t>
                                      </m:r>
                                    </m:e>
                                  </m:d>
                                  <m:r>
                                    <a:rPr lang="en-US" i="1">
                                      <a:latin typeface="Cambria Math"/>
                                    </a:rPr>
                                    <m:t>+</m:t>
                                  </m:r>
                                  <m:d>
                                    <m:dPr>
                                      <m:ctrlPr>
                                        <a:rPr lang="en-US" i="1">
                                          <a:latin typeface="Cambria Math" panose="02040503050406030204" pitchFamily="18" charset="0"/>
                                        </a:rPr>
                                      </m:ctrlPr>
                                    </m:dPr>
                                    <m:e>
                                      <m:r>
                                        <a:rPr lang="en-US" i="1">
                                          <a:latin typeface="Cambria Math"/>
                                        </a:rPr>
                                        <m:t>1−</m:t>
                                      </m:r>
                                      <m:sSub>
                                        <m:sSubPr>
                                          <m:ctrlPr>
                                            <a:rPr lang="en-US" i="1">
                                              <a:latin typeface="Cambria Math" panose="02040503050406030204" pitchFamily="18" charset="0"/>
                                            </a:rPr>
                                          </m:ctrlPr>
                                        </m:sSubPr>
                                        <m:e>
                                          <m:r>
                                            <a:rPr lang="en-US" i="1">
                                              <a:latin typeface="Cambria Math"/>
                                            </a:rPr>
                                            <m:t>𝑦</m:t>
                                          </m:r>
                                        </m:e>
                                        <m:sub>
                                          <m:r>
                                            <a:rPr lang="en-US" i="1">
                                              <a:latin typeface="Cambria Math"/>
                                            </a:rPr>
                                            <m:t>𝑖</m:t>
                                          </m:r>
                                        </m:sub>
                                      </m:sSub>
                                    </m:e>
                                  </m:d>
                                  <m:func>
                                    <m:funcPr>
                                      <m:ctrlPr>
                                        <a:rPr lang="en-US" i="1">
                                          <a:latin typeface="Cambria Math" panose="02040503050406030204" pitchFamily="18" charset="0"/>
                                        </a:rPr>
                                      </m:ctrlPr>
                                    </m:funcPr>
                                    <m:fName>
                                      <m:r>
                                        <m:rPr>
                                          <m:sty m:val="p"/>
                                        </m:rPr>
                                        <a:rPr lang="en-US">
                                          <a:latin typeface="Cambria Math"/>
                                        </a:rPr>
                                        <m:t>log</m:t>
                                      </m:r>
                                    </m:fName>
                                    <m:e>
                                      <m:r>
                                        <a:rPr lang="en-US" b="0" i="1" smtClean="0">
                                          <a:latin typeface="Cambria Math"/>
                                        </a:rPr>
                                        <m:t>(1−</m:t>
                                      </m:r>
                                      <m:r>
                                        <a:rPr lang="en-US" i="1">
                                          <a:latin typeface="Cambria Math"/>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𝑦</m:t>
                                              </m:r>
                                            </m:e>
                                            <m:sub>
                                              <m:r>
                                                <a:rPr lang="en-US" i="1">
                                                  <a:latin typeface="Cambria Math"/>
                                                </a:rPr>
                                                <m:t>𝑖</m:t>
                                              </m:r>
                                            </m:sub>
                                          </m:sSub>
                                        </m:e>
                                        <m:e>
                                          <m:sSub>
                                            <m:sSubPr>
                                              <m:ctrlPr>
                                                <a:rPr lang="en-US" i="1">
                                                  <a:latin typeface="Cambria Math" panose="02040503050406030204" pitchFamily="18" charset="0"/>
                                                </a:rPr>
                                              </m:ctrlPr>
                                            </m:sSubPr>
                                            <m:e>
                                              <m:r>
                                                <a:rPr lang="en-US" i="1">
                                                  <a:latin typeface="Cambria Math"/>
                                                </a:rPr>
                                                <m:t>𝑥</m:t>
                                              </m:r>
                                            </m:e>
                                            <m:sub>
                                              <m:r>
                                                <a:rPr lang="en-US" i="1">
                                                  <a:latin typeface="Cambria Math"/>
                                                </a:rPr>
                                                <m:t>𝑖</m:t>
                                              </m:r>
                                            </m:sub>
                                          </m:sSub>
                                          <m:r>
                                            <a:rPr lang="en-US" i="1">
                                              <a:latin typeface="Cambria Math"/>
                                            </a:rPr>
                                            <m:t>,</m:t>
                                          </m:r>
                                          <m:r>
                                            <a:rPr lang="en-US" i="1">
                                              <a:latin typeface="Cambria Math"/>
                                            </a:rPr>
                                            <m:t>𝑤</m:t>
                                          </m:r>
                                        </m:e>
                                      </m:d>
                                      <m:r>
                                        <a:rPr lang="en-US" b="0" i="1" smtClean="0">
                                          <a:latin typeface="Cambria Math"/>
                                        </a:rPr>
                                        <m:t>)</m:t>
                                      </m:r>
                                    </m:e>
                                  </m:func>
                                </m:e>
                              </m:func>
                            </m:e>
                          </m:d>
                        </m:e>
                      </m:nary>
                    </m:oMath>
                  </m:oMathPara>
                </a14:m>
                <a:endParaRPr lang="en-US" dirty="0"/>
              </a:p>
              <a:p>
                <a:endParaRPr lang="en-US" dirty="0"/>
              </a:p>
              <a:p>
                <a:r>
                  <a:rPr lang="en-US" dirty="0"/>
                  <a:t>Unfortunately, it does not have a closed form solution</a:t>
                </a:r>
              </a:p>
              <a:p>
                <a:pPr lvl="1"/>
                <a:r>
                  <a:rPr lang="en-US" dirty="0"/>
                  <a:t>Use </a:t>
                </a:r>
                <a:r>
                  <a:rPr lang="en-US" dirty="0">
                    <a:solidFill>
                      <a:srgbClr val="FF0000"/>
                    </a:solidFill>
                  </a:rPr>
                  <a:t>gradient descend </a:t>
                </a:r>
                <a:r>
                  <a:rPr lang="en-US" dirty="0"/>
                  <a:t>to find local minimum</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722" t="-1375"/>
                </a:stretch>
              </a:blipFill>
            </p:spPr>
            <p:txBody>
              <a:bodyPr/>
              <a:lstStyle/>
              <a:p>
                <a:r>
                  <a:rPr lang="en-US">
                    <a:noFill/>
                  </a:rPr>
                  <a:t> </a:t>
                </a:r>
              </a:p>
            </p:txBody>
          </p:sp>
        </mc:Fallback>
      </mc:AlternateContent>
    </p:spTree>
    <p:extLst>
      <p:ext uri="{BB962C8B-B14F-4D97-AF65-F5344CB8AC3E}">
        <p14:creationId xmlns:p14="http://schemas.microsoft.com/office/powerpoint/2010/main" val="218124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Regression</a:t>
            </a:r>
          </a:p>
        </p:txBody>
      </p:sp>
      <p:sp>
        <p:nvSpPr>
          <p:cNvPr id="3" name="Content Placeholder 2"/>
          <p:cNvSpPr>
            <a:spLocks noGrp="1"/>
          </p:cNvSpPr>
          <p:nvPr>
            <p:ph idx="1"/>
          </p:nvPr>
        </p:nvSpPr>
        <p:spPr/>
        <p:txBody>
          <a:bodyPr/>
          <a:lstStyle/>
          <a:p>
            <a:r>
              <a:rPr lang="en-US" dirty="0"/>
              <a:t>Produces a </a:t>
            </a:r>
            <a:r>
              <a:rPr lang="en-US" dirty="0">
                <a:solidFill>
                  <a:schemeClr val="accent6">
                    <a:lumMod val="75000"/>
                  </a:schemeClr>
                </a:solidFill>
              </a:rPr>
              <a:t>probability estimate </a:t>
            </a:r>
            <a:r>
              <a:rPr lang="en-US" dirty="0"/>
              <a:t>for the </a:t>
            </a:r>
            <a:r>
              <a:rPr lang="en-US" dirty="0">
                <a:solidFill>
                  <a:srgbClr val="0070C0"/>
                </a:solidFill>
              </a:rPr>
              <a:t>class</a:t>
            </a:r>
            <a:r>
              <a:rPr lang="en-US" dirty="0"/>
              <a:t> </a:t>
            </a:r>
            <a:r>
              <a:rPr lang="en-US" dirty="0">
                <a:solidFill>
                  <a:srgbClr val="0070C0"/>
                </a:solidFill>
              </a:rPr>
              <a:t>membership</a:t>
            </a:r>
            <a:r>
              <a:rPr lang="en-US" dirty="0"/>
              <a:t> which is often very useful.</a:t>
            </a:r>
          </a:p>
          <a:p>
            <a:r>
              <a:rPr lang="en-US" dirty="0"/>
              <a:t>The </a:t>
            </a:r>
            <a:r>
              <a:rPr lang="en-US" dirty="0">
                <a:solidFill>
                  <a:schemeClr val="accent6">
                    <a:lumMod val="75000"/>
                  </a:schemeClr>
                </a:solidFill>
              </a:rPr>
              <a:t>weights</a:t>
            </a:r>
            <a:r>
              <a:rPr lang="en-US" dirty="0"/>
              <a:t> can be useful for understanding the </a:t>
            </a:r>
            <a:r>
              <a:rPr lang="en-US" dirty="0">
                <a:solidFill>
                  <a:srgbClr val="0070C0"/>
                </a:solidFill>
              </a:rPr>
              <a:t>feature importance</a:t>
            </a:r>
            <a:r>
              <a:rPr lang="en-US" dirty="0"/>
              <a:t>.</a:t>
            </a:r>
          </a:p>
          <a:p>
            <a:r>
              <a:rPr lang="en-US" dirty="0"/>
              <a:t>Works for relatively large datasets</a:t>
            </a:r>
          </a:p>
          <a:p>
            <a:r>
              <a:rPr lang="en-US" dirty="0"/>
              <a:t>Fast to apply.</a:t>
            </a:r>
          </a:p>
        </p:txBody>
      </p:sp>
    </p:spTree>
    <p:extLst>
      <p:ext uri="{BB962C8B-B14F-4D97-AF65-F5344CB8AC3E}">
        <p14:creationId xmlns:p14="http://schemas.microsoft.com/office/powerpoint/2010/main" val="1570004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B4EBEF-BE95-42C7-8EAB-83CC4CB93C6E}"/>
              </a:ext>
            </a:extLst>
          </p:cNvPr>
          <p:cNvSpPr>
            <a:spLocks noGrp="1"/>
          </p:cNvSpPr>
          <p:nvPr>
            <p:ph type="title"/>
          </p:nvPr>
        </p:nvSpPr>
        <p:spPr/>
        <p:txBody>
          <a:bodyPr/>
          <a:lstStyle/>
          <a:p>
            <a:r>
              <a:rPr lang="en-US" dirty="0"/>
              <a:t>Introduction to Neural Networks</a:t>
            </a:r>
          </a:p>
        </p:txBody>
      </p:sp>
      <p:sp>
        <p:nvSpPr>
          <p:cNvPr id="6" name="Text Placeholder 5">
            <a:extLst>
              <a:ext uri="{FF2B5EF4-FFF2-40B4-BE49-F238E27FC236}">
                <a16:creationId xmlns:a16="http://schemas.microsoft.com/office/drawing/2014/main" id="{06E011C1-A784-4EFE-BDA7-BDFE26E8C3B2}"/>
              </a:ext>
            </a:extLst>
          </p:cNvPr>
          <p:cNvSpPr>
            <a:spLocks noGrp="1"/>
          </p:cNvSpPr>
          <p:nvPr>
            <p:ph type="body" idx="1"/>
          </p:nvPr>
        </p:nvSpPr>
        <p:spPr/>
        <p:txBody>
          <a:bodyPr/>
          <a:lstStyle/>
          <a:p>
            <a:r>
              <a:rPr lang="en-US" dirty="0"/>
              <a:t>(Thanks to Philipp Koehn for the material borrowed from his slides)</a:t>
            </a:r>
          </a:p>
        </p:txBody>
      </p:sp>
      <p:sp>
        <p:nvSpPr>
          <p:cNvPr id="4" name="Slide Number Placeholder 3">
            <a:extLst>
              <a:ext uri="{FF2B5EF4-FFF2-40B4-BE49-F238E27FC236}">
                <a16:creationId xmlns:a16="http://schemas.microsoft.com/office/drawing/2014/main" id="{6ADD50A4-0E62-4B10-B7AB-71E924C8CA1D}"/>
              </a:ext>
            </a:extLst>
          </p:cNvPr>
          <p:cNvSpPr>
            <a:spLocks noGrp="1"/>
          </p:cNvSpPr>
          <p:nvPr>
            <p:ph type="sldNum" sz="quarter" idx="12"/>
          </p:nvPr>
        </p:nvSpPr>
        <p:spPr/>
        <p:txBody>
          <a:bodyPr/>
          <a:lstStyle/>
          <a:p>
            <a:fld id="{878E0B35-C73E-49DE-9EA0-4D9F6C87E107}" type="slidenum">
              <a:rPr lang="el-GR" smtClean="0"/>
              <a:pPr/>
              <a:t>48</a:t>
            </a:fld>
            <a:endParaRPr lang="el-GR"/>
          </a:p>
        </p:txBody>
      </p:sp>
    </p:spTree>
    <p:extLst>
      <p:ext uri="{BB962C8B-B14F-4D97-AF65-F5344CB8AC3E}">
        <p14:creationId xmlns:p14="http://schemas.microsoft.com/office/powerpoint/2010/main" val="4004375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726803-C84D-494B-A180-359B693A41D5}"/>
              </a:ext>
            </a:extLst>
          </p:cNvPr>
          <p:cNvSpPr>
            <a:spLocks noGrp="1"/>
          </p:cNvSpPr>
          <p:nvPr>
            <p:ph type="title"/>
          </p:nvPr>
        </p:nvSpPr>
        <p:spPr/>
        <p:txBody>
          <a:bodyPr/>
          <a:lstStyle/>
          <a:p>
            <a:r>
              <a:rPr lang="en-US" dirty="0"/>
              <a:t>Linear Classification</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BFB0A608-6818-46EF-A821-56C446066DD4}"/>
                  </a:ext>
                </a:extLst>
              </p:cNvPr>
              <p:cNvSpPr>
                <a:spLocks noGrp="1"/>
              </p:cNvSpPr>
              <p:nvPr>
                <p:ph idx="1"/>
              </p:nvPr>
            </p:nvSpPr>
            <p:spPr/>
            <p:txBody>
              <a:bodyPr>
                <a:normAutofit/>
              </a:bodyPr>
              <a:lstStyle/>
              <a:p>
                <a:r>
                  <a:rPr lang="en-US" dirty="0"/>
                  <a:t>A simple model for classification is to take a </a:t>
                </a:r>
                <a:r>
                  <a:rPr lang="en-US" dirty="0">
                    <a:solidFill>
                      <a:schemeClr val="accent6">
                        <a:lumMod val="75000"/>
                      </a:schemeClr>
                    </a:solidFill>
                  </a:rPr>
                  <a:t>linear combination</a:t>
                </a:r>
                <a:r>
                  <a:rPr lang="en-US" dirty="0"/>
                  <a:t> of the feature values and compute a score.</a:t>
                </a:r>
              </a:p>
              <a:p>
                <a:r>
                  <a:rPr lang="en-US" dirty="0"/>
                  <a:t>Input: Feature vector </a:t>
                </a:r>
                <a14:m>
                  <m:oMath xmlns:m="http://schemas.openxmlformats.org/officeDocument/2006/math">
                    <m:r>
                      <a:rPr lang="en-US" b="1" i="1" smtClean="0">
                        <a:latin typeface="Cambria Math" panose="02040503050406030204" pitchFamily="18" charset="0"/>
                      </a:rPr>
                      <m:t>𝒙</m:t>
                    </m:r>
                    <m:r>
                      <a:rPr lang="en-US" b="0" i="0" smtClean="0">
                        <a:latin typeface="Cambria Math" panose="02040503050406030204" pitchFamily="18" charset="0"/>
                      </a:rPr>
                      <m:t>=</m:t>
                    </m:r>
                    <m:r>
                      <a:rPr lang="en-US">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m:t>
                    </m:r>
                  </m:oMath>
                </a14:m>
                <a:endParaRPr lang="en-US" dirty="0"/>
              </a:p>
              <a:p>
                <a:r>
                  <a:rPr lang="en-US" dirty="0"/>
                  <a:t>Model: Weights </a:t>
                </a:r>
                <a14:m>
                  <m:oMath xmlns:m="http://schemas.openxmlformats.org/officeDocument/2006/math">
                    <m:r>
                      <a:rPr lang="en-US" b="1" i="1" smtClean="0">
                        <a:latin typeface="Cambria Math" panose="02040503050406030204" pitchFamily="18" charset="0"/>
                      </a:rPr>
                      <m:t>𝒘</m:t>
                    </m:r>
                    <m:r>
                      <a:rPr lang="en-US" b="0" i="0" smtClean="0">
                        <a:latin typeface="Cambria Math" panose="02040503050406030204" pitchFamily="18" charset="0"/>
                      </a:rPr>
                      <m:t>=</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𝑛</m:t>
                        </m:r>
                      </m:sub>
                    </m:sSub>
                    <m:r>
                      <a:rPr lang="en-US" b="0" i="1" smtClean="0">
                        <a:latin typeface="Cambria Math" panose="02040503050406030204" pitchFamily="18" charset="0"/>
                      </a:rPr>
                      <m:t>)</m:t>
                    </m:r>
                  </m:oMath>
                </a14:m>
                <a:endParaRPr lang="en-US" dirty="0"/>
              </a:p>
              <a:p>
                <a:r>
                  <a:rPr lang="en-US" dirty="0"/>
                  <a:t>Output: </a:t>
                </a:r>
                <a14:m>
                  <m:oMath xmlns:m="http://schemas.openxmlformats.org/officeDocument/2006/math">
                    <m:r>
                      <a:rPr lang="en-US" b="0" i="1" smtClean="0">
                        <a:latin typeface="Cambria Math" panose="02040503050406030204" pitchFamily="18" charset="0"/>
                      </a:rPr>
                      <m:t>𝑠𝑐𝑜𝑟𝑒</m:t>
                    </m:r>
                    <m:d>
                      <m:dPr>
                        <m:ctrlPr>
                          <a:rPr lang="en-US" b="0" i="1" smtClean="0">
                            <a:latin typeface="Cambria Math" panose="02040503050406030204" pitchFamily="18" charset="0"/>
                          </a:rPr>
                        </m:ctrlPr>
                      </m:dPr>
                      <m:e>
                        <m:r>
                          <a:rPr lang="en-US" b="1" i="1" smtClean="0">
                            <a:latin typeface="Cambria Math" panose="02040503050406030204" pitchFamily="18" charset="0"/>
                          </a:rPr>
                          <m:t>𝒘</m:t>
                        </m:r>
                        <m:r>
                          <a:rPr lang="en-US" b="1" i="1" smtClean="0">
                            <a:latin typeface="Cambria Math" panose="02040503050406030204" pitchFamily="18" charset="0"/>
                          </a:rPr>
                          <m:t>,</m:t>
                        </m:r>
                        <m:r>
                          <a:rPr lang="en-US" b="1" i="1" smtClean="0">
                            <a:latin typeface="Cambria Math" panose="02040503050406030204" pitchFamily="18" charset="0"/>
                          </a:rPr>
                          <m:t>𝒙</m:t>
                        </m:r>
                      </m:e>
                    </m:d>
                    <m:r>
                      <a:rPr lang="en-US" b="0" i="0"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nary>
                  </m:oMath>
                </a14:m>
                <a:endParaRPr lang="en-US" dirty="0"/>
              </a:p>
              <a:p>
                <a:r>
                  <a:rPr lang="en-US" dirty="0"/>
                  <a:t>Make a decision depending on the output score.</a:t>
                </a:r>
              </a:p>
              <a:p>
                <a:pPr lvl="1"/>
                <a:r>
                  <a:rPr lang="en-US" dirty="0"/>
                  <a:t>E.g.: Decide “Yes” if </a:t>
                </a:r>
                <a14:m>
                  <m:oMath xmlns:m="http://schemas.openxmlformats.org/officeDocument/2006/math">
                    <m:r>
                      <a:rPr lang="en-US" b="0" i="1" smtClean="0">
                        <a:latin typeface="Cambria Math" panose="02040503050406030204" pitchFamily="18" charset="0"/>
                      </a:rPr>
                      <m:t>𝑠𝑐𝑜𝑟𝑒</m:t>
                    </m:r>
                    <m:d>
                      <m:dPr>
                        <m:ctrlPr>
                          <a:rPr lang="en-US" b="0" i="1" smtClean="0">
                            <a:latin typeface="Cambria Math" panose="02040503050406030204" pitchFamily="18" charset="0"/>
                          </a:rPr>
                        </m:ctrlPr>
                      </m:dPr>
                      <m:e>
                        <m:r>
                          <a:rPr lang="en-US" b="1" i="1" smtClean="0">
                            <a:latin typeface="Cambria Math" panose="02040503050406030204" pitchFamily="18" charset="0"/>
                          </a:rPr>
                          <m:t>𝒘</m:t>
                        </m:r>
                        <m:r>
                          <a:rPr lang="en-US" b="1" i="1" smtClean="0">
                            <a:latin typeface="Cambria Math" panose="02040503050406030204" pitchFamily="18" charset="0"/>
                          </a:rPr>
                          <m:t>,</m:t>
                        </m:r>
                        <m:r>
                          <a:rPr lang="en-US" b="1" i="1" smtClean="0">
                            <a:latin typeface="Cambria Math" panose="02040503050406030204" pitchFamily="18" charset="0"/>
                          </a:rPr>
                          <m:t>𝒙</m:t>
                        </m:r>
                      </m:e>
                    </m:d>
                    <m:r>
                      <a:rPr lang="en-US" b="0" i="1" smtClean="0">
                        <a:latin typeface="Cambria Math" panose="02040503050406030204" pitchFamily="18" charset="0"/>
                      </a:rPr>
                      <m:t>&gt;0</m:t>
                    </m:r>
                  </m:oMath>
                </a14:m>
                <a:r>
                  <a:rPr lang="en-US" dirty="0"/>
                  <a:t> and “No” if </a:t>
                </a:r>
                <a14:m>
                  <m:oMath xmlns:m="http://schemas.openxmlformats.org/officeDocument/2006/math">
                    <m:r>
                      <a:rPr lang="en-US" i="1">
                        <a:latin typeface="Cambria Math" panose="02040503050406030204" pitchFamily="18" charset="0"/>
                      </a:rPr>
                      <m:t>𝑠𝑐𝑜𝑟𝑒</m:t>
                    </m:r>
                    <m:d>
                      <m:dPr>
                        <m:ctrlPr>
                          <a:rPr lang="en-US" i="1">
                            <a:latin typeface="Cambria Math" panose="02040503050406030204" pitchFamily="18" charset="0"/>
                          </a:rPr>
                        </m:ctrlPr>
                      </m:dPr>
                      <m:e>
                        <m:r>
                          <a:rPr lang="en-US" b="1" i="1" smtClean="0">
                            <a:latin typeface="Cambria Math" panose="02040503050406030204" pitchFamily="18" charset="0"/>
                          </a:rPr>
                          <m:t>𝒘</m:t>
                        </m:r>
                        <m:r>
                          <a:rPr lang="en-US" b="1" i="1" smtClean="0">
                            <a:latin typeface="Cambria Math" panose="02040503050406030204" pitchFamily="18" charset="0"/>
                          </a:rPr>
                          <m:t>,</m:t>
                        </m:r>
                        <m:r>
                          <a:rPr lang="en-US" b="1" i="1">
                            <a:latin typeface="Cambria Math" panose="02040503050406030204" pitchFamily="18" charset="0"/>
                          </a:rPr>
                          <m:t>𝒙</m:t>
                        </m:r>
                      </m:e>
                    </m:d>
                    <m:r>
                      <a:rPr lang="en-US" b="0" i="1" smtClean="0">
                        <a:latin typeface="Cambria Math" panose="02040503050406030204" pitchFamily="18" charset="0"/>
                      </a:rPr>
                      <m:t>&lt;</m:t>
                    </m:r>
                    <m:r>
                      <a:rPr lang="en-US" i="1">
                        <a:latin typeface="Cambria Math" panose="02040503050406030204" pitchFamily="18" charset="0"/>
                      </a:rPr>
                      <m:t>0</m:t>
                    </m:r>
                  </m:oMath>
                </a14:m>
                <a:r>
                  <a:rPr lang="en-US" dirty="0"/>
                  <a:t> </a:t>
                </a:r>
              </a:p>
              <a:p>
                <a:r>
                  <a:rPr lang="en-US" dirty="0"/>
                  <a:t>The </a:t>
                </a:r>
                <a:r>
                  <a:rPr lang="en-US" dirty="0">
                    <a:solidFill>
                      <a:srgbClr val="FF0000"/>
                    </a:solidFill>
                  </a:rPr>
                  <a:t>perceptron</a:t>
                </a:r>
                <a:r>
                  <a:rPr lang="en-US" dirty="0"/>
                  <a:t> classification algorithm</a:t>
                </a:r>
              </a:p>
            </p:txBody>
          </p:sp>
        </mc:Choice>
        <mc:Fallback xmlns="">
          <p:sp>
            <p:nvSpPr>
              <p:cNvPr id="6" name="Content Placeholder 5">
                <a:extLst>
                  <a:ext uri="{FF2B5EF4-FFF2-40B4-BE49-F238E27FC236}">
                    <a16:creationId xmlns:a16="http://schemas.microsoft.com/office/drawing/2014/main" id="{BFB0A608-6818-46EF-A821-56C446066DD4}"/>
                  </a:ext>
                </a:extLst>
              </p:cNvPr>
              <p:cNvSpPr>
                <a:spLocks noGrp="1" noRot="1" noChangeAspect="1" noMove="1" noResize="1" noEditPoints="1" noAdjustHandles="1" noChangeArrowheads="1" noChangeShapeType="1" noTextEdit="1"/>
              </p:cNvSpPr>
              <p:nvPr>
                <p:ph idx="1"/>
              </p:nvPr>
            </p:nvSpPr>
            <p:spPr>
              <a:blipFill>
                <a:blip r:embed="rId2"/>
                <a:stretch>
                  <a:fillRect l="-722" t="-137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A8971EA-BEFD-4A7B-8711-EED0DB1F7B34}"/>
              </a:ext>
            </a:extLst>
          </p:cNvPr>
          <p:cNvSpPr>
            <a:spLocks noGrp="1"/>
          </p:cNvSpPr>
          <p:nvPr>
            <p:ph type="sldNum" sz="quarter" idx="12"/>
          </p:nvPr>
        </p:nvSpPr>
        <p:spPr/>
        <p:txBody>
          <a:bodyPr/>
          <a:lstStyle/>
          <a:p>
            <a:fld id="{878E0B35-C73E-49DE-9EA0-4D9F6C87E107}" type="slidenum">
              <a:rPr lang="el-GR" smtClean="0"/>
              <a:pPr/>
              <a:t>49</a:t>
            </a:fld>
            <a:endParaRPr lang="el-GR"/>
          </a:p>
        </p:txBody>
      </p:sp>
    </p:spTree>
    <p:extLst>
      <p:ext uri="{BB962C8B-B14F-4D97-AF65-F5344CB8AC3E}">
        <p14:creationId xmlns:p14="http://schemas.microsoft.com/office/powerpoint/2010/main" val="417160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8" name="Rectangle 2"/>
          <p:cNvSpPr>
            <a:spLocks noGrp="1" noChangeArrowheads="1"/>
          </p:cNvSpPr>
          <p:nvPr>
            <p:ph type="title"/>
          </p:nvPr>
        </p:nvSpPr>
        <p:spPr/>
        <p:txBody>
          <a:bodyPr/>
          <a:lstStyle/>
          <a:p>
            <a:r>
              <a:rPr lang="en-US"/>
              <a:t>Instance Based Classifiers</a:t>
            </a:r>
          </a:p>
        </p:txBody>
      </p:sp>
      <p:sp>
        <p:nvSpPr>
          <p:cNvPr id="1053699" name="Rectangle 3"/>
          <p:cNvSpPr>
            <a:spLocks noGrp="1" noChangeArrowheads="1"/>
          </p:cNvSpPr>
          <p:nvPr>
            <p:ph type="body" idx="1"/>
          </p:nvPr>
        </p:nvSpPr>
        <p:spPr/>
        <p:txBody>
          <a:bodyPr/>
          <a:lstStyle/>
          <a:p>
            <a:r>
              <a:rPr lang="en-US" dirty="0"/>
              <a:t>Examples:</a:t>
            </a:r>
          </a:p>
          <a:p>
            <a:pPr lvl="1"/>
            <a:r>
              <a:rPr lang="en-US" dirty="0">
                <a:solidFill>
                  <a:schemeClr val="accent6">
                    <a:lumMod val="75000"/>
                  </a:schemeClr>
                </a:solidFill>
              </a:rPr>
              <a:t>Rote-learner</a:t>
            </a:r>
          </a:p>
          <a:p>
            <a:pPr lvl="2"/>
            <a:r>
              <a:rPr lang="en-US" dirty="0"/>
              <a:t> Memorizes entire training data and performs classification only if attributes of record match one of the training examples exactly</a:t>
            </a:r>
          </a:p>
          <a:p>
            <a:pPr lvl="1"/>
            <a:endParaRPr lang="en-US" dirty="0"/>
          </a:p>
          <a:p>
            <a:pPr lvl="1"/>
            <a:r>
              <a:rPr lang="en-US" dirty="0">
                <a:solidFill>
                  <a:srgbClr val="0070C0"/>
                </a:solidFill>
              </a:rPr>
              <a:t>Nearest neighbor classifier</a:t>
            </a:r>
          </a:p>
          <a:p>
            <a:pPr lvl="2"/>
            <a:r>
              <a:rPr lang="en-US" dirty="0"/>
              <a:t> Uses k “closest” points (nearest neighbors) for performing classification</a:t>
            </a:r>
          </a:p>
          <a:p>
            <a:pPr lvl="2">
              <a:buFont typeface="Wingdings" pitchFamily="2" charset="2"/>
              <a:buNone/>
            </a:pPr>
            <a:endParaRPr lang="en-US" dirty="0"/>
          </a:p>
        </p:txBody>
      </p:sp>
    </p:spTree>
    <p:extLst>
      <p:ext uri="{BB962C8B-B14F-4D97-AF65-F5344CB8AC3E}">
        <p14:creationId xmlns:p14="http://schemas.microsoft.com/office/powerpoint/2010/main" val="21144208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C40F8-18A0-472A-9E92-58A863148E17}"/>
              </a:ext>
            </a:extLst>
          </p:cNvPr>
          <p:cNvSpPr>
            <a:spLocks noGrp="1"/>
          </p:cNvSpPr>
          <p:nvPr>
            <p:ph type="title"/>
          </p:nvPr>
        </p:nvSpPr>
        <p:spPr/>
        <p:txBody>
          <a:bodyPr/>
          <a:lstStyle/>
          <a:p>
            <a:r>
              <a:rPr lang="en-US" dirty="0"/>
              <a:t>Linear Classification</a:t>
            </a:r>
          </a:p>
        </p:txBody>
      </p:sp>
      <p:sp>
        <p:nvSpPr>
          <p:cNvPr id="3" name="Content Placeholder 2">
            <a:extLst>
              <a:ext uri="{FF2B5EF4-FFF2-40B4-BE49-F238E27FC236}">
                <a16:creationId xmlns:a16="http://schemas.microsoft.com/office/drawing/2014/main" id="{E7904BAB-70F8-46E8-9B95-B5C7322A37EE}"/>
              </a:ext>
            </a:extLst>
          </p:cNvPr>
          <p:cNvSpPr>
            <a:spLocks noGrp="1"/>
          </p:cNvSpPr>
          <p:nvPr>
            <p:ph idx="1"/>
          </p:nvPr>
        </p:nvSpPr>
        <p:spPr/>
        <p:txBody>
          <a:bodyPr/>
          <a:lstStyle/>
          <a:p>
            <a:r>
              <a:rPr lang="en-US" dirty="0"/>
              <a:t>We can represent this as a network</a:t>
            </a:r>
          </a:p>
        </p:txBody>
      </p:sp>
      <p:sp>
        <p:nvSpPr>
          <p:cNvPr id="4" name="Slide Number Placeholder 3">
            <a:extLst>
              <a:ext uri="{FF2B5EF4-FFF2-40B4-BE49-F238E27FC236}">
                <a16:creationId xmlns:a16="http://schemas.microsoft.com/office/drawing/2014/main" id="{F65507AB-59EE-4CF9-9EA8-08DFDCDE5C11}"/>
              </a:ext>
            </a:extLst>
          </p:cNvPr>
          <p:cNvSpPr>
            <a:spLocks noGrp="1"/>
          </p:cNvSpPr>
          <p:nvPr>
            <p:ph type="sldNum" sz="quarter" idx="12"/>
          </p:nvPr>
        </p:nvSpPr>
        <p:spPr/>
        <p:txBody>
          <a:bodyPr/>
          <a:lstStyle/>
          <a:p>
            <a:fld id="{878E0B35-C73E-49DE-9EA0-4D9F6C87E107}" type="slidenum">
              <a:rPr lang="el-GR" smtClean="0"/>
              <a:pPr/>
              <a:t>50</a:t>
            </a:fld>
            <a:endParaRPr lang="el-GR"/>
          </a:p>
        </p:txBody>
      </p:sp>
      <p:pic>
        <p:nvPicPr>
          <p:cNvPr id="5" name="Picture 4">
            <a:extLst>
              <a:ext uri="{FF2B5EF4-FFF2-40B4-BE49-F238E27FC236}">
                <a16:creationId xmlns:a16="http://schemas.microsoft.com/office/drawing/2014/main" id="{DE00F48C-3E7E-4763-9241-8519B20975B7}"/>
              </a:ext>
            </a:extLst>
          </p:cNvPr>
          <p:cNvPicPr>
            <a:picLocks noChangeAspect="1"/>
          </p:cNvPicPr>
          <p:nvPr/>
        </p:nvPicPr>
        <p:blipFill>
          <a:blip r:embed="rId3"/>
          <a:stretch>
            <a:fillRect/>
          </a:stretch>
        </p:blipFill>
        <p:spPr>
          <a:xfrm>
            <a:off x="3806062" y="2999692"/>
            <a:ext cx="4579876" cy="2421900"/>
          </a:xfrm>
          <a:prstGeom prst="rect">
            <a:avLst/>
          </a:prstGeom>
        </p:spPr>
      </p:pic>
      <p:sp>
        <p:nvSpPr>
          <p:cNvPr id="6" name="TextBox 5">
            <a:extLst>
              <a:ext uri="{FF2B5EF4-FFF2-40B4-BE49-F238E27FC236}">
                <a16:creationId xmlns:a16="http://schemas.microsoft.com/office/drawing/2014/main" id="{CA791FF9-A304-416A-9A46-67BD72FE1F04}"/>
              </a:ext>
            </a:extLst>
          </p:cNvPr>
          <p:cNvSpPr txBox="1"/>
          <p:nvPr/>
        </p:nvSpPr>
        <p:spPr>
          <a:xfrm>
            <a:off x="1638524" y="3564311"/>
            <a:ext cx="2376264" cy="923330"/>
          </a:xfrm>
          <a:prstGeom prst="rect">
            <a:avLst/>
          </a:prstGeom>
          <a:noFill/>
          <a:ln>
            <a:solidFill>
              <a:srgbClr val="92D050"/>
            </a:solidFill>
          </a:ln>
        </p:spPr>
        <p:txBody>
          <a:bodyPr wrap="square" rtlCol="0">
            <a:spAutoFit/>
          </a:bodyPr>
          <a:lstStyle/>
          <a:p>
            <a:r>
              <a:rPr lang="en-US" dirty="0"/>
              <a:t>Input nodes correspond to features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7E4835C-8822-47F1-B07C-E33E186814F1}"/>
                  </a:ext>
                </a:extLst>
              </p:cNvPr>
              <p:cNvSpPr txBox="1"/>
              <p:nvPr/>
            </p:nvSpPr>
            <p:spPr>
              <a:xfrm>
                <a:off x="4073095" y="3028691"/>
                <a:ext cx="471988" cy="369332"/>
              </a:xfrm>
              <a:prstGeom prst="rect">
                <a:avLst/>
              </a:prstGeom>
              <a:solidFill>
                <a:srgbClr val="92D05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oMath>
                  </m:oMathPara>
                </a14:m>
                <a:endParaRPr lang="en-US" dirty="0"/>
              </a:p>
            </p:txBody>
          </p:sp>
        </mc:Choice>
        <mc:Fallback xmlns="">
          <p:sp>
            <p:nvSpPr>
              <p:cNvPr id="7" name="TextBox 6">
                <a:extLst>
                  <a:ext uri="{FF2B5EF4-FFF2-40B4-BE49-F238E27FC236}">
                    <a16:creationId xmlns:a16="http://schemas.microsoft.com/office/drawing/2014/main" id="{87E4835C-8822-47F1-B07C-E33E186814F1}"/>
                  </a:ext>
                </a:extLst>
              </p:cNvPr>
              <p:cNvSpPr txBox="1">
                <a:spLocks noRot="1" noChangeAspect="1" noMove="1" noResize="1" noEditPoints="1" noAdjustHandles="1" noChangeArrowheads="1" noChangeShapeType="1" noTextEdit="1"/>
              </p:cNvSpPr>
              <p:nvPr/>
            </p:nvSpPr>
            <p:spPr>
              <a:xfrm>
                <a:off x="4073095" y="3028691"/>
                <a:ext cx="471988" cy="369332"/>
              </a:xfrm>
              <a:prstGeom prst="rect">
                <a:avLst/>
              </a:prstGeom>
              <a:blipFill>
                <a:blip r:embed="rId4"/>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043136A-1230-4220-960E-65EC9152218E}"/>
                  </a:ext>
                </a:extLst>
              </p:cNvPr>
              <p:cNvSpPr txBox="1"/>
              <p:nvPr/>
            </p:nvSpPr>
            <p:spPr>
              <a:xfrm>
                <a:off x="4073096" y="3933705"/>
                <a:ext cx="477310" cy="369332"/>
              </a:xfrm>
              <a:prstGeom prst="rect">
                <a:avLst/>
              </a:prstGeom>
              <a:solidFill>
                <a:srgbClr val="92D05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3</m:t>
                          </m:r>
                        </m:sub>
                      </m:sSub>
                    </m:oMath>
                  </m:oMathPara>
                </a14:m>
                <a:endParaRPr lang="en-US" dirty="0"/>
              </a:p>
            </p:txBody>
          </p:sp>
        </mc:Choice>
        <mc:Fallback xmlns="">
          <p:sp>
            <p:nvSpPr>
              <p:cNvPr id="8" name="TextBox 7">
                <a:extLst>
                  <a:ext uri="{FF2B5EF4-FFF2-40B4-BE49-F238E27FC236}">
                    <a16:creationId xmlns:a16="http://schemas.microsoft.com/office/drawing/2014/main" id="{5043136A-1230-4220-960E-65EC9152218E}"/>
                  </a:ext>
                </a:extLst>
              </p:cNvPr>
              <p:cNvSpPr txBox="1">
                <a:spLocks noRot="1" noChangeAspect="1" noMove="1" noResize="1" noEditPoints="1" noAdjustHandles="1" noChangeArrowheads="1" noChangeShapeType="1" noTextEdit="1"/>
              </p:cNvSpPr>
              <p:nvPr/>
            </p:nvSpPr>
            <p:spPr>
              <a:xfrm>
                <a:off x="4073096" y="3933705"/>
                <a:ext cx="47731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540834E-F1E1-4037-944B-7004AE3DE558}"/>
                  </a:ext>
                </a:extLst>
              </p:cNvPr>
              <p:cNvSpPr txBox="1"/>
              <p:nvPr/>
            </p:nvSpPr>
            <p:spPr>
              <a:xfrm>
                <a:off x="4074145" y="4432374"/>
                <a:ext cx="477310" cy="369332"/>
              </a:xfrm>
              <a:prstGeom prst="rect">
                <a:avLst/>
              </a:prstGeom>
              <a:solidFill>
                <a:srgbClr val="92D05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4</m:t>
                          </m:r>
                        </m:sub>
                      </m:sSub>
                    </m:oMath>
                  </m:oMathPara>
                </a14:m>
                <a:endParaRPr lang="en-US" dirty="0"/>
              </a:p>
            </p:txBody>
          </p:sp>
        </mc:Choice>
        <mc:Fallback xmlns="">
          <p:sp>
            <p:nvSpPr>
              <p:cNvPr id="9" name="TextBox 8">
                <a:extLst>
                  <a:ext uri="{FF2B5EF4-FFF2-40B4-BE49-F238E27FC236}">
                    <a16:creationId xmlns:a16="http://schemas.microsoft.com/office/drawing/2014/main" id="{A540834E-F1E1-4037-944B-7004AE3DE558}"/>
                  </a:ext>
                </a:extLst>
              </p:cNvPr>
              <p:cNvSpPr txBox="1">
                <a:spLocks noRot="1" noChangeAspect="1" noMove="1" noResize="1" noEditPoints="1" noAdjustHandles="1" noChangeArrowheads="1" noChangeShapeType="1" noTextEdit="1"/>
              </p:cNvSpPr>
              <p:nvPr/>
            </p:nvSpPr>
            <p:spPr>
              <a:xfrm>
                <a:off x="4074145" y="4432374"/>
                <a:ext cx="47731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A3A3F1D-AA21-4297-9E3B-2DE98EB5D1E5}"/>
                  </a:ext>
                </a:extLst>
              </p:cNvPr>
              <p:cNvSpPr txBox="1"/>
              <p:nvPr/>
            </p:nvSpPr>
            <p:spPr>
              <a:xfrm>
                <a:off x="4073094" y="4857365"/>
                <a:ext cx="477310" cy="369332"/>
              </a:xfrm>
              <a:prstGeom prst="rect">
                <a:avLst/>
              </a:prstGeom>
              <a:solidFill>
                <a:srgbClr val="92D05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5</m:t>
                          </m:r>
                        </m:sub>
                      </m:sSub>
                    </m:oMath>
                  </m:oMathPara>
                </a14:m>
                <a:endParaRPr lang="en-US" dirty="0"/>
              </a:p>
            </p:txBody>
          </p:sp>
        </mc:Choice>
        <mc:Fallback xmlns="">
          <p:sp>
            <p:nvSpPr>
              <p:cNvPr id="10" name="TextBox 9">
                <a:extLst>
                  <a:ext uri="{FF2B5EF4-FFF2-40B4-BE49-F238E27FC236}">
                    <a16:creationId xmlns:a16="http://schemas.microsoft.com/office/drawing/2014/main" id="{5A3A3F1D-AA21-4297-9E3B-2DE98EB5D1E5}"/>
                  </a:ext>
                </a:extLst>
              </p:cNvPr>
              <p:cNvSpPr txBox="1">
                <a:spLocks noRot="1" noChangeAspect="1" noMove="1" noResize="1" noEditPoints="1" noAdjustHandles="1" noChangeArrowheads="1" noChangeShapeType="1" noTextEdit="1"/>
              </p:cNvSpPr>
              <p:nvPr/>
            </p:nvSpPr>
            <p:spPr>
              <a:xfrm>
                <a:off x="4073094" y="4857365"/>
                <a:ext cx="477310" cy="369332"/>
              </a:xfrm>
              <a:prstGeom prst="rect">
                <a:avLst/>
              </a:prstGeom>
              <a:blipFill>
                <a:blip r:embed="rId7"/>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E2D320A-4F7D-4B42-B22E-4BAED7764AF6}"/>
                  </a:ext>
                </a:extLst>
              </p:cNvPr>
              <p:cNvSpPr txBox="1"/>
              <p:nvPr/>
            </p:nvSpPr>
            <p:spPr>
              <a:xfrm>
                <a:off x="4073094" y="3489046"/>
                <a:ext cx="477310" cy="369332"/>
              </a:xfrm>
              <a:prstGeom prst="rect">
                <a:avLst/>
              </a:prstGeom>
              <a:solidFill>
                <a:srgbClr val="92D05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oMath>
                  </m:oMathPara>
                </a14:m>
                <a:endParaRPr lang="en-US" dirty="0"/>
              </a:p>
            </p:txBody>
          </p:sp>
        </mc:Choice>
        <mc:Fallback xmlns="">
          <p:sp>
            <p:nvSpPr>
              <p:cNvPr id="11" name="TextBox 10">
                <a:extLst>
                  <a:ext uri="{FF2B5EF4-FFF2-40B4-BE49-F238E27FC236}">
                    <a16:creationId xmlns:a16="http://schemas.microsoft.com/office/drawing/2014/main" id="{1E2D320A-4F7D-4B42-B22E-4BAED7764AF6}"/>
                  </a:ext>
                </a:extLst>
              </p:cNvPr>
              <p:cNvSpPr txBox="1">
                <a:spLocks noRot="1" noChangeAspect="1" noMove="1" noResize="1" noEditPoints="1" noAdjustHandles="1" noChangeArrowheads="1" noChangeShapeType="1" noTextEdit="1"/>
              </p:cNvSpPr>
              <p:nvPr/>
            </p:nvSpPr>
            <p:spPr>
              <a:xfrm>
                <a:off x="4073094" y="3489046"/>
                <a:ext cx="47731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FD062A6-22F0-456A-9646-878AFAE0EB6B}"/>
                  </a:ext>
                </a:extLst>
              </p:cNvPr>
              <p:cNvSpPr txBox="1"/>
              <p:nvPr/>
            </p:nvSpPr>
            <p:spPr>
              <a:xfrm>
                <a:off x="4944487" y="3213357"/>
                <a:ext cx="513025" cy="369332"/>
              </a:xfrm>
              <a:prstGeom prst="rect">
                <a:avLst/>
              </a:prstGeom>
              <a:solidFill>
                <a:srgbClr val="00B0F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oMath>
                  </m:oMathPara>
                </a14:m>
                <a:endParaRPr lang="en-US" dirty="0"/>
              </a:p>
            </p:txBody>
          </p:sp>
        </mc:Choice>
        <mc:Fallback xmlns="">
          <p:sp>
            <p:nvSpPr>
              <p:cNvPr id="12" name="TextBox 11">
                <a:extLst>
                  <a:ext uri="{FF2B5EF4-FFF2-40B4-BE49-F238E27FC236}">
                    <a16:creationId xmlns:a16="http://schemas.microsoft.com/office/drawing/2014/main" id="{5FD062A6-22F0-456A-9646-878AFAE0EB6B}"/>
                  </a:ext>
                </a:extLst>
              </p:cNvPr>
              <p:cNvSpPr txBox="1">
                <a:spLocks noRot="1" noChangeAspect="1" noMove="1" noResize="1" noEditPoints="1" noAdjustHandles="1" noChangeArrowheads="1" noChangeShapeType="1" noTextEdit="1"/>
              </p:cNvSpPr>
              <p:nvPr/>
            </p:nvSpPr>
            <p:spPr>
              <a:xfrm>
                <a:off x="4944487" y="3213357"/>
                <a:ext cx="513025"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5C638F0-2456-4A1B-B6AD-599C68AD1A7C}"/>
                  </a:ext>
                </a:extLst>
              </p:cNvPr>
              <p:cNvSpPr txBox="1"/>
              <p:nvPr/>
            </p:nvSpPr>
            <p:spPr>
              <a:xfrm>
                <a:off x="5331696" y="3632834"/>
                <a:ext cx="518347" cy="369332"/>
              </a:xfrm>
              <a:prstGeom prst="rect">
                <a:avLst/>
              </a:prstGeom>
              <a:solidFill>
                <a:srgbClr val="00B0F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oMath>
                  </m:oMathPara>
                </a14:m>
                <a:endParaRPr lang="en-US" dirty="0"/>
              </a:p>
            </p:txBody>
          </p:sp>
        </mc:Choice>
        <mc:Fallback xmlns="">
          <p:sp>
            <p:nvSpPr>
              <p:cNvPr id="13" name="TextBox 12">
                <a:extLst>
                  <a:ext uri="{FF2B5EF4-FFF2-40B4-BE49-F238E27FC236}">
                    <a16:creationId xmlns:a16="http://schemas.microsoft.com/office/drawing/2014/main" id="{95C638F0-2456-4A1B-B6AD-599C68AD1A7C}"/>
                  </a:ext>
                </a:extLst>
              </p:cNvPr>
              <p:cNvSpPr txBox="1">
                <a:spLocks noRot="1" noChangeAspect="1" noMove="1" noResize="1" noEditPoints="1" noAdjustHandles="1" noChangeArrowheads="1" noChangeShapeType="1" noTextEdit="1"/>
              </p:cNvSpPr>
              <p:nvPr/>
            </p:nvSpPr>
            <p:spPr>
              <a:xfrm>
                <a:off x="5331696" y="3632834"/>
                <a:ext cx="518347"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7DBABDB-4B81-4142-96BD-5A847306A45B}"/>
                  </a:ext>
                </a:extLst>
              </p:cNvPr>
              <p:cNvSpPr txBox="1"/>
              <p:nvPr/>
            </p:nvSpPr>
            <p:spPr>
              <a:xfrm>
                <a:off x="5955435" y="3935818"/>
                <a:ext cx="518347" cy="369332"/>
              </a:xfrm>
              <a:prstGeom prst="rect">
                <a:avLst/>
              </a:prstGeom>
              <a:solidFill>
                <a:srgbClr val="00B0F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oMath>
                  </m:oMathPara>
                </a14:m>
                <a:endParaRPr lang="en-US" dirty="0"/>
              </a:p>
            </p:txBody>
          </p:sp>
        </mc:Choice>
        <mc:Fallback xmlns="">
          <p:sp>
            <p:nvSpPr>
              <p:cNvPr id="14" name="TextBox 13">
                <a:extLst>
                  <a:ext uri="{FF2B5EF4-FFF2-40B4-BE49-F238E27FC236}">
                    <a16:creationId xmlns:a16="http://schemas.microsoft.com/office/drawing/2014/main" id="{07DBABDB-4B81-4142-96BD-5A847306A45B}"/>
                  </a:ext>
                </a:extLst>
              </p:cNvPr>
              <p:cNvSpPr txBox="1">
                <a:spLocks noRot="1" noChangeAspect="1" noMove="1" noResize="1" noEditPoints="1" noAdjustHandles="1" noChangeArrowheads="1" noChangeShapeType="1" noTextEdit="1"/>
              </p:cNvSpPr>
              <p:nvPr/>
            </p:nvSpPr>
            <p:spPr>
              <a:xfrm>
                <a:off x="5955435" y="3935818"/>
                <a:ext cx="518347" cy="369332"/>
              </a:xfrm>
              <a:prstGeom prst="rect">
                <a:avLst/>
              </a:prstGeom>
              <a:blipFill>
                <a:blip r:embed="rId11"/>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008386A-A489-4D1B-B459-882CB420338D}"/>
                  </a:ext>
                </a:extLst>
              </p:cNvPr>
              <p:cNvSpPr txBox="1"/>
              <p:nvPr/>
            </p:nvSpPr>
            <p:spPr>
              <a:xfrm>
                <a:off x="5337018" y="4296618"/>
                <a:ext cx="511358" cy="369332"/>
              </a:xfrm>
              <a:prstGeom prst="rect">
                <a:avLst/>
              </a:prstGeom>
              <a:solidFill>
                <a:srgbClr val="00B0F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4</m:t>
                          </m:r>
                        </m:sub>
                      </m:sSub>
                    </m:oMath>
                  </m:oMathPara>
                </a14:m>
                <a:endParaRPr lang="en-US" dirty="0"/>
              </a:p>
            </p:txBody>
          </p:sp>
        </mc:Choice>
        <mc:Fallback xmlns="">
          <p:sp>
            <p:nvSpPr>
              <p:cNvPr id="15" name="TextBox 14">
                <a:extLst>
                  <a:ext uri="{FF2B5EF4-FFF2-40B4-BE49-F238E27FC236}">
                    <a16:creationId xmlns:a16="http://schemas.microsoft.com/office/drawing/2014/main" id="{F008386A-A489-4D1B-B459-882CB420338D}"/>
                  </a:ext>
                </a:extLst>
              </p:cNvPr>
              <p:cNvSpPr txBox="1">
                <a:spLocks noRot="1" noChangeAspect="1" noMove="1" noResize="1" noEditPoints="1" noAdjustHandles="1" noChangeArrowheads="1" noChangeShapeType="1" noTextEdit="1"/>
              </p:cNvSpPr>
              <p:nvPr/>
            </p:nvSpPr>
            <p:spPr>
              <a:xfrm>
                <a:off x="5337018" y="4296618"/>
                <a:ext cx="511358" cy="369332"/>
              </a:xfrm>
              <a:prstGeom prst="rect">
                <a:avLst/>
              </a:prstGeom>
              <a:blipFill>
                <a:blip r:embed="rId12"/>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0BCC878-26F0-41C0-89CA-6D1D2A7786B2}"/>
                  </a:ext>
                </a:extLst>
              </p:cNvPr>
              <p:cNvSpPr txBox="1"/>
              <p:nvPr/>
            </p:nvSpPr>
            <p:spPr>
              <a:xfrm>
                <a:off x="4963753" y="4711471"/>
                <a:ext cx="518347" cy="369332"/>
              </a:xfrm>
              <a:prstGeom prst="rect">
                <a:avLst/>
              </a:prstGeom>
              <a:solidFill>
                <a:srgbClr val="00B0F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5</m:t>
                          </m:r>
                        </m:sub>
                      </m:sSub>
                    </m:oMath>
                  </m:oMathPara>
                </a14:m>
                <a:endParaRPr lang="en-US" dirty="0"/>
              </a:p>
            </p:txBody>
          </p:sp>
        </mc:Choice>
        <mc:Fallback xmlns="">
          <p:sp>
            <p:nvSpPr>
              <p:cNvPr id="16" name="TextBox 15">
                <a:extLst>
                  <a:ext uri="{FF2B5EF4-FFF2-40B4-BE49-F238E27FC236}">
                    <a16:creationId xmlns:a16="http://schemas.microsoft.com/office/drawing/2014/main" id="{60BCC878-26F0-41C0-89CA-6D1D2A7786B2}"/>
                  </a:ext>
                </a:extLst>
              </p:cNvPr>
              <p:cNvSpPr txBox="1">
                <a:spLocks noRot="1" noChangeAspect="1" noMove="1" noResize="1" noEditPoints="1" noAdjustHandles="1" noChangeArrowheads="1" noChangeShapeType="1" noTextEdit="1"/>
              </p:cNvSpPr>
              <p:nvPr/>
            </p:nvSpPr>
            <p:spPr>
              <a:xfrm>
                <a:off x="4963753" y="4711471"/>
                <a:ext cx="518347" cy="369332"/>
              </a:xfrm>
              <a:prstGeom prst="rect">
                <a:avLst/>
              </a:prstGeom>
              <a:blipFill>
                <a:blip r:embed="rId13"/>
                <a:stretch>
                  <a:fillRect b="-1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04E72935-E59B-450D-BD46-9D512BA495AC}"/>
              </a:ext>
            </a:extLst>
          </p:cNvPr>
          <p:cNvSpPr txBox="1"/>
          <p:nvPr/>
        </p:nvSpPr>
        <p:spPr>
          <a:xfrm>
            <a:off x="4920190" y="2769505"/>
            <a:ext cx="3159839" cy="369332"/>
          </a:xfrm>
          <a:prstGeom prst="rect">
            <a:avLst/>
          </a:prstGeom>
          <a:noFill/>
          <a:ln>
            <a:solidFill>
              <a:schemeClr val="accent1"/>
            </a:solidFill>
          </a:ln>
        </p:spPr>
        <p:txBody>
          <a:bodyPr wrap="none" rtlCol="0">
            <a:spAutoFit/>
          </a:bodyPr>
          <a:lstStyle/>
          <a:p>
            <a:r>
              <a:rPr lang="en-US" dirty="0"/>
              <a:t>Edges correspond to weights</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E866895-765D-46A1-BC09-8FD0E300CAAF}"/>
                  </a:ext>
                </a:extLst>
              </p:cNvPr>
              <p:cNvSpPr txBox="1"/>
              <p:nvPr/>
            </p:nvSpPr>
            <p:spPr>
              <a:xfrm>
                <a:off x="7797260" y="3993179"/>
                <a:ext cx="1406411" cy="369332"/>
              </a:xfrm>
              <a:prstGeom prst="rect">
                <a:avLst/>
              </a:prstGeom>
              <a:solidFill>
                <a:srgbClr val="FF00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𝑠𝑐𝑜𝑟𝑒</m:t>
                      </m:r>
                      <m:r>
                        <a:rPr lang="en-US" i="1">
                          <a:latin typeface="Cambria Math" panose="02040503050406030204" pitchFamily="18" charset="0"/>
                        </a:rPr>
                        <m:t>(</m:t>
                      </m:r>
                      <m:r>
                        <a:rPr lang="en-US" b="1" i="1">
                          <a:latin typeface="Cambria Math" panose="02040503050406030204" pitchFamily="18" charset="0"/>
                        </a:rPr>
                        <m:t>𝒘</m:t>
                      </m:r>
                      <m:r>
                        <a:rPr lang="en-US" i="1">
                          <a:latin typeface="Cambria Math" panose="02040503050406030204" pitchFamily="18" charset="0"/>
                        </a:rPr>
                        <m:t>,</m:t>
                      </m:r>
                      <m:r>
                        <a:rPr lang="en-US" b="1" i="1">
                          <a:latin typeface="Cambria Math" panose="02040503050406030204" pitchFamily="18" charset="0"/>
                        </a:rPr>
                        <m:t>𝒙</m:t>
                      </m:r>
                      <m:r>
                        <a:rPr lang="en-US" i="1">
                          <a:latin typeface="Cambria Math" panose="02040503050406030204" pitchFamily="18" charset="0"/>
                        </a:rPr>
                        <m:t>)</m:t>
                      </m:r>
                    </m:oMath>
                  </m:oMathPara>
                </a14:m>
                <a:endParaRPr lang="en-US" dirty="0"/>
              </a:p>
            </p:txBody>
          </p:sp>
        </mc:Choice>
        <mc:Fallback xmlns="">
          <p:sp>
            <p:nvSpPr>
              <p:cNvPr id="18" name="TextBox 17">
                <a:extLst>
                  <a:ext uri="{FF2B5EF4-FFF2-40B4-BE49-F238E27FC236}">
                    <a16:creationId xmlns:a16="http://schemas.microsoft.com/office/drawing/2014/main" id="{2E866895-765D-46A1-BC09-8FD0E300CAAF}"/>
                  </a:ext>
                </a:extLst>
              </p:cNvPr>
              <p:cNvSpPr txBox="1">
                <a:spLocks noRot="1" noChangeAspect="1" noMove="1" noResize="1" noEditPoints="1" noAdjustHandles="1" noChangeArrowheads="1" noChangeShapeType="1" noTextEdit="1"/>
              </p:cNvSpPr>
              <p:nvPr/>
            </p:nvSpPr>
            <p:spPr>
              <a:xfrm>
                <a:off x="7797260" y="3993179"/>
                <a:ext cx="1406411" cy="369332"/>
              </a:xfrm>
              <a:prstGeom prst="rect">
                <a:avLst/>
              </a:prstGeom>
              <a:blipFill>
                <a:blip r:embed="rId14"/>
                <a:stretch>
                  <a:fillRect b="-14754"/>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B6BD0590-2031-4850-B126-393C275165EC}"/>
              </a:ext>
            </a:extLst>
          </p:cNvPr>
          <p:cNvSpPr txBox="1"/>
          <p:nvPr/>
        </p:nvSpPr>
        <p:spPr>
          <a:xfrm>
            <a:off x="7346557" y="4747904"/>
            <a:ext cx="2962233" cy="923330"/>
          </a:xfrm>
          <a:prstGeom prst="rect">
            <a:avLst/>
          </a:prstGeom>
          <a:noFill/>
          <a:ln>
            <a:solidFill>
              <a:srgbClr val="FF0000"/>
            </a:solidFill>
          </a:ln>
        </p:spPr>
        <p:txBody>
          <a:bodyPr wrap="square" rtlCol="0">
            <a:spAutoFit/>
          </a:bodyPr>
          <a:lstStyle/>
          <a:p>
            <a:r>
              <a:rPr lang="en-US" dirty="0"/>
              <a:t>“Output” node with incoming edges computes the score </a:t>
            </a:r>
          </a:p>
        </p:txBody>
      </p:sp>
    </p:spTree>
    <p:extLst>
      <p:ext uri="{BB962C8B-B14F-4D97-AF65-F5344CB8AC3E}">
        <p14:creationId xmlns:p14="http://schemas.microsoft.com/office/powerpoint/2010/main" val="58672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FD79D-D81A-4D6A-8D5F-E57D2A17457E}"/>
              </a:ext>
            </a:extLst>
          </p:cNvPr>
          <p:cNvSpPr>
            <a:spLocks noGrp="1"/>
          </p:cNvSpPr>
          <p:nvPr>
            <p:ph type="title"/>
          </p:nvPr>
        </p:nvSpPr>
        <p:spPr/>
        <p:txBody>
          <a:bodyPr/>
          <a:lstStyle/>
          <a:p>
            <a:r>
              <a:rPr lang="en-US" dirty="0"/>
              <a:t>Linear models</a:t>
            </a:r>
          </a:p>
        </p:txBody>
      </p:sp>
      <p:sp>
        <p:nvSpPr>
          <p:cNvPr id="3" name="Content Placeholder 2">
            <a:extLst>
              <a:ext uri="{FF2B5EF4-FFF2-40B4-BE49-F238E27FC236}">
                <a16:creationId xmlns:a16="http://schemas.microsoft.com/office/drawing/2014/main" id="{82D75981-9031-4100-A8FC-D56E5BEE65DD}"/>
              </a:ext>
            </a:extLst>
          </p:cNvPr>
          <p:cNvSpPr>
            <a:spLocks noGrp="1"/>
          </p:cNvSpPr>
          <p:nvPr>
            <p:ph idx="1"/>
          </p:nvPr>
        </p:nvSpPr>
        <p:spPr>
          <a:xfrm>
            <a:off x="1981200" y="1600201"/>
            <a:ext cx="8229600" cy="5121275"/>
          </a:xfrm>
        </p:spPr>
        <p:txBody>
          <a:bodyPr>
            <a:normAutofit/>
          </a:bodyPr>
          <a:lstStyle/>
          <a:p>
            <a:r>
              <a:rPr lang="en-US" dirty="0"/>
              <a:t>Linear models partition the space according to a hyperplane</a:t>
            </a:r>
          </a:p>
          <a:p>
            <a:endParaRPr lang="en-US" dirty="0"/>
          </a:p>
          <a:p>
            <a:endParaRPr lang="en-US" dirty="0"/>
          </a:p>
          <a:p>
            <a:endParaRPr lang="en-US" dirty="0"/>
          </a:p>
          <a:p>
            <a:endParaRPr lang="en-US" dirty="0"/>
          </a:p>
          <a:p>
            <a:endParaRPr lang="en-US" dirty="0"/>
          </a:p>
          <a:p>
            <a:endParaRPr lang="en-US" dirty="0"/>
          </a:p>
          <a:p>
            <a:endParaRPr lang="en-US" dirty="0"/>
          </a:p>
          <a:p>
            <a:r>
              <a:rPr lang="en-US" dirty="0"/>
              <a:t>But they cannot model everything</a:t>
            </a:r>
          </a:p>
        </p:txBody>
      </p:sp>
      <p:sp>
        <p:nvSpPr>
          <p:cNvPr id="4" name="Slide Number Placeholder 3">
            <a:extLst>
              <a:ext uri="{FF2B5EF4-FFF2-40B4-BE49-F238E27FC236}">
                <a16:creationId xmlns:a16="http://schemas.microsoft.com/office/drawing/2014/main" id="{300B2ADA-66A9-44B9-80D3-E0FD316CEBFF}"/>
              </a:ext>
            </a:extLst>
          </p:cNvPr>
          <p:cNvSpPr>
            <a:spLocks noGrp="1"/>
          </p:cNvSpPr>
          <p:nvPr>
            <p:ph type="sldNum" sz="quarter" idx="12"/>
          </p:nvPr>
        </p:nvSpPr>
        <p:spPr/>
        <p:txBody>
          <a:bodyPr/>
          <a:lstStyle/>
          <a:p>
            <a:fld id="{878E0B35-C73E-49DE-9EA0-4D9F6C87E107}" type="slidenum">
              <a:rPr lang="el-GR" smtClean="0"/>
              <a:pPr/>
              <a:t>51</a:t>
            </a:fld>
            <a:endParaRPr lang="el-GR"/>
          </a:p>
        </p:txBody>
      </p:sp>
      <p:grpSp>
        <p:nvGrpSpPr>
          <p:cNvPr id="25" name="Group 24">
            <a:extLst>
              <a:ext uri="{FF2B5EF4-FFF2-40B4-BE49-F238E27FC236}">
                <a16:creationId xmlns:a16="http://schemas.microsoft.com/office/drawing/2014/main" id="{1585495A-FDF1-4666-84B3-B5E40947496A}"/>
              </a:ext>
            </a:extLst>
          </p:cNvPr>
          <p:cNvGrpSpPr/>
          <p:nvPr/>
        </p:nvGrpSpPr>
        <p:grpSpPr>
          <a:xfrm>
            <a:off x="2326096" y="2931238"/>
            <a:ext cx="3178696" cy="2459198"/>
            <a:chOff x="457200" y="2973450"/>
            <a:chExt cx="3178696" cy="2459198"/>
          </a:xfrm>
        </p:grpSpPr>
        <p:sp>
          <p:nvSpPr>
            <p:cNvPr id="5" name="Oval 4">
              <a:extLst>
                <a:ext uri="{FF2B5EF4-FFF2-40B4-BE49-F238E27FC236}">
                  <a16:creationId xmlns:a16="http://schemas.microsoft.com/office/drawing/2014/main" id="{676F3351-8E8C-48EE-ABF6-FA01DCC08642}"/>
                </a:ext>
              </a:extLst>
            </p:cNvPr>
            <p:cNvSpPr/>
            <p:nvPr/>
          </p:nvSpPr>
          <p:spPr>
            <a:xfrm>
              <a:off x="899592" y="3717032"/>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2111C22-DADE-4547-85C1-32DFDD085847}"/>
                </a:ext>
              </a:extLst>
            </p:cNvPr>
            <p:cNvSpPr/>
            <p:nvPr/>
          </p:nvSpPr>
          <p:spPr>
            <a:xfrm>
              <a:off x="2160857" y="3156012"/>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6F0EFDA-9F7E-4622-AA56-77E4DF37C3FB}"/>
                </a:ext>
              </a:extLst>
            </p:cNvPr>
            <p:cNvSpPr/>
            <p:nvPr/>
          </p:nvSpPr>
          <p:spPr>
            <a:xfrm>
              <a:off x="956792" y="4335016"/>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9FD5579-D782-4F9E-9D2C-058667345E9A}"/>
                </a:ext>
              </a:extLst>
            </p:cNvPr>
            <p:cNvSpPr/>
            <p:nvPr/>
          </p:nvSpPr>
          <p:spPr>
            <a:xfrm>
              <a:off x="2339752" y="3861792"/>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7E58358-AC25-45A1-93CB-E946AE0CB7B0}"/>
                </a:ext>
              </a:extLst>
            </p:cNvPr>
            <p:cNvSpPr/>
            <p:nvPr/>
          </p:nvSpPr>
          <p:spPr>
            <a:xfrm>
              <a:off x="1528392" y="4263008"/>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97DF907-E449-4BDA-B474-60A7B046CB4B}"/>
                </a:ext>
              </a:extLst>
            </p:cNvPr>
            <p:cNvSpPr/>
            <p:nvPr/>
          </p:nvSpPr>
          <p:spPr>
            <a:xfrm>
              <a:off x="1581200" y="4855840"/>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D6EA38A-2830-4E76-A311-95EB3B2AB193}"/>
                </a:ext>
              </a:extLst>
            </p:cNvPr>
            <p:cNvSpPr/>
            <p:nvPr/>
          </p:nvSpPr>
          <p:spPr>
            <a:xfrm>
              <a:off x="2447873" y="4711824"/>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A172B9A-D60B-4B78-8E50-388F1C20CC43}"/>
                </a:ext>
              </a:extLst>
            </p:cNvPr>
            <p:cNvSpPr/>
            <p:nvPr/>
          </p:nvSpPr>
          <p:spPr>
            <a:xfrm>
              <a:off x="2139444" y="4999856"/>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30CCA21-01F1-489E-9E85-B9EC91673050}"/>
                </a:ext>
              </a:extLst>
            </p:cNvPr>
            <p:cNvSpPr/>
            <p:nvPr/>
          </p:nvSpPr>
          <p:spPr>
            <a:xfrm>
              <a:off x="2771800" y="4479032"/>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0FAE47-AB28-42F8-AF2B-2B7C9AED18C9}"/>
                </a:ext>
              </a:extLst>
            </p:cNvPr>
            <p:cNvSpPr/>
            <p:nvPr/>
          </p:nvSpPr>
          <p:spPr>
            <a:xfrm>
              <a:off x="2843808" y="3677852"/>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2E25ECF-F097-432B-8202-CF60CB550ABF}"/>
                </a:ext>
              </a:extLst>
            </p:cNvPr>
            <p:cNvSpPr/>
            <p:nvPr/>
          </p:nvSpPr>
          <p:spPr>
            <a:xfrm>
              <a:off x="3358208" y="3789040"/>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71A6399-82DA-4CC9-9D3F-5A620822AFB0}"/>
                </a:ext>
              </a:extLst>
            </p:cNvPr>
            <p:cNvSpPr/>
            <p:nvPr/>
          </p:nvSpPr>
          <p:spPr>
            <a:xfrm>
              <a:off x="1989331" y="3429000"/>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5F607F9-4CBB-475F-B682-4FC679E531A1}"/>
                </a:ext>
              </a:extLst>
            </p:cNvPr>
            <p:cNvSpPr/>
            <p:nvPr/>
          </p:nvSpPr>
          <p:spPr>
            <a:xfrm>
              <a:off x="1584067" y="3531967"/>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13EC2FE-D621-4D43-B08D-654F598B1C3D}"/>
                </a:ext>
              </a:extLst>
            </p:cNvPr>
            <p:cNvSpPr/>
            <p:nvPr/>
          </p:nvSpPr>
          <p:spPr>
            <a:xfrm>
              <a:off x="1983234" y="4537883"/>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E3E409F-C3D1-45C7-BB93-CA77292F1FEA}"/>
                </a:ext>
              </a:extLst>
            </p:cNvPr>
            <p:cNvSpPr/>
            <p:nvPr/>
          </p:nvSpPr>
          <p:spPr>
            <a:xfrm>
              <a:off x="1653208" y="3022876"/>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09E482A-58BF-48D2-8158-CC96A0218F7D}"/>
                </a:ext>
              </a:extLst>
            </p:cNvPr>
            <p:cNvSpPr/>
            <p:nvPr/>
          </p:nvSpPr>
          <p:spPr>
            <a:xfrm>
              <a:off x="2232865" y="4116362"/>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6D7BF1D5-1628-4D32-B353-3D827D204288}"/>
                </a:ext>
              </a:extLst>
            </p:cNvPr>
            <p:cNvCxnSpPr/>
            <p:nvPr/>
          </p:nvCxnSpPr>
          <p:spPr>
            <a:xfrm>
              <a:off x="457200" y="2973450"/>
              <a:ext cx="3178696" cy="245919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D6F37542-D36F-4B3C-BB11-16054EE24146}"/>
              </a:ext>
            </a:extLst>
          </p:cNvPr>
          <p:cNvPicPr>
            <a:picLocks noChangeAspect="1"/>
          </p:cNvPicPr>
          <p:nvPr/>
        </p:nvPicPr>
        <p:blipFill>
          <a:blip r:embed="rId2"/>
          <a:stretch>
            <a:fillRect/>
          </a:stretch>
        </p:blipFill>
        <p:spPr>
          <a:xfrm>
            <a:off x="5916090" y="2622749"/>
            <a:ext cx="3761301" cy="3503414"/>
          </a:xfrm>
          <a:prstGeom prst="rect">
            <a:avLst/>
          </a:prstGeom>
        </p:spPr>
      </p:pic>
    </p:spTree>
    <p:extLst>
      <p:ext uri="{BB962C8B-B14F-4D97-AF65-F5344CB8AC3E}">
        <p14:creationId xmlns:p14="http://schemas.microsoft.com/office/powerpoint/2010/main" val="289957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CAF13-92FE-4C8F-ADAB-35DBAADF141C}"/>
              </a:ext>
            </a:extLst>
          </p:cNvPr>
          <p:cNvSpPr>
            <a:spLocks noGrp="1"/>
          </p:cNvSpPr>
          <p:nvPr>
            <p:ph type="title"/>
          </p:nvPr>
        </p:nvSpPr>
        <p:spPr/>
        <p:txBody>
          <a:bodyPr/>
          <a:lstStyle/>
          <a:p>
            <a:r>
              <a:rPr lang="en-US" dirty="0"/>
              <a:t>Multiple layers</a:t>
            </a:r>
          </a:p>
        </p:txBody>
      </p:sp>
      <p:sp>
        <p:nvSpPr>
          <p:cNvPr id="3" name="Content Placeholder 2">
            <a:extLst>
              <a:ext uri="{FF2B5EF4-FFF2-40B4-BE49-F238E27FC236}">
                <a16:creationId xmlns:a16="http://schemas.microsoft.com/office/drawing/2014/main" id="{FBCE21BE-9A50-404A-9374-EE4C60DC6F05}"/>
              </a:ext>
            </a:extLst>
          </p:cNvPr>
          <p:cNvSpPr>
            <a:spLocks noGrp="1"/>
          </p:cNvSpPr>
          <p:nvPr>
            <p:ph idx="1"/>
          </p:nvPr>
        </p:nvSpPr>
        <p:spPr/>
        <p:txBody>
          <a:bodyPr>
            <a:normAutofit/>
          </a:bodyPr>
          <a:lstStyle/>
          <a:p>
            <a:r>
              <a:rPr lang="en-US" sz="2400" dirty="0"/>
              <a:t>We can add more </a:t>
            </a:r>
            <a:r>
              <a:rPr lang="en-US" sz="2400" dirty="0">
                <a:solidFill>
                  <a:schemeClr val="accent6">
                    <a:lumMod val="75000"/>
                  </a:schemeClr>
                </a:solidFill>
              </a:rPr>
              <a:t>layers</a:t>
            </a:r>
            <a:r>
              <a:rPr lang="en-US" sz="2400" dirty="0"/>
              <a:t>:</a:t>
            </a:r>
          </a:p>
          <a:p>
            <a:pPr lvl="1"/>
            <a:r>
              <a:rPr lang="en-US" sz="2000" dirty="0"/>
              <a:t>Each arrow has a weight</a:t>
            </a:r>
          </a:p>
          <a:p>
            <a:pPr lvl="1"/>
            <a:r>
              <a:rPr lang="en-US" sz="2000" dirty="0"/>
              <a:t>Nodes compute scores from incoming edges and give input to outgoing edges</a:t>
            </a:r>
          </a:p>
        </p:txBody>
      </p:sp>
      <p:sp>
        <p:nvSpPr>
          <p:cNvPr id="4" name="Slide Number Placeholder 3">
            <a:extLst>
              <a:ext uri="{FF2B5EF4-FFF2-40B4-BE49-F238E27FC236}">
                <a16:creationId xmlns:a16="http://schemas.microsoft.com/office/drawing/2014/main" id="{33F4AF70-FEF5-40CD-8A72-70B35FEC6F48}"/>
              </a:ext>
            </a:extLst>
          </p:cNvPr>
          <p:cNvSpPr>
            <a:spLocks noGrp="1"/>
          </p:cNvSpPr>
          <p:nvPr>
            <p:ph type="sldNum" sz="quarter" idx="12"/>
          </p:nvPr>
        </p:nvSpPr>
        <p:spPr/>
        <p:txBody>
          <a:bodyPr/>
          <a:lstStyle/>
          <a:p>
            <a:fld id="{878E0B35-C73E-49DE-9EA0-4D9F6C87E107}" type="slidenum">
              <a:rPr lang="el-GR" smtClean="0"/>
              <a:pPr/>
              <a:t>52</a:t>
            </a:fld>
            <a:endParaRPr lang="el-GR"/>
          </a:p>
        </p:txBody>
      </p:sp>
      <p:pic>
        <p:nvPicPr>
          <p:cNvPr id="5" name="Picture 4">
            <a:extLst>
              <a:ext uri="{FF2B5EF4-FFF2-40B4-BE49-F238E27FC236}">
                <a16:creationId xmlns:a16="http://schemas.microsoft.com/office/drawing/2014/main" id="{5EE780F8-1920-4747-8F63-67EF8759C50E}"/>
              </a:ext>
            </a:extLst>
          </p:cNvPr>
          <p:cNvPicPr>
            <a:picLocks noChangeAspect="1"/>
          </p:cNvPicPr>
          <p:nvPr/>
        </p:nvPicPr>
        <p:blipFill>
          <a:blip r:embed="rId2"/>
          <a:stretch>
            <a:fillRect/>
          </a:stretch>
        </p:blipFill>
        <p:spPr>
          <a:xfrm>
            <a:off x="2783633" y="3132684"/>
            <a:ext cx="4929477" cy="3223667"/>
          </a:xfrm>
          <a:prstGeom prst="rect">
            <a:avLst/>
          </a:prstGeom>
        </p:spPr>
      </p:pic>
      <p:sp>
        <p:nvSpPr>
          <p:cNvPr id="6" name="TextBox 5">
            <a:extLst>
              <a:ext uri="{FF2B5EF4-FFF2-40B4-BE49-F238E27FC236}">
                <a16:creationId xmlns:a16="http://schemas.microsoft.com/office/drawing/2014/main" id="{C9819B76-D32B-4223-94CE-24271C43A264}"/>
              </a:ext>
            </a:extLst>
          </p:cNvPr>
          <p:cNvSpPr txBox="1"/>
          <p:nvPr/>
        </p:nvSpPr>
        <p:spPr>
          <a:xfrm>
            <a:off x="8112224" y="4509120"/>
            <a:ext cx="2454518" cy="369332"/>
          </a:xfrm>
          <a:prstGeom prst="rect">
            <a:avLst/>
          </a:prstGeom>
          <a:noFill/>
        </p:spPr>
        <p:txBody>
          <a:bodyPr wrap="none" rtlCol="0">
            <a:spAutoFit/>
          </a:bodyPr>
          <a:lstStyle/>
          <a:p>
            <a:r>
              <a:rPr lang="en-US" dirty="0"/>
              <a:t>Did we gain anything?</a:t>
            </a:r>
          </a:p>
        </p:txBody>
      </p:sp>
    </p:spTree>
    <p:extLst>
      <p:ext uri="{BB962C8B-B14F-4D97-AF65-F5344CB8AC3E}">
        <p14:creationId xmlns:p14="http://schemas.microsoft.com/office/powerpoint/2010/main" val="28567543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9956C-24AF-4E68-9E19-29521F91E35D}"/>
              </a:ext>
            </a:extLst>
          </p:cNvPr>
          <p:cNvSpPr>
            <a:spLocks noGrp="1"/>
          </p:cNvSpPr>
          <p:nvPr>
            <p:ph type="title"/>
          </p:nvPr>
        </p:nvSpPr>
        <p:spPr/>
        <p:txBody>
          <a:bodyPr/>
          <a:lstStyle/>
          <a:p>
            <a:r>
              <a:rPr lang="en-US" dirty="0"/>
              <a:t>Non-linearity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DEE2E3-88C4-4448-8245-DA2184A373CF}"/>
                  </a:ext>
                </a:extLst>
              </p:cNvPr>
              <p:cNvSpPr>
                <a:spLocks noGrp="1"/>
              </p:cNvSpPr>
              <p:nvPr>
                <p:ph idx="1"/>
              </p:nvPr>
            </p:nvSpPr>
            <p:spPr>
              <a:xfrm>
                <a:off x="381000" y="1600202"/>
                <a:ext cx="10972800" cy="2620887"/>
              </a:xfrm>
            </p:spPr>
            <p:txBody>
              <a:bodyPr>
                <a:normAutofit fontScale="70000" lnSpcReduction="20000"/>
              </a:bodyPr>
              <a:lstStyle/>
              <a:p>
                <a:r>
                  <a:rPr lang="en-US" dirty="0"/>
                  <a:t>Instead of computing a linear combination</a:t>
                </a:r>
              </a:p>
              <a:p>
                <a:pPr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𝑠𝑐𝑜𝑟𝑒</m:t>
                      </m:r>
                      <m:d>
                        <m:dPr>
                          <m:ctrlPr>
                            <a:rPr lang="en-US" b="0" i="1" smtClean="0">
                              <a:latin typeface="Cambria Math" panose="02040503050406030204" pitchFamily="18" charset="0"/>
                            </a:rPr>
                          </m:ctrlPr>
                        </m:dPr>
                        <m:e>
                          <m:r>
                            <a:rPr lang="en-US" b="1" i="1" smtClean="0">
                              <a:latin typeface="Cambria Math" panose="02040503050406030204" pitchFamily="18" charset="0"/>
                            </a:rPr>
                            <m:t>𝒘</m:t>
                          </m:r>
                          <m:r>
                            <a:rPr lang="en-US" b="1" i="1" smtClean="0">
                              <a:latin typeface="Cambria Math" panose="02040503050406030204" pitchFamily="18" charset="0"/>
                            </a:rPr>
                            <m:t>,</m:t>
                          </m:r>
                          <m:r>
                            <a:rPr lang="en-US" b="1" i="1" smtClean="0">
                              <a:latin typeface="Cambria Math" panose="02040503050406030204" pitchFamily="18" charset="0"/>
                            </a:rPr>
                            <m:t>𝒙</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nary>
                    </m:oMath>
                  </m:oMathPara>
                </a14:m>
                <a:endParaRPr lang="en-US" dirty="0"/>
              </a:p>
              <a:p>
                <a:r>
                  <a:rPr lang="en-US" dirty="0">
                    <a:solidFill>
                      <a:schemeClr val="accent6">
                        <a:lumMod val="75000"/>
                      </a:schemeClr>
                    </a:solidFill>
                  </a:rPr>
                  <a:t>Apply a non-linear function </a:t>
                </a:r>
                <a:r>
                  <a:rPr lang="en-US" dirty="0"/>
                  <a:t>on top:</a:t>
                </a:r>
              </a:p>
              <a:p>
                <a:pPr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𝑠𝑐𝑜𝑟𝑒</m:t>
                      </m:r>
                      <m:d>
                        <m:dPr>
                          <m:ctrlPr>
                            <a:rPr lang="en-US" b="0" i="1" smtClean="0">
                              <a:latin typeface="Cambria Math" panose="02040503050406030204" pitchFamily="18" charset="0"/>
                            </a:rPr>
                          </m:ctrlPr>
                        </m:dPr>
                        <m:e>
                          <m:r>
                            <a:rPr lang="en-US" b="1" i="1" smtClean="0">
                              <a:latin typeface="Cambria Math" panose="02040503050406030204" pitchFamily="18" charset="0"/>
                            </a:rPr>
                            <m:t>𝒘</m:t>
                          </m:r>
                          <m:r>
                            <a:rPr lang="en-US" b="1" i="1" smtClean="0">
                              <a:latin typeface="Cambria Math" panose="02040503050406030204" pitchFamily="18" charset="0"/>
                            </a:rPr>
                            <m:t>,</m:t>
                          </m:r>
                          <m:r>
                            <a:rPr lang="en-US" b="1" i="1" smtClean="0">
                              <a:latin typeface="Cambria Math" panose="02040503050406030204" pitchFamily="18" charset="0"/>
                            </a:rPr>
                            <m:t>𝒙</m:t>
                          </m:r>
                        </m:e>
                      </m:d>
                      <m:r>
                        <a:rPr lang="en-US" b="0" i="0" smtClean="0">
                          <a:latin typeface="Cambria Math" panose="02040503050406030204" pitchFamily="18" charset="0"/>
                        </a:rPr>
                        <m:t>=</m:t>
                      </m:r>
                      <m:r>
                        <a:rPr lang="en-US" b="0" i="1" smtClean="0">
                          <a:latin typeface="Cambria Math" panose="02040503050406030204" pitchFamily="18" charset="0"/>
                        </a:rPr>
                        <m:t>𝑔</m:t>
                      </m:r>
                      <m:d>
                        <m:dPr>
                          <m:ctrlPr>
                            <a:rPr lang="en-US" b="0" i="1" smtClean="0">
                              <a:latin typeface="Cambria Math" panose="02040503050406030204" pitchFamily="18" charset="0"/>
                            </a:rPr>
                          </m:ctrlPr>
                        </m:dPr>
                        <m:e>
                          <m:nary>
                            <m:naryPr>
                              <m:chr m:val="∑"/>
                              <m:supHide m:val="on"/>
                              <m:ctrlPr>
                                <a:rPr lang="en-US" i="1">
                                  <a:latin typeface="Cambria Math" panose="02040503050406030204" pitchFamily="18" charset="0"/>
                                </a:rPr>
                              </m:ctrlPr>
                            </m:naryPr>
                            <m:sub>
                              <m:r>
                                <a:rPr lang="en-US" i="1">
                                  <a:latin typeface="Cambria Math" panose="02040503050406030204" pitchFamily="18" charset="0"/>
                                </a:rPr>
                                <m:t>𝑖</m:t>
                              </m:r>
                            </m:sub>
                            <m:sup/>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nary>
                        </m:e>
                      </m:d>
                    </m:oMath>
                  </m:oMathPara>
                </a14:m>
                <a:endParaRPr lang="en-US" dirty="0"/>
              </a:p>
              <a:p>
                <a:r>
                  <a:rPr lang="en-US" dirty="0"/>
                  <a:t>Popular functions:</a:t>
                </a:r>
              </a:p>
            </p:txBody>
          </p:sp>
        </mc:Choice>
        <mc:Fallback xmlns="">
          <p:sp>
            <p:nvSpPr>
              <p:cNvPr id="3" name="Content Placeholder 2">
                <a:extLst>
                  <a:ext uri="{FF2B5EF4-FFF2-40B4-BE49-F238E27FC236}">
                    <a16:creationId xmlns:a16="http://schemas.microsoft.com/office/drawing/2014/main" id="{26DEE2E3-88C4-4448-8245-DA2184A373CF}"/>
                  </a:ext>
                </a:extLst>
              </p:cNvPr>
              <p:cNvSpPr>
                <a:spLocks noGrp="1" noRot="1" noChangeAspect="1" noMove="1" noResize="1" noEditPoints="1" noAdjustHandles="1" noChangeArrowheads="1" noChangeShapeType="1" noTextEdit="1"/>
              </p:cNvSpPr>
              <p:nvPr>
                <p:ph idx="1"/>
              </p:nvPr>
            </p:nvSpPr>
            <p:spPr>
              <a:xfrm>
                <a:off x="381000" y="1600202"/>
                <a:ext cx="10972800" cy="2620887"/>
              </a:xfrm>
              <a:blipFill>
                <a:blip r:embed="rId2"/>
                <a:stretch>
                  <a:fillRect l="-278" t="-349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D252512-80D7-44CB-8426-D18BA922A5A2}"/>
              </a:ext>
            </a:extLst>
          </p:cNvPr>
          <p:cNvSpPr>
            <a:spLocks noGrp="1"/>
          </p:cNvSpPr>
          <p:nvPr>
            <p:ph type="sldNum" sz="quarter" idx="12"/>
          </p:nvPr>
        </p:nvSpPr>
        <p:spPr/>
        <p:txBody>
          <a:bodyPr/>
          <a:lstStyle/>
          <a:p>
            <a:fld id="{878E0B35-C73E-49DE-9EA0-4D9F6C87E107}" type="slidenum">
              <a:rPr lang="el-GR" smtClean="0"/>
              <a:pPr/>
              <a:t>53</a:t>
            </a:fld>
            <a:endParaRPr lang="el-GR"/>
          </a:p>
        </p:txBody>
      </p:sp>
      <p:pic>
        <p:nvPicPr>
          <p:cNvPr id="5" name="Picture 4">
            <a:extLst>
              <a:ext uri="{FF2B5EF4-FFF2-40B4-BE49-F238E27FC236}">
                <a16:creationId xmlns:a16="http://schemas.microsoft.com/office/drawing/2014/main" id="{003A3AB0-112C-4F4C-A7D5-C0B400A1905D}"/>
              </a:ext>
            </a:extLst>
          </p:cNvPr>
          <p:cNvPicPr>
            <a:picLocks noChangeAspect="1"/>
          </p:cNvPicPr>
          <p:nvPr/>
        </p:nvPicPr>
        <p:blipFill>
          <a:blip r:embed="rId3"/>
          <a:stretch>
            <a:fillRect/>
          </a:stretch>
        </p:blipFill>
        <p:spPr>
          <a:xfrm>
            <a:off x="1888032" y="4221089"/>
            <a:ext cx="8316416" cy="1932617"/>
          </a:xfrm>
          <a:prstGeom prst="rect">
            <a:avLst/>
          </a:prstGeom>
        </p:spPr>
      </p:pic>
      <p:sp>
        <p:nvSpPr>
          <p:cNvPr id="7" name="TextBox 6">
            <a:extLst>
              <a:ext uri="{FF2B5EF4-FFF2-40B4-BE49-F238E27FC236}">
                <a16:creationId xmlns:a16="http://schemas.microsoft.com/office/drawing/2014/main" id="{9585A9BB-5C5A-4C27-B3AB-8297A1D8A0DC}"/>
              </a:ext>
            </a:extLst>
          </p:cNvPr>
          <p:cNvSpPr txBox="1"/>
          <p:nvPr/>
        </p:nvSpPr>
        <p:spPr>
          <a:xfrm>
            <a:off x="2013829" y="6214030"/>
            <a:ext cx="6917278" cy="369332"/>
          </a:xfrm>
          <a:prstGeom prst="rect">
            <a:avLst/>
          </a:prstGeom>
          <a:noFill/>
        </p:spPr>
        <p:txBody>
          <a:bodyPr wrap="none" rtlCol="0">
            <a:spAutoFit/>
          </a:bodyPr>
          <a:lstStyle/>
          <a:p>
            <a:r>
              <a:rPr lang="en-US" dirty="0"/>
              <a:t>These functions play the role of a soft “switch” (threshold function)</a:t>
            </a:r>
          </a:p>
        </p:txBody>
      </p:sp>
    </p:spTree>
    <p:extLst>
      <p:ext uri="{BB962C8B-B14F-4D97-AF65-F5344CB8AC3E}">
        <p14:creationId xmlns:p14="http://schemas.microsoft.com/office/powerpoint/2010/main" val="11560216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B0666-353F-41F6-926A-D20431B1A2FB}"/>
              </a:ext>
            </a:extLst>
          </p:cNvPr>
          <p:cNvSpPr>
            <a:spLocks noGrp="1"/>
          </p:cNvSpPr>
          <p:nvPr>
            <p:ph type="title"/>
          </p:nvPr>
        </p:nvSpPr>
        <p:spPr/>
        <p:txBody>
          <a:bodyPr/>
          <a:lstStyle/>
          <a:p>
            <a:r>
              <a:rPr lang="en-US" dirty="0"/>
              <a:t>Side note</a:t>
            </a:r>
          </a:p>
        </p:txBody>
      </p:sp>
      <p:sp>
        <p:nvSpPr>
          <p:cNvPr id="3" name="Content Placeholder 2">
            <a:extLst>
              <a:ext uri="{FF2B5EF4-FFF2-40B4-BE49-F238E27FC236}">
                <a16:creationId xmlns:a16="http://schemas.microsoft.com/office/drawing/2014/main" id="{95EE9C6F-6840-4921-B0FD-EB6CEAC28C29}"/>
              </a:ext>
            </a:extLst>
          </p:cNvPr>
          <p:cNvSpPr>
            <a:spLocks noGrp="1"/>
          </p:cNvSpPr>
          <p:nvPr>
            <p:ph idx="1"/>
          </p:nvPr>
        </p:nvSpPr>
        <p:spPr/>
        <p:txBody>
          <a:bodyPr/>
          <a:lstStyle/>
          <a:p>
            <a:r>
              <a:rPr lang="en-US" dirty="0"/>
              <a:t>Logistic regression classifier: </a:t>
            </a:r>
          </a:p>
          <a:p>
            <a:pPr lvl="1"/>
            <a:r>
              <a:rPr lang="en-US" dirty="0"/>
              <a:t>Single layer with a logistic function</a:t>
            </a:r>
          </a:p>
        </p:txBody>
      </p:sp>
      <p:sp>
        <p:nvSpPr>
          <p:cNvPr id="4" name="Slide Number Placeholder 3">
            <a:extLst>
              <a:ext uri="{FF2B5EF4-FFF2-40B4-BE49-F238E27FC236}">
                <a16:creationId xmlns:a16="http://schemas.microsoft.com/office/drawing/2014/main" id="{9EF25163-80F2-4AE2-B792-B3EDFF306988}"/>
              </a:ext>
            </a:extLst>
          </p:cNvPr>
          <p:cNvSpPr>
            <a:spLocks noGrp="1"/>
          </p:cNvSpPr>
          <p:nvPr>
            <p:ph type="sldNum" sz="quarter" idx="12"/>
          </p:nvPr>
        </p:nvSpPr>
        <p:spPr/>
        <p:txBody>
          <a:bodyPr/>
          <a:lstStyle/>
          <a:p>
            <a:fld id="{878E0B35-C73E-49DE-9EA0-4D9F6C87E107}" type="slidenum">
              <a:rPr lang="el-GR" smtClean="0"/>
              <a:pPr/>
              <a:t>54</a:t>
            </a:fld>
            <a:endParaRPr lang="el-GR"/>
          </a:p>
        </p:txBody>
      </p:sp>
      <p:pic>
        <p:nvPicPr>
          <p:cNvPr id="5" name="Picture 4">
            <a:extLst>
              <a:ext uri="{FF2B5EF4-FFF2-40B4-BE49-F238E27FC236}">
                <a16:creationId xmlns:a16="http://schemas.microsoft.com/office/drawing/2014/main" id="{3B00E39A-A32C-49C1-BD82-4BB81800843A}"/>
              </a:ext>
            </a:extLst>
          </p:cNvPr>
          <p:cNvPicPr>
            <a:picLocks noChangeAspect="1"/>
          </p:cNvPicPr>
          <p:nvPr/>
        </p:nvPicPr>
        <p:blipFill>
          <a:blip r:embed="rId2"/>
          <a:stretch>
            <a:fillRect/>
          </a:stretch>
        </p:blipFill>
        <p:spPr>
          <a:xfrm>
            <a:off x="3002474" y="2955714"/>
            <a:ext cx="4579876" cy="2421900"/>
          </a:xfrm>
          <a:prstGeom prst="rect">
            <a:avLst/>
          </a:prstGeom>
        </p:spPr>
      </p:pic>
      <p:grpSp>
        <p:nvGrpSpPr>
          <p:cNvPr id="8" name="Group 7">
            <a:extLst>
              <a:ext uri="{FF2B5EF4-FFF2-40B4-BE49-F238E27FC236}">
                <a16:creationId xmlns:a16="http://schemas.microsoft.com/office/drawing/2014/main" id="{1B7E68A7-839A-41E9-813D-0F3674E3D677}"/>
              </a:ext>
            </a:extLst>
          </p:cNvPr>
          <p:cNvGrpSpPr/>
          <p:nvPr/>
        </p:nvGrpSpPr>
        <p:grpSpPr>
          <a:xfrm>
            <a:off x="6960096" y="3356992"/>
            <a:ext cx="1800200" cy="1559484"/>
            <a:chOff x="5865326" y="3597708"/>
            <a:chExt cx="1800200" cy="1559484"/>
          </a:xfrm>
        </p:grpSpPr>
        <p:pic>
          <p:nvPicPr>
            <p:cNvPr id="6" name="Picture 5">
              <a:extLst>
                <a:ext uri="{FF2B5EF4-FFF2-40B4-BE49-F238E27FC236}">
                  <a16:creationId xmlns:a16="http://schemas.microsoft.com/office/drawing/2014/main" id="{9CC2E315-486F-4197-B719-0F38BFFCB46C}"/>
                </a:ext>
              </a:extLst>
            </p:cNvPr>
            <p:cNvPicPr>
              <a:picLocks noChangeAspect="1"/>
            </p:cNvPicPr>
            <p:nvPr/>
          </p:nvPicPr>
          <p:blipFill>
            <a:blip r:embed="rId3"/>
            <a:stretch>
              <a:fillRect/>
            </a:stretch>
          </p:blipFill>
          <p:spPr>
            <a:xfrm>
              <a:off x="5865326" y="3717032"/>
              <a:ext cx="1800200" cy="1105824"/>
            </a:xfrm>
            <a:prstGeom prst="rect">
              <a:avLst/>
            </a:prstGeom>
          </p:spPr>
        </p:pic>
        <p:sp>
          <p:nvSpPr>
            <p:cNvPr id="7" name="Oval 6">
              <a:extLst>
                <a:ext uri="{FF2B5EF4-FFF2-40B4-BE49-F238E27FC236}">
                  <a16:creationId xmlns:a16="http://schemas.microsoft.com/office/drawing/2014/main" id="{D2C653D5-55D0-4761-8720-E23FD5DD2A70}"/>
                </a:ext>
              </a:extLst>
            </p:cNvPr>
            <p:cNvSpPr/>
            <p:nvPr/>
          </p:nvSpPr>
          <p:spPr>
            <a:xfrm>
              <a:off x="5935925" y="3597708"/>
              <a:ext cx="1588403" cy="15594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833173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146D-3CB3-40F4-867C-7DAA07E860E8}"/>
              </a:ext>
            </a:extLst>
          </p:cNvPr>
          <p:cNvSpPr>
            <a:spLocks noGrp="1"/>
          </p:cNvSpPr>
          <p:nvPr>
            <p:ph type="title"/>
          </p:nvPr>
        </p:nvSpPr>
        <p:spPr/>
        <p:txBody>
          <a:bodyPr/>
          <a:lstStyle/>
          <a:p>
            <a:r>
              <a:rPr lang="en-US" dirty="0"/>
              <a:t>Deep learning</a:t>
            </a:r>
          </a:p>
        </p:txBody>
      </p:sp>
      <p:sp>
        <p:nvSpPr>
          <p:cNvPr id="3" name="Content Placeholder 2">
            <a:extLst>
              <a:ext uri="{FF2B5EF4-FFF2-40B4-BE49-F238E27FC236}">
                <a16:creationId xmlns:a16="http://schemas.microsoft.com/office/drawing/2014/main" id="{E4AB8535-CA57-46F1-8539-9AFB95536BE5}"/>
              </a:ext>
            </a:extLst>
          </p:cNvPr>
          <p:cNvSpPr>
            <a:spLocks noGrp="1"/>
          </p:cNvSpPr>
          <p:nvPr>
            <p:ph idx="1"/>
          </p:nvPr>
        </p:nvSpPr>
        <p:spPr>
          <a:xfrm>
            <a:off x="533400" y="1600200"/>
            <a:ext cx="11049000" cy="4853136"/>
          </a:xfrm>
        </p:spPr>
        <p:txBody>
          <a:bodyPr>
            <a:normAutofit lnSpcReduction="10000"/>
          </a:bodyPr>
          <a:lstStyle/>
          <a:p>
            <a:r>
              <a:rPr lang="en-US" dirty="0"/>
              <a:t>Networks with </a:t>
            </a:r>
            <a:r>
              <a:rPr lang="en-US" dirty="0">
                <a:solidFill>
                  <a:schemeClr val="accent6">
                    <a:lumMod val="75000"/>
                  </a:schemeClr>
                </a:solidFill>
              </a:rPr>
              <a:t>multiple layers</a:t>
            </a:r>
          </a:p>
          <a:p>
            <a:endParaRPr lang="en-US" dirty="0"/>
          </a:p>
          <a:p>
            <a:endParaRPr lang="en-US" dirty="0"/>
          </a:p>
          <a:p>
            <a:endParaRPr lang="en-US" dirty="0"/>
          </a:p>
          <a:p>
            <a:endParaRPr lang="en-US" dirty="0"/>
          </a:p>
          <a:p>
            <a:endParaRPr lang="en-US" dirty="0"/>
          </a:p>
          <a:p>
            <a:endParaRPr lang="en-US" dirty="0"/>
          </a:p>
          <a:p>
            <a:endParaRPr lang="en-US" dirty="0"/>
          </a:p>
          <a:p>
            <a:r>
              <a:rPr lang="en-US" dirty="0"/>
              <a:t>Each layer can be thought of as a processing step</a:t>
            </a:r>
          </a:p>
          <a:p>
            <a:r>
              <a:rPr lang="en-US" dirty="0"/>
              <a:t>Multiple layers allow for the computation of more complex functions</a:t>
            </a:r>
          </a:p>
        </p:txBody>
      </p:sp>
      <p:sp>
        <p:nvSpPr>
          <p:cNvPr id="4" name="Slide Number Placeholder 3">
            <a:extLst>
              <a:ext uri="{FF2B5EF4-FFF2-40B4-BE49-F238E27FC236}">
                <a16:creationId xmlns:a16="http://schemas.microsoft.com/office/drawing/2014/main" id="{42C399D0-1512-4C96-A3CE-270473E6AF6F}"/>
              </a:ext>
            </a:extLst>
          </p:cNvPr>
          <p:cNvSpPr>
            <a:spLocks noGrp="1"/>
          </p:cNvSpPr>
          <p:nvPr>
            <p:ph type="sldNum" sz="quarter" idx="12"/>
          </p:nvPr>
        </p:nvSpPr>
        <p:spPr/>
        <p:txBody>
          <a:bodyPr/>
          <a:lstStyle/>
          <a:p>
            <a:fld id="{878E0B35-C73E-49DE-9EA0-4D9F6C87E107}" type="slidenum">
              <a:rPr lang="el-GR" smtClean="0"/>
              <a:pPr/>
              <a:t>55</a:t>
            </a:fld>
            <a:endParaRPr lang="el-GR"/>
          </a:p>
        </p:txBody>
      </p:sp>
      <p:pic>
        <p:nvPicPr>
          <p:cNvPr id="5" name="Picture 4">
            <a:extLst>
              <a:ext uri="{FF2B5EF4-FFF2-40B4-BE49-F238E27FC236}">
                <a16:creationId xmlns:a16="http://schemas.microsoft.com/office/drawing/2014/main" id="{D4A8BD2A-34C4-48DD-9FDA-6DB6CE3F1046}"/>
              </a:ext>
            </a:extLst>
          </p:cNvPr>
          <p:cNvPicPr>
            <a:picLocks noChangeAspect="1"/>
          </p:cNvPicPr>
          <p:nvPr/>
        </p:nvPicPr>
        <p:blipFill>
          <a:blip r:embed="rId2"/>
          <a:stretch>
            <a:fillRect/>
          </a:stretch>
        </p:blipFill>
        <p:spPr>
          <a:xfrm>
            <a:off x="2999656" y="2060849"/>
            <a:ext cx="6192688" cy="2923767"/>
          </a:xfrm>
          <a:prstGeom prst="rect">
            <a:avLst/>
          </a:prstGeom>
        </p:spPr>
      </p:pic>
    </p:spTree>
    <p:extLst>
      <p:ext uri="{BB962C8B-B14F-4D97-AF65-F5344CB8AC3E}">
        <p14:creationId xmlns:p14="http://schemas.microsoft.com/office/powerpoint/2010/main" val="5838974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F108-13B4-4EB2-80CE-8AA5FF7E4013}"/>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3672964A-AA13-4227-8DD5-E4D08C0570CF}"/>
              </a:ext>
            </a:extLst>
          </p:cNvPr>
          <p:cNvSpPr>
            <a:spLocks noGrp="1"/>
          </p:cNvSpPr>
          <p:nvPr>
            <p:ph idx="1"/>
          </p:nvPr>
        </p:nvSpPr>
        <p:spPr/>
        <p:txBody>
          <a:bodyPr/>
          <a:lstStyle/>
          <a:p>
            <a:r>
              <a:rPr lang="en-US" dirty="0"/>
              <a:t>A network that implements XOR</a:t>
            </a:r>
          </a:p>
        </p:txBody>
      </p:sp>
      <p:pic>
        <p:nvPicPr>
          <p:cNvPr id="5" name="Picture 4">
            <a:extLst>
              <a:ext uri="{FF2B5EF4-FFF2-40B4-BE49-F238E27FC236}">
                <a16:creationId xmlns:a16="http://schemas.microsoft.com/office/drawing/2014/main" id="{1A7E28B4-41F2-42FC-B8B0-E6AEDB6D7CC0}"/>
              </a:ext>
            </a:extLst>
          </p:cNvPr>
          <p:cNvPicPr>
            <a:picLocks noChangeAspect="1"/>
          </p:cNvPicPr>
          <p:nvPr/>
        </p:nvPicPr>
        <p:blipFill>
          <a:blip r:embed="rId2"/>
          <a:stretch>
            <a:fillRect/>
          </a:stretch>
        </p:blipFill>
        <p:spPr>
          <a:xfrm>
            <a:off x="2063552" y="2273248"/>
            <a:ext cx="4852432" cy="2311504"/>
          </a:xfrm>
          <a:prstGeom prst="rect">
            <a:avLst/>
          </a:prstGeom>
        </p:spPr>
      </p:pic>
      <p:sp>
        <p:nvSpPr>
          <p:cNvPr id="4" name="Slide Number Placeholder 3">
            <a:extLst>
              <a:ext uri="{FF2B5EF4-FFF2-40B4-BE49-F238E27FC236}">
                <a16:creationId xmlns:a16="http://schemas.microsoft.com/office/drawing/2014/main" id="{D9159AEA-A3A4-4C88-8061-622E7974EE50}"/>
              </a:ext>
            </a:extLst>
          </p:cNvPr>
          <p:cNvSpPr>
            <a:spLocks noGrp="1"/>
          </p:cNvSpPr>
          <p:nvPr>
            <p:ph type="sldNum" sz="quarter" idx="12"/>
          </p:nvPr>
        </p:nvSpPr>
        <p:spPr/>
        <p:txBody>
          <a:bodyPr/>
          <a:lstStyle/>
          <a:p>
            <a:fld id="{878E0B35-C73E-49DE-9EA0-4D9F6C87E107}" type="slidenum">
              <a:rPr lang="el-GR" smtClean="0"/>
              <a:pPr/>
              <a:t>56</a:t>
            </a:fld>
            <a:endParaRPr lang="el-GR"/>
          </a:p>
        </p:txBody>
      </p:sp>
      <p:pic>
        <p:nvPicPr>
          <p:cNvPr id="6" name="Picture 5">
            <a:extLst>
              <a:ext uri="{FF2B5EF4-FFF2-40B4-BE49-F238E27FC236}">
                <a16:creationId xmlns:a16="http://schemas.microsoft.com/office/drawing/2014/main" id="{8F3D5B30-D1CE-458E-826D-633BBD940DD9}"/>
              </a:ext>
            </a:extLst>
          </p:cNvPr>
          <p:cNvPicPr>
            <a:picLocks noChangeAspect="1"/>
          </p:cNvPicPr>
          <p:nvPr/>
        </p:nvPicPr>
        <p:blipFill>
          <a:blip r:embed="rId3"/>
          <a:stretch>
            <a:fillRect/>
          </a:stretch>
        </p:blipFill>
        <p:spPr>
          <a:xfrm>
            <a:off x="1847528" y="4885456"/>
            <a:ext cx="6372200" cy="166968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C971F37-619A-44E6-B872-77133F56258E}"/>
                  </a:ext>
                </a:extLst>
              </p:cNvPr>
              <p:cNvSpPr txBox="1"/>
              <p:nvPr/>
            </p:nvSpPr>
            <p:spPr>
              <a:xfrm>
                <a:off x="7470369" y="2457877"/>
                <a:ext cx="2433615" cy="369332"/>
              </a:xfrm>
              <a:prstGeom prst="rect">
                <a:avLst/>
              </a:prstGeom>
              <a:solidFill>
                <a:srgbClr val="92D050"/>
              </a:solidFill>
            </p:spPr>
            <p:txBody>
              <a:bodyPr wrap="none" rtlCol="0">
                <a:spAutoFit/>
              </a:bodyPr>
              <a:lstStyle/>
              <a:p>
                <a:r>
                  <a:rPr lang="en-US" dirty="0"/>
                  <a:t>Hidden node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0</m:t>
                        </m:r>
                      </m:sub>
                    </m:sSub>
                  </m:oMath>
                </a14:m>
                <a:r>
                  <a:rPr lang="en-US" dirty="0"/>
                  <a:t> is OR</a:t>
                </a:r>
              </a:p>
            </p:txBody>
          </p:sp>
        </mc:Choice>
        <mc:Fallback xmlns="">
          <p:sp>
            <p:nvSpPr>
              <p:cNvPr id="7" name="TextBox 6">
                <a:extLst>
                  <a:ext uri="{FF2B5EF4-FFF2-40B4-BE49-F238E27FC236}">
                    <a16:creationId xmlns:a16="http://schemas.microsoft.com/office/drawing/2014/main" id="{0C971F37-619A-44E6-B872-77133F56258E}"/>
                  </a:ext>
                </a:extLst>
              </p:cNvPr>
              <p:cNvSpPr txBox="1">
                <a:spLocks noRot="1" noChangeAspect="1" noMove="1" noResize="1" noEditPoints="1" noAdjustHandles="1" noChangeArrowheads="1" noChangeShapeType="1" noTextEdit="1"/>
              </p:cNvSpPr>
              <p:nvPr/>
            </p:nvSpPr>
            <p:spPr>
              <a:xfrm>
                <a:off x="7470369" y="2457877"/>
                <a:ext cx="2433615" cy="369332"/>
              </a:xfrm>
              <a:prstGeom prst="rect">
                <a:avLst/>
              </a:prstGeom>
              <a:blipFill>
                <a:blip r:embed="rId4"/>
                <a:stretch>
                  <a:fillRect l="-2000" t="-8197" r="-1250" b="-24590"/>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001C020C-00C3-4DC7-A456-8B3C8A6D622A}"/>
              </a:ext>
            </a:extLst>
          </p:cNvPr>
          <p:cNvCxnSpPr/>
          <p:nvPr/>
        </p:nvCxnSpPr>
        <p:spPr>
          <a:xfrm flipH="1">
            <a:off x="4799856" y="2636912"/>
            <a:ext cx="26705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F87E4D1-4600-45D3-8752-90C43F2BC76C}"/>
              </a:ext>
            </a:extLst>
          </p:cNvPr>
          <p:cNvSpPr txBox="1"/>
          <p:nvPr/>
        </p:nvSpPr>
        <p:spPr>
          <a:xfrm>
            <a:off x="2999656" y="4534453"/>
            <a:ext cx="1159292" cy="369332"/>
          </a:xfrm>
          <a:prstGeom prst="rect">
            <a:avLst/>
          </a:prstGeom>
          <a:solidFill>
            <a:srgbClr val="92D050"/>
          </a:solidFill>
        </p:spPr>
        <p:txBody>
          <a:bodyPr wrap="none" rtlCol="0">
            <a:spAutoFit/>
          </a:bodyPr>
          <a:lstStyle/>
          <a:p>
            <a:r>
              <a:rPr lang="en-US" dirty="0"/>
              <a:t>Bias term</a:t>
            </a:r>
          </a:p>
        </p:txBody>
      </p:sp>
      <p:cxnSp>
        <p:nvCxnSpPr>
          <p:cNvPr id="13" name="Straight Arrow Connector 12">
            <a:extLst>
              <a:ext uri="{FF2B5EF4-FFF2-40B4-BE49-F238E27FC236}">
                <a16:creationId xmlns:a16="http://schemas.microsoft.com/office/drawing/2014/main" id="{B9499A65-734E-4E89-AD37-600979308A26}"/>
              </a:ext>
            </a:extLst>
          </p:cNvPr>
          <p:cNvCxnSpPr>
            <a:cxnSpLocks/>
            <a:stCxn id="11" idx="0"/>
          </p:cNvCxnSpPr>
          <p:nvPr/>
        </p:nvCxnSpPr>
        <p:spPr>
          <a:xfrm flipH="1" flipV="1">
            <a:off x="2855642" y="4254519"/>
            <a:ext cx="723661" cy="279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67406EC-5B8A-42CC-B908-C9E3C329A7E8}"/>
              </a:ext>
            </a:extLst>
          </p:cNvPr>
          <p:cNvCxnSpPr>
            <a:cxnSpLocks/>
            <a:stCxn id="11" idx="0"/>
          </p:cNvCxnSpPr>
          <p:nvPr/>
        </p:nvCxnSpPr>
        <p:spPr>
          <a:xfrm flipV="1">
            <a:off x="3579303" y="4254519"/>
            <a:ext cx="634599" cy="279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1128F1B-071F-49E8-ACE3-9F1B465BD6EA}"/>
                  </a:ext>
                </a:extLst>
              </p:cNvPr>
              <p:cNvSpPr txBox="1"/>
              <p:nvPr/>
            </p:nvSpPr>
            <p:spPr>
              <a:xfrm>
                <a:off x="6602674" y="4272012"/>
                <a:ext cx="2556597" cy="369332"/>
              </a:xfrm>
              <a:prstGeom prst="rect">
                <a:avLst/>
              </a:prstGeom>
              <a:solidFill>
                <a:srgbClr val="92D050"/>
              </a:solidFill>
            </p:spPr>
            <p:txBody>
              <a:bodyPr wrap="none" rtlCol="0">
                <a:spAutoFit/>
              </a:bodyPr>
              <a:lstStyle/>
              <a:p>
                <a:r>
                  <a:rPr lang="en-US" dirty="0"/>
                  <a:t>Hidden node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oMath>
                </a14:m>
                <a:r>
                  <a:rPr lang="en-US" dirty="0"/>
                  <a:t> is AND</a:t>
                </a:r>
              </a:p>
            </p:txBody>
          </p:sp>
        </mc:Choice>
        <mc:Fallback xmlns="">
          <p:sp>
            <p:nvSpPr>
              <p:cNvPr id="26" name="TextBox 25">
                <a:extLst>
                  <a:ext uri="{FF2B5EF4-FFF2-40B4-BE49-F238E27FC236}">
                    <a16:creationId xmlns:a16="http://schemas.microsoft.com/office/drawing/2014/main" id="{71128F1B-071F-49E8-ACE3-9F1B465BD6EA}"/>
                  </a:ext>
                </a:extLst>
              </p:cNvPr>
              <p:cNvSpPr txBox="1">
                <a:spLocks noRot="1" noChangeAspect="1" noMove="1" noResize="1" noEditPoints="1" noAdjustHandles="1" noChangeArrowheads="1" noChangeShapeType="1" noTextEdit="1"/>
              </p:cNvSpPr>
              <p:nvPr/>
            </p:nvSpPr>
            <p:spPr>
              <a:xfrm>
                <a:off x="6602674" y="4272012"/>
                <a:ext cx="2556597" cy="369332"/>
              </a:xfrm>
              <a:prstGeom prst="rect">
                <a:avLst/>
              </a:prstGeom>
              <a:blipFill>
                <a:blip r:embed="rId5"/>
                <a:stretch>
                  <a:fillRect l="-1905" t="-10000" r="-952" b="-26667"/>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FFCBC2F0-E5F5-4CA1-956D-474C24239FC6}"/>
              </a:ext>
            </a:extLst>
          </p:cNvPr>
          <p:cNvCxnSpPr/>
          <p:nvPr/>
        </p:nvCxnSpPr>
        <p:spPr>
          <a:xfrm flipH="1" flipV="1">
            <a:off x="4655840" y="3576519"/>
            <a:ext cx="1872208" cy="879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C9582BE-4BDC-4413-A5C8-0BB25FFAFED3}"/>
                  </a:ext>
                </a:extLst>
              </p:cNvPr>
              <p:cNvSpPr txBox="1"/>
              <p:nvPr/>
            </p:nvSpPr>
            <p:spPr>
              <a:xfrm>
                <a:off x="7896200" y="3429000"/>
                <a:ext cx="2259914" cy="369332"/>
              </a:xfrm>
              <a:prstGeom prst="rect">
                <a:avLst/>
              </a:prstGeom>
              <a:solidFill>
                <a:srgbClr val="92D050"/>
              </a:solidFill>
            </p:spPr>
            <p:txBody>
              <a:bodyPr wrap="none" rtlCol="0">
                <a:spAutoFit/>
              </a:bodyPr>
              <a:lstStyle/>
              <a:p>
                <a:r>
                  <a:rPr lang="en-US" dirty="0"/>
                  <a:t>Output node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0</m:t>
                        </m:r>
                      </m:sub>
                    </m:sSub>
                  </m:oMath>
                </a14:m>
                <a:endParaRPr lang="en-US" dirty="0"/>
              </a:p>
            </p:txBody>
          </p:sp>
        </mc:Choice>
        <mc:Fallback xmlns="">
          <p:sp>
            <p:nvSpPr>
              <p:cNvPr id="29" name="TextBox 28">
                <a:extLst>
                  <a:ext uri="{FF2B5EF4-FFF2-40B4-BE49-F238E27FC236}">
                    <a16:creationId xmlns:a16="http://schemas.microsoft.com/office/drawing/2014/main" id="{7C9582BE-4BDC-4413-A5C8-0BB25FFAFED3}"/>
                  </a:ext>
                </a:extLst>
              </p:cNvPr>
              <p:cNvSpPr txBox="1">
                <a:spLocks noRot="1" noChangeAspect="1" noMove="1" noResize="1" noEditPoints="1" noAdjustHandles="1" noChangeArrowheads="1" noChangeShapeType="1" noTextEdit="1"/>
              </p:cNvSpPr>
              <p:nvPr/>
            </p:nvSpPr>
            <p:spPr>
              <a:xfrm>
                <a:off x="7896200" y="3429000"/>
                <a:ext cx="2259914" cy="369332"/>
              </a:xfrm>
              <a:prstGeom prst="rect">
                <a:avLst/>
              </a:prstGeom>
              <a:blipFill>
                <a:blip r:embed="rId6"/>
                <a:stretch>
                  <a:fillRect l="-2156" t="-10000" b="-25000"/>
                </a:stretch>
              </a:blipFill>
            </p:spPr>
            <p:txBody>
              <a:bodyPr/>
              <a:lstStyle/>
              <a:p>
                <a:r>
                  <a:rPr lang="en-US">
                    <a:noFill/>
                  </a:rPr>
                  <a:t> </a:t>
                </a:r>
              </a:p>
            </p:txBody>
          </p:sp>
        </mc:Fallback>
      </mc:AlternateContent>
      <p:cxnSp>
        <p:nvCxnSpPr>
          <p:cNvPr id="31" name="Straight Arrow Connector 30">
            <a:extLst>
              <a:ext uri="{FF2B5EF4-FFF2-40B4-BE49-F238E27FC236}">
                <a16:creationId xmlns:a16="http://schemas.microsoft.com/office/drawing/2014/main" id="{2B83A3E3-3AAE-4019-A218-FA2D407B55F0}"/>
              </a:ext>
            </a:extLst>
          </p:cNvPr>
          <p:cNvCxnSpPr>
            <a:stCxn id="29" idx="1"/>
          </p:cNvCxnSpPr>
          <p:nvPr/>
        </p:nvCxnSpPr>
        <p:spPr>
          <a:xfrm flipH="1" flipV="1">
            <a:off x="6528048" y="3429000"/>
            <a:ext cx="1368152"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03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26" grpId="0" animBg="1"/>
      <p:bldP spid="2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C776-A011-4935-92B4-B478AC66401C}"/>
              </a:ext>
            </a:extLst>
          </p:cNvPr>
          <p:cNvSpPr>
            <a:spLocks noGrp="1"/>
          </p:cNvSpPr>
          <p:nvPr>
            <p:ph type="title"/>
          </p:nvPr>
        </p:nvSpPr>
        <p:spPr/>
        <p:txBody>
          <a:bodyPr/>
          <a:lstStyle/>
          <a:p>
            <a:r>
              <a:rPr lang="en-US" dirty="0"/>
              <a:t>Error</a:t>
            </a:r>
          </a:p>
        </p:txBody>
      </p:sp>
      <p:sp>
        <p:nvSpPr>
          <p:cNvPr id="3" name="Content Placeholder 2">
            <a:extLst>
              <a:ext uri="{FF2B5EF4-FFF2-40B4-BE49-F238E27FC236}">
                <a16:creationId xmlns:a16="http://schemas.microsoft.com/office/drawing/2014/main" id="{41A4D9D0-FC2C-4864-AE88-E1EB526EF239}"/>
              </a:ext>
            </a:extLst>
          </p:cNvPr>
          <p:cNvSpPr>
            <a:spLocks noGrp="1"/>
          </p:cNvSpPr>
          <p:nvPr>
            <p:ph idx="1"/>
          </p:nvPr>
        </p:nvSpPr>
        <p:spPr/>
        <p:txBody>
          <a:bodyPr>
            <a:normAutofit/>
          </a:bodyPr>
          <a:lstStyle/>
          <a:p>
            <a:r>
              <a:rPr lang="en-US" dirty="0"/>
              <a:t>The computed value is 0.76 but the correct value is 1</a:t>
            </a:r>
          </a:p>
          <a:p>
            <a:pPr lvl="1"/>
            <a:r>
              <a:rPr lang="en-US" dirty="0"/>
              <a:t>There is an </a:t>
            </a:r>
            <a:r>
              <a:rPr lang="en-US" dirty="0">
                <a:solidFill>
                  <a:schemeClr val="accent6">
                    <a:lumMod val="75000"/>
                  </a:schemeClr>
                </a:solidFill>
              </a:rPr>
              <a:t>error</a:t>
            </a:r>
            <a:r>
              <a:rPr lang="en-US" dirty="0"/>
              <a:t> in the computation</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How do we set the weights so as to minimize this error?</a:t>
            </a:r>
          </a:p>
        </p:txBody>
      </p:sp>
      <p:sp>
        <p:nvSpPr>
          <p:cNvPr id="4" name="Slide Number Placeholder 3">
            <a:extLst>
              <a:ext uri="{FF2B5EF4-FFF2-40B4-BE49-F238E27FC236}">
                <a16:creationId xmlns:a16="http://schemas.microsoft.com/office/drawing/2014/main" id="{E455DC71-5D47-41AB-9D81-DE8400D7A7C1}"/>
              </a:ext>
            </a:extLst>
          </p:cNvPr>
          <p:cNvSpPr>
            <a:spLocks noGrp="1"/>
          </p:cNvSpPr>
          <p:nvPr>
            <p:ph type="sldNum" sz="quarter" idx="12"/>
          </p:nvPr>
        </p:nvSpPr>
        <p:spPr/>
        <p:txBody>
          <a:bodyPr/>
          <a:lstStyle/>
          <a:p>
            <a:fld id="{878E0B35-C73E-49DE-9EA0-4D9F6C87E107}" type="slidenum">
              <a:rPr lang="el-GR" smtClean="0"/>
              <a:pPr/>
              <a:t>57</a:t>
            </a:fld>
            <a:endParaRPr lang="el-GR"/>
          </a:p>
        </p:txBody>
      </p:sp>
      <p:pic>
        <p:nvPicPr>
          <p:cNvPr id="5" name="Picture 4">
            <a:extLst>
              <a:ext uri="{FF2B5EF4-FFF2-40B4-BE49-F238E27FC236}">
                <a16:creationId xmlns:a16="http://schemas.microsoft.com/office/drawing/2014/main" id="{67533770-E401-46F8-8F1B-9A710A103855}"/>
              </a:ext>
            </a:extLst>
          </p:cNvPr>
          <p:cNvPicPr>
            <a:picLocks noChangeAspect="1"/>
          </p:cNvPicPr>
          <p:nvPr/>
        </p:nvPicPr>
        <p:blipFill>
          <a:blip r:embed="rId2"/>
          <a:stretch>
            <a:fillRect/>
          </a:stretch>
        </p:blipFill>
        <p:spPr>
          <a:xfrm>
            <a:off x="4079776" y="2802128"/>
            <a:ext cx="4852432" cy="2311504"/>
          </a:xfrm>
          <a:prstGeom prst="rect">
            <a:avLst/>
          </a:prstGeom>
        </p:spPr>
      </p:pic>
    </p:spTree>
    <p:extLst>
      <p:ext uri="{BB962C8B-B14F-4D97-AF65-F5344CB8AC3E}">
        <p14:creationId xmlns:p14="http://schemas.microsoft.com/office/powerpoint/2010/main" val="1968995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BD05E-38E5-4AED-A295-BEFDDE7944CD}"/>
              </a:ext>
            </a:extLst>
          </p:cNvPr>
          <p:cNvSpPr>
            <a:spLocks noGrp="1"/>
          </p:cNvSpPr>
          <p:nvPr>
            <p:ph type="title"/>
          </p:nvPr>
        </p:nvSpPr>
        <p:spPr/>
        <p:txBody>
          <a:bodyPr/>
          <a:lstStyle/>
          <a:p>
            <a:r>
              <a:rPr lang="en-US" dirty="0"/>
              <a:t>Gradient Descent</a:t>
            </a:r>
          </a:p>
        </p:txBody>
      </p:sp>
      <p:sp>
        <p:nvSpPr>
          <p:cNvPr id="3" name="Content Placeholder 2">
            <a:extLst>
              <a:ext uri="{FF2B5EF4-FFF2-40B4-BE49-F238E27FC236}">
                <a16:creationId xmlns:a16="http://schemas.microsoft.com/office/drawing/2014/main" id="{1F470AB6-3B23-4C7B-BB93-D56E0FD7B397}"/>
              </a:ext>
            </a:extLst>
          </p:cNvPr>
          <p:cNvSpPr>
            <a:spLocks noGrp="1"/>
          </p:cNvSpPr>
          <p:nvPr>
            <p:ph idx="1"/>
          </p:nvPr>
        </p:nvSpPr>
        <p:spPr/>
        <p:txBody>
          <a:bodyPr/>
          <a:lstStyle/>
          <a:p>
            <a:r>
              <a:rPr lang="en-US" dirty="0"/>
              <a:t>The </a:t>
            </a:r>
            <a:r>
              <a:rPr lang="en-US" dirty="0">
                <a:solidFill>
                  <a:schemeClr val="accent6">
                    <a:lumMod val="75000"/>
                  </a:schemeClr>
                </a:solidFill>
              </a:rPr>
              <a:t>error</a:t>
            </a:r>
            <a:r>
              <a:rPr lang="en-US" dirty="0"/>
              <a:t> is a </a:t>
            </a:r>
            <a:r>
              <a:rPr lang="en-US" dirty="0">
                <a:solidFill>
                  <a:srgbClr val="0070C0"/>
                </a:solidFill>
              </a:rPr>
              <a:t>function of the weights</a:t>
            </a:r>
          </a:p>
          <a:p>
            <a:r>
              <a:rPr lang="en-US" dirty="0"/>
              <a:t>We want to find the weights that minimize the error</a:t>
            </a:r>
          </a:p>
          <a:p>
            <a:r>
              <a:rPr lang="en-US" dirty="0"/>
              <a:t>Compute </a:t>
            </a:r>
            <a:r>
              <a:rPr lang="en-US" dirty="0">
                <a:solidFill>
                  <a:schemeClr val="accent6">
                    <a:lumMod val="75000"/>
                  </a:schemeClr>
                </a:solidFill>
              </a:rPr>
              <a:t>gradient</a:t>
            </a:r>
            <a:r>
              <a:rPr lang="en-US" dirty="0"/>
              <a:t>: gives the direction to the minimum</a:t>
            </a:r>
          </a:p>
          <a:p>
            <a:r>
              <a:rPr lang="en-US" dirty="0"/>
              <a:t>Adjust weights, </a:t>
            </a:r>
            <a:r>
              <a:rPr lang="en-US" dirty="0">
                <a:solidFill>
                  <a:srgbClr val="0070C0"/>
                </a:solidFill>
              </a:rPr>
              <a:t>moving at the direction of the gradient</a:t>
            </a:r>
            <a:r>
              <a:rPr lang="en-US" dirty="0"/>
              <a:t>.  </a:t>
            </a:r>
          </a:p>
        </p:txBody>
      </p:sp>
      <p:sp>
        <p:nvSpPr>
          <p:cNvPr id="4" name="Slide Number Placeholder 3">
            <a:extLst>
              <a:ext uri="{FF2B5EF4-FFF2-40B4-BE49-F238E27FC236}">
                <a16:creationId xmlns:a16="http://schemas.microsoft.com/office/drawing/2014/main" id="{97B28F4F-5F9D-4D9A-BC8E-FAC6BA31E76F}"/>
              </a:ext>
            </a:extLst>
          </p:cNvPr>
          <p:cNvSpPr>
            <a:spLocks noGrp="1"/>
          </p:cNvSpPr>
          <p:nvPr>
            <p:ph type="sldNum" sz="quarter" idx="12"/>
          </p:nvPr>
        </p:nvSpPr>
        <p:spPr/>
        <p:txBody>
          <a:bodyPr/>
          <a:lstStyle/>
          <a:p>
            <a:fld id="{878E0B35-C73E-49DE-9EA0-4D9F6C87E107}" type="slidenum">
              <a:rPr lang="el-GR" smtClean="0"/>
              <a:pPr/>
              <a:t>58</a:t>
            </a:fld>
            <a:endParaRPr lang="el-GR"/>
          </a:p>
        </p:txBody>
      </p:sp>
    </p:spTree>
    <p:extLst>
      <p:ext uri="{BB962C8B-B14F-4D97-AF65-F5344CB8AC3E}">
        <p14:creationId xmlns:p14="http://schemas.microsoft.com/office/powerpoint/2010/main" val="1342041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14392-0FBA-4997-8C76-91EBE01681D3}"/>
              </a:ext>
            </a:extLst>
          </p:cNvPr>
          <p:cNvSpPr>
            <a:spLocks noGrp="1"/>
          </p:cNvSpPr>
          <p:nvPr>
            <p:ph type="title"/>
          </p:nvPr>
        </p:nvSpPr>
        <p:spPr/>
        <p:txBody>
          <a:bodyPr/>
          <a:lstStyle/>
          <a:p>
            <a:r>
              <a:rPr lang="en-US" dirty="0"/>
              <a:t>Gradient Descent</a:t>
            </a:r>
          </a:p>
        </p:txBody>
      </p:sp>
      <p:pic>
        <p:nvPicPr>
          <p:cNvPr id="5" name="Content Placeholder 4">
            <a:extLst>
              <a:ext uri="{FF2B5EF4-FFF2-40B4-BE49-F238E27FC236}">
                <a16:creationId xmlns:a16="http://schemas.microsoft.com/office/drawing/2014/main" id="{3B33A534-ACC5-41D9-9F45-8C832A84B1AE}"/>
              </a:ext>
            </a:extLst>
          </p:cNvPr>
          <p:cNvPicPr>
            <a:picLocks noGrp="1" noChangeAspect="1"/>
          </p:cNvPicPr>
          <p:nvPr>
            <p:ph idx="1"/>
          </p:nvPr>
        </p:nvPicPr>
        <p:blipFill>
          <a:blip r:embed="rId2"/>
          <a:stretch>
            <a:fillRect/>
          </a:stretch>
        </p:blipFill>
        <p:spPr>
          <a:xfrm>
            <a:off x="3647728" y="1844825"/>
            <a:ext cx="5400600" cy="3892627"/>
          </a:xfrm>
          <a:prstGeom prst="rect">
            <a:avLst/>
          </a:prstGeom>
        </p:spPr>
      </p:pic>
      <p:sp>
        <p:nvSpPr>
          <p:cNvPr id="4" name="Slide Number Placeholder 3">
            <a:extLst>
              <a:ext uri="{FF2B5EF4-FFF2-40B4-BE49-F238E27FC236}">
                <a16:creationId xmlns:a16="http://schemas.microsoft.com/office/drawing/2014/main" id="{9D94FD86-3CD2-4B95-AA4B-E70937B7DDC3}"/>
              </a:ext>
            </a:extLst>
          </p:cNvPr>
          <p:cNvSpPr>
            <a:spLocks noGrp="1"/>
          </p:cNvSpPr>
          <p:nvPr>
            <p:ph type="sldNum" sz="quarter" idx="12"/>
          </p:nvPr>
        </p:nvSpPr>
        <p:spPr/>
        <p:txBody>
          <a:bodyPr/>
          <a:lstStyle/>
          <a:p>
            <a:fld id="{878E0B35-C73E-49DE-9EA0-4D9F6C87E107}" type="slidenum">
              <a:rPr lang="el-GR" smtClean="0"/>
              <a:pPr/>
              <a:t>59</a:t>
            </a:fld>
            <a:endParaRPr lang="el-GR"/>
          </a:p>
        </p:txBody>
      </p:sp>
    </p:spTree>
    <p:extLst>
      <p:ext uri="{BB962C8B-B14F-4D97-AF65-F5344CB8AC3E}">
        <p14:creationId xmlns:p14="http://schemas.microsoft.com/office/powerpoint/2010/main" val="166612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2" name="Rectangle 2"/>
          <p:cNvSpPr>
            <a:spLocks noGrp="1" noChangeArrowheads="1"/>
          </p:cNvSpPr>
          <p:nvPr>
            <p:ph type="title"/>
          </p:nvPr>
        </p:nvSpPr>
        <p:spPr/>
        <p:txBody>
          <a:bodyPr/>
          <a:lstStyle/>
          <a:p>
            <a:r>
              <a:rPr lang="en-US"/>
              <a:t>Nearest Neighbor Classifiers</a:t>
            </a:r>
          </a:p>
        </p:txBody>
      </p:sp>
      <p:sp>
        <p:nvSpPr>
          <p:cNvPr id="1054723" name="Rectangle 3"/>
          <p:cNvSpPr>
            <a:spLocks noGrp="1" noChangeArrowheads="1"/>
          </p:cNvSpPr>
          <p:nvPr>
            <p:ph type="body" idx="1"/>
          </p:nvPr>
        </p:nvSpPr>
        <p:spPr/>
        <p:txBody>
          <a:bodyPr/>
          <a:lstStyle/>
          <a:p>
            <a:r>
              <a:rPr lang="en-US" dirty="0"/>
              <a:t>Basic idea:</a:t>
            </a:r>
          </a:p>
          <a:p>
            <a:pPr lvl="1"/>
            <a:r>
              <a:rPr lang="en-US" dirty="0"/>
              <a:t>“</a:t>
            </a:r>
            <a:r>
              <a:rPr lang="en-US" i="1" dirty="0"/>
              <a:t>If it walks like a duck, quacks like a duck, then it’s probably a duck</a:t>
            </a:r>
            <a:r>
              <a:rPr lang="en-US" dirty="0"/>
              <a:t>”</a:t>
            </a:r>
          </a:p>
        </p:txBody>
      </p:sp>
      <p:grpSp>
        <p:nvGrpSpPr>
          <p:cNvPr id="1054724" name="Group 4"/>
          <p:cNvGrpSpPr>
            <a:grpSpLocks/>
          </p:cNvGrpSpPr>
          <p:nvPr/>
        </p:nvGrpSpPr>
        <p:grpSpPr bwMode="auto">
          <a:xfrm>
            <a:off x="1828800" y="3124200"/>
            <a:ext cx="8229600" cy="3429000"/>
            <a:chOff x="192" y="1776"/>
            <a:chExt cx="5184" cy="2160"/>
          </a:xfrm>
        </p:grpSpPr>
        <p:pic>
          <p:nvPicPr>
            <p:cNvPr id="1054725" name="Picture 5" descr="j034580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6" y="2160"/>
              <a:ext cx="528" cy="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54726" name="Picture 6" descr="j02395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6" y="2640"/>
              <a:ext cx="720" cy="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54727" name="Picture 7" descr="j035038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6" y="1968"/>
              <a:ext cx="444"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54728" name="Picture 8" descr="j03306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2" y="2976"/>
              <a:ext cx="373" cy="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54729" name="Picture 9" descr="j035038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8" y="3168"/>
              <a:ext cx="624" cy="440"/>
            </a:xfrm>
            <a:prstGeom prst="rect">
              <a:avLst/>
            </a:prstGeom>
            <a:noFill/>
            <a:extLst>
              <a:ext uri="{909E8E84-426E-40DD-AFC4-6F175D3DCCD1}">
                <a14:hiddenFill xmlns:a14="http://schemas.microsoft.com/office/drawing/2010/main">
                  <a:solidFill>
                    <a:srgbClr val="FFFFFF"/>
                  </a:solidFill>
                </a14:hiddenFill>
              </a:ext>
            </a:extLst>
          </p:spPr>
        </p:pic>
        <p:pic>
          <p:nvPicPr>
            <p:cNvPr id="1054730" name="Picture 10" descr="j035035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76" y="2448"/>
              <a:ext cx="720" cy="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54731" name="Oval 11"/>
            <p:cNvSpPr>
              <a:spLocks noChangeArrowheads="1"/>
            </p:cNvSpPr>
            <p:nvPr/>
          </p:nvSpPr>
          <p:spPr bwMode="auto">
            <a:xfrm>
              <a:off x="816" y="1776"/>
              <a:ext cx="2544" cy="2160"/>
            </a:xfrm>
            <a:prstGeom prst="ellipse">
              <a:avLst/>
            </a:prstGeom>
            <a:noFill/>
            <a:ln w="12700">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732" name="Text Box 12"/>
            <p:cNvSpPr txBox="1">
              <a:spLocks noChangeArrowheads="1"/>
            </p:cNvSpPr>
            <p:nvPr/>
          </p:nvSpPr>
          <p:spPr bwMode="auto">
            <a:xfrm>
              <a:off x="192" y="3312"/>
              <a:ext cx="86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Training Records</a:t>
              </a:r>
            </a:p>
          </p:txBody>
        </p:sp>
        <p:sp>
          <p:nvSpPr>
            <p:cNvPr id="1054733" name="Text Box 13"/>
            <p:cNvSpPr txBox="1">
              <a:spLocks noChangeArrowheads="1"/>
            </p:cNvSpPr>
            <p:nvPr/>
          </p:nvSpPr>
          <p:spPr bwMode="auto">
            <a:xfrm>
              <a:off x="4512" y="2064"/>
              <a:ext cx="86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t>Test Record</a:t>
              </a:r>
            </a:p>
          </p:txBody>
        </p:sp>
      </p:grpSp>
      <p:grpSp>
        <p:nvGrpSpPr>
          <p:cNvPr id="1054734" name="Group 14"/>
          <p:cNvGrpSpPr>
            <a:grpSpLocks/>
          </p:cNvGrpSpPr>
          <p:nvPr/>
        </p:nvGrpSpPr>
        <p:grpSpPr bwMode="auto">
          <a:xfrm>
            <a:off x="4191000" y="3352800"/>
            <a:ext cx="4572000" cy="2286000"/>
            <a:chOff x="1680" y="1920"/>
            <a:chExt cx="2880" cy="1440"/>
          </a:xfrm>
        </p:grpSpPr>
        <p:sp>
          <p:nvSpPr>
            <p:cNvPr id="1054735" name="Text Box 15"/>
            <p:cNvSpPr txBox="1">
              <a:spLocks noChangeArrowheads="1"/>
            </p:cNvSpPr>
            <p:nvPr/>
          </p:nvSpPr>
          <p:spPr bwMode="auto">
            <a:xfrm>
              <a:off x="3312" y="1920"/>
              <a:ext cx="86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Compute Distance</a:t>
              </a:r>
            </a:p>
          </p:txBody>
        </p:sp>
        <p:grpSp>
          <p:nvGrpSpPr>
            <p:cNvPr id="1054736" name="Group 16"/>
            <p:cNvGrpSpPr>
              <a:grpSpLocks/>
            </p:cNvGrpSpPr>
            <p:nvPr/>
          </p:nvGrpSpPr>
          <p:grpSpPr bwMode="auto">
            <a:xfrm>
              <a:off x="1680" y="2256"/>
              <a:ext cx="2880" cy="1104"/>
              <a:chOff x="1680" y="2256"/>
              <a:chExt cx="2880" cy="1104"/>
            </a:xfrm>
          </p:grpSpPr>
          <p:sp>
            <p:nvSpPr>
              <p:cNvPr id="1054737" name="Line 17"/>
              <p:cNvSpPr>
                <a:spLocks noChangeShapeType="1"/>
              </p:cNvSpPr>
              <p:nvPr/>
            </p:nvSpPr>
            <p:spPr bwMode="auto">
              <a:xfrm>
                <a:off x="2832" y="2256"/>
                <a:ext cx="1680" cy="57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738" name="Line 18"/>
              <p:cNvSpPr>
                <a:spLocks noChangeShapeType="1"/>
              </p:cNvSpPr>
              <p:nvPr/>
            </p:nvSpPr>
            <p:spPr bwMode="auto">
              <a:xfrm>
                <a:off x="2544" y="2880"/>
                <a:ext cx="2016" cy="4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739" name="Line 19"/>
              <p:cNvSpPr>
                <a:spLocks noChangeShapeType="1"/>
              </p:cNvSpPr>
              <p:nvPr/>
            </p:nvSpPr>
            <p:spPr bwMode="auto">
              <a:xfrm flipV="1">
                <a:off x="2928" y="3072"/>
                <a:ext cx="1584" cy="28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740" name="Line 20"/>
              <p:cNvSpPr>
                <a:spLocks noChangeShapeType="1"/>
              </p:cNvSpPr>
              <p:nvPr/>
            </p:nvSpPr>
            <p:spPr bwMode="auto">
              <a:xfrm flipV="1">
                <a:off x="1680" y="3024"/>
                <a:ext cx="2832" cy="19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741" name="Line 21"/>
              <p:cNvSpPr>
                <a:spLocks noChangeShapeType="1"/>
              </p:cNvSpPr>
              <p:nvPr/>
            </p:nvSpPr>
            <p:spPr bwMode="auto">
              <a:xfrm>
                <a:off x="1920" y="2352"/>
                <a:ext cx="2544" cy="52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054742" name="Group 22"/>
          <p:cNvGrpSpPr>
            <a:grpSpLocks/>
          </p:cNvGrpSpPr>
          <p:nvPr/>
        </p:nvGrpSpPr>
        <p:grpSpPr bwMode="auto">
          <a:xfrm>
            <a:off x="5562600" y="4876800"/>
            <a:ext cx="3352800" cy="1327150"/>
            <a:chOff x="2544" y="2880"/>
            <a:chExt cx="2112" cy="836"/>
          </a:xfrm>
        </p:grpSpPr>
        <p:sp>
          <p:nvSpPr>
            <p:cNvPr id="1054743" name="Text Box 23"/>
            <p:cNvSpPr txBox="1">
              <a:spLocks noChangeArrowheads="1"/>
            </p:cNvSpPr>
            <p:nvPr/>
          </p:nvSpPr>
          <p:spPr bwMode="auto">
            <a:xfrm>
              <a:off x="3264" y="3312"/>
              <a:ext cx="139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Choose k of the “nearest” records</a:t>
              </a:r>
            </a:p>
          </p:txBody>
        </p:sp>
        <p:grpSp>
          <p:nvGrpSpPr>
            <p:cNvPr id="1054744" name="Group 24"/>
            <p:cNvGrpSpPr>
              <a:grpSpLocks/>
            </p:cNvGrpSpPr>
            <p:nvPr/>
          </p:nvGrpSpPr>
          <p:grpSpPr bwMode="auto">
            <a:xfrm>
              <a:off x="2544" y="2880"/>
              <a:ext cx="2016" cy="480"/>
              <a:chOff x="2544" y="2880"/>
              <a:chExt cx="2016" cy="480"/>
            </a:xfrm>
          </p:grpSpPr>
          <p:sp>
            <p:nvSpPr>
              <p:cNvPr id="1054745" name="Line 25"/>
              <p:cNvSpPr>
                <a:spLocks noChangeShapeType="1"/>
              </p:cNvSpPr>
              <p:nvPr/>
            </p:nvSpPr>
            <p:spPr bwMode="auto">
              <a:xfrm>
                <a:off x="2544" y="2880"/>
                <a:ext cx="2016" cy="48"/>
              </a:xfrm>
              <a:prstGeom prst="line">
                <a:avLst/>
              </a:prstGeom>
              <a:noFill/>
              <a:ln w="444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746" name="Line 26"/>
              <p:cNvSpPr>
                <a:spLocks noChangeShapeType="1"/>
              </p:cNvSpPr>
              <p:nvPr/>
            </p:nvSpPr>
            <p:spPr bwMode="auto">
              <a:xfrm flipV="1">
                <a:off x="2928" y="3072"/>
                <a:ext cx="1584" cy="288"/>
              </a:xfrm>
              <a:prstGeom prst="line">
                <a:avLst/>
              </a:prstGeom>
              <a:noFill/>
              <a:ln w="444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val="875650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547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054734"/>
                                        </p:tgtEl>
                                        <p:attrNameLst>
                                          <p:attrName>style.visibility</p:attrName>
                                        </p:attrNameLst>
                                      </p:cBhvr>
                                      <p:to>
                                        <p:strVal val="visible"/>
                                      </p:to>
                                    </p:set>
                                  </p:childTnLst>
                                  <p:subTnLst>
                                    <p:set>
                                      <p:cBhvr override="childStyle">
                                        <p:cTn dur="1" fill="hold" display="0" masterRel="nextClick" afterEffect="1"/>
                                        <p:tgtEl>
                                          <p:spTgt spid="1054734"/>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0547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A6F0E-23F7-428F-B627-607E33753A2C}"/>
              </a:ext>
            </a:extLst>
          </p:cNvPr>
          <p:cNvSpPr>
            <a:spLocks noGrp="1"/>
          </p:cNvSpPr>
          <p:nvPr>
            <p:ph type="title"/>
          </p:nvPr>
        </p:nvSpPr>
        <p:spPr/>
        <p:txBody>
          <a:bodyPr/>
          <a:lstStyle/>
          <a:p>
            <a:r>
              <a:rPr lang="en-US" dirty="0"/>
              <a:t>Gradient Descent</a:t>
            </a:r>
          </a:p>
        </p:txBody>
      </p:sp>
      <p:pic>
        <p:nvPicPr>
          <p:cNvPr id="5" name="Content Placeholder 4">
            <a:extLst>
              <a:ext uri="{FF2B5EF4-FFF2-40B4-BE49-F238E27FC236}">
                <a16:creationId xmlns:a16="http://schemas.microsoft.com/office/drawing/2014/main" id="{00D82215-F05B-43A6-BCED-05DED4F97286}"/>
              </a:ext>
            </a:extLst>
          </p:cNvPr>
          <p:cNvPicPr>
            <a:picLocks noGrp="1" noChangeAspect="1"/>
          </p:cNvPicPr>
          <p:nvPr>
            <p:ph idx="1"/>
          </p:nvPr>
        </p:nvPicPr>
        <p:blipFill>
          <a:blip r:embed="rId2"/>
          <a:stretch>
            <a:fillRect/>
          </a:stretch>
        </p:blipFill>
        <p:spPr>
          <a:xfrm>
            <a:off x="2716032" y="1844825"/>
            <a:ext cx="7124385" cy="4254345"/>
          </a:xfrm>
          <a:prstGeom prst="rect">
            <a:avLst/>
          </a:prstGeom>
        </p:spPr>
      </p:pic>
      <p:sp>
        <p:nvSpPr>
          <p:cNvPr id="4" name="Slide Number Placeholder 3">
            <a:extLst>
              <a:ext uri="{FF2B5EF4-FFF2-40B4-BE49-F238E27FC236}">
                <a16:creationId xmlns:a16="http://schemas.microsoft.com/office/drawing/2014/main" id="{D2176AAE-7B5B-4BA0-B13E-00A6C5549058}"/>
              </a:ext>
            </a:extLst>
          </p:cNvPr>
          <p:cNvSpPr>
            <a:spLocks noGrp="1"/>
          </p:cNvSpPr>
          <p:nvPr>
            <p:ph type="sldNum" sz="quarter" idx="12"/>
          </p:nvPr>
        </p:nvSpPr>
        <p:spPr/>
        <p:txBody>
          <a:bodyPr/>
          <a:lstStyle/>
          <a:p>
            <a:fld id="{878E0B35-C73E-49DE-9EA0-4D9F6C87E107}" type="slidenum">
              <a:rPr lang="el-GR" smtClean="0"/>
              <a:pPr/>
              <a:t>60</a:t>
            </a:fld>
            <a:endParaRPr lang="el-GR"/>
          </a:p>
        </p:txBody>
      </p:sp>
    </p:spTree>
    <p:extLst>
      <p:ext uri="{BB962C8B-B14F-4D97-AF65-F5344CB8AC3E}">
        <p14:creationId xmlns:p14="http://schemas.microsoft.com/office/powerpoint/2010/main" val="447543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49EEC-9BBA-49A6-868E-5C2E605022D3}"/>
              </a:ext>
            </a:extLst>
          </p:cNvPr>
          <p:cNvSpPr>
            <a:spLocks noGrp="1"/>
          </p:cNvSpPr>
          <p:nvPr>
            <p:ph type="title"/>
          </p:nvPr>
        </p:nvSpPr>
        <p:spPr/>
        <p:txBody>
          <a:bodyPr/>
          <a:lstStyle/>
          <a:p>
            <a:r>
              <a:rPr lang="en-US" dirty="0"/>
              <a:t>Backpropagation</a:t>
            </a:r>
          </a:p>
        </p:txBody>
      </p:sp>
      <p:sp>
        <p:nvSpPr>
          <p:cNvPr id="3" name="Content Placeholder 2">
            <a:extLst>
              <a:ext uri="{FF2B5EF4-FFF2-40B4-BE49-F238E27FC236}">
                <a16:creationId xmlns:a16="http://schemas.microsoft.com/office/drawing/2014/main" id="{2941ED6C-F07D-4EE8-9CF3-43775EE676AF}"/>
              </a:ext>
            </a:extLst>
          </p:cNvPr>
          <p:cNvSpPr>
            <a:spLocks noGrp="1"/>
          </p:cNvSpPr>
          <p:nvPr>
            <p:ph idx="1"/>
          </p:nvPr>
        </p:nvSpPr>
        <p:spPr/>
        <p:txBody>
          <a:bodyPr>
            <a:normAutofit/>
          </a:bodyPr>
          <a:lstStyle/>
          <a:p>
            <a:r>
              <a:rPr lang="en-US" dirty="0"/>
              <a:t>How can we compute the gradients? </a:t>
            </a:r>
            <a:r>
              <a:rPr lang="en-US" dirty="0">
                <a:solidFill>
                  <a:schemeClr val="accent6">
                    <a:lumMod val="75000"/>
                  </a:schemeClr>
                </a:solidFill>
              </a:rPr>
              <a:t>Backpropagation</a:t>
            </a:r>
            <a:r>
              <a:rPr lang="en-US" dirty="0"/>
              <a:t>!</a:t>
            </a:r>
          </a:p>
          <a:p>
            <a:r>
              <a:rPr lang="en-US" dirty="0"/>
              <a:t>Main idea:</a:t>
            </a:r>
          </a:p>
          <a:p>
            <a:pPr lvl="1"/>
            <a:r>
              <a:rPr lang="en-US" dirty="0"/>
              <a:t>Start from the final layer: compute the gradients for the weights of the final layer.</a:t>
            </a:r>
          </a:p>
          <a:p>
            <a:pPr lvl="1"/>
            <a:r>
              <a:rPr lang="en-US" dirty="0"/>
              <a:t>Use these gradients to compute the gradients of previous layers using the chain rule</a:t>
            </a:r>
          </a:p>
          <a:p>
            <a:pPr lvl="1"/>
            <a:r>
              <a:rPr lang="en-US" dirty="0"/>
              <a:t>Propagate the error backwards</a:t>
            </a:r>
          </a:p>
          <a:p>
            <a:r>
              <a:rPr lang="en-US" dirty="0"/>
              <a:t>Backpropagation essentially is an application of the </a:t>
            </a:r>
            <a:r>
              <a:rPr lang="en-US" dirty="0">
                <a:solidFill>
                  <a:srgbClr val="0070C0"/>
                </a:solidFill>
              </a:rPr>
              <a:t>chain rule </a:t>
            </a:r>
            <a:r>
              <a:rPr lang="en-US" dirty="0"/>
              <a:t>for differentiation.</a:t>
            </a:r>
          </a:p>
        </p:txBody>
      </p:sp>
      <p:sp>
        <p:nvSpPr>
          <p:cNvPr id="4" name="Slide Number Placeholder 3">
            <a:extLst>
              <a:ext uri="{FF2B5EF4-FFF2-40B4-BE49-F238E27FC236}">
                <a16:creationId xmlns:a16="http://schemas.microsoft.com/office/drawing/2014/main" id="{281052C2-AF1B-4BDF-8B9B-1FDCD5BF7DC0}"/>
              </a:ext>
            </a:extLst>
          </p:cNvPr>
          <p:cNvSpPr>
            <a:spLocks noGrp="1"/>
          </p:cNvSpPr>
          <p:nvPr>
            <p:ph type="sldNum" sz="quarter" idx="12"/>
          </p:nvPr>
        </p:nvSpPr>
        <p:spPr/>
        <p:txBody>
          <a:bodyPr/>
          <a:lstStyle/>
          <a:p>
            <a:fld id="{878E0B35-C73E-49DE-9EA0-4D9F6C87E107}" type="slidenum">
              <a:rPr lang="el-GR" smtClean="0"/>
              <a:pPr/>
              <a:t>61</a:t>
            </a:fld>
            <a:endParaRPr lang="el-GR"/>
          </a:p>
        </p:txBody>
      </p:sp>
    </p:spTree>
    <p:extLst>
      <p:ext uri="{BB962C8B-B14F-4D97-AF65-F5344CB8AC3E}">
        <p14:creationId xmlns:p14="http://schemas.microsoft.com/office/powerpoint/2010/main" val="16613772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791572-5DE4-41AA-AA62-6B6A8F7F4BAE}"/>
              </a:ext>
            </a:extLst>
          </p:cNvPr>
          <p:cNvSpPr>
            <a:spLocks noGrp="1"/>
          </p:cNvSpPr>
          <p:nvPr>
            <p:ph type="sldNum" sz="quarter" idx="12"/>
          </p:nvPr>
        </p:nvSpPr>
        <p:spPr/>
        <p:txBody>
          <a:bodyPr/>
          <a:lstStyle/>
          <a:p>
            <a:fld id="{878E0B35-C73E-49DE-9EA0-4D9F6C87E107}" type="slidenum">
              <a:rPr lang="el-GR" smtClean="0"/>
              <a:pPr/>
              <a:t>62</a:t>
            </a:fld>
            <a:endParaRPr lang="el-GR"/>
          </a:p>
        </p:txBody>
      </p:sp>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7D40E562-67CD-4A9F-A006-40BDB621E6DC}"/>
                  </a:ext>
                </a:extLst>
              </p:cNvPr>
              <p:cNvSpPr/>
              <p:nvPr/>
            </p:nvSpPr>
            <p:spPr>
              <a:xfrm>
                <a:off x="2016336" y="749516"/>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i="1">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5" name="Oval 4">
                <a:extLst>
                  <a:ext uri="{FF2B5EF4-FFF2-40B4-BE49-F238E27FC236}">
                    <a16:creationId xmlns:a16="http://schemas.microsoft.com/office/drawing/2014/main" id="{7D40E562-67CD-4A9F-A006-40BDB621E6DC}"/>
                  </a:ext>
                </a:extLst>
              </p:cNvPr>
              <p:cNvSpPr>
                <a:spLocks noRot="1" noChangeAspect="1" noMove="1" noResize="1" noEditPoints="1" noAdjustHandles="1" noChangeArrowheads="1" noChangeShapeType="1" noTextEdit="1"/>
              </p:cNvSpPr>
              <p:nvPr/>
            </p:nvSpPr>
            <p:spPr>
              <a:xfrm>
                <a:off x="2016336" y="749516"/>
                <a:ext cx="432048" cy="432048"/>
              </a:xfrm>
              <a:prstGeom prst="ellipse">
                <a:avLst/>
              </a:prstGeom>
              <a:blipFill>
                <a:blip r:embed="rId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2B9B0159-DC53-4F89-96D1-46D1AA85ECA2}"/>
                  </a:ext>
                </a:extLst>
              </p:cNvPr>
              <p:cNvSpPr/>
              <p:nvPr/>
            </p:nvSpPr>
            <p:spPr>
              <a:xfrm>
                <a:off x="1987736" y="1542892"/>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i="1">
                              <a:solidFill>
                                <a:schemeClr val="tx1"/>
                              </a:solidFill>
                              <a:latin typeface="Cambria Math" panose="02040503050406030204" pitchFamily="18" charset="0"/>
                            </a:rPr>
                            <m:t>2</m:t>
                          </m:r>
                        </m:sub>
                      </m:sSub>
                    </m:oMath>
                  </m:oMathPara>
                </a14:m>
                <a:endParaRPr lang="en-US" dirty="0"/>
              </a:p>
            </p:txBody>
          </p:sp>
        </mc:Choice>
        <mc:Fallback xmlns="">
          <p:sp>
            <p:nvSpPr>
              <p:cNvPr id="6" name="Oval 5">
                <a:extLst>
                  <a:ext uri="{FF2B5EF4-FFF2-40B4-BE49-F238E27FC236}">
                    <a16:creationId xmlns:a16="http://schemas.microsoft.com/office/drawing/2014/main" id="{2B9B0159-DC53-4F89-96D1-46D1AA85ECA2}"/>
                  </a:ext>
                </a:extLst>
              </p:cNvPr>
              <p:cNvSpPr>
                <a:spLocks noRot="1" noChangeAspect="1" noMove="1" noResize="1" noEditPoints="1" noAdjustHandles="1" noChangeArrowheads="1" noChangeShapeType="1" noTextEdit="1"/>
              </p:cNvSpPr>
              <p:nvPr/>
            </p:nvSpPr>
            <p:spPr>
              <a:xfrm>
                <a:off x="1987736" y="1542892"/>
                <a:ext cx="432048" cy="432048"/>
              </a:xfrm>
              <a:prstGeom prst="ellipse">
                <a:avLst/>
              </a:prstGeom>
              <a:blipFill>
                <a:blip r:embed="rId4"/>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E6655C36-C84F-49FD-9D24-90700F7A40CF}"/>
                  </a:ext>
                </a:extLst>
              </p:cNvPr>
              <p:cNvSpPr/>
              <p:nvPr/>
            </p:nvSpPr>
            <p:spPr>
              <a:xfrm>
                <a:off x="3191656" y="1568044"/>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h</m:t>
                          </m:r>
                        </m:e>
                        <m:sub>
                          <m:r>
                            <a:rPr lang="en-US" i="1">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7" name="Oval 6">
                <a:extLst>
                  <a:ext uri="{FF2B5EF4-FFF2-40B4-BE49-F238E27FC236}">
                    <a16:creationId xmlns:a16="http://schemas.microsoft.com/office/drawing/2014/main" id="{E6655C36-C84F-49FD-9D24-90700F7A40CF}"/>
                  </a:ext>
                </a:extLst>
              </p:cNvPr>
              <p:cNvSpPr>
                <a:spLocks noRot="1" noChangeAspect="1" noMove="1" noResize="1" noEditPoints="1" noAdjustHandles="1" noChangeArrowheads="1" noChangeShapeType="1" noTextEdit="1"/>
              </p:cNvSpPr>
              <p:nvPr/>
            </p:nvSpPr>
            <p:spPr>
              <a:xfrm>
                <a:off x="3191656" y="1568044"/>
                <a:ext cx="432048" cy="432048"/>
              </a:xfrm>
              <a:prstGeom prst="ellipse">
                <a:avLst/>
              </a:prstGeom>
              <a:blipFill>
                <a:blip r:embed="rId5"/>
                <a:stretch>
                  <a:fillRect l="-1351"/>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EC427FDC-0861-41F1-92FB-CEA1E03273C8}"/>
                  </a:ext>
                </a:extLst>
              </p:cNvPr>
              <p:cNvSpPr/>
              <p:nvPr/>
            </p:nvSpPr>
            <p:spPr>
              <a:xfrm>
                <a:off x="4366976" y="1568044"/>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𝑦</m:t>
                          </m:r>
                        </m:e>
                        <m:sub>
                          <m:r>
                            <a:rPr lang="en-US" i="1">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8" name="Oval 7">
                <a:extLst>
                  <a:ext uri="{FF2B5EF4-FFF2-40B4-BE49-F238E27FC236}">
                    <a16:creationId xmlns:a16="http://schemas.microsoft.com/office/drawing/2014/main" id="{EC427FDC-0861-41F1-92FB-CEA1E03273C8}"/>
                  </a:ext>
                </a:extLst>
              </p:cNvPr>
              <p:cNvSpPr>
                <a:spLocks noRot="1" noChangeAspect="1" noMove="1" noResize="1" noEditPoints="1" noAdjustHandles="1" noChangeArrowheads="1" noChangeShapeType="1" noTextEdit="1"/>
              </p:cNvSpPr>
              <p:nvPr/>
            </p:nvSpPr>
            <p:spPr>
              <a:xfrm>
                <a:off x="4366976" y="1568044"/>
                <a:ext cx="432048" cy="432048"/>
              </a:xfrm>
              <a:prstGeom prst="ellipse">
                <a:avLst/>
              </a:prstGeom>
              <a:blipFill>
                <a:blip r:embed="rId6"/>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2BBA24C2-6B52-4D31-A362-06318A238773}"/>
                  </a:ext>
                </a:extLst>
              </p:cNvPr>
              <p:cNvSpPr/>
              <p:nvPr/>
            </p:nvSpPr>
            <p:spPr>
              <a:xfrm>
                <a:off x="4366976" y="750514"/>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𝑦</m:t>
                          </m:r>
                        </m:e>
                        <m:sub>
                          <m:r>
                            <a:rPr lang="en-US" i="1" dirty="0">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9" name="Oval 8">
                <a:extLst>
                  <a:ext uri="{FF2B5EF4-FFF2-40B4-BE49-F238E27FC236}">
                    <a16:creationId xmlns:a16="http://schemas.microsoft.com/office/drawing/2014/main" id="{2BBA24C2-6B52-4D31-A362-06318A238773}"/>
                  </a:ext>
                </a:extLst>
              </p:cNvPr>
              <p:cNvSpPr>
                <a:spLocks noRot="1" noChangeAspect="1" noMove="1" noResize="1" noEditPoints="1" noAdjustHandles="1" noChangeArrowheads="1" noChangeShapeType="1" noTextEdit="1"/>
              </p:cNvSpPr>
              <p:nvPr/>
            </p:nvSpPr>
            <p:spPr>
              <a:xfrm>
                <a:off x="4366976" y="750514"/>
                <a:ext cx="432048" cy="432048"/>
              </a:xfrm>
              <a:prstGeom prst="ellipse">
                <a:avLst/>
              </a:prstGeom>
              <a:blipFill>
                <a:blip r:embed="rId7"/>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F1E276F7-76F6-413F-BC92-D66309E8EC97}"/>
                  </a:ext>
                </a:extLst>
              </p:cNvPr>
              <p:cNvSpPr/>
              <p:nvPr/>
            </p:nvSpPr>
            <p:spPr>
              <a:xfrm>
                <a:off x="3191656" y="749516"/>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h</m:t>
                          </m:r>
                        </m:e>
                        <m:sub>
                          <m:r>
                            <a:rPr lang="en-US" dirty="0">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10" name="Oval 9">
                <a:extLst>
                  <a:ext uri="{FF2B5EF4-FFF2-40B4-BE49-F238E27FC236}">
                    <a16:creationId xmlns:a16="http://schemas.microsoft.com/office/drawing/2014/main" id="{F1E276F7-76F6-413F-BC92-D66309E8EC97}"/>
                  </a:ext>
                </a:extLst>
              </p:cNvPr>
              <p:cNvSpPr>
                <a:spLocks noRot="1" noChangeAspect="1" noMove="1" noResize="1" noEditPoints="1" noAdjustHandles="1" noChangeArrowheads="1" noChangeShapeType="1" noTextEdit="1"/>
              </p:cNvSpPr>
              <p:nvPr/>
            </p:nvSpPr>
            <p:spPr>
              <a:xfrm>
                <a:off x="3191656" y="749516"/>
                <a:ext cx="432048" cy="432048"/>
              </a:xfrm>
              <a:prstGeom prst="ellipse">
                <a:avLst/>
              </a:prstGeom>
              <a:blipFill>
                <a:blip r:embed="rId8"/>
                <a:stretch>
                  <a:fillRect l="-1351"/>
                </a:stretch>
              </a:blipFill>
              <a:ln>
                <a:solidFill>
                  <a:schemeClr val="tx1"/>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847079ED-2973-48A5-B589-EF9CD54CA2C6}"/>
              </a:ext>
            </a:extLst>
          </p:cNvPr>
          <p:cNvCxnSpPr>
            <a:stCxn id="5" idx="6"/>
            <a:endCxn id="10" idx="2"/>
          </p:cNvCxnSpPr>
          <p:nvPr/>
        </p:nvCxnSpPr>
        <p:spPr>
          <a:xfrm>
            <a:off x="2448384" y="965540"/>
            <a:ext cx="74327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0BD00AD-4DAE-45EA-B429-8F53F95F5537}"/>
              </a:ext>
            </a:extLst>
          </p:cNvPr>
          <p:cNvCxnSpPr>
            <a:cxnSpLocks/>
            <a:stCxn id="5" idx="6"/>
            <a:endCxn id="7" idx="2"/>
          </p:cNvCxnSpPr>
          <p:nvPr/>
        </p:nvCxnSpPr>
        <p:spPr>
          <a:xfrm>
            <a:off x="2448384" y="965540"/>
            <a:ext cx="743272" cy="818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1D275FA-0B81-4E5C-8DA2-1398FC36765A}"/>
              </a:ext>
            </a:extLst>
          </p:cNvPr>
          <p:cNvCxnSpPr>
            <a:cxnSpLocks/>
            <a:stCxn id="6" idx="6"/>
            <a:endCxn id="7" idx="2"/>
          </p:cNvCxnSpPr>
          <p:nvPr/>
        </p:nvCxnSpPr>
        <p:spPr>
          <a:xfrm>
            <a:off x="2419784" y="1758916"/>
            <a:ext cx="771872" cy="251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D6F5914-33A4-4113-8B4F-7B2A097F523F}"/>
              </a:ext>
            </a:extLst>
          </p:cNvPr>
          <p:cNvCxnSpPr>
            <a:cxnSpLocks/>
            <a:stCxn id="6" idx="6"/>
            <a:endCxn id="10" idx="2"/>
          </p:cNvCxnSpPr>
          <p:nvPr/>
        </p:nvCxnSpPr>
        <p:spPr>
          <a:xfrm flipV="1">
            <a:off x="2419784" y="965540"/>
            <a:ext cx="771872" cy="7933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8C3DDEC-8322-47D8-BC53-03E0ECBA41DD}"/>
              </a:ext>
            </a:extLst>
          </p:cNvPr>
          <p:cNvCxnSpPr>
            <a:cxnSpLocks/>
            <a:stCxn id="10" idx="6"/>
            <a:endCxn id="9" idx="2"/>
          </p:cNvCxnSpPr>
          <p:nvPr/>
        </p:nvCxnSpPr>
        <p:spPr>
          <a:xfrm>
            <a:off x="3623704" y="965540"/>
            <a:ext cx="743272" cy="9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F227D8F-0DEA-45B0-8422-C4BBB743128F}"/>
              </a:ext>
            </a:extLst>
          </p:cNvPr>
          <p:cNvCxnSpPr>
            <a:cxnSpLocks/>
            <a:stCxn id="7" idx="6"/>
            <a:endCxn id="8" idx="2"/>
          </p:cNvCxnSpPr>
          <p:nvPr/>
        </p:nvCxnSpPr>
        <p:spPr>
          <a:xfrm>
            <a:off x="3623704" y="1784068"/>
            <a:ext cx="74327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02F3D37-6D2D-4C83-8E7A-89FEFBC4D47C}"/>
              </a:ext>
            </a:extLst>
          </p:cNvPr>
          <p:cNvCxnSpPr>
            <a:cxnSpLocks/>
            <a:stCxn id="7" idx="6"/>
            <a:endCxn id="9" idx="2"/>
          </p:cNvCxnSpPr>
          <p:nvPr/>
        </p:nvCxnSpPr>
        <p:spPr>
          <a:xfrm flipV="1">
            <a:off x="3623704" y="966538"/>
            <a:ext cx="743272" cy="8175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D44AB4E-3686-4A7F-AFCC-5A12B1332671}"/>
              </a:ext>
            </a:extLst>
          </p:cNvPr>
          <p:cNvCxnSpPr>
            <a:cxnSpLocks/>
            <a:stCxn id="10" idx="6"/>
            <a:endCxn id="8" idx="2"/>
          </p:cNvCxnSpPr>
          <p:nvPr/>
        </p:nvCxnSpPr>
        <p:spPr>
          <a:xfrm>
            <a:off x="3623704" y="965540"/>
            <a:ext cx="743272" cy="818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0771965-D083-4A3B-9DE2-F02DEFAC529D}"/>
                  </a:ext>
                </a:extLst>
              </p:cNvPr>
              <p:cNvSpPr txBox="1"/>
              <p:nvPr/>
            </p:nvSpPr>
            <p:spPr>
              <a:xfrm>
                <a:off x="2521812" y="432309"/>
                <a:ext cx="57682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11</m:t>
                          </m:r>
                        </m:sub>
                      </m:sSub>
                    </m:oMath>
                  </m:oMathPara>
                </a14:m>
                <a:endParaRPr lang="en-US" dirty="0"/>
              </a:p>
            </p:txBody>
          </p:sp>
        </mc:Choice>
        <mc:Fallback xmlns="">
          <p:sp>
            <p:nvSpPr>
              <p:cNvPr id="35" name="TextBox 34">
                <a:extLst>
                  <a:ext uri="{FF2B5EF4-FFF2-40B4-BE49-F238E27FC236}">
                    <a16:creationId xmlns:a16="http://schemas.microsoft.com/office/drawing/2014/main" id="{60771965-D083-4A3B-9DE2-F02DEFAC529D}"/>
                  </a:ext>
                </a:extLst>
              </p:cNvPr>
              <p:cNvSpPr txBox="1">
                <a:spLocks noRot="1" noChangeAspect="1" noMove="1" noResize="1" noEditPoints="1" noAdjustHandles="1" noChangeArrowheads="1" noChangeShapeType="1" noTextEdit="1"/>
              </p:cNvSpPr>
              <p:nvPr/>
            </p:nvSpPr>
            <p:spPr>
              <a:xfrm>
                <a:off x="2521812" y="432309"/>
                <a:ext cx="576825"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AE11689-BCFA-4AF6-8FE6-CA0B3F47FD28}"/>
                  </a:ext>
                </a:extLst>
              </p:cNvPr>
              <p:cNvSpPr txBox="1"/>
              <p:nvPr/>
            </p:nvSpPr>
            <p:spPr>
              <a:xfrm>
                <a:off x="2521812" y="1665984"/>
                <a:ext cx="5821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22</m:t>
                          </m:r>
                        </m:sub>
                      </m:sSub>
                    </m:oMath>
                  </m:oMathPara>
                </a14:m>
                <a:endParaRPr lang="en-US" dirty="0"/>
              </a:p>
            </p:txBody>
          </p:sp>
        </mc:Choice>
        <mc:Fallback xmlns="">
          <p:sp>
            <p:nvSpPr>
              <p:cNvPr id="36" name="TextBox 35">
                <a:extLst>
                  <a:ext uri="{FF2B5EF4-FFF2-40B4-BE49-F238E27FC236}">
                    <a16:creationId xmlns:a16="http://schemas.microsoft.com/office/drawing/2014/main" id="{CAE11689-BCFA-4AF6-8FE6-CA0B3F47FD28}"/>
                  </a:ext>
                </a:extLst>
              </p:cNvPr>
              <p:cNvSpPr txBox="1">
                <a:spLocks noRot="1" noChangeAspect="1" noMove="1" noResize="1" noEditPoints="1" noAdjustHandles="1" noChangeArrowheads="1" noChangeShapeType="1" noTextEdit="1"/>
              </p:cNvSpPr>
              <p:nvPr/>
            </p:nvSpPr>
            <p:spPr>
              <a:xfrm>
                <a:off x="2521812" y="1665984"/>
                <a:ext cx="582147"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0CF012C5-FBBC-49D3-B647-F365A47BD127}"/>
                  </a:ext>
                </a:extLst>
              </p:cNvPr>
              <p:cNvSpPr txBox="1"/>
              <p:nvPr/>
            </p:nvSpPr>
            <p:spPr>
              <a:xfrm>
                <a:off x="2820021" y="1281572"/>
                <a:ext cx="5821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21</m:t>
                          </m:r>
                        </m:sub>
                      </m:sSub>
                    </m:oMath>
                  </m:oMathPara>
                </a14:m>
                <a:endParaRPr lang="en-US" dirty="0"/>
              </a:p>
            </p:txBody>
          </p:sp>
        </mc:Choice>
        <mc:Fallback xmlns="">
          <p:sp>
            <p:nvSpPr>
              <p:cNvPr id="37" name="TextBox 36">
                <a:extLst>
                  <a:ext uri="{FF2B5EF4-FFF2-40B4-BE49-F238E27FC236}">
                    <a16:creationId xmlns:a16="http://schemas.microsoft.com/office/drawing/2014/main" id="{0CF012C5-FBBC-49D3-B647-F365A47BD127}"/>
                  </a:ext>
                </a:extLst>
              </p:cNvPr>
              <p:cNvSpPr txBox="1">
                <a:spLocks noRot="1" noChangeAspect="1" noMove="1" noResize="1" noEditPoints="1" noAdjustHandles="1" noChangeArrowheads="1" noChangeShapeType="1" noTextEdit="1"/>
              </p:cNvSpPr>
              <p:nvPr/>
            </p:nvSpPr>
            <p:spPr>
              <a:xfrm>
                <a:off x="2820021" y="1281572"/>
                <a:ext cx="582147"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D14B97D-7B55-45DF-B90A-EFCBEBC14317}"/>
                  </a:ext>
                </a:extLst>
              </p:cNvPr>
              <p:cNvSpPr txBox="1"/>
              <p:nvPr/>
            </p:nvSpPr>
            <p:spPr>
              <a:xfrm>
                <a:off x="2849619" y="1012657"/>
                <a:ext cx="57682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12</m:t>
                          </m:r>
                        </m:sub>
                      </m:sSub>
                    </m:oMath>
                  </m:oMathPara>
                </a14:m>
                <a:endParaRPr lang="en-US" dirty="0"/>
              </a:p>
            </p:txBody>
          </p:sp>
        </mc:Choice>
        <mc:Fallback xmlns="">
          <p:sp>
            <p:nvSpPr>
              <p:cNvPr id="38" name="TextBox 37">
                <a:extLst>
                  <a:ext uri="{FF2B5EF4-FFF2-40B4-BE49-F238E27FC236}">
                    <a16:creationId xmlns:a16="http://schemas.microsoft.com/office/drawing/2014/main" id="{FD14B97D-7B55-45DF-B90A-EFCBEBC14317}"/>
                  </a:ext>
                </a:extLst>
              </p:cNvPr>
              <p:cNvSpPr txBox="1">
                <a:spLocks noRot="1" noChangeAspect="1" noMove="1" noResize="1" noEditPoints="1" noAdjustHandles="1" noChangeArrowheads="1" noChangeShapeType="1" noTextEdit="1"/>
              </p:cNvSpPr>
              <p:nvPr/>
            </p:nvSpPr>
            <p:spPr>
              <a:xfrm>
                <a:off x="2849619" y="1012657"/>
                <a:ext cx="576825"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2483EBB-F9E8-4BF2-B111-2B93437D609D}"/>
                  </a:ext>
                </a:extLst>
              </p:cNvPr>
              <p:cNvSpPr txBox="1"/>
              <p:nvPr/>
            </p:nvSpPr>
            <p:spPr>
              <a:xfrm>
                <a:off x="3704637" y="432309"/>
                <a:ext cx="5656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11</m:t>
                          </m:r>
                        </m:sub>
                      </m:sSub>
                    </m:oMath>
                  </m:oMathPara>
                </a14:m>
                <a:endParaRPr lang="en-US" dirty="0"/>
              </a:p>
            </p:txBody>
          </p:sp>
        </mc:Choice>
        <mc:Fallback xmlns="">
          <p:sp>
            <p:nvSpPr>
              <p:cNvPr id="39" name="TextBox 38">
                <a:extLst>
                  <a:ext uri="{FF2B5EF4-FFF2-40B4-BE49-F238E27FC236}">
                    <a16:creationId xmlns:a16="http://schemas.microsoft.com/office/drawing/2014/main" id="{C2483EBB-F9E8-4BF2-B111-2B93437D609D}"/>
                  </a:ext>
                </a:extLst>
              </p:cNvPr>
              <p:cNvSpPr txBox="1">
                <a:spLocks noRot="1" noChangeAspect="1" noMove="1" noResize="1" noEditPoints="1" noAdjustHandles="1" noChangeArrowheads="1" noChangeShapeType="1" noTextEdit="1"/>
              </p:cNvSpPr>
              <p:nvPr/>
            </p:nvSpPr>
            <p:spPr>
              <a:xfrm>
                <a:off x="3704637" y="432309"/>
                <a:ext cx="565604"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1BEA1946-720F-4A7B-901E-DA8CCAE33E47}"/>
                  </a:ext>
                </a:extLst>
              </p:cNvPr>
              <p:cNvSpPr txBox="1"/>
              <p:nvPr/>
            </p:nvSpPr>
            <p:spPr>
              <a:xfrm>
                <a:off x="3714034" y="1703500"/>
                <a:ext cx="5716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22</m:t>
                          </m:r>
                        </m:sub>
                      </m:sSub>
                    </m:oMath>
                  </m:oMathPara>
                </a14:m>
                <a:endParaRPr lang="en-US" dirty="0"/>
              </a:p>
            </p:txBody>
          </p:sp>
        </mc:Choice>
        <mc:Fallback xmlns="">
          <p:sp>
            <p:nvSpPr>
              <p:cNvPr id="40" name="TextBox 39">
                <a:extLst>
                  <a:ext uri="{FF2B5EF4-FFF2-40B4-BE49-F238E27FC236}">
                    <a16:creationId xmlns:a16="http://schemas.microsoft.com/office/drawing/2014/main" id="{1BEA1946-720F-4A7B-901E-DA8CCAE33E47}"/>
                  </a:ext>
                </a:extLst>
              </p:cNvPr>
              <p:cNvSpPr txBox="1">
                <a:spLocks noRot="1" noChangeAspect="1" noMove="1" noResize="1" noEditPoints="1" noAdjustHandles="1" noChangeArrowheads="1" noChangeShapeType="1" noTextEdit="1"/>
              </p:cNvSpPr>
              <p:nvPr/>
            </p:nvSpPr>
            <p:spPr>
              <a:xfrm>
                <a:off x="3714034" y="1703500"/>
                <a:ext cx="571630"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82DE6C73-E4CC-4375-BB28-232DD1B41734}"/>
                  </a:ext>
                </a:extLst>
              </p:cNvPr>
              <p:cNvSpPr txBox="1"/>
              <p:nvPr/>
            </p:nvSpPr>
            <p:spPr>
              <a:xfrm>
                <a:off x="4002846" y="1281572"/>
                <a:ext cx="5709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21</m:t>
                          </m:r>
                        </m:sub>
                      </m:sSub>
                    </m:oMath>
                  </m:oMathPara>
                </a14:m>
                <a:endParaRPr lang="en-US" dirty="0"/>
              </a:p>
            </p:txBody>
          </p:sp>
        </mc:Choice>
        <mc:Fallback xmlns="">
          <p:sp>
            <p:nvSpPr>
              <p:cNvPr id="41" name="TextBox 40">
                <a:extLst>
                  <a:ext uri="{FF2B5EF4-FFF2-40B4-BE49-F238E27FC236}">
                    <a16:creationId xmlns:a16="http://schemas.microsoft.com/office/drawing/2014/main" id="{82DE6C73-E4CC-4375-BB28-232DD1B41734}"/>
                  </a:ext>
                </a:extLst>
              </p:cNvPr>
              <p:cNvSpPr txBox="1">
                <a:spLocks noRot="1" noChangeAspect="1" noMove="1" noResize="1" noEditPoints="1" noAdjustHandles="1" noChangeArrowheads="1" noChangeShapeType="1" noTextEdit="1"/>
              </p:cNvSpPr>
              <p:nvPr/>
            </p:nvSpPr>
            <p:spPr>
              <a:xfrm>
                <a:off x="4002846" y="1281572"/>
                <a:ext cx="570926"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1CB5304-FAC0-41B3-A2CE-B65E96A5BCD0}"/>
                  </a:ext>
                </a:extLst>
              </p:cNvPr>
              <p:cNvSpPr txBox="1"/>
              <p:nvPr/>
            </p:nvSpPr>
            <p:spPr>
              <a:xfrm>
                <a:off x="4032444" y="1012657"/>
                <a:ext cx="5656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12</m:t>
                          </m:r>
                        </m:sub>
                      </m:sSub>
                    </m:oMath>
                  </m:oMathPara>
                </a14:m>
                <a:endParaRPr lang="en-US" dirty="0"/>
              </a:p>
            </p:txBody>
          </p:sp>
        </mc:Choice>
        <mc:Fallback xmlns="">
          <p:sp>
            <p:nvSpPr>
              <p:cNvPr id="42" name="TextBox 41">
                <a:extLst>
                  <a:ext uri="{FF2B5EF4-FFF2-40B4-BE49-F238E27FC236}">
                    <a16:creationId xmlns:a16="http://schemas.microsoft.com/office/drawing/2014/main" id="{31CB5304-FAC0-41B3-A2CE-B65E96A5BCD0}"/>
                  </a:ext>
                </a:extLst>
              </p:cNvPr>
              <p:cNvSpPr txBox="1">
                <a:spLocks noRot="1" noChangeAspect="1" noMove="1" noResize="1" noEditPoints="1" noAdjustHandles="1" noChangeArrowheads="1" noChangeShapeType="1" noTextEdit="1"/>
              </p:cNvSpPr>
              <p:nvPr/>
            </p:nvSpPr>
            <p:spPr>
              <a:xfrm>
                <a:off x="4032444" y="1012657"/>
                <a:ext cx="565604"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915414DA-6282-41C7-AD5B-E402285A708D}"/>
                  </a:ext>
                </a:extLst>
              </p:cNvPr>
              <p:cNvSpPr txBox="1"/>
              <p:nvPr/>
            </p:nvSpPr>
            <p:spPr>
              <a:xfrm>
                <a:off x="5341321" y="678384"/>
                <a:ext cx="4705327" cy="369332"/>
              </a:xfrm>
              <a:prstGeom prst="rect">
                <a:avLst/>
              </a:prstGeom>
              <a:noFill/>
            </p:spPr>
            <p:txBody>
              <a:bodyPr wrap="none" rtlCol="0">
                <a:spAutoFit/>
              </a:bodyPr>
              <a:lstStyle/>
              <a:p>
                <a:r>
                  <a:rPr lang="en-US" dirty="0"/>
                  <a:t>Error: </a:t>
                </a:r>
                <a14:m>
                  <m:oMath xmlns:m="http://schemas.openxmlformats.org/officeDocument/2006/math">
                    <m:r>
                      <a:rPr lang="en-US" i="1">
                        <a:latin typeface="Cambria Math" panose="02040503050406030204" pitchFamily="18" charset="0"/>
                      </a:rPr>
                      <m:t>𝐸</m:t>
                    </m:r>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𝑡</m:t>
                            </m:r>
                          </m:e>
                        </m:d>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1</m:t>
                                </m:r>
                              </m:sub>
                            </m:sSub>
                          </m:e>
                        </m:d>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2</m:t>
                                </m:r>
                              </m:sub>
                            </m:sSub>
                          </m:e>
                        </m:d>
                      </m:e>
                      <m:sup>
                        <m:r>
                          <a:rPr lang="en-US" i="1">
                            <a:latin typeface="Cambria Math" panose="02040503050406030204" pitchFamily="18" charset="0"/>
                          </a:rPr>
                          <m:t>2</m:t>
                        </m:r>
                      </m:sup>
                    </m:sSup>
                  </m:oMath>
                </a14:m>
                <a:endParaRPr lang="en-US" dirty="0"/>
              </a:p>
            </p:txBody>
          </p:sp>
        </mc:Choice>
        <mc:Fallback xmlns="">
          <p:sp>
            <p:nvSpPr>
              <p:cNvPr id="43" name="TextBox 42">
                <a:extLst>
                  <a:ext uri="{FF2B5EF4-FFF2-40B4-BE49-F238E27FC236}">
                    <a16:creationId xmlns:a16="http://schemas.microsoft.com/office/drawing/2014/main" id="{915414DA-6282-41C7-AD5B-E402285A708D}"/>
                  </a:ext>
                </a:extLst>
              </p:cNvPr>
              <p:cNvSpPr txBox="1">
                <a:spLocks noRot="1" noChangeAspect="1" noMove="1" noResize="1" noEditPoints="1" noAdjustHandles="1" noChangeArrowheads="1" noChangeShapeType="1" noTextEdit="1"/>
              </p:cNvSpPr>
              <p:nvPr/>
            </p:nvSpPr>
            <p:spPr>
              <a:xfrm>
                <a:off x="5341321" y="678384"/>
                <a:ext cx="4705327" cy="369332"/>
              </a:xfrm>
              <a:prstGeom prst="rect">
                <a:avLst/>
              </a:prstGeom>
              <a:blipFill>
                <a:blip r:embed="rId17"/>
                <a:stretch>
                  <a:fillRect l="-1036"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3F33653-56FE-4CB0-A627-56BBD047426B}"/>
                  </a:ext>
                </a:extLst>
              </p:cNvPr>
              <p:cNvSpPr txBox="1"/>
              <p:nvPr/>
            </p:nvSpPr>
            <p:spPr>
              <a:xfrm>
                <a:off x="1757265" y="2260106"/>
                <a:ext cx="3526543" cy="1869230"/>
              </a:xfrm>
              <a:prstGeom prst="rect">
                <a:avLst/>
              </a:prstGeom>
              <a:noFill/>
              <a:ln>
                <a:solidFill>
                  <a:schemeClr val="accent1"/>
                </a:solidFill>
              </a:ln>
            </p:spPr>
            <p:txBody>
              <a:bodyPr wrap="none" rtlCol="0">
                <a:spAutoFit/>
              </a:bodyPr>
              <a:lstStyle/>
              <a:p>
                <a:r>
                  <a:rPr lang="en-US" dirty="0"/>
                  <a:t>Notation:</a:t>
                </a:r>
              </a:p>
              <a:p>
                <a:r>
                  <a:rPr lang="en-US" dirty="0"/>
                  <a:t>Activation function: </a:t>
                </a:r>
                <a14:m>
                  <m:oMath xmlns:m="http://schemas.openxmlformats.org/officeDocument/2006/math">
                    <m:r>
                      <a:rPr lang="en-US" i="1">
                        <a:latin typeface="Cambria Math" panose="02040503050406030204" pitchFamily="18" charset="0"/>
                      </a:rPr>
                      <m:t>𝑔</m:t>
                    </m:r>
                  </m:oMath>
                </a14:m>
                <a:endParaRPr lang="en-US" dirty="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sub>
                    </m:sSub>
                    <m:r>
                      <a:rPr lang="en-US" i="1">
                        <a:latin typeface="Cambria Math" panose="02040503050406030204" pitchFamily="18" charset="0"/>
                      </a:rPr>
                      <m:t>=</m:t>
                    </m:r>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𝑏</m:t>
                        </m:r>
                      </m:e>
                      <m:sub>
                        <m:r>
                          <a:rPr lang="en-US" i="1">
                            <a:solidFill>
                              <a:srgbClr val="00B050"/>
                            </a:solidFill>
                            <a:latin typeface="Cambria Math" panose="02040503050406030204" pitchFamily="18" charset="0"/>
                          </a:rPr>
                          <m:t>11</m:t>
                        </m:r>
                      </m:sub>
                    </m:s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𝑏</m:t>
                        </m:r>
                      </m:e>
                      <m:sub>
                        <m:r>
                          <a:rPr lang="en-US" i="1">
                            <a:solidFill>
                              <a:srgbClr val="00B050"/>
                            </a:solidFill>
                            <a:latin typeface="Cambria Math" panose="02040503050406030204" pitchFamily="18" charset="0"/>
                          </a:rPr>
                          <m:t>12</m:t>
                        </m:r>
                      </m:sub>
                    </m:s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m:t>
                        </m:r>
                      </m:sub>
                    </m:sSub>
                  </m:oMath>
                </a14:m>
                <a:r>
                  <a:rPr lang="en-US" dirty="0"/>
                  <a:t>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𝑔</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sub>
                        </m:sSub>
                      </m:e>
                    </m:d>
                  </m:oMath>
                </a14:m>
                <a:endParaRPr lang="en-US" i="1" dirty="0">
                  <a:latin typeface="Cambria Math" panose="02040503050406030204" pitchFamily="18" charset="0"/>
                </a:endParaRP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2</m:t>
                            </m:r>
                          </m:sub>
                        </m:sSub>
                      </m:sub>
                    </m:sSub>
                    <m:r>
                      <a:rPr lang="en-US" i="1">
                        <a:latin typeface="Cambria Math" panose="02040503050406030204" pitchFamily="18" charset="0"/>
                      </a:rPr>
                      <m:t>=</m:t>
                    </m:r>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𝑏</m:t>
                        </m:r>
                      </m:e>
                      <m:sub>
                        <m:r>
                          <a:rPr lang="en-US" i="1">
                            <a:solidFill>
                              <a:srgbClr val="00B050"/>
                            </a:solidFill>
                            <a:latin typeface="Cambria Math" panose="02040503050406030204" pitchFamily="18" charset="0"/>
                          </a:rPr>
                          <m:t>21</m:t>
                        </m:r>
                      </m:sub>
                    </m:s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𝑏</m:t>
                        </m:r>
                      </m:e>
                      <m:sub>
                        <m:r>
                          <a:rPr lang="en-US" i="1">
                            <a:solidFill>
                              <a:srgbClr val="00B050"/>
                            </a:solidFill>
                            <a:latin typeface="Cambria Math" panose="02040503050406030204" pitchFamily="18" charset="0"/>
                          </a:rPr>
                          <m:t>22</m:t>
                        </m:r>
                      </m:sub>
                    </m:s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m:t>
                        </m:r>
                      </m:sub>
                    </m:sSub>
                  </m:oMath>
                </a14:m>
                <a:r>
                  <a:rPr lang="en-US" i="1" dirty="0">
                    <a:latin typeface="Cambria Math" panose="02040503050406030204" pitchFamily="18" charset="0"/>
                  </a:rPr>
                  <a:t>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𝑔</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2</m:t>
                            </m:r>
                          </m:sub>
                        </m:sSub>
                      </m:sub>
                    </m:sSub>
                    <m:r>
                      <a:rPr lang="en-US" i="1">
                        <a:latin typeface="Cambria Math" panose="02040503050406030204" pitchFamily="18" charset="0"/>
                      </a:rPr>
                      <m:t>)</m:t>
                    </m:r>
                  </m:oMath>
                </a14:m>
                <a:endParaRPr lang="en-US" i="1" dirty="0">
                  <a:latin typeface="Cambria Math" panose="02040503050406030204" pitchFamily="18" charset="0"/>
                </a:endParaRP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sub>
                    </m:sSub>
                    <m:r>
                      <a:rPr lang="en-US" i="1">
                        <a:latin typeface="Cambria Math" panose="02040503050406030204" pitchFamily="18" charset="0"/>
                      </a:rPr>
                      <m:t>=</m:t>
                    </m:r>
                    <m:sSub>
                      <m:sSubPr>
                        <m:ctrlPr>
                          <a:rPr lang="en-US" i="1" smtClean="0">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𝑎</m:t>
                        </m:r>
                      </m:e>
                      <m:sub>
                        <m:r>
                          <a:rPr lang="en-US" i="1">
                            <a:solidFill>
                              <a:srgbClr val="0070C0"/>
                            </a:solidFill>
                            <a:latin typeface="Cambria Math" panose="02040503050406030204" pitchFamily="18" charset="0"/>
                          </a:rPr>
                          <m:t>11</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smtClean="0">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𝑎</m:t>
                        </m:r>
                      </m:e>
                      <m:sub>
                        <m:r>
                          <a:rPr lang="en-US" i="1">
                            <a:solidFill>
                              <a:srgbClr val="0070C0"/>
                            </a:solidFill>
                            <a:latin typeface="Cambria Math" panose="02040503050406030204" pitchFamily="18" charset="0"/>
                          </a:rPr>
                          <m:t>12</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oMath>
                </a14:m>
                <a:r>
                  <a:rPr lang="en-US" dirty="0"/>
                  <a:t>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𝑔</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sub>
                    </m:sSub>
                    <m:r>
                      <a:rPr lang="en-US" i="1">
                        <a:latin typeface="Cambria Math" panose="02040503050406030204" pitchFamily="18" charset="0"/>
                      </a:rPr>
                      <m:t>)</m:t>
                    </m:r>
                  </m:oMath>
                </a14:m>
                <a:endParaRPr lang="en-US" dirty="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m:t>
                            </m:r>
                          </m:sub>
                        </m:sSub>
                      </m:sub>
                    </m:sSub>
                    <m:r>
                      <a:rPr lang="en-US" i="1">
                        <a:latin typeface="Cambria Math" panose="02040503050406030204" pitchFamily="18" charset="0"/>
                      </a:rPr>
                      <m:t>=</m:t>
                    </m:r>
                    <m:sSub>
                      <m:sSubPr>
                        <m:ctrlPr>
                          <a:rPr lang="en-US" i="1" smtClean="0">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𝑎</m:t>
                        </m:r>
                      </m:e>
                      <m:sub>
                        <m:r>
                          <a:rPr lang="en-US" i="1">
                            <a:solidFill>
                              <a:srgbClr val="0070C0"/>
                            </a:solidFill>
                            <a:latin typeface="Cambria Math" panose="02040503050406030204" pitchFamily="18" charset="0"/>
                          </a:rPr>
                          <m:t>21</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smtClean="0">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𝑎</m:t>
                        </m:r>
                      </m:e>
                      <m:sub>
                        <m:r>
                          <a:rPr lang="en-US" i="1">
                            <a:solidFill>
                              <a:srgbClr val="0070C0"/>
                            </a:solidFill>
                            <a:latin typeface="Cambria Math" panose="02040503050406030204" pitchFamily="18" charset="0"/>
                          </a:rPr>
                          <m:t>22</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oMath>
                </a14:m>
                <a:r>
                  <a:rPr lang="en-US" dirty="0"/>
                  <a:t>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𝑔</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m:t>
                            </m:r>
                          </m:sub>
                        </m:sSub>
                      </m:sub>
                    </m:sSub>
                    <m:r>
                      <a:rPr lang="en-US" i="1">
                        <a:latin typeface="Cambria Math" panose="02040503050406030204" pitchFamily="18" charset="0"/>
                      </a:rPr>
                      <m:t>)</m:t>
                    </m:r>
                  </m:oMath>
                </a14:m>
                <a:endParaRPr lang="en-US" dirty="0"/>
              </a:p>
            </p:txBody>
          </p:sp>
        </mc:Choice>
        <mc:Fallback xmlns="">
          <p:sp>
            <p:nvSpPr>
              <p:cNvPr id="44" name="TextBox 43">
                <a:extLst>
                  <a:ext uri="{FF2B5EF4-FFF2-40B4-BE49-F238E27FC236}">
                    <a16:creationId xmlns:a16="http://schemas.microsoft.com/office/drawing/2014/main" id="{63F33653-56FE-4CB0-A627-56BBD047426B}"/>
                  </a:ext>
                </a:extLst>
              </p:cNvPr>
              <p:cNvSpPr txBox="1">
                <a:spLocks noRot="1" noChangeAspect="1" noMove="1" noResize="1" noEditPoints="1" noAdjustHandles="1" noChangeArrowheads="1" noChangeShapeType="1" noTextEdit="1"/>
              </p:cNvSpPr>
              <p:nvPr/>
            </p:nvSpPr>
            <p:spPr>
              <a:xfrm>
                <a:off x="1757265" y="2260106"/>
                <a:ext cx="3526543" cy="1869230"/>
              </a:xfrm>
              <a:prstGeom prst="rect">
                <a:avLst/>
              </a:prstGeom>
              <a:blipFill>
                <a:blip r:embed="rId18"/>
                <a:stretch>
                  <a:fillRect l="-1205" t="-1623" r="-344" b="-2922"/>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841C1D3-4E7E-4184-AE46-DF6C6BA5EDB9}"/>
                  </a:ext>
                </a:extLst>
              </p:cNvPr>
              <p:cNvSpPr txBox="1"/>
              <p:nvPr/>
            </p:nvSpPr>
            <p:spPr>
              <a:xfrm>
                <a:off x="5453140" y="1107445"/>
                <a:ext cx="2755241" cy="7080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00B050"/>
                              </a:solidFill>
                              <a:latin typeface="Cambria Math" panose="02040503050406030204" pitchFamily="18" charset="0"/>
                            </a:rPr>
                          </m:ctrlPr>
                        </m:fPr>
                        <m:num>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𝐸</m:t>
                          </m:r>
                        </m:num>
                        <m:den>
                          <m:r>
                            <a:rPr lang="en-US" i="1">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𝑏</m:t>
                              </m:r>
                            </m:e>
                            <m:sub>
                              <m:r>
                                <a:rPr lang="en-US" i="1">
                                  <a:solidFill>
                                    <a:srgbClr val="00B050"/>
                                  </a:solidFill>
                                  <a:latin typeface="Cambria Math" panose="02040503050406030204" pitchFamily="18" charset="0"/>
                                </a:rPr>
                                <m:t>11</m:t>
                              </m:r>
                            </m:sub>
                          </m:sSub>
                        </m:den>
                      </m:f>
                      <m:r>
                        <a:rPr lang="en-US" i="1">
                          <a:latin typeface="Cambria Math" panose="02040503050406030204" pitchFamily="18" charset="0"/>
                        </a:rPr>
                        <m:t>=</m:t>
                      </m:r>
                      <m:f>
                        <m:fPr>
                          <m:ctrlPr>
                            <a:rPr lang="en-US" i="1" smtClean="0">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𝐸</m:t>
                          </m:r>
                        </m:num>
                        <m:den>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1</m:t>
                                  </m:r>
                                </m:sub>
                              </m:sSub>
                            </m:sub>
                          </m:sSub>
                        </m:den>
                      </m:f>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11</m:t>
                              </m:r>
                            </m:sub>
                          </m:sSub>
                        </m:den>
                      </m:f>
                      <m:r>
                        <a:rPr lang="en-US" i="1">
                          <a:latin typeface="Cambria Math" panose="02040503050406030204" pitchFamily="18" charset="0"/>
                        </a:rPr>
                        <m:t>=</m:t>
                      </m:r>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1</m:t>
                              </m:r>
                            </m:sub>
                          </m:sSub>
                        </m:sub>
                      </m:s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oMath>
                  </m:oMathPara>
                </a14:m>
                <a:endParaRPr lang="en-US" dirty="0"/>
              </a:p>
            </p:txBody>
          </p:sp>
        </mc:Choice>
        <mc:Fallback xmlns="">
          <p:sp>
            <p:nvSpPr>
              <p:cNvPr id="45" name="TextBox 44">
                <a:extLst>
                  <a:ext uri="{FF2B5EF4-FFF2-40B4-BE49-F238E27FC236}">
                    <a16:creationId xmlns:a16="http://schemas.microsoft.com/office/drawing/2014/main" id="{D841C1D3-4E7E-4184-AE46-DF6C6BA5EDB9}"/>
                  </a:ext>
                </a:extLst>
              </p:cNvPr>
              <p:cNvSpPr txBox="1">
                <a:spLocks noRot="1" noChangeAspect="1" noMove="1" noResize="1" noEditPoints="1" noAdjustHandles="1" noChangeArrowheads="1" noChangeShapeType="1" noTextEdit="1"/>
              </p:cNvSpPr>
              <p:nvPr/>
            </p:nvSpPr>
            <p:spPr>
              <a:xfrm>
                <a:off x="5453140" y="1107445"/>
                <a:ext cx="2755241" cy="708079"/>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56BC2085-74D6-41E1-8445-8B56D44AB13E}"/>
                  </a:ext>
                </a:extLst>
              </p:cNvPr>
              <p:cNvSpPr txBox="1"/>
              <p:nvPr/>
            </p:nvSpPr>
            <p:spPr>
              <a:xfrm>
                <a:off x="1814338" y="4509947"/>
                <a:ext cx="2783711" cy="7080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0070C0"/>
                              </a:solidFill>
                              <a:latin typeface="Cambria Math" panose="02040503050406030204" pitchFamily="18" charset="0"/>
                            </a:rPr>
                          </m:ctrlPr>
                        </m:fPr>
                        <m:num>
                          <m:r>
                            <a:rPr lang="en-US" i="1">
                              <a:solidFill>
                                <a:srgbClr val="0070C0"/>
                              </a:solidFill>
                              <a:latin typeface="Cambria Math" panose="02040503050406030204" pitchFamily="18" charset="0"/>
                            </a:rPr>
                            <m:t>𝜕</m:t>
                          </m:r>
                          <m:r>
                            <a:rPr lang="en-US" i="1">
                              <a:solidFill>
                                <a:srgbClr val="0070C0"/>
                              </a:solidFill>
                              <a:latin typeface="Cambria Math" panose="02040503050406030204" pitchFamily="18" charset="0"/>
                            </a:rPr>
                            <m:t>𝐸</m:t>
                          </m:r>
                        </m:num>
                        <m:den>
                          <m:r>
                            <a:rPr lang="en-US" i="1">
                              <a:solidFill>
                                <a:srgbClr val="0070C0"/>
                              </a:solidFill>
                              <a:latin typeface="Cambria Math" panose="02040503050406030204" pitchFamily="18" charset="0"/>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𝑎</m:t>
                              </m:r>
                            </m:e>
                            <m:sub>
                              <m:r>
                                <a:rPr lang="en-US" i="1">
                                  <a:solidFill>
                                    <a:srgbClr val="0070C0"/>
                                  </a:solidFill>
                                  <a:latin typeface="Cambria Math" panose="02040503050406030204" pitchFamily="18" charset="0"/>
                                </a:rPr>
                                <m:t>11</m:t>
                              </m:r>
                            </m:sub>
                          </m:sSub>
                        </m:den>
                      </m:f>
                      <m:r>
                        <a:rPr lang="en-US" i="1">
                          <a:latin typeface="Cambria Math" panose="02040503050406030204" pitchFamily="18" charset="0"/>
                        </a:rPr>
                        <m:t>=</m:t>
                      </m:r>
                      <m:f>
                        <m:fPr>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𝐸</m:t>
                          </m:r>
                        </m:num>
                        <m:den>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h</m:t>
                                  </m:r>
                                </m:e>
                                <m:sub>
                                  <m:r>
                                    <a:rPr lang="en-US" i="1">
                                      <a:solidFill>
                                        <a:srgbClr val="FF0000"/>
                                      </a:solidFill>
                                      <a:latin typeface="Cambria Math" panose="02040503050406030204" pitchFamily="18" charset="0"/>
                                    </a:rPr>
                                    <m:t>1</m:t>
                                  </m:r>
                                </m:sub>
                              </m:sSub>
                            </m:sub>
                          </m:sSub>
                        </m:den>
                      </m:f>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11</m:t>
                              </m:r>
                            </m:sub>
                          </m:sSub>
                        </m:den>
                      </m:f>
                      <m:r>
                        <a:rPr lang="en-US" i="1">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h</m:t>
                              </m:r>
                            </m:e>
                            <m:sub>
                              <m:r>
                                <a:rPr lang="en-US" i="1">
                                  <a:solidFill>
                                    <a:srgbClr val="FF0000"/>
                                  </a:solidFill>
                                  <a:latin typeface="Cambria Math" panose="02040503050406030204" pitchFamily="18" charset="0"/>
                                </a:rPr>
                                <m:t>1</m:t>
                              </m:r>
                            </m:sub>
                          </m:sSub>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oMath>
                  </m:oMathPara>
                </a14:m>
                <a:endParaRPr lang="en-US" dirty="0"/>
              </a:p>
            </p:txBody>
          </p:sp>
        </mc:Choice>
        <mc:Fallback xmlns="">
          <p:sp>
            <p:nvSpPr>
              <p:cNvPr id="46" name="TextBox 45">
                <a:extLst>
                  <a:ext uri="{FF2B5EF4-FFF2-40B4-BE49-F238E27FC236}">
                    <a16:creationId xmlns:a16="http://schemas.microsoft.com/office/drawing/2014/main" id="{56BC2085-74D6-41E1-8445-8B56D44AB13E}"/>
                  </a:ext>
                </a:extLst>
              </p:cNvPr>
              <p:cNvSpPr txBox="1">
                <a:spLocks noRot="1" noChangeAspect="1" noMove="1" noResize="1" noEditPoints="1" noAdjustHandles="1" noChangeArrowheads="1" noChangeShapeType="1" noTextEdit="1"/>
              </p:cNvSpPr>
              <p:nvPr/>
            </p:nvSpPr>
            <p:spPr>
              <a:xfrm>
                <a:off x="1814338" y="4509947"/>
                <a:ext cx="2783711" cy="708079"/>
              </a:xfrm>
              <a:prstGeom prst="rect">
                <a:avLst/>
              </a:prstGeom>
              <a:blipFill>
                <a:blip r:embed="rId20"/>
                <a:stretch>
                  <a:fillRect/>
                </a:stretch>
              </a:blipFill>
            </p:spPr>
            <p:txBody>
              <a:bodyPr/>
              <a:lstStyle/>
              <a:p>
                <a:r>
                  <a:rPr lang="en-US">
                    <a:noFill/>
                  </a:rPr>
                  <a:t> </a:t>
                </a:r>
              </a:p>
            </p:txBody>
          </p:sp>
        </mc:Fallback>
      </mc:AlternateContent>
      <p:sp>
        <p:nvSpPr>
          <p:cNvPr id="47" name="Oval 46">
            <a:extLst>
              <a:ext uri="{FF2B5EF4-FFF2-40B4-BE49-F238E27FC236}">
                <a16:creationId xmlns:a16="http://schemas.microsoft.com/office/drawing/2014/main" id="{D226F44F-F642-47B5-997F-B6AD3ECD7B5E}"/>
              </a:ext>
            </a:extLst>
          </p:cNvPr>
          <p:cNvSpPr/>
          <p:nvPr/>
        </p:nvSpPr>
        <p:spPr>
          <a:xfrm>
            <a:off x="6293577" y="1045532"/>
            <a:ext cx="504056" cy="8783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0E221070-AD8B-4AC7-86CD-BC86FA1CEF79}"/>
                  </a:ext>
                </a:extLst>
              </p:cNvPr>
              <p:cNvSpPr txBox="1"/>
              <p:nvPr/>
            </p:nvSpPr>
            <p:spPr>
              <a:xfrm>
                <a:off x="6460866" y="2029181"/>
                <a:ext cx="4010985" cy="564065"/>
              </a:xfrm>
              <a:prstGeom prst="rect">
                <a:avLst/>
              </a:prstGeom>
              <a:noFill/>
              <a:ln>
                <a:solidFill>
                  <a:srgbClr val="FF0000"/>
                </a:solidFill>
              </a:ln>
            </p:spPr>
            <p:txBody>
              <a:bodyPr wrap="square" rtlCol="0">
                <a:spAutoFit/>
              </a:bodyPr>
              <a:lstStyle/>
              <a:p>
                <a14:m>
                  <m:oMath xmlns:m="http://schemas.openxmlformats.org/officeDocument/2006/math">
                    <m:sSub>
                      <m:sSubPr>
                        <m:ctrlPr>
                          <a:rPr lang="en-US" i="1">
                            <a:solidFill>
                              <a:srgbClr val="FF0000"/>
                            </a:solidFill>
                            <a:latin typeface="Cambria Math" panose="02040503050406030204" pitchFamily="18" charset="0"/>
                          </a:rPr>
                        </m:ctrlPr>
                      </m:sSubPr>
                      <m:e>
                        <m:r>
                          <a:rPr lang="el-GR"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1</m:t>
                            </m:r>
                          </m:sub>
                        </m:sSub>
                      </m:sub>
                    </m:sSub>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sub>
                        </m:sSub>
                      </m:den>
                    </m:f>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den>
                    </m:f>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sub>
                        </m:sSub>
                      </m:den>
                    </m:f>
                    <m:r>
                      <a:rPr lang="en-US" i="1">
                        <a:latin typeface="Cambria Math" panose="02040503050406030204" pitchFamily="18" charset="0"/>
                      </a:rPr>
                      <m:t>=2</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1</m:t>
                            </m:r>
                          </m:sub>
                        </m:sSub>
                      </m:e>
                    </m:d>
                    <m:r>
                      <a:rPr lang="en-US" i="1">
                        <a:latin typeface="Cambria Math" panose="02040503050406030204" pitchFamily="18" charset="0"/>
                      </a:rPr>
                      <m:t>𝑔</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sub>
                    </m:sSub>
                    <m:r>
                      <a:rPr lang="en-US" i="1">
                        <a:latin typeface="Cambria Math" panose="02040503050406030204" pitchFamily="18" charset="0"/>
                      </a:rPr>
                      <m:t>)</m:t>
                    </m:r>
                  </m:oMath>
                </a14:m>
                <a:endParaRPr lang="en-US" i="1" dirty="0"/>
              </a:p>
            </p:txBody>
          </p:sp>
        </mc:Choice>
        <mc:Fallback xmlns="">
          <p:sp>
            <p:nvSpPr>
              <p:cNvPr id="48" name="TextBox 47">
                <a:extLst>
                  <a:ext uri="{FF2B5EF4-FFF2-40B4-BE49-F238E27FC236}">
                    <a16:creationId xmlns:a16="http://schemas.microsoft.com/office/drawing/2014/main" id="{0E221070-AD8B-4AC7-86CD-BC86FA1CEF79}"/>
                  </a:ext>
                </a:extLst>
              </p:cNvPr>
              <p:cNvSpPr txBox="1">
                <a:spLocks noRot="1" noChangeAspect="1" noMove="1" noResize="1" noEditPoints="1" noAdjustHandles="1" noChangeArrowheads="1" noChangeShapeType="1" noTextEdit="1"/>
              </p:cNvSpPr>
              <p:nvPr/>
            </p:nvSpPr>
            <p:spPr>
              <a:xfrm>
                <a:off x="6460866" y="2029181"/>
                <a:ext cx="4010985" cy="564065"/>
              </a:xfrm>
              <a:prstGeom prst="rect">
                <a:avLst/>
              </a:prstGeom>
              <a:blipFill>
                <a:blip r:embed="rId21"/>
                <a:stretch>
                  <a:fillRect/>
                </a:stretch>
              </a:blipFill>
              <a:ln>
                <a:solidFill>
                  <a:srgbClr val="FF0000"/>
                </a:solidFill>
              </a:ln>
            </p:spPr>
            <p:txBody>
              <a:bodyPr/>
              <a:lstStyle/>
              <a:p>
                <a:r>
                  <a:rPr lang="en-US">
                    <a:noFill/>
                  </a:rPr>
                  <a:t> </a:t>
                </a:r>
              </a:p>
            </p:txBody>
          </p:sp>
        </mc:Fallback>
      </mc:AlternateContent>
      <p:cxnSp>
        <p:nvCxnSpPr>
          <p:cNvPr id="51" name="Straight Arrow Connector 50">
            <a:extLst>
              <a:ext uri="{FF2B5EF4-FFF2-40B4-BE49-F238E27FC236}">
                <a16:creationId xmlns:a16="http://schemas.microsoft.com/office/drawing/2014/main" id="{A111A20B-9B2A-4EB2-B9B3-013BB6AAA1B9}"/>
              </a:ext>
            </a:extLst>
          </p:cNvPr>
          <p:cNvCxnSpPr>
            <a:cxnSpLocks/>
            <a:stCxn id="48" idx="0"/>
            <a:endCxn id="47" idx="5"/>
          </p:cNvCxnSpPr>
          <p:nvPr/>
        </p:nvCxnSpPr>
        <p:spPr>
          <a:xfrm flipH="1" flipV="1">
            <a:off x="6723816" y="1795260"/>
            <a:ext cx="1742542" cy="2339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90CC2FDA-7E0F-4337-983F-811F52A77FAD}"/>
                  </a:ext>
                </a:extLst>
              </p:cNvPr>
              <p:cNvSpPr txBox="1"/>
              <p:nvPr/>
            </p:nvSpPr>
            <p:spPr>
              <a:xfrm>
                <a:off x="5489790" y="2631322"/>
                <a:ext cx="1540293" cy="6643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00B050"/>
                              </a:solidFill>
                              <a:latin typeface="Cambria Math" panose="02040503050406030204" pitchFamily="18" charset="0"/>
                            </a:rPr>
                          </m:ctrlPr>
                        </m:fPr>
                        <m:num>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𝐸</m:t>
                          </m:r>
                        </m:num>
                        <m:den>
                          <m:r>
                            <a:rPr lang="en-US" i="1">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𝑏</m:t>
                              </m:r>
                            </m:e>
                            <m:sub>
                              <m:r>
                                <a:rPr lang="en-US" i="1">
                                  <a:solidFill>
                                    <a:srgbClr val="00B050"/>
                                  </a:solidFill>
                                  <a:latin typeface="Cambria Math" panose="02040503050406030204" pitchFamily="18" charset="0"/>
                                </a:rPr>
                                <m:t>21</m:t>
                              </m:r>
                            </m:sub>
                          </m:sSub>
                        </m:den>
                      </m:f>
                      <m:r>
                        <a:rPr lang="en-US" i="1">
                          <a:latin typeface="Cambria Math" panose="02040503050406030204" pitchFamily="18" charset="0"/>
                        </a:rPr>
                        <m:t>=</m:t>
                      </m:r>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2</m:t>
                              </m:r>
                            </m:sub>
                          </m:sSub>
                        </m:sub>
                      </m:s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oMath>
                  </m:oMathPara>
                </a14:m>
                <a:endParaRPr lang="en-US" dirty="0"/>
              </a:p>
            </p:txBody>
          </p:sp>
        </mc:Choice>
        <mc:Fallback xmlns="">
          <p:sp>
            <p:nvSpPr>
              <p:cNvPr id="54" name="TextBox 53">
                <a:extLst>
                  <a:ext uri="{FF2B5EF4-FFF2-40B4-BE49-F238E27FC236}">
                    <a16:creationId xmlns:a16="http://schemas.microsoft.com/office/drawing/2014/main" id="{90CC2FDA-7E0F-4337-983F-811F52A77FAD}"/>
                  </a:ext>
                </a:extLst>
              </p:cNvPr>
              <p:cNvSpPr txBox="1">
                <a:spLocks noRot="1" noChangeAspect="1" noMove="1" noResize="1" noEditPoints="1" noAdjustHandles="1" noChangeArrowheads="1" noChangeShapeType="1" noTextEdit="1"/>
              </p:cNvSpPr>
              <p:nvPr/>
            </p:nvSpPr>
            <p:spPr>
              <a:xfrm>
                <a:off x="5489790" y="2631322"/>
                <a:ext cx="1540293" cy="664349"/>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0D37EAC0-CCA0-4870-B446-E818EE6030E3}"/>
                  </a:ext>
                </a:extLst>
              </p:cNvPr>
              <p:cNvSpPr txBox="1"/>
              <p:nvPr/>
            </p:nvSpPr>
            <p:spPr>
              <a:xfrm>
                <a:off x="7300738" y="2681462"/>
                <a:ext cx="3015377" cy="564706"/>
              </a:xfrm>
              <a:prstGeom prst="rect">
                <a:avLst/>
              </a:prstGeom>
              <a:noFill/>
              <a:ln>
                <a:solidFill>
                  <a:srgbClr val="FF0000"/>
                </a:solidFill>
              </a:ln>
            </p:spPr>
            <p:txBody>
              <a:bodyPr wrap="none" rtlCol="0">
                <a:spAutoFit/>
              </a:bodyPr>
              <a:lstStyle/>
              <a:p>
                <a14:m>
                  <m:oMath xmlns:m="http://schemas.openxmlformats.org/officeDocument/2006/math">
                    <m:sSub>
                      <m:sSubPr>
                        <m:ctrlPr>
                          <a:rPr lang="en-US" i="1">
                            <a:solidFill>
                              <a:srgbClr val="FF0000"/>
                            </a:solidFill>
                            <a:latin typeface="Cambria Math" panose="02040503050406030204" pitchFamily="18" charset="0"/>
                          </a:rPr>
                        </m:ctrlPr>
                      </m:sSubPr>
                      <m:e>
                        <m:r>
                          <a:rPr lang="el-GR"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2</m:t>
                            </m:r>
                          </m:sub>
                        </m:sSub>
                      </m:sub>
                    </m:sSub>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2</m:t>
                                </m:r>
                              </m:sub>
                            </m:sSub>
                          </m:sub>
                        </m:sSub>
                        <m:r>
                          <a:rPr lang="en-US" i="1">
                            <a:latin typeface="Cambria Math" panose="02040503050406030204" pitchFamily="18" charset="0"/>
                          </a:rPr>
                          <m:t> </m:t>
                        </m:r>
                      </m:den>
                    </m:f>
                  </m:oMath>
                </a14:m>
                <a:r>
                  <a:rPr lang="en-US" dirty="0"/>
                  <a:t>= </a:t>
                </a:r>
                <a14:m>
                  <m:oMath xmlns:m="http://schemas.openxmlformats.org/officeDocument/2006/math">
                    <m:r>
                      <a:rPr lang="en-US" i="1">
                        <a:latin typeface="Cambria Math" panose="02040503050406030204" pitchFamily="18" charset="0"/>
                      </a:rPr>
                      <m:t>2</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2</m:t>
                            </m:r>
                          </m:sub>
                        </m:sSub>
                      </m:e>
                    </m:d>
                    <m:r>
                      <a:rPr lang="en-US" i="1">
                        <a:latin typeface="Cambria Math" panose="02040503050406030204" pitchFamily="18" charset="0"/>
                      </a:rPr>
                      <m:t>𝑔</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2</m:t>
                            </m:r>
                          </m:sub>
                        </m:sSub>
                      </m:sub>
                    </m:sSub>
                    <m:r>
                      <a:rPr lang="en-US" i="1">
                        <a:latin typeface="Cambria Math" panose="02040503050406030204" pitchFamily="18" charset="0"/>
                      </a:rPr>
                      <m:t>)</m:t>
                    </m:r>
                  </m:oMath>
                </a14:m>
                <a:endParaRPr lang="en-US" dirty="0"/>
              </a:p>
            </p:txBody>
          </p:sp>
        </mc:Choice>
        <mc:Fallback xmlns="">
          <p:sp>
            <p:nvSpPr>
              <p:cNvPr id="56" name="TextBox 55">
                <a:extLst>
                  <a:ext uri="{FF2B5EF4-FFF2-40B4-BE49-F238E27FC236}">
                    <a16:creationId xmlns:a16="http://schemas.microsoft.com/office/drawing/2014/main" id="{0D37EAC0-CCA0-4870-B446-E818EE6030E3}"/>
                  </a:ext>
                </a:extLst>
              </p:cNvPr>
              <p:cNvSpPr txBox="1">
                <a:spLocks noRot="1" noChangeAspect="1" noMove="1" noResize="1" noEditPoints="1" noAdjustHandles="1" noChangeArrowheads="1" noChangeShapeType="1" noTextEdit="1"/>
              </p:cNvSpPr>
              <p:nvPr/>
            </p:nvSpPr>
            <p:spPr>
              <a:xfrm>
                <a:off x="7300738" y="2681462"/>
                <a:ext cx="3015377" cy="564706"/>
              </a:xfrm>
              <a:prstGeom prst="rect">
                <a:avLst/>
              </a:prstGeom>
              <a:blipFill>
                <a:blip r:embed="rId23"/>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75EC2B82-8637-4C26-8750-7B600E717FAD}"/>
                  </a:ext>
                </a:extLst>
              </p:cNvPr>
              <p:cNvSpPr txBox="1"/>
              <p:nvPr/>
            </p:nvSpPr>
            <p:spPr>
              <a:xfrm>
                <a:off x="5442020" y="3425869"/>
                <a:ext cx="1588063" cy="6643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00B050"/>
                              </a:solidFill>
                              <a:latin typeface="Cambria Math" panose="02040503050406030204" pitchFamily="18" charset="0"/>
                            </a:rPr>
                          </m:ctrlPr>
                        </m:fPr>
                        <m:num>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𝐸</m:t>
                          </m:r>
                        </m:num>
                        <m:den>
                          <m:r>
                            <a:rPr lang="en-US" i="1">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𝑏</m:t>
                              </m:r>
                            </m:e>
                            <m:sub>
                              <m:r>
                                <a:rPr lang="en-US" i="1">
                                  <a:solidFill>
                                    <a:srgbClr val="00B050"/>
                                  </a:solidFill>
                                  <a:latin typeface="Cambria Math" panose="02040503050406030204" pitchFamily="18" charset="0"/>
                                </a:rPr>
                                <m:t>12</m:t>
                              </m:r>
                            </m:sub>
                          </m:sSub>
                        </m:den>
                      </m:f>
                      <m:r>
                        <a:rPr lang="en-US" i="1">
                          <a:latin typeface="Cambria Math" panose="02040503050406030204" pitchFamily="18" charset="0"/>
                        </a:rPr>
                        <m:t>=</m:t>
                      </m:r>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1</m:t>
                              </m:r>
                            </m:sub>
                          </m:sSub>
                        </m:sub>
                      </m:s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m:t>
                          </m:r>
                        </m:sub>
                      </m:sSub>
                    </m:oMath>
                  </m:oMathPara>
                </a14:m>
                <a:endParaRPr lang="en-US" dirty="0"/>
              </a:p>
            </p:txBody>
          </p:sp>
        </mc:Choice>
        <mc:Fallback xmlns="">
          <p:sp>
            <p:nvSpPr>
              <p:cNvPr id="62" name="TextBox 61">
                <a:extLst>
                  <a:ext uri="{FF2B5EF4-FFF2-40B4-BE49-F238E27FC236}">
                    <a16:creationId xmlns:a16="http://schemas.microsoft.com/office/drawing/2014/main" id="{75EC2B82-8637-4C26-8750-7B600E717FAD}"/>
                  </a:ext>
                </a:extLst>
              </p:cNvPr>
              <p:cNvSpPr txBox="1">
                <a:spLocks noRot="1" noChangeAspect="1" noMove="1" noResize="1" noEditPoints="1" noAdjustHandles="1" noChangeArrowheads="1" noChangeShapeType="1" noTextEdit="1"/>
              </p:cNvSpPr>
              <p:nvPr/>
            </p:nvSpPr>
            <p:spPr>
              <a:xfrm>
                <a:off x="5442020" y="3425869"/>
                <a:ext cx="1588063" cy="664349"/>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172B332-DCFE-4E01-8886-54CFE4674E79}"/>
                  </a:ext>
                </a:extLst>
              </p:cNvPr>
              <p:cNvSpPr txBox="1"/>
              <p:nvPr/>
            </p:nvSpPr>
            <p:spPr>
              <a:xfrm>
                <a:off x="7300738" y="3431975"/>
                <a:ext cx="1603323" cy="6643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00B050"/>
                              </a:solidFill>
                              <a:latin typeface="Cambria Math" panose="02040503050406030204" pitchFamily="18" charset="0"/>
                            </a:rPr>
                          </m:ctrlPr>
                        </m:fPr>
                        <m:num>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𝐸</m:t>
                          </m:r>
                        </m:num>
                        <m:den>
                          <m:r>
                            <a:rPr lang="en-US" i="1">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𝑏</m:t>
                              </m:r>
                            </m:e>
                            <m:sub>
                              <m:r>
                                <a:rPr lang="en-US" i="1">
                                  <a:solidFill>
                                    <a:srgbClr val="00B050"/>
                                  </a:solidFill>
                                  <a:latin typeface="Cambria Math" panose="02040503050406030204" pitchFamily="18" charset="0"/>
                                </a:rPr>
                                <m:t>22</m:t>
                              </m:r>
                            </m:sub>
                          </m:sSub>
                        </m:den>
                      </m:f>
                      <m:r>
                        <a:rPr lang="en-US" i="1">
                          <a:latin typeface="Cambria Math" panose="02040503050406030204" pitchFamily="18" charset="0"/>
                        </a:rPr>
                        <m:t>=</m:t>
                      </m:r>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2</m:t>
                              </m:r>
                            </m:sub>
                          </m:sSub>
                        </m:sub>
                      </m:s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m:t>
                          </m:r>
                        </m:sub>
                      </m:sSub>
                    </m:oMath>
                  </m:oMathPara>
                </a14:m>
                <a:endParaRPr lang="en-US" dirty="0"/>
              </a:p>
            </p:txBody>
          </p:sp>
        </mc:Choice>
        <mc:Fallback xmlns="">
          <p:sp>
            <p:nvSpPr>
              <p:cNvPr id="63" name="TextBox 62">
                <a:extLst>
                  <a:ext uri="{FF2B5EF4-FFF2-40B4-BE49-F238E27FC236}">
                    <a16:creationId xmlns:a16="http://schemas.microsoft.com/office/drawing/2014/main" id="{1172B332-DCFE-4E01-8886-54CFE4674E79}"/>
                  </a:ext>
                </a:extLst>
              </p:cNvPr>
              <p:cNvSpPr txBox="1">
                <a:spLocks noRot="1" noChangeAspect="1" noMove="1" noResize="1" noEditPoints="1" noAdjustHandles="1" noChangeArrowheads="1" noChangeShapeType="1" noTextEdit="1"/>
              </p:cNvSpPr>
              <p:nvPr/>
            </p:nvSpPr>
            <p:spPr>
              <a:xfrm>
                <a:off x="7300738" y="3431975"/>
                <a:ext cx="1603323" cy="664349"/>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2F0B6A32-DCA1-4AED-ACE4-34CBAAB3829E}"/>
                  </a:ext>
                </a:extLst>
              </p:cNvPr>
              <p:cNvSpPr txBox="1"/>
              <p:nvPr/>
            </p:nvSpPr>
            <p:spPr>
              <a:xfrm>
                <a:off x="1631505" y="5387330"/>
                <a:ext cx="8771409" cy="72015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h</m:t>
                              </m:r>
                            </m:e>
                            <m:sub>
                              <m:r>
                                <a:rPr lang="en-US" i="1">
                                  <a:solidFill>
                                    <a:srgbClr val="FF0000"/>
                                  </a:solidFill>
                                  <a:latin typeface="Cambria Math" panose="02040503050406030204" pitchFamily="18" charset="0"/>
                                </a:rPr>
                                <m:t>1</m:t>
                              </m:r>
                            </m:sub>
                          </m:sSub>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sub>
                          </m:sSub>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den>
                      </m:f>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sub>
                          </m:sSub>
                        </m:den>
                      </m:f>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sub>
                              </m:sSub>
                            </m:den>
                          </m:f>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2</m:t>
                                      </m:r>
                                    </m:sub>
                                  </m:sSub>
                                </m:sub>
                              </m:sSub>
                            </m:den>
                          </m:f>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2</m:t>
                                      </m:r>
                                    </m:sub>
                                  </m:sSub>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den>
                          </m:f>
                        </m:e>
                      </m:d>
                      <m:sSup>
                        <m:sSupPr>
                          <m:ctrlPr>
                            <a:rPr lang="en-US" i="1">
                              <a:latin typeface="Cambria Math" panose="02040503050406030204" pitchFamily="18" charset="0"/>
                            </a:rPr>
                          </m:ctrlPr>
                        </m:sSupPr>
                        <m:e>
                          <m:r>
                            <a:rPr lang="en-US" i="1">
                              <a:latin typeface="Cambria Math" panose="02040503050406030204" pitchFamily="18" charset="0"/>
                            </a:rPr>
                            <m:t>𝑔</m:t>
                          </m:r>
                        </m:e>
                        <m:sup>
                          <m:r>
                            <a:rPr lang="en-US" i="1">
                              <a:latin typeface="Cambria Math" panose="02040503050406030204" pitchFamily="18" charset="0"/>
                            </a:rPr>
                            <m:t>′</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sub>
                          </m:sSub>
                        </m:e>
                      </m:d>
                      <m:r>
                        <a:rPr lang="en-US" i="1">
                          <a:latin typeface="Cambria Math" panose="02040503050406030204" pitchFamily="18" charset="0"/>
                        </a:rPr>
                        <m:t>=</m:t>
                      </m:r>
                      <m:d>
                        <m:dPr>
                          <m:ctrlPr>
                            <a:rPr lang="en-US" i="1">
                              <a:latin typeface="Cambria Math" panose="02040503050406030204" pitchFamily="18" charset="0"/>
                            </a:rPr>
                          </m:ctrlPr>
                        </m:d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1</m:t>
                                  </m:r>
                                </m:sub>
                              </m:sSub>
                            </m:sub>
                          </m:sSub>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11</m:t>
                              </m:r>
                            </m:sub>
                          </m:sSub>
                          <m:r>
                            <a:rPr lang="en-US" i="1">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2</m:t>
                                  </m:r>
                                </m:sub>
                              </m:sSub>
                            </m:sub>
                          </m:sSub>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21</m:t>
                              </m:r>
                            </m:sub>
                          </m:sSub>
                        </m:e>
                      </m:d>
                      <m:r>
                        <a:rPr lang="en-US" i="1">
                          <a:latin typeface="Cambria Math" panose="02040503050406030204" pitchFamily="18" charset="0"/>
                        </a:rPr>
                        <m:t>𝑔</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sub>
                      </m:sSub>
                      <m:r>
                        <a:rPr lang="en-US" i="1">
                          <a:latin typeface="Cambria Math" panose="02040503050406030204" pitchFamily="18" charset="0"/>
                        </a:rPr>
                        <m:t>)</m:t>
                      </m:r>
                    </m:oMath>
                  </m:oMathPara>
                </a14:m>
                <a:endParaRPr lang="en-US" i="1" dirty="0"/>
              </a:p>
            </p:txBody>
          </p:sp>
        </mc:Choice>
        <mc:Fallback xmlns="">
          <p:sp>
            <p:nvSpPr>
              <p:cNvPr id="66" name="TextBox 65">
                <a:extLst>
                  <a:ext uri="{FF2B5EF4-FFF2-40B4-BE49-F238E27FC236}">
                    <a16:creationId xmlns:a16="http://schemas.microsoft.com/office/drawing/2014/main" id="{2F0B6A32-DCA1-4AED-ACE4-34CBAAB3829E}"/>
                  </a:ext>
                </a:extLst>
              </p:cNvPr>
              <p:cNvSpPr txBox="1">
                <a:spLocks noRot="1" noChangeAspect="1" noMove="1" noResize="1" noEditPoints="1" noAdjustHandles="1" noChangeArrowheads="1" noChangeShapeType="1" noTextEdit="1"/>
              </p:cNvSpPr>
              <p:nvPr/>
            </p:nvSpPr>
            <p:spPr>
              <a:xfrm>
                <a:off x="1631505" y="5387330"/>
                <a:ext cx="8771409" cy="720151"/>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A2CF1E3B-D53A-47EE-BEA7-2B68D643D960}"/>
                  </a:ext>
                </a:extLst>
              </p:cNvPr>
              <p:cNvSpPr txBox="1"/>
              <p:nvPr/>
            </p:nvSpPr>
            <p:spPr>
              <a:xfrm>
                <a:off x="1648353" y="6222058"/>
                <a:ext cx="3556182" cy="4239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h</m:t>
                              </m:r>
                            </m:e>
                            <m:sub>
                              <m:r>
                                <a:rPr lang="en-US" i="1">
                                  <a:solidFill>
                                    <a:srgbClr val="FF0000"/>
                                  </a:solidFill>
                                  <a:latin typeface="Cambria Math" panose="02040503050406030204" pitchFamily="18" charset="0"/>
                                </a:rPr>
                                <m:t>2</m:t>
                              </m:r>
                            </m:sub>
                          </m:sSub>
                        </m:sub>
                      </m:sSub>
                      <m:r>
                        <a:rPr lang="en-US" i="1">
                          <a:latin typeface="Cambria Math" panose="02040503050406030204" pitchFamily="18" charset="0"/>
                        </a:rPr>
                        <m:t>=</m:t>
                      </m:r>
                      <m:d>
                        <m:dPr>
                          <m:ctrlPr>
                            <a:rPr lang="en-US" i="1">
                              <a:latin typeface="Cambria Math" panose="02040503050406030204" pitchFamily="18" charset="0"/>
                            </a:rPr>
                          </m:ctrlPr>
                        </m:d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1</m:t>
                                  </m:r>
                                </m:sub>
                              </m:sSub>
                            </m:sub>
                          </m:sSub>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12</m:t>
                              </m:r>
                            </m:sub>
                          </m:sSub>
                          <m:r>
                            <a:rPr lang="en-US" i="1">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2</m:t>
                                  </m:r>
                                </m:sub>
                              </m:sSub>
                            </m:sub>
                          </m:sSub>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22</m:t>
                              </m:r>
                            </m:sub>
                          </m:sSub>
                        </m:e>
                      </m:d>
                      <m:r>
                        <a:rPr lang="en-US" i="1">
                          <a:latin typeface="Cambria Math" panose="02040503050406030204" pitchFamily="18" charset="0"/>
                        </a:rPr>
                        <m:t>𝑔</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m:t>
                              </m:r>
                            </m:sub>
                          </m:sSub>
                        </m:sub>
                      </m:sSub>
                      <m:r>
                        <a:rPr lang="en-US" i="1">
                          <a:latin typeface="Cambria Math" panose="02040503050406030204" pitchFamily="18" charset="0"/>
                        </a:rPr>
                        <m:t>)</m:t>
                      </m:r>
                    </m:oMath>
                  </m:oMathPara>
                </a14:m>
                <a:endParaRPr lang="en-US" i="1" dirty="0"/>
              </a:p>
            </p:txBody>
          </p:sp>
        </mc:Choice>
        <mc:Fallback xmlns="">
          <p:sp>
            <p:nvSpPr>
              <p:cNvPr id="49" name="TextBox 48">
                <a:extLst>
                  <a:ext uri="{FF2B5EF4-FFF2-40B4-BE49-F238E27FC236}">
                    <a16:creationId xmlns:a16="http://schemas.microsoft.com/office/drawing/2014/main" id="{A2CF1E3B-D53A-47EE-BEA7-2B68D643D960}"/>
                  </a:ext>
                </a:extLst>
              </p:cNvPr>
              <p:cNvSpPr txBox="1">
                <a:spLocks noRot="1" noChangeAspect="1" noMove="1" noResize="1" noEditPoints="1" noAdjustHandles="1" noChangeArrowheads="1" noChangeShapeType="1" noTextEdit="1"/>
              </p:cNvSpPr>
              <p:nvPr/>
            </p:nvSpPr>
            <p:spPr>
              <a:xfrm>
                <a:off x="1648353" y="6222058"/>
                <a:ext cx="3556182" cy="423962"/>
              </a:xfrm>
              <a:prstGeom prst="rect">
                <a:avLst/>
              </a:prstGeom>
              <a:blipFill>
                <a:blip r:embed="rId27"/>
                <a:stretch>
                  <a:fillRect b="-57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C8DD39AA-AEB3-44D5-9A9C-9194570F4331}"/>
                  </a:ext>
                </a:extLst>
              </p:cNvPr>
              <p:cNvSpPr txBox="1"/>
              <p:nvPr/>
            </p:nvSpPr>
            <p:spPr>
              <a:xfrm>
                <a:off x="4583001" y="4434954"/>
                <a:ext cx="2839239" cy="7080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0070C0"/>
                              </a:solidFill>
                              <a:latin typeface="Cambria Math" panose="02040503050406030204" pitchFamily="18" charset="0"/>
                            </a:rPr>
                          </m:ctrlPr>
                        </m:fPr>
                        <m:num>
                          <m:r>
                            <a:rPr lang="en-US" i="1">
                              <a:solidFill>
                                <a:srgbClr val="0070C0"/>
                              </a:solidFill>
                              <a:latin typeface="Cambria Math" panose="02040503050406030204" pitchFamily="18" charset="0"/>
                            </a:rPr>
                            <m:t>𝜕</m:t>
                          </m:r>
                          <m:r>
                            <a:rPr lang="en-US" i="1">
                              <a:solidFill>
                                <a:srgbClr val="0070C0"/>
                              </a:solidFill>
                              <a:latin typeface="Cambria Math" panose="02040503050406030204" pitchFamily="18" charset="0"/>
                            </a:rPr>
                            <m:t>𝐸</m:t>
                          </m:r>
                        </m:num>
                        <m:den>
                          <m:r>
                            <a:rPr lang="en-US" i="1">
                              <a:solidFill>
                                <a:srgbClr val="0070C0"/>
                              </a:solidFill>
                              <a:latin typeface="Cambria Math" panose="02040503050406030204" pitchFamily="18" charset="0"/>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𝑎</m:t>
                              </m:r>
                            </m:e>
                            <m:sub>
                              <m:r>
                                <a:rPr lang="en-US" i="1">
                                  <a:solidFill>
                                    <a:srgbClr val="0070C0"/>
                                  </a:solidFill>
                                  <a:latin typeface="Cambria Math" panose="02040503050406030204" pitchFamily="18" charset="0"/>
                                </a:rPr>
                                <m:t>22</m:t>
                              </m:r>
                            </m:sub>
                          </m:sSub>
                        </m:den>
                      </m:f>
                      <m:r>
                        <a:rPr lang="en-US" i="1">
                          <a:latin typeface="Cambria Math" panose="02040503050406030204" pitchFamily="18" charset="0"/>
                        </a:rPr>
                        <m:t>=</m:t>
                      </m:r>
                      <m:f>
                        <m:fPr>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𝐸</m:t>
                          </m:r>
                        </m:num>
                        <m:den>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h</m:t>
                                  </m:r>
                                </m:e>
                                <m:sub>
                                  <m:r>
                                    <a:rPr lang="en-US" i="1">
                                      <a:solidFill>
                                        <a:srgbClr val="FF0000"/>
                                      </a:solidFill>
                                      <a:latin typeface="Cambria Math" panose="02040503050406030204" pitchFamily="18" charset="0"/>
                                    </a:rPr>
                                    <m:t>2</m:t>
                                  </m:r>
                                </m:sub>
                              </m:sSub>
                            </m:sub>
                          </m:sSub>
                        </m:den>
                      </m:f>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m:t>
                                  </m:r>
                                </m:sub>
                              </m:sSub>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22</m:t>
                              </m:r>
                            </m:sub>
                          </m:sSub>
                        </m:den>
                      </m:f>
                      <m:r>
                        <a:rPr lang="en-US" i="1">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h</m:t>
                              </m:r>
                            </m:e>
                            <m:sub>
                              <m:r>
                                <a:rPr lang="en-US" i="1">
                                  <a:solidFill>
                                    <a:srgbClr val="FF0000"/>
                                  </a:solidFill>
                                  <a:latin typeface="Cambria Math" panose="02040503050406030204" pitchFamily="18" charset="0"/>
                                </a:rPr>
                                <m:t>2</m:t>
                              </m:r>
                            </m:sub>
                          </m:sSub>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oMath>
                  </m:oMathPara>
                </a14:m>
                <a:endParaRPr lang="en-US" dirty="0"/>
              </a:p>
            </p:txBody>
          </p:sp>
        </mc:Choice>
        <mc:Fallback xmlns="">
          <p:sp>
            <p:nvSpPr>
              <p:cNvPr id="50" name="TextBox 49">
                <a:extLst>
                  <a:ext uri="{FF2B5EF4-FFF2-40B4-BE49-F238E27FC236}">
                    <a16:creationId xmlns:a16="http://schemas.microsoft.com/office/drawing/2014/main" id="{C8DD39AA-AEB3-44D5-9A9C-9194570F4331}"/>
                  </a:ext>
                </a:extLst>
              </p:cNvPr>
              <p:cNvSpPr txBox="1">
                <a:spLocks noRot="1" noChangeAspect="1" noMove="1" noResize="1" noEditPoints="1" noAdjustHandles="1" noChangeArrowheads="1" noChangeShapeType="1" noTextEdit="1"/>
              </p:cNvSpPr>
              <p:nvPr/>
            </p:nvSpPr>
            <p:spPr>
              <a:xfrm>
                <a:off x="4583001" y="4434954"/>
                <a:ext cx="2839239" cy="708079"/>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10B3621F-863E-4433-A199-49A807BD7022}"/>
                  </a:ext>
                </a:extLst>
              </p:cNvPr>
              <p:cNvSpPr txBox="1"/>
              <p:nvPr/>
            </p:nvSpPr>
            <p:spPr>
              <a:xfrm>
                <a:off x="7536160" y="4497311"/>
                <a:ext cx="1554080" cy="6643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0070C0"/>
                              </a:solidFill>
                              <a:latin typeface="Cambria Math" panose="02040503050406030204" pitchFamily="18" charset="0"/>
                            </a:rPr>
                          </m:ctrlPr>
                        </m:fPr>
                        <m:num>
                          <m:r>
                            <a:rPr lang="en-US" i="1">
                              <a:solidFill>
                                <a:srgbClr val="0070C0"/>
                              </a:solidFill>
                              <a:latin typeface="Cambria Math" panose="02040503050406030204" pitchFamily="18" charset="0"/>
                            </a:rPr>
                            <m:t>𝜕</m:t>
                          </m:r>
                          <m:r>
                            <a:rPr lang="en-US" i="1">
                              <a:solidFill>
                                <a:srgbClr val="0070C0"/>
                              </a:solidFill>
                              <a:latin typeface="Cambria Math" panose="02040503050406030204" pitchFamily="18" charset="0"/>
                            </a:rPr>
                            <m:t>𝐸</m:t>
                          </m:r>
                        </m:num>
                        <m:den>
                          <m:r>
                            <a:rPr lang="en-US" i="1">
                              <a:solidFill>
                                <a:srgbClr val="0070C0"/>
                              </a:solidFill>
                              <a:latin typeface="Cambria Math" panose="02040503050406030204" pitchFamily="18" charset="0"/>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𝑎</m:t>
                              </m:r>
                            </m:e>
                            <m:sub>
                              <m:r>
                                <a:rPr lang="en-US" i="1">
                                  <a:solidFill>
                                    <a:srgbClr val="0070C0"/>
                                  </a:solidFill>
                                  <a:latin typeface="Cambria Math" panose="02040503050406030204" pitchFamily="18" charset="0"/>
                                </a:rPr>
                                <m:t>21</m:t>
                              </m:r>
                            </m:sub>
                          </m:sSub>
                        </m:den>
                      </m:f>
                      <m:r>
                        <a:rPr lang="en-US" i="1">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h</m:t>
                              </m:r>
                            </m:e>
                            <m:sub>
                              <m:r>
                                <a:rPr lang="en-US" i="1">
                                  <a:solidFill>
                                    <a:srgbClr val="FF0000"/>
                                  </a:solidFill>
                                  <a:latin typeface="Cambria Math" panose="02040503050406030204" pitchFamily="18" charset="0"/>
                                </a:rPr>
                                <m:t>1</m:t>
                              </m:r>
                            </m:sub>
                          </m:sSub>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oMath>
                  </m:oMathPara>
                </a14:m>
                <a:endParaRPr lang="en-US" dirty="0"/>
              </a:p>
            </p:txBody>
          </p:sp>
        </mc:Choice>
        <mc:Fallback xmlns="">
          <p:sp>
            <p:nvSpPr>
              <p:cNvPr id="52" name="TextBox 51">
                <a:extLst>
                  <a:ext uri="{FF2B5EF4-FFF2-40B4-BE49-F238E27FC236}">
                    <a16:creationId xmlns:a16="http://schemas.microsoft.com/office/drawing/2014/main" id="{10B3621F-863E-4433-A199-49A807BD7022}"/>
                  </a:ext>
                </a:extLst>
              </p:cNvPr>
              <p:cNvSpPr txBox="1">
                <a:spLocks noRot="1" noChangeAspect="1" noMove="1" noResize="1" noEditPoints="1" noAdjustHandles="1" noChangeArrowheads="1" noChangeShapeType="1" noTextEdit="1"/>
              </p:cNvSpPr>
              <p:nvPr/>
            </p:nvSpPr>
            <p:spPr>
              <a:xfrm>
                <a:off x="7536160" y="4497311"/>
                <a:ext cx="1554080" cy="664349"/>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EBA91AD8-E2B5-4888-91DC-8D30A2BED641}"/>
                  </a:ext>
                </a:extLst>
              </p:cNvPr>
              <p:cNvSpPr txBox="1"/>
              <p:nvPr/>
            </p:nvSpPr>
            <p:spPr>
              <a:xfrm>
                <a:off x="9076006" y="4509947"/>
                <a:ext cx="1543436" cy="6643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0070C0"/>
                              </a:solidFill>
                              <a:latin typeface="Cambria Math" panose="02040503050406030204" pitchFamily="18" charset="0"/>
                            </a:rPr>
                          </m:ctrlPr>
                        </m:fPr>
                        <m:num>
                          <m:r>
                            <a:rPr lang="en-US" i="1">
                              <a:solidFill>
                                <a:srgbClr val="0070C0"/>
                              </a:solidFill>
                              <a:latin typeface="Cambria Math" panose="02040503050406030204" pitchFamily="18" charset="0"/>
                            </a:rPr>
                            <m:t>𝜕</m:t>
                          </m:r>
                          <m:r>
                            <a:rPr lang="en-US" i="1">
                              <a:solidFill>
                                <a:srgbClr val="0070C0"/>
                              </a:solidFill>
                              <a:latin typeface="Cambria Math" panose="02040503050406030204" pitchFamily="18" charset="0"/>
                            </a:rPr>
                            <m:t>𝐸</m:t>
                          </m:r>
                        </m:num>
                        <m:den>
                          <m:r>
                            <a:rPr lang="en-US" i="1">
                              <a:solidFill>
                                <a:srgbClr val="0070C0"/>
                              </a:solidFill>
                              <a:latin typeface="Cambria Math" panose="02040503050406030204" pitchFamily="18" charset="0"/>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𝑎</m:t>
                              </m:r>
                            </m:e>
                            <m:sub>
                              <m:r>
                                <a:rPr lang="en-US" i="1">
                                  <a:solidFill>
                                    <a:srgbClr val="0070C0"/>
                                  </a:solidFill>
                                  <a:latin typeface="Cambria Math" panose="02040503050406030204" pitchFamily="18" charset="0"/>
                                </a:rPr>
                                <m:t>12</m:t>
                              </m:r>
                            </m:sub>
                          </m:sSub>
                        </m:den>
                      </m:f>
                      <m:r>
                        <a:rPr lang="en-US" i="1">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h</m:t>
                              </m:r>
                            </m:e>
                            <m:sub>
                              <m:r>
                                <a:rPr lang="en-US" i="1">
                                  <a:solidFill>
                                    <a:srgbClr val="FF0000"/>
                                  </a:solidFill>
                                  <a:latin typeface="Cambria Math" panose="02040503050406030204" pitchFamily="18" charset="0"/>
                                </a:rPr>
                                <m:t>2</m:t>
                              </m:r>
                            </m:sub>
                          </m:sSub>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oMath>
                  </m:oMathPara>
                </a14:m>
                <a:endParaRPr lang="en-US" dirty="0"/>
              </a:p>
            </p:txBody>
          </p:sp>
        </mc:Choice>
        <mc:Fallback xmlns="">
          <p:sp>
            <p:nvSpPr>
              <p:cNvPr id="53" name="TextBox 52">
                <a:extLst>
                  <a:ext uri="{FF2B5EF4-FFF2-40B4-BE49-F238E27FC236}">
                    <a16:creationId xmlns:a16="http://schemas.microsoft.com/office/drawing/2014/main" id="{EBA91AD8-E2B5-4888-91DC-8D30A2BED641}"/>
                  </a:ext>
                </a:extLst>
              </p:cNvPr>
              <p:cNvSpPr txBox="1">
                <a:spLocks noRot="1" noChangeAspect="1" noMove="1" noResize="1" noEditPoints="1" noAdjustHandles="1" noChangeArrowheads="1" noChangeShapeType="1" noTextEdit="1"/>
              </p:cNvSpPr>
              <p:nvPr/>
            </p:nvSpPr>
            <p:spPr>
              <a:xfrm>
                <a:off x="9076006" y="4509947"/>
                <a:ext cx="1543436" cy="664349"/>
              </a:xfrm>
              <a:prstGeom prst="rect">
                <a:avLst/>
              </a:prstGeom>
              <a:blipFill>
                <a:blip r:embed="rId3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191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6" grpId="0"/>
      <p:bldP spid="47" grpId="0" animBg="1"/>
      <p:bldP spid="48" grpId="0" animBg="1"/>
      <p:bldP spid="54" grpId="0"/>
      <p:bldP spid="56" grpId="0" animBg="1"/>
      <p:bldP spid="62" grpId="0"/>
      <p:bldP spid="63" grpId="0"/>
      <p:bldP spid="66" grpId="0"/>
      <p:bldP spid="49" grpId="0"/>
      <p:bldP spid="50" grpId="0"/>
      <p:bldP spid="52" grpId="0"/>
      <p:bldP spid="5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F0CBE-C417-4EC1-8D5A-DE515A9F9833}"/>
              </a:ext>
            </a:extLst>
          </p:cNvPr>
          <p:cNvSpPr>
            <a:spLocks noGrp="1"/>
          </p:cNvSpPr>
          <p:nvPr>
            <p:ph type="title"/>
          </p:nvPr>
        </p:nvSpPr>
        <p:spPr/>
        <p:txBody>
          <a:bodyPr/>
          <a:lstStyle/>
          <a:p>
            <a:r>
              <a:rPr lang="en-US" dirty="0"/>
              <a:t>Backpropagation</a:t>
            </a:r>
          </a:p>
        </p:txBody>
      </p:sp>
      <p:sp>
        <p:nvSpPr>
          <p:cNvPr id="4" name="Slide Number Placeholder 3">
            <a:extLst>
              <a:ext uri="{FF2B5EF4-FFF2-40B4-BE49-F238E27FC236}">
                <a16:creationId xmlns:a16="http://schemas.microsoft.com/office/drawing/2014/main" id="{633E207F-ED51-45DA-93BD-2C4AC6755B1E}"/>
              </a:ext>
            </a:extLst>
          </p:cNvPr>
          <p:cNvSpPr>
            <a:spLocks noGrp="1"/>
          </p:cNvSpPr>
          <p:nvPr>
            <p:ph type="sldNum" sz="quarter" idx="12"/>
          </p:nvPr>
        </p:nvSpPr>
        <p:spPr/>
        <p:txBody>
          <a:bodyPr/>
          <a:lstStyle/>
          <a:p>
            <a:fld id="{878E0B35-C73E-49DE-9EA0-4D9F6C87E107}" type="slidenum">
              <a:rPr lang="el-GR" smtClean="0"/>
              <a:pPr/>
              <a:t>63</a:t>
            </a:fld>
            <a:endParaRPr lang="el-GR"/>
          </a:p>
        </p:txBody>
      </p:sp>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C948F0C3-4BED-488D-8144-0A84B6FEE450}"/>
                  </a:ext>
                </a:extLst>
              </p:cNvPr>
              <p:cNvSpPr/>
              <p:nvPr/>
            </p:nvSpPr>
            <p:spPr>
              <a:xfrm>
                <a:off x="3588562" y="5750026"/>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i="1">
                              <a:solidFill>
                                <a:schemeClr val="tx1"/>
                              </a:solidFill>
                              <a:latin typeface="Cambria Math" panose="02040503050406030204" pitchFamily="18" charset="0"/>
                            </a:rPr>
                            <m:t>𝑗</m:t>
                          </m:r>
                        </m:sub>
                      </m:sSub>
                    </m:oMath>
                  </m:oMathPara>
                </a14:m>
                <a:endParaRPr lang="en-US" dirty="0"/>
              </a:p>
            </p:txBody>
          </p:sp>
        </mc:Choice>
        <mc:Fallback xmlns="">
          <p:sp>
            <p:nvSpPr>
              <p:cNvPr id="5" name="Oval 4">
                <a:extLst>
                  <a:ext uri="{FF2B5EF4-FFF2-40B4-BE49-F238E27FC236}">
                    <a16:creationId xmlns:a16="http://schemas.microsoft.com/office/drawing/2014/main" id="{C948F0C3-4BED-488D-8144-0A84B6FEE450}"/>
                  </a:ext>
                </a:extLst>
              </p:cNvPr>
              <p:cNvSpPr>
                <a:spLocks noRot="1" noChangeAspect="1" noMove="1" noResize="1" noEditPoints="1" noAdjustHandles="1" noChangeArrowheads="1" noChangeShapeType="1" noTextEdit="1"/>
              </p:cNvSpPr>
              <p:nvPr/>
            </p:nvSpPr>
            <p:spPr>
              <a:xfrm>
                <a:off x="3588562" y="5750026"/>
                <a:ext cx="432048" cy="432048"/>
              </a:xfrm>
              <a:prstGeom prst="ellipse">
                <a:avLst/>
              </a:prstGeom>
              <a:blipFill>
                <a:blip r:embed="rId2"/>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28CB4CF0-88FA-46D6-B922-52ED7AB6CF6B}"/>
                  </a:ext>
                </a:extLst>
              </p:cNvPr>
              <p:cNvSpPr/>
              <p:nvPr/>
            </p:nvSpPr>
            <p:spPr>
              <a:xfrm>
                <a:off x="3547188" y="4030128"/>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h</m:t>
                          </m:r>
                        </m:e>
                        <m:sub>
                          <m:r>
                            <a:rPr lang="en-US" i="1" dirty="0">
                              <a:solidFill>
                                <a:schemeClr val="tx1"/>
                              </a:solidFill>
                              <a:latin typeface="Cambria Math" panose="02040503050406030204" pitchFamily="18" charset="0"/>
                            </a:rPr>
                            <m:t>𝑖</m:t>
                          </m:r>
                        </m:sub>
                      </m:sSub>
                    </m:oMath>
                  </m:oMathPara>
                </a14:m>
                <a:endParaRPr lang="en-US" i="1" dirty="0">
                  <a:solidFill>
                    <a:schemeClr val="tx1"/>
                  </a:solidFill>
                </a:endParaRPr>
              </a:p>
            </p:txBody>
          </p:sp>
        </mc:Choice>
        <mc:Fallback xmlns="">
          <p:sp>
            <p:nvSpPr>
              <p:cNvPr id="6" name="Oval 5">
                <a:extLst>
                  <a:ext uri="{FF2B5EF4-FFF2-40B4-BE49-F238E27FC236}">
                    <a16:creationId xmlns:a16="http://schemas.microsoft.com/office/drawing/2014/main" id="{28CB4CF0-88FA-46D6-B922-52ED7AB6CF6B}"/>
                  </a:ext>
                </a:extLst>
              </p:cNvPr>
              <p:cNvSpPr>
                <a:spLocks noRot="1" noChangeAspect="1" noMove="1" noResize="1" noEditPoints="1" noAdjustHandles="1" noChangeArrowheads="1" noChangeShapeType="1" noTextEdit="1"/>
              </p:cNvSpPr>
              <p:nvPr/>
            </p:nvSpPr>
            <p:spPr>
              <a:xfrm>
                <a:off x="3547188" y="4030128"/>
                <a:ext cx="432048" cy="432048"/>
              </a:xfrm>
              <a:prstGeom prst="ellipse">
                <a:avLst/>
              </a:prstGeom>
              <a:blipFill>
                <a:blip r:embed="rId3"/>
                <a:stretch>
                  <a:fillRect/>
                </a:stretch>
              </a:blipFill>
              <a:ln>
                <a:solidFill>
                  <a:schemeClr val="tx1"/>
                </a:solidFill>
              </a:ln>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AA7CA4AB-B116-46A4-9DBA-62519FB4E435}"/>
              </a:ext>
            </a:extLst>
          </p:cNvPr>
          <p:cNvCxnSpPr>
            <a:cxnSpLocks/>
            <a:stCxn id="5" idx="0"/>
            <a:endCxn id="6" idx="4"/>
          </p:cNvCxnSpPr>
          <p:nvPr/>
        </p:nvCxnSpPr>
        <p:spPr>
          <a:xfrm flipH="1" flipV="1">
            <a:off x="3763212" y="4462176"/>
            <a:ext cx="41374" cy="12878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6A3294C-3686-49C4-9E0B-5F717B3BEF8E}"/>
                  </a:ext>
                </a:extLst>
              </p:cNvPr>
              <p:cNvSpPr txBox="1"/>
              <p:nvPr/>
            </p:nvSpPr>
            <p:spPr>
              <a:xfrm>
                <a:off x="3840974" y="5185883"/>
                <a:ext cx="530209" cy="391646"/>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𝑎</m:t>
                          </m:r>
                        </m:e>
                        <m:sub>
                          <m:r>
                            <a:rPr lang="en-US" i="1">
                              <a:solidFill>
                                <a:srgbClr val="FF0000"/>
                              </a:solidFill>
                              <a:latin typeface="Cambria Math" panose="02040503050406030204" pitchFamily="18" charset="0"/>
                            </a:rPr>
                            <m:t>𝑖𝑗</m:t>
                          </m:r>
                        </m:sub>
                      </m:sSub>
                    </m:oMath>
                  </m:oMathPara>
                </a14:m>
                <a:endParaRPr lang="en-US" dirty="0">
                  <a:solidFill>
                    <a:srgbClr val="FF0000"/>
                  </a:solidFill>
                </a:endParaRPr>
              </a:p>
            </p:txBody>
          </p:sp>
        </mc:Choice>
        <mc:Fallback xmlns="">
          <p:sp>
            <p:nvSpPr>
              <p:cNvPr id="10" name="TextBox 9">
                <a:extLst>
                  <a:ext uri="{FF2B5EF4-FFF2-40B4-BE49-F238E27FC236}">
                    <a16:creationId xmlns:a16="http://schemas.microsoft.com/office/drawing/2014/main" id="{46A3294C-3686-49C4-9E0B-5F717B3BEF8E}"/>
                  </a:ext>
                </a:extLst>
              </p:cNvPr>
              <p:cNvSpPr txBox="1">
                <a:spLocks noRot="1" noChangeAspect="1" noMove="1" noResize="1" noEditPoints="1" noAdjustHandles="1" noChangeArrowheads="1" noChangeShapeType="1" noTextEdit="1"/>
              </p:cNvSpPr>
              <p:nvPr/>
            </p:nvSpPr>
            <p:spPr>
              <a:xfrm>
                <a:off x="3840974" y="5185883"/>
                <a:ext cx="530209" cy="391646"/>
              </a:xfrm>
              <a:prstGeom prst="rect">
                <a:avLst/>
              </a:prstGeom>
              <a:blipFill>
                <a:blip r:embed="rId4"/>
                <a:stretch>
                  <a:fillRect b="-6061"/>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val 10">
                <a:extLst>
                  <a:ext uri="{FF2B5EF4-FFF2-40B4-BE49-F238E27FC236}">
                    <a16:creationId xmlns:a16="http://schemas.microsoft.com/office/drawing/2014/main" id="{EC34055D-832A-496E-9B23-0769EF55D114}"/>
                  </a:ext>
                </a:extLst>
              </p:cNvPr>
              <p:cNvSpPr/>
              <p:nvPr/>
            </p:nvSpPr>
            <p:spPr>
              <a:xfrm>
                <a:off x="2210232" y="2325407"/>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𝑦</m:t>
                          </m:r>
                        </m:e>
                        <m:sub>
                          <m:r>
                            <a:rPr lang="en-US" i="1">
                              <a:solidFill>
                                <a:schemeClr val="tx1"/>
                              </a:solidFill>
                              <a:latin typeface="Cambria Math" panose="02040503050406030204" pitchFamily="18" charset="0"/>
                            </a:rPr>
                            <m:t>1</m:t>
                          </m:r>
                        </m:sub>
                      </m:sSub>
                    </m:oMath>
                  </m:oMathPara>
                </a14:m>
                <a:endParaRPr lang="en-US" dirty="0"/>
              </a:p>
            </p:txBody>
          </p:sp>
        </mc:Choice>
        <mc:Fallback xmlns="">
          <p:sp>
            <p:nvSpPr>
              <p:cNvPr id="11" name="Oval 10">
                <a:extLst>
                  <a:ext uri="{FF2B5EF4-FFF2-40B4-BE49-F238E27FC236}">
                    <a16:creationId xmlns:a16="http://schemas.microsoft.com/office/drawing/2014/main" id="{EC34055D-832A-496E-9B23-0769EF55D114}"/>
                  </a:ext>
                </a:extLst>
              </p:cNvPr>
              <p:cNvSpPr>
                <a:spLocks noRot="1" noChangeAspect="1" noMove="1" noResize="1" noEditPoints="1" noAdjustHandles="1" noChangeArrowheads="1" noChangeShapeType="1" noTextEdit="1"/>
              </p:cNvSpPr>
              <p:nvPr/>
            </p:nvSpPr>
            <p:spPr>
              <a:xfrm>
                <a:off x="2210232" y="2325407"/>
                <a:ext cx="432048" cy="432048"/>
              </a:xfrm>
              <a:prstGeom prst="ellipse">
                <a:avLst/>
              </a:prstGeom>
              <a:blipFill>
                <a:blip r:embed="rId5"/>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Oval 12">
                <a:extLst>
                  <a:ext uri="{FF2B5EF4-FFF2-40B4-BE49-F238E27FC236}">
                    <a16:creationId xmlns:a16="http://schemas.microsoft.com/office/drawing/2014/main" id="{2B431EE9-AC1F-4F28-BC71-9C01164A7F0F}"/>
                  </a:ext>
                </a:extLst>
              </p:cNvPr>
              <p:cNvSpPr/>
              <p:nvPr/>
            </p:nvSpPr>
            <p:spPr>
              <a:xfrm>
                <a:off x="3560275" y="2298646"/>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𝑦</m:t>
                          </m:r>
                        </m:e>
                        <m:sub>
                          <m:r>
                            <a:rPr lang="en-US" i="1">
                              <a:solidFill>
                                <a:schemeClr val="tx1"/>
                              </a:solidFill>
                              <a:latin typeface="Cambria Math" panose="02040503050406030204" pitchFamily="18" charset="0"/>
                            </a:rPr>
                            <m:t>𝑘</m:t>
                          </m:r>
                        </m:sub>
                      </m:sSub>
                    </m:oMath>
                  </m:oMathPara>
                </a14:m>
                <a:endParaRPr lang="en-US" dirty="0"/>
              </a:p>
            </p:txBody>
          </p:sp>
        </mc:Choice>
        <mc:Fallback xmlns="">
          <p:sp>
            <p:nvSpPr>
              <p:cNvPr id="13" name="Oval 12">
                <a:extLst>
                  <a:ext uri="{FF2B5EF4-FFF2-40B4-BE49-F238E27FC236}">
                    <a16:creationId xmlns:a16="http://schemas.microsoft.com/office/drawing/2014/main" id="{2B431EE9-AC1F-4F28-BC71-9C01164A7F0F}"/>
                  </a:ext>
                </a:extLst>
              </p:cNvPr>
              <p:cNvSpPr>
                <a:spLocks noRot="1" noChangeAspect="1" noMove="1" noResize="1" noEditPoints="1" noAdjustHandles="1" noChangeArrowheads="1" noChangeShapeType="1" noTextEdit="1"/>
              </p:cNvSpPr>
              <p:nvPr/>
            </p:nvSpPr>
            <p:spPr>
              <a:xfrm>
                <a:off x="3560275" y="2298646"/>
                <a:ext cx="432048" cy="432048"/>
              </a:xfrm>
              <a:prstGeom prst="ellipse">
                <a:avLst/>
              </a:prstGeom>
              <a:blipFill>
                <a:blip r:embed="rId6"/>
                <a:stretch>
                  <a:fillRect l="-1333"/>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Oval 13">
                <a:extLst>
                  <a:ext uri="{FF2B5EF4-FFF2-40B4-BE49-F238E27FC236}">
                    <a16:creationId xmlns:a16="http://schemas.microsoft.com/office/drawing/2014/main" id="{4517D9F6-CEE5-4ED2-92C8-59E7DC61B443}"/>
                  </a:ext>
                </a:extLst>
              </p:cNvPr>
              <p:cNvSpPr/>
              <p:nvPr/>
            </p:nvSpPr>
            <p:spPr>
              <a:xfrm>
                <a:off x="4976714" y="2284002"/>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𝑦</m:t>
                          </m:r>
                        </m:e>
                        <m:sub>
                          <m:r>
                            <a:rPr lang="en-US" i="1">
                              <a:solidFill>
                                <a:schemeClr val="tx1"/>
                              </a:solidFill>
                              <a:latin typeface="Cambria Math" panose="02040503050406030204" pitchFamily="18" charset="0"/>
                            </a:rPr>
                            <m:t>𝑛</m:t>
                          </m:r>
                        </m:sub>
                      </m:sSub>
                    </m:oMath>
                  </m:oMathPara>
                </a14:m>
                <a:endParaRPr lang="en-US" dirty="0"/>
              </a:p>
            </p:txBody>
          </p:sp>
        </mc:Choice>
        <mc:Fallback xmlns="">
          <p:sp>
            <p:nvSpPr>
              <p:cNvPr id="14" name="Oval 13">
                <a:extLst>
                  <a:ext uri="{FF2B5EF4-FFF2-40B4-BE49-F238E27FC236}">
                    <a16:creationId xmlns:a16="http://schemas.microsoft.com/office/drawing/2014/main" id="{4517D9F6-CEE5-4ED2-92C8-59E7DC61B443}"/>
                  </a:ext>
                </a:extLst>
              </p:cNvPr>
              <p:cNvSpPr>
                <a:spLocks noRot="1" noChangeAspect="1" noMove="1" noResize="1" noEditPoints="1" noAdjustHandles="1" noChangeArrowheads="1" noChangeShapeType="1" noTextEdit="1"/>
              </p:cNvSpPr>
              <p:nvPr/>
            </p:nvSpPr>
            <p:spPr>
              <a:xfrm>
                <a:off x="4976714" y="2284002"/>
                <a:ext cx="432048" cy="432048"/>
              </a:xfrm>
              <a:prstGeom prst="ellipse">
                <a:avLst/>
              </a:prstGeom>
              <a:blipFill>
                <a:blip r:embed="rId7"/>
                <a:stretch>
                  <a:fillRect/>
                </a:stretch>
              </a:blipFill>
              <a:ln>
                <a:solidFill>
                  <a:schemeClr val="tx1"/>
                </a:solidFill>
              </a:ln>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91A21DFA-F24E-4A80-8C65-81479158EC37}"/>
              </a:ext>
            </a:extLst>
          </p:cNvPr>
          <p:cNvCxnSpPr>
            <a:cxnSpLocks/>
            <a:stCxn id="6" idx="1"/>
            <a:endCxn id="11" idx="4"/>
          </p:cNvCxnSpPr>
          <p:nvPr/>
        </p:nvCxnSpPr>
        <p:spPr>
          <a:xfrm flipH="1" flipV="1">
            <a:off x="2426256" y="2757456"/>
            <a:ext cx="1184204" cy="13359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6CA35C7-F11B-4D55-AC93-85BF034C0CAF}"/>
              </a:ext>
            </a:extLst>
          </p:cNvPr>
          <p:cNvCxnSpPr>
            <a:cxnSpLocks/>
            <a:stCxn id="6" idx="0"/>
            <a:endCxn id="13" idx="4"/>
          </p:cNvCxnSpPr>
          <p:nvPr/>
        </p:nvCxnSpPr>
        <p:spPr>
          <a:xfrm flipV="1">
            <a:off x="3763213" y="2730694"/>
            <a:ext cx="13087" cy="12994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AEB1386-4C90-4808-A7D9-C243683ABAFF}"/>
              </a:ext>
            </a:extLst>
          </p:cNvPr>
          <p:cNvCxnSpPr>
            <a:cxnSpLocks/>
            <a:stCxn id="6" idx="7"/>
            <a:endCxn id="14" idx="4"/>
          </p:cNvCxnSpPr>
          <p:nvPr/>
        </p:nvCxnSpPr>
        <p:spPr>
          <a:xfrm flipV="1">
            <a:off x="3915964" y="2716050"/>
            <a:ext cx="1276774" cy="13773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0363C1C-ED34-4D37-936A-A3AD26072CBE}"/>
                  </a:ext>
                </a:extLst>
              </p:cNvPr>
              <p:cNvSpPr txBox="1"/>
              <p:nvPr/>
            </p:nvSpPr>
            <p:spPr>
              <a:xfrm>
                <a:off x="3272069" y="3379200"/>
                <a:ext cx="5437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𝑘𝑖</m:t>
                          </m:r>
                        </m:sub>
                      </m:sSub>
                    </m:oMath>
                  </m:oMathPara>
                </a14:m>
                <a:endParaRPr lang="en-US" dirty="0"/>
              </a:p>
            </p:txBody>
          </p:sp>
        </mc:Choice>
        <mc:Fallback xmlns="">
          <p:sp>
            <p:nvSpPr>
              <p:cNvPr id="29" name="TextBox 28">
                <a:extLst>
                  <a:ext uri="{FF2B5EF4-FFF2-40B4-BE49-F238E27FC236}">
                    <a16:creationId xmlns:a16="http://schemas.microsoft.com/office/drawing/2014/main" id="{C0363C1C-ED34-4D37-936A-A3AD26072CBE}"/>
                  </a:ext>
                </a:extLst>
              </p:cNvPr>
              <p:cNvSpPr txBox="1">
                <a:spLocks noRot="1" noChangeAspect="1" noMove="1" noResize="1" noEditPoints="1" noAdjustHandles="1" noChangeArrowheads="1" noChangeShapeType="1" noTextEdit="1"/>
              </p:cNvSpPr>
              <p:nvPr/>
            </p:nvSpPr>
            <p:spPr>
              <a:xfrm>
                <a:off x="3272069" y="3379200"/>
                <a:ext cx="543739" cy="369332"/>
              </a:xfrm>
              <a:prstGeom prst="rect">
                <a:avLst/>
              </a:prstGeom>
              <a:blipFill>
                <a:blip r:embed="rId8"/>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A1688C5-2E76-4355-B14F-B8AA19EAECCF}"/>
                  </a:ext>
                </a:extLst>
              </p:cNvPr>
              <p:cNvSpPr txBox="1"/>
              <p:nvPr/>
            </p:nvSpPr>
            <p:spPr>
              <a:xfrm>
                <a:off x="2753800" y="3405961"/>
                <a:ext cx="53251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1</m:t>
                          </m:r>
                          <m:r>
                            <a:rPr lang="en-US" i="1">
                              <a:latin typeface="Cambria Math" panose="02040503050406030204" pitchFamily="18" charset="0"/>
                            </a:rPr>
                            <m:t>𝑖</m:t>
                          </m:r>
                        </m:sub>
                      </m:sSub>
                    </m:oMath>
                  </m:oMathPara>
                </a14:m>
                <a:endParaRPr lang="en-US" dirty="0"/>
              </a:p>
            </p:txBody>
          </p:sp>
        </mc:Choice>
        <mc:Fallback xmlns="">
          <p:sp>
            <p:nvSpPr>
              <p:cNvPr id="30" name="TextBox 29">
                <a:extLst>
                  <a:ext uri="{FF2B5EF4-FFF2-40B4-BE49-F238E27FC236}">
                    <a16:creationId xmlns:a16="http://schemas.microsoft.com/office/drawing/2014/main" id="{9A1688C5-2E76-4355-B14F-B8AA19EAECCF}"/>
                  </a:ext>
                </a:extLst>
              </p:cNvPr>
              <p:cNvSpPr txBox="1">
                <a:spLocks noRot="1" noChangeAspect="1" noMove="1" noResize="1" noEditPoints="1" noAdjustHandles="1" noChangeArrowheads="1" noChangeShapeType="1" noTextEdit="1"/>
              </p:cNvSpPr>
              <p:nvPr/>
            </p:nvSpPr>
            <p:spPr>
              <a:xfrm>
                <a:off x="2753800" y="3405961"/>
                <a:ext cx="532518" cy="369332"/>
              </a:xfrm>
              <a:prstGeom prst="rect">
                <a:avLst/>
              </a:prstGeom>
              <a:blipFill>
                <a:blip r:embed="rId9"/>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A8B136E-EE20-426C-8E93-6F13E9C7BAE6}"/>
                  </a:ext>
                </a:extLst>
              </p:cNvPr>
              <p:cNvSpPr txBox="1"/>
              <p:nvPr/>
            </p:nvSpPr>
            <p:spPr>
              <a:xfrm>
                <a:off x="4337236" y="3537206"/>
                <a:ext cx="5501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𝑛𝑖</m:t>
                          </m:r>
                        </m:sub>
                      </m:sSub>
                    </m:oMath>
                  </m:oMathPara>
                </a14:m>
                <a:endParaRPr lang="en-US" dirty="0"/>
              </a:p>
            </p:txBody>
          </p:sp>
        </mc:Choice>
        <mc:Fallback xmlns="">
          <p:sp>
            <p:nvSpPr>
              <p:cNvPr id="31" name="TextBox 30">
                <a:extLst>
                  <a:ext uri="{FF2B5EF4-FFF2-40B4-BE49-F238E27FC236}">
                    <a16:creationId xmlns:a16="http://schemas.microsoft.com/office/drawing/2014/main" id="{1A8B136E-EE20-426C-8E93-6F13E9C7BAE6}"/>
                  </a:ext>
                </a:extLst>
              </p:cNvPr>
              <p:cNvSpPr txBox="1">
                <a:spLocks noRot="1" noChangeAspect="1" noMove="1" noResize="1" noEditPoints="1" noAdjustHandles="1" noChangeArrowheads="1" noChangeShapeType="1" noTextEdit="1"/>
              </p:cNvSpPr>
              <p:nvPr/>
            </p:nvSpPr>
            <p:spPr>
              <a:xfrm>
                <a:off x="4337236" y="3537206"/>
                <a:ext cx="550151" cy="369332"/>
              </a:xfrm>
              <a:prstGeom prst="rect">
                <a:avLst/>
              </a:prstGeom>
              <a:blipFill>
                <a:blip r:embed="rId10"/>
                <a:stretch>
                  <a:fillRect b="-1639"/>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54C3CD91-D500-4F52-B328-65D6B778D7AE}"/>
              </a:ext>
            </a:extLst>
          </p:cNvPr>
          <p:cNvCxnSpPr>
            <a:cxnSpLocks/>
            <a:endCxn id="11" idx="4"/>
          </p:cNvCxnSpPr>
          <p:nvPr/>
        </p:nvCxnSpPr>
        <p:spPr>
          <a:xfrm flipV="1">
            <a:off x="2112850" y="2757455"/>
            <a:ext cx="313407" cy="520438"/>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BF8459A-96BE-4522-97A1-2B14F8C12013}"/>
              </a:ext>
            </a:extLst>
          </p:cNvPr>
          <p:cNvCxnSpPr>
            <a:cxnSpLocks/>
            <a:endCxn id="11" idx="4"/>
          </p:cNvCxnSpPr>
          <p:nvPr/>
        </p:nvCxnSpPr>
        <p:spPr>
          <a:xfrm flipV="1">
            <a:off x="2426256" y="2757455"/>
            <a:ext cx="0" cy="552074"/>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200ADE4-82FE-41CC-A8F0-154F3188D792}"/>
              </a:ext>
            </a:extLst>
          </p:cNvPr>
          <p:cNvCxnSpPr>
            <a:cxnSpLocks/>
            <a:endCxn id="13" idx="4"/>
          </p:cNvCxnSpPr>
          <p:nvPr/>
        </p:nvCxnSpPr>
        <p:spPr>
          <a:xfrm flipV="1">
            <a:off x="3495285" y="2730695"/>
            <a:ext cx="281014" cy="412619"/>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DE4F000-63EA-4E12-BCFF-38F5F03C0549}"/>
              </a:ext>
            </a:extLst>
          </p:cNvPr>
          <p:cNvCxnSpPr>
            <a:cxnSpLocks/>
            <a:endCxn id="13" idx="4"/>
          </p:cNvCxnSpPr>
          <p:nvPr/>
        </p:nvCxnSpPr>
        <p:spPr>
          <a:xfrm flipH="1" flipV="1">
            <a:off x="3776299" y="2730695"/>
            <a:ext cx="229264" cy="430633"/>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C1852B1-A563-4E2A-BF83-219182A29F45}"/>
              </a:ext>
            </a:extLst>
          </p:cNvPr>
          <p:cNvCxnSpPr>
            <a:cxnSpLocks/>
            <a:endCxn id="14" idx="4"/>
          </p:cNvCxnSpPr>
          <p:nvPr/>
        </p:nvCxnSpPr>
        <p:spPr>
          <a:xfrm flipV="1">
            <a:off x="5192738" y="2716051"/>
            <a:ext cx="0" cy="508877"/>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192688A-0894-4CA4-8EF6-1FF9AF2BC7D4}"/>
              </a:ext>
            </a:extLst>
          </p:cNvPr>
          <p:cNvCxnSpPr>
            <a:cxnSpLocks/>
            <a:endCxn id="14" idx="4"/>
          </p:cNvCxnSpPr>
          <p:nvPr/>
        </p:nvCxnSpPr>
        <p:spPr>
          <a:xfrm flipH="1" flipV="1">
            <a:off x="5192738" y="2716051"/>
            <a:ext cx="362192" cy="461839"/>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FA19F21D-2514-41C6-B2C3-4A19B116A18D}"/>
                  </a:ext>
                </a:extLst>
              </p:cNvPr>
              <p:cNvSpPr txBox="1"/>
              <p:nvPr/>
            </p:nvSpPr>
            <p:spPr>
              <a:xfrm>
                <a:off x="1854494" y="2598854"/>
                <a:ext cx="543546"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sub>
                      </m:sSub>
                    </m:oMath>
                  </m:oMathPara>
                </a14:m>
                <a:endParaRPr lang="en-US" dirty="0"/>
              </a:p>
            </p:txBody>
          </p:sp>
        </mc:Choice>
        <mc:Fallback xmlns="">
          <p:sp>
            <p:nvSpPr>
              <p:cNvPr id="60" name="TextBox 59">
                <a:extLst>
                  <a:ext uri="{FF2B5EF4-FFF2-40B4-BE49-F238E27FC236}">
                    <a16:creationId xmlns:a16="http://schemas.microsoft.com/office/drawing/2014/main" id="{FA19F21D-2514-41C6-B2C3-4A19B116A18D}"/>
                  </a:ext>
                </a:extLst>
              </p:cNvPr>
              <p:cNvSpPr txBox="1">
                <a:spLocks noRot="1" noChangeAspect="1" noMove="1" noResize="1" noEditPoints="1" noAdjustHandles="1" noChangeArrowheads="1" noChangeShapeType="1" noTextEdit="1"/>
              </p:cNvSpPr>
              <p:nvPr/>
            </p:nvSpPr>
            <p:spPr>
              <a:xfrm>
                <a:off x="1854494" y="2598854"/>
                <a:ext cx="543546" cy="393121"/>
              </a:xfrm>
              <a:prstGeom prst="rect">
                <a:avLst/>
              </a:prstGeom>
              <a:blipFill>
                <a:blip r:embed="rId11"/>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26BA2AE3-B025-447E-9B75-31756CFCED93}"/>
                  </a:ext>
                </a:extLst>
              </p:cNvPr>
              <p:cNvSpPr txBox="1"/>
              <p:nvPr/>
            </p:nvSpPr>
            <p:spPr>
              <a:xfrm>
                <a:off x="3716053" y="3105309"/>
                <a:ext cx="559769" cy="3954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𝑘</m:t>
                              </m:r>
                            </m:sub>
                          </m:sSub>
                        </m:sub>
                      </m:sSub>
                    </m:oMath>
                  </m:oMathPara>
                </a14:m>
                <a:endParaRPr lang="en-US" dirty="0"/>
              </a:p>
            </p:txBody>
          </p:sp>
        </mc:Choice>
        <mc:Fallback xmlns="">
          <p:sp>
            <p:nvSpPr>
              <p:cNvPr id="61" name="TextBox 60">
                <a:extLst>
                  <a:ext uri="{FF2B5EF4-FFF2-40B4-BE49-F238E27FC236}">
                    <a16:creationId xmlns:a16="http://schemas.microsoft.com/office/drawing/2014/main" id="{26BA2AE3-B025-447E-9B75-31756CFCED93}"/>
                  </a:ext>
                </a:extLst>
              </p:cNvPr>
              <p:cNvSpPr txBox="1">
                <a:spLocks noRot="1" noChangeAspect="1" noMove="1" noResize="1" noEditPoints="1" noAdjustHandles="1" noChangeArrowheads="1" noChangeShapeType="1" noTextEdit="1"/>
              </p:cNvSpPr>
              <p:nvPr/>
            </p:nvSpPr>
            <p:spPr>
              <a:xfrm>
                <a:off x="3716053" y="3105309"/>
                <a:ext cx="559769" cy="395429"/>
              </a:xfrm>
              <a:prstGeom prst="rect">
                <a:avLst/>
              </a:prstGeom>
              <a:blipFill>
                <a:blip r:embed="rId12"/>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8EBE9A90-5AB2-47E5-A2B5-141925683B82}"/>
                  </a:ext>
                </a:extLst>
              </p:cNvPr>
              <p:cNvSpPr txBox="1"/>
              <p:nvPr/>
            </p:nvSpPr>
            <p:spPr>
              <a:xfrm>
                <a:off x="4976714" y="3123251"/>
                <a:ext cx="559576" cy="3945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𝑛</m:t>
                              </m:r>
                            </m:sub>
                          </m:sSub>
                        </m:sub>
                      </m:sSub>
                    </m:oMath>
                  </m:oMathPara>
                </a14:m>
                <a:endParaRPr lang="en-US" dirty="0"/>
              </a:p>
            </p:txBody>
          </p:sp>
        </mc:Choice>
        <mc:Fallback xmlns="">
          <p:sp>
            <p:nvSpPr>
              <p:cNvPr id="62" name="TextBox 61">
                <a:extLst>
                  <a:ext uri="{FF2B5EF4-FFF2-40B4-BE49-F238E27FC236}">
                    <a16:creationId xmlns:a16="http://schemas.microsoft.com/office/drawing/2014/main" id="{8EBE9A90-5AB2-47E5-A2B5-141925683B82}"/>
                  </a:ext>
                </a:extLst>
              </p:cNvPr>
              <p:cNvSpPr txBox="1">
                <a:spLocks noRot="1" noChangeAspect="1" noMove="1" noResize="1" noEditPoints="1" noAdjustHandles="1" noChangeArrowheads="1" noChangeShapeType="1" noTextEdit="1"/>
              </p:cNvSpPr>
              <p:nvPr/>
            </p:nvSpPr>
            <p:spPr>
              <a:xfrm>
                <a:off x="4976714" y="3123251"/>
                <a:ext cx="559576" cy="394532"/>
              </a:xfrm>
              <a:prstGeom prst="rect">
                <a:avLst/>
              </a:prstGeom>
              <a:blipFill>
                <a:blip r:embed="rId13"/>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5897DD93-FAB0-4DA7-9CF4-ED9850CBF7AD}"/>
                  </a:ext>
                </a:extLst>
              </p:cNvPr>
              <p:cNvSpPr txBox="1"/>
              <p:nvPr/>
            </p:nvSpPr>
            <p:spPr>
              <a:xfrm>
                <a:off x="1785087" y="1638250"/>
                <a:ext cx="1282339" cy="69865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𝛿</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sub>
                          </m:sSub>
                        </m:den>
                      </m:f>
                    </m:oMath>
                  </m:oMathPara>
                </a14:m>
                <a:endParaRPr lang="en-US" dirty="0"/>
              </a:p>
            </p:txBody>
          </p:sp>
        </mc:Choice>
        <mc:Fallback xmlns="">
          <p:sp>
            <p:nvSpPr>
              <p:cNvPr id="63" name="TextBox 62">
                <a:extLst>
                  <a:ext uri="{FF2B5EF4-FFF2-40B4-BE49-F238E27FC236}">
                    <a16:creationId xmlns:a16="http://schemas.microsoft.com/office/drawing/2014/main" id="{5897DD93-FAB0-4DA7-9CF4-ED9850CBF7AD}"/>
                  </a:ext>
                </a:extLst>
              </p:cNvPr>
              <p:cNvSpPr txBox="1">
                <a:spLocks noRot="1" noChangeAspect="1" noMove="1" noResize="1" noEditPoints="1" noAdjustHandles="1" noChangeArrowheads="1" noChangeShapeType="1" noTextEdit="1"/>
              </p:cNvSpPr>
              <p:nvPr/>
            </p:nvSpPr>
            <p:spPr>
              <a:xfrm>
                <a:off x="1785087" y="1638250"/>
                <a:ext cx="1282339" cy="69865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A9EE2987-632A-4657-BE97-72B75770F1EB}"/>
                  </a:ext>
                </a:extLst>
              </p:cNvPr>
              <p:cNvSpPr txBox="1"/>
              <p:nvPr/>
            </p:nvSpPr>
            <p:spPr>
              <a:xfrm>
                <a:off x="3191790" y="1652530"/>
                <a:ext cx="1314399" cy="7009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𝛿</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𝑘</m:t>
                              </m:r>
                            </m:sub>
                          </m:sSub>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𝑘</m:t>
                                  </m:r>
                                </m:sub>
                              </m:sSub>
                            </m:sub>
                          </m:sSub>
                        </m:den>
                      </m:f>
                    </m:oMath>
                  </m:oMathPara>
                </a14:m>
                <a:endParaRPr lang="en-US" dirty="0"/>
              </a:p>
            </p:txBody>
          </p:sp>
        </mc:Choice>
        <mc:Fallback xmlns="">
          <p:sp>
            <p:nvSpPr>
              <p:cNvPr id="64" name="TextBox 63">
                <a:extLst>
                  <a:ext uri="{FF2B5EF4-FFF2-40B4-BE49-F238E27FC236}">
                    <a16:creationId xmlns:a16="http://schemas.microsoft.com/office/drawing/2014/main" id="{A9EE2987-632A-4657-BE97-72B75770F1EB}"/>
                  </a:ext>
                </a:extLst>
              </p:cNvPr>
              <p:cNvSpPr txBox="1">
                <a:spLocks noRot="1" noChangeAspect="1" noMove="1" noResize="1" noEditPoints="1" noAdjustHandles="1" noChangeArrowheads="1" noChangeShapeType="1" noTextEdit="1"/>
              </p:cNvSpPr>
              <p:nvPr/>
            </p:nvSpPr>
            <p:spPr>
              <a:xfrm>
                <a:off x="3191790" y="1652530"/>
                <a:ext cx="1314399" cy="70096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7742F16C-56FD-4880-8708-3668CCFF57E0}"/>
                  </a:ext>
                </a:extLst>
              </p:cNvPr>
              <p:cNvSpPr txBox="1"/>
              <p:nvPr/>
            </p:nvSpPr>
            <p:spPr>
              <a:xfrm>
                <a:off x="4614523" y="1623622"/>
                <a:ext cx="1343253" cy="7097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𝛿</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𝑛</m:t>
                              </m:r>
                            </m:sub>
                          </m:sSub>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𝑛</m:t>
                                  </m:r>
                                </m:sub>
                              </m:sSub>
                            </m:sub>
                          </m:sSub>
                        </m:den>
                      </m:f>
                    </m:oMath>
                  </m:oMathPara>
                </a14:m>
                <a:endParaRPr lang="en-US" dirty="0"/>
              </a:p>
            </p:txBody>
          </p:sp>
        </mc:Choice>
        <mc:Fallback xmlns="">
          <p:sp>
            <p:nvSpPr>
              <p:cNvPr id="65" name="TextBox 64">
                <a:extLst>
                  <a:ext uri="{FF2B5EF4-FFF2-40B4-BE49-F238E27FC236}">
                    <a16:creationId xmlns:a16="http://schemas.microsoft.com/office/drawing/2014/main" id="{7742F16C-56FD-4880-8708-3668CCFF57E0}"/>
                  </a:ext>
                </a:extLst>
              </p:cNvPr>
              <p:cNvSpPr txBox="1">
                <a:spLocks noRot="1" noChangeAspect="1" noMove="1" noResize="1" noEditPoints="1" noAdjustHandles="1" noChangeArrowheads="1" noChangeShapeType="1" noTextEdit="1"/>
              </p:cNvSpPr>
              <p:nvPr/>
            </p:nvSpPr>
            <p:spPr>
              <a:xfrm>
                <a:off x="4614523" y="1623622"/>
                <a:ext cx="1343253" cy="709746"/>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5AC0AE7C-E2EC-400F-899C-ED125F3C7783}"/>
                  </a:ext>
                </a:extLst>
              </p:cNvPr>
              <p:cNvSpPr txBox="1"/>
              <p:nvPr/>
            </p:nvSpPr>
            <p:spPr>
              <a:xfrm>
                <a:off x="7098779" y="2097509"/>
                <a:ext cx="2973635" cy="848502"/>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𝑖𝑗</m:t>
                              </m:r>
                            </m:sub>
                          </m:sSub>
                        </m:den>
                      </m:f>
                      <m:r>
                        <a:rPr lang="en-US" i="1">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𝑘</m:t>
                          </m:r>
                          <m:r>
                            <a:rPr lang="en-US" i="1">
                              <a:latin typeface="Cambria Math" panose="02040503050406030204" pitchFamily="18" charset="0"/>
                            </a:rPr>
                            <m:t>=1</m:t>
                          </m:r>
                        </m:sub>
                        <m:sup>
                          <m:r>
                            <a:rPr lang="en-US" i="1">
                              <a:latin typeface="Cambria Math" panose="02040503050406030204" pitchFamily="18" charset="0"/>
                            </a:rPr>
                            <m:t>𝑛</m:t>
                          </m:r>
                        </m:sup>
                        <m:e>
                          <m:sSub>
                            <m:sSubPr>
                              <m:ctrlPr>
                                <a:rPr lang="en-US" i="1">
                                  <a:latin typeface="Cambria Math" panose="02040503050406030204" pitchFamily="18" charset="0"/>
                                </a:rPr>
                              </m:ctrlPr>
                            </m:sSubPr>
                            <m:e>
                              <m:r>
                                <a:rPr lang="en-US" i="1">
                                  <a:latin typeface="Cambria Math" panose="02040503050406030204" pitchFamily="18" charset="0"/>
                                </a:rPr>
                                <m:t>𝛿</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𝑘</m:t>
                                  </m:r>
                                </m:sub>
                              </m:sSub>
                            </m:sub>
                          </m:sSub>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𝑘𝑖</m:t>
                              </m:r>
                            </m:sub>
                          </m:sSub>
                        </m:e>
                      </m:nary>
                      <m:sSup>
                        <m:sSupPr>
                          <m:ctrlPr>
                            <a:rPr lang="en-US" i="1">
                              <a:latin typeface="Cambria Math" panose="02040503050406030204" pitchFamily="18" charset="0"/>
                            </a:rPr>
                          </m:ctrlPr>
                        </m:sSupPr>
                        <m:e>
                          <m:r>
                            <a:rPr lang="en-US" i="1">
                              <a:latin typeface="Cambria Math" panose="02040503050406030204" pitchFamily="18" charset="0"/>
                            </a:rPr>
                            <m:t>𝑔</m:t>
                          </m:r>
                        </m:e>
                        <m:sup>
                          <m:r>
                            <a:rPr lang="en-US" i="1">
                              <a:latin typeface="Cambria Math" panose="02040503050406030204" pitchFamily="18" charset="0"/>
                            </a:rPr>
                            <m:t>′</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𝑖</m:t>
                                  </m:r>
                                </m:sub>
                              </m:sSub>
                            </m:sub>
                          </m:sSub>
                        </m:e>
                      </m:d>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𝑗</m:t>
                          </m:r>
                        </m:sub>
                      </m:sSub>
                    </m:oMath>
                  </m:oMathPara>
                </a14:m>
                <a:endParaRPr lang="en-US" dirty="0"/>
              </a:p>
            </p:txBody>
          </p:sp>
        </mc:Choice>
        <mc:Fallback xmlns="">
          <p:sp>
            <p:nvSpPr>
              <p:cNvPr id="66" name="TextBox 65">
                <a:extLst>
                  <a:ext uri="{FF2B5EF4-FFF2-40B4-BE49-F238E27FC236}">
                    <a16:creationId xmlns:a16="http://schemas.microsoft.com/office/drawing/2014/main" id="{5AC0AE7C-E2EC-400F-899C-ED125F3C7783}"/>
                  </a:ext>
                </a:extLst>
              </p:cNvPr>
              <p:cNvSpPr txBox="1">
                <a:spLocks noRot="1" noChangeAspect="1" noMove="1" noResize="1" noEditPoints="1" noAdjustHandles="1" noChangeArrowheads="1" noChangeShapeType="1" noTextEdit="1"/>
              </p:cNvSpPr>
              <p:nvPr/>
            </p:nvSpPr>
            <p:spPr>
              <a:xfrm>
                <a:off x="7098779" y="2097509"/>
                <a:ext cx="2973635" cy="848502"/>
              </a:xfrm>
              <a:prstGeom prst="rect">
                <a:avLst/>
              </a:prstGeom>
              <a:blipFill>
                <a:blip r:embed="rId17"/>
                <a:stretch>
                  <a:fillRect/>
                </a:stretch>
              </a:blipFill>
              <a:ln>
                <a:solidFill>
                  <a:srgbClr val="FF0000"/>
                </a:solidFill>
              </a:ln>
            </p:spPr>
            <p:txBody>
              <a:bodyPr/>
              <a:lstStyle/>
              <a:p>
                <a:r>
                  <a:rPr lang="en-US">
                    <a:noFill/>
                  </a:rPr>
                  <a:t> </a:t>
                </a:r>
              </a:p>
            </p:txBody>
          </p:sp>
        </mc:Fallback>
      </mc:AlternateContent>
      <p:cxnSp>
        <p:nvCxnSpPr>
          <p:cNvPr id="67" name="Straight Arrow Connector 66">
            <a:extLst>
              <a:ext uri="{FF2B5EF4-FFF2-40B4-BE49-F238E27FC236}">
                <a16:creationId xmlns:a16="http://schemas.microsoft.com/office/drawing/2014/main" id="{C4FC3791-6034-4C9C-BFC0-5F7979003E24}"/>
              </a:ext>
            </a:extLst>
          </p:cNvPr>
          <p:cNvCxnSpPr>
            <a:cxnSpLocks/>
            <a:endCxn id="6" idx="4"/>
          </p:cNvCxnSpPr>
          <p:nvPr/>
        </p:nvCxnSpPr>
        <p:spPr>
          <a:xfrm flipV="1">
            <a:off x="3530150" y="4462177"/>
            <a:ext cx="233063" cy="508721"/>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86B0074D-6417-4987-A036-6BC9D620658A}"/>
              </a:ext>
            </a:extLst>
          </p:cNvPr>
          <p:cNvCxnSpPr>
            <a:cxnSpLocks/>
            <a:endCxn id="6" idx="4"/>
          </p:cNvCxnSpPr>
          <p:nvPr/>
        </p:nvCxnSpPr>
        <p:spPr>
          <a:xfrm flipH="1" flipV="1">
            <a:off x="3763213" y="4462176"/>
            <a:ext cx="275335" cy="475090"/>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0193155-B5C7-4D7C-BE69-FB3A9A8DF9F3}"/>
                  </a:ext>
                </a:extLst>
              </p:cNvPr>
              <p:cNvSpPr txBox="1"/>
              <p:nvPr/>
            </p:nvSpPr>
            <p:spPr>
              <a:xfrm>
                <a:off x="3986319" y="4515997"/>
                <a:ext cx="522579" cy="3965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𝑖</m:t>
                              </m:r>
                            </m:sub>
                          </m:sSub>
                        </m:sub>
                      </m:sSub>
                    </m:oMath>
                  </m:oMathPara>
                </a14:m>
                <a:endParaRPr lang="en-US" dirty="0"/>
              </a:p>
            </p:txBody>
          </p:sp>
        </mc:Choice>
        <mc:Fallback xmlns="">
          <p:sp>
            <p:nvSpPr>
              <p:cNvPr id="76" name="TextBox 75">
                <a:extLst>
                  <a:ext uri="{FF2B5EF4-FFF2-40B4-BE49-F238E27FC236}">
                    <a16:creationId xmlns:a16="http://schemas.microsoft.com/office/drawing/2014/main" id="{A0193155-B5C7-4D7C-BE69-FB3A9A8DF9F3}"/>
                  </a:ext>
                </a:extLst>
              </p:cNvPr>
              <p:cNvSpPr txBox="1">
                <a:spLocks noRot="1" noChangeAspect="1" noMove="1" noResize="1" noEditPoints="1" noAdjustHandles="1" noChangeArrowheads="1" noChangeShapeType="1" noTextEdit="1"/>
              </p:cNvSpPr>
              <p:nvPr/>
            </p:nvSpPr>
            <p:spPr>
              <a:xfrm>
                <a:off x="3986319" y="4515997"/>
                <a:ext cx="522579" cy="396519"/>
              </a:xfrm>
              <a:prstGeom prst="rect">
                <a:avLst/>
              </a:prstGeom>
              <a:blipFill>
                <a:blip r:embed="rId18"/>
                <a:stretch>
                  <a:fillRect b="-1538"/>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9">
            <p14:nvContentPartPr>
              <p14:cNvPr id="48" name="Ink 47">
                <a:extLst>
                  <a:ext uri="{FF2B5EF4-FFF2-40B4-BE49-F238E27FC236}">
                    <a16:creationId xmlns:a16="http://schemas.microsoft.com/office/drawing/2014/main" id="{51E2388A-1A61-461B-8E8E-07B9F17DC097}"/>
                  </a:ext>
                </a:extLst>
              </p14:cNvPr>
              <p14:cNvContentPartPr/>
              <p14:nvPr/>
            </p14:nvContentPartPr>
            <p14:xfrm>
              <a:off x="3530149" y="4646329"/>
              <a:ext cx="541080" cy="118440"/>
            </p14:xfrm>
          </p:contentPart>
        </mc:Choice>
        <mc:Fallback xmlns="">
          <p:pic>
            <p:nvPicPr>
              <p:cNvPr id="48" name="Ink 47">
                <a:extLst>
                  <a:ext uri="{FF2B5EF4-FFF2-40B4-BE49-F238E27FC236}">
                    <a16:creationId xmlns:a16="http://schemas.microsoft.com/office/drawing/2014/main" id="{51E2388A-1A61-461B-8E8E-07B9F17DC097}"/>
                  </a:ext>
                </a:extLst>
              </p:cNvPr>
              <p:cNvPicPr/>
              <p:nvPr/>
            </p:nvPicPr>
            <p:blipFill>
              <a:blip r:embed="rId20"/>
              <a:stretch>
                <a:fillRect/>
              </a:stretch>
            </p:blipFill>
            <p:spPr>
              <a:xfrm>
                <a:off x="3494149" y="4610329"/>
                <a:ext cx="612720" cy="190080"/>
              </a:xfrm>
              <a:prstGeom prst="rect">
                <a:avLst/>
              </a:prstGeom>
            </p:spPr>
          </p:pic>
        </mc:Fallback>
      </mc:AlternateContent>
      <p:grpSp>
        <p:nvGrpSpPr>
          <p:cNvPr id="53" name="Group 52">
            <a:extLst>
              <a:ext uri="{FF2B5EF4-FFF2-40B4-BE49-F238E27FC236}">
                <a16:creationId xmlns:a16="http://schemas.microsoft.com/office/drawing/2014/main" id="{5068BCB8-EEBA-4B91-9100-096E53448AF7}"/>
              </a:ext>
            </a:extLst>
          </p:cNvPr>
          <p:cNvGrpSpPr/>
          <p:nvPr/>
        </p:nvGrpSpPr>
        <p:grpSpPr>
          <a:xfrm>
            <a:off x="2076469" y="2982049"/>
            <a:ext cx="3493080" cy="212400"/>
            <a:chOff x="552469" y="2982049"/>
            <a:chExt cx="3493080" cy="212400"/>
          </a:xfrm>
        </p:grpSpPr>
        <mc:AlternateContent xmlns:mc="http://schemas.openxmlformats.org/markup-compatibility/2006" xmlns:p14="http://schemas.microsoft.com/office/powerpoint/2010/main">
          <mc:Choice Requires="p14">
            <p:contentPart p14:bwMode="auto" r:id="rId21">
              <p14:nvContentPartPr>
                <p14:cNvPr id="49" name="Ink 48">
                  <a:extLst>
                    <a:ext uri="{FF2B5EF4-FFF2-40B4-BE49-F238E27FC236}">
                      <a16:creationId xmlns:a16="http://schemas.microsoft.com/office/drawing/2014/main" id="{A0CDC792-C3E8-4A4E-A5E0-14BEC8A4CB68}"/>
                    </a:ext>
                  </a:extLst>
                </p14:cNvPr>
                <p14:cNvContentPartPr/>
                <p14:nvPr/>
              </p14:nvContentPartPr>
              <p14:xfrm>
                <a:off x="552469" y="2986729"/>
                <a:ext cx="684360" cy="207720"/>
              </p14:xfrm>
            </p:contentPart>
          </mc:Choice>
          <mc:Fallback xmlns="">
            <p:pic>
              <p:nvPicPr>
                <p:cNvPr id="49" name="Ink 48">
                  <a:extLst>
                    <a:ext uri="{FF2B5EF4-FFF2-40B4-BE49-F238E27FC236}">
                      <a16:creationId xmlns:a16="http://schemas.microsoft.com/office/drawing/2014/main" id="{A0CDC792-C3E8-4A4E-A5E0-14BEC8A4CB68}"/>
                    </a:ext>
                  </a:extLst>
                </p:cNvPr>
                <p:cNvPicPr/>
                <p:nvPr/>
              </p:nvPicPr>
              <p:blipFill>
                <a:blip r:embed="rId22"/>
                <a:stretch>
                  <a:fillRect/>
                </a:stretch>
              </p:blipFill>
              <p:spPr>
                <a:xfrm>
                  <a:off x="516469" y="2950729"/>
                  <a:ext cx="75600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1" name="Ink 50">
                  <a:extLst>
                    <a:ext uri="{FF2B5EF4-FFF2-40B4-BE49-F238E27FC236}">
                      <a16:creationId xmlns:a16="http://schemas.microsoft.com/office/drawing/2014/main" id="{E73F767A-AC09-466A-9466-084763085015}"/>
                    </a:ext>
                  </a:extLst>
                </p14:cNvPr>
                <p14:cNvContentPartPr/>
                <p14:nvPr/>
              </p14:nvContentPartPr>
              <p14:xfrm>
                <a:off x="1939909" y="3007249"/>
                <a:ext cx="613080" cy="170640"/>
              </p14:xfrm>
            </p:contentPart>
          </mc:Choice>
          <mc:Fallback xmlns="">
            <p:pic>
              <p:nvPicPr>
                <p:cNvPr id="51" name="Ink 50">
                  <a:extLst>
                    <a:ext uri="{FF2B5EF4-FFF2-40B4-BE49-F238E27FC236}">
                      <a16:creationId xmlns:a16="http://schemas.microsoft.com/office/drawing/2014/main" id="{E73F767A-AC09-466A-9466-084763085015}"/>
                    </a:ext>
                  </a:extLst>
                </p:cNvPr>
                <p:cNvPicPr/>
                <p:nvPr/>
              </p:nvPicPr>
              <p:blipFill>
                <a:blip r:embed="rId24"/>
                <a:stretch>
                  <a:fillRect/>
                </a:stretch>
              </p:blipFill>
              <p:spPr>
                <a:xfrm>
                  <a:off x="1903909" y="2971609"/>
                  <a:ext cx="68472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2" name="Ink 51">
                  <a:extLst>
                    <a:ext uri="{FF2B5EF4-FFF2-40B4-BE49-F238E27FC236}">
                      <a16:creationId xmlns:a16="http://schemas.microsoft.com/office/drawing/2014/main" id="{FBF8C99A-5376-467B-BE24-12C69881B1E5}"/>
                    </a:ext>
                  </a:extLst>
                </p14:cNvPr>
                <p14:cNvContentPartPr/>
                <p14:nvPr/>
              </p14:nvContentPartPr>
              <p14:xfrm>
                <a:off x="3248149" y="2982049"/>
                <a:ext cx="797400" cy="154080"/>
              </p14:xfrm>
            </p:contentPart>
          </mc:Choice>
          <mc:Fallback xmlns="">
            <p:pic>
              <p:nvPicPr>
                <p:cNvPr id="52" name="Ink 51">
                  <a:extLst>
                    <a:ext uri="{FF2B5EF4-FFF2-40B4-BE49-F238E27FC236}">
                      <a16:creationId xmlns:a16="http://schemas.microsoft.com/office/drawing/2014/main" id="{FBF8C99A-5376-467B-BE24-12C69881B1E5}"/>
                    </a:ext>
                  </a:extLst>
                </p:cNvPr>
                <p:cNvPicPr/>
                <p:nvPr/>
              </p:nvPicPr>
              <p:blipFill>
                <a:blip r:embed="rId26"/>
                <a:stretch>
                  <a:fillRect/>
                </a:stretch>
              </p:blipFill>
              <p:spPr>
                <a:xfrm>
                  <a:off x="3212149" y="2946049"/>
                  <a:ext cx="869040" cy="225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
            <p14:nvContentPartPr>
              <p14:cNvPr id="54" name="Ink 53">
                <a:extLst>
                  <a:ext uri="{FF2B5EF4-FFF2-40B4-BE49-F238E27FC236}">
                    <a16:creationId xmlns:a16="http://schemas.microsoft.com/office/drawing/2014/main" id="{26D5CFBC-5D05-43DB-9D00-94A7105C3B99}"/>
                  </a:ext>
                </a:extLst>
              </p14:cNvPr>
              <p14:cNvContentPartPr/>
              <p14:nvPr/>
            </p14:nvContentPartPr>
            <p14:xfrm>
              <a:off x="3456349" y="4588009"/>
              <a:ext cx="606240" cy="158400"/>
            </p14:xfrm>
          </p:contentPart>
        </mc:Choice>
        <mc:Fallback xmlns="">
          <p:pic>
            <p:nvPicPr>
              <p:cNvPr id="54" name="Ink 53">
                <a:extLst>
                  <a:ext uri="{FF2B5EF4-FFF2-40B4-BE49-F238E27FC236}">
                    <a16:creationId xmlns:a16="http://schemas.microsoft.com/office/drawing/2014/main" id="{26D5CFBC-5D05-43DB-9D00-94A7105C3B99}"/>
                  </a:ext>
                </a:extLst>
              </p:cNvPr>
              <p:cNvPicPr/>
              <p:nvPr/>
            </p:nvPicPr>
            <p:blipFill>
              <a:blip r:embed="rId28"/>
              <a:stretch>
                <a:fillRect/>
              </a:stretch>
            </p:blipFill>
            <p:spPr>
              <a:xfrm>
                <a:off x="3420349" y="4552009"/>
                <a:ext cx="677880" cy="230040"/>
              </a:xfrm>
              <a:prstGeom prst="rect">
                <a:avLst/>
              </a:prstGeom>
            </p:spPr>
          </p:pic>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B08193B7-843B-4EF9-B1C4-3E26B89CF817}"/>
                  </a:ext>
                </a:extLst>
              </p:cNvPr>
              <p:cNvSpPr txBox="1"/>
              <p:nvPr/>
            </p:nvSpPr>
            <p:spPr>
              <a:xfrm>
                <a:off x="5956879" y="3177889"/>
                <a:ext cx="4579139" cy="3636445"/>
              </a:xfrm>
              <a:prstGeom prst="rect">
                <a:avLst/>
              </a:prstGeom>
              <a:noFill/>
            </p:spPr>
            <p:txBody>
              <a:bodyPr wrap="none" rtlCol="0">
                <a:spAutoFit/>
              </a:bodyPr>
              <a:lstStyle/>
              <a:p>
                <a:r>
                  <a:rPr lang="en-US" dirty="0"/>
                  <a:t>For the </a:t>
                </a:r>
                <a:r>
                  <a:rPr lang="en-US" dirty="0">
                    <a:solidFill>
                      <a:schemeClr val="accent6">
                        <a:lumMod val="75000"/>
                      </a:schemeClr>
                    </a:solidFill>
                  </a:rPr>
                  <a:t>sigmoid activation function</a:t>
                </a:r>
                <a:r>
                  <a:rPr lang="en-US" dirty="0"/>
                  <a:t>: </a:t>
                </a: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r>
                                <a:rPr lang="en-US" i="1">
                                  <a:latin typeface="Cambria Math" panose="02040503050406030204" pitchFamily="18" charset="0"/>
                                </a:rPr>
                                <m:t>𝑥</m:t>
                              </m:r>
                            </m:sup>
                          </m:sSup>
                        </m:den>
                      </m:f>
                    </m:oMath>
                  </m:oMathPara>
                </a14:m>
                <a:endParaRPr lang="en-US" dirty="0"/>
              </a:p>
              <a:p>
                <a:endParaRPr lang="en-US" dirty="0"/>
              </a:p>
              <a:p>
                <a:r>
                  <a:rPr lang="en-US" dirty="0"/>
                  <a:t>The derivative is:</a:t>
                </a:r>
              </a:p>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𝑔</m:t>
                          </m:r>
                        </m:e>
                        <m:sup>
                          <m:r>
                            <a:rPr lang="en-US" i="1">
                              <a:latin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r>
                        <a:rPr lang="en-US" i="1">
                          <a:latin typeface="Cambria Math" panose="02040503050406030204" pitchFamily="18" charset="0"/>
                        </a:rPr>
                        <m:t>𝑔</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)(1−</m:t>
                      </m:r>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oMath>
                  </m:oMathPara>
                </a14:m>
                <a:endParaRPr lang="en-US" dirty="0"/>
              </a:p>
              <a:p>
                <a:endParaRPr lang="en-US" dirty="0"/>
              </a:p>
              <a:p>
                <a:r>
                  <a:rPr lang="en-US" dirty="0"/>
                  <a:t>This makes it easy to compute it. We have:</a:t>
                </a:r>
              </a:p>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𝑔</m:t>
                          </m:r>
                        </m:e>
                        <m:sup>
                          <m:r>
                            <a:rPr lang="en-US" i="1">
                              <a:latin typeface="Cambria Math" panose="02040503050406030204" pitchFamily="18" charset="0"/>
                            </a:rPr>
                            <m:t>′</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𝑖</m:t>
                                  </m:r>
                                </m:sub>
                              </m:sSub>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𝑖</m:t>
                          </m:r>
                        </m:sub>
                      </m:sSub>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𝑖</m:t>
                          </m:r>
                        </m:sub>
                      </m:sSub>
                      <m:r>
                        <a:rPr lang="en-US" i="1">
                          <a:latin typeface="Cambria Math" panose="02040503050406030204" pitchFamily="18" charset="0"/>
                        </a:rPr>
                        <m:t>)</m:t>
                      </m:r>
                    </m:oMath>
                  </m:oMathPara>
                </a14:m>
                <a:endParaRPr lang="en-US" dirty="0"/>
              </a:p>
              <a:p>
                <a:r>
                  <a:rPr lang="en-US" dirty="0"/>
                  <a:t>Therefore</a:t>
                </a:r>
              </a:p>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𝑖𝑗</m:t>
                              </m:r>
                            </m:sub>
                          </m:sSub>
                        </m:den>
                      </m:f>
                      <m:r>
                        <a:rPr lang="en-US" i="1">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𝑘</m:t>
                          </m:r>
                          <m:r>
                            <a:rPr lang="en-US" i="1">
                              <a:latin typeface="Cambria Math" panose="02040503050406030204" pitchFamily="18" charset="0"/>
                            </a:rPr>
                            <m:t>=1</m:t>
                          </m:r>
                        </m:sub>
                        <m:sup>
                          <m:r>
                            <a:rPr lang="en-US" i="1">
                              <a:latin typeface="Cambria Math" panose="02040503050406030204" pitchFamily="18" charset="0"/>
                            </a:rPr>
                            <m:t>𝑛</m:t>
                          </m:r>
                        </m:sup>
                        <m:e>
                          <m:sSub>
                            <m:sSubPr>
                              <m:ctrlPr>
                                <a:rPr lang="en-US" i="1">
                                  <a:latin typeface="Cambria Math" panose="02040503050406030204" pitchFamily="18" charset="0"/>
                                </a:rPr>
                              </m:ctrlPr>
                            </m:sSubPr>
                            <m:e>
                              <m:r>
                                <a:rPr lang="en-US" i="1">
                                  <a:latin typeface="Cambria Math" panose="02040503050406030204" pitchFamily="18" charset="0"/>
                                </a:rPr>
                                <m:t>𝛿</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𝑘</m:t>
                                  </m:r>
                                </m:sub>
                              </m:sSub>
                            </m:sub>
                          </m:sSub>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𝑘𝑖</m:t>
                              </m:r>
                            </m:sub>
                          </m:sSub>
                        </m:e>
                      </m:nary>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𝑖</m:t>
                          </m:r>
                        </m:sub>
                      </m:sSub>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𝑗</m:t>
                          </m:r>
                        </m:sub>
                      </m:sSub>
                    </m:oMath>
                  </m:oMathPara>
                </a14:m>
                <a:endParaRPr lang="en-US" dirty="0"/>
              </a:p>
            </p:txBody>
          </p:sp>
        </mc:Choice>
        <mc:Fallback xmlns="">
          <p:sp>
            <p:nvSpPr>
              <p:cNvPr id="57" name="TextBox 56">
                <a:extLst>
                  <a:ext uri="{FF2B5EF4-FFF2-40B4-BE49-F238E27FC236}">
                    <a16:creationId xmlns:a16="http://schemas.microsoft.com/office/drawing/2014/main" id="{B08193B7-843B-4EF9-B1C4-3E26B89CF817}"/>
                  </a:ext>
                </a:extLst>
              </p:cNvPr>
              <p:cNvSpPr txBox="1">
                <a:spLocks noRot="1" noChangeAspect="1" noMove="1" noResize="1" noEditPoints="1" noAdjustHandles="1" noChangeArrowheads="1" noChangeShapeType="1" noTextEdit="1"/>
              </p:cNvSpPr>
              <p:nvPr/>
            </p:nvSpPr>
            <p:spPr>
              <a:xfrm>
                <a:off x="5956879" y="3177889"/>
                <a:ext cx="4579139" cy="3636445"/>
              </a:xfrm>
              <a:prstGeom prst="rect">
                <a:avLst/>
              </a:prstGeom>
              <a:blipFill>
                <a:blip r:embed="rId29"/>
                <a:stretch>
                  <a:fillRect l="-1065" t="-838" r="-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B90DC20-342A-43BA-B61B-EBD17C90FFF4}"/>
                  </a:ext>
                </a:extLst>
              </p:cNvPr>
              <p:cNvSpPr txBox="1"/>
              <p:nvPr/>
            </p:nvSpPr>
            <p:spPr>
              <a:xfrm>
                <a:off x="5170849" y="1115245"/>
                <a:ext cx="3930756" cy="395429"/>
              </a:xfrm>
              <a:prstGeom prst="rect">
                <a:avLst/>
              </a:prstGeom>
              <a:noFill/>
              <a:ln>
                <a:solidFill>
                  <a:schemeClr val="accent1"/>
                </a:solidFill>
              </a:ln>
            </p:spPr>
            <p:txBody>
              <a:bodyPr wrap="none" rtlCol="0">
                <a:spAutoFit/>
              </a:bodyPr>
              <a:lstStyle/>
              <a:p>
                <a:r>
                  <a:rPr lang="en-US" dirty="0"/>
                  <a:t>We have already computed the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𝛿</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𝑘</m:t>
                            </m:r>
                          </m:sub>
                        </m:sSub>
                      </m:sub>
                    </m:sSub>
                  </m:oMath>
                </a14:m>
                <a:r>
                  <a:rPr lang="en-US" dirty="0"/>
                  <a:t>’s</a:t>
                </a:r>
              </a:p>
            </p:txBody>
          </p:sp>
        </mc:Choice>
        <mc:Fallback xmlns="">
          <p:sp>
            <p:nvSpPr>
              <p:cNvPr id="3" name="TextBox 2">
                <a:extLst>
                  <a:ext uri="{FF2B5EF4-FFF2-40B4-BE49-F238E27FC236}">
                    <a16:creationId xmlns:a16="http://schemas.microsoft.com/office/drawing/2014/main" id="{DB90DC20-342A-43BA-B61B-EBD17C90FFF4}"/>
                  </a:ext>
                </a:extLst>
              </p:cNvPr>
              <p:cNvSpPr txBox="1">
                <a:spLocks noRot="1" noChangeAspect="1" noMove="1" noResize="1" noEditPoints="1" noAdjustHandles="1" noChangeArrowheads="1" noChangeShapeType="1" noTextEdit="1"/>
              </p:cNvSpPr>
              <p:nvPr/>
            </p:nvSpPr>
            <p:spPr>
              <a:xfrm>
                <a:off x="5170849" y="1115245"/>
                <a:ext cx="3930756" cy="395429"/>
              </a:xfrm>
              <a:prstGeom prst="rect">
                <a:avLst/>
              </a:prstGeom>
              <a:blipFill>
                <a:blip r:embed="rId30"/>
                <a:stretch>
                  <a:fillRect l="-1082" t="-7463" r="-155" b="-14925"/>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D448085-58FC-4E31-A99E-BC7765293033}"/>
                  </a:ext>
                </a:extLst>
              </p:cNvPr>
              <p:cNvSpPr txBox="1"/>
              <p:nvPr/>
            </p:nvSpPr>
            <p:spPr>
              <a:xfrm>
                <a:off x="432006" y="3925711"/>
                <a:ext cx="2283638" cy="974177"/>
              </a:xfrm>
              <a:prstGeom prst="rect">
                <a:avLst/>
              </a:prstGeom>
              <a:noFill/>
              <a:ln>
                <a:solidFill>
                  <a:schemeClr val="accent1"/>
                </a:solidFill>
              </a:ln>
            </p:spPr>
            <p:txBody>
              <a:bodyPr wrap="none" rtlCol="0">
                <a:spAutoFit/>
              </a:bodyPr>
              <a:lstStyle/>
              <a:p>
                <a:r>
                  <a:rPr lang="en-US" dirty="0"/>
                  <a:t>We want to compute</a:t>
                </a:r>
              </a:p>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𝑖𝑗</m:t>
                              </m:r>
                            </m:sub>
                          </m:sSub>
                        </m:den>
                      </m:f>
                    </m:oMath>
                  </m:oMathPara>
                </a14:m>
                <a:endParaRPr lang="en-US" dirty="0"/>
              </a:p>
            </p:txBody>
          </p:sp>
        </mc:Choice>
        <mc:Fallback xmlns="">
          <p:sp>
            <p:nvSpPr>
              <p:cNvPr id="8" name="TextBox 7">
                <a:extLst>
                  <a:ext uri="{FF2B5EF4-FFF2-40B4-BE49-F238E27FC236}">
                    <a16:creationId xmlns:a16="http://schemas.microsoft.com/office/drawing/2014/main" id="{3D448085-58FC-4E31-A99E-BC7765293033}"/>
                  </a:ext>
                </a:extLst>
              </p:cNvPr>
              <p:cNvSpPr txBox="1">
                <a:spLocks noRot="1" noChangeAspect="1" noMove="1" noResize="1" noEditPoints="1" noAdjustHandles="1" noChangeArrowheads="1" noChangeShapeType="1" noTextEdit="1"/>
              </p:cNvSpPr>
              <p:nvPr/>
            </p:nvSpPr>
            <p:spPr>
              <a:xfrm>
                <a:off x="432006" y="3925711"/>
                <a:ext cx="2283638" cy="974177"/>
              </a:xfrm>
              <a:prstGeom prst="rect">
                <a:avLst/>
              </a:prstGeom>
              <a:blipFill>
                <a:blip r:embed="rId31"/>
                <a:stretch>
                  <a:fillRect l="-2128" t="-3086" r="-1596"/>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153229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F1F05-B9B4-484D-8723-23B83F8131D7}"/>
              </a:ext>
            </a:extLst>
          </p:cNvPr>
          <p:cNvSpPr>
            <a:spLocks noGrp="1"/>
          </p:cNvSpPr>
          <p:nvPr>
            <p:ph type="title"/>
          </p:nvPr>
        </p:nvSpPr>
        <p:spPr/>
        <p:txBody>
          <a:bodyPr/>
          <a:lstStyle/>
          <a:p>
            <a:r>
              <a:rPr lang="en-US" dirty="0"/>
              <a:t>Stochastic gradient descent</a:t>
            </a:r>
          </a:p>
        </p:txBody>
      </p:sp>
      <p:sp>
        <p:nvSpPr>
          <p:cNvPr id="3" name="Content Placeholder 2">
            <a:extLst>
              <a:ext uri="{FF2B5EF4-FFF2-40B4-BE49-F238E27FC236}">
                <a16:creationId xmlns:a16="http://schemas.microsoft.com/office/drawing/2014/main" id="{7130C180-A80F-4EE1-8209-FDDBDCAA090A}"/>
              </a:ext>
            </a:extLst>
          </p:cNvPr>
          <p:cNvSpPr>
            <a:spLocks noGrp="1"/>
          </p:cNvSpPr>
          <p:nvPr>
            <p:ph idx="1"/>
          </p:nvPr>
        </p:nvSpPr>
        <p:spPr/>
        <p:txBody>
          <a:bodyPr>
            <a:normAutofit/>
          </a:bodyPr>
          <a:lstStyle/>
          <a:p>
            <a:r>
              <a:rPr lang="en-US" dirty="0"/>
              <a:t>Ideally the loss should be the average loss over all training data. </a:t>
            </a:r>
          </a:p>
          <a:p>
            <a:r>
              <a:rPr lang="en-US" dirty="0"/>
              <a:t>We would need to compute the loss for all training data every time we update the gradients.  </a:t>
            </a:r>
          </a:p>
          <a:p>
            <a:pPr lvl="1"/>
            <a:r>
              <a:rPr lang="en-US" dirty="0"/>
              <a:t>However, this is expensive.</a:t>
            </a:r>
          </a:p>
          <a:p>
            <a:r>
              <a:rPr lang="en-US" dirty="0">
                <a:solidFill>
                  <a:schemeClr val="accent6">
                    <a:lumMod val="75000"/>
                  </a:schemeClr>
                </a:solidFill>
              </a:rPr>
              <a:t>Stochastic gradient descent</a:t>
            </a:r>
            <a:r>
              <a:rPr lang="en-US" dirty="0"/>
              <a:t>: Consider one input point at the time. Each point is considered only once.</a:t>
            </a:r>
          </a:p>
          <a:p>
            <a:r>
              <a:rPr lang="en-US" dirty="0"/>
              <a:t>Intermediate solution: Use </a:t>
            </a:r>
            <a:r>
              <a:rPr lang="en-US" dirty="0">
                <a:solidFill>
                  <a:srgbClr val="0070C0"/>
                </a:solidFill>
              </a:rPr>
              <a:t>mini-batches</a:t>
            </a:r>
            <a:r>
              <a:rPr lang="en-US" dirty="0"/>
              <a:t> of data points.</a:t>
            </a:r>
          </a:p>
        </p:txBody>
      </p:sp>
      <p:sp>
        <p:nvSpPr>
          <p:cNvPr id="4" name="Slide Number Placeholder 3">
            <a:extLst>
              <a:ext uri="{FF2B5EF4-FFF2-40B4-BE49-F238E27FC236}">
                <a16:creationId xmlns:a16="http://schemas.microsoft.com/office/drawing/2014/main" id="{F1919787-7BAE-498B-B1AF-D702481CE2F5}"/>
              </a:ext>
            </a:extLst>
          </p:cNvPr>
          <p:cNvSpPr>
            <a:spLocks noGrp="1"/>
          </p:cNvSpPr>
          <p:nvPr>
            <p:ph type="sldNum" sz="quarter" idx="12"/>
          </p:nvPr>
        </p:nvSpPr>
        <p:spPr/>
        <p:txBody>
          <a:bodyPr/>
          <a:lstStyle/>
          <a:p>
            <a:fld id="{878E0B35-C73E-49DE-9EA0-4D9F6C87E107}" type="slidenum">
              <a:rPr lang="el-GR" smtClean="0"/>
              <a:pPr/>
              <a:t>64</a:t>
            </a:fld>
            <a:endParaRPr lang="el-GR"/>
          </a:p>
        </p:txBody>
      </p:sp>
    </p:spTree>
    <p:extLst>
      <p:ext uri="{BB962C8B-B14F-4D97-AF65-F5344CB8AC3E}">
        <p14:creationId xmlns:p14="http://schemas.microsoft.com/office/powerpoint/2010/main" val="28954778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 </a:t>
            </a:r>
            <a:r>
              <a:rPr lang="en-US" dirty="0" err="1"/>
              <a:t>EMBeddings</a:t>
            </a:r>
            <a:endParaRPr lang="el-GR" dirty="0"/>
          </a:p>
        </p:txBody>
      </p:sp>
      <p:sp>
        <p:nvSpPr>
          <p:cNvPr id="3" name="Text Placeholder 2">
            <a:extLst>
              <a:ext uri="{FF2B5EF4-FFF2-40B4-BE49-F238E27FC236}">
                <a16:creationId xmlns:a16="http://schemas.microsoft.com/office/drawing/2014/main" id="{D704F704-ED38-4D4D-9009-BBD30E989AFB}"/>
              </a:ext>
            </a:extLst>
          </p:cNvPr>
          <p:cNvSpPr>
            <a:spLocks noGrp="1"/>
          </p:cNvSpPr>
          <p:nvPr>
            <p:ph type="body" idx="1"/>
          </p:nvPr>
        </p:nvSpPr>
        <p:spPr/>
        <p:txBody>
          <a:bodyPr/>
          <a:lstStyle/>
          <a:p>
            <a:r>
              <a:rPr lang="en-US" dirty="0"/>
              <a:t>Thanks to Chris Manning for the slides</a:t>
            </a:r>
          </a:p>
        </p:txBody>
      </p:sp>
      <p:sp>
        <p:nvSpPr>
          <p:cNvPr id="4" name="Slide Number Placeholder 3"/>
          <p:cNvSpPr>
            <a:spLocks noGrp="1"/>
          </p:cNvSpPr>
          <p:nvPr>
            <p:ph type="sldNum" sz="quarter" idx="12"/>
          </p:nvPr>
        </p:nvSpPr>
        <p:spPr/>
        <p:txBody>
          <a:bodyPr/>
          <a:lstStyle/>
          <a:p>
            <a:fld id="{878E0B35-C73E-49DE-9EA0-4D9F6C87E107}" type="slidenum">
              <a:rPr lang="el-GR" smtClean="0"/>
              <a:pPr/>
              <a:t>65</a:t>
            </a:fld>
            <a:endParaRPr lang="el-GR"/>
          </a:p>
        </p:txBody>
      </p:sp>
    </p:spTree>
    <p:extLst>
      <p:ext uri="{BB962C8B-B14F-4D97-AF65-F5344CB8AC3E}">
        <p14:creationId xmlns:p14="http://schemas.microsoft.com/office/powerpoint/2010/main" val="11990522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38200" y="4572000"/>
            <a:ext cx="7377352" cy="810599"/>
            <a:chOff x="928448" y="4574891"/>
            <a:chExt cx="7377352" cy="810599"/>
          </a:xfrm>
        </p:grpSpPr>
        <p:sp>
          <p:nvSpPr>
            <p:cNvPr id="6" name="Rectangle 5"/>
            <p:cNvSpPr/>
            <p:nvPr/>
          </p:nvSpPr>
          <p:spPr bwMode="auto">
            <a:xfrm>
              <a:off x="4981938" y="4574891"/>
              <a:ext cx="3323862" cy="810599"/>
            </a:xfrm>
            <a:prstGeom prst="rect">
              <a:avLst/>
            </a:prstGeom>
            <a:solidFill>
              <a:schemeClr val="accent6">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000" dirty="0"/>
            </a:p>
          </p:txBody>
        </p:sp>
        <p:sp>
          <p:nvSpPr>
            <p:cNvPr id="7" name="Rectangle 6"/>
            <p:cNvSpPr/>
            <p:nvPr/>
          </p:nvSpPr>
          <p:spPr bwMode="auto">
            <a:xfrm>
              <a:off x="928448" y="4574891"/>
              <a:ext cx="3323862" cy="810599"/>
            </a:xfrm>
            <a:prstGeom prst="rect">
              <a:avLst/>
            </a:prstGeom>
            <a:solidFill>
              <a:schemeClr val="accent6">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000" dirty="0"/>
            </a:p>
          </p:txBody>
        </p:sp>
        <p:sp>
          <p:nvSpPr>
            <p:cNvPr id="8" name="Rectangle 7"/>
            <p:cNvSpPr/>
            <p:nvPr/>
          </p:nvSpPr>
          <p:spPr bwMode="auto">
            <a:xfrm>
              <a:off x="4252310" y="4574891"/>
              <a:ext cx="729628" cy="810599"/>
            </a:xfrm>
            <a:prstGeom prst="rect">
              <a:avLst/>
            </a:prstGeom>
            <a:solidFill>
              <a:schemeClr val="accent2">
                <a:lumMod val="20000"/>
                <a:lumOff val="8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2000" dirty="0"/>
            </a:p>
          </p:txBody>
        </p:sp>
      </p:grpSp>
      <p:sp>
        <p:nvSpPr>
          <p:cNvPr id="2" name="Title 1"/>
          <p:cNvSpPr>
            <a:spLocks noGrp="1"/>
          </p:cNvSpPr>
          <p:nvPr>
            <p:ph type="title"/>
          </p:nvPr>
        </p:nvSpPr>
        <p:spPr>
          <a:xfrm>
            <a:off x="304800" y="345635"/>
            <a:ext cx="8229600" cy="1143000"/>
          </a:xfrm>
        </p:spPr>
        <p:txBody>
          <a:bodyPr/>
          <a:lstStyle/>
          <a:p>
            <a:r>
              <a:rPr lang="en-US" dirty="0"/>
              <a:t>Basic Idea</a:t>
            </a:r>
            <a:endParaRPr lang="el-GR" dirty="0"/>
          </a:p>
        </p:txBody>
      </p:sp>
      <p:sp>
        <p:nvSpPr>
          <p:cNvPr id="3" name="Slide Number Placeholder 2"/>
          <p:cNvSpPr>
            <a:spLocks noGrp="1"/>
          </p:cNvSpPr>
          <p:nvPr>
            <p:ph type="sldNum" sz="quarter" idx="12"/>
          </p:nvPr>
        </p:nvSpPr>
        <p:spPr/>
        <p:txBody>
          <a:bodyPr/>
          <a:lstStyle/>
          <a:p>
            <a:fld id="{878E0B35-C73E-49DE-9EA0-4D9F6C87E107}" type="slidenum">
              <a:rPr lang="el-GR" smtClean="0"/>
              <a:pPr/>
              <a:t>66</a:t>
            </a:fld>
            <a:endParaRPr lang="el-GR"/>
          </a:p>
        </p:txBody>
      </p:sp>
      <p:sp>
        <p:nvSpPr>
          <p:cNvPr id="4" name="Content Placeholder 2"/>
          <p:cNvSpPr txBox="1">
            <a:spLocks/>
          </p:cNvSpPr>
          <p:nvPr/>
        </p:nvSpPr>
        <p:spPr>
          <a:xfrm>
            <a:off x="381000" y="1600200"/>
            <a:ext cx="11201400" cy="4953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You can get a lot of value by representing a word by means of its neighbors</a:t>
            </a:r>
          </a:p>
          <a:p>
            <a:r>
              <a:rPr lang="en-US" dirty="0">
                <a:solidFill>
                  <a:srgbClr val="3A87FF"/>
                </a:solidFill>
              </a:rPr>
              <a:t>“You shall know a word by the company it keeps”</a:t>
            </a:r>
          </a:p>
          <a:p>
            <a:pPr algn="r"/>
            <a:r>
              <a:rPr lang="en-US" sz="1600" dirty="0"/>
              <a:t>(J. R. Firth 1957: 11)</a:t>
            </a:r>
          </a:p>
          <a:p>
            <a:r>
              <a:rPr lang="en-US" dirty="0"/>
              <a:t>One</a:t>
            </a:r>
            <a:r>
              <a:rPr lang="en-US" dirty="0">
                <a:solidFill>
                  <a:prstClr val="black"/>
                </a:solidFill>
              </a:rPr>
              <a:t> of the most successful ideas of modern statistical NLP</a:t>
            </a:r>
          </a:p>
          <a:p>
            <a:pPr lvl="1"/>
            <a:endParaRPr lang="en-US" dirty="0">
              <a:latin typeface="Arial Narrow"/>
              <a:cs typeface="Arial Narrow"/>
            </a:endParaRPr>
          </a:p>
          <a:p>
            <a:pPr marL="457200" lvl="1" indent="0">
              <a:buNone/>
            </a:pPr>
            <a:r>
              <a:rPr lang="en-US" sz="1800" dirty="0">
                <a:latin typeface="Arial Narrow"/>
                <a:cs typeface="Arial Narrow"/>
              </a:rPr>
              <a:t>government debt problems turning into banking crises as has happened in</a:t>
            </a:r>
          </a:p>
          <a:p>
            <a:pPr marL="457200" lvl="1" indent="0">
              <a:buNone/>
            </a:pPr>
            <a:r>
              <a:rPr lang="en-US" sz="1800" dirty="0">
                <a:latin typeface="Arial Narrow"/>
                <a:cs typeface="Arial Narrow"/>
              </a:rPr>
              <a:t>         saying that Europe needs unified banking regulation to replace the hodgepodge</a:t>
            </a:r>
          </a:p>
          <a:p>
            <a:pPr marL="457200" lvl="1" indent="0">
              <a:buNone/>
            </a:pPr>
            <a:r>
              <a:rPr lang="en-US" dirty="0">
                <a:latin typeface="Wingdings"/>
                <a:ea typeface="Wingdings"/>
                <a:cs typeface="Wingdings"/>
                <a:sym typeface="Wingdings"/>
              </a:rPr>
              <a:t></a:t>
            </a:r>
            <a:r>
              <a:rPr lang="en-US" dirty="0">
                <a:cs typeface="Arial Narrow"/>
                <a:sym typeface="Wingdings"/>
              </a:rPr>
              <a:t> </a:t>
            </a:r>
            <a:r>
              <a:rPr lang="en-US" dirty="0">
                <a:cs typeface="Arial Narrow"/>
              </a:rPr>
              <a:t>These words will represent </a:t>
            </a:r>
            <a:r>
              <a:rPr lang="en-US" i="1" dirty="0">
                <a:cs typeface="Arial Narrow"/>
              </a:rPr>
              <a:t>banking </a:t>
            </a:r>
            <a:r>
              <a:rPr lang="en-US" i="1" dirty="0">
                <a:latin typeface="Wingdings"/>
                <a:ea typeface="Wingdings"/>
                <a:cs typeface="Wingdings"/>
                <a:sym typeface="Wingdings"/>
              </a:rPr>
              <a:t></a:t>
            </a:r>
            <a:endParaRPr lang="en-US" dirty="0">
              <a:cs typeface="Arial Narrow"/>
            </a:endParaRPr>
          </a:p>
          <a:p>
            <a:endParaRPr lang="en-US" dirty="0"/>
          </a:p>
        </p:txBody>
      </p:sp>
    </p:spTree>
    <p:extLst>
      <p:ext uri="{BB962C8B-B14F-4D97-AF65-F5344CB8AC3E}">
        <p14:creationId xmlns:p14="http://schemas.microsoft.com/office/powerpoint/2010/main" val="178707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27038"/>
            <a:ext cx="10972800" cy="990600"/>
          </a:xfrm>
        </p:spPr>
        <p:txBody>
          <a:bodyPr>
            <a:normAutofit/>
          </a:bodyPr>
          <a:lstStyle/>
          <a:p>
            <a:r>
              <a:rPr lang="en-US" dirty="0"/>
              <a:t>Basic idea</a:t>
            </a:r>
          </a:p>
        </p:txBody>
      </p:sp>
      <mc:AlternateContent xmlns:mc="http://schemas.openxmlformats.org/markup-compatibility/2006">
        <mc:Choice xmlns:a14="http://schemas.microsoft.com/office/drawing/2010/main" Requires="a14">
          <p:sp>
            <p:nvSpPr>
              <p:cNvPr id="4" name="Content Placeholder 3"/>
              <p:cNvSpPr>
                <a:spLocks noGrp="1"/>
              </p:cNvSpPr>
              <p:nvPr>
                <p:ph idx="1"/>
              </p:nvPr>
            </p:nvSpPr>
            <p:spPr>
              <a:xfrm>
                <a:off x="533400" y="1417638"/>
                <a:ext cx="11353800" cy="4445000"/>
              </a:xfrm>
            </p:spPr>
            <p:txBody>
              <a:bodyPr>
                <a:noAutofit/>
              </a:bodyPr>
              <a:lstStyle/>
              <a:p>
                <a:r>
                  <a:rPr lang="en-US" dirty="0"/>
                  <a:t>Define a model that aims to predict between a </a:t>
                </a:r>
                <a:r>
                  <a:rPr lang="en-US" dirty="0">
                    <a:solidFill>
                      <a:schemeClr val="tx2">
                        <a:lumMod val="60000"/>
                        <a:lumOff val="40000"/>
                      </a:schemeClr>
                    </a:solidFill>
                  </a:rPr>
                  <a:t>center word</a:t>
                </a:r>
                <a:r>
                  <a:rPr lang="en-US" dirty="0"/>
                  <a:t> </a:t>
                </a:r>
                <a:r>
                  <a:rPr lang="en-US" i="1" dirty="0" err="1"/>
                  <a:t>w</a:t>
                </a:r>
                <a:r>
                  <a:rPr lang="en-US" i="1" baseline="-25000" dirty="0" err="1"/>
                  <a:t>c</a:t>
                </a:r>
                <a:r>
                  <a:rPr lang="en-US" dirty="0"/>
                  <a:t> and </a:t>
                </a:r>
                <a:r>
                  <a:rPr lang="en-US" dirty="0">
                    <a:solidFill>
                      <a:schemeClr val="tx2">
                        <a:lumMod val="60000"/>
                        <a:lumOff val="40000"/>
                      </a:schemeClr>
                    </a:solidFill>
                  </a:rPr>
                  <a:t>context words </a:t>
                </a:r>
                <a:r>
                  <a:rPr lang="en-US" dirty="0"/>
                  <a:t>in some window of </a:t>
                </a:r>
                <a:r>
                  <a:rPr lang="en-US" dirty="0">
                    <a:solidFill>
                      <a:schemeClr val="tx2">
                        <a:lumMod val="60000"/>
                        <a:lumOff val="40000"/>
                      </a:schemeClr>
                    </a:solidFill>
                  </a:rPr>
                  <a:t>length m </a:t>
                </a:r>
                <a:r>
                  <a:rPr lang="en-US" dirty="0"/>
                  <a:t>in terms of word vectors</a:t>
                </a:r>
              </a:p>
              <a:p>
                <a:r>
                  <a:rPr lang="en-US" dirty="0"/>
                  <a:t>	</a:t>
                </a:r>
                <a14:m>
                  <m:oMath xmlns:m="http://schemas.openxmlformats.org/officeDocument/2006/math">
                    <m:r>
                      <m:rPr>
                        <m:sty m:val="p"/>
                      </m:rPr>
                      <a:rPr lang="en-US" b="0" i="0" smtClean="0">
                        <a:latin typeface="Cambria Math" panose="02040503050406030204" pitchFamily="18" charset="0"/>
                      </a:rPr>
                      <m:t>P</m:t>
                    </m:r>
                    <m:d>
                      <m:dPr>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𝑐</m:t>
                            </m:r>
                          </m:sub>
                        </m:sSub>
                        <m:r>
                          <a:rPr lang="en-US" b="0" i="1" smtClean="0">
                            <a:latin typeface="Cambria Math" panose="02040503050406030204" pitchFamily="18" charset="0"/>
                          </a:rPr>
                          <m:t> </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  </m:t>
                        </m:r>
                      </m:sub>
                    </m:sSub>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i="1">
                            <a:latin typeface="Cambria Math" panose="02040503050406030204" pitchFamily="18" charset="0"/>
                          </a:rPr>
                          <m:t>𝑤</m:t>
                        </m:r>
                      </m:e>
                      <m:sub>
                        <m:r>
                          <a:rPr lang="en-US" i="1">
                            <a:latin typeface="Cambria Math" panose="02040503050406030204" pitchFamily="18" charset="0"/>
                          </a:rPr>
                          <m:t>𝑐</m:t>
                        </m:r>
                        <m:r>
                          <a:rPr lang="en-US" b="0" i="1" smtClean="0">
                            <a:latin typeface="Cambria Math" panose="02040503050406030204" pitchFamily="18" charset="0"/>
                          </a:rPr>
                          <m:t>−1</m:t>
                        </m:r>
                        <m:r>
                          <a:rPr lang="en-US" i="1">
                            <a:latin typeface="Cambria Math" panose="02040503050406030204" pitchFamily="18" charset="0"/>
                          </a:rPr>
                          <m:t>, </m:t>
                        </m:r>
                      </m:sub>
                    </m:sSub>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𝑐</m:t>
                        </m:r>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𝑐</m:t>
                        </m:r>
                        <m:r>
                          <a:rPr lang="en-US" i="1">
                            <a:latin typeface="Cambria Math" panose="02040503050406030204" pitchFamily="18" charset="0"/>
                          </a:rPr>
                          <m:t>+</m:t>
                        </m:r>
                        <m:r>
                          <a:rPr lang="en-US" b="0" i="1" smtClean="0">
                            <a:latin typeface="Cambria Math" panose="02040503050406030204" pitchFamily="18" charset="0"/>
                          </a:rPr>
                          <m:t>𝑚</m:t>
                        </m:r>
                      </m:sub>
                    </m:sSub>
                  </m:oMath>
                </a14:m>
                <a:r>
                  <a:rPr lang="en-US" dirty="0"/>
                  <a:t>)</a:t>
                </a:r>
              </a:p>
              <a:p>
                <a:endParaRPr lang="en-US" i="1" dirty="0"/>
              </a:p>
              <a:p>
                <a:r>
                  <a:rPr lang="en-US" i="1" dirty="0"/>
                  <a:t>Pairwise probabilities </a:t>
                </a:r>
              </a:p>
              <a:p>
                <a:r>
                  <a:rPr lang="en-US" dirty="0"/>
                  <a:t>Independence assumption (bigram model) </a:t>
                </a:r>
                <a:endParaRPr lang="en-US" i="1" dirty="0"/>
              </a:p>
              <a:p>
                <a:pPr algn="ct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2</m:t>
                        </m:r>
                      </m:sub>
                    </m:sSub>
                  </m:oMath>
                </a14:m>
                <a:r>
                  <a:rPr lang="en-US" dirty="0"/>
                  <a:t>,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𝑛</m:t>
                        </m:r>
                      </m:sub>
                    </m:sSub>
                  </m:oMath>
                </a14:m>
                <a:r>
                  <a:rPr lang="en-US" dirty="0"/>
                  <a:t>) = </a:t>
                </a:r>
                <a14:m>
                  <m:oMath xmlns:m="http://schemas.openxmlformats.org/officeDocument/2006/math">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=2</m:t>
                        </m:r>
                      </m:sub>
                      <m:sup>
                        <m:r>
                          <a:rPr lang="en-US" b="0" i="1" smtClean="0">
                            <a:latin typeface="Cambria Math" panose="02040503050406030204" pitchFamily="18" charset="0"/>
                          </a:rPr>
                          <m:t>𝑛</m:t>
                        </m:r>
                      </m:sup>
                      <m:e>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−1</m:t>
                            </m:r>
                          </m:sub>
                        </m:sSub>
                        <m:r>
                          <a:rPr lang="en-US" b="0" i="1" smtClean="0">
                            <a:latin typeface="Cambria Math" panose="02040503050406030204" pitchFamily="18" charset="0"/>
                          </a:rPr>
                          <m:t>)</m:t>
                        </m:r>
                      </m:e>
                    </m:nary>
                  </m:oMath>
                </a14:m>
                <a:endParaRPr lang="en-US" dirty="0"/>
              </a:p>
              <a:p>
                <a:endParaRPr lang="en-US" dirty="0"/>
              </a:p>
            </p:txBody>
          </p:sp>
        </mc:Choice>
        <mc:Fallback>
          <p:sp>
            <p:nvSpPr>
              <p:cNvPr id="4" name="Content Placeholder 3"/>
              <p:cNvSpPr>
                <a:spLocks noGrp="1" noRot="1" noChangeAspect="1" noMove="1" noResize="1" noEditPoints="1" noAdjustHandles="1" noChangeArrowheads="1" noChangeShapeType="1" noTextEdit="1"/>
              </p:cNvSpPr>
              <p:nvPr>
                <p:ph idx="1"/>
              </p:nvPr>
            </p:nvSpPr>
            <p:spPr>
              <a:xfrm>
                <a:off x="533400" y="1417638"/>
                <a:ext cx="11353800" cy="4445000"/>
              </a:xfrm>
              <a:blipFill>
                <a:blip r:embed="rId3"/>
                <a:stretch>
                  <a:fillRect l="-1128" t="-1509"/>
                </a:stretch>
              </a:blipFill>
            </p:spPr>
            <p:txBody>
              <a:bodyPr/>
              <a:lstStyle/>
              <a:p>
                <a:r>
                  <a:rPr lang="en-US">
                    <a:noFill/>
                  </a:rPr>
                  <a:t> </a:t>
                </a:r>
              </a:p>
            </p:txBody>
          </p:sp>
        </mc:Fallback>
      </mc:AlternateContent>
    </p:spTree>
    <p:extLst>
      <p:ext uri="{BB962C8B-B14F-4D97-AF65-F5344CB8AC3E}">
        <p14:creationId xmlns:p14="http://schemas.microsoft.com/office/powerpoint/2010/main" val="41714438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78E0B35-C73E-49DE-9EA0-4D9F6C87E107}" type="slidenum">
              <a:rPr lang="el-GR" smtClean="0"/>
              <a:pPr/>
              <a:t>68</a:t>
            </a:fld>
            <a:endParaRPr lang="el-GR"/>
          </a:p>
        </p:txBody>
      </p:sp>
      <p:pic>
        <p:nvPicPr>
          <p:cNvPr id="6" name="Picture 5"/>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796904" y="1412777"/>
            <a:ext cx="8598193" cy="3712191"/>
          </a:xfrm>
          <a:prstGeom prst="rect">
            <a:avLst/>
          </a:prstGeom>
        </p:spPr>
      </p:pic>
    </p:spTree>
    <p:extLst>
      <p:ext uri="{BB962C8B-B14F-4D97-AF65-F5344CB8AC3E}">
        <p14:creationId xmlns:p14="http://schemas.microsoft.com/office/powerpoint/2010/main" val="6447258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6544"/>
            <a:ext cx="8229600" cy="1143000"/>
          </a:xfrm>
        </p:spPr>
        <p:txBody>
          <a:bodyPr/>
          <a:lstStyle/>
          <a:p>
            <a:r>
              <a:rPr lang="en-US" dirty="0"/>
              <a:t>Word2Vec</a:t>
            </a:r>
            <a:endParaRPr lang="el-GR" dirty="0"/>
          </a:p>
        </p:txBody>
      </p:sp>
      <p:sp>
        <p:nvSpPr>
          <p:cNvPr id="3" name="Slide Number Placeholder 2"/>
          <p:cNvSpPr>
            <a:spLocks noGrp="1"/>
          </p:cNvSpPr>
          <p:nvPr>
            <p:ph type="sldNum" sz="quarter" idx="12"/>
          </p:nvPr>
        </p:nvSpPr>
        <p:spPr/>
        <p:txBody>
          <a:bodyPr/>
          <a:lstStyle/>
          <a:p>
            <a:fld id="{878E0B35-C73E-49DE-9EA0-4D9F6C87E107}" type="slidenum">
              <a:rPr lang="el-GR" smtClean="0"/>
              <a:pPr/>
              <a:t>69</a:t>
            </a:fld>
            <a:endParaRPr lang="el-GR"/>
          </a:p>
        </p:txBody>
      </p:sp>
      <p:sp>
        <p:nvSpPr>
          <p:cNvPr id="9" name="Content Placeholder 2"/>
          <p:cNvSpPr txBox="1">
            <a:spLocks/>
          </p:cNvSpPr>
          <p:nvPr/>
        </p:nvSpPr>
        <p:spPr>
          <a:xfrm>
            <a:off x="266700" y="1600200"/>
            <a:ext cx="11658600" cy="4495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0">
              <a:buNone/>
            </a:pPr>
            <a:r>
              <a:rPr lang="en-US" sz="3200" dirty="0">
                <a:solidFill>
                  <a:schemeClr val="tx2">
                    <a:lumMod val="60000"/>
                    <a:lumOff val="40000"/>
                  </a:schemeClr>
                </a:solidFill>
              </a:rPr>
              <a:t>Predict between every word and its context words</a:t>
            </a:r>
            <a:endParaRPr lang="en-US" sz="1800" dirty="0">
              <a:solidFill>
                <a:schemeClr val="tx2">
                  <a:lumMod val="60000"/>
                  <a:lumOff val="40000"/>
                </a:schemeClr>
              </a:solidFill>
            </a:endParaRPr>
          </a:p>
          <a:p>
            <a:pPr marL="0" indent="0">
              <a:buNone/>
            </a:pPr>
            <a:r>
              <a:rPr lang="en-US" sz="2800" dirty="0"/>
              <a:t>Two </a:t>
            </a:r>
            <a:r>
              <a:rPr lang="en-US" sz="2800" b="1" dirty="0"/>
              <a:t>algorithms</a:t>
            </a:r>
          </a:p>
          <a:p>
            <a:pPr marL="914400" lvl="1" indent="-457200">
              <a:buFont typeface="+mj-lt"/>
              <a:buAutoNum type="arabicPeriod"/>
            </a:pPr>
            <a:r>
              <a:rPr lang="en-US" dirty="0">
                <a:solidFill>
                  <a:srgbClr val="FF0000"/>
                </a:solidFill>
              </a:rPr>
              <a:t>Skip-grams (SG)</a:t>
            </a:r>
          </a:p>
          <a:p>
            <a:pPr marL="800100" lvl="2" indent="0">
              <a:buNone/>
            </a:pPr>
            <a:r>
              <a:rPr lang="en-US" sz="2800" dirty="0"/>
              <a:t>Predict context words given the center word</a:t>
            </a:r>
          </a:p>
          <a:p>
            <a:pPr marL="914400" lvl="1" indent="-457200">
              <a:buFont typeface="+mj-lt"/>
              <a:buAutoNum type="arabicPeriod"/>
            </a:pPr>
            <a:r>
              <a:rPr lang="en-US" dirty="0">
                <a:solidFill>
                  <a:srgbClr val="FF0000"/>
                </a:solidFill>
              </a:rPr>
              <a:t>Continuous Bag of Words (CBOW)</a:t>
            </a:r>
          </a:p>
          <a:p>
            <a:pPr marL="800100" lvl="2" indent="0">
              <a:buNone/>
            </a:pPr>
            <a:r>
              <a:rPr lang="en-US" sz="2800" dirty="0"/>
              <a:t>Predict center word from a bag-of-words context</a:t>
            </a:r>
          </a:p>
          <a:p>
            <a:pPr marL="800100" lvl="2" indent="0">
              <a:buNone/>
            </a:pPr>
            <a:endParaRPr lang="en-US" sz="400" dirty="0"/>
          </a:p>
          <a:p>
            <a:pPr marL="88900" lvl="2" indent="0">
              <a:buNone/>
            </a:pPr>
            <a:r>
              <a:rPr lang="en-US" sz="2800" i="1" dirty="0"/>
              <a:t>Position independent </a:t>
            </a:r>
            <a:r>
              <a:rPr lang="en-US" sz="2800" dirty="0"/>
              <a:t>(do not account for distance from center)</a:t>
            </a:r>
          </a:p>
        </p:txBody>
      </p:sp>
      <p:sp>
        <p:nvSpPr>
          <p:cNvPr id="10" name="TextBox 9"/>
          <p:cNvSpPr txBox="1"/>
          <p:nvPr/>
        </p:nvSpPr>
        <p:spPr>
          <a:xfrm>
            <a:off x="4191000" y="6141256"/>
            <a:ext cx="7632848" cy="461665"/>
          </a:xfrm>
          <a:prstGeom prst="rect">
            <a:avLst/>
          </a:prstGeom>
          <a:noFill/>
        </p:spPr>
        <p:txBody>
          <a:bodyPr wrap="square" rtlCol="0">
            <a:spAutoFit/>
          </a:bodyPr>
          <a:lstStyle/>
          <a:p>
            <a:r>
              <a:rPr lang="en-GB" sz="1200" dirty="0">
                <a:solidFill>
                  <a:schemeClr val="accent3">
                    <a:lumMod val="75000"/>
                  </a:schemeClr>
                </a:solidFill>
              </a:rPr>
              <a:t>Tomas </a:t>
            </a:r>
            <a:r>
              <a:rPr lang="en-GB" sz="1200" dirty="0" err="1">
                <a:solidFill>
                  <a:schemeClr val="accent3">
                    <a:lumMod val="75000"/>
                  </a:schemeClr>
                </a:solidFill>
              </a:rPr>
              <a:t>Mikolov</a:t>
            </a:r>
            <a:r>
              <a:rPr lang="en-GB" sz="1200" dirty="0">
                <a:solidFill>
                  <a:schemeClr val="accent3">
                    <a:lumMod val="75000"/>
                  </a:schemeClr>
                </a:solidFill>
              </a:rPr>
              <a:t>, </a:t>
            </a:r>
            <a:r>
              <a:rPr lang="en-GB" sz="1200" dirty="0" err="1">
                <a:solidFill>
                  <a:schemeClr val="accent3">
                    <a:lumMod val="75000"/>
                  </a:schemeClr>
                </a:solidFill>
              </a:rPr>
              <a:t>Ilya</a:t>
            </a:r>
            <a:r>
              <a:rPr lang="en-GB" sz="1200" dirty="0">
                <a:solidFill>
                  <a:schemeClr val="accent3">
                    <a:lumMod val="75000"/>
                  </a:schemeClr>
                </a:solidFill>
              </a:rPr>
              <a:t> </a:t>
            </a:r>
            <a:r>
              <a:rPr lang="en-GB" sz="1200" dirty="0" err="1">
                <a:solidFill>
                  <a:schemeClr val="accent3">
                    <a:lumMod val="75000"/>
                  </a:schemeClr>
                </a:solidFill>
              </a:rPr>
              <a:t>Sutskever</a:t>
            </a:r>
            <a:r>
              <a:rPr lang="en-GB" sz="1200" dirty="0">
                <a:solidFill>
                  <a:schemeClr val="accent3">
                    <a:lumMod val="75000"/>
                  </a:schemeClr>
                </a:solidFill>
              </a:rPr>
              <a:t>, Kai Chen, Gregory S. </a:t>
            </a:r>
            <a:r>
              <a:rPr lang="en-GB" sz="1200" dirty="0" err="1">
                <a:solidFill>
                  <a:schemeClr val="accent3">
                    <a:lumMod val="75000"/>
                  </a:schemeClr>
                </a:solidFill>
              </a:rPr>
              <a:t>Corrado</a:t>
            </a:r>
            <a:r>
              <a:rPr lang="en-GB" sz="1200" dirty="0">
                <a:solidFill>
                  <a:schemeClr val="accent3">
                    <a:lumMod val="75000"/>
                  </a:schemeClr>
                </a:solidFill>
              </a:rPr>
              <a:t>, Jeffrey Dean: </a:t>
            </a:r>
            <a:r>
              <a:rPr lang="en-GB" sz="1200" i="1" dirty="0">
                <a:solidFill>
                  <a:schemeClr val="accent3">
                    <a:lumMod val="75000"/>
                  </a:schemeClr>
                </a:solidFill>
              </a:rPr>
              <a:t>Distributed Representations of Words and Phrases and their Compositionality.</a:t>
            </a:r>
            <a:r>
              <a:rPr lang="en-GB" sz="1200" dirty="0">
                <a:solidFill>
                  <a:schemeClr val="accent3">
                    <a:lumMod val="75000"/>
                  </a:schemeClr>
                </a:solidFill>
              </a:rPr>
              <a:t> NIPS 2013: 3111-3119</a:t>
            </a:r>
          </a:p>
        </p:txBody>
      </p:sp>
    </p:spTree>
    <p:extLst>
      <p:ext uri="{BB962C8B-B14F-4D97-AF65-F5344CB8AC3E}">
        <p14:creationId xmlns:p14="http://schemas.microsoft.com/office/powerpoint/2010/main" val="2425511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6" name="Rectangle 2"/>
          <p:cNvSpPr>
            <a:spLocks noGrp="1" noChangeArrowheads="1"/>
          </p:cNvSpPr>
          <p:nvPr>
            <p:ph type="title"/>
          </p:nvPr>
        </p:nvSpPr>
        <p:spPr/>
        <p:txBody>
          <a:bodyPr/>
          <a:lstStyle/>
          <a:p>
            <a:r>
              <a:rPr lang="en-US"/>
              <a:t>Nearest-Neighbor Classifiers</a:t>
            </a:r>
          </a:p>
        </p:txBody>
      </p:sp>
      <p:sp>
        <p:nvSpPr>
          <p:cNvPr id="1055747" name="Rectangle 3"/>
          <p:cNvSpPr>
            <a:spLocks noChangeArrowheads="1"/>
          </p:cNvSpPr>
          <p:nvPr/>
        </p:nvSpPr>
        <p:spPr bwMode="auto">
          <a:xfrm>
            <a:off x="6553200" y="1600200"/>
            <a:ext cx="39624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10000"/>
              </a:spcBef>
              <a:spcAft>
                <a:spcPts val="400"/>
              </a:spcAft>
              <a:buClr>
                <a:srgbClr val="0C7B9C"/>
              </a:buClr>
              <a:buSzPct val="75000"/>
              <a:buFont typeface="Monotype Sorts" pitchFamily="2" charset="2"/>
              <a:buChar char="l"/>
            </a:pPr>
            <a:r>
              <a:rPr lang="en-US" dirty="0"/>
              <a:t>Requires three things</a:t>
            </a:r>
          </a:p>
          <a:p>
            <a:pPr marL="742950" lvl="1" indent="-285750">
              <a:spcBef>
                <a:spcPct val="10000"/>
              </a:spcBef>
              <a:spcAft>
                <a:spcPts val="400"/>
              </a:spcAft>
              <a:buClr>
                <a:srgbClr val="0C7B9C"/>
              </a:buClr>
              <a:buSzPct val="100000"/>
              <a:buFont typeface="Arial" charset="0"/>
              <a:buChar char="–"/>
            </a:pPr>
            <a:r>
              <a:rPr lang="en-US" dirty="0"/>
              <a:t>The set of </a:t>
            </a:r>
            <a:r>
              <a:rPr lang="en-US" dirty="0">
                <a:solidFill>
                  <a:schemeClr val="accent6">
                    <a:lumMod val="75000"/>
                  </a:schemeClr>
                </a:solidFill>
              </a:rPr>
              <a:t>stored records</a:t>
            </a:r>
          </a:p>
          <a:p>
            <a:pPr marL="742950" lvl="1" indent="-285750">
              <a:spcBef>
                <a:spcPct val="10000"/>
              </a:spcBef>
              <a:spcAft>
                <a:spcPts val="400"/>
              </a:spcAft>
              <a:buClr>
                <a:srgbClr val="0C7B9C"/>
              </a:buClr>
              <a:buSzPct val="100000"/>
              <a:buFont typeface="Arial" charset="0"/>
              <a:buChar char="–"/>
            </a:pPr>
            <a:r>
              <a:rPr lang="en-US" dirty="0">
                <a:solidFill>
                  <a:srgbClr val="0070C0"/>
                </a:solidFill>
              </a:rPr>
              <a:t>Distance Metric</a:t>
            </a:r>
            <a:r>
              <a:rPr lang="en-US" dirty="0">
                <a:solidFill>
                  <a:srgbClr val="FF0000"/>
                </a:solidFill>
              </a:rPr>
              <a:t> </a:t>
            </a:r>
            <a:r>
              <a:rPr lang="en-US" dirty="0"/>
              <a:t>to compute distance between records</a:t>
            </a:r>
          </a:p>
          <a:p>
            <a:pPr marL="742950" lvl="1" indent="-285750">
              <a:spcBef>
                <a:spcPct val="10000"/>
              </a:spcBef>
              <a:spcAft>
                <a:spcPts val="400"/>
              </a:spcAft>
              <a:buClr>
                <a:srgbClr val="0C7B9C"/>
              </a:buClr>
              <a:buSzPct val="100000"/>
              <a:buFont typeface="Arial" charset="0"/>
              <a:buChar char="–"/>
            </a:pPr>
            <a:r>
              <a:rPr lang="en-US" dirty="0"/>
              <a:t>The value of </a:t>
            </a:r>
            <a:r>
              <a:rPr lang="en-US" i="1" dirty="0">
                <a:solidFill>
                  <a:srgbClr val="FF0000"/>
                </a:solidFill>
              </a:rPr>
              <a:t>k</a:t>
            </a:r>
            <a:r>
              <a:rPr lang="en-US" dirty="0">
                <a:solidFill>
                  <a:srgbClr val="FF0000"/>
                </a:solidFill>
              </a:rPr>
              <a:t>, </a:t>
            </a:r>
            <a:r>
              <a:rPr lang="en-US" dirty="0">
                <a:solidFill>
                  <a:srgbClr val="0070C0"/>
                </a:solidFill>
              </a:rPr>
              <a:t>the number of nearest neighbors </a:t>
            </a:r>
            <a:r>
              <a:rPr lang="en-US" dirty="0"/>
              <a:t>to retrieve</a:t>
            </a:r>
          </a:p>
          <a:p>
            <a:pPr marL="742950" lvl="1" indent="-285750">
              <a:spcBef>
                <a:spcPct val="10000"/>
              </a:spcBef>
              <a:spcAft>
                <a:spcPts val="400"/>
              </a:spcAft>
              <a:buClr>
                <a:srgbClr val="0C7B9C"/>
              </a:buClr>
              <a:buSzPct val="100000"/>
              <a:buFont typeface="Arial" charset="0"/>
              <a:buChar char="–"/>
            </a:pPr>
            <a:endParaRPr lang="en-US" dirty="0"/>
          </a:p>
          <a:p>
            <a:pPr marL="342900" indent="-342900">
              <a:spcBef>
                <a:spcPct val="10000"/>
              </a:spcBef>
              <a:spcAft>
                <a:spcPts val="400"/>
              </a:spcAft>
              <a:buClr>
                <a:srgbClr val="0C7B9C"/>
              </a:buClr>
              <a:buSzPct val="75000"/>
              <a:buFont typeface="Monotype Sorts" pitchFamily="2" charset="2"/>
              <a:buChar char="l"/>
            </a:pPr>
            <a:r>
              <a:rPr lang="en-US" dirty="0"/>
              <a:t>To classify an unknown record:</a:t>
            </a:r>
          </a:p>
          <a:p>
            <a:pPr marL="800100" lvl="1" indent="-342900">
              <a:spcBef>
                <a:spcPct val="10000"/>
              </a:spcBef>
              <a:spcAft>
                <a:spcPts val="400"/>
              </a:spcAft>
              <a:buClr>
                <a:srgbClr val="0C7B9C"/>
              </a:buClr>
              <a:buSzPct val="100000"/>
              <a:buFont typeface="+mj-lt"/>
              <a:buAutoNum type="arabicPeriod"/>
            </a:pPr>
            <a:r>
              <a:rPr lang="en-US" dirty="0">
                <a:solidFill>
                  <a:schemeClr val="accent6">
                    <a:lumMod val="75000"/>
                  </a:schemeClr>
                </a:solidFill>
              </a:rPr>
              <a:t>Compute distance </a:t>
            </a:r>
            <a:r>
              <a:rPr lang="en-US" dirty="0"/>
              <a:t>to other training records</a:t>
            </a:r>
          </a:p>
          <a:p>
            <a:pPr marL="800100" lvl="1" indent="-342900">
              <a:spcBef>
                <a:spcPct val="10000"/>
              </a:spcBef>
              <a:spcAft>
                <a:spcPts val="400"/>
              </a:spcAft>
              <a:buClr>
                <a:srgbClr val="0C7B9C"/>
              </a:buClr>
              <a:buSzPct val="100000"/>
              <a:buFont typeface="+mj-lt"/>
              <a:buAutoNum type="arabicPeriod"/>
            </a:pPr>
            <a:r>
              <a:rPr lang="en-US" dirty="0"/>
              <a:t>Identify </a:t>
            </a:r>
            <a:r>
              <a:rPr lang="en-US" i="1" dirty="0">
                <a:solidFill>
                  <a:srgbClr val="FF0000"/>
                </a:solidFill>
              </a:rPr>
              <a:t>k</a:t>
            </a:r>
            <a:r>
              <a:rPr lang="en-US" dirty="0"/>
              <a:t> </a:t>
            </a:r>
            <a:r>
              <a:rPr lang="en-US" dirty="0">
                <a:solidFill>
                  <a:srgbClr val="0070C0"/>
                </a:solidFill>
              </a:rPr>
              <a:t>nearest neighbors </a:t>
            </a:r>
          </a:p>
          <a:p>
            <a:pPr marL="800100" lvl="1" indent="-342900">
              <a:spcBef>
                <a:spcPct val="10000"/>
              </a:spcBef>
              <a:spcAft>
                <a:spcPts val="400"/>
              </a:spcAft>
              <a:buClr>
                <a:srgbClr val="0C7B9C"/>
              </a:buClr>
              <a:buSzPct val="100000"/>
              <a:buFont typeface="+mj-lt"/>
              <a:buAutoNum type="arabicPeriod"/>
            </a:pPr>
            <a:r>
              <a:rPr lang="en-US" dirty="0"/>
              <a:t>Use class labels of nearest neighbors to determine the class label of unknown record (e.g., by taking </a:t>
            </a:r>
            <a:r>
              <a:rPr lang="en-US" dirty="0">
                <a:solidFill>
                  <a:schemeClr val="accent6">
                    <a:lumMod val="75000"/>
                  </a:schemeClr>
                </a:solidFill>
              </a:rPr>
              <a:t>majority vote</a:t>
            </a:r>
            <a:r>
              <a:rPr lang="en-US" dirty="0"/>
              <a:t>)</a:t>
            </a:r>
          </a:p>
        </p:txBody>
      </p:sp>
      <p:graphicFrame>
        <p:nvGraphicFramePr>
          <p:cNvPr id="1055748" name="Object 4"/>
          <p:cNvGraphicFramePr>
            <a:graphicFrameLocks noChangeAspect="1"/>
          </p:cNvGraphicFramePr>
          <p:nvPr>
            <p:extLst>
              <p:ext uri="{D42A27DB-BD31-4B8C-83A1-F6EECF244321}">
                <p14:modId xmlns:p14="http://schemas.microsoft.com/office/powerpoint/2010/main" val="3353697831"/>
              </p:ext>
            </p:extLst>
          </p:nvPr>
        </p:nvGraphicFramePr>
        <p:xfrm>
          <a:off x="1981201" y="1600200"/>
          <a:ext cx="4316413" cy="5105400"/>
        </p:xfrm>
        <a:graphic>
          <a:graphicData uri="http://schemas.openxmlformats.org/presentationml/2006/ole">
            <mc:AlternateContent xmlns:mc="http://schemas.openxmlformats.org/markup-compatibility/2006">
              <mc:Choice xmlns:v="urn:schemas-microsoft-com:vml" Requires="v">
                <p:oleObj name="Visio" r:id="rId2" imgW="7007454" imgH="8108144" progId="Visio.Drawing.6">
                  <p:embed/>
                </p:oleObj>
              </mc:Choice>
              <mc:Fallback>
                <p:oleObj name="Visio" r:id="rId2" imgW="7007454" imgH="8108144" progId="Visio.Drawing.6">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600200"/>
                        <a:ext cx="4316413"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681626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486"/>
            <a:ext cx="9518080" cy="1256516"/>
          </a:xfrm>
        </p:spPr>
        <p:txBody>
          <a:bodyPr>
            <a:normAutofit/>
          </a:bodyPr>
          <a:lstStyle/>
          <a:p>
            <a:r>
              <a:rPr lang="en-US" dirty="0"/>
              <a:t>CBOW</a:t>
            </a:r>
            <a:endParaRPr lang="el-GR" dirty="0"/>
          </a:p>
        </p:txBody>
      </p:sp>
      <p:sp>
        <p:nvSpPr>
          <p:cNvPr id="3" name="Slide Number Placeholder 2"/>
          <p:cNvSpPr>
            <a:spLocks noGrp="1"/>
          </p:cNvSpPr>
          <p:nvPr>
            <p:ph type="sldNum" sz="quarter" idx="12"/>
          </p:nvPr>
        </p:nvSpPr>
        <p:spPr/>
        <p:txBody>
          <a:bodyPr/>
          <a:lstStyle/>
          <a:p>
            <a:fld id="{878E0B35-C73E-49DE-9EA0-4D9F6C87E107}" type="slidenum">
              <a:rPr lang="el-GR" smtClean="0"/>
              <a:pPr/>
              <a:t>70</a:t>
            </a:fld>
            <a:endParaRPr lang="el-GR"/>
          </a:p>
        </p:txBody>
      </p:sp>
      <p:sp>
        <p:nvSpPr>
          <p:cNvPr id="4" name="TextBox 3"/>
          <p:cNvSpPr txBox="1"/>
          <p:nvPr/>
        </p:nvSpPr>
        <p:spPr>
          <a:xfrm>
            <a:off x="2602360" y="1091768"/>
            <a:ext cx="9589640" cy="461665"/>
          </a:xfrm>
          <a:prstGeom prst="rect">
            <a:avLst/>
          </a:prstGeom>
          <a:noFill/>
        </p:spPr>
        <p:txBody>
          <a:bodyPr wrap="square" rtlCol="0">
            <a:spAutoFit/>
          </a:bodyPr>
          <a:lstStyle/>
          <a:p>
            <a:pPr marL="0" lvl="1"/>
            <a:r>
              <a:rPr lang="en-US" sz="2400" dirty="0"/>
              <a:t>Use a window of context words to predict the center word</a:t>
            </a:r>
          </a:p>
        </p:txBody>
      </p:sp>
      <p:sp>
        <p:nvSpPr>
          <p:cNvPr id="6" name="TextBox 5"/>
          <p:cNvSpPr txBox="1"/>
          <p:nvPr/>
        </p:nvSpPr>
        <p:spPr>
          <a:xfrm>
            <a:off x="2600858" y="1619062"/>
            <a:ext cx="9210141" cy="461665"/>
          </a:xfrm>
          <a:prstGeom prst="rect">
            <a:avLst/>
          </a:prstGeom>
          <a:noFill/>
        </p:spPr>
        <p:txBody>
          <a:bodyPr wrap="square" rtlCol="0">
            <a:spAutoFit/>
          </a:bodyPr>
          <a:lstStyle/>
          <a:p>
            <a:r>
              <a:rPr lang="en-US" sz="2400" dirty="0"/>
              <a:t>Learn </a:t>
            </a:r>
            <a:r>
              <a:rPr lang="en-US" sz="2400" dirty="0">
                <a:solidFill>
                  <a:srgbClr val="FF0000"/>
                </a:solidFill>
              </a:rPr>
              <a:t>two matrices </a:t>
            </a:r>
            <a:r>
              <a:rPr lang="en-US" sz="2400" dirty="0"/>
              <a:t>(N size of embedding, |V| number of words)</a:t>
            </a:r>
          </a:p>
        </p:txBody>
      </p:sp>
      <p:sp>
        <p:nvSpPr>
          <p:cNvPr id="17" name="TextBox 16"/>
          <p:cNvSpPr txBox="1"/>
          <p:nvPr/>
        </p:nvSpPr>
        <p:spPr>
          <a:xfrm>
            <a:off x="8445389" y="5326080"/>
            <a:ext cx="720080" cy="369332"/>
          </a:xfrm>
          <a:prstGeom prst="rect">
            <a:avLst/>
          </a:prstGeom>
          <a:noFill/>
        </p:spPr>
        <p:txBody>
          <a:bodyPr wrap="square" rtlCol="0">
            <a:spAutoFit/>
          </a:bodyPr>
          <a:lstStyle/>
          <a:p>
            <a:r>
              <a:rPr lang="en-US" dirty="0"/>
              <a:t>|V|</a:t>
            </a:r>
            <a:endParaRPr lang="el-GR" dirty="0"/>
          </a:p>
        </p:txBody>
      </p:sp>
      <p:sp>
        <p:nvSpPr>
          <p:cNvPr id="18" name="TextBox 17"/>
          <p:cNvSpPr txBox="1"/>
          <p:nvPr/>
        </p:nvSpPr>
        <p:spPr>
          <a:xfrm>
            <a:off x="7092652" y="2101681"/>
            <a:ext cx="4108747" cy="646331"/>
          </a:xfrm>
          <a:prstGeom prst="rect">
            <a:avLst/>
          </a:prstGeom>
          <a:noFill/>
        </p:spPr>
        <p:txBody>
          <a:bodyPr wrap="square" rtlCol="0">
            <a:spAutoFit/>
          </a:bodyPr>
          <a:lstStyle/>
          <a:p>
            <a:r>
              <a:rPr lang="en-US" dirty="0"/>
              <a:t>Embedding of the </a:t>
            </a:r>
            <a:r>
              <a:rPr lang="en-US" i="1" dirty="0"/>
              <a:t>i-</a:t>
            </a:r>
            <a:r>
              <a:rPr lang="en-US" i="1" dirty="0" err="1"/>
              <a:t>th</a:t>
            </a:r>
            <a:r>
              <a:rPr lang="en-US" dirty="0"/>
              <a:t> word when center word</a:t>
            </a:r>
            <a:endParaRPr lang="el-GR" dirty="0"/>
          </a:p>
        </p:txBody>
      </p:sp>
      <p:grpSp>
        <p:nvGrpSpPr>
          <p:cNvPr id="29" name="Group 28"/>
          <p:cNvGrpSpPr/>
          <p:nvPr/>
        </p:nvGrpSpPr>
        <p:grpSpPr>
          <a:xfrm>
            <a:off x="6566626" y="2692317"/>
            <a:ext cx="3024336" cy="2692645"/>
            <a:chOff x="683568" y="3472659"/>
            <a:chExt cx="3024336" cy="2692645"/>
          </a:xfrm>
        </p:grpSpPr>
        <p:sp>
          <p:nvSpPr>
            <p:cNvPr id="14" name="Rectangle 13"/>
            <p:cNvSpPr/>
            <p:nvPr/>
          </p:nvSpPr>
          <p:spPr>
            <a:xfrm>
              <a:off x="683568" y="4005064"/>
              <a:ext cx="3024336" cy="19442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Rectangle 14"/>
            <p:cNvSpPr/>
            <p:nvPr/>
          </p:nvSpPr>
          <p:spPr>
            <a:xfrm>
              <a:off x="1763688" y="3861048"/>
              <a:ext cx="216024"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TextBox 18"/>
            <p:cNvSpPr txBox="1"/>
            <p:nvPr/>
          </p:nvSpPr>
          <p:spPr>
            <a:xfrm>
              <a:off x="1727684" y="3472659"/>
              <a:ext cx="288032" cy="369332"/>
            </a:xfrm>
            <a:prstGeom prst="rect">
              <a:avLst/>
            </a:prstGeom>
            <a:noFill/>
          </p:spPr>
          <p:txBody>
            <a:bodyPr wrap="square" rtlCol="0">
              <a:spAutoFit/>
            </a:bodyPr>
            <a:lstStyle/>
            <a:p>
              <a:r>
                <a:rPr lang="en-US" i="1" dirty="0"/>
                <a:t>i</a:t>
              </a:r>
              <a:endParaRPr lang="el-GR" i="1" dirty="0"/>
            </a:p>
          </p:txBody>
        </p:sp>
      </p:grpSp>
      <p:sp>
        <p:nvSpPr>
          <p:cNvPr id="21" name="TextBox 20"/>
          <p:cNvSpPr txBox="1"/>
          <p:nvPr/>
        </p:nvSpPr>
        <p:spPr>
          <a:xfrm>
            <a:off x="6162078" y="4124705"/>
            <a:ext cx="277688" cy="369332"/>
          </a:xfrm>
          <a:prstGeom prst="rect">
            <a:avLst/>
          </a:prstGeom>
          <a:noFill/>
        </p:spPr>
        <p:txBody>
          <a:bodyPr wrap="square" rtlCol="0">
            <a:spAutoFit/>
          </a:bodyPr>
          <a:lstStyle/>
          <a:p>
            <a:r>
              <a:rPr lang="en-US" dirty="0"/>
              <a:t>N</a:t>
            </a:r>
            <a:endParaRPr lang="el-GR" dirty="0"/>
          </a:p>
        </p:txBody>
      </p:sp>
      <p:sp>
        <p:nvSpPr>
          <p:cNvPr id="24" name="TextBox 23"/>
          <p:cNvSpPr txBox="1"/>
          <p:nvPr/>
        </p:nvSpPr>
        <p:spPr>
          <a:xfrm>
            <a:off x="1775520" y="2204865"/>
            <a:ext cx="864096" cy="584775"/>
          </a:xfrm>
          <a:prstGeom prst="rect">
            <a:avLst/>
          </a:prstGeom>
          <a:noFill/>
        </p:spPr>
        <p:txBody>
          <a:bodyPr wrap="square" rtlCol="0">
            <a:spAutoFit/>
          </a:bodyPr>
          <a:lstStyle/>
          <a:p>
            <a:r>
              <a:rPr lang="en-US" sz="3200" dirty="0"/>
              <a:t>W</a:t>
            </a:r>
            <a:endParaRPr lang="el-GR" sz="3200" dirty="0"/>
          </a:p>
        </p:txBody>
      </p:sp>
      <p:sp>
        <p:nvSpPr>
          <p:cNvPr id="25" name="TextBox 24"/>
          <p:cNvSpPr txBox="1"/>
          <p:nvPr/>
        </p:nvSpPr>
        <p:spPr>
          <a:xfrm>
            <a:off x="6302759" y="2436745"/>
            <a:ext cx="864096" cy="584775"/>
          </a:xfrm>
          <a:prstGeom prst="rect">
            <a:avLst/>
          </a:prstGeom>
          <a:noFill/>
        </p:spPr>
        <p:txBody>
          <a:bodyPr wrap="square" rtlCol="0">
            <a:spAutoFit/>
          </a:bodyPr>
          <a:lstStyle/>
          <a:p>
            <a:r>
              <a:rPr lang="en-US" sz="3200" dirty="0"/>
              <a:t>W’</a:t>
            </a:r>
            <a:endParaRPr lang="el-GR" sz="3200" dirty="0"/>
          </a:p>
        </p:txBody>
      </p:sp>
      <p:sp>
        <p:nvSpPr>
          <p:cNvPr id="16" name="TextBox 15"/>
          <p:cNvSpPr txBox="1"/>
          <p:nvPr/>
        </p:nvSpPr>
        <p:spPr>
          <a:xfrm>
            <a:off x="3144751" y="2412743"/>
            <a:ext cx="277688" cy="369332"/>
          </a:xfrm>
          <a:prstGeom prst="rect">
            <a:avLst/>
          </a:prstGeom>
          <a:noFill/>
        </p:spPr>
        <p:txBody>
          <a:bodyPr wrap="square" rtlCol="0">
            <a:spAutoFit/>
          </a:bodyPr>
          <a:lstStyle/>
          <a:p>
            <a:r>
              <a:rPr lang="en-US" dirty="0"/>
              <a:t>N</a:t>
            </a:r>
            <a:endParaRPr lang="el-GR" dirty="0"/>
          </a:p>
        </p:txBody>
      </p:sp>
      <p:sp>
        <p:nvSpPr>
          <p:cNvPr id="22" name="TextBox 21"/>
          <p:cNvSpPr txBox="1"/>
          <p:nvPr/>
        </p:nvSpPr>
        <p:spPr>
          <a:xfrm>
            <a:off x="1847528" y="4344636"/>
            <a:ext cx="720080" cy="369332"/>
          </a:xfrm>
          <a:prstGeom prst="rect">
            <a:avLst/>
          </a:prstGeom>
          <a:noFill/>
        </p:spPr>
        <p:txBody>
          <a:bodyPr wrap="square" rtlCol="0">
            <a:spAutoFit/>
          </a:bodyPr>
          <a:lstStyle/>
          <a:p>
            <a:r>
              <a:rPr lang="en-US" dirty="0"/>
              <a:t>|V|</a:t>
            </a:r>
            <a:endParaRPr lang="el-GR" dirty="0"/>
          </a:p>
        </p:txBody>
      </p:sp>
      <p:sp>
        <p:nvSpPr>
          <p:cNvPr id="20" name="Rectangle 19"/>
          <p:cNvSpPr/>
          <p:nvPr/>
        </p:nvSpPr>
        <p:spPr>
          <a:xfrm rot="5400000">
            <a:off x="1844673" y="3337263"/>
            <a:ext cx="3024336" cy="19442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Rectangle 22"/>
          <p:cNvSpPr/>
          <p:nvPr/>
        </p:nvSpPr>
        <p:spPr>
          <a:xfrm rot="5400000">
            <a:off x="3346717" y="2359318"/>
            <a:ext cx="216024"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TextBox 25"/>
          <p:cNvSpPr txBox="1"/>
          <p:nvPr/>
        </p:nvSpPr>
        <p:spPr>
          <a:xfrm>
            <a:off x="1880677" y="3326780"/>
            <a:ext cx="288032" cy="369332"/>
          </a:xfrm>
          <a:prstGeom prst="rect">
            <a:avLst/>
          </a:prstGeom>
          <a:noFill/>
        </p:spPr>
        <p:txBody>
          <a:bodyPr wrap="square" rtlCol="0">
            <a:spAutoFit/>
          </a:bodyPr>
          <a:lstStyle/>
          <a:p>
            <a:r>
              <a:rPr lang="en-US" i="1" dirty="0"/>
              <a:t>i</a:t>
            </a:r>
            <a:endParaRPr lang="el-GR" i="1" dirty="0"/>
          </a:p>
        </p:txBody>
      </p:sp>
      <p:sp>
        <p:nvSpPr>
          <p:cNvPr id="27" name="TextBox 26"/>
          <p:cNvSpPr txBox="1"/>
          <p:nvPr/>
        </p:nvSpPr>
        <p:spPr>
          <a:xfrm>
            <a:off x="4429987" y="3940039"/>
            <a:ext cx="1733947" cy="1200329"/>
          </a:xfrm>
          <a:prstGeom prst="rect">
            <a:avLst/>
          </a:prstGeom>
          <a:noFill/>
        </p:spPr>
        <p:txBody>
          <a:bodyPr wrap="square" rtlCol="0">
            <a:spAutoFit/>
          </a:bodyPr>
          <a:lstStyle/>
          <a:p>
            <a:r>
              <a:rPr lang="en-US" dirty="0"/>
              <a:t>Embedding of the </a:t>
            </a:r>
            <a:r>
              <a:rPr lang="en-US" i="1" dirty="0"/>
              <a:t>i-</a:t>
            </a:r>
            <a:r>
              <a:rPr lang="en-US" i="1" dirty="0" err="1"/>
              <a:t>th</a:t>
            </a:r>
            <a:r>
              <a:rPr lang="en-US" dirty="0"/>
              <a:t> word when context word</a:t>
            </a:r>
            <a:endParaRPr lang="el-GR" dirty="0"/>
          </a:p>
        </p:txBody>
      </p:sp>
      <p:cxnSp>
        <p:nvCxnSpPr>
          <p:cNvPr id="32" name="Straight Arrow Connector 31"/>
          <p:cNvCxnSpPr/>
          <p:nvPr/>
        </p:nvCxnSpPr>
        <p:spPr>
          <a:xfrm flipH="1" flipV="1">
            <a:off x="4717853" y="3511447"/>
            <a:ext cx="288032" cy="4285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8078795" y="2597409"/>
            <a:ext cx="599499" cy="483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166733" y="5961136"/>
            <a:ext cx="3014341" cy="646331"/>
          </a:xfrm>
          <a:prstGeom prst="rect">
            <a:avLst/>
          </a:prstGeom>
          <a:noFill/>
        </p:spPr>
        <p:txBody>
          <a:bodyPr wrap="square" rtlCol="0">
            <a:spAutoFit/>
          </a:bodyPr>
          <a:lstStyle/>
          <a:p>
            <a:r>
              <a:rPr lang="en-US" dirty="0"/>
              <a:t>|V| x N context </a:t>
            </a:r>
            <a:r>
              <a:rPr lang="en-US" dirty="0" err="1"/>
              <a:t>embeddings</a:t>
            </a:r>
            <a:endParaRPr lang="en-US" dirty="0"/>
          </a:p>
          <a:p>
            <a:r>
              <a:rPr lang="en-US" dirty="0"/>
              <a:t>when </a:t>
            </a:r>
            <a:r>
              <a:rPr lang="en-US" i="1" u="sng" dirty="0">
                <a:solidFill>
                  <a:schemeClr val="tx2">
                    <a:lumMod val="60000"/>
                    <a:lumOff val="40000"/>
                  </a:schemeClr>
                </a:solidFill>
              </a:rPr>
              <a:t>input</a:t>
            </a:r>
          </a:p>
        </p:txBody>
      </p:sp>
      <p:sp>
        <p:nvSpPr>
          <p:cNvPr id="7" name="TextBox 6"/>
          <p:cNvSpPr txBox="1"/>
          <p:nvPr/>
        </p:nvSpPr>
        <p:spPr>
          <a:xfrm>
            <a:off x="6782650" y="5732040"/>
            <a:ext cx="2808312" cy="923330"/>
          </a:xfrm>
          <a:prstGeom prst="rect">
            <a:avLst/>
          </a:prstGeom>
          <a:noFill/>
        </p:spPr>
        <p:txBody>
          <a:bodyPr wrap="square" rtlCol="0">
            <a:spAutoFit/>
          </a:bodyPr>
          <a:lstStyle/>
          <a:p>
            <a:r>
              <a:rPr lang="en-US" dirty="0"/>
              <a:t>N x |V|  center </a:t>
            </a:r>
            <a:r>
              <a:rPr lang="en-US" dirty="0" err="1"/>
              <a:t>embeddings</a:t>
            </a:r>
            <a:endParaRPr lang="en-US" dirty="0"/>
          </a:p>
          <a:p>
            <a:r>
              <a:rPr lang="en-US" dirty="0"/>
              <a:t>when </a:t>
            </a:r>
            <a:r>
              <a:rPr lang="en-US" i="1" u="sng" dirty="0">
                <a:solidFill>
                  <a:schemeClr val="tx2">
                    <a:lumMod val="60000"/>
                    <a:lumOff val="40000"/>
                  </a:schemeClr>
                </a:solidFill>
              </a:rPr>
              <a:t>output</a:t>
            </a:r>
            <a:endParaRPr lang="el-GR" i="1" u="sng" dirty="0">
              <a:solidFill>
                <a:schemeClr val="tx2">
                  <a:lumMod val="60000"/>
                  <a:lumOff val="40000"/>
                </a:schemeClr>
              </a:solidFill>
            </a:endParaRPr>
          </a:p>
        </p:txBody>
      </p:sp>
    </p:spTree>
    <p:extLst>
      <p:ext uri="{BB962C8B-B14F-4D97-AF65-F5344CB8AC3E}">
        <p14:creationId xmlns:p14="http://schemas.microsoft.com/office/powerpoint/2010/main" val="22976973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0565"/>
            <a:ext cx="8229600" cy="490066"/>
          </a:xfrm>
        </p:spPr>
        <p:txBody>
          <a:bodyPr>
            <a:noAutofit/>
          </a:bodyPr>
          <a:lstStyle/>
          <a:p>
            <a:r>
              <a:rPr lang="en-US" dirty="0"/>
              <a:t>CBOW</a:t>
            </a:r>
            <a:endParaRPr lang="el-GR" dirty="0"/>
          </a:p>
        </p:txBody>
      </p:sp>
      <p:sp>
        <p:nvSpPr>
          <p:cNvPr id="3" name="Slide Number Placeholder 2"/>
          <p:cNvSpPr>
            <a:spLocks noGrp="1"/>
          </p:cNvSpPr>
          <p:nvPr>
            <p:ph type="sldNum" sz="quarter" idx="12"/>
          </p:nvPr>
        </p:nvSpPr>
        <p:spPr/>
        <p:txBody>
          <a:bodyPr/>
          <a:lstStyle/>
          <a:p>
            <a:fld id="{878E0B35-C73E-49DE-9EA0-4D9F6C87E107}" type="slidenum">
              <a:rPr lang="el-GR" smtClean="0"/>
              <a:pPr/>
              <a:t>71</a:t>
            </a:fld>
            <a:endParaRPr lang="el-GR"/>
          </a:p>
        </p:txBody>
      </p:sp>
      <mc:AlternateContent xmlns:mc="http://schemas.openxmlformats.org/markup-compatibility/2006" xmlns:a14="http://schemas.microsoft.com/office/drawing/2010/main">
        <mc:Choice Requires="a14">
          <p:sp>
            <p:nvSpPr>
              <p:cNvPr id="4" name="TextBox 3"/>
              <p:cNvSpPr txBox="1"/>
              <p:nvPr/>
            </p:nvSpPr>
            <p:spPr>
              <a:xfrm>
                <a:off x="381000" y="968593"/>
                <a:ext cx="11506200" cy="5790111"/>
              </a:xfrm>
              <a:prstGeom prst="rect">
                <a:avLst/>
              </a:prstGeom>
              <a:noFill/>
            </p:spPr>
            <p:txBody>
              <a:bodyPr wrap="square" rtlCol="0">
                <a:spAutoFit/>
              </a:bodyPr>
              <a:lstStyle/>
              <a:p>
                <a:r>
                  <a:rPr lang="en-US" sz="2000" dirty="0"/>
                  <a:t>Given </a:t>
                </a:r>
                <a:r>
                  <a:rPr lang="en-US" sz="2000" dirty="0">
                    <a:solidFill>
                      <a:schemeClr val="accent6">
                        <a:lumMod val="75000"/>
                      </a:schemeClr>
                    </a:solidFill>
                  </a:rPr>
                  <a:t>window size </a:t>
                </a:r>
                <a:r>
                  <a:rPr lang="en-US" sz="2000" i="1" dirty="0">
                    <a:solidFill>
                      <a:schemeClr val="accent6">
                        <a:lumMod val="75000"/>
                      </a:schemeClr>
                    </a:solidFill>
                  </a:rPr>
                  <a:t>m</a:t>
                </a:r>
              </a:p>
              <a:p>
                <a14:m>
                  <m:oMath xmlns:m="http://schemas.openxmlformats.org/officeDocument/2006/math">
                    <m:sSup>
                      <m:sSupPr>
                        <m:ctrlPr>
                          <a:rPr lang="en-US" sz="2000" i="1">
                            <a:solidFill>
                              <a:schemeClr val="accent6">
                                <a:lumMod val="75000"/>
                              </a:schemeClr>
                            </a:solidFill>
                            <a:latin typeface="Cambria Math" panose="02040503050406030204" pitchFamily="18" charset="0"/>
                          </a:rPr>
                        </m:ctrlPr>
                      </m:sSupPr>
                      <m:e>
                        <m:r>
                          <a:rPr lang="en-US" sz="2000" i="1">
                            <a:solidFill>
                              <a:schemeClr val="accent6">
                                <a:lumMod val="75000"/>
                              </a:schemeClr>
                            </a:solidFill>
                            <a:latin typeface="Cambria Math" panose="02040503050406030204" pitchFamily="18" charset="0"/>
                          </a:rPr>
                          <m:t>𝑥</m:t>
                        </m:r>
                      </m:e>
                      <m:sup>
                        <m:r>
                          <a:rPr lang="en-US" sz="2000" i="1">
                            <a:solidFill>
                              <a:schemeClr val="accent6">
                                <a:lumMod val="75000"/>
                              </a:schemeClr>
                            </a:solidFill>
                            <a:latin typeface="Cambria Math" panose="02040503050406030204" pitchFamily="18" charset="0"/>
                          </a:rPr>
                          <m:t>(</m:t>
                        </m:r>
                        <m:r>
                          <a:rPr lang="en-US" sz="2000" i="1">
                            <a:solidFill>
                              <a:schemeClr val="accent6">
                                <a:lumMod val="75000"/>
                              </a:schemeClr>
                            </a:solidFill>
                            <a:latin typeface="Cambria Math" panose="02040503050406030204" pitchFamily="18" charset="0"/>
                          </a:rPr>
                          <m:t>𝑐</m:t>
                        </m:r>
                        <m:r>
                          <a:rPr lang="en-US" sz="2000" i="1">
                            <a:solidFill>
                              <a:schemeClr val="accent6">
                                <a:lumMod val="75000"/>
                              </a:schemeClr>
                            </a:solidFill>
                            <a:latin typeface="Cambria Math" panose="02040503050406030204" pitchFamily="18" charset="0"/>
                          </a:rPr>
                          <m:t>)</m:t>
                        </m:r>
                      </m:sup>
                    </m:sSup>
                  </m:oMath>
                </a14:m>
                <a:r>
                  <a:rPr lang="en-US" sz="2000" dirty="0"/>
                  <a:t> one hot vector for context words, </a:t>
                </a:r>
                <a:r>
                  <a:rPr lang="en-US" sz="2000" i="1" dirty="0">
                    <a:solidFill>
                      <a:schemeClr val="accent6">
                        <a:lumMod val="75000"/>
                      </a:schemeClr>
                    </a:solidFill>
                  </a:rPr>
                  <a:t>y</a:t>
                </a:r>
                <a:r>
                  <a:rPr lang="en-US" sz="2000" dirty="0"/>
                  <a:t> one hot vector for the center word</a:t>
                </a:r>
              </a:p>
              <a:p>
                <a:endParaRPr lang="en-US" sz="2000" dirty="0"/>
              </a:p>
              <a:p>
                <a:r>
                  <a:rPr lang="en-US" sz="2000" dirty="0"/>
                  <a:t>1. Input: the </a:t>
                </a:r>
                <a:r>
                  <a:rPr lang="en-US" sz="2000" i="1" dirty="0">
                    <a:solidFill>
                      <a:schemeClr val="accent2">
                        <a:lumMod val="75000"/>
                      </a:schemeClr>
                    </a:solidFill>
                  </a:rPr>
                  <a:t>one hot vectors </a:t>
                </a:r>
                <a:r>
                  <a:rPr lang="en-US" sz="2000" dirty="0"/>
                  <a:t>for the </a:t>
                </a:r>
                <a:r>
                  <a:rPr lang="en-US" sz="2000" i="1" dirty="0"/>
                  <a:t>2m</a:t>
                </a:r>
                <a:r>
                  <a:rPr lang="en-US" sz="2000" dirty="0"/>
                  <a:t> context words</a:t>
                </a:r>
              </a:p>
              <a:p>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m:t>
                        </m:r>
                        <m:r>
                          <a:rPr lang="en-US" sz="2000" i="1">
                            <a:latin typeface="Cambria Math" panose="02040503050406030204" pitchFamily="18" charset="0"/>
                          </a:rPr>
                          <m:t>𝑐</m:t>
                        </m:r>
                        <m:r>
                          <a:rPr lang="en-US" sz="2000" i="1">
                            <a:latin typeface="Cambria Math" panose="02040503050406030204" pitchFamily="18" charset="0"/>
                          </a:rPr>
                          <m:t>−</m:t>
                        </m:r>
                        <m:r>
                          <a:rPr lang="en-US" sz="2000" i="1">
                            <a:latin typeface="Cambria Math" panose="02040503050406030204" pitchFamily="18" charset="0"/>
                          </a:rPr>
                          <m:t>𝑚</m:t>
                        </m:r>
                        <m:r>
                          <a:rPr lang="en-US" sz="2000" i="1">
                            <a:latin typeface="Cambria Math" panose="02040503050406030204" pitchFamily="18" charset="0"/>
                          </a:rPr>
                          <m:t>)</m:t>
                        </m:r>
                      </m:sup>
                    </m:sSup>
                  </m:oMath>
                </a14:m>
                <a:r>
                  <a:rPr lang="en-US" sz="2000" dirty="0"/>
                  <a:t>,  …,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m:t>
                        </m:r>
                        <m:r>
                          <a:rPr lang="en-US" sz="2000" i="1">
                            <a:latin typeface="Cambria Math" panose="02040503050406030204" pitchFamily="18" charset="0"/>
                          </a:rPr>
                          <m:t>𝑐</m:t>
                        </m:r>
                        <m:r>
                          <a:rPr lang="en-US" sz="2000" i="1">
                            <a:latin typeface="Cambria Math" panose="02040503050406030204" pitchFamily="18" charset="0"/>
                          </a:rPr>
                          <m:t>−1)</m:t>
                        </m:r>
                      </m:sup>
                    </m:sSup>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m:t>
                        </m:r>
                        <m:r>
                          <a:rPr lang="en-US" sz="2000" i="1">
                            <a:latin typeface="Cambria Math" panose="02040503050406030204" pitchFamily="18" charset="0"/>
                          </a:rPr>
                          <m:t>𝑐</m:t>
                        </m:r>
                        <m:r>
                          <a:rPr lang="en-US" sz="2000" i="1">
                            <a:latin typeface="Cambria Math" panose="02040503050406030204" pitchFamily="18" charset="0"/>
                          </a:rPr>
                          <m:t>+1)</m:t>
                        </m:r>
                      </m:sup>
                    </m:sSup>
                  </m:oMath>
                </a14:m>
                <a:r>
                  <a:rPr lang="en-US" sz="2000" dirty="0"/>
                  <a:t>, …,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m:t>
                        </m:r>
                        <m:r>
                          <a:rPr lang="en-US" sz="2000" i="1">
                            <a:latin typeface="Cambria Math" panose="02040503050406030204" pitchFamily="18" charset="0"/>
                          </a:rPr>
                          <m:t>𝑐</m:t>
                        </m:r>
                        <m:r>
                          <a:rPr lang="en-US" sz="2000" i="1">
                            <a:latin typeface="Cambria Math" panose="02040503050406030204" pitchFamily="18" charset="0"/>
                          </a:rPr>
                          <m:t>+</m:t>
                        </m:r>
                        <m:r>
                          <a:rPr lang="en-US" sz="2000" i="1">
                            <a:latin typeface="Cambria Math" panose="02040503050406030204" pitchFamily="18" charset="0"/>
                          </a:rPr>
                          <m:t>𝑚</m:t>
                        </m:r>
                        <m:r>
                          <a:rPr lang="en-US" sz="2000" i="1">
                            <a:latin typeface="Cambria Math" panose="02040503050406030204" pitchFamily="18" charset="0"/>
                          </a:rPr>
                          <m:t>)</m:t>
                        </m:r>
                      </m:sup>
                    </m:sSup>
                  </m:oMath>
                </a14:m>
                <a:endParaRPr lang="en-US" sz="2000" dirty="0"/>
              </a:p>
              <a:p>
                <a:endParaRPr lang="en-US" sz="2000" dirty="0"/>
              </a:p>
              <a:p>
                <a:r>
                  <a:rPr lang="en-US" sz="2000" dirty="0"/>
                  <a:t>2. Compute the </a:t>
                </a:r>
                <a:r>
                  <a:rPr lang="en-US" sz="2000" i="1" dirty="0" err="1">
                    <a:solidFill>
                      <a:schemeClr val="accent2">
                        <a:lumMod val="75000"/>
                      </a:schemeClr>
                    </a:solidFill>
                  </a:rPr>
                  <a:t>embeddings</a:t>
                </a:r>
                <a:r>
                  <a:rPr lang="en-US" sz="2000" i="1" dirty="0"/>
                  <a:t> of the context words</a:t>
                </a:r>
              </a:p>
              <a:p>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𝑣</m:t>
                        </m:r>
                      </m:e>
                      <m:sub>
                        <m:r>
                          <a:rPr lang="en-US" sz="2000" i="1">
                            <a:latin typeface="Cambria Math" panose="02040503050406030204" pitchFamily="18" charset="0"/>
                          </a:rPr>
                          <m:t>𝑐</m:t>
                        </m:r>
                        <m:r>
                          <a:rPr lang="en-US" sz="2000" i="1">
                            <a:latin typeface="Cambria Math" panose="02040503050406030204" pitchFamily="18" charset="0"/>
                          </a:rPr>
                          <m:t>−</m:t>
                        </m:r>
                        <m:r>
                          <a:rPr lang="en-US" sz="2000" i="1">
                            <a:latin typeface="Cambria Math" panose="02040503050406030204" pitchFamily="18" charset="0"/>
                          </a:rPr>
                          <m:t>𝑚</m:t>
                        </m:r>
                      </m:sub>
                    </m:sSub>
                    <m:sSup>
                      <m:sSupPr>
                        <m:ctrlPr>
                          <a:rPr lang="en-US" sz="2000" i="1">
                            <a:latin typeface="Cambria Math" panose="02040503050406030204" pitchFamily="18" charset="0"/>
                          </a:rPr>
                        </m:ctrlPr>
                      </m:sSupPr>
                      <m:e>
                        <m:r>
                          <a:rPr lang="en-US" sz="2000" i="1">
                            <a:latin typeface="Cambria Math" panose="02040503050406030204" pitchFamily="18" charset="0"/>
                          </a:rPr>
                          <m:t>=</m:t>
                        </m:r>
                        <m:r>
                          <a:rPr lang="en-US" sz="2000" i="1">
                            <a:latin typeface="Cambria Math" panose="02040503050406030204" pitchFamily="18" charset="0"/>
                          </a:rPr>
                          <m:t>𝑊𝑥</m:t>
                        </m:r>
                      </m:e>
                      <m:sup>
                        <m:r>
                          <a:rPr lang="en-US" sz="2000" i="1">
                            <a:latin typeface="Cambria Math" panose="02040503050406030204" pitchFamily="18" charset="0"/>
                          </a:rPr>
                          <m:t>(</m:t>
                        </m:r>
                        <m:r>
                          <a:rPr lang="en-US" sz="2000" i="1">
                            <a:latin typeface="Cambria Math" panose="02040503050406030204" pitchFamily="18" charset="0"/>
                          </a:rPr>
                          <m:t>𝑐</m:t>
                        </m:r>
                        <m:r>
                          <a:rPr lang="en-US" sz="2000" i="1">
                            <a:latin typeface="Cambria Math" panose="02040503050406030204" pitchFamily="18" charset="0"/>
                          </a:rPr>
                          <m:t>−</m:t>
                        </m:r>
                        <m:r>
                          <a:rPr lang="en-US" sz="2000" i="1">
                            <a:latin typeface="Cambria Math" panose="02040503050406030204" pitchFamily="18" charset="0"/>
                          </a:rPr>
                          <m:t>𝑚</m:t>
                        </m:r>
                        <m:r>
                          <a:rPr lang="en-US" sz="2000" i="1">
                            <a:latin typeface="Cambria Math" panose="02040503050406030204" pitchFamily="18" charset="0"/>
                          </a:rPr>
                          <m:t>)</m:t>
                        </m:r>
                      </m:sup>
                    </m:sSup>
                  </m:oMath>
                </a14:m>
                <a:r>
                  <a:rPr lang="en-US" sz="2000" dirty="0"/>
                  <a:t>,  …,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𝑣</m:t>
                        </m:r>
                      </m:e>
                      <m:sub>
                        <m:r>
                          <a:rPr lang="en-US" sz="2000" i="1">
                            <a:latin typeface="Cambria Math" panose="02040503050406030204" pitchFamily="18" charset="0"/>
                          </a:rPr>
                          <m:t>𝑐</m:t>
                        </m:r>
                        <m:r>
                          <a:rPr lang="en-US" sz="2000" i="1">
                            <a:latin typeface="Cambria Math" panose="02040503050406030204" pitchFamily="18" charset="0"/>
                          </a:rPr>
                          <m:t>−1</m:t>
                        </m:r>
                      </m:sub>
                    </m:sSub>
                    <m:sSup>
                      <m:sSupPr>
                        <m:ctrlPr>
                          <a:rPr lang="en-US" sz="2000" i="1">
                            <a:latin typeface="Cambria Math" panose="02040503050406030204" pitchFamily="18" charset="0"/>
                          </a:rPr>
                        </m:ctrlPr>
                      </m:sSupPr>
                      <m:e>
                        <m:r>
                          <a:rPr lang="en-US" sz="2000" i="1">
                            <a:latin typeface="Cambria Math" panose="02040503050406030204" pitchFamily="18" charset="0"/>
                          </a:rPr>
                          <m:t>=</m:t>
                        </m:r>
                        <m:r>
                          <a:rPr lang="en-US" sz="2000" i="1">
                            <a:latin typeface="Cambria Math" panose="02040503050406030204" pitchFamily="18" charset="0"/>
                          </a:rPr>
                          <m:t>𝑊𝑥</m:t>
                        </m:r>
                      </m:e>
                      <m:sup>
                        <m:r>
                          <a:rPr lang="en-US" sz="2000" i="1">
                            <a:latin typeface="Cambria Math" panose="02040503050406030204" pitchFamily="18" charset="0"/>
                          </a:rPr>
                          <m:t>(</m:t>
                        </m:r>
                        <m:r>
                          <a:rPr lang="en-US" sz="2000" i="1">
                            <a:latin typeface="Cambria Math" panose="02040503050406030204" pitchFamily="18" charset="0"/>
                          </a:rPr>
                          <m:t>𝑐</m:t>
                        </m:r>
                        <m:r>
                          <a:rPr lang="en-US" sz="2000" i="1">
                            <a:latin typeface="Cambria Math" panose="02040503050406030204" pitchFamily="18" charset="0"/>
                          </a:rPr>
                          <m:t>−1)</m:t>
                        </m:r>
                      </m:sup>
                    </m:sSup>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𝑣</m:t>
                        </m:r>
                      </m:e>
                      <m:sub>
                        <m:r>
                          <a:rPr lang="en-US" sz="2000" i="1">
                            <a:latin typeface="Cambria Math" panose="02040503050406030204" pitchFamily="18" charset="0"/>
                          </a:rPr>
                          <m:t>𝑐</m:t>
                        </m:r>
                        <m:r>
                          <a:rPr lang="en-US" sz="2000" i="1">
                            <a:latin typeface="Cambria Math" panose="02040503050406030204" pitchFamily="18" charset="0"/>
                          </a:rPr>
                          <m:t>+1</m:t>
                        </m:r>
                      </m:sub>
                    </m:sSub>
                    <m:sSup>
                      <m:sSupPr>
                        <m:ctrlPr>
                          <a:rPr lang="en-US" sz="2000" i="1">
                            <a:latin typeface="Cambria Math" panose="02040503050406030204" pitchFamily="18" charset="0"/>
                          </a:rPr>
                        </m:ctrlPr>
                      </m:sSupPr>
                      <m:e>
                        <m:r>
                          <a:rPr lang="en-US" sz="2000" i="1">
                            <a:latin typeface="Cambria Math" panose="02040503050406030204" pitchFamily="18" charset="0"/>
                          </a:rPr>
                          <m:t>=</m:t>
                        </m:r>
                        <m:r>
                          <a:rPr lang="en-US" sz="2000" i="1">
                            <a:latin typeface="Cambria Math" panose="02040503050406030204" pitchFamily="18" charset="0"/>
                          </a:rPr>
                          <m:t>𝑊𝑥</m:t>
                        </m:r>
                      </m:e>
                      <m:sup>
                        <m:r>
                          <a:rPr lang="en-US" sz="2000" i="1">
                            <a:latin typeface="Cambria Math" panose="02040503050406030204" pitchFamily="18" charset="0"/>
                          </a:rPr>
                          <m:t>(</m:t>
                        </m:r>
                        <m:r>
                          <a:rPr lang="en-US" sz="2000" i="1">
                            <a:latin typeface="Cambria Math" panose="02040503050406030204" pitchFamily="18" charset="0"/>
                          </a:rPr>
                          <m:t>𝑐</m:t>
                        </m:r>
                        <m:r>
                          <a:rPr lang="en-US" sz="2000" i="1">
                            <a:latin typeface="Cambria Math" panose="02040503050406030204" pitchFamily="18" charset="0"/>
                          </a:rPr>
                          <m:t>+1)</m:t>
                        </m:r>
                      </m:sup>
                    </m:sSup>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 </m:t>
                        </m:r>
                        <m:r>
                          <a:rPr lang="en-US" sz="2000" i="1">
                            <a:latin typeface="Cambria Math" panose="02040503050406030204" pitchFamily="18" charset="0"/>
                          </a:rPr>
                          <m:t>𝑣</m:t>
                        </m:r>
                      </m:e>
                      <m:sub>
                        <m:r>
                          <a:rPr lang="en-US" sz="2000" i="1">
                            <a:latin typeface="Cambria Math" panose="02040503050406030204" pitchFamily="18" charset="0"/>
                          </a:rPr>
                          <m:t>𝑐</m:t>
                        </m:r>
                        <m:r>
                          <a:rPr lang="en-US" sz="2000" i="1">
                            <a:latin typeface="Cambria Math" panose="02040503050406030204" pitchFamily="18" charset="0"/>
                          </a:rPr>
                          <m:t>+</m:t>
                        </m:r>
                        <m:r>
                          <a:rPr lang="en-US" sz="2000" i="1">
                            <a:latin typeface="Cambria Math" panose="02040503050406030204" pitchFamily="18" charset="0"/>
                          </a:rPr>
                          <m:t>𝑚</m:t>
                        </m:r>
                      </m:sub>
                    </m:sSub>
                    <m:sSup>
                      <m:sSupPr>
                        <m:ctrlPr>
                          <a:rPr lang="en-US" sz="2000" i="1">
                            <a:latin typeface="Cambria Math" panose="02040503050406030204" pitchFamily="18" charset="0"/>
                          </a:rPr>
                        </m:ctrlPr>
                      </m:sSupPr>
                      <m:e>
                        <m:r>
                          <a:rPr lang="en-US" sz="2000" i="1">
                            <a:latin typeface="Cambria Math" panose="02040503050406030204" pitchFamily="18" charset="0"/>
                          </a:rPr>
                          <m:t>=</m:t>
                        </m:r>
                        <m:r>
                          <a:rPr lang="en-US" sz="2000" i="1">
                            <a:latin typeface="Cambria Math" panose="02040503050406030204" pitchFamily="18" charset="0"/>
                          </a:rPr>
                          <m:t>𝑊𝑥</m:t>
                        </m:r>
                      </m:e>
                      <m:sup>
                        <m:r>
                          <a:rPr lang="en-US" sz="2000" i="1">
                            <a:latin typeface="Cambria Math" panose="02040503050406030204" pitchFamily="18" charset="0"/>
                          </a:rPr>
                          <m:t>(</m:t>
                        </m:r>
                        <m:r>
                          <a:rPr lang="en-US" sz="2000" i="1">
                            <a:latin typeface="Cambria Math" panose="02040503050406030204" pitchFamily="18" charset="0"/>
                          </a:rPr>
                          <m:t>𝑐</m:t>
                        </m:r>
                        <m:r>
                          <a:rPr lang="en-US" sz="2000" i="1">
                            <a:latin typeface="Cambria Math" panose="02040503050406030204" pitchFamily="18" charset="0"/>
                          </a:rPr>
                          <m:t>+</m:t>
                        </m:r>
                        <m:r>
                          <a:rPr lang="en-US" sz="2000" i="1">
                            <a:latin typeface="Cambria Math" panose="02040503050406030204" pitchFamily="18" charset="0"/>
                          </a:rPr>
                          <m:t>𝑚</m:t>
                        </m:r>
                        <m:r>
                          <a:rPr lang="en-US" sz="2000" i="1">
                            <a:latin typeface="Cambria Math" panose="02040503050406030204" pitchFamily="18" charset="0"/>
                          </a:rPr>
                          <m:t>)</m:t>
                        </m:r>
                      </m:sup>
                    </m:sSup>
                  </m:oMath>
                </a14:m>
                <a:endParaRPr lang="en-US" sz="2000" dirty="0"/>
              </a:p>
              <a:p>
                <a:r>
                  <a:rPr lang="en-US" sz="2000" dirty="0"/>
                  <a:t> </a:t>
                </a:r>
              </a:p>
              <a:p>
                <a:r>
                  <a:rPr lang="en-US" sz="2000" dirty="0"/>
                  <a:t>3. </a:t>
                </a:r>
                <a:r>
                  <a:rPr lang="en-US" sz="2000" i="1" dirty="0">
                    <a:solidFill>
                      <a:schemeClr val="accent2">
                        <a:lumMod val="75000"/>
                      </a:schemeClr>
                    </a:solidFill>
                  </a:rPr>
                  <a:t>Average </a:t>
                </a:r>
                <a:r>
                  <a:rPr lang="en-US" sz="2000" dirty="0"/>
                  <a:t>these vectors</a:t>
                </a:r>
              </a:p>
              <a:p>
                <a14:m>
                  <m:oMath xmlns:m="http://schemas.openxmlformats.org/officeDocument/2006/math">
                    <m:acc>
                      <m:accPr>
                        <m:chr m:val="̂"/>
                        <m:ctrlPr>
                          <a:rPr lang="en-GB" sz="2000" i="1">
                            <a:latin typeface="Cambria Math" panose="02040503050406030204" pitchFamily="18" charset="0"/>
                          </a:rPr>
                        </m:ctrlPr>
                      </m:accPr>
                      <m:e>
                        <m:r>
                          <a:rPr lang="en-US" sz="2000" i="1">
                            <a:latin typeface="Cambria Math" panose="02040503050406030204" pitchFamily="18" charset="0"/>
                          </a:rPr>
                          <m:t>𝑣</m:t>
                        </m:r>
                      </m:e>
                    </m:acc>
                  </m:oMath>
                </a14:m>
                <a:r>
                  <a:rPr lang="el-GR" sz="2000" dirty="0"/>
                  <a:t> = </a:t>
                </a:r>
                <a14:m>
                  <m:oMath xmlns:m="http://schemas.openxmlformats.org/officeDocument/2006/math">
                    <m:f>
                      <m:fPr>
                        <m:ctrlPr>
                          <a:rPr lang="el-GR" sz="2000" i="1">
                            <a:latin typeface="Cambria Math" panose="02040503050406030204" pitchFamily="18" charset="0"/>
                          </a:rPr>
                        </m:ctrlPr>
                      </m:fPr>
                      <m:num>
                        <m:sSub>
                          <m:sSubPr>
                            <m:ctrlPr>
                              <a:rPr lang="el-GR" sz="2000" i="1">
                                <a:latin typeface="Cambria Math" panose="02040503050406030204" pitchFamily="18" charset="0"/>
                              </a:rPr>
                            </m:ctrlPr>
                          </m:sSubPr>
                          <m:e>
                            <m:r>
                              <a:rPr lang="en-US" sz="2000" i="1">
                                <a:latin typeface="Cambria Math" panose="02040503050406030204" pitchFamily="18" charset="0"/>
                              </a:rPr>
                              <m:t>𝑣</m:t>
                            </m:r>
                          </m:e>
                          <m:sub>
                            <m:r>
                              <a:rPr lang="en-US" sz="2000" i="1">
                                <a:latin typeface="Cambria Math" panose="02040503050406030204" pitchFamily="18" charset="0"/>
                              </a:rPr>
                              <m:t>𝑐</m:t>
                            </m:r>
                            <m:r>
                              <a:rPr lang="en-US" sz="2000" i="1">
                                <a:latin typeface="Cambria Math" panose="02040503050406030204" pitchFamily="18" charset="0"/>
                              </a:rPr>
                              <m:t>−</m:t>
                            </m:r>
                            <m:r>
                              <a:rPr lang="en-US" sz="2000" i="1">
                                <a:latin typeface="Cambria Math" panose="02040503050406030204" pitchFamily="18" charset="0"/>
                              </a:rPr>
                              <m:t>𝑚</m:t>
                            </m:r>
                          </m:sub>
                        </m:sSub>
                        <m:r>
                          <a:rPr lang="en-US" sz="2000" i="1">
                            <a:latin typeface="Cambria Math" panose="02040503050406030204" pitchFamily="18" charset="0"/>
                          </a:rPr>
                          <m:t>+</m:t>
                        </m:r>
                        <m:sSub>
                          <m:sSubPr>
                            <m:ctrlPr>
                              <a:rPr lang="el-GR" sz="2000" i="1">
                                <a:latin typeface="Cambria Math" panose="02040503050406030204" pitchFamily="18" charset="0"/>
                              </a:rPr>
                            </m:ctrlPr>
                          </m:sSubPr>
                          <m:e>
                            <m:r>
                              <a:rPr lang="en-US" sz="2000" i="1">
                                <a:latin typeface="Cambria Math" panose="02040503050406030204" pitchFamily="18" charset="0"/>
                              </a:rPr>
                              <m:t>𝑣</m:t>
                            </m:r>
                          </m:e>
                          <m:sub>
                            <m:r>
                              <a:rPr lang="en-US" sz="2000" i="1">
                                <a:latin typeface="Cambria Math" panose="02040503050406030204" pitchFamily="18" charset="0"/>
                              </a:rPr>
                              <m:t>𝑐</m:t>
                            </m:r>
                            <m:r>
                              <a:rPr lang="en-US" sz="2000" i="1">
                                <a:latin typeface="Cambria Math" panose="02040503050406030204" pitchFamily="18" charset="0"/>
                              </a:rPr>
                              <m:t>−</m:t>
                            </m:r>
                            <m:r>
                              <a:rPr lang="en-US" sz="2000" i="1">
                                <a:latin typeface="Cambria Math" panose="02040503050406030204" pitchFamily="18" charset="0"/>
                              </a:rPr>
                              <m:t>𝑚</m:t>
                            </m:r>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l-GR" sz="2000" i="1">
                                <a:latin typeface="Cambria Math" panose="02040503050406030204" pitchFamily="18" charset="0"/>
                              </a:rPr>
                            </m:ctrlPr>
                          </m:sSubPr>
                          <m:e>
                            <m:r>
                              <a:rPr lang="en-US" sz="2000" i="1">
                                <a:latin typeface="Cambria Math" panose="02040503050406030204" pitchFamily="18" charset="0"/>
                              </a:rPr>
                              <m:t>𝑣</m:t>
                            </m:r>
                          </m:e>
                          <m:sub>
                            <m:r>
                              <a:rPr lang="en-US" sz="2000" i="1">
                                <a:latin typeface="Cambria Math" panose="02040503050406030204" pitchFamily="18" charset="0"/>
                              </a:rPr>
                              <m:t>𝑐</m:t>
                            </m:r>
                            <m:r>
                              <a:rPr lang="en-US" sz="2000" i="1">
                                <a:latin typeface="Cambria Math" panose="02040503050406030204" pitchFamily="18" charset="0"/>
                              </a:rPr>
                              <m:t>+</m:t>
                            </m:r>
                            <m:r>
                              <a:rPr lang="en-US" sz="2000" i="1">
                                <a:latin typeface="Cambria Math" panose="02040503050406030204" pitchFamily="18" charset="0"/>
                              </a:rPr>
                              <m:t>𝑚</m:t>
                            </m:r>
                          </m:sub>
                        </m:sSub>
                      </m:num>
                      <m:den>
                        <m:r>
                          <a:rPr lang="en-US" sz="2000" i="1">
                            <a:latin typeface="Cambria Math" panose="02040503050406030204" pitchFamily="18" charset="0"/>
                          </a:rPr>
                          <m:t>2</m:t>
                        </m:r>
                        <m:r>
                          <a:rPr lang="en-US" sz="2000" i="1">
                            <a:latin typeface="Cambria Math" panose="02040503050406030204" pitchFamily="18" charset="0"/>
                          </a:rPr>
                          <m:t>𝑚</m:t>
                        </m:r>
                      </m:den>
                    </m:f>
                  </m:oMath>
                </a14:m>
                <a:r>
                  <a:rPr lang="en-US" sz="2000" dirty="0"/>
                  <a:t>, </a:t>
                </a:r>
                <a14:m>
                  <m:oMath xmlns:m="http://schemas.openxmlformats.org/officeDocument/2006/math">
                    <m:acc>
                      <m:accPr>
                        <m:chr m:val="̂"/>
                        <m:ctrlPr>
                          <a:rPr lang="el-GR" sz="2000" i="1" dirty="0">
                            <a:latin typeface="Cambria Math" panose="02040503050406030204" pitchFamily="18" charset="0"/>
                          </a:rPr>
                        </m:ctrlPr>
                      </m:accPr>
                      <m:e>
                        <m:r>
                          <a:rPr lang="en-US" sz="2000" i="1" dirty="0">
                            <a:latin typeface="Cambria Math" panose="02040503050406030204" pitchFamily="18" charset="0"/>
                          </a:rPr>
                          <m:t>𝑣</m:t>
                        </m:r>
                      </m:e>
                    </m:acc>
                    <m:r>
                      <a:rPr lang="en-GB" sz="2000" i="1">
                        <a:latin typeface="Cambria Math" panose="02040503050406030204" pitchFamily="18" charset="0"/>
                        <a:ea typeface="Cambria Math" panose="02040503050406030204" pitchFamily="18" charset="0"/>
                      </a:rPr>
                      <m:t>∈</m:t>
                    </m:r>
                    <m:sSup>
                      <m:sSupPr>
                        <m:ctrlPr>
                          <a:rPr lang="en-GB"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𝑅</m:t>
                        </m:r>
                      </m:e>
                      <m:sup>
                        <m:r>
                          <a:rPr lang="en-US" sz="2000" i="1">
                            <a:latin typeface="Cambria Math" panose="02040503050406030204" pitchFamily="18" charset="0"/>
                            <a:ea typeface="Cambria Math" panose="02040503050406030204" pitchFamily="18" charset="0"/>
                          </a:rPr>
                          <m:t>𝑁</m:t>
                        </m:r>
                      </m:sup>
                    </m:sSup>
                  </m:oMath>
                </a14:m>
                <a:endParaRPr lang="en-US" sz="2000" dirty="0"/>
              </a:p>
              <a:p>
                <a:endParaRPr lang="en-US" sz="2000" dirty="0"/>
              </a:p>
              <a:p>
                <a:r>
                  <a:rPr lang="en-US" sz="2000" dirty="0"/>
                  <a:t>4. Generate a </a:t>
                </a:r>
                <a:r>
                  <a:rPr lang="en-US" sz="2000" i="1" dirty="0">
                    <a:solidFill>
                      <a:schemeClr val="accent2">
                        <a:lumMod val="75000"/>
                      </a:schemeClr>
                    </a:solidFill>
                  </a:rPr>
                  <a:t>score</a:t>
                </a:r>
                <a:r>
                  <a:rPr lang="en-US" sz="2000" i="1" dirty="0"/>
                  <a:t> vector </a:t>
                </a:r>
              </a:p>
              <a:p>
                <a:r>
                  <a:rPr lang="en-US" sz="2000" dirty="0"/>
                  <a:t> </a:t>
                </a:r>
                <a14:m>
                  <m:oMath xmlns:m="http://schemas.openxmlformats.org/officeDocument/2006/math">
                    <m:r>
                      <a:rPr lang="en-US" sz="2000" i="1" dirty="0" smtClean="0">
                        <a:latin typeface="Cambria Math" panose="02040503050406030204" pitchFamily="18" charset="0"/>
                      </a:rPr>
                      <m:t>𝑧</m:t>
                    </m:r>
                    <m:r>
                      <a:rPr lang="en-US" sz="2000" i="1" dirty="0" smtClean="0">
                        <a:latin typeface="Cambria Math" panose="02040503050406030204" pitchFamily="18" charset="0"/>
                      </a:rPr>
                      <m:t> = </m:t>
                    </m:r>
                    <m:r>
                      <a:rPr lang="en-US" sz="2000" i="1" dirty="0">
                        <a:latin typeface="Cambria Math" panose="02040503050406030204" pitchFamily="18" charset="0"/>
                      </a:rPr>
                      <m:t>𝑊</m:t>
                    </m:r>
                    <m:r>
                      <a:rPr lang="en-US" sz="2000" b="0" i="1" dirty="0" smtClean="0">
                        <a:latin typeface="Cambria Math" panose="02040503050406030204" pitchFamily="18" charset="0"/>
                      </a:rPr>
                      <m:t>′</m:t>
                    </m:r>
                    <m:r>
                      <a:rPr lang="en-GB" sz="2000" i="1" dirty="0">
                        <a:latin typeface="Cambria Math" panose="02040503050406030204" pitchFamily="18" charset="0"/>
                      </a:rPr>
                      <m:t> </m:t>
                    </m:r>
                    <m:acc>
                      <m:accPr>
                        <m:chr m:val="̂"/>
                        <m:ctrlPr>
                          <a:rPr lang="en-GB" sz="2000" i="1">
                            <a:latin typeface="Cambria Math" panose="02040503050406030204" pitchFamily="18" charset="0"/>
                          </a:rPr>
                        </m:ctrlPr>
                      </m:accPr>
                      <m:e>
                        <m:r>
                          <a:rPr lang="en-US" sz="2000" i="1">
                            <a:latin typeface="Cambria Math" panose="02040503050406030204" pitchFamily="18" charset="0"/>
                          </a:rPr>
                          <m:t>𝑣</m:t>
                        </m:r>
                      </m:e>
                    </m:acc>
                    <m:r>
                      <a:rPr lang="el-GR" sz="2000" i="1" dirty="0" smtClean="0">
                        <a:latin typeface="Cambria Math" panose="02040503050406030204" pitchFamily="18" charset="0"/>
                      </a:rPr>
                      <m:t>  </m:t>
                    </m:r>
                  </m:oMath>
                </a14:m>
                <a:endParaRPr lang="en-US" sz="2000" i="1" dirty="0"/>
              </a:p>
              <a:p>
                <a:r>
                  <a:rPr lang="en-US" sz="2000" dirty="0"/>
                  <a:t>dot product, (embedding of center word) similar vectors close to each other</a:t>
                </a:r>
              </a:p>
              <a:p>
                <a:endParaRPr lang="en-US" sz="2000" dirty="0"/>
              </a:p>
              <a:p>
                <a:r>
                  <a:rPr lang="en-US" sz="2000" dirty="0"/>
                  <a:t>5. Turn the </a:t>
                </a:r>
                <a:r>
                  <a:rPr lang="en-US" sz="2000" i="1" dirty="0"/>
                  <a:t>score vector to probabilities</a:t>
                </a:r>
              </a:p>
              <a:p>
                <a14:m>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𝑦</m:t>
                        </m:r>
                      </m:e>
                    </m:acc>
                  </m:oMath>
                </a14:m>
                <a:r>
                  <a:rPr lang="en-US" sz="2000" dirty="0"/>
                  <a:t> = </a:t>
                </a:r>
                <a:r>
                  <a:rPr lang="en-US" sz="2000" i="1" dirty="0" err="1"/>
                  <a:t>softmax</a:t>
                </a:r>
                <a:r>
                  <a:rPr lang="en-US" sz="2000" i="1" dirty="0"/>
                  <a:t>(z)</a:t>
                </a:r>
              </a:p>
            </p:txBody>
          </p:sp>
        </mc:Choice>
        <mc:Fallback xmlns="">
          <p:sp>
            <p:nvSpPr>
              <p:cNvPr id="4" name="TextBox 3"/>
              <p:cNvSpPr txBox="1">
                <a:spLocks noRot="1" noChangeAspect="1" noMove="1" noResize="1" noEditPoints="1" noAdjustHandles="1" noChangeArrowheads="1" noChangeShapeType="1" noTextEdit="1"/>
              </p:cNvSpPr>
              <p:nvPr/>
            </p:nvSpPr>
            <p:spPr>
              <a:xfrm>
                <a:off x="381000" y="968593"/>
                <a:ext cx="11506200" cy="5790111"/>
              </a:xfrm>
              <a:prstGeom prst="rect">
                <a:avLst/>
              </a:prstGeom>
              <a:blipFill>
                <a:blip r:embed="rId2"/>
                <a:stretch>
                  <a:fillRect l="-583" t="-526" b="-947"/>
                </a:stretch>
              </a:blipFill>
            </p:spPr>
            <p:txBody>
              <a:bodyPr/>
              <a:lstStyle/>
              <a:p>
                <a:r>
                  <a:rPr lang="en-US">
                    <a:noFill/>
                  </a:rPr>
                  <a:t> </a:t>
                </a:r>
              </a:p>
            </p:txBody>
          </p:sp>
        </mc:Fallback>
      </mc:AlternateContent>
      <p:sp>
        <p:nvSpPr>
          <p:cNvPr id="5" name="Rectangle 4"/>
          <p:cNvSpPr/>
          <p:nvPr/>
        </p:nvSpPr>
        <p:spPr>
          <a:xfrm>
            <a:off x="6096000" y="6109853"/>
            <a:ext cx="6696744" cy="369332"/>
          </a:xfrm>
          <a:prstGeom prst="rect">
            <a:avLst/>
          </a:prstGeom>
        </p:spPr>
        <p:txBody>
          <a:bodyPr wrap="square">
            <a:spAutoFit/>
          </a:bodyPr>
          <a:lstStyle/>
          <a:p>
            <a:r>
              <a:rPr lang="en-US" dirty="0">
                <a:solidFill>
                  <a:schemeClr val="accent3">
                    <a:lumMod val="75000"/>
                  </a:schemeClr>
                </a:solidFill>
              </a:rPr>
              <a:t>We want this to be close to 1 for the center word</a:t>
            </a:r>
          </a:p>
        </p:txBody>
      </p:sp>
    </p:spTree>
    <p:extLst>
      <p:ext uri="{BB962C8B-B14F-4D97-AF65-F5344CB8AC3E}">
        <p14:creationId xmlns:p14="http://schemas.microsoft.com/office/powerpoint/2010/main" val="3659411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78E0B35-C73E-49DE-9EA0-4D9F6C87E107}" type="slidenum">
              <a:rPr lang="el-GR" smtClean="0"/>
              <a:pPr/>
              <a:t>72</a:t>
            </a:fld>
            <a:endParaRPr lang="el-GR"/>
          </a:p>
        </p:txBody>
      </p:sp>
      <p:cxnSp>
        <p:nvCxnSpPr>
          <p:cNvPr id="5" name="Straight Arrow Connector 4"/>
          <p:cNvCxnSpPr/>
          <p:nvPr/>
        </p:nvCxnSpPr>
        <p:spPr>
          <a:xfrm>
            <a:off x="5296385" y="3204253"/>
            <a:ext cx="1877568" cy="457200"/>
          </a:xfrm>
          <a:prstGeom prst="straightConnector1">
            <a:avLst/>
          </a:prstGeom>
          <a:ln w="635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316828" y="2584235"/>
            <a:ext cx="3256020" cy="1077218"/>
          </a:xfrm>
          <a:prstGeom prst="rect">
            <a:avLst/>
          </a:prstGeom>
          <a:noFill/>
        </p:spPr>
        <p:txBody>
          <a:bodyPr wrap="none" rtlCol="0">
            <a:spAutoFit/>
          </a:bodyPr>
          <a:lstStyle/>
          <a:p>
            <a:r>
              <a:rPr lang="en-US" sz="3200" b="1" i="1" dirty="0">
                <a:solidFill>
                  <a:schemeClr val="accent4"/>
                </a:solidFill>
              </a:rPr>
              <a:t>Exponentiate to</a:t>
            </a:r>
            <a:br>
              <a:rPr lang="en-US" sz="3200" b="1" i="1" dirty="0">
                <a:solidFill>
                  <a:schemeClr val="accent4"/>
                </a:solidFill>
              </a:rPr>
            </a:br>
            <a:r>
              <a:rPr lang="en-US" sz="3200" b="1" i="1" dirty="0">
                <a:solidFill>
                  <a:schemeClr val="accent4"/>
                </a:solidFill>
              </a:rPr>
              <a:t>make positive</a:t>
            </a:r>
          </a:p>
        </p:txBody>
      </p:sp>
      <p:cxnSp>
        <p:nvCxnSpPr>
          <p:cNvPr id="7" name="Straight Arrow Connector 6"/>
          <p:cNvCxnSpPr/>
          <p:nvPr/>
        </p:nvCxnSpPr>
        <p:spPr>
          <a:xfrm flipV="1">
            <a:off x="5355881" y="5315053"/>
            <a:ext cx="1616904" cy="38621"/>
          </a:xfrm>
          <a:prstGeom prst="straightConnector1">
            <a:avLst/>
          </a:prstGeom>
          <a:ln w="635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469229" y="4768635"/>
            <a:ext cx="3211135" cy="1077218"/>
          </a:xfrm>
          <a:prstGeom prst="rect">
            <a:avLst/>
          </a:prstGeom>
          <a:noFill/>
        </p:spPr>
        <p:txBody>
          <a:bodyPr wrap="none" rtlCol="0">
            <a:spAutoFit/>
          </a:bodyPr>
          <a:lstStyle/>
          <a:p>
            <a:r>
              <a:rPr lang="en-US" sz="3200" b="1" i="1" dirty="0">
                <a:solidFill>
                  <a:schemeClr val="accent2"/>
                </a:solidFill>
              </a:rPr>
              <a:t>Normalize to</a:t>
            </a:r>
            <a:br>
              <a:rPr lang="en-US" sz="3200" b="1" i="1" dirty="0">
                <a:solidFill>
                  <a:schemeClr val="accent2"/>
                </a:solidFill>
              </a:rPr>
            </a:br>
            <a:r>
              <a:rPr lang="en-US" sz="3200" b="1" i="1" dirty="0">
                <a:solidFill>
                  <a:schemeClr val="accent2"/>
                </a:solidFill>
              </a:rPr>
              <a:t>give probability</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8B3FA01-C86A-4CB2-9D93-A1E8811AF04C}"/>
                  </a:ext>
                </a:extLst>
              </p:cNvPr>
              <p:cNvSpPr txBox="1"/>
              <p:nvPr/>
            </p:nvSpPr>
            <p:spPr>
              <a:xfrm>
                <a:off x="5399593" y="3598257"/>
                <a:ext cx="3437929" cy="176785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800" b="0" i="1" smtClean="0">
                              <a:latin typeface="Cambria Math" panose="02040503050406030204" pitchFamily="18" charset="0"/>
                            </a:rPr>
                          </m:ctrlPr>
                        </m:sSubPr>
                        <m:e>
                          <m:r>
                            <a:rPr lang="en-US" sz="4800" b="0" i="1" smtClean="0">
                              <a:latin typeface="Cambria Math" panose="02040503050406030204" pitchFamily="18" charset="0"/>
                            </a:rPr>
                            <m:t>𝑝</m:t>
                          </m:r>
                        </m:e>
                        <m:sub>
                          <m:r>
                            <a:rPr lang="en-US" sz="4800" b="0" i="1" smtClean="0">
                              <a:latin typeface="Cambria Math" panose="02040503050406030204" pitchFamily="18" charset="0"/>
                            </a:rPr>
                            <m:t>𝑖</m:t>
                          </m:r>
                        </m:sub>
                      </m:sSub>
                      <m:r>
                        <a:rPr lang="en-US" sz="4800" b="0" i="1" smtClean="0">
                          <a:latin typeface="Cambria Math" panose="02040503050406030204" pitchFamily="18" charset="0"/>
                        </a:rPr>
                        <m:t>= </m:t>
                      </m:r>
                      <m:f>
                        <m:fPr>
                          <m:ctrlPr>
                            <a:rPr lang="en-US" sz="4800" b="0" i="1" smtClean="0">
                              <a:latin typeface="Cambria Math" panose="02040503050406030204" pitchFamily="18" charset="0"/>
                            </a:rPr>
                          </m:ctrlPr>
                        </m:fPr>
                        <m:num>
                          <m:sSup>
                            <m:sSupPr>
                              <m:ctrlPr>
                                <a:rPr lang="en-US" sz="4800" b="0" i="1" smtClean="0">
                                  <a:latin typeface="Cambria Math" panose="02040503050406030204" pitchFamily="18" charset="0"/>
                                </a:rPr>
                              </m:ctrlPr>
                            </m:sSupPr>
                            <m:e>
                              <m:r>
                                <a:rPr lang="en-US" sz="4800" b="0" i="1" smtClean="0">
                                  <a:latin typeface="Cambria Math" panose="02040503050406030204" pitchFamily="18" charset="0"/>
                                </a:rPr>
                                <m:t>𝑒</m:t>
                              </m:r>
                            </m:e>
                            <m:sup>
                              <m:sSub>
                                <m:sSubPr>
                                  <m:ctrlPr>
                                    <a:rPr lang="en-US" sz="4800" b="0" i="1" smtClean="0">
                                      <a:latin typeface="Cambria Math" panose="02040503050406030204" pitchFamily="18" charset="0"/>
                                    </a:rPr>
                                  </m:ctrlPr>
                                </m:sSubPr>
                                <m:e>
                                  <m:r>
                                    <a:rPr lang="en-US" sz="4800" b="0" i="1" smtClean="0">
                                      <a:latin typeface="Cambria Math" panose="02040503050406030204" pitchFamily="18" charset="0"/>
                                    </a:rPr>
                                    <m:t>𝑢</m:t>
                                  </m:r>
                                </m:e>
                                <m:sub>
                                  <m:r>
                                    <a:rPr lang="en-US" sz="4800" b="0" i="1" smtClean="0">
                                      <a:latin typeface="Cambria Math" panose="02040503050406030204" pitchFamily="18" charset="0"/>
                                    </a:rPr>
                                    <m:t>𝑖</m:t>
                                  </m:r>
                                </m:sub>
                              </m:sSub>
                            </m:sup>
                          </m:sSup>
                        </m:num>
                        <m:den>
                          <m:nary>
                            <m:naryPr>
                              <m:chr m:val="∑"/>
                              <m:supHide m:val="on"/>
                              <m:ctrlPr>
                                <a:rPr lang="en-US" sz="4800" b="0" i="1" smtClean="0">
                                  <a:latin typeface="Cambria Math" panose="02040503050406030204" pitchFamily="18" charset="0"/>
                                </a:rPr>
                              </m:ctrlPr>
                            </m:naryPr>
                            <m:sub>
                              <m:r>
                                <a:rPr lang="en-US" sz="4800" b="0" i="1" smtClean="0">
                                  <a:latin typeface="Cambria Math" panose="02040503050406030204" pitchFamily="18" charset="0"/>
                                </a:rPr>
                                <m:t>𝑗</m:t>
                              </m:r>
                            </m:sub>
                            <m:sup/>
                            <m:e>
                              <m:sSup>
                                <m:sSupPr>
                                  <m:ctrlPr>
                                    <a:rPr lang="en-US" sz="4800" b="0" i="1" smtClean="0">
                                      <a:latin typeface="Cambria Math" panose="02040503050406030204" pitchFamily="18" charset="0"/>
                                    </a:rPr>
                                  </m:ctrlPr>
                                </m:sSupPr>
                                <m:e>
                                  <m:r>
                                    <a:rPr lang="en-US" sz="4800" b="0" i="1" smtClean="0">
                                      <a:latin typeface="Cambria Math" panose="02040503050406030204" pitchFamily="18" charset="0"/>
                                    </a:rPr>
                                    <m:t>𝑒</m:t>
                                  </m:r>
                                </m:e>
                                <m:sup>
                                  <m:sSub>
                                    <m:sSubPr>
                                      <m:ctrlPr>
                                        <a:rPr lang="en-US" sz="4800" b="0" i="1" smtClean="0">
                                          <a:latin typeface="Cambria Math" panose="02040503050406030204" pitchFamily="18" charset="0"/>
                                        </a:rPr>
                                      </m:ctrlPr>
                                    </m:sSubPr>
                                    <m:e>
                                      <m:r>
                                        <a:rPr lang="en-US" sz="4800" b="0" i="1" smtClean="0">
                                          <a:latin typeface="Cambria Math" panose="02040503050406030204" pitchFamily="18" charset="0"/>
                                        </a:rPr>
                                        <m:t>𝑢</m:t>
                                      </m:r>
                                    </m:e>
                                    <m:sub>
                                      <m:r>
                                        <a:rPr lang="en-US" sz="4800" b="0" i="1" smtClean="0">
                                          <a:latin typeface="Cambria Math" panose="02040503050406030204" pitchFamily="18" charset="0"/>
                                        </a:rPr>
                                        <m:t>𝑗</m:t>
                                      </m:r>
                                    </m:sub>
                                  </m:sSub>
                                </m:sup>
                              </m:sSup>
                            </m:e>
                          </m:nary>
                        </m:den>
                      </m:f>
                    </m:oMath>
                  </m:oMathPara>
                </a14:m>
                <a:endParaRPr lang="en-US" sz="4800" dirty="0"/>
              </a:p>
            </p:txBody>
          </p:sp>
        </mc:Choice>
        <mc:Fallback xmlns="">
          <p:sp>
            <p:nvSpPr>
              <p:cNvPr id="2" name="TextBox 1">
                <a:extLst>
                  <a:ext uri="{FF2B5EF4-FFF2-40B4-BE49-F238E27FC236}">
                    <a16:creationId xmlns:a16="http://schemas.microsoft.com/office/drawing/2014/main" id="{D8B3FA01-C86A-4CB2-9D93-A1E8811AF04C}"/>
                  </a:ext>
                </a:extLst>
              </p:cNvPr>
              <p:cNvSpPr txBox="1">
                <a:spLocks noRot="1" noChangeAspect="1" noMove="1" noResize="1" noEditPoints="1" noAdjustHandles="1" noChangeArrowheads="1" noChangeShapeType="1" noTextEdit="1"/>
              </p:cNvSpPr>
              <p:nvPr/>
            </p:nvSpPr>
            <p:spPr>
              <a:xfrm>
                <a:off x="5399593" y="3598257"/>
                <a:ext cx="3437929" cy="1767856"/>
              </a:xfrm>
              <a:prstGeom prst="rect">
                <a:avLst/>
              </a:prstGeom>
              <a:blipFill>
                <a:blip r:embed="rId2"/>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12B6EC4E-831B-435C-B5F2-ED0A556EAB2A}"/>
              </a:ext>
            </a:extLst>
          </p:cNvPr>
          <p:cNvSpPr txBox="1"/>
          <p:nvPr/>
        </p:nvSpPr>
        <p:spPr>
          <a:xfrm>
            <a:off x="6972785" y="2472186"/>
            <a:ext cx="1877437" cy="646331"/>
          </a:xfrm>
          <a:prstGeom prst="rect">
            <a:avLst/>
          </a:prstGeom>
          <a:noFill/>
        </p:spPr>
        <p:txBody>
          <a:bodyPr wrap="none" rtlCol="0">
            <a:spAutoFit/>
          </a:bodyPr>
          <a:lstStyle/>
          <a:p>
            <a:r>
              <a:rPr lang="en-US" sz="3600" dirty="0" err="1">
                <a:solidFill>
                  <a:srgbClr val="C00000"/>
                </a:solidFill>
              </a:rPr>
              <a:t>Softmax</a:t>
            </a:r>
            <a:endParaRPr lang="en-US" sz="3600" dirty="0">
              <a:solidFill>
                <a:srgbClr val="C00000"/>
              </a:solidFill>
            </a:endParaRPr>
          </a:p>
        </p:txBody>
      </p:sp>
    </p:spTree>
    <p:extLst>
      <p:ext uri="{BB962C8B-B14F-4D97-AF65-F5344CB8AC3E}">
        <p14:creationId xmlns:p14="http://schemas.microsoft.com/office/powerpoint/2010/main" val="13655912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340769"/>
            <a:ext cx="8229600" cy="4525963"/>
          </a:xfrm>
        </p:spPr>
        <p:txBody>
          <a:bodyPr/>
          <a:lstStyle/>
          <a:p>
            <a:r>
              <a:rPr lang="en-US" dirty="0"/>
              <a:t>E.g. “The cat </a:t>
            </a:r>
            <a:r>
              <a:rPr lang="en-US" dirty="0">
                <a:solidFill>
                  <a:schemeClr val="accent2">
                    <a:lumMod val="75000"/>
                  </a:schemeClr>
                </a:solidFill>
              </a:rPr>
              <a:t>sat</a:t>
            </a:r>
            <a:r>
              <a:rPr lang="en-US" dirty="0"/>
              <a:t> on floor”</a:t>
            </a:r>
          </a:p>
          <a:p>
            <a:pPr lvl="1"/>
            <a:r>
              <a:rPr lang="en-US" dirty="0"/>
              <a:t>Window size = 2</a:t>
            </a:r>
          </a:p>
        </p:txBody>
      </p:sp>
      <p:sp>
        <p:nvSpPr>
          <p:cNvPr id="4" name="Slide Number Placeholder 3"/>
          <p:cNvSpPr>
            <a:spLocks noGrp="1"/>
          </p:cNvSpPr>
          <p:nvPr>
            <p:ph type="sldNum" sz="quarter" idx="12"/>
          </p:nvPr>
        </p:nvSpPr>
        <p:spPr/>
        <p:txBody>
          <a:bodyPr/>
          <a:lstStyle/>
          <a:p>
            <a:fld id="{330EA680-D336-4FF7-8B7A-9848BB0A1C32}" type="slidenum">
              <a:rPr lang="en-US" smtClean="0"/>
              <a:pPr/>
              <a:t>73</a:t>
            </a:fld>
            <a:endParaRPr lang="en-US" dirty="0"/>
          </a:p>
        </p:txBody>
      </p:sp>
      <p:pic>
        <p:nvPicPr>
          <p:cNvPr id="5" name="Picture 4"/>
          <p:cNvPicPr>
            <a:picLocks noChangeAspect="1"/>
          </p:cNvPicPr>
          <p:nvPr/>
        </p:nvPicPr>
        <p:blipFill>
          <a:blip r:embed="rId2"/>
          <a:stretch>
            <a:fillRect/>
          </a:stretch>
        </p:blipFill>
        <p:spPr>
          <a:xfrm>
            <a:off x="5022039" y="2580583"/>
            <a:ext cx="3092647" cy="3605809"/>
          </a:xfrm>
          <a:prstGeom prst="rect">
            <a:avLst/>
          </a:prstGeom>
        </p:spPr>
      </p:pic>
      <p:sp>
        <p:nvSpPr>
          <p:cNvPr id="6" name="TextBox 5"/>
          <p:cNvSpPr txBox="1"/>
          <p:nvPr/>
        </p:nvSpPr>
        <p:spPr>
          <a:xfrm>
            <a:off x="4530036" y="2970058"/>
            <a:ext cx="612668" cy="461665"/>
          </a:xfrm>
          <a:prstGeom prst="rect">
            <a:avLst/>
          </a:prstGeom>
          <a:noFill/>
        </p:spPr>
        <p:txBody>
          <a:bodyPr wrap="none" rtlCol="0">
            <a:spAutoFit/>
          </a:bodyPr>
          <a:lstStyle/>
          <a:p>
            <a:r>
              <a:rPr lang="en-US" sz="2400" dirty="0">
                <a:solidFill>
                  <a:srgbClr val="FF0000"/>
                </a:solidFill>
              </a:rPr>
              <a:t>the</a:t>
            </a:r>
          </a:p>
        </p:txBody>
      </p:sp>
      <p:sp>
        <p:nvSpPr>
          <p:cNvPr id="7" name="TextBox 6"/>
          <p:cNvSpPr txBox="1"/>
          <p:nvPr/>
        </p:nvSpPr>
        <p:spPr>
          <a:xfrm>
            <a:off x="4516125" y="3669075"/>
            <a:ext cx="595035" cy="461665"/>
          </a:xfrm>
          <a:prstGeom prst="rect">
            <a:avLst/>
          </a:prstGeom>
          <a:noFill/>
        </p:spPr>
        <p:txBody>
          <a:bodyPr wrap="none" rtlCol="0">
            <a:spAutoFit/>
          </a:bodyPr>
          <a:lstStyle/>
          <a:p>
            <a:r>
              <a:rPr lang="en-US" sz="2400" dirty="0">
                <a:solidFill>
                  <a:srgbClr val="FF0000"/>
                </a:solidFill>
              </a:rPr>
              <a:t>cat</a:t>
            </a:r>
          </a:p>
        </p:txBody>
      </p:sp>
      <p:sp>
        <p:nvSpPr>
          <p:cNvPr id="8" name="TextBox 7"/>
          <p:cNvSpPr txBox="1"/>
          <p:nvPr/>
        </p:nvSpPr>
        <p:spPr>
          <a:xfrm>
            <a:off x="4530036" y="4893204"/>
            <a:ext cx="527709" cy="461665"/>
          </a:xfrm>
          <a:prstGeom prst="rect">
            <a:avLst/>
          </a:prstGeom>
          <a:noFill/>
        </p:spPr>
        <p:txBody>
          <a:bodyPr wrap="none" rtlCol="0">
            <a:spAutoFit/>
          </a:bodyPr>
          <a:lstStyle/>
          <a:p>
            <a:r>
              <a:rPr lang="en-US" sz="2400" dirty="0">
                <a:solidFill>
                  <a:srgbClr val="FF0000"/>
                </a:solidFill>
              </a:rPr>
              <a:t>on</a:t>
            </a:r>
          </a:p>
        </p:txBody>
      </p:sp>
      <p:sp>
        <p:nvSpPr>
          <p:cNvPr id="9" name="TextBox 8"/>
          <p:cNvSpPr txBox="1"/>
          <p:nvPr/>
        </p:nvSpPr>
        <p:spPr>
          <a:xfrm>
            <a:off x="4326971" y="5528773"/>
            <a:ext cx="784189" cy="461665"/>
          </a:xfrm>
          <a:prstGeom prst="rect">
            <a:avLst/>
          </a:prstGeom>
          <a:noFill/>
        </p:spPr>
        <p:txBody>
          <a:bodyPr wrap="none" rtlCol="0">
            <a:spAutoFit/>
          </a:bodyPr>
          <a:lstStyle/>
          <a:p>
            <a:r>
              <a:rPr lang="en-US" sz="2400" dirty="0">
                <a:solidFill>
                  <a:srgbClr val="FF0000"/>
                </a:solidFill>
              </a:rPr>
              <a:t>floor</a:t>
            </a:r>
          </a:p>
        </p:txBody>
      </p:sp>
      <p:sp>
        <p:nvSpPr>
          <p:cNvPr id="10" name="TextBox 9"/>
          <p:cNvSpPr txBox="1"/>
          <p:nvPr/>
        </p:nvSpPr>
        <p:spPr>
          <a:xfrm>
            <a:off x="8127386" y="4267200"/>
            <a:ext cx="595035" cy="461665"/>
          </a:xfrm>
          <a:prstGeom prst="rect">
            <a:avLst/>
          </a:prstGeom>
          <a:noFill/>
        </p:spPr>
        <p:txBody>
          <a:bodyPr wrap="none" rtlCol="0">
            <a:spAutoFit/>
          </a:bodyPr>
          <a:lstStyle/>
          <a:p>
            <a:r>
              <a:rPr lang="en-US" sz="2400" dirty="0">
                <a:solidFill>
                  <a:schemeClr val="accent2">
                    <a:lumMod val="75000"/>
                  </a:schemeClr>
                </a:solidFill>
              </a:rPr>
              <a:t>sat</a:t>
            </a:r>
          </a:p>
        </p:txBody>
      </p:sp>
    </p:spTree>
    <p:extLst>
      <p:ext uri="{BB962C8B-B14F-4D97-AF65-F5344CB8AC3E}">
        <p14:creationId xmlns:p14="http://schemas.microsoft.com/office/powerpoint/2010/main" val="19940669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74</a:t>
            </a:fld>
            <a:endParaRPr lang="en-US" dirty="0"/>
          </a:p>
        </p:txBody>
      </p:sp>
      <p:grpSp>
        <p:nvGrpSpPr>
          <p:cNvPr id="20" name="Group 19"/>
          <p:cNvGrpSpPr/>
          <p:nvPr/>
        </p:nvGrpSpPr>
        <p:grpSpPr>
          <a:xfrm>
            <a:off x="4026751" y="2190156"/>
            <a:ext cx="154305" cy="133731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grpSp>
        <p:nvGrpSpPr>
          <p:cNvPr id="21" name="Group 20"/>
          <p:cNvGrpSpPr/>
          <p:nvPr/>
        </p:nvGrpSpPr>
        <p:grpSpPr>
          <a:xfrm>
            <a:off x="4026752" y="3803226"/>
            <a:ext cx="154305" cy="133731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32" name="TextBox 31"/>
          <p:cNvSpPr txBox="1"/>
          <p:nvPr/>
        </p:nvSpPr>
        <p:spPr>
          <a:xfrm>
            <a:off x="3391897" y="2714077"/>
            <a:ext cx="526106" cy="400110"/>
          </a:xfrm>
          <a:prstGeom prst="rect">
            <a:avLst/>
          </a:prstGeom>
          <a:noFill/>
        </p:spPr>
        <p:txBody>
          <a:bodyPr wrap="none" rtlCol="0">
            <a:spAutoFit/>
          </a:bodyPr>
          <a:lstStyle/>
          <a:p>
            <a:r>
              <a:rPr lang="en-US" sz="2000" dirty="0"/>
              <a:t>cat</a:t>
            </a:r>
          </a:p>
        </p:txBody>
      </p:sp>
      <p:sp>
        <p:nvSpPr>
          <p:cNvPr id="33" name="TextBox 32"/>
          <p:cNvSpPr txBox="1"/>
          <p:nvPr/>
        </p:nvSpPr>
        <p:spPr>
          <a:xfrm>
            <a:off x="3472961" y="4329852"/>
            <a:ext cx="441146" cy="369332"/>
          </a:xfrm>
          <a:prstGeom prst="rect">
            <a:avLst/>
          </a:prstGeom>
          <a:noFill/>
        </p:spPr>
        <p:txBody>
          <a:bodyPr wrap="none" rtlCol="0">
            <a:spAutoFit/>
          </a:bodyPr>
          <a:lstStyle/>
          <a:p>
            <a:r>
              <a:rPr lang="en-US" dirty="0"/>
              <a:t>on</a:t>
            </a:r>
          </a:p>
        </p:txBody>
      </p:sp>
      <p:grpSp>
        <p:nvGrpSpPr>
          <p:cNvPr id="46" name="Group 45"/>
          <p:cNvGrpSpPr/>
          <p:nvPr/>
        </p:nvGrpSpPr>
        <p:grpSpPr>
          <a:xfrm>
            <a:off x="5973258" y="3211566"/>
            <a:ext cx="154305" cy="802386"/>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grpSp>
      <p:grpSp>
        <p:nvGrpSpPr>
          <p:cNvPr id="57" name="Group 56"/>
          <p:cNvGrpSpPr/>
          <p:nvPr/>
        </p:nvGrpSpPr>
        <p:grpSpPr>
          <a:xfrm>
            <a:off x="7924485" y="2992542"/>
            <a:ext cx="154305" cy="133731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68" name="TextBox 67"/>
          <p:cNvSpPr txBox="1"/>
          <p:nvPr/>
        </p:nvSpPr>
        <p:spPr>
          <a:xfrm>
            <a:off x="3472961" y="1705597"/>
            <a:ext cx="1261884" cy="369332"/>
          </a:xfrm>
          <a:prstGeom prst="rect">
            <a:avLst/>
          </a:prstGeom>
          <a:noFill/>
        </p:spPr>
        <p:txBody>
          <a:bodyPr wrap="none" rtlCol="0">
            <a:spAutoFit/>
          </a:bodyPr>
          <a:lstStyle/>
          <a:p>
            <a:r>
              <a:rPr lang="en-US" dirty="0"/>
              <a:t>Input layer</a:t>
            </a:r>
          </a:p>
        </p:txBody>
      </p:sp>
      <p:cxnSp>
        <p:nvCxnSpPr>
          <p:cNvPr id="70" name="Straight Connector 69"/>
          <p:cNvCxnSpPr/>
          <p:nvPr/>
        </p:nvCxnSpPr>
        <p:spPr>
          <a:xfrm>
            <a:off x="4181056" y="2190159"/>
            <a:ext cx="1792202" cy="102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4181055" y="3209350"/>
            <a:ext cx="1792202" cy="59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176338" y="3526049"/>
            <a:ext cx="1796921" cy="487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4181055" y="4022251"/>
            <a:ext cx="1792202" cy="111828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714641" y="2632481"/>
            <a:ext cx="1479892" cy="369332"/>
          </a:xfrm>
          <a:prstGeom prst="rect">
            <a:avLst/>
          </a:prstGeom>
          <a:noFill/>
        </p:spPr>
        <p:txBody>
          <a:bodyPr wrap="none" rtlCol="0">
            <a:spAutoFit/>
          </a:bodyPr>
          <a:lstStyle/>
          <a:p>
            <a:r>
              <a:rPr lang="en-US" dirty="0"/>
              <a:t>Hidden layer</a:t>
            </a:r>
          </a:p>
        </p:txBody>
      </p:sp>
      <p:sp>
        <p:nvSpPr>
          <p:cNvPr id="83" name="TextBox 82"/>
          <p:cNvSpPr txBox="1"/>
          <p:nvPr/>
        </p:nvSpPr>
        <p:spPr>
          <a:xfrm>
            <a:off x="8246279" y="3545894"/>
            <a:ext cx="492443" cy="369332"/>
          </a:xfrm>
          <a:prstGeom prst="rect">
            <a:avLst/>
          </a:prstGeom>
          <a:noFill/>
        </p:spPr>
        <p:txBody>
          <a:bodyPr wrap="none" rtlCol="0">
            <a:spAutoFit/>
          </a:bodyPr>
          <a:lstStyle/>
          <a:p>
            <a:r>
              <a:rPr lang="en-US" dirty="0"/>
              <a:t>sat</a:t>
            </a:r>
          </a:p>
        </p:txBody>
      </p:sp>
      <p:cxnSp>
        <p:nvCxnSpPr>
          <p:cNvPr id="84" name="Straight Connector 83"/>
          <p:cNvCxnSpPr/>
          <p:nvPr/>
        </p:nvCxnSpPr>
        <p:spPr>
          <a:xfrm flipV="1">
            <a:off x="6127562" y="2991859"/>
            <a:ext cx="1796922" cy="217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127562" y="4013954"/>
            <a:ext cx="1796922" cy="3159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7615824" y="2665923"/>
            <a:ext cx="1441420" cy="369332"/>
          </a:xfrm>
          <a:prstGeom prst="rect">
            <a:avLst/>
          </a:prstGeom>
          <a:noFill/>
        </p:spPr>
        <p:txBody>
          <a:bodyPr wrap="none" rtlCol="0">
            <a:spAutoFit/>
          </a:bodyPr>
          <a:lstStyle/>
          <a:p>
            <a:r>
              <a:rPr lang="en-US" dirty="0"/>
              <a:t>Output layer</a:t>
            </a:r>
          </a:p>
        </p:txBody>
      </p:sp>
      <p:sp>
        <p:nvSpPr>
          <p:cNvPr id="55" name="TextBox 54"/>
          <p:cNvSpPr txBox="1"/>
          <p:nvPr/>
        </p:nvSpPr>
        <p:spPr>
          <a:xfrm>
            <a:off x="2509034" y="3193138"/>
            <a:ext cx="1060101" cy="646331"/>
          </a:xfrm>
          <a:prstGeom prst="rect">
            <a:avLst/>
          </a:prstGeom>
          <a:noFill/>
        </p:spPr>
        <p:txBody>
          <a:bodyPr wrap="square" rtlCol="0">
            <a:spAutoFit/>
          </a:bodyPr>
          <a:lstStyle/>
          <a:p>
            <a:r>
              <a:rPr lang="en-US" dirty="0"/>
              <a:t>one-hot</a:t>
            </a:r>
          </a:p>
          <a:p>
            <a:r>
              <a:rPr lang="en-US" dirty="0"/>
              <a:t>vector</a:t>
            </a:r>
          </a:p>
        </p:txBody>
      </p:sp>
      <p:sp>
        <p:nvSpPr>
          <p:cNvPr id="56" name="TextBox 55"/>
          <p:cNvSpPr txBox="1"/>
          <p:nvPr/>
        </p:nvSpPr>
        <p:spPr>
          <a:xfrm>
            <a:off x="9234680" y="3393735"/>
            <a:ext cx="966931" cy="646331"/>
          </a:xfrm>
          <a:prstGeom prst="rect">
            <a:avLst/>
          </a:prstGeom>
          <a:noFill/>
        </p:spPr>
        <p:txBody>
          <a:bodyPr wrap="none" rtlCol="0">
            <a:spAutoFit/>
          </a:bodyPr>
          <a:lstStyle/>
          <a:p>
            <a:r>
              <a:rPr lang="en-US" dirty="0"/>
              <a:t>one-hot</a:t>
            </a:r>
          </a:p>
          <a:p>
            <a:r>
              <a:rPr lang="en-US" dirty="0"/>
              <a:t>vector</a:t>
            </a:r>
          </a:p>
        </p:txBody>
      </p:sp>
      <p:sp>
        <p:nvSpPr>
          <p:cNvPr id="69" name="TextBox 68"/>
          <p:cNvSpPr txBox="1"/>
          <p:nvPr/>
        </p:nvSpPr>
        <p:spPr>
          <a:xfrm>
            <a:off x="313888" y="2457618"/>
            <a:ext cx="3089307" cy="400110"/>
          </a:xfrm>
          <a:prstGeom prst="rect">
            <a:avLst/>
          </a:prstGeom>
          <a:noFill/>
        </p:spPr>
        <p:txBody>
          <a:bodyPr wrap="none" rtlCol="0">
            <a:spAutoFit/>
          </a:bodyPr>
          <a:lstStyle/>
          <a:p>
            <a:r>
              <a:rPr lang="en-US" sz="2000" dirty="0">
                <a:solidFill>
                  <a:srgbClr val="FF0000"/>
                </a:solidFill>
              </a:rPr>
              <a:t>Index of cat in vocabulary</a:t>
            </a:r>
          </a:p>
        </p:txBody>
      </p:sp>
    </p:spTree>
    <p:extLst>
      <p:ext uri="{BB962C8B-B14F-4D97-AF65-F5344CB8AC3E}">
        <p14:creationId xmlns:p14="http://schemas.microsoft.com/office/powerpoint/2010/main" val="29287423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75</a:t>
            </a:fld>
            <a:endParaRPr lang="en-US" dirty="0"/>
          </a:p>
        </p:txBody>
      </p:sp>
      <p:grpSp>
        <p:nvGrpSpPr>
          <p:cNvPr id="20" name="Group 19"/>
          <p:cNvGrpSpPr/>
          <p:nvPr/>
        </p:nvGrpSpPr>
        <p:grpSpPr>
          <a:xfrm>
            <a:off x="4045587" y="2199604"/>
            <a:ext cx="154305" cy="133731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grpSp>
        <p:nvGrpSpPr>
          <p:cNvPr id="21" name="Group 20"/>
          <p:cNvGrpSpPr/>
          <p:nvPr/>
        </p:nvGrpSpPr>
        <p:grpSpPr>
          <a:xfrm>
            <a:off x="4045587" y="3812673"/>
            <a:ext cx="154305" cy="133731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32" name="TextBox 31"/>
          <p:cNvSpPr txBox="1"/>
          <p:nvPr/>
        </p:nvSpPr>
        <p:spPr>
          <a:xfrm>
            <a:off x="3431281" y="2680290"/>
            <a:ext cx="492443" cy="369332"/>
          </a:xfrm>
          <a:prstGeom prst="rect">
            <a:avLst/>
          </a:prstGeom>
          <a:noFill/>
        </p:spPr>
        <p:txBody>
          <a:bodyPr wrap="none" rtlCol="0">
            <a:spAutoFit/>
          </a:bodyPr>
          <a:lstStyle/>
          <a:p>
            <a:r>
              <a:rPr lang="en-US" dirty="0"/>
              <a:t>cat</a:t>
            </a:r>
          </a:p>
        </p:txBody>
      </p:sp>
      <p:sp>
        <p:nvSpPr>
          <p:cNvPr id="33" name="TextBox 32"/>
          <p:cNvSpPr txBox="1"/>
          <p:nvPr/>
        </p:nvSpPr>
        <p:spPr>
          <a:xfrm>
            <a:off x="3600036" y="4339300"/>
            <a:ext cx="441146" cy="369332"/>
          </a:xfrm>
          <a:prstGeom prst="rect">
            <a:avLst/>
          </a:prstGeom>
          <a:noFill/>
        </p:spPr>
        <p:txBody>
          <a:bodyPr wrap="none" rtlCol="0">
            <a:spAutoFit/>
          </a:bodyPr>
          <a:lstStyle/>
          <a:p>
            <a:r>
              <a:rPr lang="en-US" dirty="0"/>
              <a:t>on</a:t>
            </a:r>
          </a:p>
        </p:txBody>
      </p:sp>
      <p:grpSp>
        <p:nvGrpSpPr>
          <p:cNvPr id="46" name="Group 45"/>
          <p:cNvGrpSpPr/>
          <p:nvPr/>
        </p:nvGrpSpPr>
        <p:grpSpPr>
          <a:xfrm>
            <a:off x="5992094" y="3221013"/>
            <a:ext cx="154305" cy="802386"/>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grpSp>
      <p:grpSp>
        <p:nvGrpSpPr>
          <p:cNvPr id="57" name="Group 56"/>
          <p:cNvGrpSpPr/>
          <p:nvPr/>
        </p:nvGrpSpPr>
        <p:grpSpPr>
          <a:xfrm>
            <a:off x="7943321" y="3001990"/>
            <a:ext cx="154305" cy="133731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68" name="TextBox 67"/>
          <p:cNvSpPr txBox="1"/>
          <p:nvPr/>
        </p:nvSpPr>
        <p:spPr>
          <a:xfrm>
            <a:off x="3491797" y="1700661"/>
            <a:ext cx="1261884" cy="369332"/>
          </a:xfrm>
          <a:prstGeom prst="rect">
            <a:avLst/>
          </a:prstGeom>
          <a:noFill/>
        </p:spPr>
        <p:txBody>
          <a:bodyPr wrap="none" rtlCol="0">
            <a:spAutoFit/>
          </a:bodyPr>
          <a:lstStyle/>
          <a:p>
            <a:r>
              <a:rPr lang="en-US" dirty="0"/>
              <a:t>Input layer</a:t>
            </a:r>
          </a:p>
        </p:txBody>
      </p:sp>
      <p:cxnSp>
        <p:nvCxnSpPr>
          <p:cNvPr id="70" name="Straight Connector 69"/>
          <p:cNvCxnSpPr/>
          <p:nvPr/>
        </p:nvCxnSpPr>
        <p:spPr>
          <a:xfrm>
            <a:off x="4199893" y="2199606"/>
            <a:ext cx="1792202" cy="102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4199890" y="3218797"/>
            <a:ext cx="1792202" cy="59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195174" y="3535496"/>
            <a:ext cx="1796921" cy="487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4199890" y="4031698"/>
            <a:ext cx="1792202" cy="111828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733476" y="2641928"/>
            <a:ext cx="1479892" cy="369332"/>
          </a:xfrm>
          <a:prstGeom prst="rect">
            <a:avLst/>
          </a:prstGeom>
          <a:noFill/>
        </p:spPr>
        <p:txBody>
          <a:bodyPr wrap="none" rtlCol="0">
            <a:spAutoFit/>
          </a:bodyPr>
          <a:lstStyle/>
          <a:p>
            <a:r>
              <a:rPr lang="en-US" dirty="0"/>
              <a:t>Hidden layer</a:t>
            </a:r>
          </a:p>
        </p:txBody>
      </p:sp>
      <p:sp>
        <p:nvSpPr>
          <p:cNvPr id="83" name="TextBox 82"/>
          <p:cNvSpPr txBox="1"/>
          <p:nvPr/>
        </p:nvSpPr>
        <p:spPr>
          <a:xfrm>
            <a:off x="8265114" y="3555342"/>
            <a:ext cx="492443" cy="369332"/>
          </a:xfrm>
          <a:prstGeom prst="rect">
            <a:avLst/>
          </a:prstGeom>
          <a:noFill/>
        </p:spPr>
        <p:txBody>
          <a:bodyPr wrap="none" rtlCol="0">
            <a:spAutoFit/>
          </a:bodyPr>
          <a:lstStyle/>
          <a:p>
            <a:r>
              <a:rPr lang="en-US" dirty="0"/>
              <a:t>sat</a:t>
            </a:r>
          </a:p>
        </p:txBody>
      </p:sp>
      <p:cxnSp>
        <p:nvCxnSpPr>
          <p:cNvPr id="84" name="Straight Connector 83"/>
          <p:cNvCxnSpPr/>
          <p:nvPr/>
        </p:nvCxnSpPr>
        <p:spPr>
          <a:xfrm flipV="1">
            <a:off x="6146398" y="3001306"/>
            <a:ext cx="1796922" cy="217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146398" y="4023401"/>
            <a:ext cx="1796922" cy="3159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7627106" y="2509993"/>
            <a:ext cx="1441420" cy="369332"/>
          </a:xfrm>
          <a:prstGeom prst="rect">
            <a:avLst/>
          </a:prstGeom>
          <a:noFill/>
        </p:spPr>
        <p:txBody>
          <a:bodyPr wrap="none" rtlCol="0">
            <a:spAutoFit/>
          </a:bodyPr>
          <a:lstStyle/>
          <a:p>
            <a:r>
              <a:rPr lang="en-US" dirty="0"/>
              <a:t>Output layer</a:t>
            </a:r>
          </a:p>
        </p:txBody>
      </p:sp>
      <mc:AlternateContent xmlns:mc="http://schemas.openxmlformats.org/markup-compatibility/2006" xmlns:a14="http://schemas.microsoft.com/office/drawing/2010/main">
        <mc:Choice Requires="a14">
          <p:sp>
            <p:nvSpPr>
              <p:cNvPr id="71" name="TextBox 70"/>
              <p:cNvSpPr txBox="1"/>
              <p:nvPr/>
            </p:nvSpPr>
            <p:spPr>
              <a:xfrm>
                <a:off x="4354197" y="2695777"/>
                <a:ext cx="81374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𝑉</m:t>
                          </m:r>
                          <m:r>
                            <a:rPr lang="en-US" i="1">
                              <a:latin typeface="Cambria Math" panose="02040503050406030204" pitchFamily="18" charset="0"/>
                            </a:rPr>
                            <m:t>×</m:t>
                          </m:r>
                          <m:r>
                            <a:rPr lang="en-US" i="1">
                              <a:latin typeface="Cambria Math" panose="02040503050406030204" pitchFamily="18" charset="0"/>
                            </a:rPr>
                            <m:t>𝑁</m:t>
                          </m:r>
                        </m:sub>
                      </m:sSub>
                    </m:oMath>
                  </m:oMathPara>
                </a14:m>
                <a:endParaRPr lang="en-US" dirty="0"/>
              </a:p>
            </p:txBody>
          </p:sp>
        </mc:Choice>
        <mc:Fallback xmlns="">
          <p:sp>
            <p:nvSpPr>
              <p:cNvPr id="71" name="TextBox 70"/>
              <p:cNvSpPr txBox="1">
                <a:spLocks noRot="1" noChangeAspect="1" noMove="1" noResize="1" noEditPoints="1" noAdjustHandles="1" noChangeArrowheads="1" noChangeShapeType="1" noTextEdit="1"/>
              </p:cNvSpPr>
              <p:nvPr/>
            </p:nvSpPr>
            <p:spPr>
              <a:xfrm>
                <a:off x="4354197" y="2695777"/>
                <a:ext cx="813749" cy="3693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4370168" y="4145795"/>
                <a:ext cx="81374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𝑉</m:t>
                          </m:r>
                          <m:r>
                            <a:rPr lang="en-US" i="1">
                              <a:latin typeface="Cambria Math" panose="02040503050406030204" pitchFamily="18" charset="0"/>
                            </a:rPr>
                            <m:t>×</m:t>
                          </m:r>
                          <m:r>
                            <a:rPr lang="en-US" i="1">
                              <a:latin typeface="Cambria Math" panose="02040503050406030204" pitchFamily="18" charset="0"/>
                            </a:rPr>
                            <m:t>𝑁</m:t>
                          </m:r>
                        </m:sub>
                      </m:sSub>
                    </m:oMath>
                  </m:oMathPara>
                </a14:m>
                <a:endParaRPr lang="en-US" dirty="0"/>
              </a:p>
            </p:txBody>
          </p:sp>
        </mc:Choice>
        <mc:Fallback xmlns="">
          <p:sp>
            <p:nvSpPr>
              <p:cNvPr id="73" name="TextBox 72"/>
              <p:cNvSpPr txBox="1">
                <a:spLocks noRot="1" noChangeAspect="1" noMove="1" noResize="1" noEditPoints="1" noAdjustHandles="1" noChangeArrowheads="1" noChangeShapeType="1" noTextEdit="1"/>
              </p:cNvSpPr>
              <p:nvPr/>
            </p:nvSpPr>
            <p:spPr>
              <a:xfrm>
                <a:off x="4370168" y="4145795"/>
                <a:ext cx="813749" cy="369332"/>
              </a:xfrm>
              <a:prstGeom prst="rect">
                <a:avLst/>
              </a:prstGeom>
              <a:blipFill>
                <a:blip r:embed="rId3"/>
                <a:stretch>
                  <a:fillRect/>
                </a:stretch>
              </a:blipFill>
            </p:spPr>
            <p:txBody>
              <a:bodyPr/>
              <a:lstStyle/>
              <a:p>
                <a:r>
                  <a:rPr lang="en-US">
                    <a:noFill/>
                  </a:rPr>
                  <a:t> </a:t>
                </a:r>
              </a:p>
            </p:txBody>
          </p:sp>
        </mc:Fallback>
      </mc:AlternateContent>
      <p:sp>
        <p:nvSpPr>
          <p:cNvPr id="74" name="TextBox 73"/>
          <p:cNvSpPr txBox="1"/>
          <p:nvPr/>
        </p:nvSpPr>
        <p:spPr>
          <a:xfrm>
            <a:off x="3228571" y="3146520"/>
            <a:ext cx="774636" cy="369332"/>
          </a:xfrm>
          <a:prstGeom prst="rect">
            <a:avLst/>
          </a:prstGeom>
          <a:noFill/>
        </p:spPr>
        <p:txBody>
          <a:bodyPr wrap="none" rtlCol="0">
            <a:spAutoFit/>
          </a:bodyPr>
          <a:lstStyle/>
          <a:p>
            <a:r>
              <a:rPr lang="en-US" dirty="0"/>
              <a:t>V-dim</a:t>
            </a:r>
          </a:p>
        </p:txBody>
      </p:sp>
      <p:sp>
        <p:nvSpPr>
          <p:cNvPr id="75" name="TextBox 74"/>
          <p:cNvSpPr txBox="1"/>
          <p:nvPr/>
        </p:nvSpPr>
        <p:spPr>
          <a:xfrm>
            <a:off x="3266546" y="4910262"/>
            <a:ext cx="774636" cy="369332"/>
          </a:xfrm>
          <a:prstGeom prst="rect">
            <a:avLst/>
          </a:prstGeom>
          <a:noFill/>
        </p:spPr>
        <p:txBody>
          <a:bodyPr wrap="none" rtlCol="0">
            <a:spAutoFit/>
          </a:bodyPr>
          <a:lstStyle/>
          <a:p>
            <a:r>
              <a:rPr lang="en-US" dirty="0"/>
              <a:t>V-dim</a:t>
            </a:r>
          </a:p>
        </p:txBody>
      </p:sp>
      <p:sp>
        <p:nvSpPr>
          <p:cNvPr id="77" name="TextBox 76"/>
          <p:cNvSpPr txBox="1"/>
          <p:nvPr/>
        </p:nvSpPr>
        <p:spPr>
          <a:xfrm>
            <a:off x="5733476" y="4191999"/>
            <a:ext cx="800219" cy="369332"/>
          </a:xfrm>
          <a:prstGeom prst="rect">
            <a:avLst/>
          </a:prstGeom>
          <a:noFill/>
        </p:spPr>
        <p:txBody>
          <a:bodyPr wrap="none" rtlCol="0">
            <a:spAutoFit/>
          </a:bodyPr>
          <a:lstStyle/>
          <a:p>
            <a:r>
              <a:rPr lang="en-US" dirty="0"/>
              <a:t>N-dim</a:t>
            </a:r>
          </a:p>
        </p:txBody>
      </p:sp>
      <mc:AlternateContent xmlns:mc="http://schemas.openxmlformats.org/markup-compatibility/2006" xmlns:a14="http://schemas.microsoft.com/office/drawing/2010/main">
        <mc:Choice Requires="a14">
          <p:sp>
            <p:nvSpPr>
              <p:cNvPr id="78" name="TextBox 77"/>
              <p:cNvSpPr txBox="1"/>
              <p:nvPr/>
            </p:nvSpPr>
            <p:spPr>
              <a:xfrm>
                <a:off x="6855165" y="3459410"/>
                <a:ext cx="9037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r>
                            <a:rPr lang="en-US" i="1">
                              <a:latin typeface="Cambria Math" panose="02040503050406030204" pitchFamily="18" charset="0"/>
                            </a:rPr>
                            <m:t>′</m:t>
                          </m:r>
                        </m:e>
                        <m:sub>
                          <m:r>
                            <a:rPr lang="en-US" i="1">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𝑉</m:t>
                          </m:r>
                        </m:sub>
                      </m:sSub>
                    </m:oMath>
                  </m:oMathPara>
                </a14:m>
                <a:endParaRPr lang="en-US" dirty="0"/>
              </a:p>
            </p:txBody>
          </p:sp>
        </mc:Choice>
        <mc:Fallback xmlns="">
          <p:sp>
            <p:nvSpPr>
              <p:cNvPr id="78" name="TextBox 77"/>
              <p:cNvSpPr txBox="1">
                <a:spLocks noRot="1" noChangeAspect="1" noMove="1" noResize="1" noEditPoints="1" noAdjustHandles="1" noChangeArrowheads="1" noChangeShapeType="1" noTextEdit="1"/>
              </p:cNvSpPr>
              <p:nvPr/>
            </p:nvSpPr>
            <p:spPr>
              <a:xfrm>
                <a:off x="6855165" y="3459410"/>
                <a:ext cx="903709" cy="369332"/>
              </a:xfrm>
              <a:prstGeom prst="rect">
                <a:avLst/>
              </a:prstGeom>
              <a:blipFill>
                <a:blip r:embed="rId4"/>
                <a:stretch>
                  <a:fillRect/>
                </a:stretch>
              </a:blipFill>
            </p:spPr>
            <p:txBody>
              <a:bodyPr/>
              <a:lstStyle/>
              <a:p>
                <a:r>
                  <a:rPr lang="en-US">
                    <a:noFill/>
                  </a:rPr>
                  <a:t> </a:t>
                </a:r>
              </a:p>
            </p:txBody>
          </p:sp>
        </mc:Fallback>
      </mc:AlternateContent>
      <p:sp>
        <p:nvSpPr>
          <p:cNvPr id="80" name="TextBox 79"/>
          <p:cNvSpPr txBox="1"/>
          <p:nvPr/>
        </p:nvSpPr>
        <p:spPr>
          <a:xfrm>
            <a:off x="7932035" y="4347598"/>
            <a:ext cx="774636" cy="369332"/>
          </a:xfrm>
          <a:prstGeom prst="rect">
            <a:avLst/>
          </a:prstGeom>
          <a:noFill/>
        </p:spPr>
        <p:txBody>
          <a:bodyPr wrap="none" rtlCol="0">
            <a:spAutoFit/>
          </a:bodyPr>
          <a:lstStyle/>
          <a:p>
            <a:r>
              <a:rPr lang="en-US" dirty="0"/>
              <a:t>V-dim</a:t>
            </a:r>
          </a:p>
        </p:txBody>
      </p:sp>
      <p:sp>
        <p:nvSpPr>
          <p:cNvPr id="69" name="TextBox 68"/>
          <p:cNvSpPr txBox="1"/>
          <p:nvPr/>
        </p:nvSpPr>
        <p:spPr>
          <a:xfrm>
            <a:off x="5193044" y="4949388"/>
            <a:ext cx="2023311" cy="248209"/>
          </a:xfrm>
          <a:prstGeom prst="rect">
            <a:avLst/>
          </a:prstGeom>
          <a:noFill/>
        </p:spPr>
        <p:txBody>
          <a:bodyPr wrap="none" rtlCol="0">
            <a:spAutoFit/>
          </a:bodyPr>
          <a:lstStyle/>
          <a:p>
            <a:r>
              <a:rPr lang="en-US" sz="1013" dirty="0"/>
              <a:t>N will be the size of word vector</a:t>
            </a:r>
          </a:p>
        </p:txBody>
      </p:sp>
      <p:sp>
        <p:nvSpPr>
          <p:cNvPr id="81" name="TextBox 80"/>
          <p:cNvSpPr txBox="1"/>
          <p:nvPr/>
        </p:nvSpPr>
        <p:spPr>
          <a:xfrm>
            <a:off x="5425354" y="1686812"/>
            <a:ext cx="2773260" cy="369332"/>
          </a:xfrm>
          <a:prstGeom prst="rect">
            <a:avLst/>
          </a:prstGeom>
          <a:noFill/>
        </p:spPr>
        <p:txBody>
          <a:bodyPr wrap="none" rtlCol="0">
            <a:spAutoFit/>
          </a:bodyPr>
          <a:lstStyle/>
          <a:p>
            <a:r>
              <a:rPr lang="en-US" dirty="0">
                <a:solidFill>
                  <a:srgbClr val="FF0000"/>
                </a:solidFill>
              </a:rPr>
              <a:t>We must learn W and W</a:t>
            </a:r>
            <a:r>
              <a:rPr lang="en-US" baseline="30000" dirty="0">
                <a:solidFill>
                  <a:srgbClr val="FF0000"/>
                </a:solidFill>
              </a:rPr>
              <a:t>’</a:t>
            </a:r>
            <a:r>
              <a:rPr lang="en-US" dirty="0">
                <a:solidFill>
                  <a:srgbClr val="FF0000"/>
                </a:solidFill>
              </a:rPr>
              <a:t> </a:t>
            </a:r>
          </a:p>
        </p:txBody>
      </p:sp>
      <p:cxnSp>
        <p:nvCxnSpPr>
          <p:cNvPr id="3" name="Straight Arrow Connector 2"/>
          <p:cNvCxnSpPr>
            <a:stCxn id="81" idx="2"/>
            <a:endCxn id="71" idx="3"/>
          </p:cNvCxnSpPr>
          <p:nvPr/>
        </p:nvCxnSpPr>
        <p:spPr>
          <a:xfrm flipH="1">
            <a:off x="5167946" y="2056144"/>
            <a:ext cx="1644038" cy="8242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81" idx="2"/>
            <a:endCxn id="78" idx="0"/>
          </p:cNvCxnSpPr>
          <p:nvPr/>
        </p:nvCxnSpPr>
        <p:spPr>
          <a:xfrm>
            <a:off x="6811984" y="2056144"/>
            <a:ext cx="495036" cy="14032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668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76</a:t>
            </a:fld>
            <a:endParaRPr lang="en-US" dirty="0"/>
          </a:p>
        </p:txBody>
      </p:sp>
      <p:grpSp>
        <p:nvGrpSpPr>
          <p:cNvPr id="20" name="Group 19"/>
          <p:cNvGrpSpPr/>
          <p:nvPr/>
        </p:nvGrpSpPr>
        <p:grpSpPr>
          <a:xfrm>
            <a:off x="4035624" y="3258150"/>
            <a:ext cx="154305" cy="133731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dirty="0">
                  <a:solidFill>
                    <a:schemeClr val="tx1"/>
                  </a:solidFill>
                </a:rPr>
                <a:t>0</a:t>
              </a:r>
            </a:p>
          </p:txBody>
        </p:sp>
      </p:grpSp>
      <p:grpSp>
        <p:nvGrpSpPr>
          <p:cNvPr id="21" name="Group 20"/>
          <p:cNvGrpSpPr/>
          <p:nvPr/>
        </p:nvGrpSpPr>
        <p:grpSpPr>
          <a:xfrm>
            <a:off x="4035625" y="4871220"/>
            <a:ext cx="154305" cy="133731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00"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00"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00"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00"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00"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00"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00"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00"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00"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00" dirty="0">
                  <a:solidFill>
                    <a:schemeClr val="tx1"/>
                  </a:solidFill>
                </a:rPr>
                <a:t>0</a:t>
              </a:r>
            </a:p>
          </p:txBody>
        </p:sp>
      </p:grpSp>
      <p:sp>
        <p:nvSpPr>
          <p:cNvPr id="32" name="TextBox 31"/>
          <p:cNvSpPr txBox="1"/>
          <p:nvPr/>
        </p:nvSpPr>
        <p:spPr>
          <a:xfrm>
            <a:off x="3512216" y="3706050"/>
            <a:ext cx="505267" cy="369332"/>
          </a:xfrm>
          <a:prstGeom prst="rect">
            <a:avLst/>
          </a:prstGeom>
          <a:noFill/>
        </p:spPr>
        <p:txBody>
          <a:bodyPr wrap="none" rtlCol="0">
            <a:spAutoFit/>
          </a:bodyPr>
          <a:lstStyle/>
          <a:p>
            <a:r>
              <a:rPr lang="en-US" dirty="0" err="1"/>
              <a:t>x</a:t>
            </a:r>
            <a:r>
              <a:rPr lang="en-US" baseline="-25000" dirty="0" err="1"/>
              <a:t>cat</a:t>
            </a:r>
            <a:endParaRPr lang="en-US" dirty="0"/>
          </a:p>
        </p:txBody>
      </p:sp>
      <p:sp>
        <p:nvSpPr>
          <p:cNvPr id="33" name="TextBox 32"/>
          <p:cNvSpPr txBox="1"/>
          <p:nvPr/>
        </p:nvSpPr>
        <p:spPr>
          <a:xfrm>
            <a:off x="3421462" y="5205547"/>
            <a:ext cx="470000" cy="369332"/>
          </a:xfrm>
          <a:prstGeom prst="rect">
            <a:avLst/>
          </a:prstGeom>
          <a:noFill/>
        </p:spPr>
        <p:txBody>
          <a:bodyPr wrap="none" rtlCol="0">
            <a:spAutoFit/>
          </a:bodyPr>
          <a:lstStyle/>
          <a:p>
            <a:r>
              <a:rPr lang="en-US" dirty="0" err="1"/>
              <a:t>x</a:t>
            </a:r>
            <a:r>
              <a:rPr lang="en-US" baseline="-25000" dirty="0" err="1"/>
              <a:t>on</a:t>
            </a:r>
            <a:endParaRPr lang="en-US" dirty="0"/>
          </a:p>
        </p:txBody>
      </p:sp>
      <p:grpSp>
        <p:nvGrpSpPr>
          <p:cNvPr id="46" name="Group 45"/>
          <p:cNvGrpSpPr/>
          <p:nvPr/>
        </p:nvGrpSpPr>
        <p:grpSpPr>
          <a:xfrm>
            <a:off x="5983202" y="4279560"/>
            <a:ext cx="154305" cy="802386"/>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00"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00"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00"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00"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00"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800" dirty="0">
                <a:solidFill>
                  <a:schemeClr val="tx1"/>
                </a:solidFill>
              </a:endParaRPr>
            </a:p>
          </p:txBody>
        </p:sp>
      </p:grpSp>
      <p:grpSp>
        <p:nvGrpSpPr>
          <p:cNvPr id="57" name="Group 56"/>
          <p:cNvGrpSpPr/>
          <p:nvPr/>
        </p:nvGrpSpPr>
        <p:grpSpPr>
          <a:xfrm>
            <a:off x="7934429" y="4060536"/>
            <a:ext cx="154305" cy="133731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800" dirty="0">
                  <a:solidFill>
                    <a:schemeClr val="tx1"/>
                  </a:solidFill>
                </a:rPr>
                <a:t>0</a:t>
              </a:r>
            </a:p>
          </p:txBody>
        </p:sp>
      </p:grpSp>
      <p:sp>
        <p:nvSpPr>
          <p:cNvPr id="68" name="TextBox 67"/>
          <p:cNvSpPr txBox="1"/>
          <p:nvPr/>
        </p:nvSpPr>
        <p:spPr>
          <a:xfrm>
            <a:off x="3729583" y="2824196"/>
            <a:ext cx="1261884" cy="369332"/>
          </a:xfrm>
          <a:prstGeom prst="rect">
            <a:avLst/>
          </a:prstGeom>
          <a:noFill/>
        </p:spPr>
        <p:txBody>
          <a:bodyPr wrap="none" rtlCol="0">
            <a:spAutoFit/>
          </a:bodyPr>
          <a:lstStyle/>
          <a:p>
            <a:r>
              <a:rPr lang="en-US" dirty="0"/>
              <a:t>Input layer</a:t>
            </a:r>
          </a:p>
        </p:txBody>
      </p:sp>
      <p:cxnSp>
        <p:nvCxnSpPr>
          <p:cNvPr id="70" name="Straight Connector 69"/>
          <p:cNvCxnSpPr/>
          <p:nvPr/>
        </p:nvCxnSpPr>
        <p:spPr>
          <a:xfrm>
            <a:off x="4191001" y="3258153"/>
            <a:ext cx="1792202" cy="102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4190999" y="4277344"/>
            <a:ext cx="1792202" cy="59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186282" y="4594043"/>
            <a:ext cx="1796921" cy="487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4190999" y="5090245"/>
            <a:ext cx="1792202" cy="111828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719187" y="5358930"/>
            <a:ext cx="1334020" cy="338554"/>
          </a:xfrm>
          <a:prstGeom prst="rect">
            <a:avLst/>
          </a:prstGeom>
          <a:noFill/>
        </p:spPr>
        <p:txBody>
          <a:bodyPr wrap="none" rtlCol="0">
            <a:spAutoFit/>
          </a:bodyPr>
          <a:lstStyle/>
          <a:p>
            <a:r>
              <a:rPr lang="en-US" sz="1600" dirty="0"/>
              <a:t>Hidden layer</a:t>
            </a:r>
          </a:p>
        </p:txBody>
      </p:sp>
      <p:sp>
        <p:nvSpPr>
          <p:cNvPr id="83" name="TextBox 82"/>
          <p:cNvSpPr txBox="1"/>
          <p:nvPr/>
        </p:nvSpPr>
        <p:spPr>
          <a:xfrm>
            <a:off x="8256222" y="4613888"/>
            <a:ext cx="492443" cy="369332"/>
          </a:xfrm>
          <a:prstGeom prst="rect">
            <a:avLst/>
          </a:prstGeom>
          <a:noFill/>
        </p:spPr>
        <p:txBody>
          <a:bodyPr wrap="none" rtlCol="0">
            <a:spAutoFit/>
          </a:bodyPr>
          <a:lstStyle/>
          <a:p>
            <a:r>
              <a:rPr lang="en-US" dirty="0"/>
              <a:t>sat</a:t>
            </a:r>
          </a:p>
        </p:txBody>
      </p:sp>
      <p:cxnSp>
        <p:nvCxnSpPr>
          <p:cNvPr id="84" name="Straight Connector 83"/>
          <p:cNvCxnSpPr/>
          <p:nvPr/>
        </p:nvCxnSpPr>
        <p:spPr>
          <a:xfrm flipV="1">
            <a:off x="6137506" y="4059853"/>
            <a:ext cx="1796922" cy="217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137506" y="5081948"/>
            <a:ext cx="1796922" cy="3159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7805536" y="3553578"/>
            <a:ext cx="1441420" cy="369332"/>
          </a:xfrm>
          <a:prstGeom prst="rect">
            <a:avLst/>
          </a:prstGeom>
          <a:noFill/>
        </p:spPr>
        <p:txBody>
          <a:bodyPr wrap="none" rtlCol="0">
            <a:spAutoFit/>
          </a:bodyPr>
          <a:lstStyle/>
          <a:p>
            <a:r>
              <a:rPr lang="en-US" dirty="0"/>
              <a:t>Output layer</a:t>
            </a:r>
          </a:p>
        </p:txBody>
      </p:sp>
      <p:sp>
        <p:nvSpPr>
          <p:cNvPr id="74" name="TextBox 73"/>
          <p:cNvSpPr txBox="1"/>
          <p:nvPr/>
        </p:nvSpPr>
        <p:spPr>
          <a:xfrm>
            <a:off x="3317770" y="4332687"/>
            <a:ext cx="642868" cy="307777"/>
          </a:xfrm>
          <a:prstGeom prst="rect">
            <a:avLst/>
          </a:prstGeom>
          <a:noFill/>
        </p:spPr>
        <p:txBody>
          <a:bodyPr wrap="none" rtlCol="0">
            <a:spAutoFit/>
          </a:bodyPr>
          <a:lstStyle/>
          <a:p>
            <a:r>
              <a:rPr lang="en-US" sz="1400" dirty="0"/>
              <a:t>V-dim</a:t>
            </a:r>
          </a:p>
        </p:txBody>
      </p:sp>
      <p:sp>
        <p:nvSpPr>
          <p:cNvPr id="75" name="TextBox 74"/>
          <p:cNvSpPr txBox="1"/>
          <p:nvPr/>
        </p:nvSpPr>
        <p:spPr>
          <a:xfrm>
            <a:off x="3288043" y="6007933"/>
            <a:ext cx="642868" cy="307777"/>
          </a:xfrm>
          <a:prstGeom prst="rect">
            <a:avLst/>
          </a:prstGeom>
          <a:noFill/>
        </p:spPr>
        <p:txBody>
          <a:bodyPr wrap="none" rtlCol="0">
            <a:spAutoFit/>
          </a:bodyPr>
          <a:lstStyle/>
          <a:p>
            <a:r>
              <a:rPr lang="en-US" sz="1400" dirty="0"/>
              <a:t>V-dim</a:t>
            </a:r>
          </a:p>
        </p:txBody>
      </p:sp>
      <p:sp>
        <p:nvSpPr>
          <p:cNvPr id="77" name="TextBox 76"/>
          <p:cNvSpPr txBox="1"/>
          <p:nvPr/>
        </p:nvSpPr>
        <p:spPr>
          <a:xfrm>
            <a:off x="5958866" y="5680643"/>
            <a:ext cx="731290" cy="338554"/>
          </a:xfrm>
          <a:prstGeom prst="rect">
            <a:avLst/>
          </a:prstGeom>
          <a:noFill/>
        </p:spPr>
        <p:txBody>
          <a:bodyPr wrap="none" rtlCol="0">
            <a:spAutoFit/>
          </a:bodyPr>
          <a:lstStyle/>
          <a:p>
            <a:r>
              <a:rPr lang="en-US" sz="1600" dirty="0"/>
              <a:t>N-dim</a:t>
            </a:r>
          </a:p>
        </p:txBody>
      </p:sp>
      <p:sp>
        <p:nvSpPr>
          <p:cNvPr id="80" name="TextBox 79"/>
          <p:cNvSpPr txBox="1"/>
          <p:nvPr/>
        </p:nvSpPr>
        <p:spPr>
          <a:xfrm>
            <a:off x="8175830" y="5222251"/>
            <a:ext cx="708720" cy="338554"/>
          </a:xfrm>
          <a:prstGeom prst="rect">
            <a:avLst/>
          </a:prstGeom>
          <a:noFill/>
        </p:spPr>
        <p:txBody>
          <a:bodyPr wrap="none" rtlCol="0">
            <a:spAutoFit/>
          </a:bodyPr>
          <a:lstStyle/>
          <a:p>
            <a:r>
              <a:rPr lang="en-US" sz="1600" dirty="0"/>
              <a:t>V-dim</a:t>
            </a:r>
          </a:p>
        </p:txBody>
      </p:sp>
      <mc:AlternateContent xmlns:mc="http://schemas.openxmlformats.org/markup-compatibility/2006">
        <mc:Choice xmlns:a14="http://schemas.microsoft.com/office/drawing/2010/main" Requires="a14">
          <p:sp>
            <p:nvSpPr>
              <p:cNvPr id="98" name="TextBox 97"/>
              <p:cNvSpPr txBox="1"/>
              <p:nvPr/>
            </p:nvSpPr>
            <p:spPr>
              <a:xfrm rot="1413182">
                <a:off x="4028321" y="3985275"/>
                <a:ext cx="2183868" cy="3749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𝑊</m:t>
                          </m:r>
                        </m:e>
                        <m:sub>
                          <m:r>
                            <a:rPr lang="en-US" i="1">
                              <a:latin typeface="Cambria Math" panose="02040503050406030204" pitchFamily="18" charset="0"/>
                            </a:rPr>
                            <m:t>𝑉</m:t>
                          </m:r>
                          <m:r>
                            <a:rPr lang="en-US" i="1">
                              <a:latin typeface="Cambria Math" panose="02040503050406030204" pitchFamily="18" charset="0"/>
                            </a:rPr>
                            <m:t>×</m:t>
                          </m:r>
                          <m:r>
                            <a:rPr lang="en-US" i="1">
                              <a:latin typeface="Cambria Math" panose="02040503050406030204" pitchFamily="18" charset="0"/>
                            </a:rPr>
                            <m:t>𝑁</m:t>
                          </m:r>
                        </m:sub>
                        <m:sup>
                          <m:r>
                            <a:rPr lang="en-US" i="1">
                              <a:latin typeface="Cambria Math" panose="02040503050406030204" pitchFamily="18" charset="0"/>
                            </a:rPr>
                            <m:t>𝑇</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𝑐𝑎𝑡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𝑐𝑎𝑡</m:t>
                          </m:r>
                        </m:sub>
                      </m:sSub>
                    </m:oMath>
                  </m:oMathPara>
                </a14:m>
                <a:endParaRPr lang="en-US" dirty="0"/>
              </a:p>
            </p:txBody>
          </p:sp>
        </mc:Choice>
        <mc:Fallback>
          <p:sp>
            <p:nvSpPr>
              <p:cNvPr id="98" name="TextBox 97"/>
              <p:cNvSpPr txBox="1">
                <a:spLocks noRot="1" noChangeAspect="1" noMove="1" noResize="1" noEditPoints="1" noAdjustHandles="1" noChangeArrowheads="1" noChangeShapeType="1" noTextEdit="1"/>
              </p:cNvSpPr>
              <p:nvPr/>
            </p:nvSpPr>
            <p:spPr>
              <a:xfrm rot="1413182">
                <a:off x="4028321" y="3985275"/>
                <a:ext cx="2183868" cy="37491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9" name="TextBox 98"/>
              <p:cNvSpPr txBox="1"/>
              <p:nvPr/>
            </p:nvSpPr>
            <p:spPr>
              <a:xfrm rot="19631347">
                <a:off x="4113384" y="5067304"/>
                <a:ext cx="2057166" cy="3749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𝑊</m:t>
                          </m:r>
                        </m:e>
                        <m:sub>
                          <m:r>
                            <a:rPr lang="en-US" i="1">
                              <a:latin typeface="Cambria Math" panose="02040503050406030204" pitchFamily="18" charset="0"/>
                            </a:rPr>
                            <m:t>𝑉</m:t>
                          </m:r>
                          <m:r>
                            <a:rPr lang="en-US" i="1">
                              <a:latin typeface="Cambria Math" panose="02040503050406030204" pitchFamily="18" charset="0"/>
                            </a:rPr>
                            <m:t>×</m:t>
                          </m:r>
                          <m:r>
                            <a:rPr lang="en-US" i="1">
                              <a:latin typeface="Cambria Math" panose="02040503050406030204" pitchFamily="18" charset="0"/>
                            </a:rPr>
                            <m:t>𝑁</m:t>
                          </m:r>
                        </m:sub>
                        <m:sup>
                          <m:r>
                            <a:rPr lang="en-US" i="1">
                              <a:latin typeface="Cambria Math" panose="02040503050406030204" pitchFamily="18" charset="0"/>
                            </a:rPr>
                            <m:t>𝑇</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𝑜𝑛</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𝑜𝑛</m:t>
                          </m:r>
                        </m:sub>
                      </m:sSub>
                    </m:oMath>
                  </m:oMathPara>
                </a14:m>
                <a:endParaRPr lang="en-US" dirty="0"/>
              </a:p>
            </p:txBody>
          </p:sp>
        </mc:Choice>
        <mc:Fallback>
          <p:sp>
            <p:nvSpPr>
              <p:cNvPr id="99" name="TextBox 98"/>
              <p:cNvSpPr txBox="1">
                <a:spLocks noRot="1" noChangeAspect="1" noMove="1" noResize="1" noEditPoints="1" noAdjustHandles="1" noChangeArrowheads="1" noChangeShapeType="1" noTextEdit="1"/>
              </p:cNvSpPr>
              <p:nvPr/>
            </p:nvSpPr>
            <p:spPr>
              <a:xfrm rot="19631347">
                <a:off x="4113384" y="5067304"/>
                <a:ext cx="2057166" cy="374911"/>
              </a:xfrm>
              <a:prstGeom prst="rect">
                <a:avLst/>
              </a:prstGeom>
              <a:blipFill>
                <a:blip r:embed="rId3"/>
                <a:stretch>
                  <a:fillRect/>
                </a:stretch>
              </a:blipFill>
            </p:spPr>
            <p:txBody>
              <a:bodyPr/>
              <a:lstStyle/>
              <a:p>
                <a:r>
                  <a:rPr lang="en-US">
                    <a:noFill/>
                  </a:rPr>
                  <a:t> </a:t>
                </a:r>
              </a:p>
            </p:txBody>
          </p:sp>
        </mc:Fallback>
      </mc:AlternateContent>
      <p:sp>
        <p:nvSpPr>
          <p:cNvPr id="100" name="TextBox 99"/>
          <p:cNvSpPr txBox="1"/>
          <p:nvPr/>
        </p:nvSpPr>
        <p:spPr>
          <a:xfrm>
            <a:off x="5599043" y="4606735"/>
            <a:ext cx="266420" cy="261610"/>
          </a:xfrm>
          <a:prstGeom prst="rect">
            <a:avLst/>
          </a:prstGeom>
          <a:noFill/>
        </p:spPr>
        <p:txBody>
          <a:bodyPr wrap="none" rtlCol="0">
            <a:spAutoFit/>
          </a:bodyPr>
          <a:lstStyle/>
          <a:p>
            <a:r>
              <a:rPr lang="en-US" sz="1100" dirty="0"/>
              <a:t>+</a:t>
            </a:r>
          </a:p>
        </p:txBody>
      </p:sp>
      <mc:AlternateContent xmlns:mc="http://schemas.openxmlformats.org/markup-compatibility/2006">
        <mc:Choice xmlns:a14="http://schemas.microsoft.com/office/drawing/2010/main" Requires="a14">
          <p:sp>
            <p:nvSpPr>
              <p:cNvPr id="101" name="TextBox 100"/>
              <p:cNvSpPr txBox="1"/>
              <p:nvPr/>
            </p:nvSpPr>
            <p:spPr>
              <a:xfrm>
                <a:off x="6088602" y="4529563"/>
                <a:ext cx="1527662" cy="5380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i="1">
                              <a:latin typeface="Cambria Math" panose="02040503050406030204" pitchFamily="18" charset="0"/>
                            </a:rPr>
                          </m:ctrlPr>
                        </m:accPr>
                        <m:e>
                          <m:r>
                            <a:rPr lang="en-US" sz="1600" i="1">
                              <a:latin typeface="Cambria Math" panose="02040503050406030204" pitchFamily="18" charset="0"/>
                            </a:rPr>
                            <m:t>𝑣</m:t>
                          </m:r>
                        </m:e>
                      </m:acc>
                      <m:r>
                        <a:rPr lang="en-US" sz="1600" i="1">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𝑣</m:t>
                              </m:r>
                            </m:e>
                            <m:sub>
                              <m:r>
                                <a:rPr lang="en-US" sz="1600" i="1">
                                  <a:latin typeface="Cambria Math" panose="02040503050406030204" pitchFamily="18" charset="0"/>
                                </a:rPr>
                                <m:t>𝑐𝑎𝑡</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𝑣</m:t>
                              </m:r>
                            </m:e>
                            <m:sub>
                              <m:r>
                                <a:rPr lang="en-US" sz="1600" i="1">
                                  <a:latin typeface="Cambria Math" panose="02040503050406030204" pitchFamily="18" charset="0"/>
                                </a:rPr>
                                <m:t>𝑜𝑛</m:t>
                              </m:r>
                            </m:sub>
                          </m:sSub>
                        </m:num>
                        <m:den>
                          <m:r>
                            <a:rPr lang="en-US" sz="1600" i="1">
                              <a:latin typeface="Cambria Math" panose="02040503050406030204" pitchFamily="18" charset="0"/>
                            </a:rPr>
                            <m:t>2</m:t>
                          </m:r>
                        </m:den>
                      </m:f>
                    </m:oMath>
                  </m:oMathPara>
                </a14:m>
                <a:endParaRPr lang="en-US" sz="1600" dirty="0"/>
              </a:p>
            </p:txBody>
          </p:sp>
        </mc:Choice>
        <mc:Fallback>
          <p:sp>
            <p:nvSpPr>
              <p:cNvPr id="101" name="TextBox 100"/>
              <p:cNvSpPr txBox="1">
                <a:spLocks noRot="1" noChangeAspect="1" noMove="1" noResize="1" noEditPoints="1" noAdjustHandles="1" noChangeArrowheads="1" noChangeShapeType="1" noTextEdit="1"/>
              </p:cNvSpPr>
              <p:nvPr/>
            </p:nvSpPr>
            <p:spPr>
              <a:xfrm>
                <a:off x="6088602" y="4529563"/>
                <a:ext cx="1527662" cy="538032"/>
              </a:xfrm>
              <a:prstGeom prst="rect">
                <a:avLst/>
              </a:prstGeom>
              <a:blipFill>
                <a:blip r:embed="rId4"/>
                <a:stretch>
                  <a:fillRect/>
                </a:stretch>
              </a:blipFill>
            </p:spPr>
            <p:txBody>
              <a:bodyPr/>
              <a:lstStyle/>
              <a:p>
                <a:r>
                  <a:rPr lang="en-US">
                    <a:noFill/>
                  </a:rPr>
                  <a:t> </a:t>
                </a:r>
              </a:p>
            </p:txBody>
          </p:sp>
        </mc:Fallback>
      </mc:AlternateContent>
      <p:graphicFrame>
        <p:nvGraphicFramePr>
          <p:cNvPr id="2" name="Table 1"/>
          <p:cNvGraphicFramePr>
            <a:graphicFrameLocks noGrp="1"/>
          </p:cNvGraphicFramePr>
          <p:nvPr>
            <p:extLst>
              <p:ext uri="{D42A27DB-BD31-4B8C-83A1-F6EECF244321}">
                <p14:modId xmlns:p14="http://schemas.microsoft.com/office/powerpoint/2010/main" val="1655371914"/>
              </p:ext>
            </p:extLst>
          </p:nvPr>
        </p:nvGraphicFramePr>
        <p:xfrm>
          <a:off x="4287663" y="1081638"/>
          <a:ext cx="2738780" cy="1568820"/>
        </p:xfrm>
        <a:graphic>
          <a:graphicData uri="http://schemas.openxmlformats.org/drawingml/2006/table">
            <a:tbl>
              <a:tblPr firstRow="1" bandRow="1">
                <a:tableStyleId>{69CF1AB2-1976-4502-BF36-3FF5EA218861}</a:tableStyleId>
              </a:tblPr>
              <a:tblGrid>
                <a:gridCol w="273878">
                  <a:extLst>
                    <a:ext uri="{9D8B030D-6E8A-4147-A177-3AD203B41FA5}">
                      <a16:colId xmlns:a16="http://schemas.microsoft.com/office/drawing/2014/main" val="4253241636"/>
                    </a:ext>
                  </a:extLst>
                </a:gridCol>
                <a:gridCol w="273878">
                  <a:extLst>
                    <a:ext uri="{9D8B030D-6E8A-4147-A177-3AD203B41FA5}">
                      <a16:colId xmlns:a16="http://schemas.microsoft.com/office/drawing/2014/main" val="4278168359"/>
                    </a:ext>
                  </a:extLst>
                </a:gridCol>
                <a:gridCol w="273878">
                  <a:extLst>
                    <a:ext uri="{9D8B030D-6E8A-4147-A177-3AD203B41FA5}">
                      <a16:colId xmlns:a16="http://schemas.microsoft.com/office/drawing/2014/main" val="1775200123"/>
                    </a:ext>
                  </a:extLst>
                </a:gridCol>
                <a:gridCol w="273878">
                  <a:extLst>
                    <a:ext uri="{9D8B030D-6E8A-4147-A177-3AD203B41FA5}">
                      <a16:colId xmlns:a16="http://schemas.microsoft.com/office/drawing/2014/main" val="3058570661"/>
                    </a:ext>
                  </a:extLst>
                </a:gridCol>
                <a:gridCol w="273878">
                  <a:extLst>
                    <a:ext uri="{9D8B030D-6E8A-4147-A177-3AD203B41FA5}">
                      <a16:colId xmlns:a16="http://schemas.microsoft.com/office/drawing/2014/main" val="3635929464"/>
                    </a:ext>
                  </a:extLst>
                </a:gridCol>
                <a:gridCol w="273878">
                  <a:extLst>
                    <a:ext uri="{9D8B030D-6E8A-4147-A177-3AD203B41FA5}">
                      <a16:colId xmlns:a16="http://schemas.microsoft.com/office/drawing/2014/main" val="1060927547"/>
                    </a:ext>
                  </a:extLst>
                </a:gridCol>
                <a:gridCol w="273878">
                  <a:extLst>
                    <a:ext uri="{9D8B030D-6E8A-4147-A177-3AD203B41FA5}">
                      <a16:colId xmlns:a16="http://schemas.microsoft.com/office/drawing/2014/main" val="2648937507"/>
                    </a:ext>
                  </a:extLst>
                </a:gridCol>
                <a:gridCol w="273878">
                  <a:extLst>
                    <a:ext uri="{9D8B030D-6E8A-4147-A177-3AD203B41FA5}">
                      <a16:colId xmlns:a16="http://schemas.microsoft.com/office/drawing/2014/main" val="3865230097"/>
                    </a:ext>
                  </a:extLst>
                </a:gridCol>
                <a:gridCol w="273878">
                  <a:extLst>
                    <a:ext uri="{9D8B030D-6E8A-4147-A177-3AD203B41FA5}">
                      <a16:colId xmlns:a16="http://schemas.microsoft.com/office/drawing/2014/main" val="2604712063"/>
                    </a:ext>
                  </a:extLst>
                </a:gridCol>
                <a:gridCol w="273878">
                  <a:extLst>
                    <a:ext uri="{9D8B030D-6E8A-4147-A177-3AD203B41FA5}">
                      <a16:colId xmlns:a16="http://schemas.microsoft.com/office/drawing/2014/main" val="3797226581"/>
                    </a:ext>
                  </a:extLst>
                </a:gridCol>
              </a:tblGrid>
              <a:tr h="313764">
                <a:tc>
                  <a:txBody>
                    <a:bodyPr/>
                    <a:lstStyle/>
                    <a:p>
                      <a:pPr algn="ctr"/>
                      <a:r>
                        <a:rPr lang="en-US" sz="1400" b="0" dirty="0"/>
                        <a:t>0.1</a:t>
                      </a:r>
                    </a:p>
                  </a:txBody>
                  <a:tcPr marL="0" marR="0" marT="0" marB="0" anchor="ctr">
                    <a:solidFill>
                      <a:schemeClr val="bg1"/>
                    </a:solidFill>
                  </a:tcPr>
                </a:tc>
                <a:tc>
                  <a:txBody>
                    <a:bodyPr/>
                    <a:lstStyle/>
                    <a:p>
                      <a:pPr algn="ctr"/>
                      <a:r>
                        <a:rPr lang="en-US" sz="1400" b="1" dirty="0">
                          <a:solidFill>
                            <a:srgbClr val="FF0000"/>
                          </a:solidFill>
                        </a:rPr>
                        <a:t>2.4</a:t>
                      </a:r>
                    </a:p>
                  </a:txBody>
                  <a:tcPr marL="0" marR="0" marT="0" marB="0" anchor="ctr">
                    <a:solidFill>
                      <a:schemeClr val="bg1"/>
                    </a:solidFill>
                  </a:tcPr>
                </a:tc>
                <a:tc>
                  <a:txBody>
                    <a:bodyPr/>
                    <a:lstStyle/>
                    <a:p>
                      <a:pPr algn="ctr"/>
                      <a:r>
                        <a:rPr lang="en-US" sz="1400" b="0" dirty="0"/>
                        <a:t>1.6</a:t>
                      </a:r>
                    </a:p>
                  </a:txBody>
                  <a:tcPr marL="0" marR="0" marT="0" marB="0" anchor="ctr">
                    <a:solidFill>
                      <a:schemeClr val="bg1"/>
                    </a:solidFill>
                  </a:tcPr>
                </a:tc>
                <a:tc>
                  <a:txBody>
                    <a:bodyPr/>
                    <a:lstStyle/>
                    <a:p>
                      <a:pPr algn="ctr"/>
                      <a:r>
                        <a:rPr lang="en-US" sz="1400" b="0" dirty="0"/>
                        <a:t>1.8</a:t>
                      </a:r>
                    </a:p>
                  </a:txBody>
                  <a:tcPr marL="0" marR="0" marT="0" marB="0" anchor="ctr">
                    <a:solidFill>
                      <a:schemeClr val="bg1"/>
                    </a:solidFill>
                  </a:tcPr>
                </a:tc>
                <a:tc>
                  <a:txBody>
                    <a:bodyPr/>
                    <a:lstStyle/>
                    <a:p>
                      <a:pPr algn="ctr"/>
                      <a:r>
                        <a:rPr lang="en-US" sz="1400" b="0" dirty="0"/>
                        <a:t>0.5</a:t>
                      </a:r>
                    </a:p>
                  </a:txBody>
                  <a:tcPr marL="0" marR="0" marT="0" marB="0" anchor="ctr">
                    <a:solidFill>
                      <a:schemeClr val="bg1"/>
                    </a:solidFill>
                  </a:tcPr>
                </a:tc>
                <a:tc>
                  <a:txBody>
                    <a:bodyPr/>
                    <a:lstStyle/>
                    <a:p>
                      <a:pPr algn="ctr"/>
                      <a:r>
                        <a:rPr lang="en-US" sz="1400" b="0" dirty="0"/>
                        <a:t>0.9</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3.2</a:t>
                      </a:r>
                    </a:p>
                  </a:txBody>
                  <a:tcPr marL="0" marR="0" marT="0" marB="0" anchor="ctr">
                    <a:solidFill>
                      <a:schemeClr val="bg1"/>
                    </a:solidFill>
                  </a:tcPr>
                </a:tc>
                <a:extLst>
                  <a:ext uri="{0D108BD9-81ED-4DB2-BD59-A6C34878D82A}">
                    <a16:rowId xmlns:a16="http://schemas.microsoft.com/office/drawing/2014/main" val="1811048262"/>
                  </a:ext>
                </a:extLst>
              </a:tr>
              <a:tr h="313764">
                <a:tc>
                  <a:txBody>
                    <a:bodyPr/>
                    <a:lstStyle/>
                    <a:p>
                      <a:pPr algn="ctr"/>
                      <a:r>
                        <a:rPr lang="en-US" sz="1400" b="0" dirty="0"/>
                        <a:t>0.5</a:t>
                      </a:r>
                    </a:p>
                  </a:txBody>
                  <a:tcPr marL="0" marR="0" marT="0" marB="0" anchor="ctr">
                    <a:solidFill>
                      <a:schemeClr val="bg1"/>
                    </a:solidFill>
                  </a:tcPr>
                </a:tc>
                <a:tc>
                  <a:txBody>
                    <a:bodyPr/>
                    <a:lstStyle/>
                    <a:p>
                      <a:pPr algn="ctr"/>
                      <a:r>
                        <a:rPr lang="en-US" sz="1400" b="1" dirty="0">
                          <a:solidFill>
                            <a:srgbClr val="FF0000"/>
                          </a:solidFill>
                        </a:rPr>
                        <a:t>2.6</a:t>
                      </a:r>
                    </a:p>
                  </a:txBody>
                  <a:tcPr marL="0" marR="0" marT="0" marB="0" anchor="ctr">
                    <a:solidFill>
                      <a:schemeClr val="bg1"/>
                    </a:solidFill>
                  </a:tcPr>
                </a:tc>
                <a:tc>
                  <a:txBody>
                    <a:bodyPr/>
                    <a:lstStyle/>
                    <a:p>
                      <a:pPr algn="ctr"/>
                      <a:r>
                        <a:rPr lang="en-US" sz="1400" b="0" dirty="0"/>
                        <a:t>1.4</a:t>
                      </a:r>
                    </a:p>
                  </a:txBody>
                  <a:tcPr marL="0" marR="0" marT="0" marB="0" anchor="ctr">
                    <a:solidFill>
                      <a:schemeClr val="bg1"/>
                    </a:solidFill>
                  </a:tcPr>
                </a:tc>
                <a:tc>
                  <a:txBody>
                    <a:bodyPr/>
                    <a:lstStyle/>
                    <a:p>
                      <a:pPr algn="ctr"/>
                      <a:r>
                        <a:rPr lang="en-US" sz="1400" b="0" dirty="0"/>
                        <a:t>2.9</a:t>
                      </a:r>
                    </a:p>
                  </a:txBody>
                  <a:tcPr marL="0" marR="0" marT="0" marB="0" anchor="ctr">
                    <a:solidFill>
                      <a:schemeClr val="bg1"/>
                    </a:solidFill>
                  </a:tcPr>
                </a:tc>
                <a:tc>
                  <a:txBody>
                    <a:bodyPr/>
                    <a:lstStyle/>
                    <a:p>
                      <a:pPr algn="ctr"/>
                      <a:r>
                        <a:rPr lang="en-US" sz="1400" b="0" dirty="0"/>
                        <a:t>1.5</a:t>
                      </a:r>
                    </a:p>
                  </a:txBody>
                  <a:tcPr marL="0" marR="0" marT="0" marB="0" anchor="ctr">
                    <a:solidFill>
                      <a:schemeClr val="bg1"/>
                    </a:solidFill>
                  </a:tcPr>
                </a:tc>
                <a:tc>
                  <a:txBody>
                    <a:bodyPr/>
                    <a:lstStyle/>
                    <a:p>
                      <a:pPr algn="ctr"/>
                      <a:r>
                        <a:rPr lang="en-US" sz="1400" b="0" dirty="0"/>
                        <a:t>3.6</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6.1</a:t>
                      </a:r>
                    </a:p>
                  </a:txBody>
                  <a:tcPr marL="0" marR="0" marT="0" marB="0" anchor="ctr">
                    <a:solidFill>
                      <a:schemeClr val="bg1"/>
                    </a:solidFill>
                  </a:tcPr>
                </a:tc>
                <a:extLst>
                  <a:ext uri="{0D108BD9-81ED-4DB2-BD59-A6C34878D82A}">
                    <a16:rowId xmlns:a16="http://schemas.microsoft.com/office/drawing/2014/main" val="1623160804"/>
                  </a:ext>
                </a:extLst>
              </a:tr>
              <a:tr h="313764">
                <a:tc>
                  <a:txBody>
                    <a:bodyPr/>
                    <a:lstStyle/>
                    <a:p>
                      <a:pPr algn="ctr"/>
                      <a:r>
                        <a:rPr lang="en-US" sz="1400" b="0" dirty="0"/>
                        <a:t>…</a:t>
                      </a:r>
                    </a:p>
                  </a:txBody>
                  <a:tcPr marL="0" marR="0" marT="0" marB="0" anchor="ctr">
                    <a:solidFill>
                      <a:schemeClr val="bg1"/>
                    </a:solidFill>
                  </a:tcPr>
                </a:tc>
                <a:tc>
                  <a:txBody>
                    <a:bodyPr/>
                    <a:lstStyle/>
                    <a:p>
                      <a:pPr algn="ctr"/>
                      <a:r>
                        <a:rPr lang="en-US" sz="1400" b="1" dirty="0">
                          <a:solidFill>
                            <a:srgbClr val="FF0000"/>
                          </a:solidFill>
                        </a:rPr>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extLst>
                  <a:ext uri="{0D108BD9-81ED-4DB2-BD59-A6C34878D82A}">
                    <a16:rowId xmlns:a16="http://schemas.microsoft.com/office/drawing/2014/main" val="4268311445"/>
                  </a:ext>
                </a:extLst>
              </a:tr>
              <a:tr h="313764">
                <a:tc>
                  <a:txBody>
                    <a:bodyPr/>
                    <a:lstStyle/>
                    <a:p>
                      <a:pPr algn="ctr"/>
                      <a:r>
                        <a:rPr lang="en-US" sz="1400" b="0" dirty="0"/>
                        <a:t>…</a:t>
                      </a:r>
                    </a:p>
                  </a:txBody>
                  <a:tcPr marL="0" marR="0" marT="0" marB="0" anchor="ctr">
                    <a:solidFill>
                      <a:schemeClr val="bg1"/>
                    </a:solidFill>
                  </a:tcPr>
                </a:tc>
                <a:tc>
                  <a:txBody>
                    <a:bodyPr/>
                    <a:lstStyle/>
                    <a:p>
                      <a:pPr algn="ctr"/>
                      <a:r>
                        <a:rPr lang="en-US" sz="1400" b="1" dirty="0">
                          <a:solidFill>
                            <a:srgbClr val="FF0000"/>
                          </a:solidFill>
                        </a:rPr>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extLst>
                  <a:ext uri="{0D108BD9-81ED-4DB2-BD59-A6C34878D82A}">
                    <a16:rowId xmlns:a16="http://schemas.microsoft.com/office/drawing/2014/main" val="3457582356"/>
                  </a:ext>
                </a:extLst>
              </a:tr>
              <a:tr h="313764">
                <a:tc>
                  <a:txBody>
                    <a:bodyPr/>
                    <a:lstStyle/>
                    <a:p>
                      <a:pPr algn="ctr"/>
                      <a:r>
                        <a:rPr lang="en-US" sz="1400" b="0" dirty="0"/>
                        <a:t>0.6</a:t>
                      </a:r>
                    </a:p>
                  </a:txBody>
                  <a:tcPr marL="0" marR="0" marT="0" marB="0" anchor="ctr">
                    <a:solidFill>
                      <a:schemeClr val="bg1"/>
                    </a:solidFill>
                  </a:tcPr>
                </a:tc>
                <a:tc>
                  <a:txBody>
                    <a:bodyPr/>
                    <a:lstStyle/>
                    <a:p>
                      <a:pPr algn="ctr"/>
                      <a:r>
                        <a:rPr lang="en-US" sz="1400" b="1" dirty="0">
                          <a:solidFill>
                            <a:srgbClr val="FF0000"/>
                          </a:solidFill>
                        </a:rPr>
                        <a:t>1.8</a:t>
                      </a:r>
                    </a:p>
                  </a:txBody>
                  <a:tcPr marL="0" marR="0" marT="0" marB="0" anchor="ctr">
                    <a:solidFill>
                      <a:schemeClr val="bg1"/>
                    </a:solidFill>
                  </a:tcPr>
                </a:tc>
                <a:tc>
                  <a:txBody>
                    <a:bodyPr/>
                    <a:lstStyle/>
                    <a:p>
                      <a:pPr algn="ctr"/>
                      <a:r>
                        <a:rPr lang="en-US" sz="1400" b="0" dirty="0"/>
                        <a:t>2.7</a:t>
                      </a:r>
                    </a:p>
                  </a:txBody>
                  <a:tcPr marL="0" marR="0" marT="0" marB="0" anchor="ctr">
                    <a:solidFill>
                      <a:schemeClr val="bg1"/>
                    </a:solidFill>
                  </a:tcPr>
                </a:tc>
                <a:tc>
                  <a:txBody>
                    <a:bodyPr/>
                    <a:lstStyle/>
                    <a:p>
                      <a:pPr algn="ctr"/>
                      <a:r>
                        <a:rPr lang="en-US" sz="1400" b="0" dirty="0"/>
                        <a:t>1.9</a:t>
                      </a:r>
                    </a:p>
                  </a:txBody>
                  <a:tcPr marL="0" marR="0" marT="0" marB="0" anchor="ctr">
                    <a:solidFill>
                      <a:schemeClr val="bg1"/>
                    </a:solidFill>
                  </a:tcPr>
                </a:tc>
                <a:tc>
                  <a:txBody>
                    <a:bodyPr/>
                    <a:lstStyle/>
                    <a:p>
                      <a:pPr algn="ctr"/>
                      <a:r>
                        <a:rPr lang="en-US" sz="1400" b="0" dirty="0"/>
                        <a:t>2.4</a:t>
                      </a:r>
                    </a:p>
                  </a:txBody>
                  <a:tcPr marL="0" marR="0" marT="0" marB="0" anchor="ctr">
                    <a:solidFill>
                      <a:schemeClr val="bg1"/>
                    </a:solidFill>
                  </a:tcPr>
                </a:tc>
                <a:tc>
                  <a:txBody>
                    <a:bodyPr/>
                    <a:lstStyle/>
                    <a:p>
                      <a:pPr algn="ctr"/>
                      <a:r>
                        <a:rPr lang="en-US" sz="1400" b="0" dirty="0"/>
                        <a:t>2.0</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1.2</a:t>
                      </a:r>
                    </a:p>
                  </a:txBody>
                  <a:tcPr marL="0" marR="0" marT="0" marB="0" anchor="ctr">
                    <a:solidFill>
                      <a:schemeClr val="bg1"/>
                    </a:solidFill>
                  </a:tcPr>
                </a:tc>
                <a:extLst>
                  <a:ext uri="{0D108BD9-81ED-4DB2-BD59-A6C34878D82A}">
                    <a16:rowId xmlns:a16="http://schemas.microsoft.com/office/drawing/2014/main" val="633999658"/>
                  </a:ext>
                </a:extLst>
              </a:tr>
            </a:tbl>
          </a:graphicData>
        </a:graphic>
      </p:graphicFrame>
      <mc:AlternateContent xmlns:mc="http://schemas.openxmlformats.org/markup-compatibility/2006">
        <mc:Choice xmlns:a14="http://schemas.microsoft.com/office/drawing/2010/main" Requires="a14">
          <p:sp>
            <p:nvSpPr>
              <p:cNvPr id="157" name="TextBox 156"/>
              <p:cNvSpPr txBox="1"/>
              <p:nvPr/>
            </p:nvSpPr>
            <p:spPr>
              <a:xfrm>
                <a:off x="7115359" y="1666504"/>
                <a:ext cx="36259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m:t>
                      </m:r>
                    </m:oMath>
                  </m:oMathPara>
                </a14:m>
                <a:endParaRPr lang="en-US" sz="1400" dirty="0"/>
              </a:p>
            </p:txBody>
          </p:sp>
        </mc:Choice>
        <mc:Fallback>
          <p:sp>
            <p:nvSpPr>
              <p:cNvPr id="157" name="TextBox 156"/>
              <p:cNvSpPr txBox="1">
                <a:spLocks noRot="1" noChangeAspect="1" noMove="1" noResize="1" noEditPoints="1" noAdjustHandles="1" noChangeArrowheads="1" noChangeShapeType="1" noTextEdit="1"/>
              </p:cNvSpPr>
              <p:nvPr/>
            </p:nvSpPr>
            <p:spPr>
              <a:xfrm>
                <a:off x="7115359" y="1666504"/>
                <a:ext cx="362599" cy="307777"/>
              </a:xfrm>
              <a:prstGeom prst="rect">
                <a:avLst/>
              </a:prstGeom>
              <a:blipFill>
                <a:blip r:embed="rId5"/>
                <a:stretch>
                  <a:fillRect/>
                </a:stretch>
              </a:blipFill>
            </p:spPr>
            <p:txBody>
              <a:bodyPr/>
              <a:lstStyle/>
              <a:p>
                <a:r>
                  <a:rPr lang="en-US">
                    <a:noFill/>
                  </a:rPr>
                  <a:t> </a:t>
                </a:r>
              </a:p>
            </p:txBody>
          </p:sp>
        </mc:Fallback>
      </mc:AlternateContent>
      <p:grpSp>
        <p:nvGrpSpPr>
          <p:cNvPr id="159" name="Group 158"/>
          <p:cNvGrpSpPr/>
          <p:nvPr/>
        </p:nvGrpSpPr>
        <p:grpSpPr>
          <a:xfrm>
            <a:off x="7492993" y="1057906"/>
            <a:ext cx="223365" cy="1559232"/>
            <a:chOff x="1800225" y="419100"/>
            <a:chExt cx="182880" cy="1828800"/>
          </a:xfrm>
        </p:grpSpPr>
        <p:sp>
          <p:nvSpPr>
            <p:cNvPr id="160" name="Rectangle 159"/>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tx1"/>
                  </a:solidFill>
                </a:rPr>
                <a:t>0</a:t>
              </a:r>
            </a:p>
          </p:txBody>
        </p:sp>
        <p:sp>
          <p:nvSpPr>
            <p:cNvPr id="161" name="Rectangle 160"/>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b="1" dirty="0">
                  <a:solidFill>
                    <a:srgbClr val="FF0000"/>
                  </a:solidFill>
                </a:rPr>
                <a:t>1</a:t>
              </a:r>
            </a:p>
          </p:txBody>
        </p:sp>
        <p:sp>
          <p:nvSpPr>
            <p:cNvPr id="162" name="Rectangle 161"/>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tx1"/>
                  </a:solidFill>
                </a:rPr>
                <a:t>0</a:t>
              </a:r>
            </a:p>
          </p:txBody>
        </p:sp>
        <p:sp>
          <p:nvSpPr>
            <p:cNvPr id="163" name="Rectangle 162"/>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tx1"/>
                  </a:solidFill>
                </a:rPr>
                <a:t>0</a:t>
              </a:r>
            </a:p>
          </p:txBody>
        </p:sp>
        <p:sp>
          <p:nvSpPr>
            <p:cNvPr id="164" name="Rectangle 163"/>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tx1"/>
                  </a:solidFill>
                </a:rPr>
                <a:t>0</a:t>
              </a:r>
            </a:p>
          </p:txBody>
        </p:sp>
        <p:sp>
          <p:nvSpPr>
            <p:cNvPr id="165" name="Rectangle 16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tx1"/>
                  </a:solidFill>
                </a:rPr>
                <a:t>0</a:t>
              </a:r>
            </a:p>
          </p:txBody>
        </p:sp>
        <p:sp>
          <p:nvSpPr>
            <p:cNvPr id="166" name="Rectangle 16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tx1"/>
                  </a:solidFill>
                </a:rPr>
                <a:t>0</a:t>
              </a:r>
            </a:p>
          </p:txBody>
        </p:sp>
        <p:sp>
          <p:nvSpPr>
            <p:cNvPr id="167" name="Rectangle 16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tx1"/>
                  </a:solidFill>
                </a:rPr>
                <a:t>0</a:t>
              </a:r>
            </a:p>
          </p:txBody>
        </p:sp>
        <p:sp>
          <p:nvSpPr>
            <p:cNvPr id="168" name="Rectangle 16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tx1"/>
                  </a:solidFill>
                </a:rPr>
                <a:t>…</a:t>
              </a:r>
            </a:p>
          </p:txBody>
        </p:sp>
        <p:sp>
          <p:nvSpPr>
            <p:cNvPr id="169" name="Rectangle 16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tx1"/>
                  </a:solidFill>
                </a:rPr>
                <a:t>0</a:t>
              </a:r>
            </a:p>
          </p:txBody>
        </p:sp>
      </p:grpSp>
      <mc:AlternateContent xmlns:mc="http://schemas.openxmlformats.org/markup-compatibility/2006">
        <mc:Choice xmlns:a14="http://schemas.microsoft.com/office/drawing/2010/main" Requires="a14">
          <p:sp>
            <p:nvSpPr>
              <p:cNvPr id="170" name="TextBox 169"/>
              <p:cNvSpPr txBox="1"/>
              <p:nvPr/>
            </p:nvSpPr>
            <p:spPr>
              <a:xfrm>
                <a:off x="5219904" y="506048"/>
                <a:ext cx="3790910" cy="46916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𝑊</m:t>
                          </m:r>
                        </m:e>
                        <m:sub>
                          <m:r>
                            <a:rPr lang="en-US" sz="2400" i="1">
                              <a:latin typeface="Cambria Math" panose="02040503050406030204" pitchFamily="18" charset="0"/>
                            </a:rPr>
                            <m:t>𝑉</m:t>
                          </m:r>
                          <m:r>
                            <a:rPr lang="en-US" sz="2400" i="1">
                              <a:latin typeface="Cambria Math" panose="02040503050406030204" pitchFamily="18" charset="0"/>
                            </a:rPr>
                            <m:t>×</m:t>
                          </m:r>
                          <m:r>
                            <a:rPr lang="en-US" sz="2400" i="1">
                              <a:latin typeface="Cambria Math" panose="02040503050406030204" pitchFamily="18" charset="0"/>
                            </a:rPr>
                            <m:t>𝑁</m:t>
                          </m:r>
                        </m:sub>
                        <m:sup>
                          <m:r>
                            <a:rPr lang="en-US" sz="2400" i="1">
                              <a:latin typeface="Cambria Math" panose="02040503050406030204" pitchFamily="18" charset="0"/>
                            </a:rPr>
                            <m:t>𝑇</m:t>
                          </m:r>
                        </m:sup>
                      </m:sSubSup>
                      <m:r>
                        <a:rPr lang="en-US" sz="2400" i="1">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𝑐𝑎𝑡</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𝑣</m:t>
                          </m:r>
                        </m:e>
                        <m:sub>
                          <m:r>
                            <a:rPr lang="en-US" sz="2400" i="1">
                              <a:latin typeface="Cambria Math" panose="02040503050406030204" pitchFamily="18" charset="0"/>
                            </a:rPr>
                            <m:t>𝑐𝑎𝑡</m:t>
                          </m:r>
                        </m:sub>
                      </m:sSub>
                    </m:oMath>
                  </m:oMathPara>
                </a14:m>
                <a:endParaRPr lang="en-US" sz="2400" dirty="0"/>
              </a:p>
            </p:txBody>
          </p:sp>
        </mc:Choice>
        <mc:Fallback>
          <p:sp>
            <p:nvSpPr>
              <p:cNvPr id="170" name="TextBox 169"/>
              <p:cNvSpPr txBox="1">
                <a:spLocks noRot="1" noChangeAspect="1" noMove="1" noResize="1" noEditPoints="1" noAdjustHandles="1" noChangeArrowheads="1" noChangeShapeType="1" noTextEdit="1"/>
              </p:cNvSpPr>
              <p:nvPr/>
            </p:nvSpPr>
            <p:spPr>
              <a:xfrm>
                <a:off x="5219904" y="506048"/>
                <a:ext cx="3790910" cy="469167"/>
              </a:xfrm>
              <a:prstGeom prst="rect">
                <a:avLst/>
              </a:prstGeom>
              <a:blipFill>
                <a:blip r:embed="rId6"/>
                <a:stretch>
                  <a:fillRect b="-5195"/>
                </a:stretch>
              </a:blipFill>
            </p:spPr>
            <p:txBody>
              <a:bodyPr/>
              <a:lstStyle/>
              <a:p>
                <a:r>
                  <a:rPr lang="en-US">
                    <a:noFill/>
                  </a:rPr>
                  <a:t> </a:t>
                </a:r>
              </a:p>
            </p:txBody>
          </p:sp>
        </mc:Fallback>
      </mc:AlternateContent>
      <p:graphicFrame>
        <p:nvGraphicFramePr>
          <p:cNvPr id="3" name="Table 2"/>
          <p:cNvGraphicFramePr>
            <a:graphicFrameLocks noGrp="1"/>
          </p:cNvGraphicFramePr>
          <p:nvPr>
            <p:extLst>
              <p:ext uri="{D42A27DB-BD31-4B8C-83A1-F6EECF244321}">
                <p14:modId xmlns:p14="http://schemas.microsoft.com/office/powerpoint/2010/main" val="215871313"/>
              </p:ext>
            </p:extLst>
          </p:nvPr>
        </p:nvGraphicFramePr>
        <p:xfrm>
          <a:off x="8022469" y="1023651"/>
          <a:ext cx="286266" cy="1593485"/>
        </p:xfrm>
        <a:graphic>
          <a:graphicData uri="http://schemas.openxmlformats.org/drawingml/2006/table">
            <a:tbl>
              <a:tblPr firstRow="1" bandRow="1">
                <a:tableStyleId>{69CF1AB2-1976-4502-BF36-3FF5EA218861}</a:tableStyleId>
              </a:tblPr>
              <a:tblGrid>
                <a:gridCol w="286266">
                  <a:extLst>
                    <a:ext uri="{9D8B030D-6E8A-4147-A177-3AD203B41FA5}">
                      <a16:colId xmlns:a16="http://schemas.microsoft.com/office/drawing/2014/main" val="4255159121"/>
                    </a:ext>
                  </a:extLst>
                </a:gridCol>
              </a:tblGrid>
              <a:tr h="318697">
                <a:tc>
                  <a:txBody>
                    <a:bodyPr/>
                    <a:lstStyle/>
                    <a:p>
                      <a:pPr algn="ctr"/>
                      <a:r>
                        <a:rPr lang="en-US" sz="1400" b="1" dirty="0">
                          <a:solidFill>
                            <a:srgbClr val="FF0000"/>
                          </a:solidFill>
                        </a:rPr>
                        <a:t>2.4</a:t>
                      </a:r>
                    </a:p>
                  </a:txBody>
                  <a:tcPr marL="0" marR="0" marT="0" marB="0" anchor="ctr">
                    <a:solidFill>
                      <a:schemeClr val="bg1"/>
                    </a:solidFill>
                  </a:tcPr>
                </a:tc>
                <a:extLst>
                  <a:ext uri="{0D108BD9-81ED-4DB2-BD59-A6C34878D82A}">
                    <a16:rowId xmlns:a16="http://schemas.microsoft.com/office/drawing/2014/main" val="2404443869"/>
                  </a:ext>
                </a:extLst>
              </a:tr>
              <a:tr h="318697">
                <a:tc>
                  <a:txBody>
                    <a:bodyPr/>
                    <a:lstStyle/>
                    <a:p>
                      <a:pPr algn="ctr"/>
                      <a:r>
                        <a:rPr lang="en-US" sz="1400" b="1" dirty="0">
                          <a:solidFill>
                            <a:srgbClr val="FF0000"/>
                          </a:solidFill>
                        </a:rPr>
                        <a:t>2.6</a:t>
                      </a:r>
                    </a:p>
                  </a:txBody>
                  <a:tcPr marL="0" marR="0" marT="0" marB="0" anchor="ctr">
                    <a:solidFill>
                      <a:schemeClr val="bg1"/>
                    </a:solidFill>
                  </a:tcPr>
                </a:tc>
                <a:extLst>
                  <a:ext uri="{0D108BD9-81ED-4DB2-BD59-A6C34878D82A}">
                    <a16:rowId xmlns:a16="http://schemas.microsoft.com/office/drawing/2014/main" val="4045244593"/>
                  </a:ext>
                </a:extLst>
              </a:tr>
              <a:tr h="318697">
                <a:tc>
                  <a:txBody>
                    <a:bodyPr/>
                    <a:lstStyle/>
                    <a:p>
                      <a:pPr algn="ctr"/>
                      <a:r>
                        <a:rPr lang="en-US" sz="1400" b="1" dirty="0">
                          <a:solidFill>
                            <a:srgbClr val="FF0000"/>
                          </a:solidFill>
                        </a:rPr>
                        <a:t>…</a:t>
                      </a:r>
                    </a:p>
                  </a:txBody>
                  <a:tcPr marL="0" marR="0" marT="0" marB="0" anchor="ctr">
                    <a:solidFill>
                      <a:schemeClr val="bg1"/>
                    </a:solidFill>
                  </a:tcPr>
                </a:tc>
                <a:extLst>
                  <a:ext uri="{0D108BD9-81ED-4DB2-BD59-A6C34878D82A}">
                    <a16:rowId xmlns:a16="http://schemas.microsoft.com/office/drawing/2014/main" val="2752563613"/>
                  </a:ext>
                </a:extLst>
              </a:tr>
              <a:tr h="318697">
                <a:tc>
                  <a:txBody>
                    <a:bodyPr/>
                    <a:lstStyle/>
                    <a:p>
                      <a:pPr algn="ctr"/>
                      <a:r>
                        <a:rPr lang="en-US" sz="1400" b="1" dirty="0">
                          <a:solidFill>
                            <a:srgbClr val="FF0000"/>
                          </a:solidFill>
                        </a:rPr>
                        <a:t>…</a:t>
                      </a:r>
                    </a:p>
                  </a:txBody>
                  <a:tcPr marL="0" marR="0" marT="0" marB="0" anchor="ctr">
                    <a:solidFill>
                      <a:schemeClr val="bg1"/>
                    </a:solidFill>
                  </a:tcPr>
                </a:tc>
                <a:extLst>
                  <a:ext uri="{0D108BD9-81ED-4DB2-BD59-A6C34878D82A}">
                    <a16:rowId xmlns:a16="http://schemas.microsoft.com/office/drawing/2014/main" val="201681552"/>
                  </a:ext>
                </a:extLst>
              </a:tr>
              <a:tr h="318697">
                <a:tc>
                  <a:txBody>
                    <a:bodyPr/>
                    <a:lstStyle/>
                    <a:p>
                      <a:pPr algn="ctr"/>
                      <a:r>
                        <a:rPr lang="en-US" sz="1400" b="1" dirty="0">
                          <a:solidFill>
                            <a:srgbClr val="FF0000"/>
                          </a:solidFill>
                        </a:rPr>
                        <a:t>1.8</a:t>
                      </a:r>
                    </a:p>
                  </a:txBody>
                  <a:tcPr marL="0" marR="0" marT="0" marB="0" anchor="ctr">
                    <a:solidFill>
                      <a:schemeClr val="bg1"/>
                    </a:solidFill>
                  </a:tcPr>
                </a:tc>
                <a:extLst>
                  <a:ext uri="{0D108BD9-81ED-4DB2-BD59-A6C34878D82A}">
                    <a16:rowId xmlns:a16="http://schemas.microsoft.com/office/drawing/2014/main" val="177053094"/>
                  </a:ext>
                </a:extLst>
              </a:tr>
            </a:tbl>
          </a:graphicData>
        </a:graphic>
      </p:graphicFrame>
      <mc:AlternateContent xmlns:mc="http://schemas.openxmlformats.org/markup-compatibility/2006">
        <mc:Choice xmlns:a14="http://schemas.microsoft.com/office/drawing/2010/main" Requires="a14">
          <p:sp>
            <p:nvSpPr>
              <p:cNvPr id="171" name="TextBox 170"/>
              <p:cNvSpPr txBox="1"/>
              <p:nvPr/>
            </p:nvSpPr>
            <p:spPr>
              <a:xfrm>
                <a:off x="7684908" y="1680159"/>
                <a:ext cx="36901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m:t>
                      </m:r>
                    </m:oMath>
                  </m:oMathPara>
                </a14:m>
                <a:endParaRPr lang="en-US" sz="1400" dirty="0"/>
              </a:p>
            </p:txBody>
          </p:sp>
        </mc:Choice>
        <mc:Fallback>
          <p:sp>
            <p:nvSpPr>
              <p:cNvPr id="171" name="TextBox 170"/>
              <p:cNvSpPr txBox="1">
                <a:spLocks noRot="1" noChangeAspect="1" noMove="1" noResize="1" noEditPoints="1" noAdjustHandles="1" noChangeArrowheads="1" noChangeShapeType="1" noTextEdit="1"/>
              </p:cNvSpPr>
              <p:nvPr/>
            </p:nvSpPr>
            <p:spPr>
              <a:xfrm>
                <a:off x="7684908" y="1680159"/>
                <a:ext cx="369012" cy="307777"/>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2258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wipe(down)">
                                      <p:cBhvr>
                                        <p:cTn id="10" dur="500"/>
                                        <p:tgtEl>
                                          <p:spTgt spid="157"/>
                                        </p:tgtEl>
                                      </p:cBhvr>
                                    </p:animEffect>
                                  </p:childTnLst>
                                </p:cTn>
                              </p:par>
                              <p:par>
                                <p:cTn id="11" presetID="22" presetClass="entr" presetSubtype="4" fill="hold" nodeType="withEffect">
                                  <p:stCondLst>
                                    <p:cond delay="0"/>
                                  </p:stCondLst>
                                  <p:childTnLst>
                                    <p:set>
                                      <p:cBhvr>
                                        <p:cTn id="12" dur="1" fill="hold">
                                          <p:stCondLst>
                                            <p:cond delay="0"/>
                                          </p:stCondLst>
                                        </p:cTn>
                                        <p:tgtEl>
                                          <p:spTgt spid="159"/>
                                        </p:tgtEl>
                                        <p:attrNameLst>
                                          <p:attrName>style.visibility</p:attrName>
                                        </p:attrNameLst>
                                      </p:cBhvr>
                                      <p:to>
                                        <p:strVal val="visible"/>
                                      </p:to>
                                    </p:set>
                                    <p:animEffect transition="in" filter="wipe(down)">
                                      <p:cBhvr>
                                        <p:cTn id="13" dur="500"/>
                                        <p:tgtEl>
                                          <p:spTgt spid="15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0"/>
                                        </p:tgtEl>
                                        <p:attrNameLst>
                                          <p:attrName>style.visibility</p:attrName>
                                        </p:attrNameLst>
                                      </p:cBhvr>
                                      <p:to>
                                        <p:strVal val="visible"/>
                                      </p:to>
                                    </p:set>
                                    <p:animEffect transition="in" filter="wipe(down)">
                                      <p:cBhvr>
                                        <p:cTn id="16" dur="500"/>
                                        <p:tgtEl>
                                          <p:spTgt spid="170"/>
                                        </p:tgtEl>
                                      </p:cBhvr>
                                    </p:animEffect>
                                  </p:childTnLst>
                                </p:cTn>
                              </p:par>
                              <p:par>
                                <p:cTn id="17" presetID="2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1"/>
                                        </p:tgtEl>
                                        <p:attrNameLst>
                                          <p:attrName>style.visibility</p:attrName>
                                        </p:attrNameLst>
                                      </p:cBhvr>
                                      <p:to>
                                        <p:strVal val="visible"/>
                                      </p:to>
                                    </p:set>
                                    <p:animEffect transition="in" filter="wipe(down)">
                                      <p:cBhvr>
                                        <p:cTn id="22"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70" grpId="0"/>
      <p:bldP spid="17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77</a:t>
            </a:fld>
            <a:endParaRPr lang="en-US" dirty="0"/>
          </a:p>
        </p:txBody>
      </p:sp>
      <p:grpSp>
        <p:nvGrpSpPr>
          <p:cNvPr id="20" name="Group 19"/>
          <p:cNvGrpSpPr/>
          <p:nvPr/>
        </p:nvGrpSpPr>
        <p:grpSpPr>
          <a:xfrm>
            <a:off x="4188025" y="3075275"/>
            <a:ext cx="154305" cy="133731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grpSp>
        <p:nvGrpSpPr>
          <p:cNvPr id="21" name="Group 20"/>
          <p:cNvGrpSpPr/>
          <p:nvPr/>
        </p:nvGrpSpPr>
        <p:grpSpPr>
          <a:xfrm>
            <a:off x="4188026" y="4688345"/>
            <a:ext cx="154305" cy="133731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32" name="TextBox 31"/>
          <p:cNvSpPr txBox="1"/>
          <p:nvPr/>
        </p:nvSpPr>
        <p:spPr>
          <a:xfrm>
            <a:off x="3729485" y="3543333"/>
            <a:ext cx="470000" cy="338554"/>
          </a:xfrm>
          <a:prstGeom prst="rect">
            <a:avLst/>
          </a:prstGeom>
          <a:noFill/>
        </p:spPr>
        <p:txBody>
          <a:bodyPr wrap="none" rtlCol="0">
            <a:spAutoFit/>
          </a:bodyPr>
          <a:lstStyle/>
          <a:p>
            <a:r>
              <a:rPr lang="en-US" sz="1600" dirty="0" err="1"/>
              <a:t>x</a:t>
            </a:r>
            <a:r>
              <a:rPr lang="en-US" sz="1600" baseline="-25000" dirty="0" err="1"/>
              <a:t>cat</a:t>
            </a:r>
            <a:endParaRPr lang="en-US" sz="1600" dirty="0"/>
          </a:p>
        </p:txBody>
      </p:sp>
      <p:sp>
        <p:nvSpPr>
          <p:cNvPr id="33" name="TextBox 32"/>
          <p:cNvSpPr txBox="1"/>
          <p:nvPr/>
        </p:nvSpPr>
        <p:spPr>
          <a:xfrm>
            <a:off x="3764225" y="5168779"/>
            <a:ext cx="437940" cy="338554"/>
          </a:xfrm>
          <a:prstGeom prst="rect">
            <a:avLst/>
          </a:prstGeom>
          <a:noFill/>
        </p:spPr>
        <p:txBody>
          <a:bodyPr wrap="none" rtlCol="0">
            <a:spAutoFit/>
          </a:bodyPr>
          <a:lstStyle/>
          <a:p>
            <a:r>
              <a:rPr lang="en-US" sz="1600" dirty="0" err="1"/>
              <a:t>x</a:t>
            </a:r>
            <a:r>
              <a:rPr lang="en-US" sz="1600" baseline="-25000" dirty="0" err="1"/>
              <a:t>on</a:t>
            </a:r>
            <a:endParaRPr lang="en-US" sz="1600" dirty="0"/>
          </a:p>
        </p:txBody>
      </p:sp>
      <p:grpSp>
        <p:nvGrpSpPr>
          <p:cNvPr id="46" name="Group 45"/>
          <p:cNvGrpSpPr/>
          <p:nvPr/>
        </p:nvGrpSpPr>
        <p:grpSpPr>
          <a:xfrm>
            <a:off x="6135603" y="4096685"/>
            <a:ext cx="154305" cy="802386"/>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grpSp>
      <p:grpSp>
        <p:nvGrpSpPr>
          <p:cNvPr id="57" name="Group 56"/>
          <p:cNvGrpSpPr/>
          <p:nvPr/>
        </p:nvGrpSpPr>
        <p:grpSpPr>
          <a:xfrm>
            <a:off x="8086830" y="3877661"/>
            <a:ext cx="154305" cy="133731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68" name="TextBox 67"/>
          <p:cNvSpPr txBox="1"/>
          <p:nvPr/>
        </p:nvSpPr>
        <p:spPr>
          <a:xfrm>
            <a:off x="3859796" y="2748685"/>
            <a:ext cx="1261884" cy="369332"/>
          </a:xfrm>
          <a:prstGeom prst="rect">
            <a:avLst/>
          </a:prstGeom>
          <a:noFill/>
        </p:spPr>
        <p:txBody>
          <a:bodyPr wrap="none" rtlCol="0">
            <a:spAutoFit/>
          </a:bodyPr>
          <a:lstStyle/>
          <a:p>
            <a:r>
              <a:rPr lang="en-US" dirty="0"/>
              <a:t>Input layer</a:t>
            </a:r>
          </a:p>
        </p:txBody>
      </p:sp>
      <p:cxnSp>
        <p:nvCxnSpPr>
          <p:cNvPr id="70" name="Straight Connector 69"/>
          <p:cNvCxnSpPr/>
          <p:nvPr/>
        </p:nvCxnSpPr>
        <p:spPr>
          <a:xfrm>
            <a:off x="4316136" y="3081401"/>
            <a:ext cx="1792202" cy="102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4343400" y="4094469"/>
            <a:ext cx="1792202" cy="59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338683" y="4411168"/>
            <a:ext cx="1796921" cy="487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4343400" y="4907370"/>
            <a:ext cx="1792202" cy="111828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871588" y="5176055"/>
            <a:ext cx="1479892" cy="369332"/>
          </a:xfrm>
          <a:prstGeom prst="rect">
            <a:avLst/>
          </a:prstGeom>
          <a:noFill/>
        </p:spPr>
        <p:txBody>
          <a:bodyPr wrap="none" rtlCol="0">
            <a:spAutoFit/>
          </a:bodyPr>
          <a:lstStyle/>
          <a:p>
            <a:r>
              <a:rPr lang="en-US" dirty="0"/>
              <a:t>Hidden layer</a:t>
            </a:r>
          </a:p>
        </p:txBody>
      </p:sp>
      <p:sp>
        <p:nvSpPr>
          <p:cNvPr id="83" name="TextBox 82"/>
          <p:cNvSpPr txBox="1"/>
          <p:nvPr/>
        </p:nvSpPr>
        <p:spPr>
          <a:xfrm>
            <a:off x="8408623" y="4431013"/>
            <a:ext cx="458780" cy="338554"/>
          </a:xfrm>
          <a:prstGeom prst="rect">
            <a:avLst/>
          </a:prstGeom>
          <a:noFill/>
        </p:spPr>
        <p:txBody>
          <a:bodyPr wrap="none" rtlCol="0">
            <a:spAutoFit/>
          </a:bodyPr>
          <a:lstStyle/>
          <a:p>
            <a:r>
              <a:rPr lang="en-US" sz="1600" dirty="0"/>
              <a:t>sat</a:t>
            </a:r>
          </a:p>
        </p:txBody>
      </p:sp>
      <p:cxnSp>
        <p:nvCxnSpPr>
          <p:cNvPr id="84" name="Straight Connector 83"/>
          <p:cNvCxnSpPr/>
          <p:nvPr/>
        </p:nvCxnSpPr>
        <p:spPr>
          <a:xfrm flipV="1">
            <a:off x="6289907" y="3876978"/>
            <a:ext cx="1796922" cy="217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289907" y="4899073"/>
            <a:ext cx="1796922" cy="3159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7778169" y="3551042"/>
            <a:ext cx="1441420" cy="369332"/>
          </a:xfrm>
          <a:prstGeom prst="rect">
            <a:avLst/>
          </a:prstGeom>
          <a:noFill/>
        </p:spPr>
        <p:txBody>
          <a:bodyPr wrap="none" rtlCol="0">
            <a:spAutoFit/>
          </a:bodyPr>
          <a:lstStyle/>
          <a:p>
            <a:r>
              <a:rPr lang="en-US" dirty="0"/>
              <a:t>Output layer</a:t>
            </a:r>
          </a:p>
        </p:txBody>
      </p:sp>
      <p:sp>
        <p:nvSpPr>
          <p:cNvPr id="74" name="TextBox 73"/>
          <p:cNvSpPr txBox="1"/>
          <p:nvPr/>
        </p:nvSpPr>
        <p:spPr>
          <a:xfrm>
            <a:off x="3708412" y="4230417"/>
            <a:ext cx="524503" cy="248209"/>
          </a:xfrm>
          <a:prstGeom prst="rect">
            <a:avLst/>
          </a:prstGeom>
          <a:noFill/>
        </p:spPr>
        <p:txBody>
          <a:bodyPr wrap="none" rtlCol="0">
            <a:spAutoFit/>
          </a:bodyPr>
          <a:lstStyle/>
          <a:p>
            <a:r>
              <a:rPr lang="en-US" sz="1013" dirty="0"/>
              <a:t>V-dim</a:t>
            </a:r>
          </a:p>
        </p:txBody>
      </p:sp>
      <p:sp>
        <p:nvSpPr>
          <p:cNvPr id="75" name="TextBox 74"/>
          <p:cNvSpPr txBox="1"/>
          <p:nvPr/>
        </p:nvSpPr>
        <p:spPr>
          <a:xfrm>
            <a:off x="3708412" y="5825059"/>
            <a:ext cx="524503" cy="248209"/>
          </a:xfrm>
          <a:prstGeom prst="rect">
            <a:avLst/>
          </a:prstGeom>
          <a:noFill/>
        </p:spPr>
        <p:txBody>
          <a:bodyPr wrap="none" rtlCol="0">
            <a:spAutoFit/>
          </a:bodyPr>
          <a:lstStyle/>
          <a:p>
            <a:r>
              <a:rPr lang="en-US" sz="1013" dirty="0"/>
              <a:t>V-dim</a:t>
            </a:r>
          </a:p>
        </p:txBody>
      </p:sp>
      <p:sp>
        <p:nvSpPr>
          <p:cNvPr id="77" name="TextBox 76"/>
          <p:cNvSpPr txBox="1"/>
          <p:nvPr/>
        </p:nvSpPr>
        <p:spPr>
          <a:xfrm>
            <a:off x="6014316" y="5373791"/>
            <a:ext cx="800219" cy="369332"/>
          </a:xfrm>
          <a:prstGeom prst="rect">
            <a:avLst/>
          </a:prstGeom>
          <a:noFill/>
        </p:spPr>
        <p:txBody>
          <a:bodyPr wrap="none" rtlCol="0">
            <a:spAutoFit/>
          </a:bodyPr>
          <a:lstStyle/>
          <a:p>
            <a:r>
              <a:rPr lang="en-US" dirty="0"/>
              <a:t>N-dim</a:t>
            </a:r>
          </a:p>
        </p:txBody>
      </p:sp>
      <p:sp>
        <p:nvSpPr>
          <p:cNvPr id="80" name="TextBox 79"/>
          <p:cNvSpPr txBox="1"/>
          <p:nvPr/>
        </p:nvSpPr>
        <p:spPr>
          <a:xfrm>
            <a:off x="8328231" y="5039376"/>
            <a:ext cx="524503" cy="248209"/>
          </a:xfrm>
          <a:prstGeom prst="rect">
            <a:avLst/>
          </a:prstGeom>
          <a:noFill/>
        </p:spPr>
        <p:txBody>
          <a:bodyPr wrap="none" rtlCol="0">
            <a:spAutoFit/>
          </a:bodyPr>
          <a:lstStyle/>
          <a:p>
            <a:r>
              <a:rPr lang="en-US" sz="1013" dirty="0"/>
              <a:t>V-dim</a:t>
            </a:r>
          </a:p>
        </p:txBody>
      </p:sp>
      <mc:AlternateContent xmlns:mc="http://schemas.openxmlformats.org/markup-compatibility/2006">
        <mc:Choice xmlns:a14="http://schemas.microsoft.com/office/drawing/2010/main" Requires="a14">
          <p:sp>
            <p:nvSpPr>
              <p:cNvPr id="98" name="TextBox 97"/>
              <p:cNvSpPr txBox="1"/>
              <p:nvPr/>
            </p:nvSpPr>
            <p:spPr>
              <a:xfrm rot="1413182">
                <a:off x="4311238" y="3820032"/>
                <a:ext cx="1922834" cy="3396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𝑇</m:t>
                          </m:r>
                        </m:sup>
                      </m:sSubSup>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𝑥</m:t>
                          </m:r>
                        </m:e>
                        <m:sub>
                          <m:r>
                            <a:rPr lang="en-US" sz="1575" i="1">
                              <a:latin typeface="Cambria Math" panose="02040503050406030204" pitchFamily="18" charset="0"/>
                            </a:rPr>
                            <m:t>𝑐𝑎𝑡</m:t>
                          </m:r>
                        </m:sub>
                      </m:sSub>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𝑣</m:t>
                          </m:r>
                        </m:e>
                        <m:sub>
                          <m:r>
                            <a:rPr lang="en-US" sz="1575" i="1">
                              <a:latin typeface="Cambria Math" panose="02040503050406030204" pitchFamily="18" charset="0"/>
                            </a:rPr>
                            <m:t>𝑐𝑎𝑡</m:t>
                          </m:r>
                        </m:sub>
                      </m:sSub>
                    </m:oMath>
                  </m:oMathPara>
                </a14:m>
                <a:endParaRPr lang="en-US" sz="1575" dirty="0"/>
              </a:p>
            </p:txBody>
          </p:sp>
        </mc:Choice>
        <mc:Fallback>
          <p:sp>
            <p:nvSpPr>
              <p:cNvPr id="98" name="TextBox 97"/>
              <p:cNvSpPr txBox="1">
                <a:spLocks noRot="1" noChangeAspect="1" noMove="1" noResize="1" noEditPoints="1" noAdjustHandles="1" noChangeArrowheads="1" noChangeShapeType="1" noTextEdit="1"/>
              </p:cNvSpPr>
              <p:nvPr/>
            </p:nvSpPr>
            <p:spPr>
              <a:xfrm rot="1413182">
                <a:off x="4311238" y="3820032"/>
                <a:ext cx="1922834" cy="33964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9" name="TextBox 98"/>
              <p:cNvSpPr txBox="1"/>
              <p:nvPr/>
            </p:nvSpPr>
            <p:spPr>
              <a:xfrm rot="19631347">
                <a:off x="4387389" y="4902061"/>
                <a:ext cx="1813958" cy="3396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𝑇</m:t>
                          </m:r>
                        </m:sup>
                      </m:sSubSup>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𝑥</m:t>
                          </m:r>
                        </m:e>
                        <m:sub>
                          <m:r>
                            <a:rPr lang="en-US" sz="1575" i="1">
                              <a:latin typeface="Cambria Math" panose="02040503050406030204" pitchFamily="18" charset="0"/>
                            </a:rPr>
                            <m:t>𝑜𝑛</m:t>
                          </m:r>
                        </m:sub>
                      </m:sSub>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𝑣</m:t>
                          </m:r>
                        </m:e>
                        <m:sub>
                          <m:r>
                            <a:rPr lang="en-US" sz="1575" i="1">
                              <a:latin typeface="Cambria Math" panose="02040503050406030204" pitchFamily="18" charset="0"/>
                            </a:rPr>
                            <m:t>𝑜𝑛</m:t>
                          </m:r>
                        </m:sub>
                      </m:sSub>
                    </m:oMath>
                  </m:oMathPara>
                </a14:m>
                <a:endParaRPr lang="en-US" sz="1575" dirty="0"/>
              </a:p>
            </p:txBody>
          </p:sp>
        </mc:Choice>
        <mc:Fallback>
          <p:sp>
            <p:nvSpPr>
              <p:cNvPr id="99" name="TextBox 98"/>
              <p:cNvSpPr txBox="1">
                <a:spLocks noRot="1" noChangeAspect="1" noMove="1" noResize="1" noEditPoints="1" noAdjustHandles="1" noChangeArrowheads="1" noChangeShapeType="1" noTextEdit="1"/>
              </p:cNvSpPr>
              <p:nvPr/>
            </p:nvSpPr>
            <p:spPr>
              <a:xfrm rot="19631347">
                <a:off x="4387389" y="4902061"/>
                <a:ext cx="1813958" cy="339645"/>
              </a:xfrm>
              <a:prstGeom prst="rect">
                <a:avLst/>
              </a:prstGeom>
              <a:blipFill>
                <a:blip r:embed="rId3"/>
                <a:stretch>
                  <a:fillRect/>
                </a:stretch>
              </a:blipFill>
            </p:spPr>
            <p:txBody>
              <a:bodyPr/>
              <a:lstStyle/>
              <a:p>
                <a:r>
                  <a:rPr lang="en-US">
                    <a:noFill/>
                  </a:rPr>
                  <a:t> </a:t>
                </a:r>
              </a:p>
            </p:txBody>
          </p:sp>
        </mc:Fallback>
      </mc:AlternateContent>
      <p:sp>
        <p:nvSpPr>
          <p:cNvPr id="100" name="TextBox 99"/>
          <p:cNvSpPr txBox="1"/>
          <p:nvPr/>
        </p:nvSpPr>
        <p:spPr>
          <a:xfrm>
            <a:off x="5751444" y="4423860"/>
            <a:ext cx="260008" cy="248209"/>
          </a:xfrm>
          <a:prstGeom prst="rect">
            <a:avLst/>
          </a:prstGeom>
          <a:noFill/>
        </p:spPr>
        <p:txBody>
          <a:bodyPr wrap="none" rtlCol="0">
            <a:spAutoFit/>
          </a:bodyPr>
          <a:lstStyle/>
          <a:p>
            <a:r>
              <a:rPr lang="en-US" sz="1013" dirty="0"/>
              <a:t>+</a:t>
            </a:r>
          </a:p>
        </p:txBody>
      </p:sp>
      <mc:AlternateContent xmlns:mc="http://schemas.openxmlformats.org/markup-compatibility/2006">
        <mc:Choice xmlns:a14="http://schemas.microsoft.com/office/drawing/2010/main" Requires="a14">
          <p:sp>
            <p:nvSpPr>
              <p:cNvPr id="101" name="TextBox 100"/>
              <p:cNvSpPr txBox="1"/>
              <p:nvPr/>
            </p:nvSpPr>
            <p:spPr>
              <a:xfrm>
                <a:off x="6241003" y="4346688"/>
                <a:ext cx="1691297" cy="5936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𝑣</m:t>
                          </m:r>
                        </m:e>
                      </m:acc>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𝑐𝑎𝑡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𝑜𝑛</m:t>
                              </m:r>
                            </m:sub>
                          </m:sSub>
                        </m:num>
                        <m:den>
                          <m:r>
                            <a:rPr lang="en-US" i="1">
                              <a:latin typeface="Cambria Math" panose="02040503050406030204" pitchFamily="18" charset="0"/>
                            </a:rPr>
                            <m:t>2</m:t>
                          </m:r>
                        </m:den>
                      </m:f>
                    </m:oMath>
                  </m:oMathPara>
                </a14:m>
                <a:endParaRPr lang="en-US" dirty="0"/>
              </a:p>
            </p:txBody>
          </p:sp>
        </mc:Choice>
        <mc:Fallback>
          <p:sp>
            <p:nvSpPr>
              <p:cNvPr id="101" name="TextBox 100"/>
              <p:cNvSpPr txBox="1">
                <a:spLocks noRot="1" noChangeAspect="1" noMove="1" noResize="1" noEditPoints="1" noAdjustHandles="1" noChangeArrowheads="1" noChangeShapeType="1" noTextEdit="1"/>
              </p:cNvSpPr>
              <p:nvPr/>
            </p:nvSpPr>
            <p:spPr>
              <a:xfrm>
                <a:off x="6241003" y="4346688"/>
                <a:ext cx="1691297" cy="593689"/>
              </a:xfrm>
              <a:prstGeom prst="rect">
                <a:avLst/>
              </a:prstGeom>
              <a:blipFill>
                <a:blip r:embed="rId4"/>
                <a:stretch>
                  <a:fillRect/>
                </a:stretch>
              </a:blipFill>
            </p:spPr>
            <p:txBody>
              <a:bodyPr/>
              <a:lstStyle/>
              <a:p>
                <a:r>
                  <a:rPr lang="en-US">
                    <a:noFill/>
                  </a:rPr>
                  <a:t> </a:t>
                </a:r>
              </a:p>
            </p:txBody>
          </p:sp>
        </mc:Fallback>
      </mc:AlternateContent>
      <p:graphicFrame>
        <p:nvGraphicFramePr>
          <p:cNvPr id="2" name="Table 1"/>
          <p:cNvGraphicFramePr>
            <a:graphicFrameLocks noGrp="1"/>
          </p:cNvGraphicFramePr>
          <p:nvPr>
            <p:extLst>
              <p:ext uri="{D42A27DB-BD31-4B8C-83A1-F6EECF244321}">
                <p14:modId xmlns:p14="http://schemas.microsoft.com/office/powerpoint/2010/main" val="1579693913"/>
              </p:ext>
            </p:extLst>
          </p:nvPr>
        </p:nvGraphicFramePr>
        <p:xfrm>
          <a:off x="3909088" y="771096"/>
          <a:ext cx="2569090" cy="1692210"/>
        </p:xfrm>
        <a:graphic>
          <a:graphicData uri="http://schemas.openxmlformats.org/drawingml/2006/table">
            <a:tbl>
              <a:tblPr firstRow="1" bandRow="1">
                <a:tableStyleId>{69CF1AB2-1976-4502-BF36-3FF5EA218861}</a:tableStyleId>
              </a:tblPr>
              <a:tblGrid>
                <a:gridCol w="256909">
                  <a:extLst>
                    <a:ext uri="{9D8B030D-6E8A-4147-A177-3AD203B41FA5}">
                      <a16:colId xmlns:a16="http://schemas.microsoft.com/office/drawing/2014/main" val="4253241636"/>
                    </a:ext>
                  </a:extLst>
                </a:gridCol>
                <a:gridCol w="256909">
                  <a:extLst>
                    <a:ext uri="{9D8B030D-6E8A-4147-A177-3AD203B41FA5}">
                      <a16:colId xmlns:a16="http://schemas.microsoft.com/office/drawing/2014/main" val="4278168359"/>
                    </a:ext>
                  </a:extLst>
                </a:gridCol>
                <a:gridCol w="256909">
                  <a:extLst>
                    <a:ext uri="{9D8B030D-6E8A-4147-A177-3AD203B41FA5}">
                      <a16:colId xmlns:a16="http://schemas.microsoft.com/office/drawing/2014/main" val="1775200123"/>
                    </a:ext>
                  </a:extLst>
                </a:gridCol>
                <a:gridCol w="256909">
                  <a:extLst>
                    <a:ext uri="{9D8B030D-6E8A-4147-A177-3AD203B41FA5}">
                      <a16:colId xmlns:a16="http://schemas.microsoft.com/office/drawing/2014/main" val="3058570661"/>
                    </a:ext>
                  </a:extLst>
                </a:gridCol>
                <a:gridCol w="256909">
                  <a:extLst>
                    <a:ext uri="{9D8B030D-6E8A-4147-A177-3AD203B41FA5}">
                      <a16:colId xmlns:a16="http://schemas.microsoft.com/office/drawing/2014/main" val="3635929464"/>
                    </a:ext>
                  </a:extLst>
                </a:gridCol>
                <a:gridCol w="256909">
                  <a:extLst>
                    <a:ext uri="{9D8B030D-6E8A-4147-A177-3AD203B41FA5}">
                      <a16:colId xmlns:a16="http://schemas.microsoft.com/office/drawing/2014/main" val="1060927547"/>
                    </a:ext>
                  </a:extLst>
                </a:gridCol>
                <a:gridCol w="256909">
                  <a:extLst>
                    <a:ext uri="{9D8B030D-6E8A-4147-A177-3AD203B41FA5}">
                      <a16:colId xmlns:a16="http://schemas.microsoft.com/office/drawing/2014/main" val="2648937507"/>
                    </a:ext>
                  </a:extLst>
                </a:gridCol>
                <a:gridCol w="256909">
                  <a:extLst>
                    <a:ext uri="{9D8B030D-6E8A-4147-A177-3AD203B41FA5}">
                      <a16:colId xmlns:a16="http://schemas.microsoft.com/office/drawing/2014/main" val="3865230097"/>
                    </a:ext>
                  </a:extLst>
                </a:gridCol>
                <a:gridCol w="256909">
                  <a:extLst>
                    <a:ext uri="{9D8B030D-6E8A-4147-A177-3AD203B41FA5}">
                      <a16:colId xmlns:a16="http://schemas.microsoft.com/office/drawing/2014/main" val="2604712063"/>
                    </a:ext>
                  </a:extLst>
                </a:gridCol>
                <a:gridCol w="256909">
                  <a:extLst>
                    <a:ext uri="{9D8B030D-6E8A-4147-A177-3AD203B41FA5}">
                      <a16:colId xmlns:a16="http://schemas.microsoft.com/office/drawing/2014/main" val="3797226581"/>
                    </a:ext>
                  </a:extLst>
                </a:gridCol>
              </a:tblGrid>
              <a:tr h="338442">
                <a:tc>
                  <a:txBody>
                    <a:bodyPr/>
                    <a:lstStyle/>
                    <a:p>
                      <a:pPr algn="ctr"/>
                      <a:r>
                        <a:rPr lang="en-US" sz="1400" b="0" dirty="0">
                          <a:solidFill>
                            <a:schemeClr val="tx1"/>
                          </a:solidFill>
                        </a:rPr>
                        <a:t>0.1</a:t>
                      </a:r>
                    </a:p>
                  </a:txBody>
                  <a:tcPr marL="0" marR="0" marT="0" marB="0" anchor="ctr">
                    <a:solidFill>
                      <a:schemeClr val="bg1"/>
                    </a:solidFill>
                  </a:tcPr>
                </a:tc>
                <a:tc>
                  <a:txBody>
                    <a:bodyPr/>
                    <a:lstStyle/>
                    <a:p>
                      <a:pPr algn="ctr"/>
                      <a:r>
                        <a:rPr lang="en-US" sz="1400" b="0" dirty="0">
                          <a:solidFill>
                            <a:schemeClr val="tx1"/>
                          </a:solidFill>
                        </a:rPr>
                        <a:t>2.4</a:t>
                      </a:r>
                    </a:p>
                  </a:txBody>
                  <a:tcPr marL="0" marR="0" marT="0" marB="0" anchor="ctr">
                    <a:solidFill>
                      <a:schemeClr val="bg1"/>
                    </a:solidFill>
                  </a:tcPr>
                </a:tc>
                <a:tc>
                  <a:txBody>
                    <a:bodyPr/>
                    <a:lstStyle/>
                    <a:p>
                      <a:pPr algn="ctr"/>
                      <a:r>
                        <a:rPr lang="en-US" sz="1400" b="0" dirty="0">
                          <a:solidFill>
                            <a:schemeClr val="tx1"/>
                          </a:solidFill>
                        </a:rPr>
                        <a:t>1.6</a:t>
                      </a:r>
                    </a:p>
                  </a:txBody>
                  <a:tcPr marL="0" marR="0" marT="0" marB="0" anchor="ctr">
                    <a:solidFill>
                      <a:schemeClr val="bg1"/>
                    </a:solidFill>
                  </a:tcPr>
                </a:tc>
                <a:tc>
                  <a:txBody>
                    <a:bodyPr/>
                    <a:lstStyle/>
                    <a:p>
                      <a:pPr algn="ctr"/>
                      <a:r>
                        <a:rPr lang="en-US" sz="1400" b="1" dirty="0">
                          <a:solidFill>
                            <a:srgbClr val="FF0000"/>
                          </a:solidFill>
                        </a:rPr>
                        <a:t>1.8</a:t>
                      </a:r>
                    </a:p>
                  </a:txBody>
                  <a:tcPr marL="0" marR="0" marT="0" marB="0" anchor="ctr">
                    <a:solidFill>
                      <a:schemeClr val="bg1"/>
                    </a:solidFill>
                  </a:tcPr>
                </a:tc>
                <a:tc>
                  <a:txBody>
                    <a:bodyPr/>
                    <a:lstStyle/>
                    <a:p>
                      <a:pPr algn="ctr"/>
                      <a:r>
                        <a:rPr lang="en-US" sz="1400" b="0" dirty="0"/>
                        <a:t>0.5</a:t>
                      </a:r>
                    </a:p>
                  </a:txBody>
                  <a:tcPr marL="0" marR="0" marT="0" marB="0" anchor="ctr">
                    <a:solidFill>
                      <a:schemeClr val="bg1"/>
                    </a:solidFill>
                  </a:tcPr>
                </a:tc>
                <a:tc>
                  <a:txBody>
                    <a:bodyPr/>
                    <a:lstStyle/>
                    <a:p>
                      <a:pPr algn="ctr"/>
                      <a:r>
                        <a:rPr lang="en-US" sz="1400" b="0" dirty="0"/>
                        <a:t>0.9</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3.2</a:t>
                      </a:r>
                    </a:p>
                  </a:txBody>
                  <a:tcPr marL="0" marR="0" marT="0" marB="0" anchor="ctr">
                    <a:solidFill>
                      <a:schemeClr val="bg1"/>
                    </a:solidFill>
                  </a:tcPr>
                </a:tc>
                <a:extLst>
                  <a:ext uri="{0D108BD9-81ED-4DB2-BD59-A6C34878D82A}">
                    <a16:rowId xmlns:a16="http://schemas.microsoft.com/office/drawing/2014/main" val="1811048262"/>
                  </a:ext>
                </a:extLst>
              </a:tr>
              <a:tr h="338442">
                <a:tc>
                  <a:txBody>
                    <a:bodyPr/>
                    <a:lstStyle/>
                    <a:p>
                      <a:pPr algn="ctr"/>
                      <a:r>
                        <a:rPr lang="en-US" sz="1400" b="0" dirty="0">
                          <a:solidFill>
                            <a:schemeClr val="tx1"/>
                          </a:solidFill>
                        </a:rPr>
                        <a:t>0.5</a:t>
                      </a:r>
                    </a:p>
                  </a:txBody>
                  <a:tcPr marL="0" marR="0" marT="0" marB="0" anchor="ctr">
                    <a:solidFill>
                      <a:schemeClr val="bg1"/>
                    </a:solidFill>
                  </a:tcPr>
                </a:tc>
                <a:tc>
                  <a:txBody>
                    <a:bodyPr/>
                    <a:lstStyle/>
                    <a:p>
                      <a:pPr algn="ctr"/>
                      <a:r>
                        <a:rPr lang="en-US" sz="1400" b="0" dirty="0">
                          <a:solidFill>
                            <a:schemeClr val="tx1"/>
                          </a:solidFill>
                        </a:rPr>
                        <a:t>2.6</a:t>
                      </a:r>
                    </a:p>
                  </a:txBody>
                  <a:tcPr marL="0" marR="0" marT="0" marB="0" anchor="ctr">
                    <a:solidFill>
                      <a:schemeClr val="bg1"/>
                    </a:solidFill>
                  </a:tcPr>
                </a:tc>
                <a:tc>
                  <a:txBody>
                    <a:bodyPr/>
                    <a:lstStyle/>
                    <a:p>
                      <a:pPr algn="ctr"/>
                      <a:r>
                        <a:rPr lang="en-US" sz="1400" b="0" dirty="0">
                          <a:solidFill>
                            <a:schemeClr val="tx1"/>
                          </a:solidFill>
                        </a:rPr>
                        <a:t>1.4</a:t>
                      </a:r>
                    </a:p>
                  </a:txBody>
                  <a:tcPr marL="0" marR="0" marT="0" marB="0" anchor="ctr">
                    <a:solidFill>
                      <a:schemeClr val="bg1"/>
                    </a:solidFill>
                  </a:tcPr>
                </a:tc>
                <a:tc>
                  <a:txBody>
                    <a:bodyPr/>
                    <a:lstStyle/>
                    <a:p>
                      <a:pPr algn="ctr"/>
                      <a:r>
                        <a:rPr lang="en-US" sz="1400" b="1" dirty="0">
                          <a:solidFill>
                            <a:srgbClr val="FF0000"/>
                          </a:solidFill>
                        </a:rPr>
                        <a:t>2.9</a:t>
                      </a:r>
                    </a:p>
                  </a:txBody>
                  <a:tcPr marL="0" marR="0" marT="0" marB="0" anchor="ctr">
                    <a:solidFill>
                      <a:schemeClr val="bg1"/>
                    </a:solidFill>
                  </a:tcPr>
                </a:tc>
                <a:tc>
                  <a:txBody>
                    <a:bodyPr/>
                    <a:lstStyle/>
                    <a:p>
                      <a:pPr algn="ctr"/>
                      <a:r>
                        <a:rPr lang="en-US" sz="1400" b="0" dirty="0"/>
                        <a:t>1.5</a:t>
                      </a:r>
                    </a:p>
                  </a:txBody>
                  <a:tcPr marL="0" marR="0" marT="0" marB="0" anchor="ctr">
                    <a:solidFill>
                      <a:schemeClr val="bg1"/>
                    </a:solidFill>
                  </a:tcPr>
                </a:tc>
                <a:tc>
                  <a:txBody>
                    <a:bodyPr/>
                    <a:lstStyle/>
                    <a:p>
                      <a:pPr algn="ctr"/>
                      <a:r>
                        <a:rPr lang="en-US" sz="1400" b="0" dirty="0"/>
                        <a:t>3.6</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6.1</a:t>
                      </a:r>
                    </a:p>
                  </a:txBody>
                  <a:tcPr marL="0" marR="0" marT="0" marB="0" anchor="ctr">
                    <a:solidFill>
                      <a:schemeClr val="bg1"/>
                    </a:solidFill>
                  </a:tcPr>
                </a:tc>
                <a:extLst>
                  <a:ext uri="{0D108BD9-81ED-4DB2-BD59-A6C34878D82A}">
                    <a16:rowId xmlns:a16="http://schemas.microsoft.com/office/drawing/2014/main" val="1623160804"/>
                  </a:ext>
                </a:extLst>
              </a:tr>
              <a:tr h="338442">
                <a:tc>
                  <a:txBody>
                    <a:bodyPr/>
                    <a:lstStyle/>
                    <a:p>
                      <a:pPr algn="ctr"/>
                      <a:r>
                        <a:rPr lang="en-US" sz="1400" b="0" dirty="0">
                          <a:solidFill>
                            <a:schemeClr val="tx1"/>
                          </a:solidFill>
                        </a:rPr>
                        <a:t>…</a:t>
                      </a:r>
                    </a:p>
                  </a:txBody>
                  <a:tcPr marL="0" marR="0" marT="0" marB="0" anchor="ctr">
                    <a:solidFill>
                      <a:schemeClr val="bg1"/>
                    </a:solidFill>
                  </a:tcPr>
                </a:tc>
                <a:tc>
                  <a:txBody>
                    <a:bodyPr/>
                    <a:lstStyle/>
                    <a:p>
                      <a:pPr algn="ctr"/>
                      <a:r>
                        <a:rPr lang="en-US" sz="1400" b="0" dirty="0">
                          <a:solidFill>
                            <a:schemeClr val="tx1"/>
                          </a:solidFill>
                        </a:rPr>
                        <a:t>…</a:t>
                      </a:r>
                    </a:p>
                  </a:txBody>
                  <a:tcPr marL="0" marR="0" marT="0" marB="0" anchor="ctr">
                    <a:solidFill>
                      <a:schemeClr val="bg1"/>
                    </a:solidFill>
                  </a:tcPr>
                </a:tc>
                <a:tc>
                  <a:txBody>
                    <a:bodyPr/>
                    <a:lstStyle/>
                    <a:p>
                      <a:pPr algn="ctr"/>
                      <a:r>
                        <a:rPr lang="en-US" sz="1400" b="0" dirty="0">
                          <a:solidFill>
                            <a:schemeClr val="tx1"/>
                          </a:solidFill>
                        </a:rPr>
                        <a:t>…</a:t>
                      </a:r>
                    </a:p>
                  </a:txBody>
                  <a:tcPr marL="0" marR="0" marT="0" marB="0" anchor="ctr">
                    <a:solidFill>
                      <a:schemeClr val="bg1"/>
                    </a:solidFill>
                  </a:tcPr>
                </a:tc>
                <a:tc>
                  <a:txBody>
                    <a:bodyPr/>
                    <a:lstStyle/>
                    <a:p>
                      <a:pPr algn="ctr"/>
                      <a:r>
                        <a:rPr lang="en-US" sz="1400" b="1" dirty="0">
                          <a:solidFill>
                            <a:srgbClr val="FF0000"/>
                          </a:solidFill>
                        </a:rPr>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extLst>
                  <a:ext uri="{0D108BD9-81ED-4DB2-BD59-A6C34878D82A}">
                    <a16:rowId xmlns:a16="http://schemas.microsoft.com/office/drawing/2014/main" val="4268311445"/>
                  </a:ext>
                </a:extLst>
              </a:tr>
              <a:tr h="338442">
                <a:tc>
                  <a:txBody>
                    <a:bodyPr/>
                    <a:lstStyle/>
                    <a:p>
                      <a:pPr algn="ctr"/>
                      <a:r>
                        <a:rPr lang="en-US" sz="1400" b="0" dirty="0">
                          <a:solidFill>
                            <a:schemeClr val="tx1"/>
                          </a:solidFill>
                        </a:rPr>
                        <a:t>…</a:t>
                      </a:r>
                    </a:p>
                  </a:txBody>
                  <a:tcPr marL="0" marR="0" marT="0" marB="0" anchor="ctr">
                    <a:solidFill>
                      <a:schemeClr val="bg1"/>
                    </a:solidFill>
                  </a:tcPr>
                </a:tc>
                <a:tc>
                  <a:txBody>
                    <a:bodyPr/>
                    <a:lstStyle/>
                    <a:p>
                      <a:pPr algn="ctr"/>
                      <a:r>
                        <a:rPr lang="en-US" sz="1400" b="0" dirty="0">
                          <a:solidFill>
                            <a:schemeClr val="tx1"/>
                          </a:solidFill>
                        </a:rPr>
                        <a:t>…</a:t>
                      </a:r>
                    </a:p>
                  </a:txBody>
                  <a:tcPr marL="0" marR="0" marT="0" marB="0" anchor="ctr">
                    <a:solidFill>
                      <a:schemeClr val="bg1"/>
                    </a:solidFill>
                  </a:tcPr>
                </a:tc>
                <a:tc>
                  <a:txBody>
                    <a:bodyPr/>
                    <a:lstStyle/>
                    <a:p>
                      <a:pPr algn="ctr"/>
                      <a:r>
                        <a:rPr lang="en-US" sz="1400" b="0" dirty="0">
                          <a:solidFill>
                            <a:schemeClr val="tx1"/>
                          </a:solidFill>
                        </a:rPr>
                        <a:t>…</a:t>
                      </a:r>
                    </a:p>
                  </a:txBody>
                  <a:tcPr marL="0" marR="0" marT="0" marB="0" anchor="ctr">
                    <a:solidFill>
                      <a:schemeClr val="bg1"/>
                    </a:solidFill>
                  </a:tcPr>
                </a:tc>
                <a:tc>
                  <a:txBody>
                    <a:bodyPr/>
                    <a:lstStyle/>
                    <a:p>
                      <a:pPr algn="ctr"/>
                      <a:r>
                        <a:rPr lang="en-US" sz="1400" b="1" dirty="0">
                          <a:solidFill>
                            <a:srgbClr val="FF0000"/>
                          </a:solidFill>
                        </a:rPr>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extLst>
                  <a:ext uri="{0D108BD9-81ED-4DB2-BD59-A6C34878D82A}">
                    <a16:rowId xmlns:a16="http://schemas.microsoft.com/office/drawing/2014/main" val="3457582356"/>
                  </a:ext>
                </a:extLst>
              </a:tr>
              <a:tr h="338442">
                <a:tc>
                  <a:txBody>
                    <a:bodyPr/>
                    <a:lstStyle/>
                    <a:p>
                      <a:pPr algn="ctr"/>
                      <a:r>
                        <a:rPr lang="en-US" sz="1400" b="0" dirty="0">
                          <a:solidFill>
                            <a:schemeClr val="tx1"/>
                          </a:solidFill>
                        </a:rPr>
                        <a:t>0.6</a:t>
                      </a:r>
                    </a:p>
                  </a:txBody>
                  <a:tcPr marL="0" marR="0" marT="0" marB="0" anchor="ctr">
                    <a:solidFill>
                      <a:schemeClr val="bg1"/>
                    </a:solidFill>
                  </a:tcPr>
                </a:tc>
                <a:tc>
                  <a:txBody>
                    <a:bodyPr/>
                    <a:lstStyle/>
                    <a:p>
                      <a:pPr algn="ctr"/>
                      <a:r>
                        <a:rPr lang="en-US" sz="1400" b="0" dirty="0">
                          <a:solidFill>
                            <a:schemeClr val="tx1"/>
                          </a:solidFill>
                        </a:rPr>
                        <a:t>1.8</a:t>
                      </a:r>
                    </a:p>
                  </a:txBody>
                  <a:tcPr marL="0" marR="0" marT="0" marB="0" anchor="ctr">
                    <a:solidFill>
                      <a:schemeClr val="bg1"/>
                    </a:solidFill>
                  </a:tcPr>
                </a:tc>
                <a:tc>
                  <a:txBody>
                    <a:bodyPr/>
                    <a:lstStyle/>
                    <a:p>
                      <a:pPr algn="ctr"/>
                      <a:r>
                        <a:rPr lang="en-US" sz="1400" b="0" dirty="0">
                          <a:solidFill>
                            <a:schemeClr val="tx1"/>
                          </a:solidFill>
                        </a:rPr>
                        <a:t>2.7</a:t>
                      </a:r>
                    </a:p>
                  </a:txBody>
                  <a:tcPr marL="0" marR="0" marT="0" marB="0" anchor="ctr">
                    <a:solidFill>
                      <a:schemeClr val="bg1"/>
                    </a:solidFill>
                  </a:tcPr>
                </a:tc>
                <a:tc>
                  <a:txBody>
                    <a:bodyPr/>
                    <a:lstStyle/>
                    <a:p>
                      <a:pPr algn="ctr"/>
                      <a:r>
                        <a:rPr lang="en-US" sz="1400" b="1" dirty="0">
                          <a:solidFill>
                            <a:srgbClr val="FF0000"/>
                          </a:solidFill>
                        </a:rPr>
                        <a:t>1.9</a:t>
                      </a:r>
                    </a:p>
                  </a:txBody>
                  <a:tcPr marL="0" marR="0" marT="0" marB="0" anchor="ctr">
                    <a:solidFill>
                      <a:schemeClr val="bg1"/>
                    </a:solidFill>
                  </a:tcPr>
                </a:tc>
                <a:tc>
                  <a:txBody>
                    <a:bodyPr/>
                    <a:lstStyle/>
                    <a:p>
                      <a:pPr algn="ctr"/>
                      <a:r>
                        <a:rPr lang="en-US" sz="1400" b="0" dirty="0"/>
                        <a:t>2.4</a:t>
                      </a:r>
                    </a:p>
                  </a:txBody>
                  <a:tcPr marL="0" marR="0" marT="0" marB="0" anchor="ctr">
                    <a:solidFill>
                      <a:schemeClr val="bg1"/>
                    </a:solidFill>
                  </a:tcPr>
                </a:tc>
                <a:tc>
                  <a:txBody>
                    <a:bodyPr/>
                    <a:lstStyle/>
                    <a:p>
                      <a:pPr algn="ctr"/>
                      <a:r>
                        <a:rPr lang="en-US" sz="1400" b="0" dirty="0"/>
                        <a:t>2.0</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a:t>
                      </a:r>
                    </a:p>
                  </a:txBody>
                  <a:tcPr marL="0" marR="0" marT="0" marB="0" anchor="ctr">
                    <a:solidFill>
                      <a:schemeClr val="bg1"/>
                    </a:solidFill>
                  </a:tcPr>
                </a:tc>
                <a:tc>
                  <a:txBody>
                    <a:bodyPr/>
                    <a:lstStyle/>
                    <a:p>
                      <a:pPr algn="ctr"/>
                      <a:r>
                        <a:rPr lang="en-US" sz="1400" b="0" dirty="0"/>
                        <a:t>1.2</a:t>
                      </a:r>
                    </a:p>
                  </a:txBody>
                  <a:tcPr marL="0" marR="0" marT="0" marB="0" anchor="ctr">
                    <a:solidFill>
                      <a:schemeClr val="bg1"/>
                    </a:solidFill>
                  </a:tcPr>
                </a:tc>
                <a:extLst>
                  <a:ext uri="{0D108BD9-81ED-4DB2-BD59-A6C34878D82A}">
                    <a16:rowId xmlns:a16="http://schemas.microsoft.com/office/drawing/2014/main" val="633999658"/>
                  </a:ext>
                </a:extLst>
              </a:tr>
            </a:tbl>
          </a:graphicData>
        </a:graphic>
      </p:graphicFrame>
      <mc:AlternateContent xmlns:mc="http://schemas.openxmlformats.org/markup-compatibility/2006">
        <mc:Choice xmlns:a14="http://schemas.microsoft.com/office/drawing/2010/main" Requires="a14">
          <p:sp>
            <p:nvSpPr>
              <p:cNvPr id="157" name="TextBox 156"/>
              <p:cNvSpPr txBox="1"/>
              <p:nvPr/>
            </p:nvSpPr>
            <p:spPr>
              <a:xfrm>
                <a:off x="6361283" y="1512682"/>
                <a:ext cx="38824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m:t>
                      </m:r>
                    </m:oMath>
                  </m:oMathPara>
                </a14:m>
                <a:endParaRPr lang="en-US" sz="1600" dirty="0"/>
              </a:p>
            </p:txBody>
          </p:sp>
        </mc:Choice>
        <mc:Fallback>
          <p:sp>
            <p:nvSpPr>
              <p:cNvPr id="157" name="TextBox 156"/>
              <p:cNvSpPr txBox="1">
                <a:spLocks noRot="1" noChangeAspect="1" noMove="1" noResize="1" noEditPoints="1" noAdjustHandles="1" noChangeArrowheads="1" noChangeShapeType="1" noTextEdit="1"/>
              </p:cNvSpPr>
              <p:nvPr/>
            </p:nvSpPr>
            <p:spPr>
              <a:xfrm>
                <a:off x="6361283" y="1512682"/>
                <a:ext cx="388247" cy="338554"/>
              </a:xfrm>
              <a:prstGeom prst="rect">
                <a:avLst/>
              </a:prstGeom>
              <a:blipFill>
                <a:blip r:embed="rId5"/>
                <a:stretch>
                  <a:fillRect/>
                </a:stretch>
              </a:blipFill>
            </p:spPr>
            <p:txBody>
              <a:bodyPr/>
              <a:lstStyle/>
              <a:p>
                <a:r>
                  <a:rPr lang="en-US">
                    <a:noFill/>
                  </a:rPr>
                  <a:t> </a:t>
                </a:r>
              </a:p>
            </p:txBody>
          </p:sp>
        </mc:Fallback>
      </mc:AlternateContent>
      <p:grpSp>
        <p:nvGrpSpPr>
          <p:cNvPr id="159" name="Group 158"/>
          <p:cNvGrpSpPr/>
          <p:nvPr/>
        </p:nvGrpSpPr>
        <p:grpSpPr>
          <a:xfrm>
            <a:off x="6702034" y="776258"/>
            <a:ext cx="308763" cy="1692210"/>
            <a:chOff x="1800225" y="419100"/>
            <a:chExt cx="182880" cy="1828800"/>
          </a:xfrm>
        </p:grpSpPr>
        <p:sp>
          <p:nvSpPr>
            <p:cNvPr id="160" name="Rectangle 159"/>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tx1"/>
                  </a:solidFill>
                </a:rPr>
                <a:t>0</a:t>
              </a:r>
            </a:p>
          </p:txBody>
        </p:sp>
        <p:sp>
          <p:nvSpPr>
            <p:cNvPr id="161" name="Rectangle 160"/>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tx1"/>
                  </a:solidFill>
                </a:rPr>
                <a:t>0</a:t>
              </a:r>
            </a:p>
          </p:txBody>
        </p:sp>
        <p:sp>
          <p:nvSpPr>
            <p:cNvPr id="162" name="Rectangle 161"/>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tx1"/>
                  </a:solidFill>
                </a:rPr>
                <a:t>0</a:t>
              </a:r>
            </a:p>
          </p:txBody>
        </p:sp>
        <p:sp>
          <p:nvSpPr>
            <p:cNvPr id="163" name="Rectangle 162"/>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b="1" dirty="0">
                  <a:solidFill>
                    <a:srgbClr val="FF0000"/>
                  </a:solidFill>
                </a:rPr>
                <a:t>1</a:t>
              </a:r>
            </a:p>
          </p:txBody>
        </p:sp>
        <p:sp>
          <p:nvSpPr>
            <p:cNvPr id="164" name="Rectangle 163"/>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tx1"/>
                  </a:solidFill>
                </a:rPr>
                <a:t>0</a:t>
              </a:r>
            </a:p>
          </p:txBody>
        </p:sp>
        <p:sp>
          <p:nvSpPr>
            <p:cNvPr id="165" name="Rectangle 16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tx1"/>
                  </a:solidFill>
                </a:rPr>
                <a:t>0</a:t>
              </a:r>
            </a:p>
          </p:txBody>
        </p:sp>
        <p:sp>
          <p:nvSpPr>
            <p:cNvPr id="166" name="Rectangle 16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tx1"/>
                  </a:solidFill>
                </a:rPr>
                <a:t>0</a:t>
              </a:r>
            </a:p>
          </p:txBody>
        </p:sp>
        <p:sp>
          <p:nvSpPr>
            <p:cNvPr id="167" name="Rectangle 16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tx1"/>
                  </a:solidFill>
                </a:rPr>
                <a:t>0</a:t>
              </a:r>
            </a:p>
          </p:txBody>
        </p:sp>
        <p:sp>
          <p:nvSpPr>
            <p:cNvPr id="168" name="Rectangle 16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tx1"/>
                  </a:solidFill>
                </a:rPr>
                <a:t>…</a:t>
              </a:r>
            </a:p>
          </p:txBody>
        </p:sp>
        <p:sp>
          <p:nvSpPr>
            <p:cNvPr id="169" name="Rectangle 16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solidFill>
                    <a:schemeClr val="tx1"/>
                  </a:solidFill>
                </a:rPr>
                <a:t>0</a:t>
              </a:r>
            </a:p>
          </p:txBody>
        </p:sp>
      </p:grpSp>
      <mc:AlternateContent xmlns:mc="http://schemas.openxmlformats.org/markup-compatibility/2006">
        <mc:Choice xmlns:a14="http://schemas.microsoft.com/office/drawing/2010/main" Requires="a14">
          <p:sp>
            <p:nvSpPr>
              <p:cNvPr id="170" name="TextBox 169"/>
              <p:cNvSpPr txBox="1"/>
              <p:nvPr/>
            </p:nvSpPr>
            <p:spPr>
              <a:xfrm>
                <a:off x="5129145" y="404982"/>
                <a:ext cx="2442335" cy="3396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𝑇</m:t>
                          </m:r>
                        </m:sup>
                      </m:sSubSup>
                      <m:r>
                        <a:rPr lang="en-US" sz="1575" i="1">
                          <a:latin typeface="Cambria Math" panose="02040503050406030204" pitchFamily="18" charset="0"/>
                        </a:rPr>
                        <m:t>              ×</m:t>
                      </m:r>
                      <m:sSub>
                        <m:sSubPr>
                          <m:ctrlPr>
                            <a:rPr lang="en-US" sz="1575" i="1">
                              <a:latin typeface="Cambria Math" panose="02040503050406030204" pitchFamily="18" charset="0"/>
                            </a:rPr>
                          </m:ctrlPr>
                        </m:sSubPr>
                        <m:e>
                          <m:r>
                            <a:rPr lang="en-US" sz="1575" i="1">
                              <a:latin typeface="Cambria Math" panose="02040503050406030204" pitchFamily="18" charset="0"/>
                            </a:rPr>
                            <m:t>𝑥</m:t>
                          </m:r>
                        </m:e>
                        <m:sub>
                          <m:r>
                            <a:rPr lang="en-US" sz="1575" i="1">
                              <a:latin typeface="Cambria Math" panose="02040503050406030204" pitchFamily="18" charset="0"/>
                            </a:rPr>
                            <m:t>𝑜𝑛</m:t>
                          </m:r>
                        </m:sub>
                      </m:sSub>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𝑣</m:t>
                          </m:r>
                        </m:e>
                        <m:sub>
                          <m:r>
                            <a:rPr lang="en-US" sz="1575" i="1">
                              <a:latin typeface="Cambria Math" panose="02040503050406030204" pitchFamily="18" charset="0"/>
                            </a:rPr>
                            <m:t>𝑜𝑛</m:t>
                          </m:r>
                        </m:sub>
                      </m:sSub>
                    </m:oMath>
                  </m:oMathPara>
                </a14:m>
                <a:endParaRPr lang="en-US" sz="1575" dirty="0"/>
              </a:p>
            </p:txBody>
          </p:sp>
        </mc:Choice>
        <mc:Fallback>
          <p:sp>
            <p:nvSpPr>
              <p:cNvPr id="170" name="TextBox 169"/>
              <p:cNvSpPr txBox="1">
                <a:spLocks noRot="1" noChangeAspect="1" noMove="1" noResize="1" noEditPoints="1" noAdjustHandles="1" noChangeArrowheads="1" noChangeShapeType="1" noTextEdit="1"/>
              </p:cNvSpPr>
              <p:nvPr/>
            </p:nvSpPr>
            <p:spPr>
              <a:xfrm>
                <a:off x="5129145" y="404982"/>
                <a:ext cx="2442335" cy="339645"/>
              </a:xfrm>
              <a:prstGeom prst="rect">
                <a:avLst/>
              </a:prstGeom>
              <a:blipFill>
                <a:blip r:embed="rId6"/>
                <a:stretch>
                  <a:fillRect b="-1786"/>
                </a:stretch>
              </a:blipFill>
            </p:spPr>
            <p:txBody>
              <a:bodyPr/>
              <a:lstStyle/>
              <a:p>
                <a:r>
                  <a:rPr lang="en-US">
                    <a:noFill/>
                  </a:rPr>
                  <a:t> </a:t>
                </a:r>
              </a:p>
            </p:txBody>
          </p:sp>
        </mc:Fallback>
      </mc:AlternateContent>
      <p:graphicFrame>
        <p:nvGraphicFramePr>
          <p:cNvPr id="3" name="Table 2"/>
          <p:cNvGraphicFramePr>
            <a:graphicFrameLocks noGrp="1"/>
          </p:cNvGraphicFramePr>
          <p:nvPr>
            <p:extLst>
              <p:ext uri="{D42A27DB-BD31-4B8C-83A1-F6EECF244321}">
                <p14:modId xmlns:p14="http://schemas.microsoft.com/office/powerpoint/2010/main" val="3828772306"/>
              </p:ext>
            </p:extLst>
          </p:nvPr>
        </p:nvGraphicFramePr>
        <p:xfrm>
          <a:off x="7234653" y="776258"/>
          <a:ext cx="336828" cy="1692210"/>
        </p:xfrm>
        <a:graphic>
          <a:graphicData uri="http://schemas.openxmlformats.org/drawingml/2006/table">
            <a:tbl>
              <a:tblPr firstRow="1" bandRow="1">
                <a:tableStyleId>{69CF1AB2-1976-4502-BF36-3FF5EA218861}</a:tableStyleId>
              </a:tblPr>
              <a:tblGrid>
                <a:gridCol w="336828">
                  <a:extLst>
                    <a:ext uri="{9D8B030D-6E8A-4147-A177-3AD203B41FA5}">
                      <a16:colId xmlns:a16="http://schemas.microsoft.com/office/drawing/2014/main" val="4255159121"/>
                    </a:ext>
                  </a:extLst>
                </a:gridCol>
              </a:tblGrid>
              <a:tr h="338442">
                <a:tc>
                  <a:txBody>
                    <a:bodyPr/>
                    <a:lstStyle/>
                    <a:p>
                      <a:pPr algn="ctr"/>
                      <a:r>
                        <a:rPr lang="en-US" sz="1400" b="1" dirty="0">
                          <a:solidFill>
                            <a:srgbClr val="FF0000"/>
                          </a:solidFill>
                        </a:rPr>
                        <a:t>1.8</a:t>
                      </a:r>
                    </a:p>
                  </a:txBody>
                  <a:tcPr marL="0" marR="0" marT="0" marB="0" anchor="ctr">
                    <a:solidFill>
                      <a:schemeClr val="bg1"/>
                    </a:solidFill>
                  </a:tcPr>
                </a:tc>
                <a:extLst>
                  <a:ext uri="{0D108BD9-81ED-4DB2-BD59-A6C34878D82A}">
                    <a16:rowId xmlns:a16="http://schemas.microsoft.com/office/drawing/2014/main" val="2404443869"/>
                  </a:ext>
                </a:extLst>
              </a:tr>
              <a:tr h="338442">
                <a:tc>
                  <a:txBody>
                    <a:bodyPr/>
                    <a:lstStyle/>
                    <a:p>
                      <a:pPr algn="ctr"/>
                      <a:r>
                        <a:rPr lang="en-US" sz="1400" b="1" dirty="0">
                          <a:solidFill>
                            <a:srgbClr val="FF0000"/>
                          </a:solidFill>
                        </a:rPr>
                        <a:t>2.9</a:t>
                      </a:r>
                    </a:p>
                  </a:txBody>
                  <a:tcPr marL="0" marR="0" marT="0" marB="0" anchor="ctr">
                    <a:solidFill>
                      <a:schemeClr val="bg1"/>
                    </a:solidFill>
                  </a:tcPr>
                </a:tc>
                <a:extLst>
                  <a:ext uri="{0D108BD9-81ED-4DB2-BD59-A6C34878D82A}">
                    <a16:rowId xmlns:a16="http://schemas.microsoft.com/office/drawing/2014/main" val="4045244593"/>
                  </a:ext>
                </a:extLst>
              </a:tr>
              <a:tr h="338442">
                <a:tc>
                  <a:txBody>
                    <a:bodyPr/>
                    <a:lstStyle/>
                    <a:p>
                      <a:pPr algn="ctr"/>
                      <a:r>
                        <a:rPr lang="en-US" sz="1400" b="1" dirty="0">
                          <a:solidFill>
                            <a:srgbClr val="FF0000"/>
                          </a:solidFill>
                        </a:rPr>
                        <a:t>…</a:t>
                      </a:r>
                    </a:p>
                  </a:txBody>
                  <a:tcPr marL="0" marR="0" marT="0" marB="0" anchor="ctr">
                    <a:solidFill>
                      <a:schemeClr val="bg1"/>
                    </a:solidFill>
                  </a:tcPr>
                </a:tc>
                <a:extLst>
                  <a:ext uri="{0D108BD9-81ED-4DB2-BD59-A6C34878D82A}">
                    <a16:rowId xmlns:a16="http://schemas.microsoft.com/office/drawing/2014/main" val="2752563613"/>
                  </a:ext>
                </a:extLst>
              </a:tr>
              <a:tr h="338442">
                <a:tc>
                  <a:txBody>
                    <a:bodyPr/>
                    <a:lstStyle/>
                    <a:p>
                      <a:pPr algn="ctr"/>
                      <a:r>
                        <a:rPr lang="en-US" sz="1400" b="1" dirty="0">
                          <a:solidFill>
                            <a:srgbClr val="FF0000"/>
                          </a:solidFill>
                        </a:rPr>
                        <a:t>…</a:t>
                      </a:r>
                    </a:p>
                  </a:txBody>
                  <a:tcPr marL="0" marR="0" marT="0" marB="0" anchor="ctr">
                    <a:solidFill>
                      <a:schemeClr val="bg1"/>
                    </a:solidFill>
                  </a:tcPr>
                </a:tc>
                <a:extLst>
                  <a:ext uri="{0D108BD9-81ED-4DB2-BD59-A6C34878D82A}">
                    <a16:rowId xmlns:a16="http://schemas.microsoft.com/office/drawing/2014/main" val="201681552"/>
                  </a:ext>
                </a:extLst>
              </a:tr>
              <a:tr h="338442">
                <a:tc>
                  <a:txBody>
                    <a:bodyPr/>
                    <a:lstStyle/>
                    <a:p>
                      <a:pPr algn="ctr"/>
                      <a:r>
                        <a:rPr lang="en-US" sz="1400" b="1" dirty="0">
                          <a:solidFill>
                            <a:srgbClr val="FF0000"/>
                          </a:solidFill>
                        </a:rPr>
                        <a:t>1.9</a:t>
                      </a:r>
                    </a:p>
                  </a:txBody>
                  <a:tcPr marL="0" marR="0" marT="0" marB="0" anchor="ctr">
                    <a:solidFill>
                      <a:schemeClr val="bg1"/>
                    </a:solidFill>
                  </a:tcPr>
                </a:tc>
                <a:extLst>
                  <a:ext uri="{0D108BD9-81ED-4DB2-BD59-A6C34878D82A}">
                    <a16:rowId xmlns:a16="http://schemas.microsoft.com/office/drawing/2014/main" val="177053094"/>
                  </a:ext>
                </a:extLst>
              </a:tr>
            </a:tbl>
          </a:graphicData>
        </a:graphic>
      </p:graphicFrame>
      <mc:AlternateContent xmlns:mc="http://schemas.openxmlformats.org/markup-compatibility/2006">
        <mc:Choice xmlns:a14="http://schemas.microsoft.com/office/drawing/2010/main" Requires="a14">
          <p:sp>
            <p:nvSpPr>
              <p:cNvPr id="171" name="TextBox 170"/>
              <p:cNvSpPr txBox="1"/>
              <p:nvPr/>
            </p:nvSpPr>
            <p:spPr>
              <a:xfrm>
                <a:off x="6920822" y="1514066"/>
                <a:ext cx="39626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m:t>
                      </m:r>
                    </m:oMath>
                  </m:oMathPara>
                </a14:m>
                <a:endParaRPr lang="en-US" sz="1600" dirty="0"/>
              </a:p>
            </p:txBody>
          </p:sp>
        </mc:Choice>
        <mc:Fallback>
          <p:sp>
            <p:nvSpPr>
              <p:cNvPr id="171" name="TextBox 170"/>
              <p:cNvSpPr txBox="1">
                <a:spLocks noRot="1" noChangeAspect="1" noMove="1" noResize="1" noEditPoints="1" noAdjustHandles="1" noChangeArrowheads="1" noChangeShapeType="1" noTextEdit="1"/>
              </p:cNvSpPr>
              <p:nvPr/>
            </p:nvSpPr>
            <p:spPr>
              <a:xfrm>
                <a:off x="6920822" y="1514066"/>
                <a:ext cx="396262" cy="338554"/>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96971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78</a:t>
            </a:fld>
            <a:endParaRPr lang="en-US" dirty="0"/>
          </a:p>
        </p:txBody>
      </p:sp>
      <p:grpSp>
        <p:nvGrpSpPr>
          <p:cNvPr id="20" name="Group 19"/>
          <p:cNvGrpSpPr/>
          <p:nvPr/>
        </p:nvGrpSpPr>
        <p:grpSpPr>
          <a:xfrm>
            <a:off x="3726174" y="2199604"/>
            <a:ext cx="154305" cy="133731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grpSp>
        <p:nvGrpSpPr>
          <p:cNvPr id="21" name="Group 20"/>
          <p:cNvGrpSpPr/>
          <p:nvPr/>
        </p:nvGrpSpPr>
        <p:grpSpPr>
          <a:xfrm>
            <a:off x="3726174" y="3812673"/>
            <a:ext cx="154305" cy="133731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32" name="TextBox 31"/>
          <p:cNvSpPr txBox="1"/>
          <p:nvPr/>
        </p:nvSpPr>
        <p:spPr>
          <a:xfrm>
            <a:off x="3238006" y="2691890"/>
            <a:ext cx="458780" cy="338554"/>
          </a:xfrm>
          <a:prstGeom prst="rect">
            <a:avLst/>
          </a:prstGeom>
          <a:noFill/>
        </p:spPr>
        <p:txBody>
          <a:bodyPr wrap="none" rtlCol="0">
            <a:spAutoFit/>
          </a:bodyPr>
          <a:lstStyle/>
          <a:p>
            <a:r>
              <a:rPr lang="en-US" sz="1600" dirty="0"/>
              <a:t>cat</a:t>
            </a:r>
          </a:p>
        </p:txBody>
      </p:sp>
      <p:sp>
        <p:nvSpPr>
          <p:cNvPr id="33" name="TextBox 32"/>
          <p:cNvSpPr txBox="1"/>
          <p:nvPr/>
        </p:nvSpPr>
        <p:spPr>
          <a:xfrm>
            <a:off x="3387073" y="4340422"/>
            <a:ext cx="412292" cy="338554"/>
          </a:xfrm>
          <a:prstGeom prst="rect">
            <a:avLst/>
          </a:prstGeom>
          <a:noFill/>
        </p:spPr>
        <p:txBody>
          <a:bodyPr wrap="none" rtlCol="0">
            <a:spAutoFit/>
          </a:bodyPr>
          <a:lstStyle/>
          <a:p>
            <a:r>
              <a:rPr lang="en-US" sz="1600" dirty="0"/>
              <a:t>on</a:t>
            </a:r>
          </a:p>
        </p:txBody>
      </p:sp>
      <p:grpSp>
        <p:nvGrpSpPr>
          <p:cNvPr id="46" name="Group 45"/>
          <p:cNvGrpSpPr/>
          <p:nvPr/>
        </p:nvGrpSpPr>
        <p:grpSpPr>
          <a:xfrm>
            <a:off x="5672681" y="3221013"/>
            <a:ext cx="154305" cy="802386"/>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grpSp>
      <p:grpSp>
        <p:nvGrpSpPr>
          <p:cNvPr id="57" name="Group 56"/>
          <p:cNvGrpSpPr/>
          <p:nvPr/>
        </p:nvGrpSpPr>
        <p:grpSpPr>
          <a:xfrm>
            <a:off x="7623908" y="3001990"/>
            <a:ext cx="154305" cy="133731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68" name="TextBox 67"/>
          <p:cNvSpPr txBox="1"/>
          <p:nvPr/>
        </p:nvSpPr>
        <p:spPr>
          <a:xfrm>
            <a:off x="3467555" y="1916692"/>
            <a:ext cx="1261884" cy="369332"/>
          </a:xfrm>
          <a:prstGeom prst="rect">
            <a:avLst/>
          </a:prstGeom>
          <a:noFill/>
        </p:spPr>
        <p:txBody>
          <a:bodyPr wrap="none" rtlCol="0">
            <a:spAutoFit/>
          </a:bodyPr>
          <a:lstStyle/>
          <a:p>
            <a:r>
              <a:rPr lang="en-US" dirty="0"/>
              <a:t>Input layer</a:t>
            </a:r>
          </a:p>
        </p:txBody>
      </p:sp>
      <p:cxnSp>
        <p:nvCxnSpPr>
          <p:cNvPr id="70" name="Straight Connector 69"/>
          <p:cNvCxnSpPr/>
          <p:nvPr/>
        </p:nvCxnSpPr>
        <p:spPr>
          <a:xfrm>
            <a:off x="3880480" y="2199606"/>
            <a:ext cx="1792202" cy="102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3880477" y="3218797"/>
            <a:ext cx="1792202" cy="59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875761" y="3535496"/>
            <a:ext cx="1796921" cy="487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3880477" y="4031698"/>
            <a:ext cx="1792202" cy="111828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414063" y="2641928"/>
            <a:ext cx="1479892" cy="369332"/>
          </a:xfrm>
          <a:prstGeom prst="rect">
            <a:avLst/>
          </a:prstGeom>
          <a:noFill/>
        </p:spPr>
        <p:txBody>
          <a:bodyPr wrap="none" rtlCol="0">
            <a:spAutoFit/>
          </a:bodyPr>
          <a:lstStyle/>
          <a:p>
            <a:r>
              <a:rPr lang="en-US" dirty="0"/>
              <a:t>Hidden layer</a:t>
            </a:r>
          </a:p>
        </p:txBody>
      </p:sp>
      <mc:AlternateContent xmlns:mc="http://schemas.openxmlformats.org/markup-compatibility/2006" xmlns:a14="http://schemas.microsoft.com/office/drawing/2010/main">
        <mc:Choice Requires="a14">
          <p:sp>
            <p:nvSpPr>
              <p:cNvPr id="83" name="TextBox 82"/>
              <p:cNvSpPr txBox="1"/>
              <p:nvPr/>
            </p:nvSpPr>
            <p:spPr>
              <a:xfrm>
                <a:off x="7569917" y="4396737"/>
                <a:ext cx="460254" cy="248209"/>
              </a:xfrm>
              <a:prstGeom prst="rect">
                <a:avLst/>
              </a:prstGeom>
              <a:noFill/>
            </p:spPr>
            <p:txBody>
              <a:bodyPr wrap="none" rtlCol="0">
                <a:spAutoFit/>
              </a:bodyPr>
              <a:lstStyle/>
              <a:p>
                <a14:m>
                  <m:oMath xmlns:m="http://schemas.openxmlformats.org/officeDocument/2006/math">
                    <m:sSub>
                      <m:sSubPr>
                        <m:ctrlPr>
                          <a:rPr lang="en-US" sz="1013" i="1">
                            <a:latin typeface="Cambria Math" panose="02040503050406030204" pitchFamily="18" charset="0"/>
                          </a:rPr>
                        </m:ctrlPr>
                      </m:sSubPr>
                      <m:e>
                        <m:acc>
                          <m:accPr>
                            <m:chr m:val="̂"/>
                            <m:ctrlPr>
                              <a:rPr lang="en-US" sz="1013" i="1">
                                <a:latin typeface="Cambria Math" panose="02040503050406030204" pitchFamily="18" charset="0"/>
                              </a:rPr>
                            </m:ctrlPr>
                          </m:accPr>
                          <m:e>
                            <m:r>
                              <a:rPr lang="en-US" sz="1013" i="1">
                                <a:latin typeface="Cambria Math" panose="02040503050406030204" pitchFamily="18" charset="0"/>
                              </a:rPr>
                              <m:t>𝑦</m:t>
                            </m:r>
                          </m:e>
                        </m:acc>
                      </m:e>
                      <m:sub>
                        <m:r>
                          <m:rPr>
                            <m:sty m:val="p"/>
                          </m:rPr>
                          <a:rPr lang="en-US" sz="1013">
                            <a:latin typeface="Cambria Math" panose="02040503050406030204" pitchFamily="18" charset="0"/>
                          </a:rPr>
                          <m:t>sat</m:t>
                        </m:r>
                      </m:sub>
                    </m:sSub>
                    <m:r>
                      <a:rPr lang="en-US" sz="1013">
                        <a:latin typeface="Cambria Math" panose="02040503050406030204" pitchFamily="18" charset="0"/>
                      </a:rPr>
                      <m:t> </m:t>
                    </m:r>
                  </m:oMath>
                </a14:m>
                <a:r>
                  <a:rPr lang="en-US" sz="1013" dirty="0"/>
                  <a:t> </a:t>
                </a:r>
              </a:p>
            </p:txBody>
          </p:sp>
        </mc:Choice>
        <mc:Fallback xmlns="">
          <p:sp>
            <p:nvSpPr>
              <p:cNvPr id="83" name="TextBox 82"/>
              <p:cNvSpPr txBox="1">
                <a:spLocks noRot="1" noChangeAspect="1" noMove="1" noResize="1" noEditPoints="1" noAdjustHandles="1" noChangeArrowheads="1" noChangeShapeType="1" noTextEdit="1"/>
              </p:cNvSpPr>
              <p:nvPr/>
            </p:nvSpPr>
            <p:spPr>
              <a:xfrm>
                <a:off x="7569917" y="4396737"/>
                <a:ext cx="460254" cy="248209"/>
              </a:xfrm>
              <a:prstGeom prst="rect">
                <a:avLst/>
              </a:prstGeom>
              <a:blipFill>
                <a:blip r:embed="rId2"/>
                <a:stretch>
                  <a:fillRect/>
                </a:stretch>
              </a:blipFill>
            </p:spPr>
            <p:txBody>
              <a:bodyPr/>
              <a:lstStyle/>
              <a:p>
                <a:r>
                  <a:rPr lang="en-US">
                    <a:noFill/>
                  </a:rPr>
                  <a:t> </a:t>
                </a:r>
              </a:p>
            </p:txBody>
          </p:sp>
        </mc:Fallback>
      </mc:AlternateContent>
      <p:cxnSp>
        <p:nvCxnSpPr>
          <p:cNvPr id="84" name="Straight Connector 83"/>
          <p:cNvCxnSpPr/>
          <p:nvPr/>
        </p:nvCxnSpPr>
        <p:spPr>
          <a:xfrm flipV="1">
            <a:off x="5826985" y="3001306"/>
            <a:ext cx="1796922" cy="217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826985" y="4023401"/>
            <a:ext cx="1796922" cy="3159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7206265" y="2666734"/>
            <a:ext cx="1441420" cy="369332"/>
          </a:xfrm>
          <a:prstGeom prst="rect">
            <a:avLst/>
          </a:prstGeom>
          <a:noFill/>
        </p:spPr>
        <p:txBody>
          <a:bodyPr wrap="none" rtlCol="0">
            <a:spAutoFit/>
          </a:bodyPr>
          <a:lstStyle/>
          <a:p>
            <a:r>
              <a:rPr lang="en-US" dirty="0"/>
              <a:t>Output layer</a:t>
            </a:r>
          </a:p>
        </p:txBody>
      </p:sp>
      <mc:AlternateContent xmlns:mc="http://schemas.openxmlformats.org/markup-compatibility/2006" xmlns:a14="http://schemas.microsoft.com/office/drawing/2010/main">
        <mc:Choice Requires="a14">
          <p:sp>
            <p:nvSpPr>
              <p:cNvPr id="71" name="TextBox 70"/>
              <p:cNvSpPr txBox="1"/>
              <p:nvPr/>
            </p:nvSpPr>
            <p:spPr>
              <a:xfrm>
                <a:off x="4034784" y="2695777"/>
                <a:ext cx="736805"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75" i="1">
                              <a:latin typeface="Cambria Math" panose="02040503050406030204" pitchFamily="18" charset="0"/>
                            </a:rPr>
                          </m:ctrlPr>
                        </m:sSub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Sub>
                    </m:oMath>
                  </m:oMathPara>
                </a14:m>
                <a:endParaRPr lang="en-US" sz="1575" dirty="0"/>
              </a:p>
            </p:txBody>
          </p:sp>
        </mc:Choice>
        <mc:Fallback xmlns="">
          <p:sp>
            <p:nvSpPr>
              <p:cNvPr id="71" name="TextBox 70"/>
              <p:cNvSpPr txBox="1">
                <a:spLocks noRot="1" noChangeAspect="1" noMove="1" noResize="1" noEditPoints="1" noAdjustHandles="1" noChangeArrowheads="1" noChangeShapeType="1" noTextEdit="1"/>
              </p:cNvSpPr>
              <p:nvPr/>
            </p:nvSpPr>
            <p:spPr>
              <a:xfrm>
                <a:off x="4034784" y="2695777"/>
                <a:ext cx="736805" cy="33470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4050755" y="4145795"/>
                <a:ext cx="736805"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75" i="1">
                              <a:latin typeface="Cambria Math" panose="02040503050406030204" pitchFamily="18" charset="0"/>
                            </a:rPr>
                          </m:ctrlPr>
                        </m:sSub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Sub>
                    </m:oMath>
                  </m:oMathPara>
                </a14:m>
                <a:endParaRPr lang="en-US" sz="1575" dirty="0"/>
              </a:p>
            </p:txBody>
          </p:sp>
        </mc:Choice>
        <mc:Fallback xmlns="">
          <p:sp>
            <p:nvSpPr>
              <p:cNvPr id="73" name="TextBox 72"/>
              <p:cNvSpPr txBox="1">
                <a:spLocks noRot="1" noChangeAspect="1" noMove="1" noResize="1" noEditPoints="1" noAdjustHandles="1" noChangeArrowheads="1" noChangeShapeType="1" noTextEdit="1"/>
              </p:cNvSpPr>
              <p:nvPr/>
            </p:nvSpPr>
            <p:spPr>
              <a:xfrm>
                <a:off x="4050755" y="4145795"/>
                <a:ext cx="736805" cy="334707"/>
              </a:xfrm>
              <a:prstGeom prst="rect">
                <a:avLst/>
              </a:prstGeom>
              <a:blipFill>
                <a:blip r:embed="rId4"/>
                <a:stretch>
                  <a:fillRect/>
                </a:stretch>
              </a:blipFill>
            </p:spPr>
            <p:txBody>
              <a:bodyPr/>
              <a:lstStyle/>
              <a:p>
                <a:r>
                  <a:rPr lang="en-US">
                    <a:noFill/>
                  </a:rPr>
                  <a:t> </a:t>
                </a:r>
              </a:p>
            </p:txBody>
          </p:sp>
        </mc:Fallback>
      </mc:AlternateContent>
      <p:sp>
        <p:nvSpPr>
          <p:cNvPr id="74" name="TextBox 73"/>
          <p:cNvSpPr txBox="1"/>
          <p:nvPr/>
        </p:nvSpPr>
        <p:spPr>
          <a:xfrm>
            <a:off x="3246561" y="3354745"/>
            <a:ext cx="524503" cy="248209"/>
          </a:xfrm>
          <a:prstGeom prst="rect">
            <a:avLst/>
          </a:prstGeom>
          <a:noFill/>
        </p:spPr>
        <p:txBody>
          <a:bodyPr wrap="none" rtlCol="0">
            <a:spAutoFit/>
          </a:bodyPr>
          <a:lstStyle/>
          <a:p>
            <a:r>
              <a:rPr lang="en-US" sz="1013" dirty="0"/>
              <a:t>V-dim</a:t>
            </a:r>
          </a:p>
        </p:txBody>
      </p:sp>
      <p:sp>
        <p:nvSpPr>
          <p:cNvPr id="75" name="TextBox 74"/>
          <p:cNvSpPr txBox="1"/>
          <p:nvPr/>
        </p:nvSpPr>
        <p:spPr>
          <a:xfrm>
            <a:off x="3246561" y="4949388"/>
            <a:ext cx="524503" cy="248209"/>
          </a:xfrm>
          <a:prstGeom prst="rect">
            <a:avLst/>
          </a:prstGeom>
          <a:noFill/>
        </p:spPr>
        <p:txBody>
          <a:bodyPr wrap="none" rtlCol="0">
            <a:spAutoFit/>
          </a:bodyPr>
          <a:lstStyle/>
          <a:p>
            <a:r>
              <a:rPr lang="en-US" sz="1013" dirty="0"/>
              <a:t>V-dim</a:t>
            </a:r>
          </a:p>
        </p:txBody>
      </p:sp>
      <p:sp>
        <p:nvSpPr>
          <p:cNvPr id="77" name="TextBox 76"/>
          <p:cNvSpPr txBox="1"/>
          <p:nvPr/>
        </p:nvSpPr>
        <p:spPr>
          <a:xfrm>
            <a:off x="5540098" y="4302871"/>
            <a:ext cx="532518" cy="248209"/>
          </a:xfrm>
          <a:prstGeom prst="rect">
            <a:avLst/>
          </a:prstGeom>
          <a:noFill/>
        </p:spPr>
        <p:txBody>
          <a:bodyPr wrap="none" rtlCol="0">
            <a:spAutoFit/>
          </a:bodyPr>
          <a:lstStyle/>
          <a:p>
            <a:r>
              <a:rPr lang="en-US" sz="1013" dirty="0"/>
              <a:t>N-dim</a:t>
            </a:r>
          </a:p>
        </p:txBody>
      </p:sp>
      <mc:AlternateContent xmlns:mc="http://schemas.openxmlformats.org/markup-compatibility/2006" xmlns:a14="http://schemas.microsoft.com/office/drawing/2010/main">
        <mc:Choice Requires="a14">
          <p:sp>
            <p:nvSpPr>
              <p:cNvPr id="78" name="TextBox 77"/>
              <p:cNvSpPr txBox="1"/>
              <p:nvPr/>
            </p:nvSpPr>
            <p:spPr>
              <a:xfrm>
                <a:off x="6046059" y="3448910"/>
                <a:ext cx="1440266"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m:t>
                          </m:r>
                        </m:sup>
                      </m:sSubSup>
                      <m:r>
                        <a:rPr lang="en-US" sz="1575" i="1">
                          <a:latin typeface="Cambria Math" panose="02040503050406030204" pitchFamily="18" charset="0"/>
                        </a:rPr>
                        <m:t>×</m:t>
                      </m:r>
                      <m:acc>
                        <m:accPr>
                          <m:chr m:val="̂"/>
                          <m:ctrlPr>
                            <a:rPr lang="en-US" sz="1575" i="1">
                              <a:latin typeface="Cambria Math" panose="02040503050406030204" pitchFamily="18" charset="0"/>
                            </a:rPr>
                          </m:ctrlPr>
                        </m:accPr>
                        <m:e>
                          <m:r>
                            <a:rPr lang="en-US" sz="1575" i="1">
                              <a:latin typeface="Cambria Math" panose="02040503050406030204" pitchFamily="18" charset="0"/>
                            </a:rPr>
                            <m:t>𝑣</m:t>
                          </m:r>
                        </m:e>
                      </m:acc>
                      <m:r>
                        <a:rPr lang="en-US" sz="1575" i="1">
                          <a:latin typeface="Cambria Math" panose="02040503050406030204" pitchFamily="18" charset="0"/>
                        </a:rPr>
                        <m:t>=</m:t>
                      </m:r>
                      <m:r>
                        <a:rPr lang="en-US" sz="1575" i="1">
                          <a:latin typeface="Cambria Math" panose="02040503050406030204" pitchFamily="18" charset="0"/>
                        </a:rPr>
                        <m:t>𝑧</m:t>
                      </m:r>
                    </m:oMath>
                  </m:oMathPara>
                </a14:m>
                <a:endParaRPr lang="en-US" sz="1575" dirty="0"/>
              </a:p>
            </p:txBody>
          </p:sp>
        </mc:Choice>
        <mc:Fallback xmlns="">
          <p:sp>
            <p:nvSpPr>
              <p:cNvPr id="78" name="TextBox 77"/>
              <p:cNvSpPr txBox="1">
                <a:spLocks noRot="1" noChangeAspect="1" noMove="1" noResize="1" noEditPoints="1" noAdjustHandles="1" noChangeArrowheads="1" noChangeShapeType="1" noTextEdit="1"/>
              </p:cNvSpPr>
              <p:nvPr/>
            </p:nvSpPr>
            <p:spPr>
              <a:xfrm>
                <a:off x="6046059" y="3448910"/>
                <a:ext cx="1440266" cy="334707"/>
              </a:xfrm>
              <a:prstGeom prst="rect">
                <a:avLst/>
              </a:prstGeom>
              <a:blipFill>
                <a:blip r:embed="rId5"/>
                <a:stretch>
                  <a:fillRect/>
                </a:stretch>
              </a:blipFill>
            </p:spPr>
            <p:txBody>
              <a:bodyPr/>
              <a:lstStyle/>
              <a:p>
                <a:r>
                  <a:rPr lang="en-US">
                    <a:noFill/>
                  </a:rPr>
                  <a:t> </a:t>
                </a:r>
              </a:p>
            </p:txBody>
          </p:sp>
        </mc:Fallback>
      </mc:AlternateContent>
      <p:sp>
        <p:nvSpPr>
          <p:cNvPr id="80" name="TextBox 79"/>
          <p:cNvSpPr txBox="1"/>
          <p:nvPr/>
        </p:nvSpPr>
        <p:spPr>
          <a:xfrm>
            <a:off x="7522672" y="4634428"/>
            <a:ext cx="524503" cy="248209"/>
          </a:xfrm>
          <a:prstGeom prst="rect">
            <a:avLst/>
          </a:prstGeom>
          <a:noFill/>
        </p:spPr>
        <p:txBody>
          <a:bodyPr wrap="none" rtlCol="0">
            <a:spAutoFit/>
          </a:bodyPr>
          <a:lstStyle/>
          <a:p>
            <a:r>
              <a:rPr lang="en-US" sz="1013" dirty="0"/>
              <a:t>V-dim</a:t>
            </a:r>
          </a:p>
        </p:txBody>
      </p:sp>
      <p:sp>
        <p:nvSpPr>
          <p:cNvPr id="69" name="TextBox 68"/>
          <p:cNvSpPr txBox="1"/>
          <p:nvPr/>
        </p:nvSpPr>
        <p:spPr>
          <a:xfrm>
            <a:off x="4873631" y="4949388"/>
            <a:ext cx="3429144" cy="369332"/>
          </a:xfrm>
          <a:prstGeom prst="rect">
            <a:avLst/>
          </a:prstGeom>
          <a:noFill/>
        </p:spPr>
        <p:txBody>
          <a:bodyPr wrap="none" rtlCol="0">
            <a:spAutoFit/>
          </a:bodyPr>
          <a:lstStyle/>
          <a:p>
            <a:r>
              <a:rPr lang="en-US" dirty="0"/>
              <a:t>N will be the size of word vector</a:t>
            </a:r>
          </a:p>
        </p:txBody>
      </p:sp>
      <mc:AlternateContent xmlns:mc="http://schemas.openxmlformats.org/markup-compatibility/2006" xmlns:a14="http://schemas.microsoft.com/office/drawing/2010/main">
        <mc:Choice Requires="a14">
          <p:sp>
            <p:nvSpPr>
              <p:cNvPr id="2" name="Rectangle 1"/>
              <p:cNvSpPr/>
              <p:nvPr/>
            </p:nvSpPr>
            <p:spPr>
              <a:xfrm>
                <a:off x="5633645" y="4038386"/>
                <a:ext cx="295850" cy="2482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013" i="1">
                              <a:latin typeface="Cambria Math" panose="02040503050406030204" pitchFamily="18" charset="0"/>
                            </a:rPr>
                          </m:ctrlPr>
                        </m:accPr>
                        <m:e>
                          <m:r>
                            <a:rPr lang="en-US" sz="1013" i="1">
                              <a:latin typeface="Cambria Math" panose="02040503050406030204" pitchFamily="18" charset="0"/>
                            </a:rPr>
                            <m:t>𝑣</m:t>
                          </m:r>
                        </m:e>
                      </m:acc>
                    </m:oMath>
                  </m:oMathPara>
                </a14:m>
                <a:endParaRPr lang="en-US" sz="1013" dirty="0"/>
              </a:p>
            </p:txBody>
          </p:sp>
        </mc:Choice>
        <mc:Fallback xmlns="">
          <p:sp>
            <p:nvSpPr>
              <p:cNvPr id="2" name="Rectangle 1"/>
              <p:cNvSpPr>
                <a:spLocks noRot="1" noChangeAspect="1" noMove="1" noResize="1" noEditPoints="1" noAdjustHandles="1" noChangeArrowheads="1" noChangeShapeType="1" noTextEdit="1"/>
              </p:cNvSpPr>
              <p:nvPr/>
            </p:nvSpPr>
            <p:spPr>
              <a:xfrm>
                <a:off x="5633645" y="4038386"/>
                <a:ext cx="295850" cy="24820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p:cNvSpPr txBox="1"/>
              <p:nvPr/>
            </p:nvSpPr>
            <p:spPr>
              <a:xfrm>
                <a:off x="7701062" y="3408768"/>
                <a:ext cx="1656371" cy="3347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575" i="1">
                              <a:latin typeface="Cambria Math" panose="02040503050406030204" pitchFamily="18" charset="0"/>
                            </a:rPr>
                          </m:ctrlPr>
                        </m:accPr>
                        <m:e>
                          <m:r>
                            <a:rPr lang="en-US" sz="1575" i="1">
                              <a:latin typeface="Cambria Math" panose="02040503050406030204" pitchFamily="18" charset="0"/>
                            </a:rPr>
                            <m:t>𝑦</m:t>
                          </m:r>
                        </m:e>
                      </m:acc>
                      <m:r>
                        <a:rPr lang="en-US" sz="1575" i="1">
                          <a:latin typeface="Cambria Math" panose="02040503050406030204" pitchFamily="18" charset="0"/>
                        </a:rPr>
                        <m:t>=</m:t>
                      </m:r>
                      <m:r>
                        <a:rPr lang="en-US" sz="1575" i="1">
                          <a:latin typeface="Cambria Math" panose="02040503050406030204" pitchFamily="18" charset="0"/>
                        </a:rPr>
                        <m:t>𝑠𝑜𝑓𝑡𝑚𝑎𝑥</m:t>
                      </m:r>
                      <m:r>
                        <a:rPr lang="en-US" sz="1575" i="1">
                          <a:latin typeface="Cambria Math" panose="02040503050406030204" pitchFamily="18" charset="0"/>
                        </a:rPr>
                        <m:t>(</m:t>
                      </m:r>
                      <m:r>
                        <a:rPr lang="en-US" sz="1575" i="1">
                          <a:latin typeface="Cambria Math" panose="02040503050406030204" pitchFamily="18" charset="0"/>
                        </a:rPr>
                        <m:t>𝑧</m:t>
                      </m:r>
                      <m:r>
                        <a:rPr lang="en-US" sz="1575" i="1">
                          <a:latin typeface="Cambria Math" panose="02040503050406030204" pitchFamily="18" charset="0"/>
                        </a:rPr>
                        <m:t>)</m:t>
                      </m:r>
                    </m:oMath>
                  </m:oMathPara>
                </a14:m>
                <a:endParaRPr lang="en-US" sz="1575" dirty="0"/>
              </a:p>
            </p:txBody>
          </p:sp>
        </mc:Choice>
        <mc:Fallback xmlns="">
          <p:sp>
            <p:nvSpPr>
              <p:cNvPr id="86" name="TextBox 85"/>
              <p:cNvSpPr txBox="1">
                <a:spLocks noRot="1" noChangeAspect="1" noMove="1" noResize="1" noEditPoints="1" noAdjustHandles="1" noChangeArrowheads="1" noChangeShapeType="1" noTextEdit="1"/>
              </p:cNvSpPr>
              <p:nvPr/>
            </p:nvSpPr>
            <p:spPr>
              <a:xfrm>
                <a:off x="7701062" y="3408768"/>
                <a:ext cx="1656371" cy="334707"/>
              </a:xfrm>
              <a:prstGeom prst="rect">
                <a:avLst/>
              </a:prstGeom>
              <a:blipFill>
                <a:blip r:embed="rId7"/>
                <a:stretch>
                  <a:fillRect b="-12727"/>
                </a:stretch>
              </a:blipFill>
            </p:spPr>
            <p:txBody>
              <a:bodyPr/>
              <a:lstStyle/>
              <a:p>
                <a:r>
                  <a:rPr lang="en-US">
                    <a:noFill/>
                  </a:rPr>
                  <a:t> </a:t>
                </a:r>
              </a:p>
            </p:txBody>
          </p:sp>
        </mc:Fallback>
      </mc:AlternateContent>
    </p:spTree>
    <p:extLst>
      <p:ext uri="{BB962C8B-B14F-4D97-AF65-F5344CB8AC3E}">
        <p14:creationId xmlns:p14="http://schemas.microsoft.com/office/powerpoint/2010/main" val="31151185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79</a:t>
            </a:fld>
            <a:endParaRPr lang="en-US" dirty="0"/>
          </a:p>
        </p:txBody>
      </p:sp>
      <p:grpSp>
        <p:nvGrpSpPr>
          <p:cNvPr id="20" name="Group 19"/>
          <p:cNvGrpSpPr/>
          <p:nvPr/>
        </p:nvGrpSpPr>
        <p:grpSpPr>
          <a:xfrm>
            <a:off x="4045587" y="2199604"/>
            <a:ext cx="154305" cy="133731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grpSp>
        <p:nvGrpSpPr>
          <p:cNvPr id="21" name="Group 20"/>
          <p:cNvGrpSpPr/>
          <p:nvPr/>
        </p:nvGrpSpPr>
        <p:grpSpPr>
          <a:xfrm>
            <a:off x="4045587" y="3812673"/>
            <a:ext cx="154305" cy="133731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32" name="TextBox 31"/>
          <p:cNvSpPr txBox="1"/>
          <p:nvPr/>
        </p:nvSpPr>
        <p:spPr>
          <a:xfrm>
            <a:off x="3739547" y="2697520"/>
            <a:ext cx="359394" cy="248209"/>
          </a:xfrm>
          <a:prstGeom prst="rect">
            <a:avLst/>
          </a:prstGeom>
          <a:noFill/>
        </p:spPr>
        <p:txBody>
          <a:bodyPr wrap="none" rtlCol="0">
            <a:spAutoFit/>
          </a:bodyPr>
          <a:lstStyle/>
          <a:p>
            <a:r>
              <a:rPr lang="en-US" sz="1013" dirty="0"/>
              <a:t>cat</a:t>
            </a:r>
          </a:p>
        </p:txBody>
      </p:sp>
      <p:sp>
        <p:nvSpPr>
          <p:cNvPr id="33" name="TextBox 32"/>
          <p:cNvSpPr txBox="1"/>
          <p:nvPr/>
        </p:nvSpPr>
        <p:spPr>
          <a:xfrm>
            <a:off x="3739546" y="4347598"/>
            <a:ext cx="328936" cy="248209"/>
          </a:xfrm>
          <a:prstGeom prst="rect">
            <a:avLst/>
          </a:prstGeom>
          <a:noFill/>
        </p:spPr>
        <p:txBody>
          <a:bodyPr wrap="none" rtlCol="0">
            <a:spAutoFit/>
          </a:bodyPr>
          <a:lstStyle/>
          <a:p>
            <a:r>
              <a:rPr lang="en-US" sz="1013" dirty="0"/>
              <a:t>on</a:t>
            </a:r>
          </a:p>
        </p:txBody>
      </p:sp>
      <p:grpSp>
        <p:nvGrpSpPr>
          <p:cNvPr id="46" name="Group 45"/>
          <p:cNvGrpSpPr/>
          <p:nvPr/>
        </p:nvGrpSpPr>
        <p:grpSpPr>
          <a:xfrm>
            <a:off x="5992094" y="3221013"/>
            <a:ext cx="154305" cy="802386"/>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grpSp>
      <p:grpSp>
        <p:nvGrpSpPr>
          <p:cNvPr id="57" name="Group 56"/>
          <p:cNvGrpSpPr/>
          <p:nvPr/>
        </p:nvGrpSpPr>
        <p:grpSpPr>
          <a:xfrm>
            <a:off x="7943321" y="3001990"/>
            <a:ext cx="154305" cy="133731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68" name="TextBox 67"/>
          <p:cNvSpPr txBox="1"/>
          <p:nvPr/>
        </p:nvSpPr>
        <p:spPr>
          <a:xfrm>
            <a:off x="3786968" y="1916692"/>
            <a:ext cx="793807" cy="248209"/>
          </a:xfrm>
          <a:prstGeom prst="rect">
            <a:avLst/>
          </a:prstGeom>
          <a:noFill/>
        </p:spPr>
        <p:txBody>
          <a:bodyPr wrap="none" rtlCol="0">
            <a:spAutoFit/>
          </a:bodyPr>
          <a:lstStyle/>
          <a:p>
            <a:r>
              <a:rPr lang="en-US" sz="1013" dirty="0"/>
              <a:t>Input layer</a:t>
            </a:r>
          </a:p>
        </p:txBody>
      </p:sp>
      <p:cxnSp>
        <p:nvCxnSpPr>
          <p:cNvPr id="70" name="Straight Connector 69"/>
          <p:cNvCxnSpPr/>
          <p:nvPr/>
        </p:nvCxnSpPr>
        <p:spPr>
          <a:xfrm>
            <a:off x="4199893" y="2199606"/>
            <a:ext cx="1792202" cy="102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4199890" y="3218797"/>
            <a:ext cx="1792202" cy="59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195174" y="3535496"/>
            <a:ext cx="1796921" cy="487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4199890" y="4031698"/>
            <a:ext cx="1792202" cy="111828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733476" y="2641928"/>
            <a:ext cx="915635" cy="248209"/>
          </a:xfrm>
          <a:prstGeom prst="rect">
            <a:avLst/>
          </a:prstGeom>
          <a:noFill/>
        </p:spPr>
        <p:txBody>
          <a:bodyPr wrap="none" rtlCol="0">
            <a:spAutoFit/>
          </a:bodyPr>
          <a:lstStyle/>
          <a:p>
            <a:r>
              <a:rPr lang="en-US" sz="1013" dirty="0"/>
              <a:t>Hidden layer</a:t>
            </a:r>
          </a:p>
        </p:txBody>
      </p:sp>
      <mc:AlternateContent xmlns:mc="http://schemas.openxmlformats.org/markup-compatibility/2006" xmlns:a14="http://schemas.microsoft.com/office/drawing/2010/main">
        <mc:Choice Requires="a14">
          <p:sp>
            <p:nvSpPr>
              <p:cNvPr id="83" name="TextBox 82"/>
              <p:cNvSpPr txBox="1"/>
              <p:nvPr/>
            </p:nvSpPr>
            <p:spPr>
              <a:xfrm>
                <a:off x="7889330" y="4396737"/>
                <a:ext cx="460254" cy="248209"/>
              </a:xfrm>
              <a:prstGeom prst="rect">
                <a:avLst/>
              </a:prstGeom>
              <a:noFill/>
            </p:spPr>
            <p:txBody>
              <a:bodyPr wrap="none" rtlCol="0">
                <a:spAutoFit/>
              </a:bodyPr>
              <a:lstStyle/>
              <a:p>
                <a14:m>
                  <m:oMath xmlns:m="http://schemas.openxmlformats.org/officeDocument/2006/math">
                    <m:sSub>
                      <m:sSubPr>
                        <m:ctrlPr>
                          <a:rPr lang="en-US" sz="1013" i="1">
                            <a:latin typeface="Cambria Math" panose="02040503050406030204" pitchFamily="18" charset="0"/>
                          </a:rPr>
                        </m:ctrlPr>
                      </m:sSubPr>
                      <m:e>
                        <m:acc>
                          <m:accPr>
                            <m:chr m:val="̂"/>
                            <m:ctrlPr>
                              <a:rPr lang="en-US" sz="1013" i="1">
                                <a:latin typeface="Cambria Math" panose="02040503050406030204" pitchFamily="18" charset="0"/>
                              </a:rPr>
                            </m:ctrlPr>
                          </m:accPr>
                          <m:e>
                            <m:r>
                              <a:rPr lang="en-US" sz="1013" i="1">
                                <a:latin typeface="Cambria Math" panose="02040503050406030204" pitchFamily="18" charset="0"/>
                              </a:rPr>
                              <m:t>𝑦</m:t>
                            </m:r>
                          </m:e>
                        </m:acc>
                      </m:e>
                      <m:sub>
                        <m:r>
                          <m:rPr>
                            <m:sty m:val="p"/>
                          </m:rPr>
                          <a:rPr lang="en-US" sz="1013">
                            <a:latin typeface="Cambria Math" panose="02040503050406030204" pitchFamily="18" charset="0"/>
                          </a:rPr>
                          <m:t>sat</m:t>
                        </m:r>
                      </m:sub>
                    </m:sSub>
                    <m:r>
                      <a:rPr lang="en-US" sz="1013">
                        <a:latin typeface="Cambria Math" panose="02040503050406030204" pitchFamily="18" charset="0"/>
                      </a:rPr>
                      <m:t> </m:t>
                    </m:r>
                  </m:oMath>
                </a14:m>
                <a:r>
                  <a:rPr lang="en-US" sz="1013" dirty="0"/>
                  <a:t> </a:t>
                </a:r>
              </a:p>
            </p:txBody>
          </p:sp>
        </mc:Choice>
        <mc:Fallback xmlns="">
          <p:sp>
            <p:nvSpPr>
              <p:cNvPr id="83" name="TextBox 82"/>
              <p:cNvSpPr txBox="1">
                <a:spLocks noRot="1" noChangeAspect="1" noMove="1" noResize="1" noEditPoints="1" noAdjustHandles="1" noChangeArrowheads="1" noChangeShapeType="1" noTextEdit="1"/>
              </p:cNvSpPr>
              <p:nvPr/>
            </p:nvSpPr>
            <p:spPr>
              <a:xfrm>
                <a:off x="7889330" y="4396737"/>
                <a:ext cx="460254" cy="248209"/>
              </a:xfrm>
              <a:prstGeom prst="rect">
                <a:avLst/>
              </a:prstGeom>
              <a:blipFill>
                <a:blip r:embed="rId2"/>
                <a:stretch>
                  <a:fillRect/>
                </a:stretch>
              </a:blipFill>
            </p:spPr>
            <p:txBody>
              <a:bodyPr/>
              <a:lstStyle/>
              <a:p>
                <a:r>
                  <a:rPr lang="en-US">
                    <a:noFill/>
                  </a:rPr>
                  <a:t> </a:t>
                </a:r>
              </a:p>
            </p:txBody>
          </p:sp>
        </mc:Fallback>
      </mc:AlternateContent>
      <p:cxnSp>
        <p:nvCxnSpPr>
          <p:cNvPr id="84" name="Straight Connector 83"/>
          <p:cNvCxnSpPr/>
          <p:nvPr/>
        </p:nvCxnSpPr>
        <p:spPr>
          <a:xfrm flipV="1">
            <a:off x="6146398" y="3001306"/>
            <a:ext cx="1796922" cy="217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146398" y="4023401"/>
            <a:ext cx="1796922" cy="3159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7634660" y="2675370"/>
            <a:ext cx="894797" cy="248209"/>
          </a:xfrm>
          <a:prstGeom prst="rect">
            <a:avLst/>
          </a:prstGeom>
          <a:noFill/>
        </p:spPr>
        <p:txBody>
          <a:bodyPr wrap="none" rtlCol="0">
            <a:spAutoFit/>
          </a:bodyPr>
          <a:lstStyle/>
          <a:p>
            <a:r>
              <a:rPr lang="en-US" sz="1013" dirty="0"/>
              <a:t>Output layer</a:t>
            </a:r>
          </a:p>
        </p:txBody>
      </p:sp>
      <mc:AlternateContent xmlns:mc="http://schemas.openxmlformats.org/markup-compatibility/2006" xmlns:a14="http://schemas.microsoft.com/office/drawing/2010/main">
        <mc:Choice Requires="a14">
          <p:sp>
            <p:nvSpPr>
              <p:cNvPr id="71" name="TextBox 70"/>
              <p:cNvSpPr txBox="1"/>
              <p:nvPr/>
            </p:nvSpPr>
            <p:spPr>
              <a:xfrm>
                <a:off x="4354197" y="2695777"/>
                <a:ext cx="736805"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75" i="1">
                              <a:latin typeface="Cambria Math" panose="02040503050406030204" pitchFamily="18" charset="0"/>
                            </a:rPr>
                          </m:ctrlPr>
                        </m:sSub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Sub>
                    </m:oMath>
                  </m:oMathPara>
                </a14:m>
                <a:endParaRPr lang="en-US" sz="1575" dirty="0"/>
              </a:p>
            </p:txBody>
          </p:sp>
        </mc:Choice>
        <mc:Fallback xmlns="">
          <p:sp>
            <p:nvSpPr>
              <p:cNvPr id="71" name="TextBox 70"/>
              <p:cNvSpPr txBox="1">
                <a:spLocks noRot="1" noChangeAspect="1" noMove="1" noResize="1" noEditPoints="1" noAdjustHandles="1" noChangeArrowheads="1" noChangeShapeType="1" noTextEdit="1"/>
              </p:cNvSpPr>
              <p:nvPr/>
            </p:nvSpPr>
            <p:spPr>
              <a:xfrm>
                <a:off x="4354197" y="2695777"/>
                <a:ext cx="736805" cy="33470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4370168" y="4145795"/>
                <a:ext cx="736805"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75" i="1">
                              <a:latin typeface="Cambria Math" panose="02040503050406030204" pitchFamily="18" charset="0"/>
                            </a:rPr>
                          </m:ctrlPr>
                        </m:sSub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Sub>
                    </m:oMath>
                  </m:oMathPara>
                </a14:m>
                <a:endParaRPr lang="en-US" sz="1575" dirty="0"/>
              </a:p>
            </p:txBody>
          </p:sp>
        </mc:Choice>
        <mc:Fallback xmlns="">
          <p:sp>
            <p:nvSpPr>
              <p:cNvPr id="73" name="TextBox 72"/>
              <p:cNvSpPr txBox="1">
                <a:spLocks noRot="1" noChangeAspect="1" noMove="1" noResize="1" noEditPoints="1" noAdjustHandles="1" noChangeArrowheads="1" noChangeShapeType="1" noTextEdit="1"/>
              </p:cNvSpPr>
              <p:nvPr/>
            </p:nvSpPr>
            <p:spPr>
              <a:xfrm>
                <a:off x="4370168" y="4145795"/>
                <a:ext cx="736805" cy="334707"/>
              </a:xfrm>
              <a:prstGeom prst="rect">
                <a:avLst/>
              </a:prstGeom>
              <a:blipFill>
                <a:blip r:embed="rId4"/>
                <a:stretch>
                  <a:fillRect/>
                </a:stretch>
              </a:blipFill>
            </p:spPr>
            <p:txBody>
              <a:bodyPr/>
              <a:lstStyle/>
              <a:p>
                <a:r>
                  <a:rPr lang="en-US">
                    <a:noFill/>
                  </a:rPr>
                  <a:t> </a:t>
                </a:r>
              </a:p>
            </p:txBody>
          </p:sp>
        </mc:Fallback>
      </mc:AlternateContent>
      <p:sp>
        <p:nvSpPr>
          <p:cNvPr id="74" name="TextBox 73"/>
          <p:cNvSpPr txBox="1"/>
          <p:nvPr/>
        </p:nvSpPr>
        <p:spPr>
          <a:xfrm>
            <a:off x="3565974" y="3354745"/>
            <a:ext cx="524503" cy="248209"/>
          </a:xfrm>
          <a:prstGeom prst="rect">
            <a:avLst/>
          </a:prstGeom>
          <a:noFill/>
        </p:spPr>
        <p:txBody>
          <a:bodyPr wrap="none" rtlCol="0">
            <a:spAutoFit/>
          </a:bodyPr>
          <a:lstStyle/>
          <a:p>
            <a:r>
              <a:rPr lang="en-US" sz="1013" dirty="0"/>
              <a:t>V-dim</a:t>
            </a:r>
          </a:p>
        </p:txBody>
      </p:sp>
      <p:sp>
        <p:nvSpPr>
          <p:cNvPr id="75" name="TextBox 74"/>
          <p:cNvSpPr txBox="1"/>
          <p:nvPr/>
        </p:nvSpPr>
        <p:spPr>
          <a:xfrm>
            <a:off x="3565974" y="4949388"/>
            <a:ext cx="524503" cy="248209"/>
          </a:xfrm>
          <a:prstGeom prst="rect">
            <a:avLst/>
          </a:prstGeom>
          <a:noFill/>
        </p:spPr>
        <p:txBody>
          <a:bodyPr wrap="none" rtlCol="0">
            <a:spAutoFit/>
          </a:bodyPr>
          <a:lstStyle/>
          <a:p>
            <a:r>
              <a:rPr lang="en-US" sz="1013" dirty="0"/>
              <a:t>V-dim</a:t>
            </a:r>
          </a:p>
        </p:txBody>
      </p:sp>
      <p:sp>
        <p:nvSpPr>
          <p:cNvPr id="77" name="TextBox 76"/>
          <p:cNvSpPr txBox="1"/>
          <p:nvPr/>
        </p:nvSpPr>
        <p:spPr>
          <a:xfrm>
            <a:off x="5859511" y="4302871"/>
            <a:ext cx="532518" cy="248209"/>
          </a:xfrm>
          <a:prstGeom prst="rect">
            <a:avLst/>
          </a:prstGeom>
          <a:noFill/>
        </p:spPr>
        <p:txBody>
          <a:bodyPr wrap="none" rtlCol="0">
            <a:spAutoFit/>
          </a:bodyPr>
          <a:lstStyle/>
          <a:p>
            <a:r>
              <a:rPr lang="en-US" sz="1013" dirty="0"/>
              <a:t>N-dim</a:t>
            </a:r>
          </a:p>
        </p:txBody>
      </p:sp>
      <mc:AlternateContent xmlns:mc="http://schemas.openxmlformats.org/markup-compatibility/2006" xmlns:a14="http://schemas.microsoft.com/office/drawing/2010/main">
        <mc:Choice Requires="a14">
          <p:sp>
            <p:nvSpPr>
              <p:cNvPr id="78" name="TextBox 77"/>
              <p:cNvSpPr txBox="1"/>
              <p:nvPr/>
            </p:nvSpPr>
            <p:spPr>
              <a:xfrm>
                <a:off x="6365473" y="3448910"/>
                <a:ext cx="1664430" cy="5770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m:t>
                          </m:r>
                        </m:sup>
                      </m:sSubSup>
                      <m:r>
                        <a:rPr lang="en-US" sz="1575" i="1">
                          <a:latin typeface="Cambria Math" panose="02040503050406030204" pitchFamily="18" charset="0"/>
                        </a:rPr>
                        <m:t>×</m:t>
                      </m:r>
                      <m:acc>
                        <m:accPr>
                          <m:chr m:val="̂"/>
                          <m:ctrlPr>
                            <a:rPr lang="en-US" sz="1575" i="1">
                              <a:latin typeface="Cambria Math" panose="02040503050406030204" pitchFamily="18" charset="0"/>
                            </a:rPr>
                          </m:ctrlPr>
                        </m:accPr>
                        <m:e>
                          <m:r>
                            <a:rPr lang="en-US" sz="1575" i="1">
                              <a:latin typeface="Cambria Math" panose="02040503050406030204" pitchFamily="18" charset="0"/>
                            </a:rPr>
                            <m:t>𝑣</m:t>
                          </m:r>
                        </m:e>
                      </m:acc>
                      <m:r>
                        <a:rPr lang="en-US" sz="1575" i="1">
                          <a:latin typeface="Cambria Math" panose="02040503050406030204" pitchFamily="18" charset="0"/>
                        </a:rPr>
                        <m:t>=</m:t>
                      </m:r>
                      <m:r>
                        <a:rPr lang="en-US" sz="1575" i="1">
                          <a:latin typeface="Cambria Math" panose="02040503050406030204" pitchFamily="18" charset="0"/>
                        </a:rPr>
                        <m:t>𝑧</m:t>
                      </m:r>
                    </m:oMath>
                  </m:oMathPara>
                </a14:m>
                <a:endParaRPr lang="en-US" sz="1575" dirty="0"/>
              </a:p>
              <a:p>
                <a:pPr/>
                <a14:m>
                  <m:oMathPara xmlns:m="http://schemas.openxmlformats.org/officeDocument/2006/math">
                    <m:oMathParaPr>
                      <m:jc m:val="centerGroup"/>
                    </m:oMathParaPr>
                    <m:oMath xmlns:m="http://schemas.openxmlformats.org/officeDocument/2006/math">
                      <m:acc>
                        <m:accPr>
                          <m:chr m:val="̂"/>
                          <m:ctrlPr>
                            <a:rPr lang="en-US" sz="1575" i="1">
                              <a:latin typeface="Cambria Math" panose="02040503050406030204" pitchFamily="18" charset="0"/>
                            </a:rPr>
                          </m:ctrlPr>
                        </m:accPr>
                        <m:e>
                          <m:r>
                            <a:rPr lang="en-US" sz="1575" i="1">
                              <a:latin typeface="Cambria Math" panose="02040503050406030204" pitchFamily="18" charset="0"/>
                            </a:rPr>
                            <m:t>𝑦</m:t>
                          </m:r>
                        </m:e>
                      </m:acc>
                      <m:r>
                        <a:rPr lang="en-US" sz="1575" i="1">
                          <a:latin typeface="Cambria Math" panose="02040503050406030204" pitchFamily="18" charset="0"/>
                        </a:rPr>
                        <m:t>=</m:t>
                      </m:r>
                      <m:r>
                        <a:rPr lang="en-US" sz="1575" i="1">
                          <a:latin typeface="Cambria Math" panose="02040503050406030204" pitchFamily="18" charset="0"/>
                        </a:rPr>
                        <m:t>𝑠𝑜𝑓𝑡𝑚𝑎𝑥</m:t>
                      </m:r>
                      <m:r>
                        <a:rPr lang="en-US" sz="1575" i="1">
                          <a:latin typeface="Cambria Math" panose="02040503050406030204" pitchFamily="18" charset="0"/>
                        </a:rPr>
                        <m:t>(</m:t>
                      </m:r>
                      <m:r>
                        <a:rPr lang="en-US" sz="1575" i="1">
                          <a:latin typeface="Cambria Math" panose="02040503050406030204" pitchFamily="18" charset="0"/>
                        </a:rPr>
                        <m:t>𝑧</m:t>
                      </m:r>
                      <m:r>
                        <a:rPr lang="en-US" sz="1575" i="1">
                          <a:latin typeface="Cambria Math" panose="02040503050406030204" pitchFamily="18" charset="0"/>
                        </a:rPr>
                        <m:t>)</m:t>
                      </m:r>
                    </m:oMath>
                  </m:oMathPara>
                </a14:m>
                <a:endParaRPr lang="en-US" sz="1575" dirty="0"/>
              </a:p>
            </p:txBody>
          </p:sp>
        </mc:Choice>
        <mc:Fallback xmlns="">
          <p:sp>
            <p:nvSpPr>
              <p:cNvPr id="78" name="TextBox 77"/>
              <p:cNvSpPr txBox="1">
                <a:spLocks noRot="1" noChangeAspect="1" noMove="1" noResize="1" noEditPoints="1" noAdjustHandles="1" noChangeArrowheads="1" noChangeShapeType="1" noTextEdit="1"/>
              </p:cNvSpPr>
              <p:nvPr/>
            </p:nvSpPr>
            <p:spPr>
              <a:xfrm>
                <a:off x="6365473" y="3448910"/>
                <a:ext cx="1664430" cy="577081"/>
              </a:xfrm>
              <a:prstGeom prst="rect">
                <a:avLst/>
              </a:prstGeom>
              <a:blipFill>
                <a:blip r:embed="rId5"/>
                <a:stretch>
                  <a:fillRect b="-7447"/>
                </a:stretch>
              </a:blipFill>
            </p:spPr>
            <p:txBody>
              <a:bodyPr/>
              <a:lstStyle/>
              <a:p>
                <a:r>
                  <a:rPr lang="en-US">
                    <a:noFill/>
                  </a:rPr>
                  <a:t> </a:t>
                </a:r>
              </a:p>
            </p:txBody>
          </p:sp>
        </mc:Fallback>
      </mc:AlternateContent>
      <p:sp>
        <p:nvSpPr>
          <p:cNvPr id="80" name="TextBox 79"/>
          <p:cNvSpPr txBox="1"/>
          <p:nvPr/>
        </p:nvSpPr>
        <p:spPr>
          <a:xfrm>
            <a:off x="7842085" y="4634428"/>
            <a:ext cx="524503" cy="248209"/>
          </a:xfrm>
          <a:prstGeom prst="rect">
            <a:avLst/>
          </a:prstGeom>
          <a:noFill/>
        </p:spPr>
        <p:txBody>
          <a:bodyPr wrap="none" rtlCol="0">
            <a:spAutoFit/>
          </a:bodyPr>
          <a:lstStyle/>
          <a:p>
            <a:r>
              <a:rPr lang="en-US" sz="1013" dirty="0"/>
              <a:t>V-dim</a:t>
            </a:r>
          </a:p>
        </p:txBody>
      </p:sp>
      <p:sp>
        <p:nvSpPr>
          <p:cNvPr id="69" name="TextBox 68"/>
          <p:cNvSpPr txBox="1"/>
          <p:nvPr/>
        </p:nvSpPr>
        <p:spPr>
          <a:xfrm>
            <a:off x="5193044" y="4949388"/>
            <a:ext cx="2023311" cy="248209"/>
          </a:xfrm>
          <a:prstGeom prst="rect">
            <a:avLst/>
          </a:prstGeom>
          <a:noFill/>
        </p:spPr>
        <p:txBody>
          <a:bodyPr wrap="none" rtlCol="0">
            <a:spAutoFit/>
          </a:bodyPr>
          <a:lstStyle/>
          <a:p>
            <a:r>
              <a:rPr lang="en-US" sz="1013" dirty="0"/>
              <a:t>N will be the size of word vector</a:t>
            </a:r>
          </a:p>
        </p:txBody>
      </p:sp>
      <mc:AlternateContent xmlns:mc="http://schemas.openxmlformats.org/markup-compatibility/2006" xmlns:a14="http://schemas.microsoft.com/office/drawing/2010/main">
        <mc:Choice Requires="a14">
          <p:sp>
            <p:nvSpPr>
              <p:cNvPr id="2" name="Rectangle 1"/>
              <p:cNvSpPr/>
              <p:nvPr/>
            </p:nvSpPr>
            <p:spPr>
              <a:xfrm>
                <a:off x="5953058" y="4038386"/>
                <a:ext cx="295850" cy="2482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013" i="1">
                              <a:latin typeface="Cambria Math" panose="02040503050406030204" pitchFamily="18" charset="0"/>
                            </a:rPr>
                          </m:ctrlPr>
                        </m:accPr>
                        <m:e>
                          <m:r>
                            <a:rPr lang="en-US" sz="1013" i="1">
                              <a:latin typeface="Cambria Math" panose="02040503050406030204" pitchFamily="18" charset="0"/>
                            </a:rPr>
                            <m:t>𝑣</m:t>
                          </m:r>
                        </m:e>
                      </m:acc>
                    </m:oMath>
                  </m:oMathPara>
                </a14:m>
                <a:endParaRPr lang="en-US" sz="1013" dirty="0"/>
              </a:p>
            </p:txBody>
          </p:sp>
        </mc:Choice>
        <mc:Fallback xmlns="">
          <p:sp>
            <p:nvSpPr>
              <p:cNvPr id="2" name="Rectangle 1"/>
              <p:cNvSpPr>
                <a:spLocks noRot="1" noChangeAspect="1" noMove="1" noResize="1" noEditPoints="1" noAdjustHandles="1" noChangeArrowheads="1" noChangeShapeType="1" noTextEdit="1"/>
              </p:cNvSpPr>
              <p:nvPr/>
            </p:nvSpPr>
            <p:spPr>
              <a:xfrm>
                <a:off x="5953058" y="4038386"/>
                <a:ext cx="295850" cy="248209"/>
              </a:xfrm>
              <a:prstGeom prst="rect">
                <a:avLst/>
              </a:prstGeom>
              <a:blipFill>
                <a:blip r:embed="rId6"/>
                <a:stretch>
                  <a:fillRect/>
                </a:stretch>
              </a:blipFill>
            </p:spPr>
            <p:txBody>
              <a:bodyPr/>
              <a:lstStyle/>
              <a:p>
                <a:r>
                  <a:rPr lang="en-US">
                    <a:noFill/>
                  </a:rPr>
                  <a:t> </a:t>
                </a:r>
              </a:p>
            </p:txBody>
          </p:sp>
        </mc:Fallback>
      </mc:AlternateContent>
      <p:graphicFrame>
        <p:nvGraphicFramePr>
          <p:cNvPr id="81" name="Table 80"/>
          <p:cNvGraphicFramePr>
            <a:graphicFrameLocks noGrp="1"/>
          </p:cNvGraphicFramePr>
          <p:nvPr/>
        </p:nvGraphicFramePr>
        <p:xfrm>
          <a:off x="8768374" y="3001306"/>
          <a:ext cx="185166" cy="1851660"/>
        </p:xfrm>
        <a:graphic>
          <a:graphicData uri="http://schemas.openxmlformats.org/drawingml/2006/table">
            <a:tbl>
              <a:tblPr firstRow="1" bandRow="1">
                <a:tableStyleId>{69CF1AB2-1976-4502-BF36-3FF5EA218861}</a:tableStyleId>
              </a:tblPr>
              <a:tblGrid>
                <a:gridCol w="185166">
                  <a:extLst>
                    <a:ext uri="{9D8B030D-6E8A-4147-A177-3AD203B41FA5}">
                      <a16:colId xmlns:a16="http://schemas.microsoft.com/office/drawing/2014/main" val="4255159121"/>
                    </a:ext>
                  </a:extLst>
                </a:gridCol>
              </a:tblGrid>
              <a:tr h="185166">
                <a:tc>
                  <a:txBody>
                    <a:bodyPr/>
                    <a:lstStyle/>
                    <a:p>
                      <a:pPr algn="ctr"/>
                      <a:r>
                        <a:rPr lang="en-US" sz="7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2404443869"/>
                  </a:ext>
                </a:extLst>
              </a:tr>
              <a:tr h="185166">
                <a:tc>
                  <a:txBody>
                    <a:bodyPr/>
                    <a:lstStyle/>
                    <a:p>
                      <a:pPr algn="ctr"/>
                      <a:r>
                        <a:rPr lang="en-US" sz="7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4045244593"/>
                  </a:ext>
                </a:extLst>
              </a:tr>
              <a:tr h="185166">
                <a:tc>
                  <a:txBody>
                    <a:bodyPr/>
                    <a:lstStyle/>
                    <a:p>
                      <a:pPr algn="ctr"/>
                      <a:r>
                        <a:rPr lang="en-US" sz="700" b="0" dirty="0">
                          <a:solidFill>
                            <a:schemeClr val="tx1"/>
                          </a:solidFill>
                        </a:rPr>
                        <a:t>0.00</a:t>
                      </a:r>
                    </a:p>
                  </a:txBody>
                  <a:tcPr marL="0" marR="0" marT="0" marB="0" anchor="ctr">
                    <a:solidFill>
                      <a:schemeClr val="bg1"/>
                    </a:solidFill>
                  </a:tcPr>
                </a:tc>
                <a:extLst>
                  <a:ext uri="{0D108BD9-81ED-4DB2-BD59-A6C34878D82A}">
                    <a16:rowId xmlns:a16="http://schemas.microsoft.com/office/drawing/2014/main" val="2752563613"/>
                  </a:ext>
                </a:extLst>
              </a:tr>
              <a:tr h="185166">
                <a:tc>
                  <a:txBody>
                    <a:bodyPr/>
                    <a:lstStyle/>
                    <a:p>
                      <a:pPr algn="ctr"/>
                      <a:r>
                        <a:rPr lang="en-US" sz="7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201681552"/>
                  </a:ext>
                </a:extLst>
              </a:tr>
              <a:tr h="185166">
                <a:tc>
                  <a:txBody>
                    <a:bodyPr/>
                    <a:lstStyle/>
                    <a:p>
                      <a:pPr algn="ctr"/>
                      <a:r>
                        <a:rPr lang="en-US" sz="7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177053094"/>
                  </a:ext>
                </a:extLst>
              </a:tr>
              <a:tr h="185166">
                <a:tc>
                  <a:txBody>
                    <a:bodyPr/>
                    <a:lstStyle/>
                    <a:p>
                      <a:pPr algn="ctr"/>
                      <a:r>
                        <a:rPr lang="en-US" sz="7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2987099312"/>
                  </a:ext>
                </a:extLst>
              </a:tr>
              <a:tr h="185166">
                <a:tc>
                  <a:txBody>
                    <a:bodyPr/>
                    <a:lstStyle/>
                    <a:p>
                      <a:pPr algn="ctr"/>
                      <a:r>
                        <a:rPr lang="en-US" sz="7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4040427874"/>
                  </a:ext>
                </a:extLst>
              </a:tr>
              <a:tr h="185166">
                <a:tc>
                  <a:txBody>
                    <a:bodyPr/>
                    <a:lstStyle/>
                    <a:p>
                      <a:pPr algn="ctr"/>
                      <a:r>
                        <a:rPr lang="en-US" sz="700" b="1" dirty="0">
                          <a:solidFill>
                            <a:srgbClr val="FF0000"/>
                          </a:solidFill>
                        </a:rPr>
                        <a:t>0.7</a:t>
                      </a:r>
                    </a:p>
                  </a:txBody>
                  <a:tcPr marL="0" marR="0" marT="0" marB="0" anchor="ctr">
                    <a:solidFill>
                      <a:schemeClr val="bg1"/>
                    </a:solidFill>
                  </a:tcPr>
                </a:tc>
                <a:extLst>
                  <a:ext uri="{0D108BD9-81ED-4DB2-BD59-A6C34878D82A}">
                    <a16:rowId xmlns:a16="http://schemas.microsoft.com/office/drawing/2014/main" val="4092259214"/>
                  </a:ext>
                </a:extLst>
              </a:tr>
              <a:tr h="185166">
                <a:tc>
                  <a:txBody>
                    <a:bodyPr/>
                    <a:lstStyle/>
                    <a:p>
                      <a:pPr algn="ctr"/>
                      <a:r>
                        <a:rPr lang="en-US" sz="700" b="0" dirty="0">
                          <a:solidFill>
                            <a:schemeClr val="tx1"/>
                          </a:solidFill>
                        </a:rPr>
                        <a:t>…</a:t>
                      </a:r>
                    </a:p>
                  </a:txBody>
                  <a:tcPr marL="0" marR="0" marT="0" marB="0" anchor="ctr">
                    <a:solidFill>
                      <a:schemeClr val="bg1"/>
                    </a:solidFill>
                  </a:tcPr>
                </a:tc>
                <a:extLst>
                  <a:ext uri="{0D108BD9-81ED-4DB2-BD59-A6C34878D82A}">
                    <a16:rowId xmlns:a16="http://schemas.microsoft.com/office/drawing/2014/main" val="2895132886"/>
                  </a:ext>
                </a:extLst>
              </a:tr>
              <a:tr h="185166">
                <a:tc>
                  <a:txBody>
                    <a:bodyPr/>
                    <a:lstStyle/>
                    <a:p>
                      <a:pPr algn="ctr"/>
                      <a:r>
                        <a:rPr lang="en-US" sz="700" b="0" dirty="0">
                          <a:solidFill>
                            <a:schemeClr val="tx1"/>
                          </a:solidFill>
                        </a:rPr>
                        <a:t>0.00</a:t>
                      </a:r>
                    </a:p>
                  </a:txBody>
                  <a:tcPr marL="0" marR="0" marT="0" marB="0" anchor="ctr">
                    <a:solidFill>
                      <a:schemeClr val="bg1"/>
                    </a:solidFill>
                  </a:tcPr>
                </a:tc>
                <a:extLst>
                  <a:ext uri="{0D108BD9-81ED-4DB2-BD59-A6C34878D82A}">
                    <a16:rowId xmlns:a16="http://schemas.microsoft.com/office/drawing/2014/main" val="3595132379"/>
                  </a:ext>
                </a:extLst>
              </a:tr>
            </a:tbl>
          </a:graphicData>
        </a:graphic>
      </p:graphicFrame>
      <mc:AlternateContent xmlns:mc="http://schemas.openxmlformats.org/markup-compatibility/2006" xmlns:a14="http://schemas.microsoft.com/office/drawing/2010/main">
        <mc:Choice Requires="a14">
          <p:sp>
            <p:nvSpPr>
              <p:cNvPr id="85" name="TextBox 84"/>
              <p:cNvSpPr txBox="1"/>
              <p:nvPr/>
            </p:nvSpPr>
            <p:spPr>
              <a:xfrm>
                <a:off x="8768375" y="4942235"/>
                <a:ext cx="324769" cy="248209"/>
              </a:xfrm>
              <a:prstGeom prst="rect">
                <a:avLst/>
              </a:prstGeom>
              <a:noFill/>
            </p:spPr>
            <p:txBody>
              <a:bodyPr wrap="none" rtlCol="0">
                <a:spAutoFit/>
              </a:bodyPr>
              <a:lstStyle/>
              <a:p>
                <a14:m>
                  <m:oMath xmlns:m="http://schemas.openxmlformats.org/officeDocument/2006/math">
                    <m:acc>
                      <m:accPr>
                        <m:chr m:val="̂"/>
                        <m:ctrlPr>
                          <a:rPr lang="en-US" sz="1013" i="1">
                            <a:latin typeface="Cambria Math" panose="02040503050406030204" pitchFamily="18" charset="0"/>
                          </a:rPr>
                        </m:ctrlPr>
                      </m:accPr>
                      <m:e>
                        <m:r>
                          <a:rPr lang="en-US" sz="1013" i="1">
                            <a:latin typeface="Cambria Math" panose="02040503050406030204" pitchFamily="18" charset="0"/>
                          </a:rPr>
                          <m:t>𝑦</m:t>
                        </m:r>
                      </m:e>
                    </m:acc>
                    <m:r>
                      <a:rPr lang="en-US" sz="1013">
                        <a:latin typeface="Cambria Math" panose="02040503050406030204" pitchFamily="18" charset="0"/>
                      </a:rPr>
                      <m:t> </m:t>
                    </m:r>
                  </m:oMath>
                </a14:m>
                <a:r>
                  <a:rPr lang="en-US" sz="1013" dirty="0"/>
                  <a:t> </a:t>
                </a:r>
              </a:p>
            </p:txBody>
          </p:sp>
        </mc:Choice>
        <mc:Fallback xmlns="">
          <p:sp>
            <p:nvSpPr>
              <p:cNvPr id="85" name="TextBox 84"/>
              <p:cNvSpPr txBox="1">
                <a:spLocks noRot="1" noChangeAspect="1" noMove="1" noResize="1" noEditPoints="1" noAdjustHandles="1" noChangeArrowheads="1" noChangeShapeType="1" noTextEdit="1"/>
              </p:cNvSpPr>
              <p:nvPr/>
            </p:nvSpPr>
            <p:spPr>
              <a:xfrm>
                <a:off x="8768375" y="4942235"/>
                <a:ext cx="324769" cy="24820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p:cNvSpPr txBox="1"/>
              <p:nvPr/>
            </p:nvSpPr>
            <p:spPr>
              <a:xfrm>
                <a:off x="7634659" y="2238307"/>
                <a:ext cx="1991123" cy="248209"/>
              </a:xfrm>
              <a:prstGeom prst="rect">
                <a:avLst/>
              </a:prstGeom>
              <a:noFill/>
            </p:spPr>
            <p:txBody>
              <a:bodyPr wrap="none" rtlCol="0">
                <a:spAutoFit/>
              </a:bodyPr>
              <a:lstStyle/>
              <a:p>
                <a:r>
                  <a:rPr lang="en-US" sz="1013" dirty="0">
                    <a:solidFill>
                      <a:srgbClr val="FF0000"/>
                    </a:solidFill>
                  </a:rPr>
                  <a:t>We would prefer </a:t>
                </a:r>
                <a14:m>
                  <m:oMath xmlns:m="http://schemas.openxmlformats.org/officeDocument/2006/math">
                    <m:acc>
                      <m:accPr>
                        <m:chr m:val="̂"/>
                        <m:ctrlPr>
                          <a:rPr lang="en-US" sz="1013" i="1">
                            <a:solidFill>
                              <a:srgbClr val="FF0000"/>
                            </a:solidFill>
                            <a:latin typeface="Cambria Math" panose="02040503050406030204" pitchFamily="18" charset="0"/>
                          </a:rPr>
                        </m:ctrlPr>
                      </m:accPr>
                      <m:e>
                        <m:r>
                          <a:rPr lang="en-US" sz="1013" i="1">
                            <a:solidFill>
                              <a:srgbClr val="FF0000"/>
                            </a:solidFill>
                            <a:latin typeface="Cambria Math" panose="02040503050406030204" pitchFamily="18" charset="0"/>
                          </a:rPr>
                          <m:t>𝑦</m:t>
                        </m:r>
                      </m:e>
                    </m:acc>
                  </m:oMath>
                </a14:m>
                <a:r>
                  <a:rPr lang="en-US" sz="1013" dirty="0">
                    <a:solidFill>
                      <a:srgbClr val="FF0000"/>
                    </a:solidFill>
                  </a:rPr>
                  <a:t> close to </a:t>
                </a:r>
                <a14:m>
                  <m:oMath xmlns:m="http://schemas.openxmlformats.org/officeDocument/2006/math">
                    <m:sSub>
                      <m:sSubPr>
                        <m:ctrlPr>
                          <a:rPr lang="en-US" sz="1013" i="1" dirty="0">
                            <a:solidFill>
                              <a:srgbClr val="FF0000"/>
                            </a:solidFill>
                            <a:latin typeface="Cambria Math" panose="02040503050406030204" pitchFamily="18" charset="0"/>
                          </a:rPr>
                        </m:ctrlPr>
                      </m:sSubPr>
                      <m:e>
                        <m:acc>
                          <m:accPr>
                            <m:chr m:val="̂"/>
                            <m:ctrlPr>
                              <a:rPr lang="en-US" sz="1013" i="1">
                                <a:solidFill>
                                  <a:srgbClr val="FF0000"/>
                                </a:solidFill>
                                <a:latin typeface="Cambria Math" panose="02040503050406030204" pitchFamily="18" charset="0"/>
                              </a:rPr>
                            </m:ctrlPr>
                          </m:accPr>
                          <m:e>
                            <m:r>
                              <a:rPr lang="en-US" sz="1013" i="1">
                                <a:solidFill>
                                  <a:srgbClr val="FF0000"/>
                                </a:solidFill>
                                <a:latin typeface="Cambria Math" panose="02040503050406030204" pitchFamily="18" charset="0"/>
                              </a:rPr>
                              <m:t>𝑦</m:t>
                            </m:r>
                          </m:e>
                        </m:acc>
                      </m:e>
                      <m:sub>
                        <m:r>
                          <a:rPr lang="en-US" sz="1013" i="1" dirty="0">
                            <a:solidFill>
                              <a:srgbClr val="FF0000"/>
                            </a:solidFill>
                            <a:latin typeface="Cambria Math" panose="02040503050406030204" pitchFamily="18" charset="0"/>
                          </a:rPr>
                          <m:t>𝑠𝑎𝑡</m:t>
                        </m:r>
                      </m:sub>
                    </m:sSub>
                  </m:oMath>
                </a14:m>
                <a:endParaRPr lang="en-US" sz="1013" dirty="0">
                  <a:solidFill>
                    <a:srgbClr val="FF0000"/>
                  </a:solidFill>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7634659" y="2238307"/>
                <a:ext cx="1991123" cy="248209"/>
              </a:xfrm>
              <a:prstGeom prst="rect">
                <a:avLst/>
              </a:prstGeom>
              <a:blipFill>
                <a:blip r:embed="rId8"/>
                <a:stretch>
                  <a:fillRect b="-12195"/>
                </a:stretch>
              </a:blipFill>
            </p:spPr>
            <p:txBody>
              <a:bodyPr/>
              <a:lstStyle/>
              <a:p>
                <a:r>
                  <a:rPr lang="en-US">
                    <a:noFill/>
                  </a:rPr>
                  <a:t> </a:t>
                </a:r>
              </a:p>
            </p:txBody>
          </p:sp>
        </mc:Fallback>
      </mc:AlternateContent>
    </p:spTree>
    <p:extLst>
      <p:ext uri="{BB962C8B-B14F-4D97-AF65-F5344CB8AC3E}">
        <p14:creationId xmlns:p14="http://schemas.microsoft.com/office/powerpoint/2010/main" val="2882811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8" name="Rectangle 2"/>
          <p:cNvSpPr>
            <a:spLocks noGrp="1" noChangeArrowheads="1"/>
          </p:cNvSpPr>
          <p:nvPr>
            <p:ph type="title"/>
          </p:nvPr>
        </p:nvSpPr>
        <p:spPr/>
        <p:txBody>
          <a:bodyPr/>
          <a:lstStyle/>
          <a:p>
            <a:r>
              <a:rPr lang="en-US"/>
              <a:t>Nearest Neighbor Classification</a:t>
            </a:r>
          </a:p>
        </p:txBody>
      </p:sp>
      <mc:AlternateContent xmlns:mc="http://schemas.openxmlformats.org/markup-compatibility/2006" xmlns:a14="http://schemas.microsoft.com/office/drawing/2010/main">
        <mc:Choice Requires="a14">
          <p:sp>
            <p:nvSpPr>
              <p:cNvPr id="1058819" name="Rectangle 3"/>
              <p:cNvSpPr>
                <a:spLocks noGrp="1" noChangeArrowheads="1"/>
              </p:cNvSpPr>
              <p:nvPr>
                <p:ph type="body" idx="1"/>
              </p:nvPr>
            </p:nvSpPr>
            <p:spPr>
              <a:xfrm>
                <a:off x="609600" y="1676400"/>
                <a:ext cx="9601200" cy="4876800"/>
              </a:xfrm>
            </p:spPr>
            <p:txBody>
              <a:bodyPr>
                <a:normAutofit fontScale="92500"/>
              </a:bodyPr>
              <a:lstStyle/>
              <a:p>
                <a:r>
                  <a:rPr lang="en-US" dirty="0"/>
                  <a:t>Compute distance between two points:</a:t>
                </a:r>
              </a:p>
              <a:p>
                <a:pPr lvl="1"/>
                <a:r>
                  <a:rPr lang="en-US" dirty="0"/>
                  <a:t>Euclidean distance </a:t>
                </a:r>
              </a:p>
              <a:p>
                <a:pPr lvl="1"/>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𝑑</m:t>
                      </m:r>
                      <m:d>
                        <m:dPr>
                          <m:ctrlPr>
                            <a:rPr lang="en-US" b="0" i="1" smtClean="0">
                              <a:latin typeface="Cambria Math" panose="02040503050406030204" pitchFamily="18" charset="0"/>
                            </a:rPr>
                          </m:ctrlPr>
                        </m:dPr>
                        <m:e>
                          <m:r>
                            <a:rPr lang="en-US" b="0" i="1" smtClean="0">
                              <a:latin typeface="Cambria Math"/>
                            </a:rPr>
                            <m:t>𝑝</m:t>
                          </m:r>
                          <m:r>
                            <a:rPr lang="en-US" b="0" i="1" smtClean="0">
                              <a:latin typeface="Cambria Math"/>
                            </a:rPr>
                            <m:t>,</m:t>
                          </m:r>
                          <m:r>
                            <a:rPr lang="en-US" b="0" i="1" smtClean="0">
                              <a:latin typeface="Cambria Math"/>
                            </a:rPr>
                            <m:t>𝑞</m:t>
                          </m:r>
                        </m:e>
                      </m:d>
                      <m:r>
                        <a:rPr lang="en-US" b="0" i="1" smtClean="0">
                          <a:latin typeface="Cambria Math"/>
                        </a:rPr>
                        <m:t>= </m:t>
                      </m:r>
                      <m:rad>
                        <m:radPr>
                          <m:degHide m:val="on"/>
                          <m:ctrlPr>
                            <a:rPr lang="en-US" b="0" i="1" smtClean="0">
                              <a:latin typeface="Cambria Math" panose="02040503050406030204" pitchFamily="18" charset="0"/>
                            </a:rPr>
                          </m:ctrlPr>
                        </m:radPr>
                        <m:deg/>
                        <m:e>
                          <m:nary>
                            <m:naryPr>
                              <m:chr m:val="∑"/>
                              <m:supHide m:val="on"/>
                              <m:ctrlPr>
                                <a:rPr lang="en-US" b="0" i="1" smtClean="0">
                                  <a:latin typeface="Cambria Math" panose="02040503050406030204" pitchFamily="18" charset="0"/>
                                </a:rPr>
                              </m:ctrlPr>
                            </m:naryPr>
                            <m:sub>
                              <m:r>
                                <a:rPr lang="en-US" b="0" i="1" smtClean="0">
                                  <a:latin typeface="Cambria Math"/>
                                </a:rPr>
                                <m:t>𝑖</m:t>
                              </m:r>
                            </m:sub>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𝑝</m:t>
                                          </m:r>
                                        </m:e>
                                        <m:sub>
                                          <m:r>
                                            <a:rPr lang="en-US" b="0" i="1" smtClean="0">
                                              <a:latin typeface="Cambria Math"/>
                                            </a:rPr>
                                            <m:t>𝑖</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𝑞</m:t>
                                          </m:r>
                                        </m:e>
                                        <m:sub>
                                          <m:r>
                                            <a:rPr lang="en-US" b="0" i="1" smtClean="0">
                                              <a:latin typeface="Cambria Math"/>
                                            </a:rPr>
                                            <m:t>𝑖</m:t>
                                          </m:r>
                                        </m:sub>
                                      </m:sSub>
                                    </m:e>
                                  </m:d>
                                </m:e>
                                <m:sup>
                                  <m:r>
                                    <a:rPr lang="en-US" b="0" i="1" smtClean="0">
                                      <a:latin typeface="Cambria Math"/>
                                    </a:rPr>
                                    <m:t>2</m:t>
                                  </m:r>
                                </m:sup>
                              </m:sSup>
                            </m:e>
                          </m:nary>
                        </m:e>
                      </m:rad>
                    </m:oMath>
                  </m:oMathPara>
                </a14:m>
                <a:endParaRPr lang="en-US" dirty="0"/>
              </a:p>
              <a:p>
                <a:pPr>
                  <a:buFont typeface="Monotype Sorts" pitchFamily="2" charset="2"/>
                  <a:buNone/>
                </a:pPr>
                <a:endParaRPr lang="en-US" dirty="0"/>
              </a:p>
              <a:p>
                <a:r>
                  <a:rPr lang="en-US" dirty="0"/>
                  <a:t>Determine the class from nearest neighbor list</a:t>
                </a:r>
              </a:p>
              <a:p>
                <a:pPr lvl="1"/>
                <a:r>
                  <a:rPr lang="en-US" dirty="0"/>
                  <a:t>take the majority vote of class labels among the k-nearest neighbors</a:t>
                </a:r>
              </a:p>
              <a:p>
                <a:pPr lvl="1"/>
                <a:r>
                  <a:rPr lang="en-US" dirty="0"/>
                  <a:t>Weigh the vote according to distance</a:t>
                </a:r>
              </a:p>
              <a:p>
                <a:pPr lvl="2"/>
                <a:r>
                  <a:rPr lang="en-US" dirty="0"/>
                  <a:t> weight factor, w = 1/</a:t>
                </a:r>
                <a:r>
                  <a:rPr lang="en-US" dirty="0" err="1"/>
                  <a:t>d</a:t>
                </a:r>
                <a:r>
                  <a:rPr lang="en-US" baseline="30000" dirty="0" err="1"/>
                  <a:t>2</a:t>
                </a:r>
                <a:endParaRPr lang="en-US" baseline="30000" dirty="0"/>
              </a:p>
            </p:txBody>
          </p:sp>
        </mc:Choice>
        <mc:Fallback xmlns="">
          <p:sp>
            <p:nvSpPr>
              <p:cNvPr id="1058819" name="Rectangle 3"/>
              <p:cNvSpPr>
                <a:spLocks noGrp="1" noRot="1" noChangeAspect="1" noMove="1" noResize="1" noEditPoints="1" noAdjustHandles="1" noChangeArrowheads="1" noChangeShapeType="1" noTextEdit="1"/>
              </p:cNvSpPr>
              <p:nvPr>
                <p:ph type="body" idx="1"/>
              </p:nvPr>
            </p:nvSpPr>
            <p:spPr>
              <a:xfrm>
                <a:off x="609600" y="1676400"/>
                <a:ext cx="9601200" cy="4876800"/>
              </a:xfrm>
              <a:blipFill>
                <a:blip r:embed="rId2"/>
                <a:stretch>
                  <a:fillRect l="-698" t="-1125"/>
                </a:stretch>
              </a:blipFill>
            </p:spPr>
            <p:txBody>
              <a:bodyPr/>
              <a:lstStyle/>
              <a:p>
                <a:r>
                  <a:rPr lang="en-US">
                    <a:noFill/>
                  </a:rPr>
                  <a:t> </a:t>
                </a:r>
              </a:p>
            </p:txBody>
          </p:sp>
        </mc:Fallback>
      </mc:AlternateContent>
    </p:spTree>
    <p:extLst>
      <p:ext uri="{BB962C8B-B14F-4D97-AF65-F5344CB8AC3E}">
        <p14:creationId xmlns:p14="http://schemas.microsoft.com/office/powerpoint/2010/main" val="19018207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80</a:t>
            </a:fld>
            <a:endParaRPr lang="en-US" dirty="0"/>
          </a:p>
        </p:txBody>
      </p:sp>
      <p:grpSp>
        <p:nvGrpSpPr>
          <p:cNvPr id="20" name="Group 19"/>
          <p:cNvGrpSpPr/>
          <p:nvPr/>
        </p:nvGrpSpPr>
        <p:grpSpPr>
          <a:xfrm>
            <a:off x="4044515" y="2193153"/>
            <a:ext cx="154305" cy="133731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grpSp>
        <p:nvGrpSpPr>
          <p:cNvPr id="21" name="Group 20"/>
          <p:cNvGrpSpPr/>
          <p:nvPr/>
        </p:nvGrpSpPr>
        <p:grpSpPr>
          <a:xfrm>
            <a:off x="4044516" y="3806223"/>
            <a:ext cx="154305" cy="133731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32" name="TextBox 31"/>
          <p:cNvSpPr txBox="1"/>
          <p:nvPr/>
        </p:nvSpPr>
        <p:spPr>
          <a:xfrm>
            <a:off x="3738474" y="2691070"/>
            <a:ext cx="365806" cy="248209"/>
          </a:xfrm>
          <a:prstGeom prst="rect">
            <a:avLst/>
          </a:prstGeom>
          <a:noFill/>
        </p:spPr>
        <p:txBody>
          <a:bodyPr wrap="none" rtlCol="0">
            <a:spAutoFit/>
          </a:bodyPr>
          <a:lstStyle/>
          <a:p>
            <a:r>
              <a:rPr lang="en-US" sz="1013" dirty="0" err="1"/>
              <a:t>x</a:t>
            </a:r>
            <a:r>
              <a:rPr lang="en-US" sz="1013" baseline="-25000" dirty="0" err="1"/>
              <a:t>cat</a:t>
            </a:r>
            <a:endParaRPr lang="en-US" sz="1013" dirty="0"/>
          </a:p>
        </p:txBody>
      </p:sp>
      <p:sp>
        <p:nvSpPr>
          <p:cNvPr id="33" name="TextBox 32"/>
          <p:cNvSpPr txBox="1"/>
          <p:nvPr/>
        </p:nvSpPr>
        <p:spPr>
          <a:xfrm>
            <a:off x="3738475" y="4341148"/>
            <a:ext cx="346570" cy="248209"/>
          </a:xfrm>
          <a:prstGeom prst="rect">
            <a:avLst/>
          </a:prstGeom>
          <a:noFill/>
        </p:spPr>
        <p:txBody>
          <a:bodyPr wrap="none" rtlCol="0">
            <a:spAutoFit/>
          </a:bodyPr>
          <a:lstStyle/>
          <a:p>
            <a:r>
              <a:rPr lang="en-US" sz="1013" dirty="0" err="1"/>
              <a:t>x</a:t>
            </a:r>
            <a:r>
              <a:rPr lang="en-US" sz="1013" baseline="-25000" dirty="0" err="1"/>
              <a:t>on</a:t>
            </a:r>
            <a:endParaRPr lang="en-US" sz="1013" dirty="0"/>
          </a:p>
        </p:txBody>
      </p:sp>
      <p:grpSp>
        <p:nvGrpSpPr>
          <p:cNvPr id="46" name="Group 45"/>
          <p:cNvGrpSpPr/>
          <p:nvPr/>
        </p:nvGrpSpPr>
        <p:grpSpPr>
          <a:xfrm>
            <a:off x="5992093" y="3214563"/>
            <a:ext cx="154305" cy="802386"/>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grpSp>
      <p:grpSp>
        <p:nvGrpSpPr>
          <p:cNvPr id="57" name="Group 56"/>
          <p:cNvGrpSpPr/>
          <p:nvPr/>
        </p:nvGrpSpPr>
        <p:grpSpPr>
          <a:xfrm>
            <a:off x="7943320" y="2995539"/>
            <a:ext cx="154305" cy="133731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68" name="TextBox 67"/>
          <p:cNvSpPr txBox="1"/>
          <p:nvPr/>
        </p:nvSpPr>
        <p:spPr>
          <a:xfrm>
            <a:off x="3785895" y="1910242"/>
            <a:ext cx="793807" cy="248209"/>
          </a:xfrm>
          <a:prstGeom prst="rect">
            <a:avLst/>
          </a:prstGeom>
          <a:noFill/>
        </p:spPr>
        <p:txBody>
          <a:bodyPr wrap="none" rtlCol="0">
            <a:spAutoFit/>
          </a:bodyPr>
          <a:lstStyle/>
          <a:p>
            <a:r>
              <a:rPr lang="en-US" sz="1013" dirty="0"/>
              <a:t>Input layer</a:t>
            </a:r>
          </a:p>
        </p:txBody>
      </p:sp>
      <p:cxnSp>
        <p:nvCxnSpPr>
          <p:cNvPr id="70" name="Straight Connector 69"/>
          <p:cNvCxnSpPr/>
          <p:nvPr/>
        </p:nvCxnSpPr>
        <p:spPr>
          <a:xfrm>
            <a:off x="4199892" y="2193156"/>
            <a:ext cx="1792202" cy="102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4199890" y="3212347"/>
            <a:ext cx="1792202" cy="59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195173" y="3529046"/>
            <a:ext cx="1796921" cy="487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4199890" y="4025248"/>
            <a:ext cx="1792202" cy="111828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728078" y="4293933"/>
            <a:ext cx="915635" cy="248209"/>
          </a:xfrm>
          <a:prstGeom prst="rect">
            <a:avLst/>
          </a:prstGeom>
          <a:noFill/>
        </p:spPr>
        <p:txBody>
          <a:bodyPr wrap="none" rtlCol="0">
            <a:spAutoFit/>
          </a:bodyPr>
          <a:lstStyle/>
          <a:p>
            <a:r>
              <a:rPr lang="en-US" sz="1013" dirty="0"/>
              <a:t>Hidden layer</a:t>
            </a:r>
          </a:p>
        </p:txBody>
      </p:sp>
      <p:sp>
        <p:nvSpPr>
          <p:cNvPr id="83" name="TextBox 82"/>
          <p:cNvSpPr txBox="1"/>
          <p:nvPr/>
        </p:nvSpPr>
        <p:spPr>
          <a:xfrm>
            <a:off x="8265113" y="3548891"/>
            <a:ext cx="359394" cy="248209"/>
          </a:xfrm>
          <a:prstGeom prst="rect">
            <a:avLst/>
          </a:prstGeom>
          <a:noFill/>
        </p:spPr>
        <p:txBody>
          <a:bodyPr wrap="none" rtlCol="0">
            <a:spAutoFit/>
          </a:bodyPr>
          <a:lstStyle/>
          <a:p>
            <a:r>
              <a:rPr lang="en-US" sz="1013" dirty="0"/>
              <a:t>sat</a:t>
            </a:r>
          </a:p>
        </p:txBody>
      </p:sp>
      <p:cxnSp>
        <p:nvCxnSpPr>
          <p:cNvPr id="84" name="Straight Connector 83"/>
          <p:cNvCxnSpPr/>
          <p:nvPr/>
        </p:nvCxnSpPr>
        <p:spPr>
          <a:xfrm flipV="1">
            <a:off x="6146397" y="2994856"/>
            <a:ext cx="1796922" cy="217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146397" y="4016951"/>
            <a:ext cx="1796922" cy="3159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7634659" y="2668920"/>
            <a:ext cx="894797" cy="248209"/>
          </a:xfrm>
          <a:prstGeom prst="rect">
            <a:avLst/>
          </a:prstGeom>
          <a:noFill/>
        </p:spPr>
        <p:txBody>
          <a:bodyPr wrap="none" rtlCol="0">
            <a:spAutoFit/>
          </a:bodyPr>
          <a:lstStyle/>
          <a:p>
            <a:r>
              <a:rPr lang="en-US" sz="1013" dirty="0"/>
              <a:t>Output layer</a:t>
            </a:r>
          </a:p>
        </p:txBody>
      </p:sp>
      <p:sp>
        <p:nvSpPr>
          <p:cNvPr id="74" name="TextBox 73"/>
          <p:cNvSpPr txBox="1"/>
          <p:nvPr/>
        </p:nvSpPr>
        <p:spPr>
          <a:xfrm>
            <a:off x="3564902" y="3348295"/>
            <a:ext cx="524503" cy="248209"/>
          </a:xfrm>
          <a:prstGeom prst="rect">
            <a:avLst/>
          </a:prstGeom>
          <a:noFill/>
        </p:spPr>
        <p:txBody>
          <a:bodyPr wrap="none" rtlCol="0">
            <a:spAutoFit/>
          </a:bodyPr>
          <a:lstStyle/>
          <a:p>
            <a:r>
              <a:rPr lang="en-US" sz="1013" dirty="0"/>
              <a:t>V-dim</a:t>
            </a:r>
          </a:p>
        </p:txBody>
      </p:sp>
      <p:sp>
        <p:nvSpPr>
          <p:cNvPr id="75" name="TextBox 74"/>
          <p:cNvSpPr txBox="1"/>
          <p:nvPr/>
        </p:nvSpPr>
        <p:spPr>
          <a:xfrm>
            <a:off x="3564902" y="4942937"/>
            <a:ext cx="524503" cy="248209"/>
          </a:xfrm>
          <a:prstGeom prst="rect">
            <a:avLst/>
          </a:prstGeom>
          <a:noFill/>
        </p:spPr>
        <p:txBody>
          <a:bodyPr wrap="none" rtlCol="0">
            <a:spAutoFit/>
          </a:bodyPr>
          <a:lstStyle/>
          <a:p>
            <a:r>
              <a:rPr lang="en-US" sz="1013" dirty="0"/>
              <a:t>V-dim</a:t>
            </a:r>
          </a:p>
        </p:txBody>
      </p:sp>
      <p:sp>
        <p:nvSpPr>
          <p:cNvPr id="77" name="TextBox 76"/>
          <p:cNvSpPr txBox="1"/>
          <p:nvPr/>
        </p:nvSpPr>
        <p:spPr>
          <a:xfrm>
            <a:off x="5870806" y="4491669"/>
            <a:ext cx="532518" cy="248209"/>
          </a:xfrm>
          <a:prstGeom prst="rect">
            <a:avLst/>
          </a:prstGeom>
          <a:noFill/>
        </p:spPr>
        <p:txBody>
          <a:bodyPr wrap="none" rtlCol="0">
            <a:spAutoFit/>
          </a:bodyPr>
          <a:lstStyle/>
          <a:p>
            <a:r>
              <a:rPr lang="en-US" sz="1013" dirty="0"/>
              <a:t>N-dim</a:t>
            </a:r>
          </a:p>
        </p:txBody>
      </p:sp>
      <p:sp>
        <p:nvSpPr>
          <p:cNvPr id="80" name="TextBox 79"/>
          <p:cNvSpPr txBox="1"/>
          <p:nvPr/>
        </p:nvSpPr>
        <p:spPr>
          <a:xfrm>
            <a:off x="8184721" y="4157254"/>
            <a:ext cx="524503" cy="248209"/>
          </a:xfrm>
          <a:prstGeom prst="rect">
            <a:avLst/>
          </a:prstGeom>
          <a:noFill/>
        </p:spPr>
        <p:txBody>
          <a:bodyPr wrap="none" rtlCol="0">
            <a:spAutoFit/>
          </a:bodyPr>
          <a:lstStyle/>
          <a:p>
            <a:r>
              <a:rPr lang="en-US" sz="1013" dirty="0"/>
              <a:t>V-dim</a:t>
            </a:r>
          </a:p>
        </p:txBody>
      </p:sp>
      <mc:AlternateContent xmlns:mc="http://schemas.openxmlformats.org/markup-compatibility/2006" xmlns:a14="http://schemas.microsoft.com/office/drawing/2010/main">
        <mc:Choice Requires="a14">
          <p:sp>
            <p:nvSpPr>
              <p:cNvPr id="98" name="TextBox 97"/>
              <p:cNvSpPr txBox="1"/>
              <p:nvPr/>
            </p:nvSpPr>
            <p:spPr>
              <a:xfrm>
                <a:off x="4207404" y="2958123"/>
                <a:ext cx="736805" cy="3609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sSubSup>
                    </m:oMath>
                  </m:oMathPara>
                </a14:m>
                <a:endParaRPr lang="en-US" sz="1575" dirty="0"/>
              </a:p>
            </p:txBody>
          </p:sp>
        </mc:Choice>
        <mc:Fallback xmlns="">
          <p:sp>
            <p:nvSpPr>
              <p:cNvPr id="98" name="TextBox 97"/>
              <p:cNvSpPr txBox="1">
                <a:spLocks noRot="1" noChangeAspect="1" noMove="1" noResize="1" noEditPoints="1" noAdjustHandles="1" noChangeArrowheads="1" noChangeShapeType="1" noTextEdit="1"/>
              </p:cNvSpPr>
              <p:nvPr/>
            </p:nvSpPr>
            <p:spPr>
              <a:xfrm>
                <a:off x="4207404" y="2958123"/>
                <a:ext cx="736805" cy="360933"/>
              </a:xfrm>
              <a:prstGeom prst="rect">
                <a:avLst/>
              </a:prstGeom>
              <a:blipFill>
                <a:blip r:embed="rId3"/>
                <a:stretch>
                  <a:fillRect b="-16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a:off x="4285075" y="4040152"/>
                <a:ext cx="736805" cy="3609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sSubSup>
                    </m:oMath>
                  </m:oMathPara>
                </a14:m>
                <a:endParaRPr lang="en-US" sz="1575" dirty="0"/>
              </a:p>
            </p:txBody>
          </p:sp>
        </mc:Choice>
        <mc:Fallback xmlns="">
          <p:sp>
            <p:nvSpPr>
              <p:cNvPr id="99" name="TextBox 98"/>
              <p:cNvSpPr txBox="1">
                <a:spLocks noRot="1" noChangeAspect="1" noMove="1" noResize="1" noEditPoints="1" noAdjustHandles="1" noChangeArrowheads="1" noChangeShapeType="1" noTextEdit="1"/>
              </p:cNvSpPr>
              <p:nvPr/>
            </p:nvSpPr>
            <p:spPr>
              <a:xfrm>
                <a:off x="4285075" y="4040152"/>
                <a:ext cx="736805" cy="360933"/>
              </a:xfrm>
              <a:prstGeom prst="rect">
                <a:avLst/>
              </a:prstGeom>
              <a:blipFill>
                <a:blip r:embed="rId4"/>
                <a:stretch>
                  <a:fillRect/>
                </a:stretch>
              </a:blipFill>
            </p:spPr>
            <p:txBody>
              <a:bodyPr/>
              <a:lstStyle/>
              <a:p>
                <a:r>
                  <a:rPr lang="en-US">
                    <a:noFill/>
                  </a:rPr>
                  <a:t> </a:t>
                </a:r>
              </a:p>
            </p:txBody>
          </p:sp>
        </mc:Fallback>
      </mc:AlternateContent>
      <p:graphicFrame>
        <p:nvGraphicFramePr>
          <p:cNvPr id="2" name="Table 1"/>
          <p:cNvGraphicFramePr>
            <a:graphicFrameLocks noGrp="1"/>
          </p:cNvGraphicFramePr>
          <p:nvPr/>
        </p:nvGraphicFramePr>
        <p:xfrm>
          <a:off x="4569693" y="1799150"/>
          <a:ext cx="1851660" cy="925830"/>
        </p:xfrm>
        <a:graphic>
          <a:graphicData uri="http://schemas.openxmlformats.org/drawingml/2006/table">
            <a:tbl>
              <a:tblPr firstRow="1" bandRow="1">
                <a:tableStyleId>{69CF1AB2-1976-4502-BF36-3FF5EA218861}</a:tableStyleId>
              </a:tblPr>
              <a:tblGrid>
                <a:gridCol w="185166">
                  <a:extLst>
                    <a:ext uri="{9D8B030D-6E8A-4147-A177-3AD203B41FA5}">
                      <a16:colId xmlns:a16="http://schemas.microsoft.com/office/drawing/2014/main" val="4253241636"/>
                    </a:ext>
                  </a:extLst>
                </a:gridCol>
                <a:gridCol w="185166">
                  <a:extLst>
                    <a:ext uri="{9D8B030D-6E8A-4147-A177-3AD203B41FA5}">
                      <a16:colId xmlns:a16="http://schemas.microsoft.com/office/drawing/2014/main" val="4278168359"/>
                    </a:ext>
                  </a:extLst>
                </a:gridCol>
                <a:gridCol w="185166">
                  <a:extLst>
                    <a:ext uri="{9D8B030D-6E8A-4147-A177-3AD203B41FA5}">
                      <a16:colId xmlns:a16="http://schemas.microsoft.com/office/drawing/2014/main" val="1775200123"/>
                    </a:ext>
                  </a:extLst>
                </a:gridCol>
                <a:gridCol w="185166">
                  <a:extLst>
                    <a:ext uri="{9D8B030D-6E8A-4147-A177-3AD203B41FA5}">
                      <a16:colId xmlns:a16="http://schemas.microsoft.com/office/drawing/2014/main" val="3058570661"/>
                    </a:ext>
                  </a:extLst>
                </a:gridCol>
                <a:gridCol w="185166">
                  <a:extLst>
                    <a:ext uri="{9D8B030D-6E8A-4147-A177-3AD203B41FA5}">
                      <a16:colId xmlns:a16="http://schemas.microsoft.com/office/drawing/2014/main" val="3635929464"/>
                    </a:ext>
                  </a:extLst>
                </a:gridCol>
                <a:gridCol w="185166">
                  <a:extLst>
                    <a:ext uri="{9D8B030D-6E8A-4147-A177-3AD203B41FA5}">
                      <a16:colId xmlns:a16="http://schemas.microsoft.com/office/drawing/2014/main" val="1060927547"/>
                    </a:ext>
                  </a:extLst>
                </a:gridCol>
                <a:gridCol w="185166">
                  <a:extLst>
                    <a:ext uri="{9D8B030D-6E8A-4147-A177-3AD203B41FA5}">
                      <a16:colId xmlns:a16="http://schemas.microsoft.com/office/drawing/2014/main" val="2648937507"/>
                    </a:ext>
                  </a:extLst>
                </a:gridCol>
                <a:gridCol w="185166">
                  <a:extLst>
                    <a:ext uri="{9D8B030D-6E8A-4147-A177-3AD203B41FA5}">
                      <a16:colId xmlns:a16="http://schemas.microsoft.com/office/drawing/2014/main" val="3865230097"/>
                    </a:ext>
                  </a:extLst>
                </a:gridCol>
                <a:gridCol w="185166">
                  <a:extLst>
                    <a:ext uri="{9D8B030D-6E8A-4147-A177-3AD203B41FA5}">
                      <a16:colId xmlns:a16="http://schemas.microsoft.com/office/drawing/2014/main" val="2604712063"/>
                    </a:ext>
                  </a:extLst>
                </a:gridCol>
                <a:gridCol w="185166">
                  <a:extLst>
                    <a:ext uri="{9D8B030D-6E8A-4147-A177-3AD203B41FA5}">
                      <a16:colId xmlns:a16="http://schemas.microsoft.com/office/drawing/2014/main" val="3797226581"/>
                    </a:ext>
                  </a:extLst>
                </a:gridCol>
              </a:tblGrid>
              <a:tr h="185166">
                <a:tc>
                  <a:txBody>
                    <a:bodyPr/>
                    <a:lstStyle/>
                    <a:p>
                      <a:pPr algn="ctr"/>
                      <a:r>
                        <a:rPr lang="en-US" sz="700" b="0" dirty="0"/>
                        <a:t>0.1</a:t>
                      </a:r>
                    </a:p>
                  </a:txBody>
                  <a:tcPr marL="0" marR="0" marT="0" marB="0" anchor="ctr">
                    <a:solidFill>
                      <a:schemeClr val="bg1"/>
                    </a:solidFill>
                  </a:tcPr>
                </a:tc>
                <a:tc>
                  <a:txBody>
                    <a:bodyPr/>
                    <a:lstStyle/>
                    <a:p>
                      <a:pPr algn="ctr"/>
                      <a:r>
                        <a:rPr lang="en-US" sz="700" b="1" dirty="0">
                          <a:solidFill>
                            <a:srgbClr val="FF0000"/>
                          </a:solidFill>
                        </a:rPr>
                        <a:t>2.4</a:t>
                      </a:r>
                    </a:p>
                  </a:txBody>
                  <a:tcPr marL="0" marR="0" marT="0" marB="0" anchor="ctr">
                    <a:solidFill>
                      <a:schemeClr val="bg1"/>
                    </a:solidFill>
                  </a:tcPr>
                </a:tc>
                <a:tc>
                  <a:txBody>
                    <a:bodyPr/>
                    <a:lstStyle/>
                    <a:p>
                      <a:pPr algn="ctr"/>
                      <a:r>
                        <a:rPr lang="en-US" sz="700" b="0" dirty="0"/>
                        <a:t>1.6</a:t>
                      </a:r>
                    </a:p>
                  </a:txBody>
                  <a:tcPr marL="0" marR="0" marT="0" marB="0" anchor="ctr">
                    <a:solidFill>
                      <a:schemeClr val="bg1"/>
                    </a:solidFill>
                  </a:tcPr>
                </a:tc>
                <a:tc>
                  <a:txBody>
                    <a:bodyPr/>
                    <a:lstStyle/>
                    <a:p>
                      <a:pPr algn="ctr"/>
                      <a:r>
                        <a:rPr lang="en-US" sz="700" b="0" dirty="0"/>
                        <a:t>1.8</a:t>
                      </a:r>
                    </a:p>
                  </a:txBody>
                  <a:tcPr marL="0" marR="0" marT="0" marB="0" anchor="ctr">
                    <a:solidFill>
                      <a:schemeClr val="bg1"/>
                    </a:solidFill>
                  </a:tcPr>
                </a:tc>
                <a:tc>
                  <a:txBody>
                    <a:bodyPr/>
                    <a:lstStyle/>
                    <a:p>
                      <a:pPr algn="ctr"/>
                      <a:r>
                        <a:rPr lang="en-US" sz="700" b="0" dirty="0"/>
                        <a:t>0.5</a:t>
                      </a:r>
                    </a:p>
                  </a:txBody>
                  <a:tcPr marL="0" marR="0" marT="0" marB="0" anchor="ctr">
                    <a:solidFill>
                      <a:schemeClr val="bg1"/>
                    </a:solidFill>
                  </a:tcPr>
                </a:tc>
                <a:tc>
                  <a:txBody>
                    <a:bodyPr/>
                    <a:lstStyle/>
                    <a:p>
                      <a:pPr algn="ctr"/>
                      <a:r>
                        <a:rPr lang="en-US" sz="700" b="0" dirty="0"/>
                        <a:t>0.9</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3.2</a:t>
                      </a:r>
                    </a:p>
                  </a:txBody>
                  <a:tcPr marL="0" marR="0" marT="0" marB="0" anchor="ctr">
                    <a:solidFill>
                      <a:schemeClr val="bg1"/>
                    </a:solidFill>
                  </a:tcPr>
                </a:tc>
                <a:extLst>
                  <a:ext uri="{0D108BD9-81ED-4DB2-BD59-A6C34878D82A}">
                    <a16:rowId xmlns:a16="http://schemas.microsoft.com/office/drawing/2014/main" val="1811048262"/>
                  </a:ext>
                </a:extLst>
              </a:tr>
              <a:tr h="185166">
                <a:tc>
                  <a:txBody>
                    <a:bodyPr/>
                    <a:lstStyle/>
                    <a:p>
                      <a:pPr algn="ctr"/>
                      <a:r>
                        <a:rPr lang="en-US" sz="700" b="0" dirty="0"/>
                        <a:t>0.5</a:t>
                      </a:r>
                    </a:p>
                  </a:txBody>
                  <a:tcPr marL="0" marR="0" marT="0" marB="0" anchor="ctr">
                    <a:solidFill>
                      <a:schemeClr val="bg1"/>
                    </a:solidFill>
                  </a:tcPr>
                </a:tc>
                <a:tc>
                  <a:txBody>
                    <a:bodyPr/>
                    <a:lstStyle/>
                    <a:p>
                      <a:pPr algn="ctr"/>
                      <a:r>
                        <a:rPr lang="en-US" sz="700" b="1" dirty="0">
                          <a:solidFill>
                            <a:srgbClr val="FF0000"/>
                          </a:solidFill>
                        </a:rPr>
                        <a:t>2.6</a:t>
                      </a:r>
                    </a:p>
                  </a:txBody>
                  <a:tcPr marL="0" marR="0" marT="0" marB="0" anchor="ctr">
                    <a:solidFill>
                      <a:schemeClr val="bg1"/>
                    </a:solidFill>
                  </a:tcPr>
                </a:tc>
                <a:tc>
                  <a:txBody>
                    <a:bodyPr/>
                    <a:lstStyle/>
                    <a:p>
                      <a:pPr algn="ctr"/>
                      <a:r>
                        <a:rPr lang="en-US" sz="700" b="0" dirty="0"/>
                        <a:t>1.4</a:t>
                      </a:r>
                    </a:p>
                  </a:txBody>
                  <a:tcPr marL="0" marR="0" marT="0" marB="0" anchor="ctr">
                    <a:solidFill>
                      <a:schemeClr val="bg1"/>
                    </a:solidFill>
                  </a:tcPr>
                </a:tc>
                <a:tc>
                  <a:txBody>
                    <a:bodyPr/>
                    <a:lstStyle/>
                    <a:p>
                      <a:pPr algn="ctr"/>
                      <a:r>
                        <a:rPr lang="en-US" sz="700" b="0" dirty="0"/>
                        <a:t>2.9</a:t>
                      </a:r>
                    </a:p>
                  </a:txBody>
                  <a:tcPr marL="0" marR="0" marT="0" marB="0" anchor="ctr">
                    <a:solidFill>
                      <a:schemeClr val="bg1"/>
                    </a:solidFill>
                  </a:tcPr>
                </a:tc>
                <a:tc>
                  <a:txBody>
                    <a:bodyPr/>
                    <a:lstStyle/>
                    <a:p>
                      <a:pPr algn="ctr"/>
                      <a:r>
                        <a:rPr lang="en-US" sz="700" b="0" dirty="0"/>
                        <a:t>1.5</a:t>
                      </a:r>
                    </a:p>
                  </a:txBody>
                  <a:tcPr marL="0" marR="0" marT="0" marB="0" anchor="ctr">
                    <a:solidFill>
                      <a:schemeClr val="bg1"/>
                    </a:solidFill>
                  </a:tcPr>
                </a:tc>
                <a:tc>
                  <a:txBody>
                    <a:bodyPr/>
                    <a:lstStyle/>
                    <a:p>
                      <a:pPr algn="ctr"/>
                      <a:r>
                        <a:rPr lang="en-US" sz="700" b="0" dirty="0"/>
                        <a:t>3.6</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6.1</a:t>
                      </a:r>
                    </a:p>
                  </a:txBody>
                  <a:tcPr marL="0" marR="0" marT="0" marB="0" anchor="ctr">
                    <a:solidFill>
                      <a:schemeClr val="bg1"/>
                    </a:solidFill>
                  </a:tcPr>
                </a:tc>
                <a:extLst>
                  <a:ext uri="{0D108BD9-81ED-4DB2-BD59-A6C34878D82A}">
                    <a16:rowId xmlns:a16="http://schemas.microsoft.com/office/drawing/2014/main" val="1623160804"/>
                  </a:ext>
                </a:extLst>
              </a:tr>
              <a:tr h="185166">
                <a:tc>
                  <a:txBody>
                    <a:bodyPr/>
                    <a:lstStyle/>
                    <a:p>
                      <a:pPr algn="ctr"/>
                      <a:r>
                        <a:rPr lang="en-US" sz="700" b="0" dirty="0"/>
                        <a:t>…</a:t>
                      </a:r>
                    </a:p>
                  </a:txBody>
                  <a:tcPr marL="0" marR="0" marT="0" marB="0" anchor="ctr">
                    <a:solidFill>
                      <a:schemeClr val="bg1"/>
                    </a:solidFill>
                  </a:tcPr>
                </a:tc>
                <a:tc>
                  <a:txBody>
                    <a:bodyPr/>
                    <a:lstStyle/>
                    <a:p>
                      <a:pPr algn="ctr"/>
                      <a:r>
                        <a:rPr lang="en-US" sz="700" b="1" dirty="0">
                          <a:solidFill>
                            <a:srgbClr val="FF0000"/>
                          </a:solidFill>
                        </a:rPr>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extLst>
                  <a:ext uri="{0D108BD9-81ED-4DB2-BD59-A6C34878D82A}">
                    <a16:rowId xmlns:a16="http://schemas.microsoft.com/office/drawing/2014/main" val="4268311445"/>
                  </a:ext>
                </a:extLst>
              </a:tr>
              <a:tr h="185166">
                <a:tc>
                  <a:txBody>
                    <a:bodyPr/>
                    <a:lstStyle/>
                    <a:p>
                      <a:pPr algn="ctr"/>
                      <a:r>
                        <a:rPr lang="en-US" sz="700" b="0" dirty="0"/>
                        <a:t>…</a:t>
                      </a:r>
                    </a:p>
                  </a:txBody>
                  <a:tcPr marL="0" marR="0" marT="0" marB="0" anchor="ctr">
                    <a:solidFill>
                      <a:schemeClr val="bg1"/>
                    </a:solidFill>
                  </a:tcPr>
                </a:tc>
                <a:tc>
                  <a:txBody>
                    <a:bodyPr/>
                    <a:lstStyle/>
                    <a:p>
                      <a:pPr algn="ctr"/>
                      <a:r>
                        <a:rPr lang="en-US" sz="700" b="1" dirty="0">
                          <a:solidFill>
                            <a:srgbClr val="FF0000"/>
                          </a:solidFill>
                        </a:rPr>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extLst>
                  <a:ext uri="{0D108BD9-81ED-4DB2-BD59-A6C34878D82A}">
                    <a16:rowId xmlns:a16="http://schemas.microsoft.com/office/drawing/2014/main" val="3457582356"/>
                  </a:ext>
                </a:extLst>
              </a:tr>
              <a:tr h="185166">
                <a:tc>
                  <a:txBody>
                    <a:bodyPr/>
                    <a:lstStyle/>
                    <a:p>
                      <a:pPr algn="ctr"/>
                      <a:r>
                        <a:rPr lang="en-US" sz="700" b="0" dirty="0"/>
                        <a:t>0.6</a:t>
                      </a:r>
                    </a:p>
                  </a:txBody>
                  <a:tcPr marL="0" marR="0" marT="0" marB="0" anchor="ctr">
                    <a:solidFill>
                      <a:schemeClr val="bg1"/>
                    </a:solidFill>
                  </a:tcPr>
                </a:tc>
                <a:tc>
                  <a:txBody>
                    <a:bodyPr/>
                    <a:lstStyle/>
                    <a:p>
                      <a:pPr algn="ctr"/>
                      <a:r>
                        <a:rPr lang="en-US" sz="700" b="1" dirty="0">
                          <a:solidFill>
                            <a:srgbClr val="FF0000"/>
                          </a:solidFill>
                        </a:rPr>
                        <a:t>1.8</a:t>
                      </a:r>
                    </a:p>
                  </a:txBody>
                  <a:tcPr marL="0" marR="0" marT="0" marB="0" anchor="ctr">
                    <a:solidFill>
                      <a:schemeClr val="bg1"/>
                    </a:solidFill>
                  </a:tcPr>
                </a:tc>
                <a:tc>
                  <a:txBody>
                    <a:bodyPr/>
                    <a:lstStyle/>
                    <a:p>
                      <a:pPr algn="ctr"/>
                      <a:r>
                        <a:rPr lang="en-US" sz="700" b="0" dirty="0"/>
                        <a:t>2.7</a:t>
                      </a:r>
                    </a:p>
                  </a:txBody>
                  <a:tcPr marL="0" marR="0" marT="0" marB="0" anchor="ctr">
                    <a:solidFill>
                      <a:schemeClr val="bg1"/>
                    </a:solidFill>
                  </a:tcPr>
                </a:tc>
                <a:tc>
                  <a:txBody>
                    <a:bodyPr/>
                    <a:lstStyle/>
                    <a:p>
                      <a:pPr algn="ctr"/>
                      <a:r>
                        <a:rPr lang="en-US" sz="700" b="0" dirty="0"/>
                        <a:t>1.9</a:t>
                      </a:r>
                    </a:p>
                  </a:txBody>
                  <a:tcPr marL="0" marR="0" marT="0" marB="0" anchor="ctr">
                    <a:solidFill>
                      <a:schemeClr val="bg1"/>
                    </a:solidFill>
                  </a:tcPr>
                </a:tc>
                <a:tc>
                  <a:txBody>
                    <a:bodyPr/>
                    <a:lstStyle/>
                    <a:p>
                      <a:pPr algn="ctr"/>
                      <a:r>
                        <a:rPr lang="en-US" sz="700" b="0" dirty="0"/>
                        <a:t>2.4</a:t>
                      </a:r>
                    </a:p>
                  </a:txBody>
                  <a:tcPr marL="0" marR="0" marT="0" marB="0" anchor="ctr">
                    <a:solidFill>
                      <a:schemeClr val="bg1"/>
                    </a:solidFill>
                  </a:tcPr>
                </a:tc>
                <a:tc>
                  <a:txBody>
                    <a:bodyPr/>
                    <a:lstStyle/>
                    <a:p>
                      <a:pPr algn="ctr"/>
                      <a:r>
                        <a:rPr lang="en-US" sz="700" b="0" dirty="0"/>
                        <a:t>2.0</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1.2</a:t>
                      </a:r>
                    </a:p>
                  </a:txBody>
                  <a:tcPr marL="0" marR="0" marT="0" marB="0" anchor="ctr">
                    <a:solidFill>
                      <a:schemeClr val="bg1"/>
                    </a:solidFill>
                  </a:tcPr>
                </a:tc>
                <a:extLst>
                  <a:ext uri="{0D108BD9-81ED-4DB2-BD59-A6C34878D82A}">
                    <a16:rowId xmlns:a16="http://schemas.microsoft.com/office/drawing/2014/main" val="633999658"/>
                  </a:ext>
                </a:extLst>
              </a:tr>
            </a:tbl>
          </a:graphicData>
        </a:graphic>
      </p:graphicFrame>
      <mc:AlternateContent xmlns:mc="http://schemas.openxmlformats.org/markup-compatibility/2006" xmlns:a14="http://schemas.microsoft.com/office/drawing/2010/main">
        <mc:Choice Requires="a14">
          <p:sp>
            <p:nvSpPr>
              <p:cNvPr id="170" name="TextBox 169"/>
              <p:cNvSpPr txBox="1"/>
              <p:nvPr/>
            </p:nvSpPr>
            <p:spPr>
              <a:xfrm>
                <a:off x="5190332" y="1489661"/>
                <a:ext cx="736805" cy="3396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𝑇</m:t>
                          </m:r>
                        </m:sup>
                      </m:sSubSup>
                    </m:oMath>
                  </m:oMathPara>
                </a14:m>
                <a:endParaRPr lang="en-US" sz="1575" dirty="0"/>
              </a:p>
            </p:txBody>
          </p:sp>
        </mc:Choice>
        <mc:Fallback xmlns="">
          <p:sp>
            <p:nvSpPr>
              <p:cNvPr id="170" name="TextBox 169"/>
              <p:cNvSpPr txBox="1">
                <a:spLocks noRot="1" noChangeAspect="1" noMove="1" noResize="1" noEditPoints="1" noAdjustHandles="1" noChangeArrowheads="1" noChangeShapeType="1" noTextEdit="1"/>
              </p:cNvSpPr>
              <p:nvPr/>
            </p:nvSpPr>
            <p:spPr>
              <a:xfrm>
                <a:off x="5190332" y="1489661"/>
                <a:ext cx="736805" cy="339645"/>
              </a:xfrm>
              <a:prstGeom prst="rect">
                <a:avLst/>
              </a:prstGeom>
              <a:blipFill>
                <a:blip r:embed="rId5"/>
                <a:stretch>
                  <a:fillRect b="-1786"/>
                </a:stretch>
              </a:blipFill>
            </p:spPr>
            <p:txBody>
              <a:bodyPr/>
              <a:lstStyle/>
              <a:p>
                <a:r>
                  <a:rPr lang="en-US">
                    <a:noFill/>
                  </a:rPr>
                  <a:t> </a:t>
                </a:r>
              </a:p>
            </p:txBody>
          </p:sp>
        </mc:Fallback>
      </mc:AlternateContent>
      <p:sp>
        <p:nvSpPr>
          <p:cNvPr id="81" name="TextBox 80"/>
          <p:cNvSpPr txBox="1"/>
          <p:nvPr/>
        </p:nvSpPr>
        <p:spPr>
          <a:xfrm>
            <a:off x="6885601" y="1842889"/>
            <a:ext cx="1505540" cy="248209"/>
          </a:xfrm>
          <a:prstGeom prst="rect">
            <a:avLst/>
          </a:prstGeom>
          <a:noFill/>
        </p:spPr>
        <p:txBody>
          <a:bodyPr wrap="none" rtlCol="0">
            <a:spAutoFit/>
          </a:bodyPr>
          <a:lstStyle/>
          <a:p>
            <a:r>
              <a:rPr lang="en-US" sz="1013" dirty="0">
                <a:solidFill>
                  <a:srgbClr val="FF0000"/>
                </a:solidFill>
              </a:rPr>
              <a:t>Contain word’s vectors</a:t>
            </a:r>
          </a:p>
        </p:txBody>
      </p:sp>
      <p:cxnSp>
        <p:nvCxnSpPr>
          <p:cNvPr id="6" name="Straight Arrow Connector 5"/>
          <p:cNvCxnSpPr>
            <a:stCxn id="81" idx="1"/>
            <a:endCxn id="2" idx="3"/>
          </p:cNvCxnSpPr>
          <p:nvPr/>
        </p:nvCxnSpPr>
        <p:spPr>
          <a:xfrm flipH="1">
            <a:off x="6421353" y="1966993"/>
            <a:ext cx="464248" cy="295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TextBox 84"/>
              <p:cNvSpPr txBox="1"/>
              <p:nvPr/>
            </p:nvSpPr>
            <p:spPr>
              <a:xfrm>
                <a:off x="6889984" y="3423681"/>
                <a:ext cx="736805"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m:t>
                          </m:r>
                        </m:sup>
                      </m:sSubSup>
                    </m:oMath>
                  </m:oMathPara>
                </a14:m>
                <a:endParaRPr lang="en-US" sz="1575" dirty="0"/>
              </a:p>
            </p:txBody>
          </p:sp>
        </mc:Choice>
        <mc:Fallback xmlns="">
          <p:sp>
            <p:nvSpPr>
              <p:cNvPr id="85" name="TextBox 84"/>
              <p:cNvSpPr txBox="1">
                <a:spLocks noRot="1" noChangeAspect="1" noMove="1" noResize="1" noEditPoints="1" noAdjustHandles="1" noChangeArrowheads="1" noChangeShapeType="1" noTextEdit="1"/>
              </p:cNvSpPr>
              <p:nvPr/>
            </p:nvSpPr>
            <p:spPr>
              <a:xfrm>
                <a:off x="6889984" y="3423681"/>
                <a:ext cx="736805" cy="334707"/>
              </a:xfrm>
              <a:prstGeom prst="rect">
                <a:avLst/>
              </a:prstGeom>
              <a:blipFill>
                <a:blip r:embed="rId6"/>
                <a:stretch>
                  <a:fillRect/>
                </a:stretch>
              </a:blipFill>
            </p:spPr>
            <p:txBody>
              <a:bodyPr/>
              <a:lstStyle/>
              <a:p>
                <a:r>
                  <a:rPr lang="en-US">
                    <a:noFill/>
                  </a:rPr>
                  <a:t> </a:t>
                </a:r>
              </a:p>
            </p:txBody>
          </p:sp>
        </mc:Fallback>
      </mc:AlternateContent>
      <p:sp>
        <p:nvSpPr>
          <p:cNvPr id="3" name="Rectangle 2"/>
          <p:cNvSpPr/>
          <p:nvPr/>
        </p:nvSpPr>
        <p:spPr>
          <a:xfrm>
            <a:off x="2845335" y="5666351"/>
            <a:ext cx="6050943" cy="715581"/>
          </a:xfrm>
          <a:prstGeom prst="rect">
            <a:avLst/>
          </a:prstGeom>
        </p:spPr>
        <p:txBody>
          <a:bodyPr wrap="square">
            <a:spAutoFit/>
          </a:bodyPr>
          <a:lstStyle/>
          <a:p>
            <a:r>
              <a:rPr lang="en-US" sz="1350" dirty="0"/>
              <a:t>We can consider either W (context) or W’ (center) as the word’s representation. </a:t>
            </a:r>
          </a:p>
          <a:p>
            <a:r>
              <a:rPr lang="en-US" sz="1350" dirty="0"/>
              <a:t>Or even take the average.</a:t>
            </a:r>
          </a:p>
        </p:txBody>
      </p:sp>
    </p:spTree>
    <p:extLst>
      <p:ext uri="{BB962C8B-B14F-4D97-AF65-F5344CB8AC3E}">
        <p14:creationId xmlns:p14="http://schemas.microsoft.com/office/powerpoint/2010/main" val="26431894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398"/>
            <a:ext cx="8229600" cy="490066"/>
          </a:xfrm>
        </p:spPr>
        <p:txBody>
          <a:bodyPr>
            <a:normAutofit fontScale="90000"/>
          </a:bodyPr>
          <a:lstStyle/>
          <a:p>
            <a:r>
              <a:rPr lang="en-US" dirty="0" err="1"/>
              <a:t>Skipgram</a:t>
            </a:r>
            <a:endParaRPr lang="el-GR" dirty="0"/>
          </a:p>
        </p:txBody>
      </p:sp>
      <p:sp>
        <p:nvSpPr>
          <p:cNvPr id="3" name="Slide Number Placeholder 2"/>
          <p:cNvSpPr>
            <a:spLocks noGrp="1"/>
          </p:cNvSpPr>
          <p:nvPr>
            <p:ph type="sldNum" sz="quarter" idx="12"/>
          </p:nvPr>
        </p:nvSpPr>
        <p:spPr/>
        <p:txBody>
          <a:bodyPr/>
          <a:lstStyle/>
          <a:p>
            <a:fld id="{878E0B35-C73E-49DE-9EA0-4D9F6C87E107}" type="slidenum">
              <a:rPr lang="el-GR" smtClean="0"/>
              <a:pPr/>
              <a:t>81</a:t>
            </a:fld>
            <a:endParaRPr lang="el-GR"/>
          </a:p>
        </p:txBody>
      </p:sp>
      <mc:AlternateContent xmlns:mc="http://schemas.openxmlformats.org/markup-compatibility/2006">
        <mc:Choice xmlns:a14="http://schemas.microsoft.com/office/drawing/2010/main" Requires="a14">
          <p:sp>
            <p:nvSpPr>
              <p:cNvPr id="4" name="TextBox 3"/>
              <p:cNvSpPr txBox="1"/>
              <p:nvPr/>
            </p:nvSpPr>
            <p:spPr>
              <a:xfrm>
                <a:off x="685800" y="1066800"/>
                <a:ext cx="10820400" cy="5390450"/>
              </a:xfrm>
              <a:prstGeom prst="rect">
                <a:avLst/>
              </a:prstGeom>
              <a:noFill/>
            </p:spPr>
            <p:txBody>
              <a:bodyPr wrap="square" rtlCol="0">
                <a:spAutoFit/>
              </a:bodyPr>
              <a:lstStyle/>
              <a:p>
                <a:r>
                  <a:rPr lang="en-US" dirty="0"/>
                  <a:t>Given the center word,   predict (or, generate) the context words</a:t>
                </a:r>
              </a:p>
              <a:p>
                <a:endParaRPr lang="en-US" dirty="0"/>
              </a:p>
              <a:p>
                <a:r>
                  <a:rPr lang="en-US" dirty="0">
                    <a:solidFill>
                      <a:schemeClr val="tx2">
                        <a:lumMod val="60000"/>
                        <a:lumOff val="40000"/>
                      </a:schemeClr>
                    </a:solidFill>
                  </a:rPr>
                  <a:t>W</a:t>
                </a:r>
                <a:r>
                  <a:rPr lang="en-US" dirty="0"/>
                  <a:t>: N x |V|, input matrix, word representation as </a:t>
                </a:r>
                <a:r>
                  <a:rPr lang="en-US" dirty="0">
                    <a:solidFill>
                      <a:schemeClr val="tx2">
                        <a:lumMod val="60000"/>
                        <a:lumOff val="40000"/>
                      </a:schemeClr>
                    </a:solidFill>
                  </a:rPr>
                  <a:t>center</a:t>
                </a:r>
                <a:r>
                  <a:rPr lang="en-US" dirty="0"/>
                  <a:t> word</a:t>
                </a:r>
              </a:p>
              <a:p>
                <a:r>
                  <a:rPr lang="en-US" dirty="0">
                    <a:solidFill>
                      <a:schemeClr val="tx2">
                        <a:lumMod val="60000"/>
                        <a:lumOff val="40000"/>
                      </a:schemeClr>
                    </a:solidFill>
                  </a:rPr>
                  <a:t>W’</a:t>
                </a:r>
                <a:r>
                  <a:rPr lang="en-US" dirty="0"/>
                  <a:t>: |V| x N, output matrix, word representation as </a:t>
                </a:r>
                <a:r>
                  <a:rPr lang="en-US" dirty="0">
                    <a:solidFill>
                      <a:schemeClr val="tx2">
                        <a:lumMod val="60000"/>
                        <a:lumOff val="40000"/>
                      </a:schemeClr>
                    </a:solidFill>
                  </a:rPr>
                  <a:t>context</a:t>
                </a:r>
                <a:r>
                  <a:rPr lang="en-US" dirty="0"/>
                  <a:t> word</a:t>
                </a:r>
              </a:p>
              <a:p>
                <a:endParaRPr lang="el-GR" dirty="0"/>
              </a:p>
              <a:p>
                <a14:m>
                  <m:oMath xmlns:m="http://schemas.openxmlformats.org/officeDocument/2006/math">
                    <m:sSup>
                      <m:sSupPr>
                        <m:ctrlPr>
                          <a:rPr lang="en-US" i="1">
                            <a:solidFill>
                              <a:schemeClr val="accent6">
                                <a:lumMod val="75000"/>
                              </a:schemeClr>
                            </a:solidFill>
                            <a:latin typeface="Cambria Math" panose="02040503050406030204" pitchFamily="18" charset="0"/>
                          </a:rPr>
                        </m:ctrlPr>
                      </m:sSupPr>
                      <m:e>
                        <m:r>
                          <a:rPr lang="en-US" i="1">
                            <a:solidFill>
                              <a:schemeClr val="accent6">
                                <a:lumMod val="75000"/>
                              </a:schemeClr>
                            </a:solidFill>
                            <a:latin typeface="Cambria Math" panose="02040503050406030204" pitchFamily="18" charset="0"/>
                          </a:rPr>
                          <m:t>𝑦</m:t>
                        </m:r>
                      </m:e>
                      <m:sup>
                        <m:r>
                          <a:rPr lang="en-US" i="1">
                            <a:solidFill>
                              <a:schemeClr val="accent6">
                                <a:lumMod val="75000"/>
                              </a:schemeClr>
                            </a:solidFill>
                            <a:latin typeface="Cambria Math" panose="02040503050406030204" pitchFamily="18" charset="0"/>
                          </a:rPr>
                          <m:t>(</m:t>
                        </m:r>
                        <m:r>
                          <a:rPr lang="en-US" i="1">
                            <a:solidFill>
                              <a:schemeClr val="accent6">
                                <a:lumMod val="75000"/>
                              </a:schemeClr>
                            </a:solidFill>
                            <a:latin typeface="Cambria Math" panose="02040503050406030204" pitchFamily="18" charset="0"/>
                          </a:rPr>
                          <m:t>𝑗</m:t>
                        </m:r>
                        <m:r>
                          <a:rPr lang="en-US" i="1">
                            <a:solidFill>
                              <a:schemeClr val="accent6">
                                <a:lumMod val="75000"/>
                              </a:schemeClr>
                            </a:solidFill>
                            <a:latin typeface="Cambria Math" panose="02040503050406030204" pitchFamily="18" charset="0"/>
                          </a:rPr>
                          <m:t>)</m:t>
                        </m:r>
                      </m:sup>
                    </m:sSup>
                  </m:oMath>
                </a14:m>
                <a:r>
                  <a:rPr lang="en-US" dirty="0"/>
                  <a:t> one hot vector for context words</a:t>
                </a:r>
              </a:p>
              <a:p>
                <a:endParaRPr lang="en-US" dirty="0"/>
              </a:p>
              <a:p>
                <a:pPr marL="342900" indent="-342900">
                  <a:buAutoNum type="arabicPeriod"/>
                </a:pPr>
                <a:r>
                  <a:rPr lang="en-US" dirty="0"/>
                  <a:t>Get </a:t>
                </a:r>
                <a:r>
                  <a:rPr lang="en-US" i="1" dirty="0">
                    <a:solidFill>
                      <a:schemeClr val="accent2">
                        <a:lumMod val="75000"/>
                      </a:schemeClr>
                    </a:solidFill>
                  </a:rPr>
                  <a:t>one hot vector </a:t>
                </a:r>
                <a:r>
                  <a:rPr lang="en-US" dirty="0"/>
                  <a:t>of the center word </a:t>
                </a:r>
                <a14:m>
                  <m:oMath xmlns:m="http://schemas.openxmlformats.org/officeDocument/2006/math">
                    <m:r>
                      <a:rPr lang="en-US" i="1" dirty="0" smtClean="0">
                        <a:latin typeface="Cambria Math" panose="02040503050406030204" pitchFamily="18" charset="0"/>
                      </a:rPr>
                      <m:t>𝑥</m:t>
                    </m:r>
                  </m:oMath>
                </a14:m>
                <a:endParaRPr lang="en-US" dirty="0"/>
              </a:p>
              <a:p>
                <a:endParaRPr lang="en-US" dirty="0"/>
              </a:p>
              <a:p>
                <a:r>
                  <a:rPr lang="en-US" dirty="0"/>
                  <a:t>2. Get the </a:t>
                </a:r>
                <a:r>
                  <a:rPr lang="en-US" i="1" dirty="0">
                    <a:solidFill>
                      <a:schemeClr val="accent2">
                        <a:lumMod val="75000"/>
                      </a:schemeClr>
                    </a:solidFill>
                  </a:rPr>
                  <a:t>embedding</a:t>
                </a:r>
                <a:r>
                  <a:rPr lang="en-US" i="1" dirty="0"/>
                  <a:t> of the center word</a:t>
                </a:r>
              </a:p>
              <a:p>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𝑐</m:t>
                        </m:r>
                      </m:sub>
                    </m:sSub>
                    <m:r>
                      <a:rPr lang="en-US" i="1">
                        <a:latin typeface="Cambria Math" panose="02040503050406030204" pitchFamily="18" charset="0"/>
                      </a:rPr>
                      <m:t>=</m:t>
                    </m:r>
                    <m:r>
                      <a:rPr lang="en-US" i="1">
                        <a:latin typeface="Cambria Math" panose="02040503050406030204" pitchFamily="18" charset="0"/>
                      </a:rPr>
                      <m:t>𝑊</m:t>
                    </m:r>
                    <m:r>
                      <a:rPr lang="en-US" i="1">
                        <a:latin typeface="Cambria Math" panose="02040503050406030204" pitchFamily="18" charset="0"/>
                      </a:rPr>
                      <m:t> </m:t>
                    </m:r>
                    <m:r>
                      <a:rPr lang="en-US" i="1">
                        <a:latin typeface="Cambria Math" panose="02040503050406030204" pitchFamily="18" charset="0"/>
                      </a:rPr>
                      <m:t>𝑥</m:t>
                    </m:r>
                  </m:oMath>
                </a14:m>
                <a:endParaRPr lang="en-US" dirty="0"/>
              </a:p>
              <a:p>
                <a:r>
                  <a:rPr lang="en-US" dirty="0"/>
                  <a:t> </a:t>
                </a:r>
              </a:p>
              <a:p>
                <a:r>
                  <a:rPr lang="en-US" dirty="0"/>
                  <a:t>3. Generate a </a:t>
                </a:r>
                <a:r>
                  <a:rPr lang="en-US" i="1" dirty="0">
                    <a:solidFill>
                      <a:schemeClr val="accent2">
                        <a:lumMod val="75000"/>
                      </a:schemeClr>
                    </a:solidFill>
                  </a:rPr>
                  <a:t>score</a:t>
                </a:r>
                <a:r>
                  <a:rPr lang="en-US" i="1" dirty="0"/>
                  <a:t> vector for </a:t>
                </a:r>
                <a:r>
                  <a:rPr lang="en-US" i="1" dirty="0">
                    <a:solidFill>
                      <a:schemeClr val="accent2">
                        <a:lumMod val="75000"/>
                      </a:schemeClr>
                    </a:solidFill>
                  </a:rPr>
                  <a:t>each context word </a:t>
                </a:r>
              </a:p>
              <a:p>
                <a:r>
                  <a:rPr lang="en-US" dirty="0"/>
                  <a:t> </a:t>
                </a:r>
                <a14:m>
                  <m:oMath xmlns:m="http://schemas.openxmlformats.org/officeDocument/2006/math">
                    <m:r>
                      <a:rPr lang="en-US" i="1" dirty="0" smtClean="0">
                        <a:latin typeface="Cambria Math" panose="02040503050406030204" pitchFamily="18" charset="0"/>
                      </a:rPr>
                      <m:t>𝑧</m:t>
                    </m:r>
                    <m:r>
                      <a:rPr lang="en-US" i="1" dirty="0" smtClean="0">
                        <a:latin typeface="Cambria Math" panose="02040503050406030204" pitchFamily="18" charset="0"/>
                      </a:rPr>
                      <m:t> = </m:t>
                    </m:r>
                    <m:r>
                      <a:rPr lang="en-US" i="1" dirty="0">
                        <a:latin typeface="Cambria Math" panose="02040503050406030204" pitchFamily="18" charset="0"/>
                      </a:rPr>
                      <m:t>𝑊</m:t>
                    </m:r>
                    <m:r>
                      <a:rPr lang="en-US" b="0" i="1" dirty="0" smtClean="0">
                        <a:latin typeface="Cambria Math" panose="02040503050406030204" pitchFamily="18" charset="0"/>
                      </a:rPr>
                      <m:t>′</m:t>
                    </m:r>
                    <m:r>
                      <a:rPr lang="en-US" i="1" dirty="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𝑐</m:t>
                        </m:r>
                      </m:sub>
                    </m:sSub>
                  </m:oMath>
                </a14:m>
                <a:endParaRPr lang="en-US" i="1" dirty="0"/>
              </a:p>
              <a:p>
                <a:endParaRPr lang="en-US" dirty="0"/>
              </a:p>
              <a:p>
                <a:r>
                  <a:rPr lang="en-US" dirty="0"/>
                  <a:t>5. Turn the </a:t>
                </a:r>
                <a:r>
                  <a:rPr lang="en-US" i="1" dirty="0"/>
                  <a:t>score vector into probabilities</a:t>
                </a:r>
              </a:p>
              <a:p>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oMath>
                </a14:m>
                <a:r>
                  <a:rPr lang="en-US" dirty="0"/>
                  <a:t> = </a:t>
                </a:r>
                <a:r>
                  <a:rPr lang="en-US" i="1" dirty="0" err="1"/>
                  <a:t>softmax</a:t>
                </a:r>
                <a:r>
                  <a:rPr lang="en-US" i="1" dirty="0"/>
                  <a:t>(z)</a:t>
                </a:r>
              </a:p>
              <a:p>
                <a:endParaRPr lang="en-US" i="1" dirty="0"/>
              </a:p>
              <a:p>
                <a:r>
                  <a:rPr lang="en-US" dirty="0">
                    <a:solidFill>
                      <a:schemeClr val="accent3">
                        <a:lumMod val="75000"/>
                      </a:schemeClr>
                    </a:solidFill>
                  </a:rPr>
                  <a:t>We want this to be close to 1 for the context words</a:t>
                </a:r>
              </a:p>
            </p:txBody>
          </p:sp>
        </mc:Choice>
        <mc:Fallback>
          <p:sp>
            <p:nvSpPr>
              <p:cNvPr id="4" name="TextBox 3"/>
              <p:cNvSpPr txBox="1">
                <a:spLocks noRot="1" noChangeAspect="1" noMove="1" noResize="1" noEditPoints="1" noAdjustHandles="1" noChangeArrowheads="1" noChangeShapeType="1" noTextEdit="1"/>
              </p:cNvSpPr>
              <p:nvPr/>
            </p:nvSpPr>
            <p:spPr>
              <a:xfrm>
                <a:off x="685800" y="1066800"/>
                <a:ext cx="10820400" cy="5390450"/>
              </a:xfrm>
              <a:prstGeom prst="rect">
                <a:avLst/>
              </a:prstGeom>
              <a:blipFill>
                <a:blip r:embed="rId2"/>
                <a:stretch>
                  <a:fillRect l="-507" t="-566" b="-452"/>
                </a:stretch>
              </a:blipFill>
            </p:spPr>
            <p:txBody>
              <a:bodyPr/>
              <a:lstStyle/>
              <a:p>
                <a:r>
                  <a:rPr lang="en-US">
                    <a:noFill/>
                  </a:rPr>
                  <a:t> </a:t>
                </a:r>
              </a:p>
            </p:txBody>
          </p:sp>
        </mc:Fallback>
      </mc:AlternateContent>
      <p:pic>
        <p:nvPicPr>
          <p:cNvPr id="7" name="Picture 6"/>
          <p:cNvPicPr>
            <a:picLocks noChangeAspect="1"/>
          </p:cNvPicPr>
          <p:nvPr/>
        </p:nvPicPr>
        <p:blipFill>
          <a:blip r:embed="rId3"/>
          <a:stretch>
            <a:fillRect/>
          </a:stretch>
        </p:blipFill>
        <p:spPr>
          <a:xfrm>
            <a:off x="7620000" y="2133600"/>
            <a:ext cx="3661048" cy="3871120"/>
          </a:xfrm>
          <a:prstGeom prst="rect">
            <a:avLst/>
          </a:prstGeom>
        </p:spPr>
      </p:pic>
    </p:spTree>
    <p:extLst>
      <p:ext uri="{BB962C8B-B14F-4D97-AF65-F5344CB8AC3E}">
        <p14:creationId xmlns:p14="http://schemas.microsoft.com/office/powerpoint/2010/main" val="30970765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82</a:t>
            </a:fld>
            <a:endParaRPr lang="el-G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9576" y="-1"/>
            <a:ext cx="9144002" cy="6705601"/>
          </a:xfrm>
          <a:prstGeom prst="rect">
            <a:avLst/>
          </a:prstGeom>
        </p:spPr>
      </p:pic>
    </p:spTree>
    <p:extLst>
      <p:ext uri="{BB962C8B-B14F-4D97-AF65-F5344CB8AC3E}">
        <p14:creationId xmlns:p14="http://schemas.microsoft.com/office/powerpoint/2010/main" val="31279763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521" y="98926"/>
            <a:ext cx="8229600" cy="1143000"/>
          </a:xfrm>
        </p:spPr>
        <p:txBody>
          <a:bodyPr/>
          <a:lstStyle/>
          <a:p>
            <a:r>
              <a:rPr lang="en-US" dirty="0" err="1">
                <a:solidFill>
                  <a:schemeClr val="accent6">
                    <a:lumMod val="75000"/>
                  </a:schemeClr>
                </a:solidFill>
              </a:rPr>
              <a:t>Skipgram</a:t>
            </a:r>
            <a:endParaRPr lang="el-GR"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83</a:t>
            </a:fld>
            <a:endParaRPr lang="el-GR" dirty="0"/>
          </a:p>
        </p:txBody>
      </p:sp>
      <p:sp>
        <p:nvSpPr>
          <p:cNvPr id="5" name="Content Placeholder 5"/>
          <p:cNvSpPr txBox="1">
            <a:spLocks/>
          </p:cNvSpPr>
          <p:nvPr/>
        </p:nvSpPr>
        <p:spPr>
          <a:xfrm>
            <a:off x="457200" y="1090222"/>
            <a:ext cx="10896600" cy="24356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For each word </a:t>
            </a:r>
            <a:r>
              <a:rPr lang="en-US" sz="2800" i="1" dirty="0"/>
              <a:t>t</a:t>
            </a:r>
            <a:r>
              <a:rPr lang="en-US" sz="2800" dirty="0"/>
              <a:t> = 1 </a:t>
            </a:r>
            <a:r>
              <a:rPr lang="mr-IN" sz="2800" dirty="0"/>
              <a:t>…</a:t>
            </a:r>
            <a:r>
              <a:rPr lang="en-US" sz="2800" dirty="0"/>
              <a:t> </a:t>
            </a:r>
            <a:r>
              <a:rPr lang="en-US" sz="2800" i="1" dirty="0"/>
              <a:t>T</a:t>
            </a:r>
            <a:r>
              <a:rPr lang="en-US" sz="2800" dirty="0"/>
              <a:t>, predict surrounding words in a window of “radius” </a:t>
            </a:r>
            <a:r>
              <a:rPr lang="en-US" sz="2800" i="1" dirty="0"/>
              <a:t>m</a:t>
            </a:r>
            <a:r>
              <a:rPr lang="en-US" sz="2800" dirty="0"/>
              <a:t> of every word.</a:t>
            </a:r>
          </a:p>
          <a:p>
            <a:r>
              <a:rPr lang="en-US" sz="2800" dirty="0">
                <a:solidFill>
                  <a:srgbClr val="FF0000"/>
                </a:solidFill>
              </a:rPr>
              <a:t>Objective function</a:t>
            </a:r>
            <a:r>
              <a:rPr lang="en-US" sz="2800" dirty="0"/>
              <a:t>: Maximize the probability of any context word given the current center word:</a:t>
            </a:r>
          </a:p>
          <a:p>
            <a:endParaRPr lang="en-US" dirty="0"/>
          </a:p>
          <a:p>
            <a:pPr marL="0" indent="0">
              <a:buNone/>
            </a:pPr>
            <a:r>
              <a:rPr lang="en-US" dirty="0"/>
              <a:t> </a:t>
            </a:r>
          </a:p>
          <a:p>
            <a:endParaRPr lang="en-US" dirty="0"/>
          </a:p>
          <a:p>
            <a:endParaRPr lang="en-US" dirty="0"/>
          </a:p>
          <a:p>
            <a:endParaRPr lang="en-US" sz="2800" dirty="0"/>
          </a:p>
          <a:p>
            <a:pPr marL="0" indent="0">
              <a:buNone/>
            </a:pPr>
            <a:r>
              <a:rPr lang="en-US" sz="2800" dirty="0"/>
              <a:t>where θ represents all variables we will optimize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3B0166E-A69E-437E-8B80-A5B45997998D}"/>
                  </a:ext>
                </a:extLst>
              </p:cNvPr>
              <p:cNvSpPr txBox="1"/>
              <p:nvPr/>
            </p:nvSpPr>
            <p:spPr>
              <a:xfrm>
                <a:off x="3560627" y="2971800"/>
                <a:ext cx="4689745" cy="143186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𝐽</m:t>
                          </m:r>
                        </m:e>
                        <m:sup>
                          <m:r>
                            <a:rPr lang="en-US" sz="2400" b="0" i="1" smtClean="0">
                              <a:latin typeface="Cambria Math" panose="02040503050406030204" pitchFamily="18" charset="0"/>
                            </a:rPr>
                            <m:t>′</m:t>
                          </m:r>
                        </m:sup>
                      </m:s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𝜃</m:t>
                          </m:r>
                        </m:e>
                      </m:d>
                      <m:r>
                        <a:rPr lang="en-US" sz="2400" b="0" i="1" smtClean="0">
                          <a:latin typeface="Cambria Math" panose="02040503050406030204" pitchFamily="18" charset="0"/>
                        </a:rPr>
                        <m:t>=</m:t>
                      </m:r>
                      <m:nary>
                        <m:naryPr>
                          <m:chr m:val="∏"/>
                          <m:ctrlPr>
                            <a:rPr lang="en-US" sz="2400" b="0" i="1" smtClean="0">
                              <a:latin typeface="Cambria Math" panose="02040503050406030204" pitchFamily="18" charset="0"/>
                            </a:rPr>
                          </m:ctrlPr>
                        </m:naryPr>
                        <m:sub>
                          <m:r>
                            <m:rPr>
                              <m:brk m:alnAt="23"/>
                            </m:rPr>
                            <a:rPr lang="en-US" sz="2400" b="0" i="1" smtClean="0">
                              <a:latin typeface="Cambria Math" panose="02040503050406030204" pitchFamily="18" charset="0"/>
                            </a:rPr>
                            <m:t>𝑡</m:t>
                          </m:r>
                          <m:r>
                            <a:rPr lang="en-US" sz="2400" b="0" i="1" smtClean="0">
                              <a:latin typeface="Cambria Math" panose="02040503050406030204" pitchFamily="18" charset="0"/>
                            </a:rPr>
                            <m:t>=1</m:t>
                          </m:r>
                        </m:sub>
                        <m:sup>
                          <m:r>
                            <a:rPr lang="en-US" sz="2400" b="0" i="1" smtClean="0">
                              <a:latin typeface="Cambria Math" panose="02040503050406030204" pitchFamily="18" charset="0"/>
                            </a:rPr>
                            <m:t>𝑇</m:t>
                          </m:r>
                        </m:sup>
                        <m:e>
                          <m:nary>
                            <m:naryPr>
                              <m:chr m:val="∏"/>
                              <m:supHide m:val="on"/>
                              <m:ctrlPr>
                                <a:rPr lang="en-US" sz="2400" b="0" i="1" smtClean="0">
                                  <a:latin typeface="Cambria Math" panose="02040503050406030204" pitchFamily="18" charset="0"/>
                                </a:rPr>
                              </m:ctrlPr>
                            </m:naryPr>
                            <m:sub>
                              <m:eqArr>
                                <m:eqArrPr>
                                  <m:ctrlPr>
                                    <a:rPr lang="en-US" sz="2400" i="1">
                                      <a:latin typeface="Cambria Math" panose="02040503050406030204" pitchFamily="18" charset="0"/>
                                    </a:rPr>
                                  </m:ctrlPr>
                                </m:eqArrPr>
                                <m:e>
                                  <m:r>
                                    <m:rPr>
                                      <m:brk m:alnAt="23"/>
                                    </m:rPr>
                                    <a:rPr lang="en-US" sz="2400" i="1">
                                      <a:latin typeface="Cambria Math" panose="02040503050406030204" pitchFamily="18" charset="0"/>
                                    </a:rPr>
                                    <m:t>−</m:t>
                                  </m:r>
                                  <m:r>
                                    <a:rPr lang="en-US" sz="2400" i="1">
                                      <a:latin typeface="Cambria Math" panose="02040503050406030204" pitchFamily="18" charset="0"/>
                                    </a:rPr>
                                    <m:t>𝑚</m:t>
                                  </m:r>
                                  <m:r>
                                    <a:rPr lang="en-US" sz="2400" i="1">
                                      <a:latin typeface="Cambria Math" panose="02040503050406030204" pitchFamily="18" charset="0"/>
                                    </a:rPr>
                                    <m:t>≤</m:t>
                                  </m:r>
                                  <m:r>
                                    <a:rPr lang="en-US" sz="2400" i="1">
                                      <a:latin typeface="Cambria Math" panose="02040503050406030204" pitchFamily="18" charset="0"/>
                                    </a:rPr>
                                    <m:t>𝑗</m:t>
                                  </m:r>
                                  <m:r>
                                    <a:rPr lang="en-US" sz="2400" i="1">
                                      <a:latin typeface="Cambria Math" panose="02040503050406030204" pitchFamily="18" charset="0"/>
                                    </a:rPr>
                                    <m:t>≤</m:t>
                                  </m:r>
                                  <m:r>
                                    <a:rPr lang="en-US" sz="2400" i="1">
                                      <a:latin typeface="Cambria Math" panose="02040503050406030204" pitchFamily="18" charset="0"/>
                                    </a:rPr>
                                    <m:t>𝑚</m:t>
                                  </m:r>
                                </m:e>
                                <m:e>
                                  <m:r>
                                    <a:rPr lang="en-US" sz="2400" i="1">
                                      <a:latin typeface="Cambria Math" panose="02040503050406030204" pitchFamily="18" charset="0"/>
                                    </a:rPr>
                                    <m:t>𝑗</m:t>
                                  </m:r>
                                  <m:r>
                                    <a:rPr lang="en-US" sz="2400" i="1">
                                      <a:latin typeface="Cambria Math" panose="02040503050406030204" pitchFamily="18" charset="0"/>
                                    </a:rPr>
                                    <m:t>≠0</m:t>
                                  </m:r>
                                </m:e>
                              </m:eqArr>
                            </m:sub>
                            <m:sup/>
                            <m:e>
                              <m:r>
                                <a:rPr lang="en-US" sz="2400" b="0" i="1" smtClean="0">
                                  <a:latin typeface="Cambria Math" panose="02040503050406030204" pitchFamily="18" charset="0"/>
                                </a:rPr>
                                <m:t>𝑝</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𝑡</m:t>
                                      </m:r>
                                      <m:r>
                                        <a:rPr lang="en-US" sz="2400" b="0" i="1" smtClean="0">
                                          <a:latin typeface="Cambria Math" panose="02040503050406030204" pitchFamily="18" charset="0"/>
                                        </a:rPr>
                                        <m:t>+</m:t>
                                      </m:r>
                                      <m:r>
                                        <a:rPr lang="en-US" sz="2400" b="0" i="1" smtClean="0">
                                          <a:latin typeface="Cambria Math" panose="02040503050406030204" pitchFamily="18" charset="0"/>
                                        </a:rPr>
                                        <m:t>𝑗</m:t>
                                      </m:r>
                                    </m:sub>
                                  </m:sSub>
                                </m:e>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m:t>
                                  </m:r>
                                  <m:r>
                                    <a:rPr lang="en-US" sz="2400" b="0" i="1" smtClean="0">
                                      <a:latin typeface="Cambria Math" panose="02040503050406030204" pitchFamily="18" charset="0"/>
                                    </a:rPr>
                                    <m:t>𝜃</m:t>
                                  </m:r>
                                </m:e>
                              </m:d>
                            </m:e>
                          </m:nary>
                        </m:e>
                      </m:nary>
                    </m:oMath>
                  </m:oMathPara>
                </a14:m>
                <a:endParaRPr lang="en-US" sz="2400" dirty="0"/>
              </a:p>
            </p:txBody>
          </p:sp>
        </mc:Choice>
        <mc:Fallback xmlns="">
          <p:sp>
            <p:nvSpPr>
              <p:cNvPr id="4" name="TextBox 3">
                <a:extLst>
                  <a:ext uri="{FF2B5EF4-FFF2-40B4-BE49-F238E27FC236}">
                    <a16:creationId xmlns:a16="http://schemas.microsoft.com/office/drawing/2014/main" id="{43B0166E-A69E-437E-8B80-A5B45997998D}"/>
                  </a:ext>
                </a:extLst>
              </p:cNvPr>
              <p:cNvSpPr txBox="1">
                <a:spLocks noRot="1" noChangeAspect="1" noMove="1" noResize="1" noEditPoints="1" noAdjustHandles="1" noChangeArrowheads="1" noChangeShapeType="1" noTextEdit="1"/>
              </p:cNvSpPr>
              <p:nvPr/>
            </p:nvSpPr>
            <p:spPr>
              <a:xfrm>
                <a:off x="3560627" y="2971800"/>
                <a:ext cx="4689745" cy="143186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0D0A41F-0901-4156-9071-E9B03C18485C}"/>
                  </a:ext>
                </a:extLst>
              </p:cNvPr>
              <p:cNvSpPr txBox="1"/>
              <p:nvPr/>
            </p:nvSpPr>
            <p:spPr>
              <a:xfrm>
                <a:off x="3429000" y="4354961"/>
                <a:ext cx="5512215" cy="143186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𝐽</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𝜃</m:t>
                          </m:r>
                        </m:e>
                      </m:d>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𝑇</m:t>
                          </m:r>
                        </m:den>
                      </m:f>
                      <m:nary>
                        <m:naryPr>
                          <m:chr m:val="∑"/>
                          <m:ctrlPr>
                            <a:rPr lang="en-US" sz="2400" b="0" i="1" smtClean="0">
                              <a:latin typeface="Cambria Math" panose="02040503050406030204" pitchFamily="18" charset="0"/>
                            </a:rPr>
                          </m:ctrlPr>
                        </m:naryPr>
                        <m:sub>
                          <m:r>
                            <m:rPr>
                              <m:brk m:alnAt="23"/>
                            </m:rPr>
                            <a:rPr lang="en-US" sz="2400" b="0" i="1" smtClean="0">
                              <a:latin typeface="Cambria Math" panose="02040503050406030204" pitchFamily="18" charset="0"/>
                            </a:rPr>
                            <m:t>𝑡</m:t>
                          </m:r>
                          <m:r>
                            <a:rPr lang="en-US" sz="2400" b="0" i="1" smtClean="0">
                              <a:latin typeface="Cambria Math" panose="02040503050406030204" pitchFamily="18" charset="0"/>
                            </a:rPr>
                            <m:t>=1</m:t>
                          </m:r>
                        </m:sub>
                        <m:sup>
                          <m:r>
                            <a:rPr lang="en-US" sz="2400" b="0" i="1" smtClean="0">
                              <a:latin typeface="Cambria Math" panose="02040503050406030204" pitchFamily="18" charset="0"/>
                            </a:rPr>
                            <m:t>𝑇</m:t>
                          </m:r>
                        </m:sup>
                        <m:e>
                          <m:nary>
                            <m:naryPr>
                              <m:chr m:val="∑"/>
                              <m:supHide m:val="on"/>
                              <m:ctrlPr>
                                <a:rPr lang="en-US" sz="2400" b="0" i="1" smtClean="0">
                                  <a:latin typeface="Cambria Math" panose="02040503050406030204" pitchFamily="18" charset="0"/>
                                </a:rPr>
                              </m:ctrlPr>
                            </m:naryPr>
                            <m:sub>
                              <m:eqArr>
                                <m:eqArrPr>
                                  <m:ctrlPr>
                                    <a:rPr lang="en-US" sz="2400" i="1">
                                      <a:latin typeface="Cambria Math" panose="02040503050406030204" pitchFamily="18" charset="0"/>
                                    </a:rPr>
                                  </m:ctrlPr>
                                </m:eqArrPr>
                                <m:e>
                                  <m:r>
                                    <m:rPr>
                                      <m:brk m:alnAt="23"/>
                                    </m:rPr>
                                    <a:rPr lang="en-US" sz="2400" i="1">
                                      <a:latin typeface="Cambria Math" panose="02040503050406030204" pitchFamily="18" charset="0"/>
                                    </a:rPr>
                                    <m:t>−</m:t>
                                  </m:r>
                                  <m:r>
                                    <a:rPr lang="en-US" sz="2400" i="1">
                                      <a:latin typeface="Cambria Math" panose="02040503050406030204" pitchFamily="18" charset="0"/>
                                    </a:rPr>
                                    <m:t>𝑚</m:t>
                                  </m:r>
                                  <m:r>
                                    <a:rPr lang="en-US" sz="2400" i="1">
                                      <a:latin typeface="Cambria Math" panose="02040503050406030204" pitchFamily="18" charset="0"/>
                                    </a:rPr>
                                    <m:t>≤</m:t>
                                  </m:r>
                                  <m:r>
                                    <a:rPr lang="en-US" sz="2400" i="1">
                                      <a:latin typeface="Cambria Math" panose="02040503050406030204" pitchFamily="18" charset="0"/>
                                    </a:rPr>
                                    <m:t>𝑗</m:t>
                                  </m:r>
                                  <m:r>
                                    <a:rPr lang="en-US" sz="2400" i="1">
                                      <a:latin typeface="Cambria Math" panose="02040503050406030204" pitchFamily="18" charset="0"/>
                                    </a:rPr>
                                    <m:t>≤</m:t>
                                  </m:r>
                                  <m:r>
                                    <a:rPr lang="en-US" sz="2400" i="1">
                                      <a:latin typeface="Cambria Math" panose="02040503050406030204" pitchFamily="18" charset="0"/>
                                    </a:rPr>
                                    <m:t>𝑚</m:t>
                                  </m:r>
                                </m:e>
                                <m:e>
                                  <m:r>
                                    <a:rPr lang="en-US" sz="2400" i="1">
                                      <a:latin typeface="Cambria Math" panose="02040503050406030204" pitchFamily="18" charset="0"/>
                                    </a:rPr>
                                    <m:t>𝑗</m:t>
                                  </m:r>
                                  <m:r>
                                    <a:rPr lang="en-US" sz="2400" i="1">
                                      <a:latin typeface="Cambria Math" panose="02040503050406030204" pitchFamily="18" charset="0"/>
                                    </a:rPr>
                                    <m:t>≠0</m:t>
                                  </m:r>
                                </m:e>
                              </m:eqArr>
                            </m:sub>
                            <m:sup/>
                            <m:e>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log</m:t>
                                  </m:r>
                                </m:fName>
                                <m:e>
                                  <m:r>
                                    <a:rPr lang="en-US" sz="2400" i="1">
                                      <a:latin typeface="Cambria Math" panose="02040503050406030204" pitchFamily="18" charset="0"/>
                                    </a:rPr>
                                    <m:t>𝑝</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𝑡</m:t>
                                          </m:r>
                                          <m:r>
                                            <a:rPr lang="en-US" sz="2400" i="1">
                                              <a:latin typeface="Cambria Math" panose="02040503050406030204" pitchFamily="18" charset="0"/>
                                            </a:rPr>
                                            <m:t>+</m:t>
                                          </m:r>
                                          <m:r>
                                            <a:rPr lang="en-US" sz="2400" i="1">
                                              <a:latin typeface="Cambria Math" panose="02040503050406030204" pitchFamily="18" charset="0"/>
                                            </a:rPr>
                                            <m:t>𝑗</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𝑡</m:t>
                                          </m:r>
                                        </m:sub>
                                      </m:sSub>
                                      <m:r>
                                        <a:rPr lang="en-US" sz="2400" i="1">
                                          <a:latin typeface="Cambria Math" panose="02040503050406030204" pitchFamily="18" charset="0"/>
                                        </a:rPr>
                                        <m:t>;</m:t>
                                      </m:r>
                                      <m:r>
                                        <a:rPr lang="en-US" sz="2400" i="1">
                                          <a:latin typeface="Cambria Math" panose="02040503050406030204" pitchFamily="18" charset="0"/>
                                        </a:rPr>
                                        <m:t>𝜃</m:t>
                                      </m:r>
                                    </m:e>
                                  </m:d>
                                </m:e>
                              </m:func>
                            </m:e>
                          </m:nary>
                        </m:e>
                      </m:nary>
                    </m:oMath>
                  </m:oMathPara>
                </a14:m>
                <a:endParaRPr lang="en-US" sz="2400" dirty="0"/>
              </a:p>
            </p:txBody>
          </p:sp>
        </mc:Choice>
        <mc:Fallback xmlns="">
          <p:sp>
            <p:nvSpPr>
              <p:cNvPr id="8" name="TextBox 7">
                <a:extLst>
                  <a:ext uri="{FF2B5EF4-FFF2-40B4-BE49-F238E27FC236}">
                    <a16:creationId xmlns:a16="http://schemas.microsoft.com/office/drawing/2014/main" id="{40D0A41F-0901-4156-9071-E9B03C18485C}"/>
                  </a:ext>
                </a:extLst>
              </p:cNvPr>
              <p:cNvSpPr txBox="1">
                <a:spLocks noRot="1" noChangeAspect="1" noMove="1" noResize="1" noEditPoints="1" noAdjustHandles="1" noChangeArrowheads="1" noChangeShapeType="1" noTextEdit="1"/>
              </p:cNvSpPr>
              <p:nvPr/>
            </p:nvSpPr>
            <p:spPr>
              <a:xfrm>
                <a:off x="3429000" y="4354961"/>
                <a:ext cx="5512215" cy="1431867"/>
              </a:xfrm>
              <a:prstGeom prst="rect">
                <a:avLst/>
              </a:prstGeom>
              <a:blipFill>
                <a:blip r:embed="rId3"/>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5F26CBCA-66AC-4A6E-ABD5-BA523139B280}"/>
              </a:ext>
            </a:extLst>
          </p:cNvPr>
          <p:cNvSpPr txBox="1"/>
          <p:nvPr/>
        </p:nvSpPr>
        <p:spPr>
          <a:xfrm>
            <a:off x="1828800" y="3429000"/>
            <a:ext cx="1146468" cy="369332"/>
          </a:xfrm>
          <a:prstGeom prst="rect">
            <a:avLst/>
          </a:prstGeom>
          <a:noFill/>
        </p:spPr>
        <p:txBody>
          <a:bodyPr wrap="none" rtlCol="0">
            <a:spAutoFit/>
          </a:bodyPr>
          <a:lstStyle/>
          <a:p>
            <a:r>
              <a:rPr lang="en-US" dirty="0"/>
              <a:t>likelihood</a:t>
            </a:r>
          </a:p>
        </p:txBody>
      </p:sp>
      <p:sp>
        <p:nvSpPr>
          <p:cNvPr id="10" name="TextBox 9">
            <a:extLst>
              <a:ext uri="{FF2B5EF4-FFF2-40B4-BE49-F238E27FC236}">
                <a16:creationId xmlns:a16="http://schemas.microsoft.com/office/drawing/2014/main" id="{3BA6832F-864A-49CC-A5AB-D2BEAC6754C1}"/>
              </a:ext>
            </a:extLst>
          </p:cNvPr>
          <p:cNvSpPr txBox="1"/>
          <p:nvPr/>
        </p:nvSpPr>
        <p:spPr>
          <a:xfrm>
            <a:off x="990600" y="4701562"/>
            <a:ext cx="1672253" cy="646331"/>
          </a:xfrm>
          <a:prstGeom prst="rect">
            <a:avLst/>
          </a:prstGeom>
          <a:noFill/>
        </p:spPr>
        <p:txBody>
          <a:bodyPr wrap="none" rtlCol="0">
            <a:spAutoFit/>
          </a:bodyPr>
          <a:lstStyle/>
          <a:p>
            <a:r>
              <a:rPr lang="en-US" dirty="0"/>
              <a:t>Negative </a:t>
            </a:r>
          </a:p>
          <a:p>
            <a:r>
              <a:rPr lang="en-US" dirty="0"/>
              <a:t>Log Likelihood</a:t>
            </a:r>
          </a:p>
        </p:txBody>
      </p:sp>
    </p:spTree>
    <p:extLst>
      <p:ext uri="{BB962C8B-B14F-4D97-AF65-F5344CB8AC3E}">
        <p14:creationId xmlns:p14="http://schemas.microsoft.com/office/powerpoint/2010/main" val="19579775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84</a:t>
            </a:fld>
            <a:endParaRPr lang="el-G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952F0E0-31D1-4A44-AC6A-844D18CB05E3}"/>
                  </a:ext>
                </a:extLst>
              </p:cNvPr>
              <p:cNvSpPr txBox="1">
                <a:spLocks/>
              </p:cNvSpPr>
              <p:nvPr/>
            </p:nvSpPr>
            <p:spPr>
              <a:xfrm>
                <a:off x="762000" y="685800"/>
                <a:ext cx="7315200" cy="51206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t>The basic </a:t>
                </a:r>
                <a:r>
                  <a:rPr lang="en-US" sz="2600" dirty="0" err="1"/>
                  <a:t>skipgram</a:t>
                </a:r>
                <a:r>
                  <a:rPr lang="en-US" sz="2600" dirty="0"/>
                  <a:t> utilizes the </a:t>
                </a:r>
                <a:r>
                  <a:rPr lang="en-US" sz="2600" dirty="0" err="1"/>
                  <a:t>softmax</a:t>
                </a:r>
                <a:r>
                  <a:rPr lang="en-US" sz="2600" dirty="0"/>
                  <a:t> function:</a:t>
                </a:r>
              </a:p>
              <a:p>
                <a:pPr marL="0" indent="0" algn="ctr">
                  <a:buNone/>
                </a:pPr>
                <a:endParaRPr lang="en-US" sz="2600" i="1" dirty="0">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r>
                        <a:rPr lang="en-US" sz="2600" i="1">
                          <a:latin typeface="Cambria Math" panose="02040503050406030204" pitchFamily="18" charset="0"/>
                        </a:rPr>
                        <m:t>𝑝</m:t>
                      </m:r>
                      <m:d>
                        <m:dPr>
                          <m:ctrlPr>
                            <a:rPr lang="en-US" sz="2600" i="1">
                              <a:latin typeface="Cambria Math" panose="02040503050406030204" pitchFamily="18" charset="0"/>
                            </a:rPr>
                          </m:ctrlPr>
                        </m:dPr>
                        <m:e>
                          <m:r>
                            <a:rPr lang="en-US" sz="2600" i="1">
                              <a:latin typeface="Cambria Math" panose="02040503050406030204" pitchFamily="18" charset="0"/>
                            </a:rPr>
                            <m:t>𝑐</m:t>
                          </m:r>
                        </m:e>
                        <m:e>
                          <m:r>
                            <a:rPr lang="en-US" sz="2600" i="1">
                              <a:latin typeface="Cambria Math" panose="02040503050406030204" pitchFamily="18" charset="0"/>
                            </a:rPr>
                            <m:t>𝑤</m:t>
                          </m:r>
                        </m:e>
                      </m:d>
                      <m:r>
                        <a:rPr lang="en-US" sz="2600" i="1">
                          <a:latin typeface="Cambria Math" panose="02040503050406030204" pitchFamily="18" charset="0"/>
                        </a:rPr>
                        <m:t>=</m:t>
                      </m:r>
                      <m:f>
                        <m:fPr>
                          <m:ctrlPr>
                            <a:rPr lang="en-US" sz="2600" i="1">
                              <a:latin typeface="Cambria Math" panose="02040503050406030204" pitchFamily="18" charset="0"/>
                            </a:rPr>
                          </m:ctrlPr>
                        </m:fPr>
                        <m:num>
                          <m:func>
                            <m:funcPr>
                              <m:ctrlPr>
                                <a:rPr lang="en-US" sz="2600" i="1">
                                  <a:latin typeface="Cambria Math" panose="02040503050406030204" pitchFamily="18" charset="0"/>
                                </a:rPr>
                              </m:ctrlPr>
                            </m:funcPr>
                            <m:fName>
                              <m:r>
                                <m:rPr>
                                  <m:sty m:val="p"/>
                                </m:rPr>
                                <a:rPr lang="en-US" sz="2600">
                                  <a:latin typeface="Cambria Math" panose="02040503050406030204" pitchFamily="18" charset="0"/>
                                </a:rPr>
                                <m:t>exp</m:t>
                              </m:r>
                            </m:fName>
                            <m:e>
                              <m:d>
                                <m:dPr>
                                  <m:ctrlPr>
                                    <a:rPr lang="en-US" sz="2600" i="1">
                                      <a:latin typeface="Cambria Math" panose="02040503050406030204" pitchFamily="18" charset="0"/>
                                    </a:rPr>
                                  </m:ctrlPr>
                                </m:dPr>
                                <m:e>
                                  <m:sSup>
                                    <m:sSupPr>
                                      <m:ctrlPr>
                                        <a:rPr lang="en-US" sz="2600" i="1">
                                          <a:latin typeface="Cambria Math" panose="02040503050406030204" pitchFamily="18" charset="0"/>
                                        </a:rPr>
                                      </m:ctrlPr>
                                    </m:sSupPr>
                                    <m:e>
                                      <m:sSubSup>
                                        <m:sSubSupPr>
                                          <m:ctrlPr>
                                            <a:rPr lang="en-US" sz="2600" i="1">
                                              <a:latin typeface="Cambria Math" panose="02040503050406030204" pitchFamily="18" charset="0"/>
                                            </a:rPr>
                                          </m:ctrlPr>
                                        </m:sSubSupPr>
                                        <m:e>
                                          <m:r>
                                            <a:rPr lang="en-US" sz="2600" i="1">
                                              <a:latin typeface="Cambria Math" panose="02040503050406030204" pitchFamily="18" charset="0"/>
                                            </a:rPr>
                                            <m:t>𝑣</m:t>
                                          </m:r>
                                        </m:e>
                                        <m:sub>
                                          <m:r>
                                            <a:rPr lang="en-US" sz="2600" i="1">
                                              <a:latin typeface="Cambria Math" panose="02040503050406030204" pitchFamily="18" charset="0"/>
                                            </a:rPr>
                                            <m:t>𝑐</m:t>
                                          </m:r>
                                        </m:sub>
                                        <m:sup>
                                          <m:r>
                                            <a:rPr lang="en-US" sz="2600" i="1">
                                              <a:latin typeface="Cambria Math" panose="02040503050406030204" pitchFamily="18" charset="0"/>
                                            </a:rPr>
                                            <m:t>′</m:t>
                                          </m:r>
                                        </m:sup>
                                      </m:sSubSup>
                                    </m:e>
                                    <m:sup>
                                      <m:r>
                                        <a:rPr lang="en-US" sz="2600" i="1">
                                          <a:latin typeface="Cambria Math" panose="02040503050406030204" pitchFamily="18" charset="0"/>
                                        </a:rPr>
                                        <m:t>𝑇</m:t>
                                      </m:r>
                                    </m:sup>
                                  </m:sSup>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𝑣</m:t>
                                      </m:r>
                                    </m:e>
                                    <m:sub>
                                      <m:r>
                                        <a:rPr lang="en-US" sz="2600" b="0" i="1" smtClean="0">
                                          <a:latin typeface="Cambria Math" panose="02040503050406030204" pitchFamily="18" charset="0"/>
                                        </a:rPr>
                                        <m:t>𝑤</m:t>
                                      </m:r>
                                    </m:sub>
                                  </m:sSub>
                                </m:e>
                              </m:d>
                            </m:e>
                          </m:func>
                        </m:num>
                        <m:den>
                          <m:nary>
                            <m:naryPr>
                              <m:chr m:val="∑"/>
                              <m:ctrlPr>
                                <a:rPr lang="en-US" sz="2600" i="1">
                                  <a:latin typeface="Cambria Math" panose="02040503050406030204" pitchFamily="18" charset="0"/>
                                </a:rPr>
                              </m:ctrlPr>
                            </m:naryPr>
                            <m:sub>
                              <m:r>
                                <a:rPr lang="en-US" sz="2600" i="1">
                                  <a:latin typeface="Cambria Math" panose="02040503050406030204" pitchFamily="18" charset="0"/>
                                </a:rPr>
                                <m:t>𝑖</m:t>
                              </m:r>
                              <m:r>
                                <a:rPr lang="en-US" sz="2600" i="1">
                                  <a:latin typeface="Cambria Math" panose="02040503050406030204" pitchFamily="18" charset="0"/>
                                </a:rPr>
                                <m:t>=1</m:t>
                              </m:r>
                            </m:sub>
                            <m:sup>
                              <m:r>
                                <a:rPr lang="en-US" sz="2600" i="1">
                                  <a:latin typeface="Cambria Math" panose="02040503050406030204" pitchFamily="18" charset="0"/>
                                </a:rPr>
                                <m:t>𝑇</m:t>
                              </m:r>
                            </m:sup>
                            <m:e>
                              <m:r>
                                <m:rPr>
                                  <m:sty m:val="p"/>
                                </m:rPr>
                                <a:rPr lang="en-US" sz="2600">
                                  <a:latin typeface="Cambria Math" panose="02040503050406030204" pitchFamily="18" charset="0"/>
                                </a:rPr>
                                <m:t>exp</m:t>
                              </m:r>
                              <m:r>
                                <a:rPr lang="en-US" sz="2600" i="1">
                                  <a:latin typeface="Cambria Math" panose="02040503050406030204" pitchFamily="18" charset="0"/>
                                </a:rPr>
                                <m:t>⁡(</m:t>
                              </m:r>
                            </m:e>
                          </m:nary>
                          <m:sSup>
                            <m:sSupPr>
                              <m:ctrlPr>
                                <a:rPr lang="en-US" sz="2600" i="1">
                                  <a:latin typeface="Cambria Math" panose="02040503050406030204" pitchFamily="18" charset="0"/>
                                </a:rPr>
                              </m:ctrlPr>
                            </m:sSupPr>
                            <m:e>
                              <m:sSubSup>
                                <m:sSubSupPr>
                                  <m:ctrlPr>
                                    <a:rPr lang="en-US" sz="2600" i="1">
                                      <a:latin typeface="Cambria Math" panose="02040503050406030204" pitchFamily="18" charset="0"/>
                                    </a:rPr>
                                  </m:ctrlPr>
                                </m:sSubSupPr>
                                <m:e>
                                  <m:r>
                                    <a:rPr lang="en-US" sz="2600" i="1">
                                      <a:latin typeface="Cambria Math" panose="02040503050406030204" pitchFamily="18" charset="0"/>
                                    </a:rPr>
                                    <m:t>𝑣</m:t>
                                  </m:r>
                                </m:e>
                                <m:sub>
                                  <m:r>
                                    <a:rPr lang="en-US" sz="2600" b="0" i="1" smtClean="0">
                                      <a:latin typeface="Cambria Math" panose="02040503050406030204" pitchFamily="18" charset="0"/>
                                    </a:rPr>
                                    <m:t>𝑖</m:t>
                                  </m:r>
                                </m:sub>
                                <m:sup>
                                  <m:r>
                                    <a:rPr lang="en-US" sz="2600" i="1">
                                      <a:latin typeface="Cambria Math" panose="02040503050406030204" pitchFamily="18" charset="0"/>
                                    </a:rPr>
                                    <m:t>′</m:t>
                                  </m:r>
                                </m:sup>
                              </m:sSubSup>
                            </m:e>
                            <m:sup>
                              <m:r>
                                <a:rPr lang="en-US" sz="2600" i="1">
                                  <a:latin typeface="Cambria Math" panose="02040503050406030204" pitchFamily="18" charset="0"/>
                                </a:rPr>
                                <m:t>𝑇</m:t>
                              </m:r>
                            </m:sup>
                          </m:sSup>
                          <m:sSub>
                            <m:sSubPr>
                              <m:ctrlPr>
                                <a:rPr lang="en-US" sz="2600" i="1">
                                  <a:latin typeface="Cambria Math" panose="02040503050406030204" pitchFamily="18" charset="0"/>
                                </a:rPr>
                              </m:ctrlPr>
                            </m:sSubPr>
                            <m:e>
                              <m:r>
                                <a:rPr lang="en-US" sz="2600" i="1">
                                  <a:latin typeface="Cambria Math" panose="02040503050406030204" pitchFamily="18" charset="0"/>
                                </a:rPr>
                                <m:t>𝑣</m:t>
                              </m:r>
                            </m:e>
                            <m:sub>
                              <m:r>
                                <a:rPr lang="en-US" sz="2600" i="1">
                                  <a:latin typeface="Cambria Math" panose="02040503050406030204" pitchFamily="18" charset="0"/>
                                </a:rPr>
                                <m:t>𝑤</m:t>
                              </m:r>
                            </m:sub>
                          </m:sSub>
                          <m:r>
                            <a:rPr lang="en-US" sz="2600" i="1">
                              <a:latin typeface="Cambria Math" panose="02040503050406030204" pitchFamily="18" charset="0"/>
                            </a:rPr>
                            <m:t>)</m:t>
                          </m:r>
                        </m:den>
                      </m:f>
                    </m:oMath>
                  </m:oMathPara>
                </a14:m>
                <a:endParaRPr lang="en-US" sz="2600" dirty="0"/>
              </a:p>
              <a:p>
                <a:r>
                  <a:rPr lang="en-US" sz="2600" dirty="0"/>
                  <a:t>Where:</a:t>
                </a:r>
              </a:p>
              <a:p>
                <a:pPr lvl="1"/>
                <a:r>
                  <a:rPr lang="en-US" sz="2600" dirty="0"/>
                  <a:t>T – # of words in the corpus.</a:t>
                </a:r>
              </a:p>
              <a:p>
                <a:pPr lvl="1"/>
                <a14:m>
                  <m:oMath xmlns:m="http://schemas.openxmlformats.org/officeDocument/2006/math">
                    <m:sSub>
                      <m:sSubPr>
                        <m:ctrlPr>
                          <a:rPr lang="en-US" sz="2600" i="1">
                            <a:latin typeface="Cambria Math" panose="02040503050406030204" pitchFamily="18" charset="0"/>
                          </a:rPr>
                        </m:ctrlPr>
                      </m:sSubPr>
                      <m:e>
                        <m:r>
                          <a:rPr lang="en-US" sz="2600" i="1">
                            <a:latin typeface="Cambria Math" panose="02040503050406030204" pitchFamily="18" charset="0"/>
                          </a:rPr>
                          <m:t>𝑣</m:t>
                        </m:r>
                      </m:e>
                      <m:sub>
                        <m:r>
                          <a:rPr lang="en-US" sz="2600" i="1">
                            <a:latin typeface="Cambria Math" panose="02040503050406030204" pitchFamily="18" charset="0"/>
                          </a:rPr>
                          <m:t>𝑤</m:t>
                        </m:r>
                      </m:sub>
                    </m:sSub>
                  </m:oMath>
                </a14:m>
                <a:r>
                  <a:rPr lang="en-US" sz="2600" dirty="0"/>
                  <a:t> - input vector of </a:t>
                </a:r>
                <a:r>
                  <a:rPr lang="en-US" sz="2600" i="1" dirty="0"/>
                  <a:t>w</a:t>
                </a:r>
                <a:r>
                  <a:rPr lang="en-US" sz="2600" dirty="0"/>
                  <a:t>.</a:t>
                </a:r>
              </a:p>
              <a:p>
                <a:pPr lvl="1"/>
                <a14:m>
                  <m:oMath xmlns:m="http://schemas.openxmlformats.org/officeDocument/2006/math">
                    <m:sSub>
                      <m:sSubPr>
                        <m:ctrlPr>
                          <a:rPr lang="en-US" sz="2600" i="1">
                            <a:latin typeface="Cambria Math" panose="02040503050406030204" pitchFamily="18" charset="0"/>
                          </a:rPr>
                        </m:ctrlPr>
                      </m:sSubPr>
                      <m:e>
                        <m:r>
                          <a:rPr lang="en-US" sz="2600" i="1">
                            <a:latin typeface="Cambria Math" panose="02040503050406030204" pitchFamily="18" charset="0"/>
                          </a:rPr>
                          <m:t>𝑣</m:t>
                        </m:r>
                        <m:r>
                          <a:rPr lang="en-US" sz="2600" i="1">
                            <a:latin typeface="Cambria Math" panose="02040503050406030204" pitchFamily="18" charset="0"/>
                          </a:rPr>
                          <m:t>′</m:t>
                        </m:r>
                      </m:e>
                      <m:sub>
                        <m:r>
                          <a:rPr lang="en-US" sz="2600" i="1">
                            <a:latin typeface="Cambria Math" panose="02040503050406030204" pitchFamily="18" charset="0"/>
                          </a:rPr>
                          <m:t>𝑤</m:t>
                        </m:r>
                      </m:sub>
                    </m:sSub>
                  </m:oMath>
                </a14:m>
                <a:r>
                  <a:rPr lang="en-US" sz="2600" dirty="0"/>
                  <a:t> - output vector of </a:t>
                </a:r>
                <a:r>
                  <a:rPr lang="en-US" sz="2600" i="1" dirty="0"/>
                  <a:t>w</a:t>
                </a:r>
                <a:r>
                  <a:rPr lang="en-US" sz="2600" dirty="0"/>
                  <a:t>.</a:t>
                </a:r>
              </a:p>
              <a:p>
                <a:pPr lvl="1"/>
                <a:endParaRPr lang="en-US" sz="2600" dirty="0"/>
              </a:p>
            </p:txBody>
          </p:sp>
        </mc:Choice>
        <mc:Fallback xmlns="">
          <p:sp>
            <p:nvSpPr>
              <p:cNvPr id="3" name="Content Placeholder 2">
                <a:extLst>
                  <a:ext uri="{FF2B5EF4-FFF2-40B4-BE49-F238E27FC236}">
                    <a16:creationId xmlns:a16="http://schemas.microsoft.com/office/drawing/2014/main" id="{D952F0E0-31D1-4A44-AC6A-844D18CB05E3}"/>
                  </a:ext>
                </a:extLst>
              </p:cNvPr>
              <p:cNvSpPr txBox="1">
                <a:spLocks noRot="1" noChangeAspect="1" noMove="1" noResize="1" noEditPoints="1" noAdjustHandles="1" noChangeArrowheads="1" noChangeShapeType="1" noTextEdit="1"/>
              </p:cNvSpPr>
              <p:nvPr/>
            </p:nvSpPr>
            <p:spPr>
              <a:xfrm>
                <a:off x="762000" y="685800"/>
                <a:ext cx="7315200" cy="5120640"/>
              </a:xfrm>
              <a:prstGeom prst="rect">
                <a:avLst/>
              </a:prstGeom>
              <a:blipFill>
                <a:blip r:embed="rId2"/>
                <a:stretch>
                  <a:fillRect l="-1250" t="-1190"/>
                </a:stretch>
              </a:blipFill>
            </p:spPr>
            <p:txBody>
              <a:bodyPr/>
              <a:lstStyle/>
              <a:p>
                <a:r>
                  <a:rPr lang="en-US">
                    <a:noFill/>
                  </a:rPr>
                  <a:t> </a:t>
                </a:r>
              </a:p>
            </p:txBody>
          </p:sp>
        </mc:Fallback>
      </mc:AlternateContent>
      <p:graphicFrame>
        <p:nvGraphicFramePr>
          <p:cNvPr id="4" name="Table 3">
            <a:extLst>
              <a:ext uri="{FF2B5EF4-FFF2-40B4-BE49-F238E27FC236}">
                <a16:creationId xmlns:a16="http://schemas.microsoft.com/office/drawing/2014/main" id="{C5734E7D-522B-40D7-B464-8B5818AB343B}"/>
              </a:ext>
            </a:extLst>
          </p:cNvPr>
          <p:cNvGraphicFramePr>
            <a:graphicFrameLocks noGrp="1"/>
          </p:cNvGraphicFramePr>
          <p:nvPr/>
        </p:nvGraphicFramePr>
        <p:xfrm>
          <a:off x="6273686" y="4517014"/>
          <a:ext cx="3852333" cy="2103120"/>
        </p:xfrm>
        <a:graphic>
          <a:graphicData uri="http://schemas.openxmlformats.org/drawingml/2006/table">
            <a:tbl>
              <a:tblPr firstRow="1" bandRow="1">
                <a:tableStyleId>{5940675A-B579-460E-94D1-54222C63F5DA}</a:tableStyleId>
              </a:tblPr>
              <a:tblGrid>
                <a:gridCol w="967153">
                  <a:extLst>
                    <a:ext uri="{9D8B030D-6E8A-4147-A177-3AD203B41FA5}">
                      <a16:colId xmlns:a16="http://schemas.microsoft.com/office/drawing/2014/main" val="1295472652"/>
                    </a:ext>
                  </a:extLst>
                </a:gridCol>
                <a:gridCol w="1433146">
                  <a:extLst>
                    <a:ext uri="{9D8B030D-6E8A-4147-A177-3AD203B41FA5}">
                      <a16:colId xmlns:a16="http://schemas.microsoft.com/office/drawing/2014/main" val="2347653887"/>
                    </a:ext>
                  </a:extLst>
                </a:gridCol>
                <a:gridCol w="1452034">
                  <a:extLst>
                    <a:ext uri="{9D8B030D-6E8A-4147-A177-3AD203B41FA5}">
                      <a16:colId xmlns:a16="http://schemas.microsoft.com/office/drawing/2014/main" val="4076592620"/>
                    </a:ext>
                  </a:extLst>
                </a:gridCol>
              </a:tblGrid>
              <a:tr h="250525">
                <a:tc>
                  <a:txBody>
                    <a:bodyPr/>
                    <a:lstStyle/>
                    <a:p>
                      <a:pPr algn="ctr"/>
                      <a:r>
                        <a:rPr lang="en-US" b="1" dirty="0"/>
                        <a:t>Word</a:t>
                      </a:r>
                    </a:p>
                  </a:txBody>
                  <a:tcPr anchor="ctr">
                    <a:solidFill>
                      <a:schemeClr val="tx2">
                        <a:lumMod val="20000"/>
                        <a:lumOff val="80000"/>
                      </a:schemeClr>
                    </a:solidFill>
                  </a:tcPr>
                </a:tc>
                <a:tc>
                  <a:txBody>
                    <a:bodyPr/>
                    <a:lstStyle/>
                    <a:p>
                      <a:pPr algn="ctr"/>
                      <a:r>
                        <a:rPr lang="en-US" b="1" dirty="0"/>
                        <a:t>Input</a:t>
                      </a:r>
                    </a:p>
                  </a:txBody>
                  <a:tcPr anchor="ctr">
                    <a:solidFill>
                      <a:schemeClr val="tx2">
                        <a:lumMod val="20000"/>
                        <a:lumOff val="80000"/>
                      </a:schemeClr>
                    </a:solidFill>
                  </a:tcPr>
                </a:tc>
                <a:tc>
                  <a:txBody>
                    <a:bodyPr/>
                    <a:lstStyle/>
                    <a:p>
                      <a:pPr algn="ctr"/>
                      <a:r>
                        <a:rPr lang="en-US" b="1" dirty="0"/>
                        <a:t>Output</a:t>
                      </a:r>
                    </a:p>
                  </a:txBody>
                  <a:tcPr anchor="ctr">
                    <a:solidFill>
                      <a:schemeClr val="tx2">
                        <a:lumMod val="20000"/>
                        <a:lumOff val="80000"/>
                      </a:schemeClr>
                    </a:solidFill>
                  </a:tcPr>
                </a:tc>
                <a:extLst>
                  <a:ext uri="{0D108BD9-81ED-4DB2-BD59-A6C34878D82A}">
                    <a16:rowId xmlns:a16="http://schemas.microsoft.com/office/drawing/2014/main" val="40530689"/>
                  </a:ext>
                </a:extLst>
              </a:tr>
              <a:tr h="250525">
                <a:tc>
                  <a:txBody>
                    <a:bodyPr/>
                    <a:lstStyle/>
                    <a:p>
                      <a:pPr algn="ctr"/>
                      <a:r>
                        <a:rPr lang="en-US" b="1" i="1" dirty="0"/>
                        <a:t>King</a:t>
                      </a:r>
                    </a:p>
                  </a:txBody>
                  <a:tcPr anchor="ctr"/>
                </a:tc>
                <a:tc>
                  <a:txBody>
                    <a:bodyPr/>
                    <a:lstStyle/>
                    <a:p>
                      <a:pPr algn="ctr"/>
                      <a:r>
                        <a:rPr lang="en-US" dirty="0"/>
                        <a:t>[0.2,0.9,0.1]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[0.5,0.4,0.5]</a:t>
                      </a:r>
                    </a:p>
                  </a:txBody>
                  <a:tcPr anchor="ctr"/>
                </a:tc>
                <a:extLst>
                  <a:ext uri="{0D108BD9-81ED-4DB2-BD59-A6C34878D82A}">
                    <a16:rowId xmlns:a16="http://schemas.microsoft.com/office/drawing/2014/main" val="2394290522"/>
                  </a:ext>
                </a:extLst>
              </a:tr>
              <a:tr h="250525">
                <a:tc>
                  <a:txBody>
                    <a:bodyPr/>
                    <a:lstStyle/>
                    <a:p>
                      <a:pPr algn="ctr"/>
                      <a:r>
                        <a:rPr lang="en-US" b="1" i="1" dirty="0"/>
                        <a:t>Queen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[0.2,0.8,0.2]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[0.4,0.5,0.5]</a:t>
                      </a:r>
                    </a:p>
                  </a:txBody>
                  <a:tcPr anchor="ctr"/>
                </a:tc>
                <a:extLst>
                  <a:ext uri="{0D108BD9-81ED-4DB2-BD59-A6C34878D82A}">
                    <a16:rowId xmlns:a16="http://schemas.microsoft.com/office/drawing/2014/main" val="2806554419"/>
                  </a:ext>
                </a:extLst>
              </a:tr>
              <a:tr h="250525">
                <a:tc>
                  <a:txBody>
                    <a:bodyPr/>
                    <a:lstStyle/>
                    <a:p>
                      <a:pPr algn="ctr"/>
                      <a:r>
                        <a:rPr lang="en-US" b="1" i="1" dirty="0"/>
                        <a:t>Apple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[0.9,0.5,0.8]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[0.3,0.9,0.1]</a:t>
                      </a:r>
                    </a:p>
                  </a:txBody>
                  <a:tcPr anchor="ctr"/>
                </a:tc>
                <a:extLst>
                  <a:ext uri="{0D108BD9-81ED-4DB2-BD59-A6C34878D82A}">
                    <a16:rowId xmlns:a16="http://schemas.microsoft.com/office/drawing/2014/main" val="1131972347"/>
                  </a:ext>
                </a:extLst>
              </a:tr>
              <a:tr h="250525">
                <a:tc>
                  <a:txBody>
                    <a:bodyPr/>
                    <a:lstStyle/>
                    <a:p>
                      <a:pPr algn="ctr"/>
                      <a:r>
                        <a:rPr lang="en-US" b="1" i="1" dirty="0"/>
                        <a:t>Orange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[0.9,0.4,0.9]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[0.1,0.7,0.2]</a:t>
                      </a:r>
                    </a:p>
                  </a:txBody>
                  <a:tcPr anchor="ctr"/>
                </a:tc>
                <a:extLst>
                  <a:ext uri="{0D108BD9-81ED-4DB2-BD59-A6C34878D82A}">
                    <a16:rowId xmlns:a16="http://schemas.microsoft.com/office/drawing/2014/main" val="185556598"/>
                  </a:ext>
                </a:extLst>
              </a:tr>
            </a:tbl>
          </a:graphicData>
        </a:graphic>
      </p:graphicFrame>
    </p:spTree>
    <p:extLst>
      <p:ext uri="{BB962C8B-B14F-4D97-AF65-F5344CB8AC3E}">
        <p14:creationId xmlns:p14="http://schemas.microsoft.com/office/powerpoint/2010/main" val="5038199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85</a:t>
            </a:fld>
            <a:endParaRPr lang="el-GR"/>
          </a:p>
        </p:txBody>
      </p:sp>
      <p:pic>
        <p:nvPicPr>
          <p:cNvPr id="3" name="Picture 2"/>
          <p:cNvPicPr>
            <a:picLocks noChangeAspect="1"/>
          </p:cNvPicPr>
          <p:nvPr/>
        </p:nvPicPr>
        <p:blipFill>
          <a:blip r:embed="rId2"/>
          <a:stretch>
            <a:fillRect/>
          </a:stretch>
        </p:blipFill>
        <p:spPr>
          <a:xfrm>
            <a:off x="1447800" y="385572"/>
            <a:ext cx="9144000" cy="6395357"/>
          </a:xfrm>
          <a:prstGeom prst="rect">
            <a:avLst/>
          </a:prstGeom>
        </p:spPr>
      </p:pic>
      <p:sp>
        <p:nvSpPr>
          <p:cNvPr id="4" name="TextBox 3"/>
          <p:cNvSpPr txBox="1"/>
          <p:nvPr/>
        </p:nvSpPr>
        <p:spPr>
          <a:xfrm>
            <a:off x="304056" y="533400"/>
            <a:ext cx="3048744" cy="707886"/>
          </a:xfrm>
          <a:prstGeom prst="rect">
            <a:avLst/>
          </a:prstGeom>
          <a:noFill/>
        </p:spPr>
        <p:txBody>
          <a:bodyPr wrap="square" rtlCol="0">
            <a:spAutoFit/>
          </a:bodyPr>
          <a:lstStyle/>
          <a:p>
            <a:r>
              <a:rPr lang="en-US" sz="4000" dirty="0">
                <a:solidFill>
                  <a:schemeClr val="tx2">
                    <a:lumMod val="60000"/>
                    <a:lumOff val="40000"/>
                  </a:schemeClr>
                </a:solidFill>
              </a:rPr>
              <a:t>An example</a:t>
            </a:r>
            <a:endParaRPr lang="el-GR" sz="4000" dirty="0">
              <a:solidFill>
                <a:schemeClr val="tx2">
                  <a:lumMod val="60000"/>
                  <a:lumOff val="40000"/>
                </a:schemeClr>
              </a:solidFill>
            </a:endParaRPr>
          </a:p>
        </p:txBody>
      </p:sp>
    </p:spTree>
    <p:extLst>
      <p:ext uri="{BB962C8B-B14F-4D97-AF65-F5344CB8AC3E}">
        <p14:creationId xmlns:p14="http://schemas.microsoft.com/office/powerpoint/2010/main" val="27446072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86</a:t>
            </a:fld>
            <a:endParaRPr lang="el-GR"/>
          </a:p>
        </p:txBody>
      </p:sp>
      <p:sp>
        <p:nvSpPr>
          <p:cNvPr id="3" name="Content Placeholder 2"/>
          <p:cNvSpPr txBox="1">
            <a:spLocks/>
          </p:cNvSpPr>
          <p:nvPr/>
        </p:nvSpPr>
        <p:spPr>
          <a:xfrm>
            <a:off x="533400" y="457200"/>
            <a:ext cx="10820400" cy="629255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These representations are </a:t>
            </a:r>
            <a:r>
              <a:rPr lang="en-US" i="1" dirty="0"/>
              <a:t>very good </a:t>
            </a:r>
            <a:r>
              <a:rPr lang="en-US" dirty="0"/>
              <a:t>at encoding </a:t>
            </a:r>
            <a:r>
              <a:rPr lang="en-US" dirty="0">
                <a:solidFill>
                  <a:schemeClr val="accent6">
                    <a:lumMod val="75000"/>
                  </a:schemeClr>
                </a:solidFill>
              </a:rPr>
              <a:t>similarity</a:t>
            </a:r>
            <a:r>
              <a:rPr lang="en-US" dirty="0"/>
              <a:t> and </a:t>
            </a:r>
            <a:r>
              <a:rPr lang="en-US" dirty="0">
                <a:solidFill>
                  <a:schemeClr val="accent6">
                    <a:lumMod val="75000"/>
                  </a:schemeClr>
                </a:solidFill>
              </a:rPr>
              <a:t>dimensions of similarity</a:t>
            </a:r>
            <a:r>
              <a:rPr lang="en-US" dirty="0"/>
              <a:t>!</a:t>
            </a:r>
          </a:p>
          <a:p>
            <a:r>
              <a:rPr lang="en-US" dirty="0"/>
              <a:t>Analogies testing dimensions of similarity can be solved quite well just by doing vector subtraction in the embedding space</a:t>
            </a:r>
          </a:p>
          <a:p>
            <a:pPr marL="457200" lvl="1" indent="0">
              <a:buNone/>
            </a:pPr>
            <a:r>
              <a:rPr lang="en-US" dirty="0"/>
              <a:t>Syntactically</a:t>
            </a:r>
          </a:p>
          <a:p>
            <a:pPr lvl="1"/>
            <a:r>
              <a:rPr lang="en-US" i="1" dirty="0" err="1"/>
              <a:t>x</a:t>
            </a:r>
            <a:r>
              <a:rPr lang="en-US" i="1" baseline="-25000" dirty="0" err="1"/>
              <a:t>apple</a:t>
            </a:r>
            <a:r>
              <a:rPr lang="en-US" i="1" dirty="0"/>
              <a:t> </a:t>
            </a:r>
            <a:r>
              <a:rPr lang="en-US" dirty="0"/>
              <a:t>− </a:t>
            </a:r>
            <a:r>
              <a:rPr lang="en-US" i="1" dirty="0" err="1"/>
              <a:t>x</a:t>
            </a:r>
            <a:r>
              <a:rPr lang="en-US" i="1" baseline="-25000" dirty="0" err="1"/>
              <a:t>apples</a:t>
            </a:r>
            <a:r>
              <a:rPr lang="en-US" i="1" dirty="0"/>
              <a:t> </a:t>
            </a:r>
            <a:r>
              <a:rPr lang="en-US" dirty="0"/>
              <a:t>≈ </a:t>
            </a:r>
            <a:r>
              <a:rPr lang="en-US" i="1" dirty="0" err="1"/>
              <a:t>x</a:t>
            </a:r>
            <a:r>
              <a:rPr lang="en-US" i="1" baseline="-25000" dirty="0" err="1"/>
              <a:t>car</a:t>
            </a:r>
            <a:r>
              <a:rPr lang="en-US" i="1" dirty="0"/>
              <a:t> </a:t>
            </a:r>
            <a:r>
              <a:rPr lang="en-US" dirty="0"/>
              <a:t>− </a:t>
            </a:r>
            <a:r>
              <a:rPr lang="en-US" i="1" dirty="0" err="1"/>
              <a:t>x</a:t>
            </a:r>
            <a:r>
              <a:rPr lang="en-US" i="1" baseline="-25000" dirty="0" err="1"/>
              <a:t>cars</a:t>
            </a:r>
            <a:r>
              <a:rPr lang="en-US" i="1" dirty="0"/>
              <a:t> </a:t>
            </a:r>
            <a:r>
              <a:rPr lang="en-US" dirty="0"/>
              <a:t>≈ </a:t>
            </a:r>
            <a:r>
              <a:rPr lang="en-US" i="1" dirty="0" err="1"/>
              <a:t>x</a:t>
            </a:r>
            <a:r>
              <a:rPr lang="en-US" i="1" baseline="-25000" dirty="0" err="1"/>
              <a:t>family</a:t>
            </a:r>
            <a:r>
              <a:rPr lang="en-US" i="1" dirty="0"/>
              <a:t> </a:t>
            </a:r>
            <a:r>
              <a:rPr lang="en-US" dirty="0"/>
              <a:t>− </a:t>
            </a:r>
            <a:r>
              <a:rPr lang="en-US" i="1" dirty="0" err="1"/>
              <a:t>x</a:t>
            </a:r>
            <a:r>
              <a:rPr lang="en-US" i="1" baseline="-25000" dirty="0" err="1"/>
              <a:t>families</a:t>
            </a:r>
            <a:r>
              <a:rPr lang="en-US" i="1" dirty="0"/>
              <a:t> </a:t>
            </a:r>
            <a:endParaRPr lang="en-US" dirty="0"/>
          </a:p>
          <a:p>
            <a:pPr lvl="1"/>
            <a:r>
              <a:rPr lang="en-US" dirty="0"/>
              <a:t>Similarly for verb and adjective morphological forms</a:t>
            </a:r>
          </a:p>
          <a:p>
            <a:pPr marL="457200" lvl="1" indent="0">
              <a:buNone/>
            </a:pPr>
            <a:r>
              <a:rPr lang="en-US" dirty="0"/>
              <a:t>Semantically (</a:t>
            </a:r>
            <a:r>
              <a:rPr lang="en-US" dirty="0" err="1"/>
              <a:t>Semeval</a:t>
            </a:r>
            <a:r>
              <a:rPr lang="en-US" dirty="0"/>
              <a:t> 2012 task 2)</a:t>
            </a:r>
          </a:p>
          <a:p>
            <a:pPr lvl="1"/>
            <a:r>
              <a:rPr lang="en-US" i="1" dirty="0" err="1"/>
              <a:t>x</a:t>
            </a:r>
            <a:r>
              <a:rPr lang="en-US" i="1" baseline="-25000" dirty="0" err="1"/>
              <a:t>shirt</a:t>
            </a:r>
            <a:r>
              <a:rPr lang="en-US" i="1" dirty="0"/>
              <a:t> </a:t>
            </a:r>
            <a:r>
              <a:rPr lang="en-US" dirty="0"/>
              <a:t>− </a:t>
            </a:r>
            <a:r>
              <a:rPr lang="en-US" i="1" dirty="0" err="1"/>
              <a:t>x</a:t>
            </a:r>
            <a:r>
              <a:rPr lang="en-US" i="1" baseline="-25000" dirty="0" err="1"/>
              <a:t>clothing</a:t>
            </a:r>
            <a:r>
              <a:rPr lang="en-US" i="1" dirty="0"/>
              <a:t> </a:t>
            </a:r>
            <a:r>
              <a:rPr lang="en-US" dirty="0"/>
              <a:t>≈ </a:t>
            </a:r>
            <a:r>
              <a:rPr lang="en-US" i="1" dirty="0" err="1"/>
              <a:t>x</a:t>
            </a:r>
            <a:r>
              <a:rPr lang="en-US" i="1" baseline="-25000" dirty="0" err="1"/>
              <a:t>chair</a:t>
            </a:r>
            <a:r>
              <a:rPr lang="en-US" i="1" dirty="0"/>
              <a:t> </a:t>
            </a:r>
            <a:r>
              <a:rPr lang="en-US" dirty="0"/>
              <a:t>− </a:t>
            </a:r>
            <a:r>
              <a:rPr lang="en-US" i="1" dirty="0" err="1"/>
              <a:t>x</a:t>
            </a:r>
            <a:r>
              <a:rPr lang="en-US" i="1" baseline="-25000" dirty="0" err="1"/>
              <a:t>furniture</a:t>
            </a:r>
            <a:r>
              <a:rPr lang="en-US" i="1" dirty="0"/>
              <a:t> </a:t>
            </a:r>
          </a:p>
          <a:p>
            <a:pPr lvl="1"/>
            <a:r>
              <a:rPr lang="en-US" i="1" dirty="0" err="1"/>
              <a:t>x</a:t>
            </a:r>
            <a:r>
              <a:rPr lang="en-US" i="1" baseline="-25000" dirty="0" err="1"/>
              <a:t>king</a:t>
            </a:r>
            <a:r>
              <a:rPr lang="en-US" i="1" dirty="0"/>
              <a:t> </a:t>
            </a:r>
            <a:r>
              <a:rPr lang="en-US" dirty="0"/>
              <a:t>− </a:t>
            </a:r>
            <a:r>
              <a:rPr lang="en-US" i="1" dirty="0" err="1"/>
              <a:t>x</a:t>
            </a:r>
            <a:r>
              <a:rPr lang="en-US" i="1" baseline="-25000" dirty="0" err="1"/>
              <a:t>man</a:t>
            </a:r>
            <a:r>
              <a:rPr lang="en-US" i="1" dirty="0"/>
              <a:t> </a:t>
            </a:r>
            <a:r>
              <a:rPr lang="en-US" dirty="0"/>
              <a:t>≈ </a:t>
            </a:r>
            <a:r>
              <a:rPr lang="en-US" i="1" dirty="0" err="1"/>
              <a:t>x</a:t>
            </a:r>
            <a:r>
              <a:rPr lang="en-US" i="1" baseline="-25000" dirty="0" err="1"/>
              <a:t>queen</a:t>
            </a:r>
            <a:r>
              <a:rPr lang="en-US" i="1" dirty="0"/>
              <a:t> </a:t>
            </a:r>
            <a:r>
              <a:rPr lang="en-US" dirty="0"/>
              <a:t>− </a:t>
            </a:r>
            <a:r>
              <a:rPr lang="en-US" i="1" dirty="0" err="1"/>
              <a:t>x</a:t>
            </a:r>
            <a:r>
              <a:rPr lang="en-US" i="1" baseline="-25000" dirty="0" err="1"/>
              <a:t>woman</a:t>
            </a:r>
            <a:r>
              <a:rPr lang="en-US" i="1" dirty="0"/>
              <a:t> </a:t>
            </a:r>
          </a:p>
          <a:p>
            <a:endParaRPr lang="en-US" dirty="0"/>
          </a:p>
        </p:txBody>
      </p:sp>
    </p:spTree>
    <p:extLst>
      <p:ext uri="{BB962C8B-B14F-4D97-AF65-F5344CB8AC3E}">
        <p14:creationId xmlns:p14="http://schemas.microsoft.com/office/powerpoint/2010/main" val="12873260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87</a:t>
            </a:fld>
            <a:endParaRPr lang="el-GR"/>
          </a:p>
        </p:txBody>
      </p:sp>
      <p:grpSp>
        <p:nvGrpSpPr>
          <p:cNvPr id="25" name="Group 2"/>
          <p:cNvGrpSpPr>
            <a:grpSpLocks/>
          </p:cNvGrpSpPr>
          <p:nvPr/>
        </p:nvGrpSpPr>
        <p:grpSpPr bwMode="auto">
          <a:xfrm>
            <a:off x="5810907" y="2485799"/>
            <a:ext cx="3854277" cy="3509368"/>
            <a:chOff x="-1" y="-215542"/>
            <a:chExt cx="5481576" cy="4991100"/>
          </a:xfrm>
        </p:grpSpPr>
        <p:graphicFrame>
          <p:nvGraphicFramePr>
            <p:cNvPr id="26" name="Object 3"/>
            <p:cNvGraphicFramePr>
              <a:graphicFrameLocks noChangeAspect="1"/>
            </p:cNvGraphicFramePr>
            <p:nvPr/>
          </p:nvGraphicFramePr>
          <p:xfrm>
            <a:off x="-1" y="-215542"/>
            <a:ext cx="5481576" cy="4991100"/>
          </p:xfrm>
          <a:graphic>
            <a:graphicData uri="http://schemas.openxmlformats.org/presentationml/2006/ole">
              <mc:AlternateContent xmlns:mc="http://schemas.openxmlformats.org/markup-compatibility/2006">
                <mc:Choice xmlns:v="urn:schemas-microsoft-com:vml" Requires="v">
                  <p:oleObj name="Chart" r:id="rId3" imgW="0" imgH="0" progId="MSGraph.Chart.8">
                    <p:embed/>
                  </p:oleObj>
                </mc:Choice>
                <mc:Fallback>
                  <p:oleObj name="Chart" r:id="rId3" imgW="0" imgH="0" progId="MSGraph.Chart.8">
                    <p:embed/>
                    <p:pic>
                      <p:nvPicPr>
                        <p:cNvPr id="26" name="Object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215542"/>
                          <a:ext cx="5481576" cy="4991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7" name="AutoShape 4"/>
            <p:cNvSpPr>
              <a:spLocks/>
            </p:cNvSpPr>
            <p:nvPr/>
          </p:nvSpPr>
          <p:spPr bwMode="auto">
            <a:xfrm>
              <a:off x="2199209" y="1122679"/>
              <a:ext cx="1078836" cy="4953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a:solidFill>
                    <a:srgbClr val="0365C0"/>
                  </a:solidFill>
                </a:rPr>
                <a:t>king</a:t>
              </a:r>
              <a:endParaRPr lang="en-US"/>
            </a:p>
          </p:txBody>
        </p:sp>
        <p:sp>
          <p:nvSpPr>
            <p:cNvPr id="28" name="AutoShape 5"/>
            <p:cNvSpPr>
              <a:spLocks/>
            </p:cNvSpPr>
            <p:nvPr/>
          </p:nvSpPr>
          <p:spPr bwMode="auto">
            <a:xfrm>
              <a:off x="1738071" y="3414571"/>
              <a:ext cx="1060215" cy="4953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dirty="0">
                  <a:solidFill>
                    <a:srgbClr val="0365C0"/>
                  </a:solidFill>
                </a:rPr>
                <a:t>man</a:t>
              </a:r>
              <a:endParaRPr lang="en-US" dirty="0"/>
            </a:p>
          </p:txBody>
        </p:sp>
        <p:sp>
          <p:nvSpPr>
            <p:cNvPr id="29" name="AutoShape 6"/>
            <p:cNvSpPr>
              <a:spLocks/>
            </p:cNvSpPr>
            <p:nvPr/>
          </p:nvSpPr>
          <p:spPr bwMode="auto">
            <a:xfrm>
              <a:off x="3625417" y="2721609"/>
              <a:ext cx="1733449" cy="4953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dirty="0">
                  <a:solidFill>
                    <a:srgbClr val="0365C0"/>
                  </a:solidFill>
                </a:rPr>
                <a:t>woman</a:t>
              </a:r>
              <a:endParaRPr lang="en-US" dirty="0"/>
            </a:p>
          </p:txBody>
        </p:sp>
      </p:grpSp>
      <p:sp>
        <p:nvSpPr>
          <p:cNvPr id="30" name="AutoShape 9"/>
          <p:cNvSpPr>
            <a:spLocks/>
          </p:cNvSpPr>
          <p:nvPr/>
        </p:nvSpPr>
        <p:spPr bwMode="auto">
          <a:xfrm>
            <a:off x="2783632" y="692696"/>
            <a:ext cx="7665020" cy="4375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714" tIns="35714" rIns="35714" bIns="35714" anchor="ctr"/>
          <a:lstStyle/>
          <a:p>
            <a:pPr algn="l"/>
            <a:r>
              <a:rPr lang="en-US" sz="2400" dirty="0">
                <a:solidFill>
                  <a:schemeClr val="accent3">
                    <a:lumMod val="75000"/>
                  </a:schemeClr>
                </a:solidFill>
              </a:rPr>
              <a:t>Test for linear relationships, examined by </a:t>
            </a:r>
            <a:r>
              <a:rPr lang="en-US" sz="2400" dirty="0" err="1">
                <a:solidFill>
                  <a:schemeClr val="accent3">
                    <a:lumMod val="75000"/>
                  </a:schemeClr>
                </a:solidFill>
              </a:rPr>
              <a:t>Mikolov</a:t>
            </a:r>
            <a:r>
              <a:rPr lang="en-US" sz="2400" dirty="0">
                <a:solidFill>
                  <a:schemeClr val="accent3">
                    <a:lumMod val="75000"/>
                  </a:schemeClr>
                </a:solidFill>
              </a:rPr>
              <a:t> et al.</a:t>
            </a:r>
            <a:endParaRPr lang="en-US" dirty="0">
              <a:solidFill>
                <a:schemeClr val="accent3">
                  <a:lumMod val="75000"/>
                </a:schemeClr>
              </a:solidFill>
            </a:endParaRPr>
          </a:p>
        </p:txBody>
      </p:sp>
      <p:grpSp>
        <p:nvGrpSpPr>
          <p:cNvPr id="31" name="Group 14"/>
          <p:cNvGrpSpPr>
            <a:grpSpLocks/>
          </p:cNvGrpSpPr>
          <p:nvPr/>
        </p:nvGrpSpPr>
        <p:grpSpPr bwMode="auto">
          <a:xfrm>
            <a:off x="2150854" y="3033626"/>
            <a:ext cx="3042791" cy="1560463"/>
            <a:chOff x="-1" y="0"/>
            <a:chExt cx="4326079" cy="2219326"/>
          </a:xfrm>
        </p:grpSpPr>
        <p:sp>
          <p:nvSpPr>
            <p:cNvPr id="32" name="AutoShape 15"/>
            <p:cNvSpPr>
              <a:spLocks/>
            </p:cNvSpPr>
            <p:nvPr/>
          </p:nvSpPr>
          <p:spPr bwMode="auto">
            <a:xfrm>
              <a:off x="0" y="831850"/>
              <a:ext cx="929450" cy="609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sz="2000">
                  <a:solidFill>
                    <a:srgbClr val="0365C0"/>
                  </a:solidFill>
                </a:rPr>
                <a:t>man</a:t>
              </a:r>
              <a:endParaRPr lang="en-US" sz="1600"/>
            </a:p>
          </p:txBody>
        </p:sp>
        <p:sp>
          <p:nvSpPr>
            <p:cNvPr id="33" name="AutoShape 16"/>
            <p:cNvSpPr>
              <a:spLocks/>
            </p:cNvSpPr>
            <p:nvPr/>
          </p:nvSpPr>
          <p:spPr bwMode="auto">
            <a:xfrm>
              <a:off x="0" y="1609725"/>
              <a:ext cx="1465060" cy="609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sz="2000" dirty="0">
                  <a:solidFill>
                    <a:srgbClr val="0365C0"/>
                  </a:solidFill>
                </a:rPr>
                <a:t>woman</a:t>
              </a:r>
              <a:endParaRPr lang="en-US" sz="1600" dirty="0"/>
            </a:p>
          </p:txBody>
        </p:sp>
        <p:sp>
          <p:nvSpPr>
            <p:cNvPr id="34" name="AutoShape 17"/>
            <p:cNvSpPr>
              <a:spLocks/>
            </p:cNvSpPr>
            <p:nvPr/>
          </p:nvSpPr>
          <p:spPr bwMode="auto">
            <a:xfrm>
              <a:off x="1951990" y="831850"/>
              <a:ext cx="2374088" cy="609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2000"/>
                <a:t>[ 0.20 0.20 ]</a:t>
              </a:r>
              <a:endParaRPr lang="en-US" sz="1600"/>
            </a:p>
          </p:txBody>
        </p:sp>
        <p:sp>
          <p:nvSpPr>
            <p:cNvPr id="35" name="AutoShape 18"/>
            <p:cNvSpPr>
              <a:spLocks/>
            </p:cNvSpPr>
            <p:nvPr/>
          </p:nvSpPr>
          <p:spPr bwMode="auto">
            <a:xfrm>
              <a:off x="1951990" y="1609725"/>
              <a:ext cx="2374088" cy="609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2000"/>
                <a:t>[ 0.60 0.30 ]</a:t>
              </a:r>
              <a:endParaRPr lang="en-US" sz="1600"/>
            </a:p>
          </p:txBody>
        </p:sp>
        <p:sp>
          <p:nvSpPr>
            <p:cNvPr id="36" name="AutoShape 19"/>
            <p:cNvSpPr>
              <a:spLocks/>
            </p:cNvSpPr>
            <p:nvPr/>
          </p:nvSpPr>
          <p:spPr bwMode="auto">
            <a:xfrm>
              <a:off x="0" y="0"/>
              <a:ext cx="905980" cy="609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sz="2000" dirty="0">
                  <a:solidFill>
                    <a:srgbClr val="0365C0"/>
                  </a:solidFill>
                </a:rPr>
                <a:t>king</a:t>
              </a:r>
              <a:endParaRPr lang="en-US" sz="1600" dirty="0"/>
            </a:p>
          </p:txBody>
        </p:sp>
        <p:sp>
          <p:nvSpPr>
            <p:cNvPr id="37" name="AutoShape 20"/>
            <p:cNvSpPr>
              <a:spLocks/>
            </p:cNvSpPr>
            <p:nvPr/>
          </p:nvSpPr>
          <p:spPr bwMode="auto">
            <a:xfrm>
              <a:off x="1951990" y="0"/>
              <a:ext cx="2374088" cy="609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2000"/>
                <a:t>[ 0.30 0.70 ]</a:t>
              </a:r>
              <a:endParaRPr lang="en-US" sz="1600"/>
            </a:p>
          </p:txBody>
        </p:sp>
      </p:grpSp>
      <p:grpSp>
        <p:nvGrpSpPr>
          <p:cNvPr id="38" name="Group 21"/>
          <p:cNvGrpSpPr>
            <a:grpSpLocks/>
          </p:cNvGrpSpPr>
          <p:nvPr/>
        </p:nvGrpSpPr>
        <p:grpSpPr bwMode="auto">
          <a:xfrm>
            <a:off x="1736738" y="3020230"/>
            <a:ext cx="3527227" cy="2385342"/>
            <a:chOff x="0" y="0"/>
            <a:chExt cx="5016354" cy="3393123"/>
          </a:xfrm>
        </p:grpSpPr>
        <p:sp>
          <p:nvSpPr>
            <p:cNvPr id="39" name="AutoShape 22"/>
            <p:cNvSpPr>
              <a:spLocks/>
            </p:cNvSpPr>
            <p:nvPr/>
          </p:nvSpPr>
          <p:spPr bwMode="auto">
            <a:xfrm>
              <a:off x="2541016" y="2783522"/>
              <a:ext cx="2374088" cy="609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2000"/>
                <a:t>[ 0.70 0.80 ]</a:t>
              </a:r>
              <a:endParaRPr lang="en-US" sz="1600"/>
            </a:p>
          </p:txBody>
        </p:sp>
        <p:grpSp>
          <p:nvGrpSpPr>
            <p:cNvPr id="40" name="Group 23"/>
            <p:cNvGrpSpPr>
              <a:grpSpLocks/>
            </p:cNvGrpSpPr>
            <p:nvPr/>
          </p:nvGrpSpPr>
          <p:grpSpPr bwMode="auto">
            <a:xfrm>
              <a:off x="0" y="0"/>
              <a:ext cx="5016354" cy="2561908"/>
              <a:chOff x="0" y="0"/>
              <a:chExt cx="5016354" cy="2561908"/>
            </a:xfrm>
          </p:grpSpPr>
          <p:sp>
            <p:nvSpPr>
              <p:cNvPr id="41" name="AutoShape 24"/>
              <p:cNvSpPr>
                <a:spLocks/>
              </p:cNvSpPr>
              <p:nvPr/>
            </p:nvSpPr>
            <p:spPr bwMode="auto">
              <a:xfrm>
                <a:off x="74752" y="831850"/>
                <a:ext cx="266548" cy="647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1600" dirty="0">
                    <a:latin typeface="ＭＳ ゴシック"/>
                    <a:ea typeface="ＭＳ ゴシック"/>
                    <a:cs typeface="ＭＳ ゴシック"/>
                  </a:rPr>
                  <a:t>−</a:t>
                </a:r>
                <a:endParaRPr lang="en-US" sz="1600" dirty="0"/>
              </a:p>
            </p:txBody>
          </p:sp>
          <p:sp>
            <p:nvSpPr>
              <p:cNvPr id="42" name="AutoShape 25"/>
              <p:cNvSpPr>
                <a:spLocks/>
              </p:cNvSpPr>
              <p:nvPr/>
            </p:nvSpPr>
            <p:spPr bwMode="auto">
              <a:xfrm>
                <a:off x="0" y="1603057"/>
                <a:ext cx="416053" cy="647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1600"/>
                  <a:t>+</a:t>
                </a:r>
              </a:p>
            </p:txBody>
          </p:sp>
          <p:sp>
            <p:nvSpPr>
              <p:cNvPr id="43" name="AutoShape 26"/>
              <p:cNvSpPr>
                <a:spLocks/>
              </p:cNvSpPr>
              <p:nvPr/>
            </p:nvSpPr>
            <p:spPr bwMode="auto">
              <a:xfrm>
                <a:off x="0" y="0"/>
                <a:ext cx="416053" cy="647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1600"/>
                  <a:t>+</a:t>
                </a:r>
              </a:p>
            </p:txBody>
          </p:sp>
          <p:sp>
            <p:nvSpPr>
              <p:cNvPr id="44" name="Line 27"/>
              <p:cNvSpPr>
                <a:spLocks noChangeShapeType="1"/>
              </p:cNvSpPr>
              <p:nvPr/>
            </p:nvSpPr>
            <p:spPr bwMode="auto">
              <a:xfrm>
                <a:off x="101250" y="2561907"/>
                <a:ext cx="4915104" cy="1"/>
              </a:xfrm>
              <a:prstGeom prst="line">
                <a:avLst/>
              </a:prstGeom>
              <a:noFill/>
              <a:ln w="254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en-US" sz="1400"/>
              </a:p>
            </p:txBody>
          </p:sp>
        </p:grpSp>
      </p:grpSp>
      <p:grpSp>
        <p:nvGrpSpPr>
          <p:cNvPr id="45" name="Group 31"/>
          <p:cNvGrpSpPr>
            <a:grpSpLocks/>
          </p:cNvGrpSpPr>
          <p:nvPr/>
        </p:nvGrpSpPr>
        <p:grpSpPr bwMode="auto">
          <a:xfrm>
            <a:off x="2092808" y="1589250"/>
            <a:ext cx="2634258" cy="1099467"/>
            <a:chOff x="-1" y="-1"/>
            <a:chExt cx="3746184" cy="1562578"/>
          </a:xfrm>
        </p:grpSpPr>
        <p:sp>
          <p:nvSpPr>
            <p:cNvPr id="46" name="AutoShape 32"/>
            <p:cNvSpPr>
              <a:spLocks/>
            </p:cNvSpPr>
            <p:nvPr/>
          </p:nvSpPr>
          <p:spPr bwMode="auto">
            <a:xfrm>
              <a:off x="0" y="991076"/>
              <a:ext cx="3746183" cy="5715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sz="2100">
                  <a:solidFill>
                    <a:srgbClr val="0365C0"/>
                  </a:solidFill>
                </a:rPr>
                <a:t>man:woman :: king:?</a:t>
              </a:r>
              <a:endParaRPr lang="en-US"/>
            </a:p>
          </p:txBody>
        </p:sp>
        <p:grpSp>
          <p:nvGrpSpPr>
            <p:cNvPr id="47" name="Group 33"/>
            <p:cNvGrpSpPr>
              <a:grpSpLocks/>
            </p:cNvGrpSpPr>
            <p:nvPr/>
          </p:nvGrpSpPr>
          <p:grpSpPr bwMode="auto">
            <a:xfrm>
              <a:off x="1050470" y="0"/>
              <a:ext cx="1905001" cy="659130"/>
              <a:chOff x="0" y="0"/>
              <a:chExt cx="1905000" cy="659130"/>
            </a:xfrm>
          </p:grpSpPr>
          <p:sp>
            <p:nvSpPr>
              <p:cNvPr id="48" name="AutoShape 34"/>
              <p:cNvSpPr>
                <a:spLocks/>
              </p:cNvSpPr>
              <p:nvPr/>
            </p:nvSpPr>
            <p:spPr bwMode="auto">
              <a:xfrm>
                <a:off x="5867" y="0"/>
                <a:ext cx="1893266" cy="647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a:t>a:b :: c:?</a:t>
                </a:r>
              </a:p>
            </p:txBody>
          </p:sp>
          <p:sp>
            <p:nvSpPr>
              <p:cNvPr id="49" name="AutoShape 35"/>
              <p:cNvSpPr>
                <a:spLocks/>
              </p:cNvSpPr>
              <p:nvPr/>
            </p:nvSpPr>
            <p:spPr bwMode="auto">
              <a:xfrm>
                <a:off x="0" y="13969"/>
                <a:ext cx="1905000" cy="6451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solidFill>
                  <a:srgbClr val="000000"/>
                </a:solidFill>
                <a:prstDash val="solid"/>
                <a:miter lim="0"/>
                <a:headEnd/>
                <a:tailEnd/>
              </a:ln>
              <a:effectLst>
                <a:outerShdw blurRad="38100" dist="25400" dir="5400000" algn="ctr" rotWithShape="0">
                  <a:srgbClr val="000000">
                    <a:alpha val="50000"/>
                  </a:srgbClr>
                </a:outerShdw>
              </a:effectLst>
              <a:extLst>
                <a:ext uri="{909E8E84-426E-40dd-AFC4-6F175D3DCCD1}">
                  <a14:hiddenFill xmlns="" xmlns:a14="http://schemas.microsoft.com/office/drawing/2010/main">
                    <a:solidFill>
                      <a:srgbClr val="FFFFFF"/>
                    </a:solidFill>
                  </a14:hiddenFill>
                </a:ext>
              </a:extLst>
            </p:spPr>
            <p:txBody>
              <a:bodyPr lIns="0" tIns="0" rIns="0" bIns="0" anchor="ctr"/>
              <a:lstStyle/>
              <a:p>
                <a:endParaRPr lang="en-US" sz="1600">
                  <a:solidFill>
                    <a:srgbClr val="FFFFFF"/>
                  </a:solidFill>
                </a:endParaRPr>
              </a:p>
            </p:txBody>
          </p:sp>
        </p:grpSp>
      </p:grpSp>
      <p:grpSp>
        <p:nvGrpSpPr>
          <p:cNvPr id="50" name="Group 36"/>
          <p:cNvGrpSpPr>
            <a:grpSpLocks/>
          </p:cNvGrpSpPr>
          <p:nvPr/>
        </p:nvGrpSpPr>
        <p:grpSpPr bwMode="auto">
          <a:xfrm>
            <a:off x="5035145" y="1386481"/>
            <a:ext cx="4543759" cy="949895"/>
            <a:chOff x="-1" y="0"/>
            <a:chExt cx="7179962" cy="1350557"/>
          </a:xfrm>
        </p:grpSpPr>
        <p:sp>
          <p:nvSpPr>
            <p:cNvPr id="51" name="Line 37"/>
            <p:cNvSpPr>
              <a:spLocks noChangeShapeType="1"/>
            </p:cNvSpPr>
            <p:nvPr/>
          </p:nvSpPr>
          <p:spPr bwMode="auto">
            <a:xfrm>
              <a:off x="0" y="675278"/>
              <a:ext cx="1115716" cy="1"/>
            </a:xfrm>
            <a:prstGeom prst="line">
              <a:avLst/>
            </a:prstGeom>
            <a:noFill/>
            <a:ln w="38100" cap="flat" cmpd="sng">
              <a:solidFill>
                <a:srgbClr val="000000"/>
              </a:solidFill>
              <a:prstDash val="solid"/>
              <a:round/>
              <a:headEnd/>
              <a:tailEnd type="triangle" w="med" len="med"/>
            </a:ln>
            <a:effectLst>
              <a:outerShdw blurRad="38100" dist="25400" dir="5400000" algn="ctr" rotWithShape="0">
                <a:srgbClr val="000000">
                  <a:alpha val="50000"/>
                </a:srgbClr>
              </a:outerShdw>
            </a:effectLst>
            <a:extLst>
              <a:ext uri="{909E8E84-426E-40dd-AFC4-6F175D3DCCD1}">
                <a14:hiddenFill xmlns="" xmlns:a14="http://schemas.microsoft.com/office/drawing/2010/main">
                  <a:noFill/>
                </a14:hiddenFill>
              </a:ext>
            </a:extLst>
          </p:spPr>
          <p:txBody>
            <a:bodyPr lIns="0" tIns="0" rIns="0" bIns="0" anchor="ctr"/>
            <a:lstStyle/>
            <a:p>
              <a:endParaRPr lang="en-US" sz="1600"/>
            </a:p>
          </p:txBody>
        </p:sp>
        <p:pic>
          <p:nvPicPr>
            <p:cNvPr id="52" name="Picture 38" descr="pasted-image.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826780" y="0"/>
              <a:ext cx="5016355" cy="135055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3" name="AutoShape 39"/>
            <p:cNvSpPr>
              <a:spLocks/>
            </p:cNvSpPr>
            <p:nvPr/>
          </p:nvSpPr>
          <p:spPr bwMode="auto">
            <a:xfrm>
              <a:off x="1711086" y="91096"/>
              <a:ext cx="5468875" cy="11683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12700" cap="flat" cmpd="sng">
              <a:solidFill>
                <a:srgbClr val="000000"/>
              </a:solidFill>
              <a:prstDash val="solid"/>
              <a:miter lim="0"/>
              <a:headEnd/>
              <a:tailEnd/>
            </a:ln>
            <a:effectLst>
              <a:outerShdw blurRad="38100" dist="25400" dir="5400000" algn="ctr" rotWithShape="0">
                <a:srgbClr val="000000">
                  <a:alpha val="50000"/>
                </a:srgbClr>
              </a:outerShdw>
            </a:effectLst>
            <a:extLst>
              <a:ext uri="{909E8E84-426E-40dd-AFC4-6F175D3DCCD1}">
                <a14:hiddenFill xmlns="" xmlns:a14="http://schemas.microsoft.com/office/drawing/2010/main">
                  <a:solidFill>
                    <a:srgbClr val="FFFFFF"/>
                  </a:solidFill>
                </a14:hiddenFill>
              </a:ext>
            </a:extLst>
          </p:spPr>
          <p:txBody>
            <a:bodyPr lIns="0" tIns="0" rIns="0" bIns="0" anchor="ctr"/>
            <a:lstStyle/>
            <a:p>
              <a:endParaRPr lang="en-US" sz="1600">
                <a:solidFill>
                  <a:srgbClr val="FFFFFF"/>
                </a:solidFill>
              </a:endParaRPr>
            </a:p>
          </p:txBody>
        </p:sp>
      </p:grpSp>
      <p:sp>
        <p:nvSpPr>
          <p:cNvPr id="54" name="AutoShape 29"/>
          <p:cNvSpPr>
            <a:spLocks/>
          </p:cNvSpPr>
          <p:nvPr/>
        </p:nvSpPr>
        <p:spPr bwMode="auto">
          <a:xfrm>
            <a:off x="2208176" y="5019008"/>
            <a:ext cx="915820" cy="4285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sz="2300" dirty="0">
                <a:solidFill>
                  <a:srgbClr val="0365C0"/>
                </a:solidFill>
              </a:rPr>
              <a:t>queen</a:t>
            </a:r>
            <a:endParaRPr lang="en-US" dirty="0"/>
          </a:p>
        </p:txBody>
      </p:sp>
    </p:spTree>
    <p:extLst>
      <p:ext uri="{BB962C8B-B14F-4D97-AF65-F5344CB8AC3E}">
        <p14:creationId xmlns:p14="http://schemas.microsoft.com/office/powerpoint/2010/main" val="88624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NAÏVE BAYES CLASSIFIER</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5537850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010" name="Rectangle 2"/>
          <p:cNvSpPr>
            <a:spLocks noGrp="1" noChangeArrowheads="1"/>
          </p:cNvSpPr>
          <p:nvPr>
            <p:ph type="title"/>
          </p:nvPr>
        </p:nvSpPr>
        <p:spPr/>
        <p:txBody>
          <a:bodyPr/>
          <a:lstStyle/>
          <a:p>
            <a:r>
              <a:rPr lang="en-US"/>
              <a:t>Bayes Classifier</a:t>
            </a:r>
          </a:p>
        </p:txBody>
      </p:sp>
      <mc:AlternateContent xmlns:mc="http://schemas.openxmlformats.org/markup-compatibility/2006" xmlns:a14="http://schemas.microsoft.com/office/drawing/2010/main">
        <mc:Choice Requires="a14">
          <p:sp>
            <p:nvSpPr>
              <p:cNvPr id="1067011" name="Rectangle 3"/>
              <p:cNvSpPr>
                <a:spLocks noGrp="1" noChangeArrowheads="1"/>
              </p:cNvSpPr>
              <p:nvPr>
                <p:ph type="body" idx="1"/>
              </p:nvPr>
            </p:nvSpPr>
            <p:spPr/>
            <p:txBody>
              <a:bodyPr>
                <a:normAutofit/>
              </a:bodyPr>
              <a:lstStyle/>
              <a:p>
                <a:r>
                  <a:rPr lang="en-US" dirty="0"/>
                  <a:t>A probabilistic framework for solving classification problems</a:t>
                </a:r>
              </a:p>
              <a:p>
                <a:r>
                  <a:rPr lang="en-US" dirty="0">
                    <a:solidFill>
                      <a:schemeClr val="accent2"/>
                    </a:solidFill>
                  </a:rPr>
                  <a:t>A, C </a:t>
                </a:r>
                <a:r>
                  <a:rPr lang="en-US" dirty="0"/>
                  <a:t>random variables</a:t>
                </a:r>
              </a:p>
              <a:p>
                <a:r>
                  <a:rPr lang="en-US" dirty="0">
                    <a:solidFill>
                      <a:srgbClr val="0070C0"/>
                    </a:solidFill>
                  </a:rPr>
                  <a:t>Joint</a:t>
                </a:r>
                <a:r>
                  <a:rPr lang="en-US" dirty="0"/>
                  <a:t> probability: </a:t>
                </a:r>
                <a:r>
                  <a:rPr lang="en-US" dirty="0" err="1">
                    <a:solidFill>
                      <a:schemeClr val="accent2"/>
                    </a:solidFill>
                  </a:rPr>
                  <a:t>Pr</a:t>
                </a:r>
                <a:r>
                  <a:rPr lang="en-US" dirty="0">
                    <a:solidFill>
                      <a:schemeClr val="accent2"/>
                    </a:solidFill>
                  </a:rPr>
                  <a:t>(A=</a:t>
                </a:r>
                <a:r>
                  <a:rPr lang="en-US" dirty="0" err="1">
                    <a:solidFill>
                      <a:schemeClr val="accent2"/>
                    </a:solidFill>
                  </a:rPr>
                  <a:t>a,C</a:t>
                </a:r>
                <a:r>
                  <a:rPr lang="en-US" dirty="0">
                    <a:solidFill>
                      <a:schemeClr val="accent2"/>
                    </a:solidFill>
                  </a:rPr>
                  <a:t>=c)</a:t>
                </a:r>
              </a:p>
              <a:p>
                <a:r>
                  <a:rPr lang="en-US" dirty="0">
                    <a:solidFill>
                      <a:schemeClr val="accent6">
                        <a:lumMod val="75000"/>
                      </a:schemeClr>
                    </a:solidFill>
                  </a:rPr>
                  <a:t>Conditional</a:t>
                </a:r>
                <a:r>
                  <a:rPr lang="en-US" dirty="0"/>
                  <a:t> probability: </a:t>
                </a:r>
                <a:r>
                  <a:rPr lang="en-US" dirty="0" err="1">
                    <a:solidFill>
                      <a:schemeClr val="accent2"/>
                    </a:solidFill>
                  </a:rPr>
                  <a:t>Pr</a:t>
                </a:r>
                <a:r>
                  <a:rPr lang="en-US" dirty="0">
                    <a:solidFill>
                      <a:schemeClr val="accent2"/>
                    </a:solidFill>
                  </a:rPr>
                  <a:t>(C=c | A=a)</a:t>
                </a:r>
              </a:p>
              <a:p>
                <a:r>
                  <a:rPr lang="en-US" dirty="0"/>
                  <a:t>Relationship between joint and conditional probability distributions</a:t>
                </a:r>
              </a:p>
              <a:p>
                <a:pPr marL="0"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Pr</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𝐶</m:t>
                              </m:r>
                              <m:r>
                                <a:rPr lang="en-US" b="0" i="1" smtClean="0">
                                  <a:latin typeface="Cambria Math" panose="02040503050406030204" pitchFamily="18" charset="0"/>
                                </a:rPr>
                                <m:t>,</m:t>
                              </m:r>
                              <m:r>
                                <a:rPr lang="en-US" b="0" i="1" smtClean="0">
                                  <a:latin typeface="Cambria Math" panose="02040503050406030204" pitchFamily="18" charset="0"/>
                                </a:rPr>
                                <m:t>𝐴</m:t>
                              </m:r>
                            </m:e>
                          </m:d>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Pr</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𝐶</m:t>
                              </m:r>
                            </m:e>
                            <m:e>
                              <m:r>
                                <a:rPr lang="en-US" b="0" i="1" smtClean="0">
                                  <a:latin typeface="Cambria Math" panose="02040503050406030204" pitchFamily="18" charset="0"/>
                                </a:rPr>
                                <m:t>𝐴</m:t>
                              </m:r>
                            </m:e>
                          </m:d>
                        </m:e>
                      </m:func>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e>
                      </m:d>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e>
                        <m:e>
                          <m:r>
                            <a:rPr lang="en-US" b="0" i="1" smtClean="0">
                              <a:latin typeface="Cambria Math" panose="02040503050406030204" pitchFamily="18" charset="0"/>
                            </a:rPr>
                            <m:t>𝐶</m:t>
                          </m:r>
                        </m:e>
                      </m:d>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m:t>
                      </m:r>
                    </m:oMath>
                  </m:oMathPara>
                </a14:m>
                <a:endParaRPr lang="en-US" b="1" dirty="0">
                  <a:solidFill>
                    <a:srgbClr val="FF0000"/>
                  </a:solidFill>
                </a:endParaRPr>
              </a:p>
              <a:p>
                <a:r>
                  <a:rPr lang="en-US" dirty="0">
                    <a:solidFill>
                      <a:srgbClr val="FF0000"/>
                    </a:solidFill>
                  </a:rPr>
                  <a:t>Bayes Theorem</a:t>
                </a:r>
                <a:r>
                  <a:rPr lang="en-US" dirty="0"/>
                  <a:t>:</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𝐶</m:t>
                          </m:r>
                        </m:e>
                        <m:e>
                          <m:r>
                            <a:rPr lang="en-US" b="0" i="1" smtClean="0">
                              <a:latin typeface="Cambria Math" panose="02040503050406030204" pitchFamily="18" charset="0"/>
                            </a:rPr>
                            <m:t>𝐴</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e>
                            <m:e>
                              <m:r>
                                <a:rPr lang="en-US" b="0" i="1" smtClean="0">
                                  <a:latin typeface="Cambria Math" panose="02040503050406030204" pitchFamily="18" charset="0"/>
                                </a:rPr>
                                <m:t>𝐶</m:t>
                              </m:r>
                            </m:e>
                          </m:d>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m:t>
                          </m:r>
                        </m:num>
                        <m:den>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𝐴</m:t>
                          </m:r>
                          <m:r>
                            <a:rPr lang="en-US" b="0" i="1" smtClean="0">
                              <a:latin typeface="Cambria Math" panose="02040503050406030204" pitchFamily="18" charset="0"/>
                            </a:rPr>
                            <m:t>)</m:t>
                          </m:r>
                        </m:den>
                      </m:f>
                    </m:oMath>
                  </m:oMathPara>
                </a14:m>
                <a:endParaRPr lang="en-US" dirty="0"/>
              </a:p>
            </p:txBody>
          </p:sp>
        </mc:Choice>
        <mc:Fallback xmlns="">
          <p:sp>
            <p:nvSpPr>
              <p:cNvPr id="1067011" name="Rectangle 3"/>
              <p:cNvSpPr>
                <a:spLocks noGrp="1" noRot="1" noChangeAspect="1" noMove="1" noResize="1" noEditPoints="1" noAdjustHandles="1" noChangeArrowheads="1" noChangeShapeType="1" noTextEdit="1"/>
              </p:cNvSpPr>
              <p:nvPr>
                <p:ph type="body" idx="1"/>
              </p:nvPr>
            </p:nvSpPr>
            <p:spPr>
              <a:blipFill>
                <a:blip r:embed="rId2"/>
                <a:stretch>
                  <a:fillRect l="-722" t="-1375"/>
                </a:stretch>
              </a:blipFill>
            </p:spPr>
            <p:txBody>
              <a:bodyPr/>
              <a:lstStyle/>
              <a:p>
                <a:r>
                  <a:rPr lang="en-US">
                    <a:noFill/>
                  </a:rPr>
                  <a:t> </a:t>
                </a:r>
              </a:p>
            </p:txBody>
          </p:sp>
        </mc:Fallback>
      </mc:AlternateContent>
    </p:spTree>
    <p:extLst>
      <p:ext uri="{BB962C8B-B14F-4D97-AF65-F5344CB8AC3E}">
        <p14:creationId xmlns:p14="http://schemas.microsoft.com/office/powerpoint/2010/main" val="2534776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2"/>
          <p:cNvSpPr>
            <a:spLocks noGrp="1" noChangeArrowheads="1"/>
          </p:cNvSpPr>
          <p:nvPr>
            <p:ph type="title"/>
          </p:nvPr>
        </p:nvSpPr>
        <p:spPr/>
        <p:txBody>
          <a:bodyPr/>
          <a:lstStyle/>
          <a:p>
            <a:r>
              <a:rPr lang="en-US"/>
              <a:t>Definition of Nearest Neighbor</a:t>
            </a:r>
          </a:p>
        </p:txBody>
      </p:sp>
      <p:graphicFrame>
        <p:nvGraphicFramePr>
          <p:cNvPr id="1056771" name="Object 3"/>
          <p:cNvGraphicFramePr>
            <a:graphicFrameLocks noChangeAspect="1"/>
          </p:cNvGraphicFramePr>
          <p:nvPr>
            <p:extLst>
              <p:ext uri="{D42A27DB-BD31-4B8C-83A1-F6EECF244321}">
                <p14:modId xmlns:p14="http://schemas.microsoft.com/office/powerpoint/2010/main" val="238799538"/>
              </p:ext>
            </p:extLst>
          </p:nvPr>
        </p:nvGraphicFramePr>
        <p:xfrm>
          <a:off x="2057400" y="1752600"/>
          <a:ext cx="7848600" cy="3640138"/>
        </p:xfrm>
        <a:graphic>
          <a:graphicData uri="http://schemas.openxmlformats.org/presentationml/2006/ole">
            <mc:AlternateContent xmlns:mc="http://schemas.openxmlformats.org/markup-compatibility/2006">
              <mc:Choice xmlns:v="urn:schemas-microsoft-com:vml" Requires="v">
                <p:oleObj name="VISIO" r:id="rId2" imgW="9756360" imgH="4523760" progId="Visio.Drawing.6">
                  <p:embed/>
                </p:oleObj>
              </mc:Choice>
              <mc:Fallback>
                <p:oleObj name="VISIO" r:id="rId2" imgW="9756360" imgH="4523760" progId="Visio.Drawing.6">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752600"/>
                        <a:ext cx="7848600" cy="364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6772" name="Rectangle 4"/>
          <p:cNvSpPr>
            <a:spLocks noChangeArrowheads="1"/>
          </p:cNvSpPr>
          <p:nvPr/>
        </p:nvSpPr>
        <p:spPr bwMode="auto">
          <a:xfrm>
            <a:off x="2286000" y="5410200"/>
            <a:ext cx="76962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10000"/>
              </a:spcBef>
              <a:spcAft>
                <a:spcPts val="400"/>
              </a:spcAft>
              <a:buClr>
                <a:srgbClr val="0C7B9C"/>
              </a:buClr>
              <a:buSzPct val="75000"/>
            </a:pPr>
            <a:r>
              <a:rPr lang="en-US" sz="2400"/>
              <a:t>    K-nearest neighbors of a record x are data points that have the k smallest distance to x</a:t>
            </a:r>
          </a:p>
        </p:txBody>
      </p:sp>
    </p:spTree>
    <p:extLst>
      <p:ext uri="{BB962C8B-B14F-4D97-AF65-F5344CB8AC3E}">
        <p14:creationId xmlns:p14="http://schemas.microsoft.com/office/powerpoint/2010/main" val="39191592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58" name="Rectangle 2"/>
          <p:cNvSpPr>
            <a:spLocks noGrp="1" noChangeArrowheads="1"/>
          </p:cNvSpPr>
          <p:nvPr>
            <p:ph type="title"/>
          </p:nvPr>
        </p:nvSpPr>
        <p:spPr/>
        <p:txBody>
          <a:bodyPr/>
          <a:lstStyle/>
          <a:p>
            <a:r>
              <a:rPr lang="en-US"/>
              <a:t>Bayesian Classifiers</a:t>
            </a:r>
          </a:p>
        </p:txBody>
      </p:sp>
      <p:graphicFrame>
        <p:nvGraphicFramePr>
          <p:cNvPr id="2" name="Object 1"/>
          <p:cNvGraphicFramePr>
            <a:graphicFrameLocks noChangeAspect="1"/>
          </p:cNvGraphicFramePr>
          <p:nvPr>
            <p:extLst>
              <p:ext uri="{D42A27DB-BD31-4B8C-83A1-F6EECF244321}">
                <p14:modId xmlns:p14="http://schemas.microsoft.com/office/powerpoint/2010/main" val="2124347148"/>
              </p:ext>
            </p:extLst>
          </p:nvPr>
        </p:nvGraphicFramePr>
        <p:xfrm>
          <a:off x="1477962" y="2278062"/>
          <a:ext cx="4389438" cy="4275138"/>
        </p:xfrm>
        <a:graphic>
          <a:graphicData uri="http://schemas.openxmlformats.org/presentationml/2006/ole">
            <mc:AlternateContent xmlns:mc="http://schemas.openxmlformats.org/markup-compatibility/2006">
              <mc:Choice xmlns:v="urn:schemas-microsoft-com:vml" Requires="v">
                <p:oleObj name="VISIO" r:id="rId2" imgW="4392168" imgH="5334000" progId="Visio.Drawing.11">
                  <p:embed/>
                </p:oleObj>
              </mc:Choice>
              <mc:Fallback>
                <p:oleObj name="VISIO" r:id="rId2" imgW="4392168" imgH="5334000" progId="Visio.Drawing.11">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19971"/>
                      <a:stretch>
                        <a:fillRect/>
                      </a:stretch>
                    </p:blipFill>
                    <p:spPr bwMode="auto">
                      <a:xfrm>
                        <a:off x="1477962" y="2278062"/>
                        <a:ext cx="4389438" cy="427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Content Placeholder 3"/>
          <p:cNvSpPr>
            <a:spLocks noGrp="1"/>
          </p:cNvSpPr>
          <p:nvPr>
            <p:ph idx="1"/>
          </p:nvPr>
        </p:nvSpPr>
        <p:spPr/>
        <p:txBody>
          <a:bodyPr/>
          <a:lstStyle/>
          <a:p>
            <a:pPr marL="182880" lvl="1">
              <a:buClr>
                <a:schemeClr val="accent6"/>
              </a:buClr>
            </a:pPr>
            <a:r>
              <a:rPr lang="en-US" dirty="0"/>
              <a:t>How to classify the new record </a:t>
            </a:r>
            <a:r>
              <a:rPr lang="en-US" dirty="0">
                <a:solidFill>
                  <a:srgbClr val="0070C0"/>
                </a:solidFill>
              </a:rPr>
              <a:t>X = (‘Yes’, ‘Single’, </a:t>
            </a:r>
            <a:r>
              <a:rPr lang="en-US" dirty="0" err="1">
                <a:solidFill>
                  <a:srgbClr val="0070C0"/>
                </a:solidFill>
              </a:rPr>
              <a:t>80K</a:t>
            </a:r>
            <a:r>
              <a:rPr lang="en-US" dirty="0">
                <a:solidFill>
                  <a:srgbClr val="0070C0"/>
                </a:solidFill>
              </a:rPr>
              <a:t>)</a:t>
            </a:r>
          </a:p>
        </p:txBody>
      </p:sp>
      <p:sp>
        <p:nvSpPr>
          <p:cNvPr id="5" name="TextBox 4"/>
          <p:cNvSpPr txBox="1"/>
          <p:nvPr/>
        </p:nvSpPr>
        <p:spPr>
          <a:xfrm>
            <a:off x="5913438" y="2438400"/>
            <a:ext cx="4800600" cy="2308324"/>
          </a:xfrm>
          <a:prstGeom prst="rect">
            <a:avLst/>
          </a:prstGeom>
          <a:noFill/>
        </p:spPr>
        <p:txBody>
          <a:bodyPr wrap="square" rtlCol="0">
            <a:spAutoFit/>
          </a:bodyPr>
          <a:lstStyle/>
          <a:p>
            <a:r>
              <a:rPr lang="en-US" sz="2000" dirty="0"/>
              <a:t>Find the class with the highest probability given the vector values.</a:t>
            </a:r>
          </a:p>
          <a:p>
            <a:endParaRPr lang="en-US" sz="2400" dirty="0"/>
          </a:p>
          <a:p>
            <a:pPr marL="0" lvl="2"/>
            <a:r>
              <a:rPr lang="en-US" sz="2000" dirty="0">
                <a:solidFill>
                  <a:schemeClr val="accent6">
                    <a:lumMod val="75000"/>
                  </a:schemeClr>
                </a:solidFill>
              </a:rPr>
              <a:t>Maximum </a:t>
            </a:r>
            <a:r>
              <a:rPr lang="en-US" sz="2000" dirty="0" err="1">
                <a:solidFill>
                  <a:schemeClr val="accent6">
                    <a:lumMod val="75000"/>
                  </a:schemeClr>
                </a:solidFill>
              </a:rPr>
              <a:t>Aposteriori</a:t>
            </a:r>
            <a:r>
              <a:rPr lang="en-US" sz="2000" dirty="0">
                <a:solidFill>
                  <a:schemeClr val="accent6">
                    <a:lumMod val="75000"/>
                  </a:schemeClr>
                </a:solidFill>
              </a:rPr>
              <a:t> Probability </a:t>
            </a:r>
            <a:r>
              <a:rPr lang="en-US" sz="2000" dirty="0"/>
              <a:t>estimate:</a:t>
            </a:r>
            <a:endParaRPr lang="en-US" sz="2400" dirty="0"/>
          </a:p>
          <a:p>
            <a:pPr marL="800100" lvl="1" indent="-342900">
              <a:buFont typeface="Arial" pitchFamily="34" charset="0"/>
              <a:buChar char="•"/>
            </a:pPr>
            <a:r>
              <a:rPr lang="en-US" sz="2000" dirty="0"/>
              <a:t>Find the value </a:t>
            </a:r>
            <a:r>
              <a:rPr lang="en-US" sz="2000" dirty="0">
                <a:solidFill>
                  <a:srgbClr val="FF0000"/>
                </a:solidFill>
              </a:rPr>
              <a:t>c</a:t>
            </a:r>
            <a:r>
              <a:rPr lang="en-US" sz="2000" dirty="0"/>
              <a:t> for class </a:t>
            </a:r>
            <a:r>
              <a:rPr lang="en-US" sz="2000" dirty="0">
                <a:solidFill>
                  <a:srgbClr val="FF0000"/>
                </a:solidFill>
              </a:rPr>
              <a:t>C</a:t>
            </a:r>
            <a:r>
              <a:rPr lang="en-US" sz="2000" dirty="0"/>
              <a:t> that maximizes </a:t>
            </a:r>
            <a:r>
              <a:rPr lang="en-US" sz="2000" dirty="0">
                <a:solidFill>
                  <a:srgbClr val="0070C0"/>
                </a:solidFill>
              </a:rPr>
              <a:t>P(C=c| X)</a:t>
            </a:r>
            <a:endParaRPr lang="en-US" sz="2000" dirty="0"/>
          </a:p>
        </p:txBody>
      </p:sp>
      <p:sp>
        <p:nvSpPr>
          <p:cNvPr id="9" name="TextBox 8"/>
          <p:cNvSpPr txBox="1"/>
          <p:nvPr/>
        </p:nvSpPr>
        <p:spPr>
          <a:xfrm>
            <a:off x="5913438" y="5001161"/>
            <a:ext cx="4648200" cy="1323439"/>
          </a:xfrm>
          <a:prstGeom prst="rect">
            <a:avLst/>
          </a:prstGeom>
          <a:noFill/>
        </p:spPr>
        <p:txBody>
          <a:bodyPr wrap="square" rtlCol="0">
            <a:spAutoFit/>
          </a:bodyPr>
          <a:lstStyle/>
          <a:p>
            <a:r>
              <a:rPr lang="en-US" sz="2000" dirty="0"/>
              <a:t>How do we estimate </a:t>
            </a:r>
            <a:r>
              <a:rPr lang="en-US" sz="2000" dirty="0">
                <a:solidFill>
                  <a:schemeClr val="accent6">
                    <a:lumMod val="75000"/>
                  </a:schemeClr>
                </a:solidFill>
              </a:rPr>
              <a:t>P(C|X)</a:t>
            </a:r>
            <a:r>
              <a:rPr lang="en-US" sz="2000" dirty="0"/>
              <a:t> for the different values of C?</a:t>
            </a:r>
          </a:p>
          <a:p>
            <a:pPr marL="342900" lvl="1" indent="-342900">
              <a:buFont typeface="Arial" pitchFamily="34" charset="0"/>
              <a:buChar char="•"/>
            </a:pPr>
            <a:r>
              <a:rPr lang="en-US" sz="2000" dirty="0"/>
              <a:t>We want to estimate </a:t>
            </a:r>
            <a:r>
              <a:rPr lang="en-US" sz="2000" dirty="0">
                <a:solidFill>
                  <a:srgbClr val="0070C0"/>
                </a:solidFill>
              </a:rPr>
              <a:t>P(C=Yes| X)</a:t>
            </a:r>
            <a:endParaRPr lang="en-US" sz="2000" dirty="0"/>
          </a:p>
          <a:p>
            <a:pPr marL="342900" lvl="1" indent="-342900">
              <a:buFont typeface="Arial" pitchFamily="34" charset="0"/>
              <a:buChar char="•"/>
            </a:pPr>
            <a:r>
              <a:rPr lang="en-US" sz="2000" dirty="0"/>
              <a:t>and </a:t>
            </a:r>
            <a:r>
              <a:rPr lang="en-US" sz="2000" dirty="0">
                <a:solidFill>
                  <a:srgbClr val="0070C0"/>
                </a:solidFill>
              </a:rPr>
              <a:t>P(C=No| X)</a:t>
            </a:r>
            <a:endParaRPr lang="en-US" sz="2000" dirty="0"/>
          </a:p>
        </p:txBody>
      </p:sp>
    </p:spTree>
    <p:extLst>
      <p:ext uri="{BB962C8B-B14F-4D97-AF65-F5344CB8AC3E}">
        <p14:creationId xmlns:p14="http://schemas.microsoft.com/office/powerpoint/2010/main" val="31055492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58" name="Rectangle 2"/>
          <p:cNvSpPr>
            <a:spLocks noGrp="1" noChangeArrowheads="1"/>
          </p:cNvSpPr>
          <p:nvPr>
            <p:ph type="title"/>
          </p:nvPr>
        </p:nvSpPr>
        <p:spPr/>
        <p:txBody>
          <a:bodyPr/>
          <a:lstStyle/>
          <a:p>
            <a:r>
              <a:rPr lang="en-US"/>
              <a:t>Bayesian Classifiers</a:t>
            </a:r>
          </a:p>
        </p:txBody>
      </p:sp>
      <p:sp>
        <p:nvSpPr>
          <p:cNvPr id="1069059" name="Rectangle 3"/>
          <p:cNvSpPr>
            <a:spLocks noGrp="1" noChangeArrowheads="1"/>
          </p:cNvSpPr>
          <p:nvPr>
            <p:ph type="body" idx="1"/>
          </p:nvPr>
        </p:nvSpPr>
        <p:spPr>
          <a:xfrm>
            <a:off x="609600" y="1447800"/>
            <a:ext cx="11201400" cy="5105400"/>
          </a:xfrm>
        </p:spPr>
        <p:txBody>
          <a:bodyPr/>
          <a:lstStyle/>
          <a:p>
            <a:r>
              <a:rPr lang="en-US" sz="2400" dirty="0"/>
              <a:t>In order for probabilities to be well defined:</a:t>
            </a:r>
          </a:p>
          <a:p>
            <a:pPr lvl="1"/>
            <a:r>
              <a:rPr lang="en-US" sz="2000" dirty="0"/>
              <a:t>Consider each attribute and the class label as </a:t>
            </a:r>
            <a:r>
              <a:rPr lang="en-US" sz="2000" dirty="0">
                <a:solidFill>
                  <a:schemeClr val="accent6">
                    <a:lumMod val="75000"/>
                  </a:schemeClr>
                </a:solidFill>
              </a:rPr>
              <a:t>random variables</a:t>
            </a:r>
          </a:p>
          <a:p>
            <a:pPr lvl="1"/>
            <a:r>
              <a:rPr lang="en-US" sz="2000" dirty="0"/>
              <a:t>Probabilities are determined from the data</a:t>
            </a:r>
          </a:p>
          <a:p>
            <a:pPr lvl="1">
              <a:buFont typeface="Arial" charset="0"/>
              <a:buNone/>
            </a:pPr>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2768587252"/>
              </p:ext>
            </p:extLst>
          </p:nvPr>
        </p:nvGraphicFramePr>
        <p:xfrm>
          <a:off x="1752600" y="2582862"/>
          <a:ext cx="4389438" cy="4275138"/>
        </p:xfrm>
        <a:graphic>
          <a:graphicData uri="http://schemas.openxmlformats.org/presentationml/2006/ole">
            <mc:AlternateContent xmlns:mc="http://schemas.openxmlformats.org/markup-compatibility/2006">
              <mc:Choice xmlns:v="urn:schemas-microsoft-com:vml" Requires="v">
                <p:oleObj name="VISIO" r:id="rId2" imgW="4392168" imgH="5334000" progId="Visio.Drawing.11">
                  <p:embed/>
                </p:oleObj>
              </mc:Choice>
              <mc:Fallback>
                <p:oleObj name="VISIO" r:id="rId2" imgW="4392168" imgH="5334000" progId="Visio.Drawing.11">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t="19971"/>
                      <a:stretch>
                        <a:fillRect/>
                      </a:stretch>
                    </p:blipFill>
                    <p:spPr bwMode="auto">
                      <a:xfrm>
                        <a:off x="1752600" y="2582862"/>
                        <a:ext cx="4389438" cy="427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3" name="TextBox 2"/>
              <p:cNvSpPr txBox="1"/>
              <p:nvPr/>
            </p:nvSpPr>
            <p:spPr>
              <a:xfrm>
                <a:off x="6017062" y="2680732"/>
                <a:ext cx="2535951" cy="923330"/>
              </a:xfrm>
              <a:prstGeom prst="rect">
                <a:avLst/>
              </a:prstGeom>
              <a:noFill/>
            </p:spPr>
            <p:txBody>
              <a:bodyPr wrap="none" rtlCol="0">
                <a:spAutoFit/>
              </a:bodyPr>
              <a:lstStyle/>
              <a:p>
                <a:r>
                  <a:rPr lang="en-US" dirty="0">
                    <a:solidFill>
                      <a:schemeClr val="accent6">
                        <a:lumMod val="75000"/>
                      </a:schemeClr>
                    </a:solidFill>
                  </a:rPr>
                  <a:t>Evade C </a:t>
                </a:r>
              </a:p>
              <a:p>
                <a:r>
                  <a:rPr lang="en-US" dirty="0"/>
                  <a:t>Event space: {Yes, No}</a:t>
                </a:r>
              </a:p>
              <a:p>
                <a:pPr/>
                <a14:m>
                  <m:oMathPara xmlns:m="http://schemas.openxmlformats.org/officeDocument/2006/math">
                    <m:oMathParaPr>
                      <m:jc m:val="centerGroup"/>
                    </m:oMathParaPr>
                    <m:oMath xmlns:m="http://schemas.openxmlformats.org/officeDocument/2006/math">
                      <m:r>
                        <a:rPr lang="en-US" i="1" dirty="0" smtClean="0">
                          <a:solidFill>
                            <a:srgbClr val="0070C0"/>
                          </a:solidFill>
                          <a:latin typeface="Cambria Math" panose="02040503050406030204" pitchFamily="18" charset="0"/>
                        </a:rPr>
                        <m:t>𝑃</m:t>
                      </m:r>
                      <m:r>
                        <a:rPr lang="en-US" i="1" dirty="0" smtClean="0">
                          <a:solidFill>
                            <a:srgbClr val="0070C0"/>
                          </a:solidFill>
                          <a:latin typeface="Cambria Math" panose="02040503050406030204" pitchFamily="18" charset="0"/>
                        </a:rPr>
                        <m:t>(</m:t>
                      </m:r>
                      <m:r>
                        <a:rPr lang="en-US" i="1" dirty="0" smtClean="0">
                          <a:solidFill>
                            <a:srgbClr val="0070C0"/>
                          </a:solidFill>
                          <a:latin typeface="Cambria Math" panose="02040503050406030204" pitchFamily="18" charset="0"/>
                        </a:rPr>
                        <m:t>𝐶</m:t>
                      </m:r>
                      <m:r>
                        <a:rPr lang="en-US" i="1" dirty="0" smtClean="0">
                          <a:solidFill>
                            <a:srgbClr val="0070C0"/>
                          </a:solidFill>
                          <a:latin typeface="Cambria Math" panose="02040503050406030204" pitchFamily="18" charset="0"/>
                        </a:rPr>
                        <m:t>) = (0.3, 0.7)</m:t>
                      </m:r>
                    </m:oMath>
                  </m:oMathPara>
                </a14:m>
                <a:endParaRPr lang="en-US" dirty="0">
                  <a:solidFill>
                    <a:srgbClr val="0070C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6017062" y="2680732"/>
                <a:ext cx="2535951" cy="923330"/>
              </a:xfrm>
              <a:prstGeom prst="rect">
                <a:avLst/>
              </a:prstGeom>
              <a:blipFill>
                <a:blip r:embed="rId5"/>
                <a:stretch>
                  <a:fillRect l="-1923" t="-3974" r="-1442" b="-52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6078810" y="3683106"/>
                <a:ext cx="2535951" cy="923330"/>
              </a:xfrm>
              <a:prstGeom prst="rect">
                <a:avLst/>
              </a:prstGeom>
              <a:noFill/>
            </p:spPr>
            <p:txBody>
              <a:bodyPr wrap="none" rtlCol="0">
                <a:spAutoFit/>
              </a:bodyPr>
              <a:lstStyle/>
              <a:p>
                <a:r>
                  <a:rPr lang="en-US" dirty="0">
                    <a:solidFill>
                      <a:schemeClr val="accent6">
                        <a:lumMod val="75000"/>
                      </a:schemeClr>
                    </a:solidFill>
                  </a:rPr>
                  <a:t>Refund A</a:t>
                </a:r>
                <a:r>
                  <a:rPr lang="en-US" baseline="-25000" dirty="0">
                    <a:solidFill>
                      <a:schemeClr val="accent6">
                        <a:lumMod val="75000"/>
                      </a:schemeClr>
                    </a:solidFill>
                  </a:rPr>
                  <a:t>1</a:t>
                </a:r>
                <a:endParaRPr lang="en-US" dirty="0">
                  <a:solidFill>
                    <a:schemeClr val="accent6">
                      <a:lumMod val="75000"/>
                    </a:schemeClr>
                  </a:solidFill>
                </a:endParaRPr>
              </a:p>
              <a:p>
                <a:r>
                  <a:rPr lang="en-US" dirty="0"/>
                  <a:t>Event space: {Yes, No}</a:t>
                </a:r>
              </a:p>
              <a:p>
                <a:pPr/>
                <a14:m>
                  <m:oMathPara xmlns:m="http://schemas.openxmlformats.org/officeDocument/2006/math">
                    <m:oMathParaPr>
                      <m:jc m:val="centerGroup"/>
                    </m:oMathParaPr>
                    <m:oMath xmlns:m="http://schemas.openxmlformats.org/officeDocument/2006/math">
                      <m:r>
                        <a:rPr lang="en-US" i="1" dirty="0" smtClean="0">
                          <a:solidFill>
                            <a:srgbClr val="0070C0"/>
                          </a:solidFill>
                          <a:latin typeface="Cambria Math" panose="02040503050406030204" pitchFamily="18" charset="0"/>
                        </a:rPr>
                        <m:t>𝑃</m:t>
                      </m:r>
                      <m:r>
                        <a:rPr lang="en-US" i="1" dirty="0" smtClean="0">
                          <a:solidFill>
                            <a:srgbClr val="0070C0"/>
                          </a:solidFill>
                          <a:latin typeface="Cambria Math" panose="02040503050406030204" pitchFamily="18" charset="0"/>
                        </a:rPr>
                        <m:t>(</m:t>
                      </m:r>
                      <m:r>
                        <a:rPr lang="en-US" i="1" dirty="0" smtClean="0">
                          <a:solidFill>
                            <a:srgbClr val="0070C0"/>
                          </a:solidFill>
                          <a:latin typeface="Cambria Math" panose="02040503050406030204" pitchFamily="18" charset="0"/>
                        </a:rPr>
                        <m:t>𝐴</m:t>
                      </m:r>
                      <m:r>
                        <a:rPr lang="en-US" i="1" baseline="-25000" dirty="0">
                          <a:solidFill>
                            <a:srgbClr val="0070C0"/>
                          </a:solidFill>
                          <a:latin typeface="Cambria Math" panose="02040503050406030204" pitchFamily="18" charset="0"/>
                        </a:rPr>
                        <m:t>1</m:t>
                      </m:r>
                      <m:r>
                        <a:rPr lang="en-US" i="1" dirty="0">
                          <a:solidFill>
                            <a:srgbClr val="0070C0"/>
                          </a:solidFill>
                          <a:latin typeface="Cambria Math" panose="02040503050406030204" pitchFamily="18" charset="0"/>
                        </a:rPr>
                        <m:t>) = (0.3,0.7)</m:t>
                      </m:r>
                    </m:oMath>
                  </m:oMathPara>
                </a14:m>
                <a:endParaRPr lang="en-US" dirty="0">
                  <a:solidFill>
                    <a:srgbClr val="0070C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6078810" y="3683106"/>
                <a:ext cx="2535951" cy="923330"/>
              </a:xfrm>
              <a:prstGeom prst="rect">
                <a:avLst/>
              </a:prstGeom>
              <a:blipFill>
                <a:blip r:embed="rId6"/>
                <a:stretch>
                  <a:fillRect l="-1923" t="-3289" r="-1442"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038355" y="4645348"/>
                <a:ext cx="4326826" cy="923330"/>
              </a:xfrm>
              <a:prstGeom prst="rect">
                <a:avLst/>
              </a:prstGeom>
              <a:noFill/>
            </p:spPr>
            <p:txBody>
              <a:bodyPr wrap="none" rtlCol="0">
                <a:spAutoFit/>
              </a:bodyPr>
              <a:lstStyle/>
              <a:p>
                <a:r>
                  <a:rPr lang="en-US" dirty="0">
                    <a:solidFill>
                      <a:schemeClr val="accent6">
                        <a:lumMod val="75000"/>
                      </a:schemeClr>
                    </a:solidFill>
                  </a:rPr>
                  <a:t>Martial Status </a:t>
                </a:r>
                <a:r>
                  <a:rPr lang="en-US" dirty="0" err="1">
                    <a:solidFill>
                      <a:schemeClr val="accent6">
                        <a:lumMod val="75000"/>
                      </a:schemeClr>
                    </a:solidFill>
                  </a:rPr>
                  <a:t>A</a:t>
                </a:r>
                <a:r>
                  <a:rPr lang="en-US" baseline="-25000" dirty="0" err="1">
                    <a:solidFill>
                      <a:schemeClr val="accent6">
                        <a:lumMod val="75000"/>
                      </a:schemeClr>
                    </a:solidFill>
                  </a:rPr>
                  <a:t>2</a:t>
                </a:r>
                <a:r>
                  <a:rPr lang="en-US" dirty="0">
                    <a:solidFill>
                      <a:schemeClr val="accent6">
                        <a:lumMod val="75000"/>
                      </a:schemeClr>
                    </a:solidFill>
                  </a:rPr>
                  <a:t> </a:t>
                </a:r>
              </a:p>
              <a:p>
                <a:r>
                  <a:rPr lang="en-US" dirty="0"/>
                  <a:t>Event space: {Single, Married, Divorced}</a:t>
                </a:r>
              </a:p>
              <a:p>
                <a:pPr/>
                <a14:m>
                  <m:oMathPara xmlns:m="http://schemas.openxmlformats.org/officeDocument/2006/math">
                    <m:oMathParaPr>
                      <m:jc m:val="centerGroup"/>
                    </m:oMathParaPr>
                    <m:oMath xmlns:m="http://schemas.openxmlformats.org/officeDocument/2006/math">
                      <m:r>
                        <a:rPr lang="en-US" i="1" dirty="0" smtClean="0">
                          <a:solidFill>
                            <a:srgbClr val="0070C0"/>
                          </a:solidFill>
                          <a:latin typeface="Cambria Math" panose="02040503050406030204" pitchFamily="18" charset="0"/>
                        </a:rPr>
                        <m:t>𝑃</m:t>
                      </m:r>
                      <m:r>
                        <a:rPr lang="en-US" i="1" dirty="0" smtClean="0">
                          <a:solidFill>
                            <a:srgbClr val="0070C0"/>
                          </a:solidFill>
                          <a:latin typeface="Cambria Math" panose="02040503050406030204" pitchFamily="18" charset="0"/>
                        </a:rPr>
                        <m:t>(</m:t>
                      </m:r>
                      <m:r>
                        <a:rPr lang="en-US" i="1" dirty="0" err="1">
                          <a:solidFill>
                            <a:srgbClr val="0070C0"/>
                          </a:solidFill>
                          <a:latin typeface="Cambria Math" panose="02040503050406030204" pitchFamily="18" charset="0"/>
                        </a:rPr>
                        <m:t>𝐴</m:t>
                      </m:r>
                      <m:r>
                        <a:rPr lang="en-US" i="1" baseline="-25000" dirty="0" err="1">
                          <a:solidFill>
                            <a:srgbClr val="0070C0"/>
                          </a:solidFill>
                          <a:latin typeface="Cambria Math" panose="02040503050406030204" pitchFamily="18" charset="0"/>
                        </a:rPr>
                        <m:t>2</m:t>
                      </m:r>
                      <m:r>
                        <a:rPr lang="en-US" i="1" dirty="0">
                          <a:solidFill>
                            <a:srgbClr val="0070C0"/>
                          </a:solidFill>
                          <a:latin typeface="Cambria Math" panose="02040503050406030204" pitchFamily="18" charset="0"/>
                        </a:rPr>
                        <m:t>) = (0.4,0.4,0.2)</m:t>
                      </m:r>
                    </m:oMath>
                  </m:oMathPara>
                </a14:m>
                <a:endParaRPr lang="en-US" dirty="0">
                  <a:solidFill>
                    <a:srgbClr val="0070C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038355" y="4645348"/>
                <a:ext cx="4326826" cy="923330"/>
              </a:xfrm>
              <a:prstGeom prst="rect">
                <a:avLst/>
              </a:prstGeom>
              <a:blipFill>
                <a:blip r:embed="rId7"/>
                <a:stretch>
                  <a:fillRect l="-1269" t="-3311" r="-423" b="-59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6038355" y="5554093"/>
                <a:ext cx="4914935" cy="1200329"/>
              </a:xfrm>
              <a:prstGeom prst="rect">
                <a:avLst/>
              </a:prstGeom>
              <a:noFill/>
            </p:spPr>
            <p:txBody>
              <a:bodyPr wrap="none" rtlCol="0">
                <a:spAutoFit/>
              </a:bodyPr>
              <a:lstStyle/>
              <a:p>
                <a:r>
                  <a:rPr lang="en-US" dirty="0">
                    <a:solidFill>
                      <a:schemeClr val="accent6">
                        <a:lumMod val="75000"/>
                      </a:schemeClr>
                    </a:solidFill>
                  </a:rPr>
                  <a:t>Taxable Income </a:t>
                </a:r>
                <a:r>
                  <a:rPr lang="en-US" dirty="0" err="1">
                    <a:solidFill>
                      <a:schemeClr val="accent6">
                        <a:lumMod val="75000"/>
                      </a:schemeClr>
                    </a:solidFill>
                  </a:rPr>
                  <a:t>A</a:t>
                </a:r>
                <a:r>
                  <a:rPr lang="en-US" baseline="-25000" dirty="0" err="1">
                    <a:solidFill>
                      <a:schemeClr val="accent6">
                        <a:lumMod val="75000"/>
                      </a:schemeClr>
                    </a:solidFill>
                  </a:rPr>
                  <a:t>3</a:t>
                </a:r>
                <a:r>
                  <a:rPr lang="en-US" dirty="0">
                    <a:solidFill>
                      <a:schemeClr val="accent6">
                        <a:lumMod val="75000"/>
                      </a:schemeClr>
                    </a:solidFill>
                  </a:rPr>
                  <a:t> </a:t>
                </a:r>
              </a:p>
              <a:p>
                <a:r>
                  <a:rPr lang="en-US" dirty="0"/>
                  <a:t>Event space: R</a:t>
                </a:r>
              </a:p>
              <a:p>
                <a:pPr/>
                <a14:m>
                  <m:oMathPara xmlns:m="http://schemas.openxmlformats.org/officeDocument/2006/math">
                    <m:oMathParaPr>
                      <m:jc m:val="centerGroup"/>
                    </m:oMathParaPr>
                    <m:oMath xmlns:m="http://schemas.openxmlformats.org/officeDocument/2006/math">
                      <m:r>
                        <a:rPr lang="en-US" i="1" dirty="0" smtClean="0">
                          <a:solidFill>
                            <a:srgbClr val="0070C0"/>
                          </a:solidFill>
                          <a:latin typeface="Cambria Math" panose="02040503050406030204" pitchFamily="18" charset="0"/>
                        </a:rPr>
                        <m:t>𝑃</m:t>
                      </m:r>
                      <m:r>
                        <a:rPr lang="en-US" i="1" dirty="0" smtClean="0">
                          <a:solidFill>
                            <a:srgbClr val="0070C0"/>
                          </a:solidFill>
                          <a:latin typeface="Cambria Math" panose="02040503050406030204" pitchFamily="18" charset="0"/>
                        </a:rPr>
                        <m:t>(</m:t>
                      </m:r>
                      <m:r>
                        <a:rPr lang="en-US" i="1" dirty="0" err="1">
                          <a:solidFill>
                            <a:srgbClr val="0070C0"/>
                          </a:solidFill>
                          <a:latin typeface="Cambria Math" panose="02040503050406030204" pitchFamily="18" charset="0"/>
                        </a:rPr>
                        <m:t>𝐴</m:t>
                      </m:r>
                      <m:r>
                        <a:rPr lang="en-US" i="1" baseline="-25000" dirty="0" err="1">
                          <a:solidFill>
                            <a:srgbClr val="0070C0"/>
                          </a:solidFill>
                          <a:latin typeface="Cambria Math" panose="02040503050406030204" pitchFamily="18" charset="0"/>
                        </a:rPr>
                        <m:t>3</m:t>
                      </m:r>
                      <m:r>
                        <a:rPr lang="en-US" i="1" dirty="0">
                          <a:solidFill>
                            <a:srgbClr val="0070C0"/>
                          </a:solidFill>
                          <a:latin typeface="Cambria Math" panose="02040503050406030204" pitchFamily="18" charset="0"/>
                        </a:rPr>
                        <m:t>) ~ </m:t>
                      </m:r>
                      <m:r>
                        <a:rPr lang="en-US" i="1" dirty="0">
                          <a:solidFill>
                            <a:srgbClr val="0070C0"/>
                          </a:solidFill>
                          <a:latin typeface="Cambria Math" panose="02040503050406030204" pitchFamily="18" charset="0"/>
                        </a:rPr>
                        <m:t>𝑁𝑜𝑟𝑚𝑎𝑙</m:t>
                      </m:r>
                      <m:r>
                        <a:rPr lang="en-US" i="1" dirty="0">
                          <a:solidFill>
                            <a:srgbClr val="0070C0"/>
                          </a:solidFill>
                          <a:latin typeface="Cambria Math" panose="02040503050406030204" pitchFamily="18" charset="0"/>
                        </a:rPr>
                        <m:t>(,2)</m:t>
                      </m:r>
                    </m:oMath>
                  </m:oMathPara>
                </a14:m>
                <a:endParaRPr lang="en-US" dirty="0">
                  <a:solidFill>
                    <a:srgbClr val="0070C0"/>
                  </a:solidFill>
                  <a:sym typeface="Symbol"/>
                </a:endParaRPr>
              </a:p>
              <a:p>
                <a14:m>
                  <m:oMath xmlns:m="http://schemas.openxmlformats.org/officeDocument/2006/math">
                    <m:r>
                      <a:rPr lang="el-GR" i="1" dirty="0" smtClean="0">
                        <a:solidFill>
                          <a:srgbClr val="0070C0"/>
                        </a:solidFill>
                        <a:latin typeface="Cambria Math" panose="02040503050406030204" pitchFamily="18" charset="0"/>
                        <a:sym typeface="Symbol"/>
                      </a:rPr>
                      <m:t>𝜇</m:t>
                    </m:r>
                    <m:r>
                      <a:rPr lang="el-GR" i="1" dirty="0" smtClean="0">
                        <a:solidFill>
                          <a:srgbClr val="0070C0"/>
                        </a:solidFill>
                        <a:latin typeface="Cambria Math" panose="02040503050406030204" pitchFamily="18" charset="0"/>
                        <a:sym typeface="Symbol"/>
                      </a:rPr>
                      <m:t> = 104</m:t>
                    </m:r>
                  </m:oMath>
                </a14:m>
                <a:r>
                  <a:rPr lang="en-US" dirty="0">
                    <a:sym typeface="Symbol"/>
                  </a:rPr>
                  <a:t>:sample mean</a:t>
                </a:r>
                <a:r>
                  <a:rPr lang="en-US" dirty="0">
                    <a:solidFill>
                      <a:srgbClr val="0070C0"/>
                    </a:solidFill>
                    <a:sym typeface="Symbol"/>
                  </a:rPr>
                  <a:t>, </a:t>
                </a:r>
                <a14:m>
                  <m:oMath xmlns:m="http://schemas.openxmlformats.org/officeDocument/2006/math">
                    <m:r>
                      <a:rPr lang="en-US" i="1" dirty="0" smtClean="0">
                        <a:solidFill>
                          <a:srgbClr val="0070C0"/>
                        </a:solidFill>
                        <a:latin typeface="Cambria Math" panose="02040503050406030204" pitchFamily="18" charset="0"/>
                        <a:sym typeface="Symbol"/>
                      </a:rPr>
                      <m:t></m:t>
                    </m:r>
                    <m:r>
                      <a:rPr lang="el-GR" i="1" baseline="30000" dirty="0">
                        <a:solidFill>
                          <a:srgbClr val="0070C0"/>
                        </a:solidFill>
                        <a:latin typeface="Cambria Math" panose="02040503050406030204" pitchFamily="18" charset="0"/>
                        <a:sym typeface="Symbol"/>
                      </a:rPr>
                      <m:t>2</m:t>
                    </m:r>
                    <m:r>
                      <a:rPr lang="el-GR" i="1" dirty="0">
                        <a:solidFill>
                          <a:srgbClr val="0070C0"/>
                        </a:solidFill>
                        <a:latin typeface="Cambria Math" panose="02040503050406030204" pitchFamily="18" charset="0"/>
                        <a:sym typeface="Symbol"/>
                      </a:rPr>
                      <m:t>=1874</m:t>
                    </m:r>
                  </m:oMath>
                </a14:m>
                <a:r>
                  <a:rPr lang="en-US" dirty="0">
                    <a:sym typeface="Symbol"/>
                  </a:rPr>
                  <a:t>:sample </a:t>
                </a:r>
                <a:r>
                  <a:rPr lang="en-US" dirty="0" err="1">
                    <a:sym typeface="Symbol"/>
                  </a:rPr>
                  <a:t>var</a:t>
                </a:r>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6038355" y="5554093"/>
                <a:ext cx="4914935" cy="1200329"/>
              </a:xfrm>
              <a:prstGeom prst="rect">
                <a:avLst/>
              </a:prstGeom>
              <a:blipFill>
                <a:blip r:embed="rId8"/>
                <a:stretch>
                  <a:fillRect l="-1117" t="-2538" r="-248" b="-7107"/>
                </a:stretch>
              </a:blipFill>
            </p:spPr>
            <p:txBody>
              <a:bodyPr/>
              <a:lstStyle/>
              <a:p>
                <a:r>
                  <a:rPr lang="en-US">
                    <a:noFill/>
                  </a:rPr>
                  <a:t> </a:t>
                </a:r>
              </a:p>
            </p:txBody>
          </p:sp>
        </mc:Fallback>
      </mc:AlternateContent>
    </p:spTree>
    <p:extLst>
      <p:ext uri="{BB962C8B-B14F-4D97-AF65-F5344CB8AC3E}">
        <p14:creationId xmlns:p14="http://schemas.microsoft.com/office/powerpoint/2010/main" val="7100450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p:cNvSpPr>
            <a:spLocks noGrp="1" noChangeArrowheads="1"/>
          </p:cNvSpPr>
          <p:nvPr>
            <p:ph type="title"/>
          </p:nvPr>
        </p:nvSpPr>
        <p:spPr>
          <a:xfrm>
            <a:off x="609600" y="457200"/>
            <a:ext cx="10972800" cy="990600"/>
          </a:xfrm>
        </p:spPr>
        <p:txBody>
          <a:bodyPr/>
          <a:lstStyle/>
          <a:p>
            <a:r>
              <a:rPr lang="en-US"/>
              <a:t>Bayesian Classifiers</a:t>
            </a:r>
          </a:p>
        </p:txBody>
      </p:sp>
      <mc:AlternateContent xmlns:mc="http://schemas.openxmlformats.org/markup-compatibility/2006" xmlns:a14="http://schemas.microsoft.com/office/drawing/2010/main">
        <mc:Choice Requires="a14">
          <p:sp>
            <p:nvSpPr>
              <p:cNvPr id="1070083" name="Rectangle 3"/>
              <p:cNvSpPr>
                <a:spLocks noGrp="1" noChangeArrowheads="1"/>
              </p:cNvSpPr>
              <p:nvPr>
                <p:ph type="body" idx="1"/>
              </p:nvPr>
            </p:nvSpPr>
            <p:spPr>
              <a:xfrm>
                <a:off x="533400" y="1526959"/>
                <a:ext cx="11353800" cy="5181600"/>
              </a:xfrm>
            </p:spPr>
            <p:txBody>
              <a:bodyPr>
                <a:normAutofit/>
              </a:bodyPr>
              <a:lstStyle/>
              <a:p>
                <a:pPr>
                  <a:lnSpc>
                    <a:spcPct val="90000"/>
                  </a:lnSpc>
                </a:pPr>
                <a:r>
                  <a:rPr lang="en-US" sz="2400" dirty="0"/>
                  <a:t>Approach:</a:t>
                </a:r>
              </a:p>
              <a:p>
                <a:pPr lvl="1">
                  <a:lnSpc>
                    <a:spcPct val="90000"/>
                  </a:lnSpc>
                </a:pPr>
                <a:r>
                  <a:rPr lang="en-US" dirty="0"/>
                  <a:t>compute the posterior probability </a:t>
                </a:r>
                <a14:m>
                  <m:oMath xmlns:m="http://schemas.openxmlformats.org/officeDocument/2006/math">
                    <m:r>
                      <a:rPr lang="en-US" i="1" dirty="0" smtClean="0">
                        <a:solidFill>
                          <a:srgbClr val="0070C0"/>
                        </a:solidFill>
                        <a:latin typeface="Cambria Math" panose="02040503050406030204" pitchFamily="18" charset="0"/>
                      </a:rPr>
                      <m:t>𝑃</m:t>
                    </m:r>
                    <m:r>
                      <a:rPr lang="en-US" i="1" dirty="0" smtClean="0">
                        <a:solidFill>
                          <a:srgbClr val="0070C0"/>
                        </a:solidFill>
                        <a:latin typeface="Cambria Math" panose="02040503050406030204" pitchFamily="18" charset="0"/>
                      </a:rPr>
                      <m:t>(</m:t>
                    </m:r>
                    <m:r>
                      <a:rPr lang="en-US" i="1" dirty="0" smtClean="0">
                        <a:solidFill>
                          <a:srgbClr val="0070C0"/>
                        </a:solidFill>
                        <a:latin typeface="Cambria Math" panose="02040503050406030204" pitchFamily="18" charset="0"/>
                      </a:rPr>
                      <m:t>𝐶</m:t>
                    </m:r>
                    <m:r>
                      <a:rPr lang="en-US" i="1" dirty="0" smtClean="0">
                        <a:solidFill>
                          <a:srgbClr val="0070C0"/>
                        </a:solidFill>
                        <a:latin typeface="Cambria Math" panose="02040503050406030204" pitchFamily="18" charset="0"/>
                      </a:rPr>
                      <m:t> | </m:t>
                    </m:r>
                    <m:r>
                      <a:rPr lang="en-US" i="1" dirty="0" smtClean="0">
                        <a:solidFill>
                          <a:srgbClr val="0070C0"/>
                        </a:solidFill>
                        <a:latin typeface="Cambria Math" panose="02040503050406030204" pitchFamily="18" charset="0"/>
                      </a:rPr>
                      <m:t>𝐴</m:t>
                    </m:r>
                    <m:r>
                      <a:rPr lang="en-US" i="1" baseline="-25000" dirty="0">
                        <a:solidFill>
                          <a:srgbClr val="0070C0"/>
                        </a:solidFill>
                        <a:latin typeface="Cambria Math" panose="02040503050406030204" pitchFamily="18" charset="0"/>
                      </a:rPr>
                      <m:t>1</m:t>
                    </m:r>
                    <m:r>
                      <a:rPr lang="en-US" i="1" dirty="0">
                        <a:solidFill>
                          <a:srgbClr val="0070C0"/>
                        </a:solidFill>
                        <a:latin typeface="Cambria Math" panose="02040503050406030204" pitchFamily="18" charset="0"/>
                      </a:rPr>
                      <m:t>, </m:t>
                    </m:r>
                    <m:r>
                      <a:rPr lang="en-US" i="1" dirty="0" err="1">
                        <a:solidFill>
                          <a:srgbClr val="0070C0"/>
                        </a:solidFill>
                        <a:latin typeface="Cambria Math" panose="02040503050406030204" pitchFamily="18" charset="0"/>
                      </a:rPr>
                      <m:t>𝐴</m:t>
                    </m:r>
                    <m:r>
                      <a:rPr lang="en-US" i="1" baseline="-25000" dirty="0" err="1">
                        <a:solidFill>
                          <a:srgbClr val="0070C0"/>
                        </a:solidFill>
                        <a:latin typeface="Cambria Math" panose="02040503050406030204" pitchFamily="18" charset="0"/>
                      </a:rPr>
                      <m:t>2</m:t>
                    </m:r>
                    <m:r>
                      <a:rPr lang="en-US" i="1" dirty="0">
                        <a:solidFill>
                          <a:srgbClr val="0070C0"/>
                        </a:solidFill>
                        <a:latin typeface="Cambria Math" panose="02040503050406030204" pitchFamily="18" charset="0"/>
                      </a:rPr>
                      <m:t>, …, </m:t>
                    </m:r>
                    <m:r>
                      <a:rPr lang="en-US" i="1" dirty="0">
                        <a:solidFill>
                          <a:srgbClr val="0070C0"/>
                        </a:solidFill>
                        <a:latin typeface="Cambria Math" panose="02040503050406030204" pitchFamily="18" charset="0"/>
                      </a:rPr>
                      <m:t>𝐴𝑛</m:t>
                    </m:r>
                    <m:r>
                      <a:rPr lang="en-US" i="1" dirty="0">
                        <a:solidFill>
                          <a:srgbClr val="0070C0"/>
                        </a:solidFill>
                        <a:latin typeface="Cambria Math" panose="02040503050406030204" pitchFamily="18" charset="0"/>
                      </a:rPr>
                      <m:t>) </m:t>
                    </m:r>
                  </m:oMath>
                </a14:m>
                <a:r>
                  <a:rPr lang="en-US" dirty="0"/>
                  <a:t>using the Bayes theorem</a:t>
                </a:r>
              </a:p>
              <a:p>
                <a:pPr lvl="1">
                  <a:lnSpc>
                    <a:spcPct val="90000"/>
                  </a:lnSpc>
                </a:pPr>
                <a:endParaRPr lang="en-US" dirty="0"/>
              </a:p>
              <a:p>
                <a:pPr marL="274320" lvl="1" indent="0">
                  <a:lnSpc>
                    <a:spcPct val="9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𝐶</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𝑛</m:t>
                              </m:r>
                            </m:sub>
                          </m:sSub>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𝑛</m:t>
                                  </m:r>
                                </m:sub>
                              </m:sSub>
                            </m:e>
                            <m:e>
                              <m:r>
                                <a:rPr lang="en-US" b="0" i="1" smtClean="0">
                                  <a:latin typeface="Cambria Math" panose="02040503050406030204" pitchFamily="18" charset="0"/>
                                </a:rPr>
                                <m:t>𝐶</m:t>
                              </m:r>
                            </m:e>
                          </m:d>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m:t>
                          </m:r>
                        </m:num>
                        <m:den>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𝑛</m:t>
                              </m:r>
                            </m:sub>
                          </m:sSub>
                          <m:r>
                            <a:rPr lang="en-US" b="0" i="1" smtClean="0">
                              <a:latin typeface="Cambria Math" panose="02040503050406030204" pitchFamily="18" charset="0"/>
                            </a:rPr>
                            <m:t>)</m:t>
                          </m:r>
                        </m:den>
                      </m:f>
                    </m:oMath>
                  </m:oMathPara>
                </a14:m>
                <a:endParaRPr lang="en-US" dirty="0"/>
              </a:p>
              <a:p>
                <a:pPr lvl="1">
                  <a:lnSpc>
                    <a:spcPct val="90000"/>
                  </a:lnSpc>
                  <a:buFont typeface="Arial" charset="0"/>
                  <a:buNone/>
                </a:pPr>
                <a:endParaRPr lang="en-US" dirty="0"/>
              </a:p>
              <a:p>
                <a:pPr lvl="1">
                  <a:lnSpc>
                    <a:spcPct val="90000"/>
                  </a:lnSpc>
                </a:pPr>
                <a:r>
                  <a:rPr lang="en-US" dirty="0"/>
                  <a:t>Maximizing</a:t>
                </a:r>
              </a:p>
              <a:p>
                <a:pPr marL="274320" lvl="1" indent="0">
                  <a:lnSpc>
                    <a:spcPct val="90000"/>
                  </a:lnSpc>
                  <a:buNone/>
                </a:pPr>
                <a14:m>
                  <m:oMathPara xmlns:m="http://schemas.openxmlformats.org/officeDocument/2006/math">
                    <m:oMathParaPr>
                      <m:jc m:val="centerGroup"/>
                    </m:oMathParaPr>
                    <m:oMath xmlns:m="http://schemas.openxmlformats.org/officeDocument/2006/math">
                      <m:r>
                        <a:rPr lang="en-US" i="1" dirty="0" smtClean="0">
                          <a:solidFill>
                            <a:srgbClr val="0070C0"/>
                          </a:solidFill>
                          <a:latin typeface="Cambria Math" panose="02040503050406030204" pitchFamily="18" charset="0"/>
                        </a:rPr>
                        <m:t>𝑃</m:t>
                      </m:r>
                      <m:r>
                        <a:rPr lang="en-US" i="1" dirty="0" smtClean="0">
                          <a:solidFill>
                            <a:srgbClr val="0070C0"/>
                          </a:solidFill>
                          <a:latin typeface="Cambria Math" panose="02040503050406030204" pitchFamily="18" charset="0"/>
                        </a:rPr>
                        <m:t>(</m:t>
                      </m:r>
                      <m:r>
                        <a:rPr lang="en-US" i="1" dirty="0" smtClean="0">
                          <a:solidFill>
                            <a:srgbClr val="0070C0"/>
                          </a:solidFill>
                          <a:latin typeface="Cambria Math" panose="02040503050406030204" pitchFamily="18" charset="0"/>
                        </a:rPr>
                        <m:t>𝐶</m:t>
                      </m:r>
                      <m:r>
                        <a:rPr lang="en-US" i="1" dirty="0" smtClean="0">
                          <a:solidFill>
                            <a:srgbClr val="0070C0"/>
                          </a:solidFill>
                          <a:latin typeface="Cambria Math" panose="02040503050406030204" pitchFamily="18" charset="0"/>
                        </a:rPr>
                        <m:t> | </m:t>
                      </m:r>
                      <m:r>
                        <a:rPr lang="en-US" i="1" dirty="0" smtClean="0">
                          <a:solidFill>
                            <a:srgbClr val="0070C0"/>
                          </a:solidFill>
                          <a:latin typeface="Cambria Math" panose="02040503050406030204" pitchFamily="18" charset="0"/>
                        </a:rPr>
                        <m:t>𝐴</m:t>
                      </m:r>
                      <m:r>
                        <a:rPr lang="en-US" i="1" baseline="-25000" dirty="0">
                          <a:solidFill>
                            <a:srgbClr val="0070C0"/>
                          </a:solidFill>
                          <a:latin typeface="Cambria Math" panose="02040503050406030204" pitchFamily="18" charset="0"/>
                        </a:rPr>
                        <m:t>1</m:t>
                      </m:r>
                      <m:r>
                        <a:rPr lang="en-US" i="1" dirty="0">
                          <a:solidFill>
                            <a:srgbClr val="0070C0"/>
                          </a:solidFill>
                          <a:latin typeface="Cambria Math" panose="02040503050406030204" pitchFamily="18" charset="0"/>
                        </a:rPr>
                        <m:t>, </m:t>
                      </m:r>
                      <m:r>
                        <a:rPr lang="en-US" i="1" dirty="0" err="1">
                          <a:solidFill>
                            <a:srgbClr val="0070C0"/>
                          </a:solidFill>
                          <a:latin typeface="Cambria Math" panose="02040503050406030204" pitchFamily="18" charset="0"/>
                        </a:rPr>
                        <m:t>𝐴</m:t>
                      </m:r>
                      <m:r>
                        <a:rPr lang="en-US" i="1" baseline="-25000" dirty="0" err="1">
                          <a:solidFill>
                            <a:srgbClr val="0070C0"/>
                          </a:solidFill>
                          <a:latin typeface="Cambria Math" panose="02040503050406030204" pitchFamily="18" charset="0"/>
                        </a:rPr>
                        <m:t>2</m:t>
                      </m:r>
                      <m:r>
                        <a:rPr lang="en-US" i="1" dirty="0">
                          <a:solidFill>
                            <a:srgbClr val="0070C0"/>
                          </a:solidFill>
                          <a:latin typeface="Cambria Math" panose="02040503050406030204" pitchFamily="18" charset="0"/>
                        </a:rPr>
                        <m:t>, …, </m:t>
                      </m:r>
                      <m:r>
                        <a:rPr lang="en-US" i="1" dirty="0">
                          <a:solidFill>
                            <a:srgbClr val="0070C0"/>
                          </a:solidFill>
                          <a:latin typeface="Cambria Math" panose="02040503050406030204" pitchFamily="18" charset="0"/>
                        </a:rPr>
                        <m:t>𝐴𝑛</m:t>
                      </m:r>
                      <m:r>
                        <a:rPr lang="en-US" i="1" dirty="0">
                          <a:solidFill>
                            <a:srgbClr val="0070C0"/>
                          </a:solidFill>
                          <a:latin typeface="Cambria Math" panose="02040503050406030204" pitchFamily="18" charset="0"/>
                        </a:rPr>
                        <m:t>)</m:t>
                      </m:r>
                    </m:oMath>
                  </m:oMathPara>
                </a14:m>
                <a:br>
                  <a:rPr lang="en-US" dirty="0"/>
                </a:br>
                <a:r>
                  <a:rPr lang="en-US" dirty="0"/>
                  <a:t>is equivalent to maximizing</a:t>
                </a:r>
                <a:br>
                  <a:rPr lang="en-US" dirty="0"/>
                </a:br>
                <a14:m>
                  <m:oMathPara xmlns:m="http://schemas.openxmlformats.org/officeDocument/2006/math">
                    <m:oMathParaPr>
                      <m:jc m:val="centerGroup"/>
                    </m:oMathParaPr>
                    <m:oMath xmlns:m="http://schemas.openxmlformats.org/officeDocument/2006/math">
                      <m:r>
                        <a:rPr lang="en-US" i="1" dirty="0" smtClean="0">
                          <a:solidFill>
                            <a:schemeClr val="accent6">
                              <a:lumMod val="75000"/>
                            </a:schemeClr>
                          </a:solidFill>
                          <a:latin typeface="Cambria Math" panose="02040503050406030204" pitchFamily="18" charset="0"/>
                        </a:rPr>
                        <m:t>𝑃</m:t>
                      </m:r>
                      <m:r>
                        <a:rPr lang="en-US" i="1" dirty="0" smtClean="0">
                          <a:solidFill>
                            <a:schemeClr val="accent6">
                              <a:lumMod val="75000"/>
                            </a:schemeClr>
                          </a:solidFill>
                          <a:latin typeface="Cambria Math" panose="02040503050406030204" pitchFamily="18" charset="0"/>
                        </a:rPr>
                        <m:t>(</m:t>
                      </m:r>
                      <m:r>
                        <a:rPr lang="en-US" i="1" dirty="0" smtClean="0">
                          <a:solidFill>
                            <a:schemeClr val="accent6">
                              <a:lumMod val="75000"/>
                            </a:schemeClr>
                          </a:solidFill>
                          <a:latin typeface="Cambria Math" panose="02040503050406030204" pitchFamily="18" charset="0"/>
                        </a:rPr>
                        <m:t>𝐴</m:t>
                      </m:r>
                      <m:r>
                        <a:rPr lang="en-US" i="1" baseline="-25000" dirty="0">
                          <a:solidFill>
                            <a:schemeClr val="accent6">
                              <a:lumMod val="75000"/>
                            </a:schemeClr>
                          </a:solidFill>
                          <a:latin typeface="Cambria Math" panose="02040503050406030204" pitchFamily="18" charset="0"/>
                        </a:rPr>
                        <m:t>1</m:t>
                      </m:r>
                      <m:r>
                        <a:rPr lang="en-US" i="1" dirty="0">
                          <a:solidFill>
                            <a:schemeClr val="accent6">
                              <a:lumMod val="75000"/>
                            </a:schemeClr>
                          </a:solidFill>
                          <a:latin typeface="Cambria Math" panose="02040503050406030204" pitchFamily="18" charset="0"/>
                        </a:rPr>
                        <m:t>, </m:t>
                      </m:r>
                      <m:r>
                        <a:rPr lang="en-US" i="1" dirty="0" err="1">
                          <a:solidFill>
                            <a:schemeClr val="accent6">
                              <a:lumMod val="75000"/>
                            </a:schemeClr>
                          </a:solidFill>
                          <a:latin typeface="Cambria Math" panose="02040503050406030204" pitchFamily="18" charset="0"/>
                        </a:rPr>
                        <m:t>𝐴</m:t>
                      </m:r>
                      <m:r>
                        <a:rPr lang="en-US" i="1" baseline="-25000" dirty="0" err="1">
                          <a:solidFill>
                            <a:schemeClr val="accent6">
                              <a:lumMod val="75000"/>
                            </a:schemeClr>
                          </a:solidFill>
                          <a:latin typeface="Cambria Math" panose="02040503050406030204" pitchFamily="18" charset="0"/>
                        </a:rPr>
                        <m:t>2</m:t>
                      </m:r>
                      <m:r>
                        <a:rPr lang="en-US" i="1" dirty="0">
                          <a:solidFill>
                            <a:schemeClr val="accent6">
                              <a:lumMod val="75000"/>
                            </a:schemeClr>
                          </a:solidFill>
                          <a:latin typeface="Cambria Math" panose="02040503050406030204" pitchFamily="18" charset="0"/>
                        </a:rPr>
                        <m:t>, …, </m:t>
                      </m:r>
                      <m:r>
                        <a:rPr lang="en-US" i="1" dirty="0" err="1">
                          <a:solidFill>
                            <a:schemeClr val="accent6">
                              <a:lumMod val="75000"/>
                            </a:schemeClr>
                          </a:solidFill>
                          <a:latin typeface="Cambria Math" panose="02040503050406030204" pitchFamily="18" charset="0"/>
                        </a:rPr>
                        <m:t>𝐴</m:t>
                      </m:r>
                      <m:r>
                        <a:rPr lang="en-US" i="1" baseline="-25000" dirty="0" err="1">
                          <a:solidFill>
                            <a:schemeClr val="accent6">
                              <a:lumMod val="75000"/>
                            </a:schemeClr>
                          </a:solidFill>
                          <a:latin typeface="Cambria Math" panose="02040503050406030204" pitchFamily="18" charset="0"/>
                        </a:rPr>
                        <m:t>𝑛</m:t>
                      </m:r>
                      <m:r>
                        <a:rPr lang="en-US" i="1" dirty="0" err="1">
                          <a:solidFill>
                            <a:schemeClr val="accent6">
                              <a:lumMod val="75000"/>
                            </a:schemeClr>
                          </a:solidFill>
                          <a:latin typeface="Cambria Math" panose="02040503050406030204" pitchFamily="18" charset="0"/>
                        </a:rPr>
                        <m:t>|</m:t>
                      </m:r>
                      <m:r>
                        <a:rPr lang="en-US" i="1" dirty="0" err="1">
                          <a:solidFill>
                            <a:schemeClr val="accent6">
                              <a:lumMod val="75000"/>
                            </a:schemeClr>
                          </a:solidFill>
                          <a:latin typeface="Cambria Math" panose="02040503050406030204" pitchFamily="18" charset="0"/>
                        </a:rPr>
                        <m:t>𝐶</m:t>
                      </m:r>
                      <m:r>
                        <a:rPr lang="en-US" i="1" dirty="0">
                          <a:solidFill>
                            <a:schemeClr val="accent6">
                              <a:lumMod val="75000"/>
                            </a:schemeClr>
                          </a:solidFill>
                          <a:latin typeface="Cambria Math" panose="02040503050406030204" pitchFamily="18" charset="0"/>
                        </a:rPr>
                        <m:t>) </m:t>
                      </m:r>
                      <m:r>
                        <a:rPr lang="en-US" i="1" dirty="0">
                          <a:solidFill>
                            <a:schemeClr val="accent6">
                              <a:lumMod val="75000"/>
                            </a:schemeClr>
                          </a:solidFill>
                          <a:latin typeface="Cambria Math" panose="02040503050406030204" pitchFamily="18" charset="0"/>
                        </a:rPr>
                        <m:t>𝑃</m:t>
                      </m:r>
                      <m:r>
                        <a:rPr lang="en-US" i="1" dirty="0">
                          <a:solidFill>
                            <a:schemeClr val="accent6">
                              <a:lumMod val="75000"/>
                            </a:schemeClr>
                          </a:solidFill>
                          <a:latin typeface="Cambria Math" panose="02040503050406030204" pitchFamily="18" charset="0"/>
                        </a:rPr>
                        <m:t>(</m:t>
                      </m:r>
                      <m:r>
                        <a:rPr lang="en-US" i="1" dirty="0">
                          <a:solidFill>
                            <a:schemeClr val="accent6">
                              <a:lumMod val="75000"/>
                            </a:schemeClr>
                          </a:solidFill>
                          <a:latin typeface="Cambria Math" panose="02040503050406030204" pitchFamily="18" charset="0"/>
                        </a:rPr>
                        <m:t>𝐶</m:t>
                      </m:r>
                      <m:r>
                        <a:rPr lang="en-US" i="1" dirty="0">
                          <a:solidFill>
                            <a:schemeClr val="accent6">
                              <a:lumMod val="75000"/>
                            </a:schemeClr>
                          </a:solidFill>
                          <a:latin typeface="Cambria Math" panose="02040503050406030204" pitchFamily="18" charset="0"/>
                        </a:rPr>
                        <m:t>)</m:t>
                      </m:r>
                    </m:oMath>
                  </m:oMathPara>
                </a14:m>
                <a:endParaRPr lang="en-US" dirty="0">
                  <a:solidFill>
                    <a:schemeClr val="accent6">
                      <a:lumMod val="75000"/>
                    </a:schemeClr>
                  </a:solidFill>
                </a:endParaRPr>
              </a:p>
              <a:p>
                <a:pPr lvl="2">
                  <a:lnSpc>
                    <a:spcPct val="90000"/>
                  </a:lnSpc>
                </a:pPr>
                <a:r>
                  <a:rPr lang="en-US" dirty="0"/>
                  <a:t>The value </a:t>
                </a:r>
                <a14:m>
                  <m:oMath xmlns:m="http://schemas.openxmlformats.org/officeDocument/2006/math">
                    <m:r>
                      <a:rPr lang="en-US" i="1">
                        <a:solidFill>
                          <a:srgbClr val="0070C0"/>
                        </a:solidFill>
                        <a:latin typeface="Cambria Math"/>
                      </a:rPr>
                      <m:t>𝑃</m:t>
                    </m:r>
                    <m:r>
                      <a:rPr lang="en-US" i="1">
                        <a:solidFill>
                          <a:srgbClr val="0070C0"/>
                        </a:solidFill>
                        <a:latin typeface="Cambria Math"/>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a:rPr>
                          <m:t>𝐴</m:t>
                        </m:r>
                      </m:e>
                      <m:sub>
                        <m:r>
                          <a:rPr lang="en-US" i="1">
                            <a:solidFill>
                              <a:srgbClr val="0070C0"/>
                            </a:solidFill>
                            <a:latin typeface="Cambria Math"/>
                          </a:rPr>
                          <m:t>1</m:t>
                        </m:r>
                      </m:sub>
                    </m:sSub>
                    <m:r>
                      <a:rPr lang="en-US" i="1">
                        <a:solidFill>
                          <a:srgbClr val="0070C0"/>
                        </a:solidFill>
                        <a:latin typeface="Cambria Math"/>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a:rPr>
                          <m:t>𝐴</m:t>
                        </m:r>
                      </m:e>
                      <m:sub>
                        <m:r>
                          <a:rPr lang="en-US" i="1">
                            <a:solidFill>
                              <a:srgbClr val="0070C0"/>
                            </a:solidFill>
                            <a:latin typeface="Cambria Math"/>
                          </a:rPr>
                          <m:t>𝑛</m:t>
                        </m:r>
                      </m:sub>
                    </m:sSub>
                    <m:r>
                      <a:rPr lang="en-US" i="1">
                        <a:solidFill>
                          <a:srgbClr val="0070C0"/>
                        </a:solidFill>
                        <a:latin typeface="Cambria Math"/>
                      </a:rPr>
                      <m:t>)</m:t>
                    </m:r>
                  </m:oMath>
                </a14:m>
                <a:r>
                  <a:rPr lang="en-US" dirty="0">
                    <a:solidFill>
                      <a:srgbClr val="0070C0"/>
                    </a:solidFill>
                  </a:rPr>
                  <a:t> </a:t>
                </a:r>
                <a:r>
                  <a:rPr lang="en-US" dirty="0"/>
                  <a:t>is the same for all values of </a:t>
                </a:r>
                <a14:m>
                  <m:oMath xmlns:m="http://schemas.openxmlformats.org/officeDocument/2006/math">
                    <m:r>
                      <a:rPr lang="en-US" i="1" dirty="0" smtClean="0">
                        <a:solidFill>
                          <a:srgbClr val="0070C0"/>
                        </a:solidFill>
                        <a:latin typeface="Cambria Math" panose="02040503050406030204" pitchFamily="18" charset="0"/>
                      </a:rPr>
                      <m:t>𝐶</m:t>
                    </m:r>
                  </m:oMath>
                </a14:m>
                <a:r>
                  <a:rPr lang="en-US" dirty="0"/>
                  <a:t>.</a:t>
                </a:r>
              </a:p>
              <a:p>
                <a:pPr>
                  <a:lnSpc>
                    <a:spcPct val="90000"/>
                  </a:lnSpc>
                </a:pPr>
                <a:endParaRPr lang="en-US" sz="2400" dirty="0"/>
              </a:p>
              <a:p>
                <a:pPr>
                  <a:lnSpc>
                    <a:spcPct val="90000"/>
                  </a:lnSpc>
                </a:pPr>
                <a:r>
                  <a:rPr lang="en-US" sz="2400" dirty="0"/>
                  <a:t>How to estimate </a:t>
                </a:r>
                <a14:m>
                  <m:oMath xmlns:m="http://schemas.openxmlformats.org/officeDocument/2006/math">
                    <m:r>
                      <a:rPr lang="en-US" sz="2400" i="1" dirty="0" smtClean="0">
                        <a:solidFill>
                          <a:schemeClr val="accent6">
                            <a:lumMod val="75000"/>
                          </a:schemeClr>
                        </a:solidFill>
                        <a:latin typeface="Cambria Math" panose="02040503050406030204" pitchFamily="18" charset="0"/>
                      </a:rPr>
                      <m:t>𝑃</m:t>
                    </m:r>
                    <m:r>
                      <a:rPr lang="en-US" sz="2400" i="1" dirty="0" smtClean="0">
                        <a:solidFill>
                          <a:schemeClr val="accent6">
                            <a:lumMod val="75000"/>
                          </a:schemeClr>
                        </a:solidFill>
                        <a:latin typeface="Cambria Math" panose="02040503050406030204" pitchFamily="18" charset="0"/>
                      </a:rPr>
                      <m:t>(</m:t>
                    </m:r>
                    <m:r>
                      <a:rPr lang="en-US" sz="2400" i="1" dirty="0" smtClean="0">
                        <a:solidFill>
                          <a:schemeClr val="accent6">
                            <a:lumMod val="75000"/>
                          </a:schemeClr>
                        </a:solidFill>
                        <a:latin typeface="Cambria Math" panose="02040503050406030204" pitchFamily="18" charset="0"/>
                      </a:rPr>
                      <m:t>𝐴</m:t>
                    </m:r>
                    <m:r>
                      <a:rPr lang="en-US" sz="2400" i="1" baseline="-25000" dirty="0">
                        <a:solidFill>
                          <a:schemeClr val="accent6">
                            <a:lumMod val="75000"/>
                          </a:schemeClr>
                        </a:solidFill>
                        <a:latin typeface="Cambria Math" panose="02040503050406030204" pitchFamily="18" charset="0"/>
                      </a:rPr>
                      <m:t>1</m:t>
                    </m:r>
                    <m:r>
                      <a:rPr lang="en-US" sz="2400" i="1" dirty="0">
                        <a:solidFill>
                          <a:schemeClr val="accent6">
                            <a:lumMod val="75000"/>
                          </a:schemeClr>
                        </a:solidFill>
                        <a:latin typeface="Cambria Math" panose="02040503050406030204" pitchFamily="18" charset="0"/>
                      </a:rPr>
                      <m:t>, </m:t>
                    </m:r>
                    <m:r>
                      <a:rPr lang="en-US" sz="2400" i="1" dirty="0" err="1">
                        <a:solidFill>
                          <a:schemeClr val="accent6">
                            <a:lumMod val="75000"/>
                          </a:schemeClr>
                        </a:solidFill>
                        <a:latin typeface="Cambria Math" panose="02040503050406030204" pitchFamily="18" charset="0"/>
                      </a:rPr>
                      <m:t>𝐴</m:t>
                    </m:r>
                    <m:r>
                      <a:rPr lang="en-US" sz="2400" i="1" baseline="-25000" dirty="0" err="1">
                        <a:solidFill>
                          <a:schemeClr val="accent6">
                            <a:lumMod val="75000"/>
                          </a:schemeClr>
                        </a:solidFill>
                        <a:latin typeface="Cambria Math" panose="02040503050406030204" pitchFamily="18" charset="0"/>
                      </a:rPr>
                      <m:t>2</m:t>
                    </m:r>
                    <m:r>
                      <a:rPr lang="en-US" sz="2400" i="1" dirty="0">
                        <a:solidFill>
                          <a:schemeClr val="accent6">
                            <a:lumMod val="75000"/>
                          </a:schemeClr>
                        </a:solidFill>
                        <a:latin typeface="Cambria Math" panose="02040503050406030204" pitchFamily="18" charset="0"/>
                      </a:rPr>
                      <m:t>, …, </m:t>
                    </m:r>
                    <m:r>
                      <a:rPr lang="en-US" sz="2400" i="1" dirty="0">
                        <a:solidFill>
                          <a:schemeClr val="accent6">
                            <a:lumMod val="75000"/>
                          </a:schemeClr>
                        </a:solidFill>
                        <a:latin typeface="Cambria Math" panose="02040503050406030204" pitchFamily="18" charset="0"/>
                      </a:rPr>
                      <m:t>𝐴𝑛</m:t>
                    </m:r>
                    <m:r>
                      <a:rPr lang="en-US" sz="2400" i="1" baseline="-25000" dirty="0">
                        <a:solidFill>
                          <a:schemeClr val="accent6">
                            <a:lumMod val="75000"/>
                          </a:schemeClr>
                        </a:solidFill>
                        <a:latin typeface="Cambria Math" panose="02040503050406030204" pitchFamily="18" charset="0"/>
                      </a:rPr>
                      <m:t> | </m:t>
                    </m:r>
                    <m:r>
                      <a:rPr lang="en-US" sz="2400" i="1" dirty="0">
                        <a:solidFill>
                          <a:schemeClr val="accent6">
                            <a:lumMod val="75000"/>
                          </a:schemeClr>
                        </a:solidFill>
                        <a:latin typeface="Cambria Math" panose="02040503050406030204" pitchFamily="18" charset="0"/>
                      </a:rPr>
                      <m:t>𝐶</m:t>
                    </m:r>
                    <m:r>
                      <a:rPr lang="en-US" sz="2400" i="1" dirty="0">
                        <a:solidFill>
                          <a:schemeClr val="accent6">
                            <a:lumMod val="75000"/>
                          </a:schemeClr>
                        </a:solidFill>
                        <a:latin typeface="Cambria Math" panose="02040503050406030204" pitchFamily="18" charset="0"/>
                      </a:rPr>
                      <m:t> )?</m:t>
                    </m:r>
                  </m:oMath>
                </a14:m>
                <a:endParaRPr lang="en-US" sz="2400" dirty="0">
                  <a:solidFill>
                    <a:schemeClr val="accent6">
                      <a:lumMod val="75000"/>
                    </a:schemeClr>
                  </a:solidFill>
                </a:endParaRPr>
              </a:p>
            </p:txBody>
          </p:sp>
        </mc:Choice>
        <mc:Fallback xmlns="">
          <p:sp>
            <p:nvSpPr>
              <p:cNvPr id="1070083" name="Rectangle 3"/>
              <p:cNvSpPr>
                <a:spLocks noGrp="1" noRot="1" noChangeAspect="1" noMove="1" noResize="1" noEditPoints="1" noAdjustHandles="1" noChangeArrowheads="1" noChangeShapeType="1" noTextEdit="1"/>
              </p:cNvSpPr>
              <p:nvPr>
                <p:ph type="body" idx="1"/>
              </p:nvPr>
            </p:nvSpPr>
            <p:spPr>
              <a:xfrm>
                <a:off x="533400" y="1526959"/>
                <a:ext cx="11353800" cy="5181600"/>
              </a:xfrm>
              <a:blipFill>
                <a:blip r:embed="rId2"/>
                <a:stretch>
                  <a:fillRect l="-483" t="-1529"/>
                </a:stretch>
              </a:blipFill>
            </p:spPr>
            <p:txBody>
              <a:bodyPr/>
              <a:lstStyle/>
              <a:p>
                <a:r>
                  <a:rPr lang="en-US">
                    <a:noFill/>
                  </a:rPr>
                  <a:t> </a:t>
                </a:r>
              </a:p>
            </p:txBody>
          </p:sp>
        </mc:Fallback>
      </mc:AlternateContent>
    </p:spTree>
    <p:extLst>
      <p:ext uri="{BB962C8B-B14F-4D97-AF65-F5344CB8AC3E}">
        <p14:creationId xmlns:p14="http://schemas.microsoft.com/office/powerpoint/2010/main" val="31194506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p:nvPr>
        </p:nvSpPr>
        <p:spPr/>
        <p:txBody>
          <a:bodyPr/>
          <a:lstStyle/>
          <a:p>
            <a:r>
              <a:rPr lang="en-US"/>
              <a:t>Naïve Bayes Classifier</a:t>
            </a:r>
          </a:p>
        </p:txBody>
      </p:sp>
      <mc:AlternateContent xmlns:mc="http://schemas.openxmlformats.org/markup-compatibility/2006" xmlns:a14="http://schemas.microsoft.com/office/drawing/2010/main">
        <mc:Choice Requires="a14">
          <p:sp>
            <p:nvSpPr>
              <p:cNvPr id="1071107" name="Rectangle 3"/>
              <p:cNvSpPr>
                <a:spLocks noGrp="1" noChangeArrowheads="1"/>
              </p:cNvSpPr>
              <p:nvPr>
                <p:ph type="body" idx="1"/>
              </p:nvPr>
            </p:nvSpPr>
            <p:spPr/>
            <p:txBody>
              <a:bodyPr/>
              <a:lstStyle/>
              <a:p>
                <a:r>
                  <a:rPr lang="en-US" sz="2400" dirty="0"/>
                  <a:t>Assume </a:t>
                </a:r>
                <a:r>
                  <a:rPr lang="en-US" sz="2400" dirty="0">
                    <a:solidFill>
                      <a:schemeClr val="accent6">
                        <a:lumMod val="75000"/>
                      </a:schemeClr>
                    </a:solidFill>
                  </a:rPr>
                  <a:t>conditional independence</a:t>
                </a:r>
                <a:r>
                  <a:rPr lang="en-US" sz="2400" dirty="0"/>
                  <a:t> among attributes </a:t>
                </a:r>
                <a14:m>
                  <m:oMath xmlns:m="http://schemas.openxmlformats.org/officeDocument/2006/math">
                    <m:r>
                      <a:rPr lang="en-US" sz="2400" i="1" dirty="0">
                        <a:solidFill>
                          <a:srgbClr val="00B0F0"/>
                        </a:solidFill>
                        <a:latin typeface="Cambria Math"/>
                      </a:rPr>
                      <m:t>𝐴</m:t>
                    </m:r>
                    <m:r>
                      <a:rPr lang="en-US" i="1" baseline="-25000" dirty="0">
                        <a:solidFill>
                          <a:srgbClr val="00B0F0"/>
                        </a:solidFill>
                        <a:latin typeface="Cambria Math"/>
                      </a:rPr>
                      <m:t>𝑖</m:t>
                    </m:r>
                  </m:oMath>
                </a14:m>
                <a:r>
                  <a:rPr lang="en-US" sz="2400" dirty="0">
                    <a:solidFill>
                      <a:srgbClr val="0070C0"/>
                    </a:solidFill>
                  </a:rPr>
                  <a:t> </a:t>
                </a:r>
                <a:r>
                  <a:rPr lang="en-US" sz="2400" dirty="0"/>
                  <a:t>when class </a:t>
                </a:r>
                <a:r>
                  <a:rPr lang="en-US" sz="2400" dirty="0">
                    <a:solidFill>
                      <a:srgbClr val="00B0F0"/>
                    </a:solidFill>
                  </a:rPr>
                  <a:t>C</a:t>
                </a:r>
                <a:r>
                  <a:rPr lang="en-US" sz="2400" dirty="0"/>
                  <a:t> is given:    </a:t>
                </a:r>
              </a:p>
              <a:p>
                <a:pPr lvl="1"/>
                <a14:m>
                  <m:oMath xmlns:m="http://schemas.openxmlformats.org/officeDocument/2006/math">
                    <m:r>
                      <a:rPr lang="en-US" i="1" dirty="0">
                        <a:solidFill>
                          <a:schemeClr val="accent6">
                            <a:lumMod val="75000"/>
                          </a:schemeClr>
                        </a:solidFill>
                        <a:latin typeface="Cambria Math"/>
                      </a:rPr>
                      <m:t>𝑃</m:t>
                    </m:r>
                    <m:r>
                      <a:rPr lang="en-US" i="1" dirty="0">
                        <a:solidFill>
                          <a:schemeClr val="accent6">
                            <a:lumMod val="75000"/>
                          </a:schemeClr>
                        </a:solidFill>
                        <a:latin typeface="Cambria Math"/>
                      </a:rPr>
                      <m:t>(</m:t>
                    </m:r>
                    <m:sSub>
                      <m:sSubPr>
                        <m:ctrlPr>
                          <a:rPr lang="en-US" i="1" dirty="0">
                            <a:solidFill>
                              <a:schemeClr val="accent6">
                                <a:lumMod val="75000"/>
                              </a:schemeClr>
                            </a:solidFill>
                            <a:latin typeface="Cambria Math" panose="02040503050406030204" pitchFamily="18" charset="0"/>
                          </a:rPr>
                        </m:ctrlPr>
                      </m:sSubPr>
                      <m:e>
                        <m:r>
                          <a:rPr lang="en-US" i="1" dirty="0">
                            <a:solidFill>
                              <a:schemeClr val="accent6">
                                <a:lumMod val="75000"/>
                              </a:schemeClr>
                            </a:solidFill>
                            <a:latin typeface="Cambria Math"/>
                          </a:rPr>
                          <m:t>𝐴</m:t>
                        </m:r>
                      </m:e>
                      <m:sub>
                        <m:r>
                          <a:rPr lang="en-US" i="1" dirty="0">
                            <a:solidFill>
                              <a:schemeClr val="accent6">
                                <a:lumMod val="75000"/>
                              </a:schemeClr>
                            </a:solidFill>
                            <a:latin typeface="Cambria Math"/>
                          </a:rPr>
                          <m:t>1</m:t>
                        </m:r>
                      </m:sub>
                    </m:sSub>
                    <m:r>
                      <a:rPr lang="en-US" i="1" dirty="0">
                        <a:solidFill>
                          <a:schemeClr val="accent6">
                            <a:lumMod val="75000"/>
                          </a:schemeClr>
                        </a:solidFill>
                        <a:latin typeface="Cambria Math"/>
                      </a:rPr>
                      <m:t>,</m:t>
                    </m:r>
                    <m:sSub>
                      <m:sSubPr>
                        <m:ctrlPr>
                          <a:rPr lang="en-US" i="1" dirty="0">
                            <a:solidFill>
                              <a:schemeClr val="accent6">
                                <a:lumMod val="75000"/>
                              </a:schemeClr>
                            </a:solidFill>
                            <a:latin typeface="Cambria Math" panose="02040503050406030204" pitchFamily="18" charset="0"/>
                          </a:rPr>
                        </m:ctrlPr>
                      </m:sSubPr>
                      <m:e>
                        <m:r>
                          <a:rPr lang="en-US" i="1" dirty="0">
                            <a:solidFill>
                              <a:schemeClr val="accent6">
                                <a:lumMod val="75000"/>
                              </a:schemeClr>
                            </a:solidFill>
                            <a:latin typeface="Cambria Math"/>
                          </a:rPr>
                          <m:t>𝐴</m:t>
                        </m:r>
                      </m:e>
                      <m:sub>
                        <m:r>
                          <a:rPr lang="en-US" i="1" dirty="0">
                            <a:solidFill>
                              <a:schemeClr val="accent6">
                                <a:lumMod val="75000"/>
                              </a:schemeClr>
                            </a:solidFill>
                            <a:latin typeface="Cambria Math"/>
                          </a:rPr>
                          <m:t>2</m:t>
                        </m:r>
                      </m:sub>
                    </m:sSub>
                    <m:r>
                      <a:rPr lang="en-US" i="1" dirty="0">
                        <a:solidFill>
                          <a:schemeClr val="accent6">
                            <a:lumMod val="75000"/>
                          </a:schemeClr>
                        </a:solidFill>
                        <a:latin typeface="Cambria Math"/>
                      </a:rPr>
                      <m:t>,…,</m:t>
                    </m:r>
                    <m:sSub>
                      <m:sSubPr>
                        <m:ctrlPr>
                          <a:rPr lang="en-US" i="1" dirty="0">
                            <a:solidFill>
                              <a:schemeClr val="accent6">
                                <a:lumMod val="75000"/>
                              </a:schemeClr>
                            </a:solidFill>
                            <a:latin typeface="Cambria Math" panose="02040503050406030204" pitchFamily="18" charset="0"/>
                          </a:rPr>
                        </m:ctrlPr>
                      </m:sSubPr>
                      <m:e>
                        <m:r>
                          <a:rPr lang="en-US" i="1" dirty="0">
                            <a:solidFill>
                              <a:schemeClr val="accent6">
                                <a:lumMod val="75000"/>
                              </a:schemeClr>
                            </a:solidFill>
                            <a:latin typeface="Cambria Math"/>
                          </a:rPr>
                          <m:t>𝐴</m:t>
                        </m:r>
                      </m:e>
                      <m:sub>
                        <m:r>
                          <a:rPr lang="en-US" i="1" dirty="0">
                            <a:solidFill>
                              <a:schemeClr val="accent6">
                                <a:lumMod val="75000"/>
                              </a:schemeClr>
                            </a:solidFill>
                            <a:latin typeface="Cambria Math"/>
                          </a:rPr>
                          <m:t>𝑛</m:t>
                        </m:r>
                      </m:sub>
                    </m:sSub>
                    <m:r>
                      <a:rPr lang="en-US" i="1" dirty="0">
                        <a:solidFill>
                          <a:schemeClr val="accent6">
                            <a:lumMod val="75000"/>
                          </a:schemeClr>
                        </a:solidFill>
                        <a:latin typeface="Cambria Math"/>
                      </a:rPr>
                      <m:t>|</m:t>
                    </m:r>
                    <m:r>
                      <a:rPr lang="en-US" i="1" dirty="0">
                        <a:solidFill>
                          <a:schemeClr val="accent6">
                            <a:lumMod val="75000"/>
                          </a:schemeClr>
                        </a:solidFill>
                        <a:latin typeface="Cambria Math"/>
                      </a:rPr>
                      <m:t>𝐶</m:t>
                    </m:r>
                    <m:r>
                      <a:rPr lang="en-US" i="1" dirty="0">
                        <a:solidFill>
                          <a:schemeClr val="accent6">
                            <a:lumMod val="75000"/>
                          </a:schemeClr>
                        </a:solidFill>
                        <a:latin typeface="Cambria Math"/>
                      </a:rPr>
                      <m:t>)= </m:t>
                    </m:r>
                    <m:r>
                      <a:rPr lang="en-US" i="1" dirty="0">
                        <a:solidFill>
                          <a:schemeClr val="accent6">
                            <a:lumMod val="75000"/>
                          </a:schemeClr>
                        </a:solidFill>
                        <a:latin typeface="Cambria Math"/>
                      </a:rPr>
                      <m:t>𝑃</m:t>
                    </m:r>
                    <m:r>
                      <a:rPr lang="en-US" i="1" dirty="0">
                        <a:solidFill>
                          <a:schemeClr val="accent6">
                            <a:lumMod val="75000"/>
                          </a:schemeClr>
                        </a:solidFill>
                        <a:latin typeface="Cambria Math"/>
                      </a:rPr>
                      <m:t>(</m:t>
                    </m:r>
                    <m:sSub>
                      <m:sSubPr>
                        <m:ctrlPr>
                          <a:rPr lang="en-US" i="1" dirty="0">
                            <a:solidFill>
                              <a:schemeClr val="accent6">
                                <a:lumMod val="75000"/>
                              </a:schemeClr>
                            </a:solidFill>
                            <a:latin typeface="Cambria Math" panose="02040503050406030204" pitchFamily="18" charset="0"/>
                          </a:rPr>
                        </m:ctrlPr>
                      </m:sSubPr>
                      <m:e>
                        <m:r>
                          <a:rPr lang="en-US" i="1" dirty="0">
                            <a:solidFill>
                              <a:schemeClr val="accent6">
                                <a:lumMod val="75000"/>
                              </a:schemeClr>
                            </a:solidFill>
                            <a:latin typeface="Cambria Math"/>
                          </a:rPr>
                          <m:t>𝐴</m:t>
                        </m:r>
                      </m:e>
                      <m:sub>
                        <m:r>
                          <a:rPr lang="en-US" i="1" dirty="0">
                            <a:solidFill>
                              <a:schemeClr val="accent6">
                                <a:lumMod val="75000"/>
                              </a:schemeClr>
                            </a:solidFill>
                            <a:latin typeface="Cambria Math"/>
                          </a:rPr>
                          <m:t>1</m:t>
                        </m:r>
                      </m:sub>
                    </m:sSub>
                    <m:r>
                      <a:rPr lang="en-US" i="1" dirty="0">
                        <a:solidFill>
                          <a:schemeClr val="accent6">
                            <a:lumMod val="75000"/>
                          </a:schemeClr>
                        </a:solidFill>
                        <a:latin typeface="Cambria Math"/>
                      </a:rPr>
                      <m:t>|</m:t>
                    </m:r>
                    <m:r>
                      <a:rPr lang="en-US" i="1" dirty="0">
                        <a:solidFill>
                          <a:schemeClr val="accent6">
                            <a:lumMod val="75000"/>
                          </a:schemeClr>
                        </a:solidFill>
                        <a:latin typeface="Cambria Math"/>
                      </a:rPr>
                      <m:t>𝐶</m:t>
                    </m:r>
                    <m:r>
                      <a:rPr lang="en-US" i="1" dirty="0">
                        <a:solidFill>
                          <a:schemeClr val="accent6">
                            <a:lumMod val="75000"/>
                          </a:schemeClr>
                        </a:solidFill>
                        <a:latin typeface="Cambria Math"/>
                      </a:rPr>
                      <m:t>) </m:t>
                    </m:r>
                    <m:r>
                      <a:rPr lang="en-US" i="1" dirty="0">
                        <a:solidFill>
                          <a:schemeClr val="accent6">
                            <a:lumMod val="75000"/>
                          </a:schemeClr>
                        </a:solidFill>
                        <a:latin typeface="Cambria Math"/>
                      </a:rPr>
                      <m:t>𝑃</m:t>
                    </m:r>
                    <m:r>
                      <a:rPr lang="en-US" i="1" dirty="0">
                        <a:solidFill>
                          <a:schemeClr val="accent6">
                            <a:lumMod val="75000"/>
                          </a:schemeClr>
                        </a:solidFill>
                        <a:latin typeface="Cambria Math"/>
                      </a:rPr>
                      <m:t>(</m:t>
                    </m:r>
                    <m:sSub>
                      <m:sSubPr>
                        <m:ctrlPr>
                          <a:rPr lang="en-US" i="1" dirty="0">
                            <a:solidFill>
                              <a:schemeClr val="accent6">
                                <a:lumMod val="75000"/>
                              </a:schemeClr>
                            </a:solidFill>
                            <a:latin typeface="Cambria Math" panose="02040503050406030204" pitchFamily="18" charset="0"/>
                          </a:rPr>
                        </m:ctrlPr>
                      </m:sSubPr>
                      <m:e>
                        <m:r>
                          <a:rPr lang="en-US" i="1" dirty="0">
                            <a:solidFill>
                              <a:schemeClr val="accent6">
                                <a:lumMod val="75000"/>
                              </a:schemeClr>
                            </a:solidFill>
                            <a:latin typeface="Cambria Math"/>
                          </a:rPr>
                          <m:t>𝐴</m:t>
                        </m:r>
                      </m:e>
                      <m:sub>
                        <m:r>
                          <a:rPr lang="en-US" i="1" dirty="0">
                            <a:solidFill>
                              <a:schemeClr val="accent6">
                                <a:lumMod val="75000"/>
                              </a:schemeClr>
                            </a:solidFill>
                            <a:latin typeface="Cambria Math"/>
                          </a:rPr>
                          <m:t>2</m:t>
                        </m:r>
                      </m:sub>
                    </m:sSub>
                    <m:d>
                      <m:dPr>
                        <m:begChr m:val="|"/>
                        <m:ctrlPr>
                          <a:rPr lang="en-US" i="1" dirty="0">
                            <a:solidFill>
                              <a:schemeClr val="accent6">
                                <a:lumMod val="75000"/>
                              </a:schemeClr>
                            </a:solidFill>
                            <a:latin typeface="Cambria Math" panose="02040503050406030204" pitchFamily="18" charset="0"/>
                          </a:rPr>
                        </m:ctrlPr>
                      </m:dPr>
                      <m:e>
                        <m:r>
                          <a:rPr lang="en-US" i="1" dirty="0">
                            <a:solidFill>
                              <a:schemeClr val="accent6">
                                <a:lumMod val="75000"/>
                              </a:schemeClr>
                            </a:solidFill>
                            <a:latin typeface="Cambria Math"/>
                          </a:rPr>
                          <m:t>𝐶</m:t>
                        </m:r>
                      </m:e>
                    </m:d>
                    <m:r>
                      <a:rPr lang="en-US" i="1" dirty="0">
                        <a:solidFill>
                          <a:schemeClr val="accent6">
                            <a:lumMod val="75000"/>
                          </a:schemeClr>
                        </a:solidFill>
                        <a:latin typeface="Cambria Math"/>
                      </a:rPr>
                      <m:t>⋯</m:t>
                    </m:r>
                    <m:r>
                      <a:rPr lang="en-US" i="1" dirty="0">
                        <a:solidFill>
                          <a:schemeClr val="accent6">
                            <a:lumMod val="75000"/>
                          </a:schemeClr>
                        </a:solidFill>
                        <a:latin typeface="Cambria Math"/>
                      </a:rPr>
                      <m:t>𝑃</m:t>
                    </m:r>
                    <m:r>
                      <a:rPr lang="en-US" i="1" dirty="0">
                        <a:solidFill>
                          <a:schemeClr val="accent6">
                            <a:lumMod val="75000"/>
                          </a:schemeClr>
                        </a:solidFill>
                        <a:latin typeface="Cambria Math"/>
                      </a:rPr>
                      <m:t>(</m:t>
                    </m:r>
                    <m:sSub>
                      <m:sSubPr>
                        <m:ctrlPr>
                          <a:rPr lang="en-US" i="1" dirty="0">
                            <a:solidFill>
                              <a:schemeClr val="accent6">
                                <a:lumMod val="75000"/>
                              </a:schemeClr>
                            </a:solidFill>
                            <a:latin typeface="Cambria Math" panose="02040503050406030204" pitchFamily="18" charset="0"/>
                          </a:rPr>
                        </m:ctrlPr>
                      </m:sSubPr>
                      <m:e>
                        <m:r>
                          <a:rPr lang="en-US" i="1" dirty="0">
                            <a:solidFill>
                              <a:schemeClr val="accent6">
                                <a:lumMod val="75000"/>
                              </a:schemeClr>
                            </a:solidFill>
                            <a:latin typeface="Cambria Math"/>
                          </a:rPr>
                          <m:t>𝐴</m:t>
                        </m:r>
                      </m:e>
                      <m:sub>
                        <m:r>
                          <a:rPr lang="en-US" i="1" dirty="0">
                            <a:solidFill>
                              <a:schemeClr val="accent6">
                                <a:lumMod val="75000"/>
                              </a:schemeClr>
                            </a:solidFill>
                            <a:latin typeface="Cambria Math"/>
                          </a:rPr>
                          <m:t>𝑛</m:t>
                        </m:r>
                      </m:sub>
                    </m:sSub>
                    <m:r>
                      <a:rPr lang="en-US" i="1" dirty="0">
                        <a:solidFill>
                          <a:schemeClr val="accent6">
                            <a:lumMod val="75000"/>
                          </a:schemeClr>
                        </a:solidFill>
                        <a:latin typeface="Cambria Math"/>
                      </a:rPr>
                      <m:t>|</m:t>
                    </m:r>
                    <m:r>
                      <a:rPr lang="en-US" i="1" dirty="0">
                        <a:solidFill>
                          <a:schemeClr val="accent6">
                            <a:lumMod val="75000"/>
                          </a:schemeClr>
                        </a:solidFill>
                        <a:latin typeface="Cambria Math"/>
                      </a:rPr>
                      <m:t>𝐶</m:t>
                    </m:r>
                    <m:r>
                      <a:rPr lang="en-US" i="1" dirty="0">
                        <a:solidFill>
                          <a:schemeClr val="accent6">
                            <a:lumMod val="75000"/>
                          </a:schemeClr>
                        </a:solidFill>
                        <a:latin typeface="Cambria Math"/>
                      </a:rPr>
                      <m:t>)</m:t>
                    </m:r>
                  </m:oMath>
                </a14:m>
                <a:endParaRPr lang="en-US" dirty="0">
                  <a:solidFill>
                    <a:schemeClr val="accent6">
                      <a:lumMod val="75000"/>
                    </a:schemeClr>
                  </a:solidFill>
                </a:endParaRPr>
              </a:p>
              <a:p>
                <a:pPr lvl="1"/>
                <a:endParaRPr lang="en-US" dirty="0"/>
              </a:p>
              <a:p>
                <a:pPr lvl="1"/>
                <a:r>
                  <a:rPr lang="en-US" dirty="0"/>
                  <a:t>We can estimate </a:t>
                </a:r>
                <a14:m>
                  <m:oMath xmlns:m="http://schemas.openxmlformats.org/officeDocument/2006/math">
                    <m:r>
                      <a:rPr lang="en-US" i="1" dirty="0">
                        <a:solidFill>
                          <a:srgbClr val="00B0F0"/>
                        </a:solidFill>
                        <a:latin typeface="Cambria Math"/>
                      </a:rPr>
                      <m:t>𝑃</m:t>
                    </m:r>
                    <m:r>
                      <a:rPr lang="en-US" i="1" dirty="0">
                        <a:solidFill>
                          <a:srgbClr val="00B0F0"/>
                        </a:solidFill>
                        <a:latin typeface="Cambria Math"/>
                      </a:rPr>
                      <m:t>(</m:t>
                    </m:r>
                    <m:r>
                      <a:rPr lang="en-US" i="1" dirty="0">
                        <a:solidFill>
                          <a:srgbClr val="00B0F0"/>
                        </a:solidFill>
                        <a:latin typeface="Cambria Math"/>
                      </a:rPr>
                      <m:t>𝐴𝑖</m:t>
                    </m:r>
                    <m:r>
                      <a:rPr lang="en-US" i="1" dirty="0">
                        <a:solidFill>
                          <a:srgbClr val="00B0F0"/>
                        </a:solidFill>
                        <a:latin typeface="Cambria Math"/>
                      </a:rPr>
                      <m:t>| </m:t>
                    </m:r>
                    <m:r>
                      <a:rPr lang="en-US" i="1" dirty="0">
                        <a:solidFill>
                          <a:srgbClr val="00B0F0"/>
                        </a:solidFill>
                        <a:latin typeface="Cambria Math"/>
                      </a:rPr>
                      <m:t>𝐶</m:t>
                    </m:r>
                    <m:r>
                      <a:rPr lang="en-US" i="1" dirty="0">
                        <a:solidFill>
                          <a:srgbClr val="00B0F0"/>
                        </a:solidFill>
                        <a:latin typeface="Cambria Math"/>
                      </a:rPr>
                      <m:t>) </m:t>
                    </m:r>
                  </m:oMath>
                </a14:m>
                <a:r>
                  <a:rPr lang="en-US" dirty="0"/>
                  <a:t>from the data.</a:t>
                </a:r>
                <a:endParaRPr lang="en-US" dirty="0">
                  <a:solidFill>
                    <a:srgbClr val="00B0F0"/>
                  </a:solidFill>
                </a:endParaRPr>
              </a:p>
              <a:p>
                <a:pPr lvl="1">
                  <a:buFont typeface="Arial" charset="0"/>
                  <a:buNone/>
                </a:pPr>
                <a:endParaRPr lang="en-US" dirty="0"/>
              </a:p>
              <a:p>
                <a:pPr lvl="1"/>
                <a:r>
                  <a:rPr lang="en-US" dirty="0"/>
                  <a:t>New point </a:t>
                </a:r>
                <a14:m>
                  <m:oMath xmlns:m="http://schemas.openxmlformats.org/officeDocument/2006/math">
                    <m:r>
                      <a:rPr lang="en-US" i="1" dirty="0">
                        <a:solidFill>
                          <a:srgbClr val="C00000"/>
                        </a:solidFill>
                        <a:latin typeface="Cambria Math"/>
                      </a:rPr>
                      <m:t>𝑋</m:t>
                    </m:r>
                    <m:r>
                      <a:rPr lang="en-US" i="1" dirty="0">
                        <a:solidFill>
                          <a:srgbClr val="C00000"/>
                        </a:solidFill>
                        <a:latin typeface="Cambria Math"/>
                      </a:rPr>
                      <m:t>=(</m:t>
                    </m:r>
                    <m:sSub>
                      <m:sSubPr>
                        <m:ctrlPr>
                          <a:rPr lang="en-US" i="1" dirty="0">
                            <a:solidFill>
                              <a:srgbClr val="C00000"/>
                            </a:solidFill>
                            <a:latin typeface="Cambria Math" panose="02040503050406030204" pitchFamily="18" charset="0"/>
                          </a:rPr>
                        </m:ctrlPr>
                      </m:sSubPr>
                      <m:e>
                        <m:r>
                          <a:rPr lang="en-US" i="1" dirty="0">
                            <a:solidFill>
                              <a:srgbClr val="C00000"/>
                            </a:solidFill>
                            <a:latin typeface="Cambria Math"/>
                          </a:rPr>
                          <m:t>𝐴</m:t>
                        </m:r>
                      </m:e>
                      <m:sub>
                        <m:r>
                          <a:rPr lang="en-US" i="1" dirty="0">
                            <a:solidFill>
                              <a:srgbClr val="C00000"/>
                            </a:solidFill>
                            <a:latin typeface="Cambria Math"/>
                          </a:rPr>
                          <m:t>1</m:t>
                        </m:r>
                      </m:sub>
                    </m:sSub>
                    <m:r>
                      <a:rPr lang="en-US" i="1" dirty="0">
                        <a:solidFill>
                          <a:srgbClr val="C00000"/>
                        </a:solidFill>
                        <a:latin typeface="Cambria Math"/>
                      </a:rPr>
                      <m:t>=</m:t>
                    </m:r>
                    <m:sSub>
                      <m:sSubPr>
                        <m:ctrlPr>
                          <a:rPr lang="en-US" i="1" dirty="0">
                            <a:solidFill>
                              <a:srgbClr val="C00000"/>
                            </a:solidFill>
                            <a:latin typeface="Cambria Math" panose="02040503050406030204" pitchFamily="18" charset="0"/>
                          </a:rPr>
                        </m:ctrlPr>
                      </m:sSubPr>
                      <m:e>
                        <m:r>
                          <a:rPr lang="en-US" i="1" dirty="0">
                            <a:solidFill>
                              <a:srgbClr val="C00000"/>
                            </a:solidFill>
                            <a:latin typeface="Cambria Math"/>
                          </a:rPr>
                          <m:t>𝛼</m:t>
                        </m:r>
                      </m:e>
                      <m:sub>
                        <m:r>
                          <a:rPr lang="en-US" i="1" dirty="0">
                            <a:solidFill>
                              <a:srgbClr val="C00000"/>
                            </a:solidFill>
                            <a:latin typeface="Cambria Math"/>
                          </a:rPr>
                          <m:t>1</m:t>
                        </m:r>
                      </m:sub>
                    </m:sSub>
                    <m:r>
                      <a:rPr lang="en-US" i="1" dirty="0">
                        <a:solidFill>
                          <a:srgbClr val="C00000"/>
                        </a:solidFill>
                        <a:latin typeface="Cambria Math"/>
                      </a:rPr>
                      <m:t>, …</m:t>
                    </m:r>
                    <m:r>
                      <a:rPr lang="en-US" i="1" dirty="0">
                        <a:solidFill>
                          <a:srgbClr val="C00000"/>
                        </a:solidFill>
                        <a:latin typeface="Cambria Math" panose="02040503050406030204" pitchFamily="18" charset="0"/>
                      </a:rPr>
                      <m:t>,</m:t>
                    </m:r>
                    <m:sSub>
                      <m:sSubPr>
                        <m:ctrlPr>
                          <a:rPr lang="en-US" i="1" dirty="0">
                            <a:solidFill>
                              <a:srgbClr val="C00000"/>
                            </a:solidFill>
                            <a:latin typeface="Cambria Math" panose="02040503050406030204" pitchFamily="18" charset="0"/>
                          </a:rPr>
                        </m:ctrlPr>
                      </m:sSubPr>
                      <m:e>
                        <m:r>
                          <a:rPr lang="en-US" i="1" dirty="0">
                            <a:solidFill>
                              <a:srgbClr val="C00000"/>
                            </a:solidFill>
                            <a:latin typeface="Cambria Math"/>
                          </a:rPr>
                          <m:t>𝐴</m:t>
                        </m:r>
                      </m:e>
                      <m:sub>
                        <m:r>
                          <a:rPr lang="en-US" i="1" dirty="0">
                            <a:solidFill>
                              <a:srgbClr val="C00000"/>
                            </a:solidFill>
                            <a:latin typeface="Cambria Math"/>
                          </a:rPr>
                          <m:t>𝑛</m:t>
                        </m:r>
                      </m:sub>
                    </m:sSub>
                    <m:r>
                      <a:rPr lang="en-US" i="1" dirty="0">
                        <a:solidFill>
                          <a:srgbClr val="C00000"/>
                        </a:solidFill>
                        <a:latin typeface="Cambria Math"/>
                      </a:rPr>
                      <m:t>=</m:t>
                    </m:r>
                    <m:sSub>
                      <m:sSubPr>
                        <m:ctrlPr>
                          <a:rPr lang="en-US" i="1" dirty="0">
                            <a:solidFill>
                              <a:srgbClr val="C00000"/>
                            </a:solidFill>
                            <a:latin typeface="Cambria Math" panose="02040503050406030204" pitchFamily="18" charset="0"/>
                          </a:rPr>
                        </m:ctrlPr>
                      </m:sSubPr>
                      <m:e>
                        <m:r>
                          <a:rPr lang="en-US" i="1" dirty="0">
                            <a:solidFill>
                              <a:srgbClr val="C00000"/>
                            </a:solidFill>
                            <a:latin typeface="Cambria Math"/>
                          </a:rPr>
                          <m:t>𝛼</m:t>
                        </m:r>
                      </m:e>
                      <m:sub>
                        <m:r>
                          <a:rPr lang="en-US" i="1" dirty="0">
                            <a:solidFill>
                              <a:srgbClr val="C00000"/>
                            </a:solidFill>
                            <a:latin typeface="Cambria Math"/>
                          </a:rPr>
                          <m:t>𝑛</m:t>
                        </m:r>
                      </m:sub>
                    </m:sSub>
                    <m:r>
                      <a:rPr lang="en-US" i="1" dirty="0">
                        <a:solidFill>
                          <a:srgbClr val="C00000"/>
                        </a:solidFill>
                        <a:latin typeface="Cambria Math"/>
                      </a:rPr>
                      <m:t>) </m:t>
                    </m:r>
                  </m:oMath>
                </a14:m>
                <a:r>
                  <a:rPr lang="en-US" dirty="0"/>
                  <a:t>is classified to class </a:t>
                </a:r>
                <a:r>
                  <a:rPr lang="en-US" dirty="0">
                    <a:solidFill>
                      <a:srgbClr val="00B0F0"/>
                    </a:solidFill>
                  </a:rPr>
                  <a:t>c </a:t>
                </a:r>
                <a:r>
                  <a:rPr lang="en-US" dirty="0"/>
                  <a:t>if </a:t>
                </a:r>
              </a:p>
              <a:p>
                <a:pPr marL="274320" lvl="1" indent="0">
                  <a:buNone/>
                </a:pPr>
                <a:r>
                  <a:rPr lang="en-US" b="0" dirty="0">
                    <a:solidFill>
                      <a:srgbClr val="00B0F0"/>
                    </a:solidFill>
                  </a:rPr>
                  <a:t> 		</a:t>
                </a:r>
                <a14:m>
                  <m:oMath xmlns:m="http://schemas.openxmlformats.org/officeDocument/2006/math">
                    <m:r>
                      <a:rPr lang="en-US" i="1">
                        <a:solidFill>
                          <a:schemeClr val="accent6">
                            <a:lumMod val="75000"/>
                          </a:schemeClr>
                        </a:solidFill>
                        <a:latin typeface="Cambria Math"/>
                      </a:rPr>
                      <m:t>𝑃</m:t>
                    </m:r>
                    <m:d>
                      <m:dPr>
                        <m:ctrlPr>
                          <a:rPr lang="en-US" i="1">
                            <a:solidFill>
                              <a:schemeClr val="accent6">
                                <a:lumMod val="75000"/>
                              </a:schemeClr>
                            </a:solidFill>
                            <a:latin typeface="Cambria Math" panose="02040503050406030204" pitchFamily="18" charset="0"/>
                          </a:rPr>
                        </m:ctrlPr>
                      </m:dPr>
                      <m:e>
                        <m:r>
                          <a:rPr lang="en-US" i="1">
                            <a:solidFill>
                              <a:schemeClr val="accent6">
                                <a:lumMod val="75000"/>
                              </a:schemeClr>
                            </a:solidFill>
                            <a:latin typeface="Cambria Math"/>
                          </a:rPr>
                          <m:t>𝐶</m:t>
                        </m:r>
                        <m:r>
                          <a:rPr lang="en-US" i="1">
                            <a:solidFill>
                              <a:schemeClr val="accent6">
                                <a:lumMod val="75000"/>
                              </a:schemeClr>
                            </a:solidFill>
                            <a:latin typeface="Cambria Math"/>
                          </a:rPr>
                          <m:t>=</m:t>
                        </m:r>
                        <m:r>
                          <a:rPr lang="en-US" i="1">
                            <a:solidFill>
                              <a:schemeClr val="accent6">
                                <a:lumMod val="75000"/>
                              </a:schemeClr>
                            </a:solidFill>
                            <a:latin typeface="Cambria Math"/>
                          </a:rPr>
                          <m:t>𝑐</m:t>
                        </m:r>
                      </m:e>
                      <m:e>
                        <m:r>
                          <a:rPr lang="en-US" i="1">
                            <a:solidFill>
                              <a:schemeClr val="accent6">
                                <a:lumMod val="75000"/>
                              </a:schemeClr>
                            </a:solidFill>
                            <a:latin typeface="Cambria Math"/>
                          </a:rPr>
                          <m:t>𝑋</m:t>
                        </m:r>
                      </m:e>
                    </m:d>
                    <m:r>
                      <a:rPr lang="en-US" i="1">
                        <a:solidFill>
                          <a:schemeClr val="accent6">
                            <a:lumMod val="75000"/>
                          </a:schemeClr>
                        </a:solidFill>
                        <a:latin typeface="Cambria Math"/>
                      </a:rPr>
                      <m:t>=</m:t>
                    </m:r>
                    <m:r>
                      <a:rPr lang="en-US" i="1">
                        <a:solidFill>
                          <a:schemeClr val="accent6">
                            <a:lumMod val="75000"/>
                          </a:schemeClr>
                        </a:solidFill>
                        <a:latin typeface="Cambria Math"/>
                      </a:rPr>
                      <m:t>𝑃</m:t>
                    </m:r>
                    <m:d>
                      <m:dPr>
                        <m:ctrlPr>
                          <a:rPr lang="en-US" i="1">
                            <a:solidFill>
                              <a:schemeClr val="accent6">
                                <a:lumMod val="75000"/>
                              </a:schemeClr>
                            </a:solidFill>
                            <a:latin typeface="Cambria Math" panose="02040503050406030204" pitchFamily="18" charset="0"/>
                          </a:rPr>
                        </m:ctrlPr>
                      </m:dPr>
                      <m:e>
                        <m:r>
                          <a:rPr lang="en-US" i="1">
                            <a:solidFill>
                              <a:schemeClr val="accent6">
                                <a:lumMod val="75000"/>
                              </a:schemeClr>
                            </a:solidFill>
                            <a:latin typeface="Cambria Math"/>
                          </a:rPr>
                          <m:t>𝐶</m:t>
                        </m:r>
                        <m:r>
                          <a:rPr lang="en-US" i="1">
                            <a:solidFill>
                              <a:schemeClr val="accent6">
                                <a:lumMod val="75000"/>
                              </a:schemeClr>
                            </a:solidFill>
                            <a:latin typeface="Cambria Math"/>
                          </a:rPr>
                          <m:t>=</m:t>
                        </m:r>
                        <m:r>
                          <a:rPr lang="en-US" i="1">
                            <a:solidFill>
                              <a:schemeClr val="accent6">
                                <a:lumMod val="75000"/>
                              </a:schemeClr>
                            </a:solidFill>
                            <a:latin typeface="Cambria Math"/>
                          </a:rPr>
                          <m:t>𝑐</m:t>
                        </m:r>
                      </m:e>
                    </m:d>
                    <m:nary>
                      <m:naryPr>
                        <m:chr m:val="∏"/>
                        <m:supHide m:val="on"/>
                        <m:ctrlPr>
                          <a:rPr lang="en-US" i="1">
                            <a:solidFill>
                              <a:schemeClr val="accent6">
                                <a:lumMod val="75000"/>
                              </a:schemeClr>
                            </a:solidFill>
                            <a:latin typeface="Cambria Math" panose="02040503050406030204" pitchFamily="18" charset="0"/>
                          </a:rPr>
                        </m:ctrlPr>
                      </m:naryPr>
                      <m:sub>
                        <m:r>
                          <a:rPr lang="en-US" i="1">
                            <a:solidFill>
                              <a:schemeClr val="accent6">
                                <a:lumMod val="75000"/>
                              </a:schemeClr>
                            </a:solidFill>
                            <a:latin typeface="Cambria Math"/>
                          </a:rPr>
                          <m:t>𝑖</m:t>
                        </m:r>
                      </m:sub>
                      <m:sup/>
                      <m:e>
                        <m:r>
                          <a:rPr lang="en-US" i="1">
                            <a:solidFill>
                              <a:schemeClr val="accent6">
                                <a:lumMod val="75000"/>
                              </a:schemeClr>
                            </a:solidFill>
                            <a:latin typeface="Cambria Math"/>
                          </a:rPr>
                          <m:t>𝑃</m:t>
                        </m:r>
                        <m:r>
                          <a:rPr lang="en-US" i="1">
                            <a:solidFill>
                              <a:schemeClr val="accent6">
                                <a:lumMod val="75000"/>
                              </a:schemeClr>
                            </a:solidFill>
                            <a:latin typeface="Cambria Math"/>
                          </a:rPr>
                          <m:t>(</m:t>
                        </m:r>
                        <m:sSub>
                          <m:sSubPr>
                            <m:ctrlPr>
                              <a:rPr lang="en-US" i="1">
                                <a:solidFill>
                                  <a:schemeClr val="accent6">
                                    <a:lumMod val="75000"/>
                                  </a:schemeClr>
                                </a:solidFill>
                                <a:latin typeface="Cambria Math" panose="02040503050406030204" pitchFamily="18" charset="0"/>
                              </a:rPr>
                            </m:ctrlPr>
                          </m:sSubPr>
                          <m:e>
                            <m:r>
                              <a:rPr lang="en-US" i="1">
                                <a:solidFill>
                                  <a:schemeClr val="accent6">
                                    <a:lumMod val="75000"/>
                                  </a:schemeClr>
                                </a:solidFill>
                                <a:latin typeface="Cambria Math"/>
                              </a:rPr>
                              <m:t>𝐴</m:t>
                            </m:r>
                          </m:e>
                          <m:sub>
                            <m:r>
                              <a:rPr lang="en-US" i="1">
                                <a:solidFill>
                                  <a:schemeClr val="accent6">
                                    <a:lumMod val="75000"/>
                                  </a:schemeClr>
                                </a:solidFill>
                                <a:latin typeface="Cambria Math"/>
                              </a:rPr>
                              <m:t>𝑖</m:t>
                            </m:r>
                          </m:sub>
                        </m:sSub>
                        <m:r>
                          <a:rPr lang="en-US" i="1">
                            <a:solidFill>
                              <a:schemeClr val="accent6">
                                <a:lumMod val="75000"/>
                              </a:schemeClr>
                            </a:solidFill>
                            <a:latin typeface="Cambria Math"/>
                          </a:rPr>
                          <m:t>=</m:t>
                        </m:r>
                        <m:sSub>
                          <m:sSubPr>
                            <m:ctrlPr>
                              <a:rPr lang="en-US" i="1">
                                <a:solidFill>
                                  <a:schemeClr val="accent6">
                                    <a:lumMod val="75000"/>
                                  </a:schemeClr>
                                </a:solidFill>
                                <a:latin typeface="Cambria Math" panose="02040503050406030204" pitchFamily="18" charset="0"/>
                              </a:rPr>
                            </m:ctrlPr>
                          </m:sSubPr>
                          <m:e>
                            <m:r>
                              <a:rPr lang="en-US" i="1">
                                <a:solidFill>
                                  <a:schemeClr val="accent6">
                                    <a:lumMod val="75000"/>
                                  </a:schemeClr>
                                </a:solidFill>
                                <a:latin typeface="Cambria Math"/>
                              </a:rPr>
                              <m:t>𝛼</m:t>
                            </m:r>
                          </m:e>
                          <m:sub>
                            <m:r>
                              <a:rPr lang="en-US" i="1">
                                <a:solidFill>
                                  <a:schemeClr val="accent6">
                                    <a:lumMod val="75000"/>
                                  </a:schemeClr>
                                </a:solidFill>
                                <a:latin typeface="Cambria Math"/>
                              </a:rPr>
                              <m:t>𝑖</m:t>
                            </m:r>
                          </m:sub>
                        </m:sSub>
                        <m:r>
                          <a:rPr lang="en-US" i="1">
                            <a:solidFill>
                              <a:schemeClr val="accent6">
                                <a:lumMod val="75000"/>
                              </a:schemeClr>
                            </a:solidFill>
                            <a:latin typeface="Cambria Math"/>
                          </a:rPr>
                          <m:t>|</m:t>
                        </m:r>
                        <m:r>
                          <a:rPr lang="en-US" i="1">
                            <a:solidFill>
                              <a:schemeClr val="accent6">
                                <a:lumMod val="75000"/>
                              </a:schemeClr>
                            </a:solidFill>
                            <a:latin typeface="Cambria Math"/>
                          </a:rPr>
                          <m:t>𝑐</m:t>
                        </m:r>
                        <m:r>
                          <a:rPr lang="en-US" i="1">
                            <a:solidFill>
                              <a:schemeClr val="accent6">
                                <a:lumMod val="75000"/>
                              </a:schemeClr>
                            </a:solidFill>
                            <a:latin typeface="Cambria Math"/>
                          </a:rPr>
                          <m:t>)</m:t>
                        </m:r>
                      </m:e>
                    </m:nary>
                  </m:oMath>
                </a14:m>
                <a:r>
                  <a:rPr lang="en-US" dirty="0">
                    <a:solidFill>
                      <a:srgbClr val="00B0F0"/>
                    </a:solidFill>
                  </a:rPr>
                  <a:t> </a:t>
                </a:r>
              </a:p>
              <a:p>
                <a:pPr marL="274320" lvl="1" indent="0">
                  <a:buNone/>
                </a:pPr>
                <a:r>
                  <a:rPr lang="en-US" dirty="0"/>
                  <a:t>is maximum over all possible values of </a:t>
                </a:r>
                <a:r>
                  <a:rPr lang="en-US" dirty="0">
                    <a:solidFill>
                      <a:srgbClr val="00B0F0"/>
                    </a:solidFill>
                  </a:rPr>
                  <a:t>C</a:t>
                </a:r>
                <a:r>
                  <a:rPr lang="en-US" dirty="0"/>
                  <a:t>.</a:t>
                </a:r>
              </a:p>
              <a:p>
                <a:pPr>
                  <a:buFont typeface="Monotype Sorts" pitchFamily="2" charset="2"/>
                  <a:buNone/>
                </a:pPr>
                <a:endParaRPr lang="en-US" dirty="0"/>
              </a:p>
            </p:txBody>
          </p:sp>
        </mc:Choice>
        <mc:Fallback xmlns="">
          <p:sp>
            <p:nvSpPr>
              <p:cNvPr id="1071107" name="Rectangle 3"/>
              <p:cNvSpPr>
                <a:spLocks noGrp="1" noRot="1" noChangeAspect="1" noMove="1" noResize="1" noEditPoints="1" noAdjustHandles="1" noChangeArrowheads="1" noChangeShapeType="1" noTextEdit="1"/>
              </p:cNvSpPr>
              <p:nvPr>
                <p:ph type="body" idx="1"/>
              </p:nvPr>
            </p:nvSpPr>
            <p:spPr>
              <a:blipFill rotWithShape="0">
                <a:blip r:embed="rId2"/>
                <a:stretch>
                  <a:fillRect l="-667" t="-875"/>
                </a:stretch>
              </a:blipFill>
            </p:spPr>
            <p:txBody>
              <a:bodyPr/>
              <a:lstStyle/>
              <a:p>
                <a:r>
                  <a:rPr lang="en-US">
                    <a:noFill/>
                  </a:rPr>
                  <a:t> </a:t>
                </a:r>
              </a:p>
            </p:txBody>
          </p:sp>
        </mc:Fallback>
      </mc:AlternateContent>
    </p:spTree>
    <p:extLst>
      <p:ext uri="{BB962C8B-B14F-4D97-AF65-F5344CB8AC3E}">
        <p14:creationId xmlns:p14="http://schemas.microsoft.com/office/powerpoint/2010/main" val="19916543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lnSpcReduction="10000"/>
          </a:bodyPr>
          <a:lstStyle/>
          <a:p>
            <a:pPr marL="182880" lvl="1">
              <a:buClr>
                <a:schemeClr val="accent6"/>
              </a:buClr>
            </a:pPr>
            <a:r>
              <a:rPr lang="en-US" sz="2800" dirty="0"/>
              <a:t>Record </a:t>
            </a:r>
          </a:p>
          <a:p>
            <a:pPr marL="274320" lvl="2" indent="0">
              <a:buNone/>
            </a:pPr>
            <a:r>
              <a:rPr lang="en-US" sz="2400" dirty="0">
                <a:solidFill>
                  <a:srgbClr val="C00000"/>
                </a:solidFill>
              </a:rPr>
              <a:t>X = (Refund = Yes, Status = Single, Income =</a:t>
            </a:r>
            <a:r>
              <a:rPr lang="en-US" sz="2400" dirty="0" err="1">
                <a:solidFill>
                  <a:srgbClr val="C00000"/>
                </a:solidFill>
              </a:rPr>
              <a:t>80K</a:t>
            </a:r>
            <a:r>
              <a:rPr lang="en-US" sz="2400" dirty="0">
                <a:solidFill>
                  <a:srgbClr val="C00000"/>
                </a:solidFill>
              </a:rPr>
              <a:t>)</a:t>
            </a:r>
          </a:p>
          <a:p>
            <a:r>
              <a:rPr lang="en-US" dirty="0"/>
              <a:t> For the class </a:t>
            </a:r>
            <a:r>
              <a:rPr lang="en-US" dirty="0">
                <a:solidFill>
                  <a:schemeClr val="accent1"/>
                </a:solidFill>
              </a:rPr>
              <a:t>C = ‘Evade’, </a:t>
            </a:r>
            <a:r>
              <a:rPr lang="en-US" dirty="0"/>
              <a:t>we want to compute: </a:t>
            </a:r>
          </a:p>
          <a:p>
            <a:pPr marL="274320" lvl="1" indent="0">
              <a:buNone/>
            </a:pPr>
            <a:r>
              <a:rPr lang="en-US" dirty="0">
                <a:solidFill>
                  <a:schemeClr val="accent6">
                    <a:lumMod val="75000"/>
                  </a:schemeClr>
                </a:solidFill>
              </a:rPr>
              <a:t>P(C = </a:t>
            </a:r>
            <a:r>
              <a:rPr lang="en-US" dirty="0" err="1">
                <a:solidFill>
                  <a:schemeClr val="accent6">
                    <a:lumMod val="75000"/>
                  </a:schemeClr>
                </a:solidFill>
              </a:rPr>
              <a:t>Yes|X</a:t>
            </a:r>
            <a:r>
              <a:rPr lang="en-US" dirty="0">
                <a:solidFill>
                  <a:schemeClr val="accent6">
                    <a:lumMod val="75000"/>
                  </a:schemeClr>
                </a:solidFill>
              </a:rPr>
              <a:t>) </a:t>
            </a:r>
            <a:r>
              <a:rPr lang="en-US" dirty="0"/>
              <a:t>and</a:t>
            </a:r>
            <a:r>
              <a:rPr lang="en-US" dirty="0">
                <a:solidFill>
                  <a:schemeClr val="accent6">
                    <a:lumMod val="75000"/>
                  </a:schemeClr>
                </a:solidFill>
              </a:rPr>
              <a:t> P(C = No| X)</a:t>
            </a:r>
          </a:p>
          <a:p>
            <a:r>
              <a:rPr lang="en-US" dirty="0"/>
              <a:t>We compute:</a:t>
            </a:r>
          </a:p>
          <a:p>
            <a:pPr lvl="1"/>
            <a:r>
              <a:rPr lang="en-US" dirty="0">
                <a:solidFill>
                  <a:schemeClr val="accent6">
                    <a:lumMod val="75000"/>
                  </a:schemeClr>
                </a:solidFill>
              </a:rPr>
              <a:t>P(C = </a:t>
            </a:r>
            <a:r>
              <a:rPr lang="en-US" dirty="0" err="1">
                <a:solidFill>
                  <a:schemeClr val="accent6">
                    <a:lumMod val="75000"/>
                  </a:schemeClr>
                </a:solidFill>
              </a:rPr>
              <a:t>Yes|X</a:t>
            </a:r>
            <a:r>
              <a:rPr lang="en-US" dirty="0">
                <a:solidFill>
                  <a:schemeClr val="accent6">
                    <a:lumMod val="75000"/>
                  </a:schemeClr>
                </a:solidFill>
              </a:rPr>
              <a:t>) = P(C = Yes)*P(</a:t>
            </a:r>
            <a:r>
              <a:rPr lang="en-US" dirty="0">
                <a:solidFill>
                  <a:srgbClr val="C00000"/>
                </a:solidFill>
              </a:rPr>
              <a:t>Refund = Yes </a:t>
            </a:r>
            <a:r>
              <a:rPr lang="en-US" dirty="0">
                <a:solidFill>
                  <a:schemeClr val="accent6">
                    <a:lumMod val="75000"/>
                  </a:schemeClr>
                </a:solidFill>
              </a:rPr>
              <a:t>|C = Yes)</a:t>
            </a:r>
          </a:p>
          <a:p>
            <a:pPr marL="274320" lvl="1" indent="0">
              <a:buNone/>
            </a:pPr>
            <a:r>
              <a:rPr lang="en-US" dirty="0">
                <a:solidFill>
                  <a:srgbClr val="0070C0"/>
                </a:solidFill>
              </a:rPr>
              <a:t>				    </a:t>
            </a:r>
            <a:r>
              <a:rPr lang="en-US" dirty="0">
                <a:solidFill>
                  <a:schemeClr val="accent6">
                    <a:lumMod val="75000"/>
                  </a:schemeClr>
                </a:solidFill>
              </a:rPr>
              <a:t>*P(</a:t>
            </a:r>
            <a:r>
              <a:rPr lang="en-US" dirty="0">
                <a:solidFill>
                  <a:srgbClr val="C00000"/>
                </a:solidFill>
              </a:rPr>
              <a:t>Status = Single </a:t>
            </a:r>
            <a:r>
              <a:rPr lang="en-US" dirty="0">
                <a:solidFill>
                  <a:schemeClr val="accent6">
                    <a:lumMod val="75000"/>
                  </a:schemeClr>
                </a:solidFill>
              </a:rPr>
              <a:t>|C = Yes)</a:t>
            </a:r>
          </a:p>
          <a:p>
            <a:pPr marL="274320" lvl="1" indent="0">
              <a:buNone/>
            </a:pPr>
            <a:r>
              <a:rPr lang="en-US" dirty="0">
                <a:solidFill>
                  <a:srgbClr val="C00000"/>
                </a:solidFill>
              </a:rPr>
              <a:t>				    </a:t>
            </a:r>
            <a:r>
              <a:rPr lang="en-US" dirty="0">
                <a:solidFill>
                  <a:schemeClr val="accent6">
                    <a:lumMod val="75000"/>
                  </a:schemeClr>
                </a:solidFill>
              </a:rPr>
              <a:t>*P(</a:t>
            </a:r>
            <a:r>
              <a:rPr lang="en-US" dirty="0">
                <a:solidFill>
                  <a:srgbClr val="C00000"/>
                </a:solidFill>
              </a:rPr>
              <a:t>Income =</a:t>
            </a:r>
            <a:r>
              <a:rPr lang="en-US" dirty="0" err="1">
                <a:solidFill>
                  <a:srgbClr val="C00000"/>
                </a:solidFill>
              </a:rPr>
              <a:t>80K</a:t>
            </a:r>
            <a:r>
              <a:rPr lang="en-US" dirty="0">
                <a:solidFill>
                  <a:srgbClr val="C00000"/>
                </a:solidFill>
              </a:rPr>
              <a:t> </a:t>
            </a:r>
            <a:r>
              <a:rPr lang="en-US" dirty="0">
                <a:solidFill>
                  <a:schemeClr val="accent6">
                    <a:lumMod val="75000"/>
                  </a:schemeClr>
                </a:solidFill>
              </a:rPr>
              <a:t>|C= Yes)</a:t>
            </a:r>
          </a:p>
          <a:p>
            <a:pPr lvl="1"/>
            <a:r>
              <a:rPr lang="en-US" dirty="0">
                <a:solidFill>
                  <a:srgbClr val="0070C0"/>
                </a:solidFill>
              </a:rPr>
              <a:t>P(C = </a:t>
            </a:r>
            <a:r>
              <a:rPr lang="en-US" dirty="0" err="1">
                <a:solidFill>
                  <a:srgbClr val="0070C0"/>
                </a:solidFill>
              </a:rPr>
              <a:t>No|X</a:t>
            </a:r>
            <a:r>
              <a:rPr lang="en-US" dirty="0">
                <a:solidFill>
                  <a:srgbClr val="0070C0"/>
                </a:solidFill>
              </a:rPr>
              <a:t>) = P(C = No)*P(</a:t>
            </a:r>
            <a:r>
              <a:rPr lang="en-US" dirty="0">
                <a:solidFill>
                  <a:srgbClr val="C00000"/>
                </a:solidFill>
              </a:rPr>
              <a:t>Refund = Yes </a:t>
            </a:r>
            <a:r>
              <a:rPr lang="en-US" dirty="0">
                <a:solidFill>
                  <a:srgbClr val="0070C0"/>
                </a:solidFill>
              </a:rPr>
              <a:t>|C = No)</a:t>
            </a:r>
          </a:p>
          <a:p>
            <a:pPr marL="274320" lvl="1" indent="0">
              <a:buNone/>
            </a:pPr>
            <a:r>
              <a:rPr lang="en-US" dirty="0">
                <a:solidFill>
                  <a:srgbClr val="0070C0"/>
                </a:solidFill>
              </a:rPr>
              <a:t>				   *P(</a:t>
            </a:r>
            <a:r>
              <a:rPr lang="en-US" dirty="0">
                <a:solidFill>
                  <a:srgbClr val="C00000"/>
                </a:solidFill>
              </a:rPr>
              <a:t>Status = Single </a:t>
            </a:r>
            <a:r>
              <a:rPr lang="en-US" dirty="0">
                <a:solidFill>
                  <a:srgbClr val="0070C0"/>
                </a:solidFill>
              </a:rPr>
              <a:t>|C = No)</a:t>
            </a:r>
          </a:p>
          <a:p>
            <a:pPr marL="274320" lvl="1" indent="0">
              <a:buNone/>
            </a:pPr>
            <a:r>
              <a:rPr lang="en-US" dirty="0">
                <a:solidFill>
                  <a:srgbClr val="C00000"/>
                </a:solidFill>
              </a:rPr>
              <a:t>				   </a:t>
            </a:r>
            <a:r>
              <a:rPr lang="en-US" dirty="0">
                <a:solidFill>
                  <a:srgbClr val="0070C0"/>
                </a:solidFill>
              </a:rPr>
              <a:t>*P(</a:t>
            </a:r>
            <a:r>
              <a:rPr lang="en-US" dirty="0">
                <a:solidFill>
                  <a:srgbClr val="C00000"/>
                </a:solidFill>
              </a:rPr>
              <a:t>Income =</a:t>
            </a:r>
            <a:r>
              <a:rPr lang="en-US" dirty="0" err="1">
                <a:solidFill>
                  <a:srgbClr val="C00000"/>
                </a:solidFill>
              </a:rPr>
              <a:t>80K</a:t>
            </a:r>
            <a:r>
              <a:rPr lang="en-US" dirty="0">
                <a:solidFill>
                  <a:srgbClr val="C00000"/>
                </a:solidFill>
              </a:rPr>
              <a:t> </a:t>
            </a:r>
            <a:r>
              <a:rPr lang="en-US" dirty="0">
                <a:solidFill>
                  <a:srgbClr val="0070C0"/>
                </a:solidFill>
              </a:rPr>
              <a:t>|C= No)</a:t>
            </a:r>
          </a:p>
          <a:p>
            <a:pPr lvl="1"/>
            <a:endParaRPr lang="en-US" dirty="0">
              <a:solidFill>
                <a:srgbClr val="0070C0"/>
              </a:solidFill>
            </a:endParaRPr>
          </a:p>
        </p:txBody>
      </p:sp>
    </p:spTree>
    <p:extLst>
      <p:ext uri="{BB962C8B-B14F-4D97-AF65-F5344CB8AC3E}">
        <p14:creationId xmlns:p14="http://schemas.microsoft.com/office/powerpoint/2010/main" val="32750569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0" name="Rectangle 2"/>
          <p:cNvSpPr>
            <a:spLocks noGrp="1" noChangeArrowheads="1"/>
          </p:cNvSpPr>
          <p:nvPr>
            <p:ph type="title"/>
          </p:nvPr>
        </p:nvSpPr>
        <p:spPr>
          <a:xfrm>
            <a:off x="1828800" y="457200"/>
            <a:ext cx="8686800" cy="762000"/>
          </a:xfrm>
        </p:spPr>
        <p:txBody>
          <a:bodyPr>
            <a:normAutofit fontScale="90000"/>
          </a:bodyPr>
          <a:lstStyle/>
          <a:p>
            <a:r>
              <a:rPr lang="en-US"/>
              <a:t>How to Estimate Probabilities from Data?</a:t>
            </a:r>
          </a:p>
        </p:txBody>
      </p:sp>
      <mc:AlternateContent xmlns:mc="http://schemas.openxmlformats.org/markup-compatibility/2006" xmlns:a14="http://schemas.microsoft.com/office/drawing/2010/main">
        <mc:Choice Requires="a14">
          <p:sp>
            <p:nvSpPr>
              <p:cNvPr id="1072131" name="Rectangle 3"/>
              <p:cNvSpPr>
                <a:spLocks noGrp="1" noChangeArrowheads="1"/>
              </p:cNvSpPr>
              <p:nvPr>
                <p:ph type="body" idx="1"/>
              </p:nvPr>
            </p:nvSpPr>
            <p:spPr>
              <a:xfrm>
                <a:off x="5867400" y="1981200"/>
                <a:ext cx="4572000" cy="4495800"/>
              </a:xfrm>
            </p:spPr>
            <p:txBody>
              <a:bodyPr>
                <a:normAutofit lnSpcReduction="10000"/>
              </a:bodyPr>
              <a:lstStyle/>
              <a:p>
                <a:pPr marL="0" indent="0">
                  <a:lnSpc>
                    <a:spcPct val="90000"/>
                  </a:lnSpc>
                  <a:buNone/>
                </a:pPr>
                <a:r>
                  <a:rPr lang="en-US" dirty="0">
                    <a:solidFill>
                      <a:srgbClr val="FF0000"/>
                    </a:solidFill>
                  </a:rPr>
                  <a:t>Class Prior Probability</a:t>
                </a:r>
                <a:r>
                  <a:rPr lang="en-US" dirty="0"/>
                  <a:t>:  </a:t>
                </a:r>
              </a:p>
              <a:p>
                <a:pPr marL="0" indent="0">
                  <a:lnSpc>
                    <a:spcPct val="90000"/>
                  </a:lnSpc>
                  <a:buNone/>
                </a:pPr>
                <a:endParaRPr lang="en-US" b="0" i="1" dirty="0">
                  <a:solidFill>
                    <a:srgbClr val="00B0F0"/>
                  </a:solidFill>
                  <a:latin typeface="Cambria Math"/>
                </a:endParaRPr>
              </a:p>
              <a:p>
                <a:pPr marL="0" indent="0">
                  <a:lnSpc>
                    <a:spcPct val="90000"/>
                  </a:lnSpc>
                  <a:buNone/>
                </a:pPr>
                <a14:m>
                  <m:oMath xmlns:m="http://schemas.openxmlformats.org/officeDocument/2006/math">
                    <m:r>
                      <a:rPr lang="en-US" b="0" i="1" smtClean="0">
                        <a:solidFill>
                          <a:srgbClr val="00B0F0"/>
                        </a:solidFill>
                        <a:latin typeface="Cambria Math"/>
                      </a:rPr>
                      <m:t>𝑃</m:t>
                    </m:r>
                    <m:d>
                      <m:dPr>
                        <m:ctrlPr>
                          <a:rPr lang="en-US" b="0" i="1" smtClean="0">
                            <a:solidFill>
                              <a:srgbClr val="00B0F0"/>
                            </a:solidFill>
                            <a:latin typeface="Cambria Math" panose="02040503050406030204" pitchFamily="18" charset="0"/>
                          </a:rPr>
                        </m:ctrlPr>
                      </m:dPr>
                      <m:e>
                        <m:r>
                          <a:rPr lang="en-US" b="0" i="1" smtClean="0">
                            <a:solidFill>
                              <a:srgbClr val="00B0F0"/>
                            </a:solidFill>
                            <a:latin typeface="Cambria Math"/>
                          </a:rPr>
                          <m:t>𝐶</m:t>
                        </m:r>
                        <m:r>
                          <a:rPr lang="en-US" b="0" i="1" smtClean="0">
                            <a:solidFill>
                              <a:srgbClr val="00B0F0"/>
                            </a:solidFill>
                            <a:latin typeface="Cambria Math"/>
                          </a:rPr>
                          <m:t>=</m:t>
                        </m:r>
                        <m:r>
                          <a:rPr lang="en-US" b="0" i="1" smtClean="0">
                            <a:solidFill>
                              <a:srgbClr val="00B0F0"/>
                            </a:solidFill>
                            <a:latin typeface="Cambria Math"/>
                          </a:rPr>
                          <m:t>𝑐</m:t>
                        </m:r>
                      </m:e>
                    </m:d>
                    <m:r>
                      <a:rPr lang="en-US" b="0" i="1" smtClean="0">
                        <a:solidFill>
                          <a:srgbClr val="00B0F0"/>
                        </a:solidFill>
                        <a:latin typeface="Cambria Math"/>
                      </a:rPr>
                      <m:t>= </m:t>
                    </m:r>
                    <m:f>
                      <m:fPr>
                        <m:ctrlPr>
                          <a:rPr lang="en-US" b="0" i="1" smtClean="0">
                            <a:solidFill>
                              <a:srgbClr val="00B0F0"/>
                            </a:solidFill>
                            <a:latin typeface="Cambria Math" panose="02040503050406030204" pitchFamily="18" charset="0"/>
                          </a:rPr>
                        </m:ctrlPr>
                      </m:fPr>
                      <m:num>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a:rPr>
                              <m:t>𝑁</m:t>
                            </m:r>
                          </m:e>
                          <m:sub>
                            <m:r>
                              <a:rPr lang="en-US" b="0" i="1" smtClean="0">
                                <a:solidFill>
                                  <a:srgbClr val="00B0F0"/>
                                </a:solidFill>
                                <a:latin typeface="Cambria Math"/>
                              </a:rPr>
                              <m:t>𝑐</m:t>
                            </m:r>
                          </m:sub>
                        </m:sSub>
                      </m:num>
                      <m:den>
                        <m:r>
                          <a:rPr lang="en-US" b="0" i="1" smtClean="0">
                            <a:solidFill>
                              <a:srgbClr val="00B0F0"/>
                            </a:solidFill>
                            <a:latin typeface="Cambria Math"/>
                          </a:rPr>
                          <m:t>𝑁</m:t>
                        </m:r>
                        <m:r>
                          <a:rPr lang="en-US" b="0" i="1" smtClean="0">
                            <a:solidFill>
                              <a:srgbClr val="00B0F0"/>
                            </a:solidFill>
                            <a:latin typeface="Cambria Math"/>
                          </a:rPr>
                          <m:t> </m:t>
                        </m:r>
                      </m:den>
                    </m:f>
                  </m:oMath>
                </a14:m>
                <a:r>
                  <a:rPr lang="en-US" sz="2000" dirty="0"/>
                  <a:t>   </a:t>
                </a:r>
              </a:p>
              <a:p>
                <a:pPr marL="0" indent="0">
                  <a:lnSpc>
                    <a:spcPct val="90000"/>
                  </a:lnSpc>
                  <a:buNone/>
                </a:pPr>
                <a:endParaRPr lang="en-US" sz="2000" dirty="0">
                  <a:solidFill>
                    <a:srgbClr val="00B0F0"/>
                  </a:solidFill>
                </a:endParaRPr>
              </a:p>
              <a:p>
                <a:pPr marL="0" indent="0">
                  <a:lnSpc>
                    <a:spcPct val="90000"/>
                  </a:lnSpc>
                  <a:buNone/>
                </a:pPr>
                <a14:m>
                  <m:oMath xmlns:m="http://schemas.openxmlformats.org/officeDocument/2006/math">
                    <m:r>
                      <a:rPr lang="en-US" i="1" dirty="0" smtClean="0">
                        <a:solidFill>
                          <a:srgbClr val="00B0F0"/>
                        </a:solidFill>
                        <a:latin typeface="Cambria Math"/>
                      </a:rPr>
                      <m:t>𝑁</m:t>
                    </m:r>
                    <m:r>
                      <a:rPr lang="en-US" i="1" baseline="-25000" dirty="0" err="1" smtClean="0">
                        <a:solidFill>
                          <a:srgbClr val="00B0F0"/>
                        </a:solidFill>
                        <a:latin typeface="Cambria Math"/>
                      </a:rPr>
                      <m:t>𝑐</m:t>
                    </m:r>
                  </m:oMath>
                </a14:m>
                <a:r>
                  <a:rPr lang="en-US" dirty="0"/>
                  <a:t>: Number of records with class c</a:t>
                </a:r>
              </a:p>
              <a:p>
                <a:pPr marL="0" indent="0">
                  <a:lnSpc>
                    <a:spcPct val="90000"/>
                  </a:lnSpc>
                  <a:buNone/>
                </a:pPr>
                <a14:m>
                  <m:oMath xmlns:m="http://schemas.openxmlformats.org/officeDocument/2006/math">
                    <m:r>
                      <a:rPr lang="en-US" i="1" dirty="0" smtClean="0">
                        <a:solidFill>
                          <a:srgbClr val="00B0F0"/>
                        </a:solidFill>
                        <a:latin typeface="Cambria Math"/>
                      </a:rPr>
                      <m:t>𝑁</m:t>
                    </m:r>
                  </m:oMath>
                </a14:m>
                <a:r>
                  <a:rPr lang="en-US" dirty="0"/>
                  <a:t> = Number of records</a:t>
                </a:r>
              </a:p>
              <a:p>
                <a:pPr marL="0" indent="0">
                  <a:lnSpc>
                    <a:spcPct val="90000"/>
                  </a:lnSpc>
                  <a:buNone/>
                </a:pPr>
                <a:endParaRPr lang="en-US" dirty="0">
                  <a:solidFill>
                    <a:srgbClr val="00B0F0"/>
                  </a:solidFill>
                </a:endParaRPr>
              </a:p>
              <a:p>
                <a:pPr marL="0" indent="0">
                  <a:lnSpc>
                    <a:spcPct val="90000"/>
                  </a:lnSpc>
                  <a:buNone/>
                </a:pPr>
                <a:r>
                  <a:rPr lang="en-US" dirty="0">
                    <a:solidFill>
                      <a:srgbClr val="0070C0"/>
                    </a:solidFill>
                  </a:rPr>
                  <a:t>P(C = No) = 7/10 </a:t>
                </a:r>
              </a:p>
              <a:p>
                <a:pPr marL="0" indent="0">
                  <a:lnSpc>
                    <a:spcPct val="90000"/>
                  </a:lnSpc>
                  <a:buNone/>
                </a:pPr>
                <a:r>
                  <a:rPr lang="en-US" dirty="0">
                    <a:solidFill>
                      <a:schemeClr val="accent6">
                        <a:lumMod val="75000"/>
                      </a:schemeClr>
                    </a:solidFill>
                  </a:rPr>
                  <a:t>P(C = Yes) = 3/10</a:t>
                </a:r>
              </a:p>
              <a:p>
                <a:pPr lvl="1">
                  <a:lnSpc>
                    <a:spcPct val="90000"/>
                  </a:lnSpc>
                  <a:buFont typeface="Arial" charset="0"/>
                  <a:buNone/>
                </a:pPr>
                <a:endParaRPr lang="en-US" sz="2000" dirty="0"/>
              </a:p>
            </p:txBody>
          </p:sp>
        </mc:Choice>
        <mc:Fallback xmlns="">
          <p:sp>
            <p:nvSpPr>
              <p:cNvPr id="1072131" name="Rectangle 3"/>
              <p:cNvSpPr>
                <a:spLocks noGrp="1" noRot="1" noChangeAspect="1" noMove="1" noResize="1" noEditPoints="1" noAdjustHandles="1" noChangeArrowheads="1" noChangeShapeType="1" noTextEdit="1"/>
              </p:cNvSpPr>
              <p:nvPr>
                <p:ph type="body" idx="1"/>
              </p:nvPr>
            </p:nvSpPr>
            <p:spPr>
              <a:xfrm>
                <a:off x="5867400" y="1981200"/>
                <a:ext cx="4572000" cy="4495800"/>
              </a:xfrm>
              <a:blipFill>
                <a:blip r:embed="rId3"/>
                <a:stretch>
                  <a:fillRect l="-2800" t="-3252" r="-2133"/>
                </a:stretch>
              </a:blipFill>
            </p:spPr>
            <p:txBody>
              <a:bodyPr/>
              <a:lstStyle/>
              <a:p>
                <a:r>
                  <a:rPr lang="en-US">
                    <a:noFill/>
                  </a:rPr>
                  <a:t> </a:t>
                </a:r>
              </a:p>
            </p:txBody>
          </p:sp>
        </mc:Fallback>
      </mc:AlternateContent>
      <p:graphicFrame>
        <p:nvGraphicFramePr>
          <p:cNvPr id="1072133" name="Object 5"/>
          <p:cNvGraphicFramePr>
            <a:graphicFrameLocks noChangeAspect="1"/>
          </p:cNvGraphicFramePr>
          <p:nvPr>
            <p:extLst>
              <p:ext uri="{D42A27DB-BD31-4B8C-83A1-F6EECF244321}">
                <p14:modId xmlns:p14="http://schemas.microsoft.com/office/powerpoint/2010/main" val="3398684114"/>
              </p:ext>
            </p:extLst>
          </p:nvPr>
        </p:nvGraphicFramePr>
        <p:xfrm>
          <a:off x="1676400" y="1981200"/>
          <a:ext cx="4389438" cy="4275138"/>
        </p:xfrm>
        <a:graphic>
          <a:graphicData uri="http://schemas.openxmlformats.org/presentationml/2006/ole">
            <mc:AlternateContent xmlns:mc="http://schemas.openxmlformats.org/markup-compatibility/2006">
              <mc:Choice xmlns:v="urn:schemas-microsoft-com:vml" Requires="v">
                <p:oleObj name="VISIO" r:id="rId4" imgW="4390200" imgH="5341320" progId="Visio.Drawing.11">
                  <p:embed/>
                </p:oleObj>
              </mc:Choice>
              <mc:Fallback>
                <p:oleObj name="VISIO" r:id="rId4" imgW="4390200" imgH="534132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9971"/>
                      <a:stretch>
                        <a:fillRect/>
                      </a:stretch>
                    </p:blipFill>
                    <p:spPr bwMode="auto">
                      <a:xfrm>
                        <a:off x="1676400" y="1981200"/>
                        <a:ext cx="4389438" cy="427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906671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0" name="Rectangle 2"/>
          <p:cNvSpPr>
            <a:spLocks noGrp="1" noChangeArrowheads="1"/>
          </p:cNvSpPr>
          <p:nvPr>
            <p:ph type="title"/>
          </p:nvPr>
        </p:nvSpPr>
        <p:spPr>
          <a:xfrm>
            <a:off x="1828800" y="457200"/>
            <a:ext cx="8686800" cy="762000"/>
          </a:xfrm>
        </p:spPr>
        <p:txBody>
          <a:bodyPr>
            <a:normAutofit fontScale="90000"/>
          </a:bodyPr>
          <a:lstStyle/>
          <a:p>
            <a:r>
              <a:rPr lang="en-US"/>
              <a:t>How to Estimate Probabilities from Data?</a:t>
            </a:r>
          </a:p>
        </p:txBody>
      </p:sp>
      <mc:AlternateContent xmlns:mc="http://schemas.openxmlformats.org/markup-compatibility/2006" xmlns:a14="http://schemas.microsoft.com/office/drawing/2010/main">
        <mc:Choice Requires="a14">
          <p:sp>
            <p:nvSpPr>
              <p:cNvPr id="1072131" name="Rectangle 3"/>
              <p:cNvSpPr>
                <a:spLocks noGrp="1" noChangeArrowheads="1"/>
              </p:cNvSpPr>
              <p:nvPr>
                <p:ph type="body" idx="1"/>
              </p:nvPr>
            </p:nvSpPr>
            <p:spPr>
              <a:xfrm>
                <a:off x="5867400" y="1524000"/>
                <a:ext cx="4572000" cy="5181600"/>
              </a:xfrm>
            </p:spPr>
            <p:txBody>
              <a:bodyPr>
                <a:normAutofit/>
              </a:bodyPr>
              <a:lstStyle/>
              <a:p>
                <a:pPr marL="0" indent="0">
                  <a:lnSpc>
                    <a:spcPct val="90000"/>
                  </a:lnSpc>
                  <a:buNone/>
                </a:pPr>
                <a:r>
                  <a:rPr lang="en-US" dirty="0">
                    <a:solidFill>
                      <a:srgbClr val="FF0000"/>
                    </a:solidFill>
                  </a:rPr>
                  <a:t>Discrete attributes</a:t>
                </a:r>
                <a:r>
                  <a:rPr lang="en-US" dirty="0"/>
                  <a:t>:</a:t>
                </a:r>
                <a:endParaRPr lang="en-US" sz="900" dirty="0"/>
              </a:p>
              <a:p>
                <a:pPr marL="0" indent="0">
                  <a:lnSpc>
                    <a:spcPct val="90000"/>
                  </a:lnSpc>
                  <a:buNone/>
                </a:pPr>
                <a14:m>
                  <m:oMathPara xmlns:m="http://schemas.openxmlformats.org/officeDocument/2006/math">
                    <m:oMathParaPr>
                      <m:jc m:val="centerGroup"/>
                    </m:oMathParaPr>
                    <m:oMath xmlns:m="http://schemas.openxmlformats.org/officeDocument/2006/math">
                      <m:r>
                        <a:rPr lang="en-US" b="0" i="1" smtClean="0">
                          <a:solidFill>
                            <a:srgbClr val="00B0F0"/>
                          </a:solidFill>
                          <a:latin typeface="Cambria Math"/>
                        </a:rPr>
                        <m:t>𝑃</m:t>
                      </m:r>
                      <m:d>
                        <m:dPr>
                          <m:ctrlPr>
                            <a:rPr lang="en-US" b="0" i="1" smtClean="0">
                              <a:solidFill>
                                <a:srgbClr val="00B0F0"/>
                              </a:solidFill>
                              <a:latin typeface="Cambria Math" panose="02040503050406030204" pitchFamily="18" charset="0"/>
                            </a:rPr>
                          </m:ctrlPr>
                        </m:dPr>
                        <m:e>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a:rPr>
                                <m:t>𝐴</m:t>
                              </m:r>
                            </m:e>
                            <m:sub>
                              <m:r>
                                <a:rPr lang="en-US" b="0" i="1" smtClean="0">
                                  <a:solidFill>
                                    <a:srgbClr val="00B0F0"/>
                                  </a:solidFill>
                                  <a:latin typeface="Cambria Math"/>
                                </a:rPr>
                                <m:t>𝑖</m:t>
                              </m:r>
                            </m:sub>
                          </m:sSub>
                          <m:r>
                            <a:rPr lang="en-US" b="0" i="1" smtClean="0">
                              <a:solidFill>
                                <a:srgbClr val="00B0F0"/>
                              </a:solidFill>
                              <a:latin typeface="Cambria Math"/>
                            </a:rPr>
                            <m:t>=</m:t>
                          </m:r>
                          <m:r>
                            <a:rPr lang="en-US" b="0" i="1" smtClean="0">
                              <a:solidFill>
                                <a:srgbClr val="00B0F0"/>
                              </a:solidFill>
                              <a:latin typeface="Cambria Math"/>
                            </a:rPr>
                            <m:t>𝑎</m:t>
                          </m:r>
                        </m:e>
                        <m:e>
                          <m:r>
                            <a:rPr lang="en-US" b="0" i="1" smtClean="0">
                              <a:solidFill>
                                <a:srgbClr val="00B0F0"/>
                              </a:solidFill>
                              <a:latin typeface="Cambria Math"/>
                            </a:rPr>
                            <m:t>𝐶</m:t>
                          </m:r>
                          <m:r>
                            <a:rPr lang="en-US" b="0" i="1" smtClean="0">
                              <a:solidFill>
                                <a:srgbClr val="00B0F0"/>
                              </a:solidFill>
                              <a:latin typeface="Cambria Math"/>
                            </a:rPr>
                            <m:t>=</m:t>
                          </m:r>
                          <m:r>
                            <a:rPr lang="en-US" b="0" i="1" smtClean="0">
                              <a:solidFill>
                                <a:srgbClr val="00B0F0"/>
                              </a:solidFill>
                              <a:latin typeface="Cambria Math"/>
                            </a:rPr>
                            <m:t>𝑐</m:t>
                          </m:r>
                        </m:e>
                      </m:d>
                      <m:r>
                        <a:rPr lang="en-US" b="0" i="1" smtClean="0">
                          <a:solidFill>
                            <a:srgbClr val="00B0F0"/>
                          </a:solidFill>
                          <a:latin typeface="Cambria Math"/>
                        </a:rPr>
                        <m:t>=</m:t>
                      </m:r>
                      <m:f>
                        <m:fPr>
                          <m:ctrlPr>
                            <a:rPr lang="en-US" b="0" i="1" smtClean="0">
                              <a:solidFill>
                                <a:srgbClr val="00B0F0"/>
                              </a:solidFill>
                              <a:latin typeface="Cambria Math" panose="02040503050406030204" pitchFamily="18" charset="0"/>
                            </a:rPr>
                          </m:ctrlPr>
                        </m:fPr>
                        <m:num>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a:rPr>
                                <m:t>𝑁</m:t>
                              </m:r>
                            </m:e>
                            <m:sub>
                              <m:r>
                                <a:rPr lang="en-US" b="0" i="1" smtClean="0">
                                  <a:solidFill>
                                    <a:srgbClr val="00B0F0"/>
                                  </a:solidFill>
                                  <a:latin typeface="Cambria Math"/>
                                </a:rPr>
                                <m:t>𝑎</m:t>
                              </m:r>
                              <m:r>
                                <a:rPr lang="en-US" b="0" i="1" smtClean="0">
                                  <a:solidFill>
                                    <a:srgbClr val="00B0F0"/>
                                  </a:solidFill>
                                  <a:latin typeface="Cambria Math"/>
                                </a:rPr>
                                <m:t>,</m:t>
                              </m:r>
                              <m:r>
                                <a:rPr lang="en-US" b="0" i="1" smtClean="0">
                                  <a:solidFill>
                                    <a:srgbClr val="00B0F0"/>
                                  </a:solidFill>
                                  <a:latin typeface="Cambria Math"/>
                                </a:rPr>
                                <m:t>𝑐</m:t>
                              </m:r>
                            </m:sub>
                          </m:sSub>
                        </m:num>
                        <m:den>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a:rPr>
                                <m:t>𝑁</m:t>
                              </m:r>
                            </m:e>
                            <m:sub>
                              <m:r>
                                <a:rPr lang="en-US" b="0" i="1" smtClean="0">
                                  <a:solidFill>
                                    <a:srgbClr val="00B0F0"/>
                                  </a:solidFill>
                                  <a:latin typeface="Cambria Math"/>
                                </a:rPr>
                                <m:t>𝑐</m:t>
                              </m:r>
                            </m:sub>
                          </m:sSub>
                        </m:den>
                      </m:f>
                    </m:oMath>
                  </m:oMathPara>
                </a14:m>
                <a:endParaRPr lang="en-US" b="0" dirty="0">
                  <a:solidFill>
                    <a:srgbClr val="00B0F0"/>
                  </a:solidFill>
                </a:endParaRPr>
              </a:p>
              <a:p>
                <a:pPr marL="0" indent="0">
                  <a:lnSpc>
                    <a:spcPct val="90000"/>
                  </a:lnSpc>
                  <a:buNone/>
                </a:pPr>
                <a14:m>
                  <m:oMath xmlns:m="http://schemas.openxmlformats.org/officeDocument/2006/math">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a:rPr>
                          <m:t>𝑁</m:t>
                        </m:r>
                      </m:e>
                      <m:sub>
                        <m:r>
                          <a:rPr lang="en-US" b="0" i="1" smtClean="0">
                            <a:solidFill>
                              <a:srgbClr val="00B0F0"/>
                            </a:solidFill>
                            <a:latin typeface="Cambria Math"/>
                          </a:rPr>
                          <m:t>𝑎</m:t>
                        </m:r>
                        <m:r>
                          <a:rPr lang="en-US" b="0" i="1" smtClean="0">
                            <a:solidFill>
                              <a:srgbClr val="00B0F0"/>
                            </a:solidFill>
                            <a:latin typeface="Cambria Math"/>
                          </a:rPr>
                          <m:t>,</m:t>
                        </m:r>
                        <m:r>
                          <a:rPr lang="en-US" b="0" i="1" smtClean="0">
                            <a:solidFill>
                              <a:srgbClr val="00B0F0"/>
                            </a:solidFill>
                            <a:latin typeface="Cambria Math"/>
                          </a:rPr>
                          <m:t>𝑐</m:t>
                        </m:r>
                      </m:sub>
                    </m:sSub>
                  </m:oMath>
                </a14:m>
                <a:r>
                  <a:rPr lang="en-US" dirty="0"/>
                  <a:t>: number of instances having attribute </a:t>
                </a:r>
                <a14:m>
                  <m:oMath xmlns:m="http://schemas.openxmlformats.org/officeDocument/2006/math">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a:rPr>
                          <m:t>𝐴</m:t>
                        </m:r>
                      </m:e>
                      <m:sub>
                        <m:r>
                          <a:rPr lang="en-US" b="0" i="1" smtClean="0">
                            <a:solidFill>
                              <a:srgbClr val="0070C0"/>
                            </a:solidFill>
                            <a:latin typeface="Cambria Math"/>
                          </a:rPr>
                          <m:t>𝑖</m:t>
                        </m:r>
                      </m:sub>
                    </m:sSub>
                    <m:r>
                      <a:rPr lang="en-US" b="0" i="1" smtClean="0">
                        <a:solidFill>
                          <a:srgbClr val="0070C0"/>
                        </a:solidFill>
                        <a:latin typeface="Cambria Math"/>
                      </a:rPr>
                      <m:t>=</m:t>
                    </m:r>
                    <m:r>
                      <a:rPr lang="en-US" b="0" i="1" smtClean="0">
                        <a:solidFill>
                          <a:srgbClr val="0070C0"/>
                        </a:solidFill>
                        <a:latin typeface="Cambria Math"/>
                      </a:rPr>
                      <m:t>𝑎</m:t>
                    </m:r>
                    <m:r>
                      <a:rPr lang="en-US" b="0" i="1" smtClean="0">
                        <a:solidFill>
                          <a:srgbClr val="0070C0"/>
                        </a:solidFill>
                        <a:latin typeface="Cambria Math"/>
                      </a:rPr>
                      <m:t> </m:t>
                    </m:r>
                  </m:oMath>
                </a14:m>
                <a:r>
                  <a:rPr lang="en-US" dirty="0">
                    <a:solidFill>
                      <a:srgbClr val="FF0000"/>
                    </a:solidFill>
                  </a:rPr>
                  <a:t>and </a:t>
                </a:r>
                <a:r>
                  <a:rPr lang="en-US" dirty="0"/>
                  <a:t>belong to class </a:t>
                </a:r>
                <a14:m>
                  <m:oMath xmlns:m="http://schemas.openxmlformats.org/officeDocument/2006/math">
                    <m:r>
                      <a:rPr lang="en-US" i="1" dirty="0" smtClean="0">
                        <a:solidFill>
                          <a:srgbClr val="0070C0"/>
                        </a:solidFill>
                        <a:latin typeface="Cambria Math"/>
                      </a:rPr>
                      <m:t>𝑐</m:t>
                    </m:r>
                  </m:oMath>
                </a14:m>
                <a:endParaRPr lang="en-US" dirty="0">
                  <a:solidFill>
                    <a:srgbClr val="0070C0"/>
                  </a:solidFill>
                </a:endParaRPr>
              </a:p>
              <a:p>
                <a:pPr marL="0" indent="0">
                  <a:lnSpc>
                    <a:spcPct val="90000"/>
                  </a:lnSpc>
                  <a:buNone/>
                </a:pPr>
                <a14:m>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a:rPr>
                          <m:t>𝑁</m:t>
                        </m:r>
                      </m:e>
                      <m:sub>
                        <m:r>
                          <a:rPr lang="en-US" i="1">
                            <a:solidFill>
                              <a:srgbClr val="C00000"/>
                            </a:solidFill>
                            <a:latin typeface="Cambria Math"/>
                          </a:rPr>
                          <m:t>𝑐</m:t>
                        </m:r>
                      </m:sub>
                    </m:sSub>
                  </m:oMath>
                </a14:m>
                <a:r>
                  <a:rPr lang="en-US" dirty="0"/>
                  <a:t>: number of instances of class </a:t>
                </a:r>
                <a14:m>
                  <m:oMath xmlns:m="http://schemas.openxmlformats.org/officeDocument/2006/math">
                    <m:r>
                      <a:rPr lang="en-US" i="1" dirty="0" smtClean="0">
                        <a:solidFill>
                          <a:srgbClr val="C00000"/>
                        </a:solidFill>
                        <a:latin typeface="Cambria Math"/>
                      </a:rPr>
                      <m:t>𝑐</m:t>
                    </m:r>
                  </m:oMath>
                </a14:m>
                <a:endParaRPr lang="en-US" dirty="0">
                  <a:solidFill>
                    <a:srgbClr val="C00000"/>
                  </a:solidFill>
                </a:endParaRPr>
              </a:p>
              <a:p>
                <a:pPr marL="0" indent="0">
                  <a:lnSpc>
                    <a:spcPct val="90000"/>
                  </a:lnSpc>
                  <a:buNone/>
                </a:pPr>
                <a:endParaRPr lang="en-US" dirty="0">
                  <a:solidFill>
                    <a:schemeClr val="accent6">
                      <a:lumMod val="75000"/>
                    </a:schemeClr>
                  </a:solidFill>
                </a:endParaRPr>
              </a:p>
            </p:txBody>
          </p:sp>
        </mc:Choice>
        <mc:Fallback xmlns="">
          <p:sp>
            <p:nvSpPr>
              <p:cNvPr id="1072131" name="Rectangle 3"/>
              <p:cNvSpPr>
                <a:spLocks noGrp="1" noRot="1" noChangeAspect="1" noMove="1" noResize="1" noEditPoints="1" noAdjustHandles="1" noChangeArrowheads="1" noChangeShapeType="1" noTextEdit="1"/>
              </p:cNvSpPr>
              <p:nvPr>
                <p:ph type="body" idx="1"/>
              </p:nvPr>
            </p:nvSpPr>
            <p:spPr>
              <a:xfrm>
                <a:off x="5867400" y="1524000"/>
                <a:ext cx="4572000" cy="5181600"/>
              </a:xfrm>
              <a:blipFill>
                <a:blip r:embed="rId3"/>
                <a:stretch>
                  <a:fillRect l="-2800" t="-2000" r="-1067"/>
                </a:stretch>
              </a:blipFill>
            </p:spPr>
            <p:txBody>
              <a:bodyPr/>
              <a:lstStyle/>
              <a:p>
                <a:r>
                  <a:rPr lang="en-US">
                    <a:noFill/>
                  </a:rPr>
                  <a:t> </a:t>
                </a:r>
              </a:p>
            </p:txBody>
          </p:sp>
        </mc:Fallback>
      </mc:AlternateContent>
      <p:graphicFrame>
        <p:nvGraphicFramePr>
          <p:cNvPr id="1072133" name="Object 5"/>
          <p:cNvGraphicFramePr>
            <a:graphicFrameLocks noChangeAspect="1"/>
          </p:cNvGraphicFramePr>
          <p:nvPr>
            <p:extLst>
              <p:ext uri="{D42A27DB-BD31-4B8C-83A1-F6EECF244321}">
                <p14:modId xmlns:p14="http://schemas.microsoft.com/office/powerpoint/2010/main" val="2444333232"/>
              </p:ext>
            </p:extLst>
          </p:nvPr>
        </p:nvGraphicFramePr>
        <p:xfrm>
          <a:off x="1489841" y="1981200"/>
          <a:ext cx="4389438" cy="4275138"/>
        </p:xfrm>
        <a:graphic>
          <a:graphicData uri="http://schemas.openxmlformats.org/presentationml/2006/ole">
            <mc:AlternateContent xmlns:mc="http://schemas.openxmlformats.org/markup-compatibility/2006">
              <mc:Choice xmlns:v="urn:schemas-microsoft-com:vml" Requires="v">
                <p:oleObj name="VISIO" r:id="rId4" imgW="4390200" imgH="5341320" progId="Visio.Drawing.11">
                  <p:embed/>
                </p:oleObj>
              </mc:Choice>
              <mc:Fallback>
                <p:oleObj name="VISIO" r:id="rId4" imgW="4390200" imgH="534132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9971"/>
                      <a:stretch>
                        <a:fillRect/>
                      </a:stretch>
                    </p:blipFill>
                    <p:spPr bwMode="auto">
                      <a:xfrm>
                        <a:off x="1489841" y="1981200"/>
                        <a:ext cx="4389438" cy="427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4444267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0" name="Rectangle 2"/>
          <p:cNvSpPr>
            <a:spLocks noGrp="1" noChangeArrowheads="1"/>
          </p:cNvSpPr>
          <p:nvPr>
            <p:ph type="title"/>
          </p:nvPr>
        </p:nvSpPr>
        <p:spPr>
          <a:xfrm>
            <a:off x="1828800" y="457200"/>
            <a:ext cx="8686800" cy="762000"/>
          </a:xfrm>
        </p:spPr>
        <p:txBody>
          <a:bodyPr>
            <a:normAutofit fontScale="90000"/>
          </a:bodyPr>
          <a:lstStyle/>
          <a:p>
            <a:r>
              <a:rPr lang="en-US"/>
              <a:t>How to Estimate Probabilities from Data?</a:t>
            </a:r>
          </a:p>
        </p:txBody>
      </p:sp>
      <mc:AlternateContent xmlns:mc="http://schemas.openxmlformats.org/markup-compatibility/2006" xmlns:a14="http://schemas.microsoft.com/office/drawing/2010/main">
        <mc:Choice Requires="a14">
          <p:sp>
            <p:nvSpPr>
              <p:cNvPr id="1072131" name="Rectangle 3"/>
              <p:cNvSpPr>
                <a:spLocks noGrp="1" noChangeArrowheads="1"/>
              </p:cNvSpPr>
              <p:nvPr>
                <p:ph type="body" idx="1"/>
              </p:nvPr>
            </p:nvSpPr>
            <p:spPr>
              <a:xfrm>
                <a:off x="5867400" y="1524000"/>
                <a:ext cx="4572000" cy="5181600"/>
              </a:xfrm>
            </p:spPr>
            <p:txBody>
              <a:bodyPr>
                <a:normAutofit/>
              </a:bodyPr>
              <a:lstStyle/>
              <a:p>
                <a:pPr marL="0" indent="0">
                  <a:lnSpc>
                    <a:spcPct val="90000"/>
                  </a:lnSpc>
                  <a:buNone/>
                </a:pPr>
                <a:r>
                  <a:rPr lang="en-US" dirty="0">
                    <a:solidFill>
                      <a:srgbClr val="FF0000"/>
                    </a:solidFill>
                  </a:rPr>
                  <a:t>Discrete attributes</a:t>
                </a:r>
                <a:r>
                  <a:rPr lang="en-US" dirty="0"/>
                  <a:t>:</a:t>
                </a:r>
                <a:endParaRPr lang="en-US" sz="900" dirty="0"/>
              </a:p>
              <a:p>
                <a:pPr marL="0" indent="0">
                  <a:lnSpc>
                    <a:spcPct val="90000"/>
                  </a:lnSpc>
                  <a:buNone/>
                </a:pPr>
                <a14:m>
                  <m:oMathPara xmlns:m="http://schemas.openxmlformats.org/officeDocument/2006/math">
                    <m:oMathParaPr>
                      <m:jc m:val="centerGroup"/>
                    </m:oMathParaPr>
                    <m:oMath xmlns:m="http://schemas.openxmlformats.org/officeDocument/2006/math">
                      <m:r>
                        <a:rPr lang="en-US" b="0" i="1" smtClean="0">
                          <a:solidFill>
                            <a:srgbClr val="00B0F0"/>
                          </a:solidFill>
                          <a:latin typeface="Cambria Math"/>
                        </a:rPr>
                        <m:t>𝑃</m:t>
                      </m:r>
                      <m:d>
                        <m:dPr>
                          <m:ctrlPr>
                            <a:rPr lang="en-US" b="0" i="1" smtClean="0">
                              <a:solidFill>
                                <a:srgbClr val="00B0F0"/>
                              </a:solidFill>
                              <a:latin typeface="Cambria Math" panose="02040503050406030204" pitchFamily="18" charset="0"/>
                            </a:rPr>
                          </m:ctrlPr>
                        </m:dPr>
                        <m:e>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a:rPr>
                                <m:t>𝐴</m:t>
                              </m:r>
                            </m:e>
                            <m:sub>
                              <m:r>
                                <a:rPr lang="en-US" b="0" i="1" smtClean="0">
                                  <a:solidFill>
                                    <a:srgbClr val="00B0F0"/>
                                  </a:solidFill>
                                  <a:latin typeface="Cambria Math"/>
                                </a:rPr>
                                <m:t>𝑖</m:t>
                              </m:r>
                            </m:sub>
                          </m:sSub>
                          <m:r>
                            <a:rPr lang="en-US" b="0" i="1" smtClean="0">
                              <a:solidFill>
                                <a:srgbClr val="00B0F0"/>
                              </a:solidFill>
                              <a:latin typeface="Cambria Math"/>
                            </a:rPr>
                            <m:t>=</m:t>
                          </m:r>
                          <m:r>
                            <a:rPr lang="en-US" b="0" i="1" smtClean="0">
                              <a:solidFill>
                                <a:srgbClr val="00B0F0"/>
                              </a:solidFill>
                              <a:latin typeface="Cambria Math"/>
                            </a:rPr>
                            <m:t>𝑎</m:t>
                          </m:r>
                        </m:e>
                        <m:e>
                          <m:r>
                            <a:rPr lang="en-US" b="0" i="1" smtClean="0">
                              <a:solidFill>
                                <a:srgbClr val="00B0F0"/>
                              </a:solidFill>
                              <a:latin typeface="Cambria Math"/>
                            </a:rPr>
                            <m:t>𝐶</m:t>
                          </m:r>
                          <m:r>
                            <a:rPr lang="en-US" b="0" i="1" smtClean="0">
                              <a:solidFill>
                                <a:srgbClr val="00B0F0"/>
                              </a:solidFill>
                              <a:latin typeface="Cambria Math"/>
                            </a:rPr>
                            <m:t>=</m:t>
                          </m:r>
                          <m:r>
                            <a:rPr lang="en-US" b="0" i="1" smtClean="0">
                              <a:solidFill>
                                <a:srgbClr val="00B0F0"/>
                              </a:solidFill>
                              <a:latin typeface="Cambria Math"/>
                            </a:rPr>
                            <m:t>𝑐</m:t>
                          </m:r>
                        </m:e>
                      </m:d>
                      <m:r>
                        <a:rPr lang="en-US" b="0" i="1" smtClean="0">
                          <a:solidFill>
                            <a:srgbClr val="00B0F0"/>
                          </a:solidFill>
                          <a:latin typeface="Cambria Math"/>
                        </a:rPr>
                        <m:t>=</m:t>
                      </m:r>
                      <m:f>
                        <m:fPr>
                          <m:ctrlPr>
                            <a:rPr lang="en-US" b="0" i="1" smtClean="0">
                              <a:solidFill>
                                <a:srgbClr val="00B0F0"/>
                              </a:solidFill>
                              <a:latin typeface="Cambria Math" panose="02040503050406030204" pitchFamily="18" charset="0"/>
                            </a:rPr>
                          </m:ctrlPr>
                        </m:fPr>
                        <m:num>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a:rPr>
                                <m:t>𝑁</m:t>
                              </m:r>
                            </m:e>
                            <m:sub>
                              <m:r>
                                <a:rPr lang="en-US" b="0" i="1" smtClean="0">
                                  <a:solidFill>
                                    <a:srgbClr val="00B0F0"/>
                                  </a:solidFill>
                                  <a:latin typeface="Cambria Math"/>
                                </a:rPr>
                                <m:t>𝑎</m:t>
                              </m:r>
                              <m:r>
                                <a:rPr lang="en-US" b="0" i="1" smtClean="0">
                                  <a:solidFill>
                                    <a:srgbClr val="00B0F0"/>
                                  </a:solidFill>
                                  <a:latin typeface="Cambria Math"/>
                                </a:rPr>
                                <m:t>,</m:t>
                              </m:r>
                              <m:r>
                                <a:rPr lang="en-US" b="0" i="1" smtClean="0">
                                  <a:solidFill>
                                    <a:srgbClr val="00B0F0"/>
                                  </a:solidFill>
                                  <a:latin typeface="Cambria Math"/>
                                </a:rPr>
                                <m:t>𝑐</m:t>
                              </m:r>
                            </m:sub>
                          </m:sSub>
                        </m:num>
                        <m:den>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a:rPr>
                                <m:t>𝑁</m:t>
                              </m:r>
                            </m:e>
                            <m:sub>
                              <m:r>
                                <a:rPr lang="en-US" b="0" i="1" smtClean="0">
                                  <a:solidFill>
                                    <a:srgbClr val="00B0F0"/>
                                  </a:solidFill>
                                  <a:latin typeface="Cambria Math"/>
                                </a:rPr>
                                <m:t>𝑐</m:t>
                              </m:r>
                            </m:sub>
                          </m:sSub>
                        </m:den>
                      </m:f>
                    </m:oMath>
                  </m:oMathPara>
                </a14:m>
                <a:endParaRPr lang="en-US" b="0" dirty="0">
                  <a:solidFill>
                    <a:srgbClr val="00B0F0"/>
                  </a:solidFill>
                </a:endParaRPr>
              </a:p>
              <a:p>
                <a:pPr marL="0" indent="0">
                  <a:lnSpc>
                    <a:spcPct val="90000"/>
                  </a:lnSpc>
                  <a:buNone/>
                </a:pPr>
                <a14:m>
                  <m:oMath xmlns:m="http://schemas.openxmlformats.org/officeDocument/2006/math">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a:rPr>
                          <m:t>𝑁</m:t>
                        </m:r>
                      </m:e>
                      <m:sub>
                        <m:r>
                          <a:rPr lang="en-US" b="0" i="1" smtClean="0">
                            <a:solidFill>
                              <a:srgbClr val="00B0F0"/>
                            </a:solidFill>
                            <a:latin typeface="Cambria Math"/>
                          </a:rPr>
                          <m:t>𝑎</m:t>
                        </m:r>
                        <m:r>
                          <a:rPr lang="en-US" b="0" i="1" smtClean="0">
                            <a:solidFill>
                              <a:srgbClr val="00B0F0"/>
                            </a:solidFill>
                            <a:latin typeface="Cambria Math"/>
                          </a:rPr>
                          <m:t>,</m:t>
                        </m:r>
                        <m:r>
                          <a:rPr lang="en-US" b="0" i="1" smtClean="0">
                            <a:solidFill>
                              <a:srgbClr val="00B0F0"/>
                            </a:solidFill>
                            <a:latin typeface="Cambria Math"/>
                          </a:rPr>
                          <m:t>𝑐</m:t>
                        </m:r>
                      </m:sub>
                    </m:sSub>
                  </m:oMath>
                </a14:m>
                <a:r>
                  <a:rPr lang="en-US" dirty="0"/>
                  <a:t>: number of instances having attribute </a:t>
                </a:r>
                <a14:m>
                  <m:oMath xmlns:m="http://schemas.openxmlformats.org/officeDocument/2006/math">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a:rPr>
                          <m:t>𝐴</m:t>
                        </m:r>
                      </m:e>
                      <m:sub>
                        <m:r>
                          <a:rPr lang="en-US" b="0" i="1" smtClean="0">
                            <a:solidFill>
                              <a:srgbClr val="0070C0"/>
                            </a:solidFill>
                            <a:latin typeface="Cambria Math"/>
                          </a:rPr>
                          <m:t>𝑖</m:t>
                        </m:r>
                      </m:sub>
                    </m:sSub>
                    <m:r>
                      <a:rPr lang="en-US" b="0" i="1" smtClean="0">
                        <a:solidFill>
                          <a:srgbClr val="0070C0"/>
                        </a:solidFill>
                        <a:latin typeface="Cambria Math"/>
                      </a:rPr>
                      <m:t>=</m:t>
                    </m:r>
                    <m:r>
                      <a:rPr lang="en-US" b="0" i="1" smtClean="0">
                        <a:solidFill>
                          <a:srgbClr val="0070C0"/>
                        </a:solidFill>
                        <a:latin typeface="Cambria Math"/>
                      </a:rPr>
                      <m:t>𝑎</m:t>
                    </m:r>
                    <m:r>
                      <a:rPr lang="en-US" b="0" i="1" smtClean="0">
                        <a:solidFill>
                          <a:srgbClr val="0070C0"/>
                        </a:solidFill>
                        <a:latin typeface="Cambria Math"/>
                      </a:rPr>
                      <m:t> </m:t>
                    </m:r>
                  </m:oMath>
                </a14:m>
                <a:r>
                  <a:rPr lang="en-US" dirty="0">
                    <a:solidFill>
                      <a:srgbClr val="FF0000"/>
                    </a:solidFill>
                  </a:rPr>
                  <a:t>and </a:t>
                </a:r>
                <a:r>
                  <a:rPr lang="en-US" dirty="0"/>
                  <a:t>belong to class </a:t>
                </a:r>
                <a14:m>
                  <m:oMath xmlns:m="http://schemas.openxmlformats.org/officeDocument/2006/math">
                    <m:r>
                      <a:rPr lang="en-US" i="1" dirty="0" smtClean="0">
                        <a:solidFill>
                          <a:srgbClr val="0070C0"/>
                        </a:solidFill>
                        <a:latin typeface="Cambria Math"/>
                      </a:rPr>
                      <m:t>𝑐</m:t>
                    </m:r>
                  </m:oMath>
                </a14:m>
                <a:endParaRPr lang="en-US" dirty="0">
                  <a:solidFill>
                    <a:srgbClr val="0070C0"/>
                  </a:solidFill>
                </a:endParaRPr>
              </a:p>
              <a:p>
                <a:pPr marL="0" indent="0">
                  <a:lnSpc>
                    <a:spcPct val="90000"/>
                  </a:lnSpc>
                  <a:buNone/>
                </a:pPr>
                <a14:m>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a:rPr>
                          <m:t>𝑁</m:t>
                        </m:r>
                      </m:e>
                      <m:sub>
                        <m:r>
                          <a:rPr lang="en-US" i="1">
                            <a:solidFill>
                              <a:srgbClr val="C00000"/>
                            </a:solidFill>
                            <a:latin typeface="Cambria Math"/>
                          </a:rPr>
                          <m:t>𝑐</m:t>
                        </m:r>
                      </m:sub>
                    </m:sSub>
                  </m:oMath>
                </a14:m>
                <a:r>
                  <a:rPr lang="en-US" dirty="0"/>
                  <a:t>: number of instances of class </a:t>
                </a:r>
                <a14:m>
                  <m:oMath xmlns:m="http://schemas.openxmlformats.org/officeDocument/2006/math">
                    <m:r>
                      <a:rPr lang="en-US" i="1" dirty="0" smtClean="0">
                        <a:solidFill>
                          <a:srgbClr val="C00000"/>
                        </a:solidFill>
                        <a:latin typeface="Cambria Math"/>
                      </a:rPr>
                      <m:t>𝑐</m:t>
                    </m:r>
                  </m:oMath>
                </a14:m>
                <a:endParaRPr lang="en-US" dirty="0">
                  <a:solidFill>
                    <a:srgbClr val="C00000"/>
                  </a:solidFill>
                </a:endParaRPr>
              </a:p>
              <a:p>
                <a:pPr marL="0" indent="0">
                  <a:lnSpc>
                    <a:spcPct val="90000"/>
                  </a:lnSpc>
                  <a:buNone/>
                </a:pPr>
                <a:endParaRPr lang="en-US" dirty="0">
                  <a:solidFill>
                    <a:schemeClr val="accent6">
                      <a:lumMod val="75000"/>
                    </a:schemeClr>
                  </a:solidFill>
                </a:endParaRPr>
              </a:p>
              <a:p>
                <a:pPr marL="0" indent="0">
                  <a:lnSpc>
                    <a:spcPct val="90000"/>
                  </a:lnSpc>
                  <a:buNone/>
                </a:pPr>
                <a:r>
                  <a:rPr lang="en-US" dirty="0">
                    <a:solidFill>
                      <a:schemeClr val="accent6">
                        <a:lumMod val="75000"/>
                      </a:schemeClr>
                    </a:solidFill>
                  </a:rPr>
                  <a:t>P(</a:t>
                </a:r>
                <a:r>
                  <a:rPr lang="en-US" dirty="0">
                    <a:solidFill>
                      <a:srgbClr val="00B0F0"/>
                    </a:solidFill>
                  </a:rPr>
                  <a:t>Refund = </a:t>
                </a:r>
                <a:r>
                  <a:rPr lang="en-US" dirty="0" err="1">
                    <a:solidFill>
                      <a:srgbClr val="00B0F0"/>
                    </a:solidFill>
                  </a:rPr>
                  <a:t>Yes</a:t>
                </a:r>
                <a:r>
                  <a:rPr lang="en-US" dirty="0" err="1">
                    <a:solidFill>
                      <a:schemeClr val="accent6">
                        <a:lumMod val="75000"/>
                      </a:schemeClr>
                    </a:solidFill>
                  </a:rPr>
                  <a:t>|</a:t>
                </a:r>
                <a:r>
                  <a:rPr lang="en-US" dirty="0" err="1">
                    <a:solidFill>
                      <a:srgbClr val="C00000"/>
                    </a:solidFill>
                  </a:rPr>
                  <a:t>No</a:t>
                </a:r>
                <a:r>
                  <a:rPr lang="en-US" dirty="0">
                    <a:solidFill>
                      <a:schemeClr val="accent6">
                        <a:lumMod val="75000"/>
                      </a:schemeClr>
                    </a:solidFill>
                  </a:rPr>
                  <a:t>) = 3/7</a:t>
                </a:r>
                <a:br>
                  <a:rPr lang="en-US" baseline="-25000" dirty="0">
                    <a:solidFill>
                      <a:schemeClr val="accent6">
                        <a:lumMod val="75000"/>
                      </a:schemeClr>
                    </a:solidFill>
                  </a:rPr>
                </a:br>
                <a:endParaRPr lang="en-US" baseline="-25000" dirty="0">
                  <a:solidFill>
                    <a:schemeClr val="accent6">
                      <a:lumMod val="75000"/>
                    </a:schemeClr>
                  </a:solidFill>
                </a:endParaRPr>
              </a:p>
            </p:txBody>
          </p:sp>
        </mc:Choice>
        <mc:Fallback xmlns="">
          <p:sp>
            <p:nvSpPr>
              <p:cNvPr id="1072131" name="Rectangle 3"/>
              <p:cNvSpPr>
                <a:spLocks noGrp="1" noRot="1" noChangeAspect="1" noMove="1" noResize="1" noEditPoints="1" noAdjustHandles="1" noChangeArrowheads="1" noChangeShapeType="1" noTextEdit="1"/>
              </p:cNvSpPr>
              <p:nvPr>
                <p:ph type="body" idx="1"/>
              </p:nvPr>
            </p:nvSpPr>
            <p:spPr>
              <a:xfrm>
                <a:off x="5867400" y="1524000"/>
                <a:ext cx="4572000" cy="5181600"/>
              </a:xfrm>
              <a:blipFill>
                <a:blip r:embed="rId3"/>
                <a:stretch>
                  <a:fillRect l="-2800" t="-2000" r="-1067"/>
                </a:stretch>
              </a:blipFill>
            </p:spPr>
            <p:txBody>
              <a:bodyPr/>
              <a:lstStyle/>
              <a:p>
                <a:r>
                  <a:rPr lang="en-US">
                    <a:noFill/>
                  </a:rPr>
                  <a:t> </a:t>
                </a:r>
              </a:p>
            </p:txBody>
          </p:sp>
        </mc:Fallback>
      </mc:AlternateContent>
      <p:graphicFrame>
        <p:nvGraphicFramePr>
          <p:cNvPr id="1072133" name="Object 5"/>
          <p:cNvGraphicFramePr>
            <a:graphicFrameLocks noChangeAspect="1"/>
          </p:cNvGraphicFramePr>
          <p:nvPr>
            <p:extLst>
              <p:ext uri="{D42A27DB-BD31-4B8C-83A1-F6EECF244321}">
                <p14:modId xmlns:p14="http://schemas.microsoft.com/office/powerpoint/2010/main" val="3744485543"/>
              </p:ext>
            </p:extLst>
          </p:nvPr>
        </p:nvGraphicFramePr>
        <p:xfrm>
          <a:off x="1447800" y="1981200"/>
          <a:ext cx="4389438" cy="4275138"/>
        </p:xfrm>
        <a:graphic>
          <a:graphicData uri="http://schemas.openxmlformats.org/presentationml/2006/ole">
            <mc:AlternateContent xmlns:mc="http://schemas.openxmlformats.org/markup-compatibility/2006">
              <mc:Choice xmlns:v="urn:schemas-microsoft-com:vml" Requires="v">
                <p:oleObj name="Visio" r:id="rId4" imgW="4390200" imgH="5341368" progId="Visio.Drawing.11">
                  <p:embed/>
                </p:oleObj>
              </mc:Choice>
              <mc:Fallback>
                <p:oleObj name="Visio" r:id="rId4" imgW="4390200" imgH="5341368" progId="Visio.Drawing.11">
                  <p:embed/>
                  <p:pic>
                    <p:nvPicPr>
                      <p:cNvPr id="0" name=""/>
                      <p:cNvPicPr>
                        <a:picLocks noChangeAspect="1" noChangeArrowheads="1"/>
                      </p:cNvPicPr>
                      <p:nvPr/>
                    </p:nvPicPr>
                    <p:blipFill>
                      <a:blip r:embed="rId5"/>
                      <a:srcRect t="19971"/>
                      <a:stretch>
                        <a:fillRect/>
                      </a:stretch>
                    </p:blipFill>
                    <p:spPr bwMode="auto">
                      <a:xfrm>
                        <a:off x="1447800" y="1981200"/>
                        <a:ext cx="4389438" cy="4275138"/>
                      </a:xfrm>
                      <a:prstGeom prst="rect">
                        <a:avLst/>
                      </a:prstGeom>
                      <a:noFill/>
                      <a:ln>
                        <a:noFill/>
                      </a:ln>
                      <a:effectLst/>
                    </p:spPr>
                  </p:pic>
                </p:oleObj>
              </mc:Fallback>
            </mc:AlternateContent>
          </a:graphicData>
        </a:graphic>
      </p:graphicFrame>
      <p:sp>
        <p:nvSpPr>
          <p:cNvPr id="3" name="Rectangle 2"/>
          <p:cNvSpPr/>
          <p:nvPr/>
        </p:nvSpPr>
        <p:spPr>
          <a:xfrm>
            <a:off x="1524000" y="5410200"/>
            <a:ext cx="39624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34510" y="4724400"/>
            <a:ext cx="3962400" cy="3048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9" y="4343400"/>
            <a:ext cx="39624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34512" y="3284483"/>
            <a:ext cx="3951889"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13489" y="3657600"/>
            <a:ext cx="3962400" cy="3048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24000" y="2971800"/>
            <a:ext cx="39624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0" y="2590800"/>
            <a:ext cx="3962400" cy="3048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33987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0" name="Rectangle 2"/>
          <p:cNvSpPr>
            <a:spLocks noGrp="1" noChangeArrowheads="1"/>
          </p:cNvSpPr>
          <p:nvPr>
            <p:ph type="title"/>
          </p:nvPr>
        </p:nvSpPr>
        <p:spPr>
          <a:xfrm>
            <a:off x="1828800" y="457200"/>
            <a:ext cx="8686800" cy="762000"/>
          </a:xfrm>
        </p:spPr>
        <p:txBody>
          <a:bodyPr>
            <a:normAutofit fontScale="90000"/>
          </a:bodyPr>
          <a:lstStyle/>
          <a:p>
            <a:r>
              <a:rPr lang="en-US"/>
              <a:t>How to Estimate Probabilities from Data?</a:t>
            </a:r>
          </a:p>
        </p:txBody>
      </p:sp>
      <mc:AlternateContent xmlns:mc="http://schemas.openxmlformats.org/markup-compatibility/2006" xmlns:a14="http://schemas.microsoft.com/office/drawing/2010/main">
        <mc:Choice Requires="a14">
          <p:sp>
            <p:nvSpPr>
              <p:cNvPr id="1072131" name="Rectangle 3"/>
              <p:cNvSpPr>
                <a:spLocks noGrp="1" noChangeArrowheads="1"/>
              </p:cNvSpPr>
              <p:nvPr>
                <p:ph type="body" idx="1"/>
              </p:nvPr>
            </p:nvSpPr>
            <p:spPr>
              <a:xfrm>
                <a:off x="5867400" y="1524000"/>
                <a:ext cx="4572000" cy="5181600"/>
              </a:xfrm>
            </p:spPr>
            <p:txBody>
              <a:bodyPr>
                <a:normAutofit/>
              </a:bodyPr>
              <a:lstStyle/>
              <a:p>
                <a:pPr marL="0" indent="0">
                  <a:lnSpc>
                    <a:spcPct val="90000"/>
                  </a:lnSpc>
                  <a:buNone/>
                </a:pPr>
                <a:r>
                  <a:rPr lang="en-US" dirty="0">
                    <a:solidFill>
                      <a:srgbClr val="FF0000"/>
                    </a:solidFill>
                  </a:rPr>
                  <a:t>Discrete attributes</a:t>
                </a:r>
                <a:r>
                  <a:rPr lang="en-US" dirty="0"/>
                  <a:t>:</a:t>
                </a:r>
                <a:endParaRPr lang="en-US" sz="900" dirty="0"/>
              </a:p>
              <a:p>
                <a:pPr marL="0" indent="0">
                  <a:lnSpc>
                    <a:spcPct val="90000"/>
                  </a:lnSpc>
                  <a:buNone/>
                </a:pPr>
                <a14:m>
                  <m:oMathPara xmlns:m="http://schemas.openxmlformats.org/officeDocument/2006/math">
                    <m:oMathParaPr>
                      <m:jc m:val="centerGroup"/>
                    </m:oMathParaPr>
                    <m:oMath xmlns:m="http://schemas.openxmlformats.org/officeDocument/2006/math">
                      <m:r>
                        <a:rPr lang="en-US" b="0" i="1" smtClean="0">
                          <a:solidFill>
                            <a:srgbClr val="00B0F0"/>
                          </a:solidFill>
                          <a:latin typeface="Cambria Math"/>
                        </a:rPr>
                        <m:t>𝑃</m:t>
                      </m:r>
                      <m:d>
                        <m:dPr>
                          <m:ctrlPr>
                            <a:rPr lang="en-US" b="0" i="1" smtClean="0">
                              <a:solidFill>
                                <a:srgbClr val="00B0F0"/>
                              </a:solidFill>
                              <a:latin typeface="Cambria Math" panose="02040503050406030204" pitchFamily="18" charset="0"/>
                            </a:rPr>
                          </m:ctrlPr>
                        </m:dPr>
                        <m:e>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a:rPr>
                                <m:t>𝐴</m:t>
                              </m:r>
                            </m:e>
                            <m:sub>
                              <m:r>
                                <a:rPr lang="en-US" b="0" i="1" smtClean="0">
                                  <a:solidFill>
                                    <a:srgbClr val="00B0F0"/>
                                  </a:solidFill>
                                  <a:latin typeface="Cambria Math"/>
                                </a:rPr>
                                <m:t>𝑖</m:t>
                              </m:r>
                            </m:sub>
                          </m:sSub>
                          <m:r>
                            <a:rPr lang="en-US" b="0" i="1" smtClean="0">
                              <a:solidFill>
                                <a:srgbClr val="00B0F0"/>
                              </a:solidFill>
                              <a:latin typeface="Cambria Math"/>
                            </a:rPr>
                            <m:t>=</m:t>
                          </m:r>
                          <m:r>
                            <a:rPr lang="en-US" b="0" i="1" smtClean="0">
                              <a:solidFill>
                                <a:srgbClr val="00B0F0"/>
                              </a:solidFill>
                              <a:latin typeface="Cambria Math"/>
                            </a:rPr>
                            <m:t>𝑎</m:t>
                          </m:r>
                        </m:e>
                        <m:e>
                          <m:r>
                            <a:rPr lang="en-US" b="0" i="1" smtClean="0">
                              <a:solidFill>
                                <a:srgbClr val="00B0F0"/>
                              </a:solidFill>
                              <a:latin typeface="Cambria Math"/>
                            </a:rPr>
                            <m:t>𝐶</m:t>
                          </m:r>
                          <m:r>
                            <a:rPr lang="en-US" b="0" i="1" smtClean="0">
                              <a:solidFill>
                                <a:srgbClr val="00B0F0"/>
                              </a:solidFill>
                              <a:latin typeface="Cambria Math"/>
                            </a:rPr>
                            <m:t>=</m:t>
                          </m:r>
                          <m:r>
                            <a:rPr lang="en-US" b="0" i="1" smtClean="0">
                              <a:solidFill>
                                <a:srgbClr val="00B0F0"/>
                              </a:solidFill>
                              <a:latin typeface="Cambria Math"/>
                            </a:rPr>
                            <m:t>𝑐</m:t>
                          </m:r>
                        </m:e>
                      </m:d>
                      <m:r>
                        <a:rPr lang="en-US" b="0" i="1" smtClean="0">
                          <a:solidFill>
                            <a:srgbClr val="00B0F0"/>
                          </a:solidFill>
                          <a:latin typeface="Cambria Math"/>
                        </a:rPr>
                        <m:t>=</m:t>
                      </m:r>
                      <m:f>
                        <m:fPr>
                          <m:ctrlPr>
                            <a:rPr lang="en-US" b="0" i="1" smtClean="0">
                              <a:solidFill>
                                <a:srgbClr val="00B0F0"/>
                              </a:solidFill>
                              <a:latin typeface="Cambria Math" panose="02040503050406030204" pitchFamily="18" charset="0"/>
                            </a:rPr>
                          </m:ctrlPr>
                        </m:fPr>
                        <m:num>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a:rPr>
                                <m:t>𝑁</m:t>
                              </m:r>
                            </m:e>
                            <m:sub>
                              <m:r>
                                <a:rPr lang="en-US" b="0" i="1" smtClean="0">
                                  <a:solidFill>
                                    <a:srgbClr val="00B0F0"/>
                                  </a:solidFill>
                                  <a:latin typeface="Cambria Math"/>
                                </a:rPr>
                                <m:t>𝑎</m:t>
                              </m:r>
                              <m:r>
                                <a:rPr lang="en-US" b="0" i="1" smtClean="0">
                                  <a:solidFill>
                                    <a:srgbClr val="00B0F0"/>
                                  </a:solidFill>
                                  <a:latin typeface="Cambria Math"/>
                                </a:rPr>
                                <m:t>,</m:t>
                              </m:r>
                              <m:r>
                                <a:rPr lang="en-US" b="0" i="1" smtClean="0">
                                  <a:solidFill>
                                    <a:srgbClr val="00B0F0"/>
                                  </a:solidFill>
                                  <a:latin typeface="Cambria Math"/>
                                </a:rPr>
                                <m:t>𝑐</m:t>
                              </m:r>
                            </m:sub>
                          </m:sSub>
                        </m:num>
                        <m:den>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a:rPr>
                                <m:t>𝑁</m:t>
                              </m:r>
                            </m:e>
                            <m:sub>
                              <m:r>
                                <a:rPr lang="en-US" b="0" i="1" smtClean="0">
                                  <a:solidFill>
                                    <a:srgbClr val="00B0F0"/>
                                  </a:solidFill>
                                  <a:latin typeface="Cambria Math"/>
                                </a:rPr>
                                <m:t>𝑐</m:t>
                              </m:r>
                            </m:sub>
                          </m:sSub>
                        </m:den>
                      </m:f>
                    </m:oMath>
                  </m:oMathPara>
                </a14:m>
                <a:endParaRPr lang="en-US" b="0" dirty="0">
                  <a:solidFill>
                    <a:srgbClr val="00B0F0"/>
                  </a:solidFill>
                </a:endParaRPr>
              </a:p>
              <a:p>
                <a:pPr marL="0" indent="0">
                  <a:lnSpc>
                    <a:spcPct val="90000"/>
                  </a:lnSpc>
                  <a:buNone/>
                </a:pPr>
                <a14:m>
                  <m:oMath xmlns:m="http://schemas.openxmlformats.org/officeDocument/2006/math">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a:rPr>
                          <m:t>𝑁</m:t>
                        </m:r>
                      </m:e>
                      <m:sub>
                        <m:r>
                          <a:rPr lang="en-US" b="0" i="1" smtClean="0">
                            <a:solidFill>
                              <a:srgbClr val="00B0F0"/>
                            </a:solidFill>
                            <a:latin typeface="Cambria Math"/>
                          </a:rPr>
                          <m:t>𝑎</m:t>
                        </m:r>
                        <m:r>
                          <a:rPr lang="en-US" b="0" i="1" smtClean="0">
                            <a:solidFill>
                              <a:srgbClr val="00B0F0"/>
                            </a:solidFill>
                            <a:latin typeface="Cambria Math"/>
                          </a:rPr>
                          <m:t>,</m:t>
                        </m:r>
                        <m:r>
                          <a:rPr lang="en-US" b="0" i="1" smtClean="0">
                            <a:solidFill>
                              <a:srgbClr val="00B0F0"/>
                            </a:solidFill>
                            <a:latin typeface="Cambria Math"/>
                          </a:rPr>
                          <m:t>𝑐</m:t>
                        </m:r>
                      </m:sub>
                    </m:sSub>
                  </m:oMath>
                </a14:m>
                <a:r>
                  <a:rPr lang="en-US" dirty="0"/>
                  <a:t>: number of instances having attribute </a:t>
                </a:r>
                <a14:m>
                  <m:oMath xmlns:m="http://schemas.openxmlformats.org/officeDocument/2006/math">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a:rPr>
                          <m:t>𝐴</m:t>
                        </m:r>
                      </m:e>
                      <m:sub>
                        <m:r>
                          <a:rPr lang="en-US" b="0" i="1" smtClean="0">
                            <a:solidFill>
                              <a:srgbClr val="0070C0"/>
                            </a:solidFill>
                            <a:latin typeface="Cambria Math"/>
                          </a:rPr>
                          <m:t>𝑖</m:t>
                        </m:r>
                      </m:sub>
                    </m:sSub>
                    <m:r>
                      <a:rPr lang="en-US" b="0" i="1" smtClean="0">
                        <a:solidFill>
                          <a:srgbClr val="0070C0"/>
                        </a:solidFill>
                        <a:latin typeface="Cambria Math"/>
                      </a:rPr>
                      <m:t>=</m:t>
                    </m:r>
                    <m:r>
                      <a:rPr lang="en-US" b="0" i="1" smtClean="0">
                        <a:solidFill>
                          <a:srgbClr val="0070C0"/>
                        </a:solidFill>
                        <a:latin typeface="Cambria Math"/>
                      </a:rPr>
                      <m:t>𝑎</m:t>
                    </m:r>
                    <m:r>
                      <a:rPr lang="en-US" b="0" i="1" smtClean="0">
                        <a:solidFill>
                          <a:srgbClr val="0070C0"/>
                        </a:solidFill>
                        <a:latin typeface="Cambria Math"/>
                      </a:rPr>
                      <m:t> </m:t>
                    </m:r>
                  </m:oMath>
                </a14:m>
                <a:r>
                  <a:rPr lang="en-US" dirty="0">
                    <a:solidFill>
                      <a:srgbClr val="FF0000"/>
                    </a:solidFill>
                  </a:rPr>
                  <a:t>and </a:t>
                </a:r>
                <a:r>
                  <a:rPr lang="en-US" dirty="0"/>
                  <a:t>belong to class </a:t>
                </a:r>
                <a14:m>
                  <m:oMath xmlns:m="http://schemas.openxmlformats.org/officeDocument/2006/math">
                    <m:r>
                      <a:rPr lang="en-US" i="1" dirty="0" smtClean="0">
                        <a:solidFill>
                          <a:srgbClr val="0070C0"/>
                        </a:solidFill>
                        <a:latin typeface="Cambria Math"/>
                      </a:rPr>
                      <m:t>𝑐</m:t>
                    </m:r>
                  </m:oMath>
                </a14:m>
                <a:endParaRPr lang="en-US" dirty="0">
                  <a:solidFill>
                    <a:srgbClr val="0070C0"/>
                  </a:solidFill>
                </a:endParaRPr>
              </a:p>
              <a:p>
                <a:pPr marL="0" indent="0">
                  <a:lnSpc>
                    <a:spcPct val="90000"/>
                  </a:lnSpc>
                  <a:buNone/>
                </a:pPr>
                <a14:m>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a:rPr>
                          <m:t>𝑁</m:t>
                        </m:r>
                      </m:e>
                      <m:sub>
                        <m:r>
                          <a:rPr lang="en-US" i="1">
                            <a:solidFill>
                              <a:srgbClr val="C00000"/>
                            </a:solidFill>
                            <a:latin typeface="Cambria Math"/>
                          </a:rPr>
                          <m:t>𝑐</m:t>
                        </m:r>
                      </m:sub>
                    </m:sSub>
                  </m:oMath>
                </a14:m>
                <a:r>
                  <a:rPr lang="en-US" dirty="0"/>
                  <a:t>: number of instances of class </a:t>
                </a:r>
                <a14:m>
                  <m:oMath xmlns:m="http://schemas.openxmlformats.org/officeDocument/2006/math">
                    <m:r>
                      <a:rPr lang="en-US" i="1" dirty="0" smtClean="0">
                        <a:solidFill>
                          <a:srgbClr val="C00000"/>
                        </a:solidFill>
                        <a:latin typeface="Cambria Math"/>
                      </a:rPr>
                      <m:t>𝑐</m:t>
                    </m:r>
                  </m:oMath>
                </a14:m>
                <a:endParaRPr lang="en-US" dirty="0">
                  <a:solidFill>
                    <a:srgbClr val="C00000"/>
                  </a:solidFill>
                </a:endParaRPr>
              </a:p>
              <a:p>
                <a:pPr marL="0" indent="0">
                  <a:lnSpc>
                    <a:spcPct val="90000"/>
                  </a:lnSpc>
                  <a:buNone/>
                </a:pPr>
                <a:endParaRPr lang="en-US" dirty="0">
                  <a:solidFill>
                    <a:schemeClr val="accent6">
                      <a:lumMod val="75000"/>
                    </a:schemeClr>
                  </a:solidFill>
                </a:endParaRPr>
              </a:p>
              <a:p>
                <a:pPr marL="0" indent="0">
                  <a:lnSpc>
                    <a:spcPct val="90000"/>
                  </a:lnSpc>
                  <a:buNone/>
                </a:pPr>
                <a:r>
                  <a:rPr lang="en-US" dirty="0">
                    <a:solidFill>
                      <a:schemeClr val="accent6">
                        <a:lumMod val="75000"/>
                      </a:schemeClr>
                    </a:solidFill>
                  </a:rPr>
                  <a:t>P(</a:t>
                </a:r>
                <a:r>
                  <a:rPr lang="en-US" dirty="0">
                    <a:solidFill>
                      <a:srgbClr val="00B0F0"/>
                    </a:solidFill>
                  </a:rPr>
                  <a:t>Refund = </a:t>
                </a:r>
                <a:r>
                  <a:rPr lang="en-US" dirty="0" err="1">
                    <a:solidFill>
                      <a:srgbClr val="00B0F0"/>
                    </a:solidFill>
                  </a:rPr>
                  <a:t>Yes</a:t>
                </a:r>
                <a:r>
                  <a:rPr lang="en-US" dirty="0" err="1">
                    <a:solidFill>
                      <a:schemeClr val="accent6">
                        <a:lumMod val="75000"/>
                      </a:schemeClr>
                    </a:solidFill>
                  </a:rPr>
                  <a:t>|</a:t>
                </a:r>
                <a:r>
                  <a:rPr lang="en-US" dirty="0" err="1">
                    <a:solidFill>
                      <a:srgbClr val="C00000"/>
                    </a:solidFill>
                  </a:rPr>
                  <a:t>Yes</a:t>
                </a:r>
                <a:r>
                  <a:rPr lang="en-US" dirty="0">
                    <a:solidFill>
                      <a:schemeClr val="accent6">
                        <a:lumMod val="75000"/>
                      </a:schemeClr>
                    </a:solidFill>
                  </a:rPr>
                  <a:t>) = 0</a:t>
                </a:r>
                <a:br>
                  <a:rPr lang="en-US" baseline="-25000" dirty="0">
                    <a:solidFill>
                      <a:schemeClr val="accent6">
                        <a:lumMod val="75000"/>
                      </a:schemeClr>
                    </a:solidFill>
                  </a:rPr>
                </a:br>
                <a:endParaRPr lang="en-US" baseline="-25000" dirty="0">
                  <a:solidFill>
                    <a:schemeClr val="accent6">
                      <a:lumMod val="75000"/>
                    </a:schemeClr>
                  </a:solidFill>
                </a:endParaRPr>
              </a:p>
            </p:txBody>
          </p:sp>
        </mc:Choice>
        <mc:Fallback xmlns="">
          <p:sp>
            <p:nvSpPr>
              <p:cNvPr id="1072131" name="Rectangle 3"/>
              <p:cNvSpPr>
                <a:spLocks noGrp="1" noRot="1" noChangeAspect="1" noMove="1" noResize="1" noEditPoints="1" noAdjustHandles="1" noChangeArrowheads="1" noChangeShapeType="1" noTextEdit="1"/>
              </p:cNvSpPr>
              <p:nvPr>
                <p:ph type="body" idx="1"/>
              </p:nvPr>
            </p:nvSpPr>
            <p:spPr>
              <a:xfrm>
                <a:off x="5867400" y="1524000"/>
                <a:ext cx="4572000" cy="5181600"/>
              </a:xfrm>
              <a:blipFill>
                <a:blip r:embed="rId3"/>
                <a:stretch>
                  <a:fillRect l="-2800" t="-2000" r="-1067"/>
                </a:stretch>
              </a:blipFill>
            </p:spPr>
            <p:txBody>
              <a:bodyPr/>
              <a:lstStyle/>
              <a:p>
                <a:r>
                  <a:rPr lang="en-US">
                    <a:noFill/>
                  </a:rPr>
                  <a:t> </a:t>
                </a:r>
              </a:p>
            </p:txBody>
          </p:sp>
        </mc:Fallback>
      </mc:AlternateContent>
      <p:graphicFrame>
        <p:nvGraphicFramePr>
          <p:cNvPr id="1072133" name="Object 5"/>
          <p:cNvGraphicFramePr>
            <a:graphicFrameLocks noChangeAspect="1"/>
          </p:cNvGraphicFramePr>
          <p:nvPr>
            <p:extLst>
              <p:ext uri="{D42A27DB-BD31-4B8C-83A1-F6EECF244321}">
                <p14:modId xmlns:p14="http://schemas.microsoft.com/office/powerpoint/2010/main" val="3326474353"/>
              </p:ext>
            </p:extLst>
          </p:nvPr>
        </p:nvGraphicFramePr>
        <p:xfrm>
          <a:off x="1447800" y="1981200"/>
          <a:ext cx="4389438" cy="4275138"/>
        </p:xfrm>
        <a:graphic>
          <a:graphicData uri="http://schemas.openxmlformats.org/presentationml/2006/ole">
            <mc:AlternateContent xmlns:mc="http://schemas.openxmlformats.org/markup-compatibility/2006">
              <mc:Choice xmlns:v="urn:schemas-microsoft-com:vml" Requires="v">
                <p:oleObj name="Visio" r:id="rId4" imgW="4390200" imgH="5341368" progId="Visio.Drawing.11">
                  <p:embed/>
                </p:oleObj>
              </mc:Choice>
              <mc:Fallback>
                <p:oleObj name="Visio" r:id="rId4" imgW="4390200" imgH="5341368" progId="Visio.Drawing.11">
                  <p:embed/>
                  <p:pic>
                    <p:nvPicPr>
                      <p:cNvPr id="0" name=""/>
                      <p:cNvPicPr>
                        <a:picLocks noChangeAspect="1" noChangeArrowheads="1"/>
                      </p:cNvPicPr>
                      <p:nvPr/>
                    </p:nvPicPr>
                    <p:blipFill>
                      <a:blip r:embed="rId5"/>
                      <a:srcRect t="19971"/>
                      <a:stretch>
                        <a:fillRect/>
                      </a:stretch>
                    </p:blipFill>
                    <p:spPr bwMode="auto">
                      <a:xfrm>
                        <a:off x="1447800" y="1981200"/>
                        <a:ext cx="4389438" cy="4275138"/>
                      </a:xfrm>
                      <a:prstGeom prst="rect">
                        <a:avLst/>
                      </a:prstGeom>
                      <a:noFill/>
                      <a:ln>
                        <a:noFill/>
                      </a:ln>
                      <a:effectLst/>
                    </p:spPr>
                  </p:pic>
                </p:oleObj>
              </mc:Fallback>
            </mc:AlternateContent>
          </a:graphicData>
        </a:graphic>
      </p:graphicFrame>
      <p:sp>
        <p:nvSpPr>
          <p:cNvPr id="9" name="Rectangle 8"/>
          <p:cNvSpPr/>
          <p:nvPr/>
        </p:nvSpPr>
        <p:spPr>
          <a:xfrm>
            <a:off x="1516119" y="4038600"/>
            <a:ext cx="3951889"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3999" y="5029200"/>
            <a:ext cx="39624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45021" y="5791200"/>
            <a:ext cx="39624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4414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0" name="Rectangle 2"/>
          <p:cNvSpPr>
            <a:spLocks noGrp="1" noChangeArrowheads="1"/>
          </p:cNvSpPr>
          <p:nvPr>
            <p:ph type="title"/>
          </p:nvPr>
        </p:nvSpPr>
        <p:spPr>
          <a:xfrm>
            <a:off x="1828800" y="457200"/>
            <a:ext cx="8686800" cy="762000"/>
          </a:xfrm>
        </p:spPr>
        <p:txBody>
          <a:bodyPr>
            <a:normAutofit fontScale="90000"/>
          </a:bodyPr>
          <a:lstStyle/>
          <a:p>
            <a:r>
              <a:rPr lang="en-US"/>
              <a:t>How to Estimate Probabilities from Data?</a:t>
            </a:r>
          </a:p>
        </p:txBody>
      </p:sp>
      <mc:AlternateContent xmlns:mc="http://schemas.openxmlformats.org/markup-compatibility/2006" xmlns:a14="http://schemas.microsoft.com/office/drawing/2010/main">
        <mc:Choice Requires="a14">
          <p:sp>
            <p:nvSpPr>
              <p:cNvPr id="1072131" name="Rectangle 3"/>
              <p:cNvSpPr>
                <a:spLocks noGrp="1" noChangeArrowheads="1"/>
              </p:cNvSpPr>
              <p:nvPr>
                <p:ph type="body" idx="1"/>
              </p:nvPr>
            </p:nvSpPr>
            <p:spPr>
              <a:xfrm>
                <a:off x="5867400" y="1524000"/>
                <a:ext cx="4572000" cy="5181600"/>
              </a:xfrm>
            </p:spPr>
            <p:txBody>
              <a:bodyPr>
                <a:normAutofit/>
              </a:bodyPr>
              <a:lstStyle/>
              <a:p>
                <a:pPr marL="0" indent="0">
                  <a:lnSpc>
                    <a:spcPct val="90000"/>
                  </a:lnSpc>
                  <a:buNone/>
                </a:pPr>
                <a:r>
                  <a:rPr lang="en-US" dirty="0">
                    <a:solidFill>
                      <a:srgbClr val="FF0000"/>
                    </a:solidFill>
                  </a:rPr>
                  <a:t>Discrete attributes</a:t>
                </a:r>
                <a:r>
                  <a:rPr lang="en-US" dirty="0"/>
                  <a:t>:</a:t>
                </a:r>
                <a:endParaRPr lang="en-US" sz="900" dirty="0"/>
              </a:p>
              <a:p>
                <a:pPr marL="0" indent="0">
                  <a:lnSpc>
                    <a:spcPct val="90000"/>
                  </a:lnSpc>
                  <a:buNone/>
                </a:pPr>
                <a14:m>
                  <m:oMathPara xmlns:m="http://schemas.openxmlformats.org/officeDocument/2006/math">
                    <m:oMathParaPr>
                      <m:jc m:val="centerGroup"/>
                    </m:oMathParaPr>
                    <m:oMath xmlns:m="http://schemas.openxmlformats.org/officeDocument/2006/math">
                      <m:r>
                        <a:rPr lang="en-US" b="0" i="1" smtClean="0">
                          <a:solidFill>
                            <a:srgbClr val="00B0F0"/>
                          </a:solidFill>
                          <a:latin typeface="Cambria Math"/>
                        </a:rPr>
                        <m:t>𝑃</m:t>
                      </m:r>
                      <m:d>
                        <m:dPr>
                          <m:ctrlPr>
                            <a:rPr lang="en-US" b="0" i="1" smtClean="0">
                              <a:solidFill>
                                <a:srgbClr val="00B0F0"/>
                              </a:solidFill>
                              <a:latin typeface="Cambria Math" panose="02040503050406030204" pitchFamily="18" charset="0"/>
                            </a:rPr>
                          </m:ctrlPr>
                        </m:dPr>
                        <m:e>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a:rPr>
                                <m:t>𝐴</m:t>
                              </m:r>
                            </m:e>
                            <m:sub>
                              <m:r>
                                <a:rPr lang="en-US" b="0" i="1" smtClean="0">
                                  <a:solidFill>
                                    <a:srgbClr val="00B0F0"/>
                                  </a:solidFill>
                                  <a:latin typeface="Cambria Math"/>
                                </a:rPr>
                                <m:t>𝑖</m:t>
                              </m:r>
                            </m:sub>
                          </m:sSub>
                          <m:r>
                            <a:rPr lang="en-US" b="0" i="1" smtClean="0">
                              <a:solidFill>
                                <a:srgbClr val="00B0F0"/>
                              </a:solidFill>
                              <a:latin typeface="Cambria Math"/>
                            </a:rPr>
                            <m:t>=</m:t>
                          </m:r>
                          <m:r>
                            <a:rPr lang="en-US" b="0" i="1" smtClean="0">
                              <a:solidFill>
                                <a:srgbClr val="00B0F0"/>
                              </a:solidFill>
                              <a:latin typeface="Cambria Math"/>
                            </a:rPr>
                            <m:t>𝑎</m:t>
                          </m:r>
                        </m:e>
                        <m:e>
                          <m:r>
                            <a:rPr lang="en-US" b="0" i="1" smtClean="0">
                              <a:solidFill>
                                <a:srgbClr val="00B0F0"/>
                              </a:solidFill>
                              <a:latin typeface="Cambria Math"/>
                            </a:rPr>
                            <m:t>𝐶</m:t>
                          </m:r>
                          <m:r>
                            <a:rPr lang="en-US" b="0" i="1" smtClean="0">
                              <a:solidFill>
                                <a:srgbClr val="00B0F0"/>
                              </a:solidFill>
                              <a:latin typeface="Cambria Math"/>
                            </a:rPr>
                            <m:t>=</m:t>
                          </m:r>
                          <m:r>
                            <a:rPr lang="en-US" b="0" i="1" smtClean="0">
                              <a:solidFill>
                                <a:srgbClr val="00B0F0"/>
                              </a:solidFill>
                              <a:latin typeface="Cambria Math"/>
                            </a:rPr>
                            <m:t>𝑐</m:t>
                          </m:r>
                        </m:e>
                      </m:d>
                      <m:r>
                        <a:rPr lang="en-US" b="0" i="1" smtClean="0">
                          <a:solidFill>
                            <a:srgbClr val="00B0F0"/>
                          </a:solidFill>
                          <a:latin typeface="Cambria Math"/>
                        </a:rPr>
                        <m:t>=</m:t>
                      </m:r>
                      <m:f>
                        <m:fPr>
                          <m:ctrlPr>
                            <a:rPr lang="en-US" b="0" i="1" smtClean="0">
                              <a:solidFill>
                                <a:srgbClr val="00B0F0"/>
                              </a:solidFill>
                              <a:latin typeface="Cambria Math" panose="02040503050406030204" pitchFamily="18" charset="0"/>
                            </a:rPr>
                          </m:ctrlPr>
                        </m:fPr>
                        <m:num>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a:rPr>
                                <m:t>𝑁</m:t>
                              </m:r>
                            </m:e>
                            <m:sub>
                              <m:r>
                                <a:rPr lang="en-US" b="0" i="1" smtClean="0">
                                  <a:solidFill>
                                    <a:srgbClr val="00B0F0"/>
                                  </a:solidFill>
                                  <a:latin typeface="Cambria Math"/>
                                </a:rPr>
                                <m:t>𝑎</m:t>
                              </m:r>
                              <m:r>
                                <a:rPr lang="en-US" b="0" i="1" smtClean="0">
                                  <a:solidFill>
                                    <a:srgbClr val="00B0F0"/>
                                  </a:solidFill>
                                  <a:latin typeface="Cambria Math"/>
                                </a:rPr>
                                <m:t>,</m:t>
                              </m:r>
                              <m:r>
                                <a:rPr lang="en-US" b="0" i="1" smtClean="0">
                                  <a:solidFill>
                                    <a:srgbClr val="00B0F0"/>
                                  </a:solidFill>
                                  <a:latin typeface="Cambria Math"/>
                                </a:rPr>
                                <m:t>𝑐</m:t>
                              </m:r>
                            </m:sub>
                          </m:sSub>
                        </m:num>
                        <m:den>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a:rPr>
                                <m:t>𝑁</m:t>
                              </m:r>
                            </m:e>
                            <m:sub>
                              <m:r>
                                <a:rPr lang="en-US" b="0" i="1" smtClean="0">
                                  <a:solidFill>
                                    <a:srgbClr val="00B0F0"/>
                                  </a:solidFill>
                                  <a:latin typeface="Cambria Math"/>
                                </a:rPr>
                                <m:t>𝑐</m:t>
                              </m:r>
                            </m:sub>
                          </m:sSub>
                        </m:den>
                      </m:f>
                    </m:oMath>
                  </m:oMathPara>
                </a14:m>
                <a:endParaRPr lang="en-US" b="0" dirty="0">
                  <a:solidFill>
                    <a:srgbClr val="00B0F0"/>
                  </a:solidFill>
                </a:endParaRPr>
              </a:p>
              <a:p>
                <a:pPr marL="0" indent="0">
                  <a:lnSpc>
                    <a:spcPct val="90000"/>
                  </a:lnSpc>
                  <a:buNone/>
                </a:pPr>
                <a14:m>
                  <m:oMath xmlns:m="http://schemas.openxmlformats.org/officeDocument/2006/math">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a:rPr>
                          <m:t>𝑁</m:t>
                        </m:r>
                      </m:e>
                      <m:sub>
                        <m:r>
                          <a:rPr lang="en-US" b="0" i="1" smtClean="0">
                            <a:solidFill>
                              <a:srgbClr val="00B0F0"/>
                            </a:solidFill>
                            <a:latin typeface="Cambria Math"/>
                          </a:rPr>
                          <m:t>𝑎</m:t>
                        </m:r>
                        <m:r>
                          <a:rPr lang="en-US" b="0" i="1" smtClean="0">
                            <a:solidFill>
                              <a:srgbClr val="00B0F0"/>
                            </a:solidFill>
                            <a:latin typeface="Cambria Math"/>
                          </a:rPr>
                          <m:t>,</m:t>
                        </m:r>
                        <m:r>
                          <a:rPr lang="en-US" b="0" i="1" smtClean="0">
                            <a:solidFill>
                              <a:srgbClr val="00B0F0"/>
                            </a:solidFill>
                            <a:latin typeface="Cambria Math"/>
                          </a:rPr>
                          <m:t>𝑐</m:t>
                        </m:r>
                      </m:sub>
                    </m:sSub>
                  </m:oMath>
                </a14:m>
                <a:r>
                  <a:rPr lang="en-US" dirty="0"/>
                  <a:t>: number of instances having attribute </a:t>
                </a:r>
                <a14:m>
                  <m:oMath xmlns:m="http://schemas.openxmlformats.org/officeDocument/2006/math">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a:rPr>
                          <m:t>𝐴</m:t>
                        </m:r>
                      </m:e>
                      <m:sub>
                        <m:r>
                          <a:rPr lang="en-US" b="0" i="1" smtClean="0">
                            <a:solidFill>
                              <a:srgbClr val="0070C0"/>
                            </a:solidFill>
                            <a:latin typeface="Cambria Math"/>
                          </a:rPr>
                          <m:t>𝑖</m:t>
                        </m:r>
                      </m:sub>
                    </m:sSub>
                    <m:r>
                      <a:rPr lang="en-US" b="0" i="1" smtClean="0">
                        <a:solidFill>
                          <a:srgbClr val="0070C0"/>
                        </a:solidFill>
                        <a:latin typeface="Cambria Math"/>
                      </a:rPr>
                      <m:t>=</m:t>
                    </m:r>
                    <m:r>
                      <a:rPr lang="en-US" b="0" i="1" smtClean="0">
                        <a:solidFill>
                          <a:srgbClr val="0070C0"/>
                        </a:solidFill>
                        <a:latin typeface="Cambria Math"/>
                      </a:rPr>
                      <m:t>𝑎</m:t>
                    </m:r>
                    <m:r>
                      <a:rPr lang="en-US" b="0" i="1" smtClean="0">
                        <a:solidFill>
                          <a:srgbClr val="0070C0"/>
                        </a:solidFill>
                        <a:latin typeface="Cambria Math"/>
                      </a:rPr>
                      <m:t> </m:t>
                    </m:r>
                  </m:oMath>
                </a14:m>
                <a:r>
                  <a:rPr lang="en-US" dirty="0">
                    <a:solidFill>
                      <a:srgbClr val="FF0000"/>
                    </a:solidFill>
                  </a:rPr>
                  <a:t>and </a:t>
                </a:r>
                <a:r>
                  <a:rPr lang="en-US" dirty="0"/>
                  <a:t>belong to class </a:t>
                </a:r>
                <a14:m>
                  <m:oMath xmlns:m="http://schemas.openxmlformats.org/officeDocument/2006/math">
                    <m:r>
                      <a:rPr lang="en-US" i="1" dirty="0" smtClean="0">
                        <a:solidFill>
                          <a:srgbClr val="0070C0"/>
                        </a:solidFill>
                        <a:latin typeface="Cambria Math"/>
                      </a:rPr>
                      <m:t>𝑐</m:t>
                    </m:r>
                  </m:oMath>
                </a14:m>
                <a:endParaRPr lang="en-US" dirty="0">
                  <a:solidFill>
                    <a:srgbClr val="0070C0"/>
                  </a:solidFill>
                </a:endParaRPr>
              </a:p>
              <a:p>
                <a:pPr marL="0" indent="0">
                  <a:lnSpc>
                    <a:spcPct val="90000"/>
                  </a:lnSpc>
                  <a:buNone/>
                </a:pPr>
                <a14:m>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a:rPr>
                          <m:t>𝑁</m:t>
                        </m:r>
                      </m:e>
                      <m:sub>
                        <m:r>
                          <a:rPr lang="en-US" i="1">
                            <a:solidFill>
                              <a:srgbClr val="C00000"/>
                            </a:solidFill>
                            <a:latin typeface="Cambria Math"/>
                          </a:rPr>
                          <m:t>𝑐</m:t>
                        </m:r>
                      </m:sub>
                    </m:sSub>
                  </m:oMath>
                </a14:m>
                <a:r>
                  <a:rPr lang="en-US" dirty="0"/>
                  <a:t>: number of instances of class </a:t>
                </a:r>
                <a14:m>
                  <m:oMath xmlns:m="http://schemas.openxmlformats.org/officeDocument/2006/math">
                    <m:r>
                      <a:rPr lang="en-US" i="1" dirty="0" smtClean="0">
                        <a:solidFill>
                          <a:srgbClr val="C00000"/>
                        </a:solidFill>
                        <a:latin typeface="Cambria Math"/>
                      </a:rPr>
                      <m:t>𝑐</m:t>
                    </m:r>
                  </m:oMath>
                </a14:m>
                <a:endParaRPr lang="en-US" dirty="0">
                  <a:solidFill>
                    <a:srgbClr val="C00000"/>
                  </a:solidFill>
                </a:endParaRPr>
              </a:p>
              <a:p>
                <a:pPr marL="0" indent="0">
                  <a:lnSpc>
                    <a:spcPct val="90000"/>
                  </a:lnSpc>
                  <a:buNone/>
                </a:pPr>
                <a:endParaRPr lang="en-US" dirty="0">
                  <a:solidFill>
                    <a:schemeClr val="accent6">
                      <a:lumMod val="75000"/>
                    </a:schemeClr>
                  </a:solidFill>
                </a:endParaRPr>
              </a:p>
              <a:p>
                <a:pPr marL="0" indent="0">
                  <a:lnSpc>
                    <a:spcPct val="90000"/>
                  </a:lnSpc>
                  <a:buNone/>
                </a:pPr>
                <a:r>
                  <a:rPr lang="en-US" dirty="0">
                    <a:solidFill>
                      <a:schemeClr val="accent6">
                        <a:lumMod val="75000"/>
                      </a:schemeClr>
                    </a:solidFill>
                  </a:rPr>
                  <a:t>P(</a:t>
                </a:r>
                <a:r>
                  <a:rPr lang="en-US" dirty="0">
                    <a:solidFill>
                      <a:srgbClr val="00B0F0"/>
                    </a:solidFill>
                  </a:rPr>
                  <a:t>Status=</a:t>
                </a:r>
                <a:r>
                  <a:rPr lang="en-US" dirty="0" err="1">
                    <a:solidFill>
                      <a:srgbClr val="00B0F0"/>
                    </a:solidFill>
                  </a:rPr>
                  <a:t>Single</a:t>
                </a:r>
                <a:r>
                  <a:rPr lang="en-US" dirty="0" err="1">
                    <a:solidFill>
                      <a:schemeClr val="accent6">
                        <a:lumMod val="75000"/>
                      </a:schemeClr>
                    </a:solidFill>
                  </a:rPr>
                  <a:t>|</a:t>
                </a:r>
                <a:r>
                  <a:rPr lang="en-US" dirty="0" err="1">
                    <a:solidFill>
                      <a:srgbClr val="C00000"/>
                    </a:solidFill>
                  </a:rPr>
                  <a:t>No</a:t>
                </a:r>
                <a:r>
                  <a:rPr lang="en-US" dirty="0">
                    <a:solidFill>
                      <a:schemeClr val="accent6">
                        <a:lumMod val="75000"/>
                      </a:schemeClr>
                    </a:solidFill>
                  </a:rPr>
                  <a:t>) = 2/7</a:t>
                </a:r>
                <a:br>
                  <a:rPr lang="en-US" baseline="-25000" dirty="0">
                    <a:solidFill>
                      <a:schemeClr val="accent6">
                        <a:lumMod val="75000"/>
                      </a:schemeClr>
                    </a:solidFill>
                  </a:rPr>
                </a:br>
                <a:endParaRPr lang="en-US" baseline="-25000" dirty="0">
                  <a:solidFill>
                    <a:schemeClr val="accent6">
                      <a:lumMod val="75000"/>
                    </a:schemeClr>
                  </a:solidFill>
                </a:endParaRPr>
              </a:p>
            </p:txBody>
          </p:sp>
        </mc:Choice>
        <mc:Fallback xmlns="">
          <p:sp>
            <p:nvSpPr>
              <p:cNvPr id="1072131" name="Rectangle 3"/>
              <p:cNvSpPr>
                <a:spLocks noGrp="1" noRot="1" noChangeAspect="1" noMove="1" noResize="1" noEditPoints="1" noAdjustHandles="1" noChangeArrowheads="1" noChangeShapeType="1" noTextEdit="1"/>
              </p:cNvSpPr>
              <p:nvPr>
                <p:ph type="body" idx="1"/>
              </p:nvPr>
            </p:nvSpPr>
            <p:spPr>
              <a:xfrm>
                <a:off x="5867400" y="1524000"/>
                <a:ext cx="4572000" cy="5181600"/>
              </a:xfrm>
              <a:blipFill>
                <a:blip r:embed="rId3"/>
                <a:stretch>
                  <a:fillRect l="-2800" t="-2000" r="-1067"/>
                </a:stretch>
              </a:blipFill>
            </p:spPr>
            <p:txBody>
              <a:bodyPr/>
              <a:lstStyle/>
              <a:p>
                <a:r>
                  <a:rPr lang="en-US">
                    <a:noFill/>
                  </a:rPr>
                  <a:t> </a:t>
                </a:r>
              </a:p>
            </p:txBody>
          </p:sp>
        </mc:Fallback>
      </mc:AlternateContent>
      <p:graphicFrame>
        <p:nvGraphicFramePr>
          <p:cNvPr id="1072133" name="Object 5"/>
          <p:cNvGraphicFramePr>
            <a:graphicFrameLocks noChangeAspect="1"/>
          </p:cNvGraphicFramePr>
          <p:nvPr>
            <p:extLst>
              <p:ext uri="{D42A27DB-BD31-4B8C-83A1-F6EECF244321}">
                <p14:modId xmlns:p14="http://schemas.microsoft.com/office/powerpoint/2010/main" val="389377375"/>
              </p:ext>
            </p:extLst>
          </p:nvPr>
        </p:nvGraphicFramePr>
        <p:xfrm>
          <a:off x="1447800" y="1981200"/>
          <a:ext cx="4389438" cy="4275138"/>
        </p:xfrm>
        <a:graphic>
          <a:graphicData uri="http://schemas.openxmlformats.org/presentationml/2006/ole">
            <mc:AlternateContent xmlns:mc="http://schemas.openxmlformats.org/markup-compatibility/2006">
              <mc:Choice xmlns:v="urn:schemas-microsoft-com:vml" Requires="v">
                <p:oleObj name="Visio" r:id="rId4" imgW="4390200" imgH="5341368" progId="Visio.Drawing.11">
                  <p:embed/>
                </p:oleObj>
              </mc:Choice>
              <mc:Fallback>
                <p:oleObj name="Visio" r:id="rId4" imgW="4390200" imgH="5341368" progId="Visio.Drawing.11">
                  <p:embed/>
                  <p:pic>
                    <p:nvPicPr>
                      <p:cNvPr id="0" name=""/>
                      <p:cNvPicPr>
                        <a:picLocks noChangeAspect="1" noChangeArrowheads="1"/>
                      </p:cNvPicPr>
                      <p:nvPr/>
                    </p:nvPicPr>
                    <p:blipFill>
                      <a:blip r:embed="rId5"/>
                      <a:srcRect t="19971"/>
                      <a:stretch>
                        <a:fillRect/>
                      </a:stretch>
                    </p:blipFill>
                    <p:spPr bwMode="auto">
                      <a:xfrm>
                        <a:off x="1447800" y="1981200"/>
                        <a:ext cx="4389438" cy="4275138"/>
                      </a:xfrm>
                      <a:prstGeom prst="rect">
                        <a:avLst/>
                      </a:prstGeom>
                      <a:noFill/>
                      <a:ln>
                        <a:noFill/>
                      </a:ln>
                      <a:effectLst/>
                    </p:spPr>
                  </p:pic>
                </p:oleObj>
              </mc:Fallback>
            </mc:AlternateContent>
          </a:graphicData>
        </a:graphic>
      </p:graphicFrame>
      <p:sp>
        <p:nvSpPr>
          <p:cNvPr id="3" name="Rectangle 2"/>
          <p:cNvSpPr/>
          <p:nvPr/>
        </p:nvSpPr>
        <p:spPr>
          <a:xfrm>
            <a:off x="1524000" y="5410200"/>
            <a:ext cx="39624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34510" y="4724400"/>
            <a:ext cx="39624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9" y="4343400"/>
            <a:ext cx="39624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34511" y="3733800"/>
            <a:ext cx="3951889"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3999" y="3352800"/>
            <a:ext cx="3962400" cy="3048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24000" y="2971800"/>
            <a:ext cx="39624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0" y="2590800"/>
            <a:ext cx="3962400" cy="3048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4004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17660</TotalTime>
  <Words>6939</Words>
  <Application>Microsoft Office PowerPoint</Application>
  <PresentationFormat>Widescreen</PresentationFormat>
  <Paragraphs>1498</Paragraphs>
  <Slides>126</Slides>
  <Notes>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5</vt:i4>
      </vt:variant>
      <vt:variant>
        <vt:lpstr>Slide Titles</vt:lpstr>
      </vt:variant>
      <vt:variant>
        <vt:i4>126</vt:i4>
      </vt:variant>
    </vt:vector>
  </HeadingPairs>
  <TitlesOfParts>
    <vt:vector size="139" baseType="lpstr">
      <vt:lpstr>ＭＳ ゴシック</vt:lpstr>
      <vt:lpstr>Arial</vt:lpstr>
      <vt:lpstr>Arial Narrow</vt:lpstr>
      <vt:lpstr>Calibri</vt:lpstr>
      <vt:lpstr>Cambria Math</vt:lpstr>
      <vt:lpstr>Monotype Sorts</vt:lpstr>
      <vt:lpstr>Wingdings</vt:lpstr>
      <vt:lpstr>Clarity</vt:lpstr>
      <vt:lpstr>Visio</vt:lpstr>
      <vt:lpstr>VISIO</vt:lpstr>
      <vt:lpstr>Equation</vt:lpstr>
      <vt:lpstr>Εξίσωση</vt:lpstr>
      <vt:lpstr>Chart</vt:lpstr>
      <vt:lpstr>DATA MINING Classification</vt:lpstr>
      <vt:lpstr>Illustrating Classification Task</vt:lpstr>
      <vt:lpstr>NEAREST NEIGHBOR CLASSIFICATION</vt:lpstr>
      <vt:lpstr>Instance-Based Classifiers</vt:lpstr>
      <vt:lpstr>Instance Based Classifiers</vt:lpstr>
      <vt:lpstr>Nearest Neighbor Classifiers</vt:lpstr>
      <vt:lpstr>Nearest-Neighbor Classifiers</vt:lpstr>
      <vt:lpstr>Nearest Neighbor Classification</vt:lpstr>
      <vt:lpstr>Definition of Nearest Neighbor</vt:lpstr>
      <vt:lpstr>1 nearest-neighbor</vt:lpstr>
      <vt:lpstr>Nearest Neighbor Classification…</vt:lpstr>
      <vt:lpstr>Example</vt:lpstr>
      <vt:lpstr>Example</vt:lpstr>
      <vt:lpstr>Nearest Neighbor Classification…</vt:lpstr>
      <vt:lpstr>Nearest Neighbor Classification…</vt:lpstr>
      <vt:lpstr>Nearest neighbor Classification…</vt:lpstr>
      <vt:lpstr>SUPPORT VECTOR MACHINES</vt:lpstr>
      <vt:lpstr>Support Vector Machines</vt:lpstr>
      <vt:lpstr>Support Vector Machines</vt:lpstr>
      <vt:lpstr>Support Vector Machines</vt:lpstr>
      <vt:lpstr>Support Vector Machines</vt:lpstr>
      <vt:lpstr>Support Vector Machines</vt:lpstr>
      <vt:lpstr>Support Vector Machines</vt:lpstr>
      <vt:lpstr>Support Vector Machines</vt:lpstr>
      <vt:lpstr>Support Vector Machines</vt:lpstr>
      <vt:lpstr>Support Vector Machines</vt:lpstr>
      <vt:lpstr>Support Vector Machines</vt:lpstr>
      <vt:lpstr>Support Vector Machines</vt:lpstr>
      <vt:lpstr>Nonlinear Support Vector Machines</vt:lpstr>
      <vt:lpstr>Nonlinear Support Vector Machines</vt:lpstr>
      <vt:lpstr>Learning Nonlinear SVM</vt:lpstr>
      <vt:lpstr>Learning NonLinear SVM</vt:lpstr>
      <vt:lpstr>Learning Nonlinear SVM</vt:lpstr>
      <vt:lpstr>Example of Nonlinear SVM</vt:lpstr>
      <vt:lpstr>Learning Nonlinear SVM</vt:lpstr>
      <vt:lpstr>LOGISTIC REGRESSION</vt:lpstr>
      <vt:lpstr>Classification via regression</vt:lpstr>
      <vt:lpstr>Linear regression</vt:lpstr>
      <vt:lpstr>Linear regression</vt:lpstr>
      <vt:lpstr>Class probabilities</vt:lpstr>
      <vt:lpstr>Logistic Regression</vt:lpstr>
      <vt:lpstr>The logistic function</vt:lpstr>
      <vt:lpstr>Logistic Regression in one dimension</vt:lpstr>
      <vt:lpstr>Logistic Regression in one dimension</vt:lpstr>
      <vt:lpstr>Logistic regression in 2-d </vt:lpstr>
      <vt:lpstr>Estimating the coefficients</vt:lpstr>
      <vt:lpstr>Logistic Regression</vt:lpstr>
      <vt:lpstr>Introduction to Neural Networks</vt:lpstr>
      <vt:lpstr>Linear Classification</vt:lpstr>
      <vt:lpstr>Linear Classification</vt:lpstr>
      <vt:lpstr>Linear models</vt:lpstr>
      <vt:lpstr>Multiple layers</vt:lpstr>
      <vt:lpstr>Non-linearity</vt:lpstr>
      <vt:lpstr>Side note</vt:lpstr>
      <vt:lpstr>Deep learning</vt:lpstr>
      <vt:lpstr>Example</vt:lpstr>
      <vt:lpstr>Error</vt:lpstr>
      <vt:lpstr>Gradient Descent</vt:lpstr>
      <vt:lpstr>Gradient Descent</vt:lpstr>
      <vt:lpstr>Gradient Descent</vt:lpstr>
      <vt:lpstr>Backpropagation</vt:lpstr>
      <vt:lpstr>PowerPoint Presentation</vt:lpstr>
      <vt:lpstr>Backpropagation</vt:lpstr>
      <vt:lpstr>Stochastic gradient descent</vt:lpstr>
      <vt:lpstr>Word EMBeddings</vt:lpstr>
      <vt:lpstr>Basic Idea</vt:lpstr>
      <vt:lpstr>Basic idea</vt:lpstr>
      <vt:lpstr>PowerPoint Presentation</vt:lpstr>
      <vt:lpstr>Word2Vec</vt:lpstr>
      <vt:lpstr>CBOW</vt:lpstr>
      <vt:lpstr>CBOW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Skipgram</vt:lpstr>
      <vt:lpstr>PowerPoint Presentation</vt:lpstr>
      <vt:lpstr>Skipgram</vt:lpstr>
      <vt:lpstr>PowerPoint Presentation</vt:lpstr>
      <vt:lpstr>PowerPoint Presentation</vt:lpstr>
      <vt:lpstr>PowerPoint Presentation</vt:lpstr>
      <vt:lpstr>PowerPoint Presentation</vt:lpstr>
      <vt:lpstr>NAÏVE BAYES CLASSIFIER</vt:lpstr>
      <vt:lpstr>Bayes Classifier</vt:lpstr>
      <vt:lpstr>Bayesian Classifiers</vt:lpstr>
      <vt:lpstr>Bayesian Classifiers</vt:lpstr>
      <vt:lpstr>Bayesian Classifiers</vt:lpstr>
      <vt:lpstr>Naïve Bayes Classifier</vt:lpstr>
      <vt:lpstr>Example</vt:lpstr>
      <vt:lpstr>How to Estimate Probabilities from Data?</vt:lpstr>
      <vt:lpstr>How to Estimate Probabilities from Data?</vt:lpstr>
      <vt:lpstr>How to Estimate Probabilities from Data?</vt:lpstr>
      <vt:lpstr>How to Estimate Probabilities from Data?</vt:lpstr>
      <vt:lpstr>How to Estimate Probabilities from Data?</vt:lpstr>
      <vt:lpstr>How to Estimate Probabilities from Data?</vt:lpstr>
      <vt:lpstr>How to Estimate Probabilities from Data?</vt:lpstr>
      <vt:lpstr>How to Estimate Probabilities from Data?</vt:lpstr>
      <vt:lpstr>Example</vt:lpstr>
      <vt:lpstr>Example of Naïve Bayes Classifier</vt:lpstr>
      <vt:lpstr>Example of Naïve Bayes Classifier</vt:lpstr>
      <vt:lpstr>Naïve Bayes Classifier</vt:lpstr>
      <vt:lpstr>Example of Naïve Bayes Classifier</vt:lpstr>
      <vt:lpstr>Example of Naïve Bayes Classifier</vt:lpstr>
      <vt:lpstr>Implementation details</vt:lpstr>
      <vt:lpstr>Naïve Bayes for Text Classification</vt:lpstr>
      <vt:lpstr>Multinomial document model</vt:lpstr>
      <vt:lpstr>PowerPoint Presentation</vt:lpstr>
      <vt:lpstr>Example</vt:lpstr>
      <vt:lpstr>Naïve Bayes (Summary)</vt:lpstr>
      <vt:lpstr>Generative vs Discriminative models</vt:lpstr>
      <vt:lpstr>Generative vs Discriminative models</vt:lpstr>
      <vt:lpstr>Supervised Learning</vt:lpstr>
      <vt:lpstr>Learning</vt:lpstr>
      <vt:lpstr>Supervised Learning Steps</vt:lpstr>
      <vt:lpstr>Modeling the problem</vt:lpstr>
      <vt:lpstr>Feature extraction </vt:lpstr>
      <vt:lpstr>Training data</vt:lpstr>
      <vt:lpstr>Dealing with small amounts of labeled data</vt:lpstr>
      <vt:lpstr>Technique</vt:lpstr>
      <vt:lpstr>Big Data Trumps Better Algorithms</vt:lpstr>
      <vt:lpstr>Apply-Test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tsap</dc:creator>
  <cp:lastModifiedBy>Panayiotis Tsaparas</cp:lastModifiedBy>
  <cp:revision>577</cp:revision>
  <dcterms:created xsi:type="dcterms:W3CDTF">2011-10-17T19:46:53Z</dcterms:created>
  <dcterms:modified xsi:type="dcterms:W3CDTF">2021-01-11T08:25:42Z</dcterms:modified>
</cp:coreProperties>
</file>