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7"/>
  </p:notesMasterIdLst>
  <p:sldIdLst>
    <p:sldId id="674" r:id="rId2"/>
    <p:sldId id="1177" r:id="rId3"/>
    <p:sldId id="1050" r:id="rId4"/>
    <p:sldId id="1053" r:id="rId5"/>
    <p:sldId id="1052" r:id="rId6"/>
    <p:sldId id="961" r:id="rId7"/>
    <p:sldId id="963" r:id="rId8"/>
    <p:sldId id="964" r:id="rId9"/>
    <p:sldId id="1055" r:id="rId10"/>
    <p:sldId id="1231" r:id="rId11"/>
    <p:sldId id="1117" r:id="rId12"/>
    <p:sldId id="1118" r:id="rId13"/>
    <p:sldId id="1146" r:id="rId14"/>
    <p:sldId id="1147" r:id="rId15"/>
    <p:sldId id="1149" r:id="rId16"/>
    <p:sldId id="1150" r:id="rId17"/>
    <p:sldId id="1151" r:id="rId18"/>
    <p:sldId id="1152" r:id="rId19"/>
    <p:sldId id="1153" r:id="rId20"/>
    <p:sldId id="1154" r:id="rId21"/>
    <p:sldId id="1155" r:id="rId22"/>
    <p:sldId id="1121" r:id="rId23"/>
    <p:sldId id="1026" r:id="rId24"/>
    <p:sldId id="1033" r:id="rId25"/>
    <p:sldId id="1027" r:id="rId26"/>
    <p:sldId id="1034" r:id="rId27"/>
    <p:sldId id="1028" r:id="rId28"/>
    <p:sldId id="1030" r:id="rId29"/>
    <p:sldId id="1029" r:id="rId30"/>
    <p:sldId id="1031" r:id="rId31"/>
    <p:sldId id="1032" r:id="rId32"/>
    <p:sldId id="1124" r:id="rId33"/>
    <p:sldId id="1228" r:id="rId34"/>
    <p:sldId id="1232" r:id="rId35"/>
    <p:sldId id="1233" r:id="rId36"/>
    <p:sldId id="1130" r:id="rId37"/>
    <p:sldId id="1126" r:id="rId38"/>
    <p:sldId id="1127" r:id="rId39"/>
    <p:sldId id="1129" r:id="rId40"/>
    <p:sldId id="1131" r:id="rId41"/>
    <p:sldId id="1209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562" r:id="rId51"/>
    <p:sldId id="564" r:id="rId52"/>
    <p:sldId id="563" r:id="rId53"/>
    <p:sldId id="565" r:id="rId54"/>
    <p:sldId id="1142" r:id="rId55"/>
    <p:sldId id="1143" r:id="rId56"/>
    <p:sldId id="1144" r:id="rId57"/>
    <p:sldId id="1145" r:id="rId58"/>
    <p:sldId id="1094" r:id="rId59"/>
    <p:sldId id="1095" r:id="rId60"/>
    <p:sldId id="1096" r:id="rId61"/>
    <p:sldId id="1097" r:id="rId62"/>
    <p:sldId id="1098" r:id="rId63"/>
    <p:sldId id="1099" r:id="rId64"/>
    <p:sldId id="1100" r:id="rId65"/>
    <p:sldId id="1101" r:id="rId66"/>
    <p:sldId id="1102" r:id="rId67"/>
    <p:sldId id="1179" r:id="rId68"/>
    <p:sldId id="1180" r:id="rId69"/>
    <p:sldId id="1181" r:id="rId70"/>
    <p:sldId id="1182" r:id="rId71"/>
    <p:sldId id="1183" r:id="rId72"/>
    <p:sldId id="1184" r:id="rId73"/>
    <p:sldId id="1185" r:id="rId74"/>
    <p:sldId id="1186" r:id="rId75"/>
    <p:sldId id="1103" r:id="rId76"/>
    <p:sldId id="1104" r:id="rId77"/>
    <p:sldId id="1105" r:id="rId78"/>
    <p:sldId id="999" r:id="rId79"/>
    <p:sldId id="1210" r:id="rId80"/>
    <p:sldId id="1211" r:id="rId81"/>
    <p:sldId id="1212" r:id="rId82"/>
    <p:sldId id="1213" r:id="rId83"/>
    <p:sldId id="1214" r:id="rId84"/>
    <p:sldId id="1215" r:id="rId85"/>
    <p:sldId id="1001" r:id="rId86"/>
    <p:sldId id="1002" r:id="rId87"/>
    <p:sldId id="1003" r:id="rId88"/>
    <p:sldId id="1187" r:id="rId89"/>
    <p:sldId id="1216" r:id="rId90"/>
    <p:sldId id="1217" r:id="rId91"/>
    <p:sldId id="1191" r:id="rId92"/>
    <p:sldId id="1192" r:id="rId93"/>
    <p:sldId id="1229" r:id="rId94"/>
    <p:sldId id="1219" r:id="rId95"/>
    <p:sldId id="1218" r:id="rId96"/>
    <p:sldId id="609" r:id="rId97"/>
    <p:sldId id="1221" r:id="rId98"/>
    <p:sldId id="1197" r:id="rId99"/>
    <p:sldId id="1198" r:id="rId100"/>
    <p:sldId id="1199" r:id="rId101"/>
    <p:sldId id="1200" r:id="rId102"/>
    <p:sldId id="1222" r:id="rId103"/>
    <p:sldId id="1201" r:id="rId104"/>
    <p:sldId id="1223" r:id="rId105"/>
    <p:sldId id="1224" r:id="rId106"/>
    <p:sldId id="600" r:id="rId107"/>
    <p:sldId id="601" r:id="rId108"/>
    <p:sldId id="602" r:id="rId109"/>
    <p:sldId id="1203" r:id="rId110"/>
    <p:sldId id="618" r:id="rId111"/>
    <p:sldId id="1226" r:id="rId112"/>
    <p:sldId id="1227" r:id="rId113"/>
    <p:sldId id="1205" r:id="rId114"/>
    <p:sldId id="1206" r:id="rId115"/>
    <p:sldId id="1207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399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94127" autoAdjust="0"/>
  </p:normalViewPr>
  <p:slideViewPr>
    <p:cSldViewPr>
      <p:cViewPr>
        <p:scale>
          <a:sx n="63" d="100"/>
          <a:sy n="63" d="100"/>
        </p:scale>
        <p:origin x="646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75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2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1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7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0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85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86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0.png"/><Relationship Id="rId7" Type="http://schemas.openxmlformats.org/officeDocument/2006/relationships/image" Target="../media/image11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1.jpeg"/><Relationship Id="rId9" Type="http://schemas.openxmlformats.org/officeDocument/2006/relationships/image" Target="../media/image118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12" Type="http://schemas.openxmlformats.org/officeDocument/2006/relationships/image" Target="../media/image4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52.png"/><Relationship Id="rId4" Type="http://schemas.openxmlformats.org/officeDocument/2006/relationships/image" Target="../media/image48.wmf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50.w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Relationship Id="rId9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1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16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1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Link Analysis Ranking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9296400" cy="2057400"/>
          </a:xfrm>
        </p:spPr>
        <p:txBody>
          <a:bodyPr>
            <a:normAutofit/>
          </a:bodyPr>
          <a:lstStyle/>
          <a:p>
            <a:r>
              <a:rPr lang="en-US" b="1" dirty="0"/>
              <a:t>PageRank -- Random walks</a:t>
            </a:r>
          </a:p>
          <a:p>
            <a:r>
              <a:rPr lang="en-US" b="1" dirty="0"/>
              <a:t>HITS</a:t>
            </a:r>
          </a:p>
          <a:p>
            <a:r>
              <a:rPr lang="en-US" b="1" dirty="0"/>
              <a:t>Absorbing Random Walks and Label Propagation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165"/>
            <a:ext cx="8229600" cy="9906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1"/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that authority weight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  <a:blipFill>
                <a:blip r:embed="rId2"/>
                <a:stretch>
                  <a:fillRect l="-1000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4800" y="5482062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19256340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430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Absorbing Random Walks and Random walks with restarts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Adding a jump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 </a:t>
            </a:r>
            <a:r>
              <a:rPr lang="en-US" dirty="0"/>
              <a:t>to a  universal absorbing node seems similar to </a:t>
            </a:r>
            <a:r>
              <a:rPr lang="en-US" dirty="0" err="1"/>
              <a:t>Pagerank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 Random Walk With Restarts (RWS) and Absorbing Random Walk (ARW) are similar but not the same</a:t>
            </a:r>
          </a:p>
          <a:p>
            <a:pPr lvl="1"/>
            <a:r>
              <a:rPr lang="en-US" dirty="0"/>
              <a:t>RWS computes the probability of paths </a:t>
            </a:r>
            <a:r>
              <a:rPr lang="en-US" dirty="0">
                <a:solidFill>
                  <a:srgbClr val="0070C0"/>
                </a:solidFill>
              </a:rPr>
              <a:t>from the starting node u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/>
              <a:t>, while AWR the probability of paths </a:t>
            </a:r>
            <a:r>
              <a:rPr lang="en-US" dirty="0">
                <a:solidFill>
                  <a:srgbClr val="0070C0"/>
                </a:solidFill>
              </a:rPr>
              <a:t>from a node v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RWS defines a </a:t>
            </a:r>
            <a:r>
              <a:rPr lang="en-US" dirty="0">
                <a:solidFill>
                  <a:srgbClr val="0070C0"/>
                </a:solidFill>
              </a:rPr>
              <a:t>distribution</a:t>
            </a:r>
            <a:r>
              <a:rPr lang="en-US" dirty="0"/>
              <a:t> over all nodes, while AWR defines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/>
              <a:t> for each node</a:t>
            </a:r>
          </a:p>
          <a:p>
            <a:pPr lvl="1"/>
            <a:r>
              <a:rPr lang="en-US" dirty="0"/>
              <a:t>An absorbing node </a:t>
            </a:r>
            <a:r>
              <a:rPr lang="en-US" dirty="0">
                <a:solidFill>
                  <a:srgbClr val="0070C0"/>
                </a:solidFill>
              </a:rPr>
              <a:t>blocks</a:t>
            </a:r>
            <a:r>
              <a:rPr lang="en-US" dirty="0"/>
              <a:t> the random walk, while restarts simply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/>
              <a:t>towards starting nodes</a:t>
            </a:r>
          </a:p>
          <a:p>
            <a:pPr lvl="2"/>
            <a:r>
              <a:rPr lang="en-US" dirty="0"/>
              <a:t>Makes a difference when having multiple (and possibly competing) absorbing nodes</a:t>
            </a:r>
          </a:p>
          <a:p>
            <a:pPr lvl="2"/>
            <a:endParaRPr lang="en-US" dirty="0"/>
          </a:p>
          <a:p>
            <a:r>
              <a:rPr lang="en-US" dirty="0"/>
              <a:t>You can implement RWS as an absorbing walk, but not clear how to do the opposite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6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19776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pPr lvl="1"/>
            <a:r>
              <a:rPr lang="en-US" dirty="0"/>
              <a:t>Positive/Negative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/>
              <a:t>, Positive/Negative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/>
              <a:t>We can compute a value for all the other nodes by repeatedly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/>
              <a:t>the values of the neighbors</a:t>
            </a:r>
          </a:p>
          <a:p>
            <a:pPr lvl="1"/>
            <a:r>
              <a:rPr lang="en-US" dirty="0"/>
              <a:t>The value of node </a:t>
            </a:r>
            <a:r>
              <a:rPr lang="en-US" dirty="0">
                <a:solidFill>
                  <a:srgbClr val="0070C0"/>
                </a:solidFill>
              </a:rPr>
              <a:t>u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point of absorption for a random walk that starts from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2003" y="348596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03" y="3485962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6474" y="4077857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4" y="4077857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0231" y="4777043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1" y="4777043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797686" y="4035094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B87F8-BECC-4916-ABC9-306F615BBF59}"/>
                  </a:ext>
                </a:extLst>
              </p:cNvPr>
              <p:cNvSpPr txBox="1"/>
              <p:nvPr/>
            </p:nvSpPr>
            <p:spPr>
              <a:xfrm>
                <a:off x="307636" y="5400609"/>
                <a:ext cx="7100918" cy="13510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General equation for value propagation: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weighted average of the values of its neighbors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B87F8-BECC-4916-ABC9-306F615B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6" y="5400609"/>
                <a:ext cx="7100918" cy="1351075"/>
              </a:xfrm>
              <a:prstGeom prst="rect">
                <a:avLst/>
              </a:prstGeom>
              <a:blipFill>
                <a:blip r:embed="rId5"/>
                <a:stretch>
                  <a:fillRect l="-600" t="-2232" b="-5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550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Computation of values is essentially multiplication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with the </a:t>
                </a:r>
                <a:r>
                  <a:rPr lang="en-US" dirty="0">
                    <a:solidFill>
                      <a:srgbClr val="0070C0"/>
                    </a:solidFill>
                  </a:rPr>
                  <a:t>vector of values </a:t>
                </a:r>
                <a:r>
                  <a:rPr lang="en-US" dirty="0"/>
                  <a:t>of the absorbing nodes</a:t>
                </a:r>
              </a:p>
              <a:p>
                <a:pPr lvl="1"/>
                <a:r>
                  <a:rPr lang="en-US" dirty="0"/>
                  <a:t>Recall: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EF8511"/>
                    </a:solidFill>
                  </a:rPr>
                  <a:t> </a:t>
                </a:r>
                <a:r>
                  <a:rPr lang="en-US" dirty="0"/>
                  <a:t>is the probability of  transient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rgbClr val="0070C0"/>
                    </a:solidFill>
                  </a:rPr>
                  <a:t>values of the transient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220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networks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353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/>
              <a:t>There is a positive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 at the Red node, and a negative voltage </a:t>
            </a:r>
            <a:r>
              <a:rPr lang="en-US" dirty="0">
                <a:solidFill>
                  <a:srgbClr val="00B0F0"/>
                </a:solidFill>
              </a:rPr>
              <a:t>-1</a:t>
            </a:r>
            <a:r>
              <a:rPr lang="en-US" dirty="0"/>
              <a:t> at the Blue node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/>
              <a:t> on the edges </a:t>
            </a:r>
            <a:r>
              <a:rPr lang="en-US" dirty="0">
                <a:solidFill>
                  <a:srgbClr val="0070C0"/>
                </a:solidFill>
              </a:rPr>
              <a:t>inversely proportional </a:t>
            </a:r>
            <a:r>
              <a:rPr lang="en-US" dirty="0"/>
              <a:t>to the weights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proportional</a:t>
            </a:r>
            <a:r>
              <a:rPr lang="en-US" dirty="0"/>
              <a:t> to the weights)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/>
              <a:t> at the nodes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850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05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04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42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11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78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141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605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</p:spTree>
    <p:extLst>
      <p:ext uri="{BB962C8B-B14F-4D97-AF65-F5344CB8AC3E}">
        <p14:creationId xmlns:p14="http://schemas.microsoft.com/office/powerpoint/2010/main" val="33985955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99" y="397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5325438" y="4388695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4999377" y="4794183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6491229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5002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063509" y="3737126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214173" y="4404386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82468" y="6192081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132769" y="612972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479845" y="4503671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5283658" y="379837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4814844" y="496706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7136094" y="4986945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0548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5632768" y="6456768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6112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6683742" y="5019821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5857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6243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7632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7955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51339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81" y="40234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1" y="1600200"/>
            <a:ext cx="10746419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54" name="Oval 53"/>
          <p:cNvSpPr/>
          <p:nvPr/>
        </p:nvSpPr>
        <p:spPr>
          <a:xfrm>
            <a:off x="9395159" y="4724689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24433" y="4724689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798381" y="495884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54352" y="4779614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98024" y="4540344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108847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35146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72818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3171488" y="4540344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5292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6548461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3418542" y="4986070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5045435" y="5247450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7892132" y="4801725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4994432" y="4236564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7823438" y="4946764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3868695" y="449483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8408288" y="428627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6759632" y="4491048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5045436" y="4958840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5521457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145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Opinion formation model (</a:t>
            </a:r>
            <a:r>
              <a:rPr lang="en-US" dirty="0" err="1"/>
              <a:t>Friedkin</a:t>
            </a:r>
            <a:r>
              <a:rPr lang="en-US" dirty="0"/>
              <a:t> and Johnsen)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Opinions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[−1,+1]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∈[−1,+1]</m:t>
                    </m:r>
                  </m:oMath>
                </a14:m>
                <a:r>
                  <a:rPr lang="en-US" dirty="0"/>
                  <a:t> and an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∈[−1,+1]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/>
                  <a:t>of its neighbors and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/>
                  <a:t>of herself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Assume that network users are </a:t>
                </a:r>
                <a:r>
                  <a:rPr lang="en-US" dirty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/>
                  <a:t>(selfish) agents</a:t>
                </a:r>
              </a:p>
              <a:p>
                <a:r>
                  <a:rPr lang="en-US" dirty="0"/>
                  <a:t>Each user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user is selfishly trying to minimize her personal cost.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  <a:blipFill>
                <a:blip r:embed="rId2"/>
                <a:stretch>
                  <a:fillRect l="-707" t="-2442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990600" y="3886200"/>
            <a:ext cx="5321424" cy="1215826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Inconsistency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deviating</a:t>
            </a:r>
            <a:r>
              <a:rPr lang="en-US" sz="2400" dirty="0">
                <a:solidFill>
                  <a:schemeClr val="tx1"/>
                </a:solidFill>
              </a:rPr>
              <a:t> from one’s intrinsic opinion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477000" y="3886200"/>
            <a:ext cx="4597152" cy="1231775"/>
          </a:xfrm>
          <a:prstGeom prst="wedgeRectCallout">
            <a:avLst>
              <a:gd name="adj1" fmla="val 1650"/>
              <a:gd name="adj2" fmla="val -967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Conflict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disagreeing</a:t>
            </a:r>
            <a:r>
              <a:rPr lang="en-US" sz="2400" dirty="0">
                <a:solidFill>
                  <a:schemeClr val="tx1"/>
                </a:solidFill>
              </a:rPr>
              <a:t> with the opinions in one’s social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404" y="5934671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of the graph.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is the negated adjacency matrix with the degree on the diagonal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diagonal matrix with the degrees on the diagonal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154418-ED9F-4C8D-845B-06CBD76716AB}"/>
              </a:ext>
            </a:extLst>
          </p:cNvPr>
          <p:cNvSpPr txBox="1"/>
          <p:nvPr/>
        </p:nvSpPr>
        <p:spPr>
          <a:xfrm>
            <a:off x="8763000" y="2286000"/>
            <a:ext cx="33137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Friedkin</a:t>
            </a:r>
            <a:r>
              <a:rPr lang="en-US" dirty="0"/>
              <a:t> &amp; Johnsen model</a:t>
            </a:r>
          </a:p>
        </p:txBody>
      </p:sp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201400" cy="5105400"/>
          </a:xfrm>
        </p:spPr>
        <p:txBody>
          <a:bodyPr>
            <a:normAutofit/>
          </a:bodyPr>
          <a:lstStyle/>
          <a:p>
            <a:r>
              <a:rPr lang="en-US" dirty="0"/>
              <a:t>Social network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There is a connection of this model with absorbing random walks and value propagation – can you see it?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1" y="2819401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54043" y="23054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5728" y="354422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9269" y="512480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1066" y="51248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+0.2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1590" y="334507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</p:spTree>
    <p:extLst>
      <p:ext uri="{BB962C8B-B14F-4D97-AF65-F5344CB8AC3E}">
        <p14:creationId xmlns:p14="http://schemas.microsoft.com/office/powerpoint/2010/main" val="10872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327215" y="287938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341835" y="33311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343090" y="382077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346264" y="424463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341503" y="474152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 Box 36">
            <a:extLst>
              <a:ext uri="{FF2B5EF4-FFF2-40B4-BE49-F238E27FC236}">
                <a16:creationId xmlns:a16="http://schemas.microsoft.com/office/drawing/2014/main" id="{3E3E78FA-C3AD-4F48-ACE7-E6214244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503" y="5334000"/>
            <a:ext cx="332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1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1294A-1BC1-47D6-8FC5-76EADFB938D7}"/>
              </a:ext>
            </a:extLst>
          </p:cNvPr>
          <p:cNvSpPr txBox="1"/>
          <p:nvPr/>
        </p:nvSpPr>
        <p:spPr>
          <a:xfrm>
            <a:off x="6172200" y="5470691"/>
            <a:ext cx="4953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obtain the weights by solving this system of equations </a:t>
            </a:r>
          </a:p>
        </p:txBody>
      </p: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7" y="182125"/>
            <a:ext cx="99826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formation and absorbing random walks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772400" y="2099477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9312219" y="1722357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127501" y="1341356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9312218" y="17378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10628315" y="2572836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9625734" y="4186913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8096348" y="4198154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7228413" y="2399678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498689" y="236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96963" y="41947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60889" y="417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53376" y="25010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88092" y="9916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918516" y="23784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07327" y="495665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18127" y="49636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32559" y="29737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8606" y="3550345"/>
            <a:ext cx="5867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expressed opinion </a:t>
            </a:r>
            <a:r>
              <a:rPr lang="en-US" sz="2400" dirty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8605" y="1380343"/>
            <a:ext cx="600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to the network one absorbing node per user with value the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400" dirty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85755" y="199152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94019" y="198672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19797" y="398943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206322" y="38545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41936" y="326545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364" y="2649794"/>
                <a:ext cx="56952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Connect each transient node to her absorbing node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4" y="2649794"/>
                <a:ext cx="5695236" cy="830997"/>
              </a:xfrm>
              <a:prstGeom prst="rect">
                <a:avLst/>
              </a:prstGeom>
              <a:blipFill>
                <a:blip r:embed="rId2"/>
                <a:stretch>
                  <a:fillRect l="-17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6" y="6121602"/>
            <a:ext cx="944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equal to the </a:t>
            </a:r>
            <a:r>
              <a:rPr lang="en-US" sz="2400" dirty="0">
                <a:solidFill>
                  <a:srgbClr val="0070C0"/>
                </a:solidFill>
              </a:rPr>
              <a:t>expected intrinsic opinion </a:t>
            </a:r>
            <a:r>
              <a:rPr lang="en-US" sz="2400" dirty="0"/>
              <a:t>at the place of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/>
              <p:nvPr/>
            </p:nvSpPr>
            <p:spPr>
              <a:xfrm>
                <a:off x="367860" y="5340983"/>
                <a:ext cx="4379532" cy="6280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0.5+2⋅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0" y="5340983"/>
                <a:ext cx="4379532" cy="628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/>
              <p:nvPr/>
            </p:nvSpPr>
            <p:spPr>
              <a:xfrm>
                <a:off x="5291149" y="5352651"/>
                <a:ext cx="3429079" cy="6247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0.5+2⋅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𝑔𝑟𝑒𝑒𝑛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49" y="5352651"/>
                <a:ext cx="3429079" cy="624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 user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absorbing node is a stationary point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transient node is connected to the absorbing node with a spring. </a:t>
            </a:r>
          </a:p>
          <a:p>
            <a:pPr lvl="1"/>
            <a:r>
              <a:rPr lang="en-US" dirty="0"/>
              <a:t>The neighbors of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pull with their own springs.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12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2528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2553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887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349119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2528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2867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8302192" y="328725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4248113" y="179153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5617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8423858" y="3776701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5262192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2873500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4300017" y="1687712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6176927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5649517" y="1837284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4480285" y="3072372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5860480" y="3196829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6563134" y="3380446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7492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6856699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6728892" y="1739058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7515821" y="3991571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5426274" y="4438056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6042423" y="3098602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7292578" y="1794868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7292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4988720" y="1750220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3497462" y="3339704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9301759" y="5393532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4979790" y="6188274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2077642" y="3339704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3497462" y="348259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9239250" y="830462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9239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4970860" y="3152181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5166198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9778382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9683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3482952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1928068" y="2883174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4831335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378474848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related quantity: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number of steps </a:t>
            </a:r>
            <a:r>
              <a:rPr lang="en-US" dirty="0"/>
              <a:t>for a random walk starting from node 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en-US" dirty="0"/>
              <a:t> to end up in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/>
              <a:t>Make node v absorbing and compute the expected number of steps to reach v</a:t>
            </a:r>
          </a:p>
          <a:p>
            <a:pPr lvl="2"/>
            <a:r>
              <a:rPr lang="en-US" dirty="0"/>
              <a:t>Assumes that the graph is strongly connected, and there are no other absorbing nodes.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 + H(</a:t>
            </a:r>
            <a:r>
              <a:rPr lang="en-US" dirty="0" err="1">
                <a:solidFill>
                  <a:srgbClr val="0070C0"/>
                </a:solidFill>
              </a:rPr>
              <a:t>v,u</a:t>
            </a:r>
            <a:r>
              <a:rPr lang="en-US" dirty="0">
                <a:solidFill>
                  <a:srgbClr val="0070C0"/>
                </a:solidFill>
              </a:rPr>
              <a:t>):</a:t>
            </a:r>
            <a:r>
              <a:rPr lang="en-US" dirty="0"/>
              <a:t> often used as a </a:t>
            </a:r>
            <a:r>
              <a:rPr lang="en-US" dirty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/>
              <a:t>Proportional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/>
              <a:t>between nodes u, and v</a:t>
            </a:r>
          </a:p>
        </p:txBody>
      </p:sp>
    </p:spTree>
    <p:extLst>
      <p:ext uri="{BB962C8B-B14F-4D97-AF65-F5344CB8AC3E}">
        <p14:creationId xmlns:p14="http://schemas.microsoft.com/office/powerpoint/2010/main" val="4951080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Transductive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have a graph of relationships and some </a:t>
            </a:r>
            <a:r>
              <a:rPr lang="en-US" dirty="0">
                <a:solidFill>
                  <a:srgbClr val="00B0F0"/>
                </a:solidFill>
              </a:rPr>
              <a:t>labels</a:t>
            </a:r>
            <a:r>
              <a:rPr lang="en-US" dirty="0"/>
              <a:t> on some nodes 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/>
              <a:t> them to the remaining nodes </a:t>
            </a:r>
          </a:p>
          <a:p>
            <a:pPr lvl="1"/>
            <a:r>
              <a:rPr lang="en-US" dirty="0"/>
              <a:t>Make the labeled nodes to be absorbing and compute the probability for the rest of the graph</a:t>
            </a:r>
          </a:p>
          <a:p>
            <a:pPr lvl="1"/>
            <a:r>
              <a:rPr lang="en-US" dirty="0"/>
              <a:t>E.g., a social network where some people are tagged as spammers</a:t>
            </a:r>
          </a:p>
          <a:p>
            <a:pPr lvl="1"/>
            <a:r>
              <a:rPr lang="en-US" dirty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/>
              <a:t>We make use of the unlabeled data, and the relationships</a:t>
            </a:r>
          </a:p>
          <a:p>
            <a:endParaRPr lang="en-US" dirty="0"/>
          </a:p>
          <a:p>
            <a:r>
              <a:rPr lang="en-US" dirty="0"/>
              <a:t>It is also called </a:t>
            </a:r>
            <a:r>
              <a:rPr lang="en-US" dirty="0" err="1">
                <a:solidFill>
                  <a:srgbClr val="FF0000"/>
                </a:solidFill>
              </a:rPr>
              <a:t>transductive</a:t>
            </a:r>
            <a:r>
              <a:rPr lang="en-US" dirty="0">
                <a:solidFill>
                  <a:srgbClr val="FF0000"/>
                </a:solidFill>
              </a:rPr>
              <a:t> learning </a:t>
            </a:r>
            <a:r>
              <a:rPr lang="en-US" dirty="0"/>
              <a:t>because it does not produce a model, but just labels the unlabeled data that is at hand.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solidFill>
                  <a:srgbClr val="FF0000"/>
                </a:solidFill>
              </a:rPr>
              <a:t>inductive learning </a:t>
            </a:r>
            <a:r>
              <a:rPr lang="en-US" dirty="0"/>
              <a:t>that learns a model and can label any new example</a:t>
            </a:r>
          </a:p>
        </p:txBody>
      </p:sp>
    </p:spTree>
    <p:extLst>
      <p:ext uri="{BB962C8B-B14F-4D97-AF65-F5344CB8AC3E}">
        <p14:creationId xmlns:p14="http://schemas.microsoft.com/office/powerpoint/2010/main" val="30149894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Implementation is in many ways similar to the PageRank implementation</a:t>
                </a:r>
              </a:p>
              <a:p>
                <a:pPr lvl="1"/>
                <a:r>
                  <a:rPr lang="en-US" dirty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instead of updating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v</a:t>
                </a:r>
                <a:r>
                  <a:rPr lang="en-US" dirty="0"/>
                  <a:t> we update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The value of a node is the average of its neighbors</a:t>
                </a:r>
              </a:p>
              <a:p>
                <a:pPr lvl="1"/>
                <a:r>
                  <a:rPr lang="en-US" dirty="0"/>
                  <a:t>We need to check for the case that a node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 is absorbing, in which case the value of the node is not updated.</a:t>
                </a:r>
              </a:p>
              <a:p>
                <a:pPr lvl="1"/>
                <a:r>
                  <a:rPr lang="en-US" dirty="0"/>
                  <a:t>Repeat the updates until the change in values is very small.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6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simpler way to compute the weights is by </a:t>
            </a:r>
            <a:r>
              <a:rPr lang="en-US" dirty="0">
                <a:solidFill>
                  <a:srgbClr val="FF0000"/>
                </a:solidFill>
              </a:rPr>
              <a:t>iteratively updating </a:t>
            </a:r>
            <a:r>
              <a:rPr lang="en-US" dirty="0"/>
              <a:t>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</a:p>
          <a:p>
            <a:pPr lvl="1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Initialize all PageRank weights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Repeat: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Until the weights do not change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blipFill>
                <a:blip r:embed="rId2"/>
                <a:stretch>
                  <a:fillRect l="-1561" b="-476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835" t="-1818" r="-406422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000" t="-1818" r="-302727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752" t="-1818" r="-205505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9091" t="-1818" r="-103636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3670" t="-1818" r="-4587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407080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2752" t="-3571" r="-405505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909" t="-3571" r="-30181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670" t="-3571" r="-20458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3571" r="-10272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4587" t="-3571" r="-3670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241523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57" y="184888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5904" y="3257568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10192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43382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DEB97-DE96-4159-801B-4891A7B215C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49696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9640296" y="2102530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2045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3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846241" y="3616225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52977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83713-B8C7-4EAE-8AAF-B1D32D0CD6D9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1200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7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7459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928" y="365635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0793" y="189182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B89671-A202-445E-BAE5-43F542709BF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0341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8303" y="365760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3818" y="1931326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7652F-083F-4745-8ABB-D7FDCCA4D06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86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complex systems can be modeled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/>
              <a:t> (graphs).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/>
              <a:t>(Online) Social Networks</a:t>
            </a:r>
          </a:p>
          <a:p>
            <a:pPr lvl="1"/>
            <a:r>
              <a:rPr lang="en-US" dirty="0"/>
              <a:t>Biological systems</a:t>
            </a:r>
          </a:p>
          <a:p>
            <a:pPr lvl="1"/>
            <a:r>
              <a:rPr lang="en-US" dirty="0"/>
              <a:t>Communication networks (internet, email)</a:t>
            </a:r>
          </a:p>
          <a:p>
            <a:pPr lvl="1"/>
            <a:r>
              <a:rPr lang="en-US" dirty="0"/>
              <a:t>The Economy</a:t>
            </a:r>
          </a:p>
          <a:p>
            <a:r>
              <a:rPr lang="en-US" dirty="0"/>
              <a:t>We cannot truly understand 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r>
              <a:rPr lang="en-US" dirty="0"/>
              <a:t>Data mining for networks is a very popular area</a:t>
            </a:r>
          </a:p>
          <a:p>
            <a:pPr lvl="1"/>
            <a:r>
              <a:rPr lang="en-US" dirty="0"/>
              <a:t>Applications to the </a:t>
            </a:r>
            <a:r>
              <a:rPr lang="en-US" dirty="0">
                <a:solidFill>
                  <a:srgbClr val="FF0000"/>
                </a:solidFill>
              </a:rPr>
              <a:t>Web</a:t>
            </a:r>
            <a:r>
              <a:rPr lang="en-US" dirty="0"/>
              <a:t> is one of the success stories for network data mining.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97022" y="1905000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CB7CA-56FB-4B0C-A919-78E27D1079D1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405974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1064046" y="1981200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B9C32-E7A1-4A6C-B01D-209FB5AD9BD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64340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/>
                  <a:t> one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/>
                  <a:t> to the destination of the edge</a:t>
                </a:r>
              </a:p>
              <a:p>
                <a:pPr lvl="2"/>
                <a:r>
                  <a:rPr lang="en-US" sz="2400" dirty="0"/>
                  <a:t>Repeat.</a:t>
                </a:r>
                <a:endParaRPr lang="el-GR" sz="2400" dirty="0"/>
              </a:p>
              <a:p>
                <a:pPr lvl="1"/>
                <a:endParaRPr lang="el-GR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  <a:blipFill>
                <a:blip r:embed="rId2"/>
                <a:stretch>
                  <a:fillRect l="-783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Manually curated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Directories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029296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  <a:blipFill>
                <a:blip r:embed="rId2"/>
                <a:stretch>
                  <a:fillRect l="-773" t="-1091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5123033" y="5951550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iterative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4971644" y="5127946"/>
                <a:ext cx="2920709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44" y="5127946"/>
                <a:ext cx="2920709" cy="7958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11049000" cy="5029200"/>
          </a:xfrm>
        </p:spPr>
        <p:txBody>
          <a:bodyPr>
            <a:normAutofit/>
          </a:bodyPr>
          <a:lstStyle/>
          <a:p>
            <a:r>
              <a:rPr lang="en-US" dirty="0"/>
              <a:t>At convergence: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 rot="10800000" flipV="1">
            <a:off x="1013142" y="4461032"/>
            <a:ext cx="622833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get the same equation as for 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/>
              <p:nvPr/>
            </p:nvSpPr>
            <p:spPr>
              <a:xfrm>
                <a:off x="457200" y="5421868"/>
                <a:ext cx="101346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PageRank of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the probability that the random walk is at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after a very large number of steps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21868"/>
                <a:ext cx="10134600" cy="830997"/>
              </a:xfrm>
              <a:prstGeom prst="rect">
                <a:avLst/>
              </a:prstGeom>
              <a:blipFill>
                <a:blip r:embed="rId9"/>
                <a:stretch>
                  <a:fillRect l="-902" t="-5109" r="-156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=</a:t>
                </a:r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when at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  <a:blipFill>
                <a:blip r:embed="rId3"/>
                <a:stretch>
                  <a:fillRect l="-689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stochastic process proceeds in steps and moves between the states: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900" dirty="0"/>
                  <a:t>The </a:t>
                </a:r>
                <a:r>
                  <a:rPr lang="en-US" sz="2900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sz="2900" dirty="0"/>
                  <a:t>of the chain </a:t>
                </a:r>
                <a:r>
                  <a:rPr lang="en-US" sz="2900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900" dirty="0"/>
                  <a:t> and not on the past of the process (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900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using a vector-matrix 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  <a:blipFill>
                <a:blip r:embed="rId3"/>
                <a:stretch>
                  <a:fillRect l="-742" t="-1156" r="-1059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  <a:endParaRPr lang="el-GR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  <a:blipFill>
                <a:blip r:embed="rId3"/>
                <a:stretch>
                  <a:fillRect l="-707" t="-2987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3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stationary distribution of the random walk gives the PageRank values</a:t>
                </a:r>
              </a:p>
            </p:txBody>
          </p:sp>
        </mc:Choice>
        <mc:Fallback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22" t="-137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1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596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3572532" y="267681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3574120" y="224659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3582058" y="183226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582057" y="312607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99657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5560" y="1340769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340769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/>
              <p:nvPr/>
            </p:nvSpPr>
            <p:spPr>
              <a:xfrm flipH="1">
                <a:off x="7262031" y="5629271"/>
                <a:ext cx="183076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2031" y="5629271"/>
                <a:ext cx="1830760" cy="461665"/>
              </a:xfrm>
              <a:prstGeom prst="rect">
                <a:avLst/>
              </a:prstGeom>
              <a:blipFill>
                <a:blip r:embed="rId16"/>
                <a:stretch>
                  <a:fillRect b="-115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things, web spam, etc. 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  <a:r>
                  <a:rPr lang="en-US" dirty="0"/>
                  <a:t>, same as the PageRank computation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rate of convergence is 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3"/>
                <a:stretch>
                  <a:fillRect l="-71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blipFill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after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large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infinite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number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steps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the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random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walk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j</a:t>
                </a:r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j</a:t>
                </a:r>
                <a:r>
                  <a:rPr lang="en-US" dirty="0"/>
                  <a:t> in two steps (sum of probabilities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j</a:t>
                </a:r>
                <a:r>
                  <a:rPr lang="en-US" dirty="0"/>
                  <a:t> in infinite steps – starting point does not matter.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  <a:blipFill>
                <a:blip r:embed="rId2"/>
                <a:stretch>
                  <a:fillRect t="-2323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824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3097214" y="4141789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982914" y="3663951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4914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1143000" progId="Equation.3">
                  <p:embed/>
                </p:oleObj>
              </mc:Choice>
              <mc:Fallback>
                <p:oleObj name="Equation" r:id="rId3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7440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7743826" y="4162426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8694738" y="4165601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9129714" y="3852864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Text Box 32"/>
              <p:cNvSpPr txBox="1">
                <a:spLocks noChangeArrowheads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22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38601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: The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jump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blipFill>
                <a:blip r:embed="rId9"/>
                <a:stretch>
                  <a:fillRect t="-10667" r="-3597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698CDF1C-E891-4187-AD87-B1CCF4DA0A79}"/>
              </a:ext>
            </a:extLst>
          </p:cNvPr>
          <p:cNvSpPr/>
          <p:nvPr/>
        </p:nvSpPr>
        <p:spPr>
          <a:xfrm flipH="1">
            <a:off x="380999" y="5181601"/>
            <a:ext cx="1531765" cy="5947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906"/>
              <a:gd name="adj6" fmla="val -96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708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417002" y="1605456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6599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6867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6599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66270"/>
              </p:ext>
            </p:extLst>
          </p:nvPr>
        </p:nvGraphicFramePr>
        <p:xfrm>
          <a:off x="1676400" y="3733800"/>
          <a:ext cx="7666037" cy="2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4343400" imgH="1143000" progId="Equation.3">
                  <p:embed/>
                </p:oleObj>
              </mc:Choice>
              <mc:Fallback>
                <p:oleObj name="Εξίσωση" r:id="rId3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733800"/>
                        <a:ext cx="7666037" cy="201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At every step with (fixed) probability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perform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/>
                  <a:t>to a node selected according the distribution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Typically, to a uniform vector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Guarantees irreducibility, convergence</a:t>
                </a:r>
                <a:r>
                  <a:rPr lang="en-US" sz="2000" dirty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  <a:p>
                <a:pPr lvl="1"/>
                <a:r>
                  <a:rPr lang="en-US" sz="2000" dirty="0"/>
                  <a:t>Restart the walk from the chosen node (every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steps in expectation)</a:t>
                </a:r>
              </a:p>
            </p:txBody>
          </p:sp>
        </mc:Choice>
        <mc:Fallback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  <a:blipFill>
                <a:blip r:embed="rId5"/>
                <a:stretch>
                  <a:fillRect l="-389" t="-3593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1676400" y="5902218"/>
                <a:ext cx="61482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3000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</a:t>
                </a:r>
                <a:r>
                  <a:rPr lang="en-US" sz="2000" b="1" dirty="0">
                    <a:latin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</a:rPr>
                  <a:t> is the vector of all 1s</a:t>
                </a:r>
              </a:p>
            </p:txBody>
          </p:sp>
        </mc:Choice>
        <mc:Fallback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902218"/>
                <a:ext cx="6148222" cy="400110"/>
              </a:xfrm>
              <a:prstGeom prst="rect">
                <a:avLst/>
              </a:prstGeom>
              <a:blipFill>
                <a:blip r:embed="rId6"/>
                <a:stretch>
                  <a:fillRect t="-7576" r="-39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624772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76400" y="6278505"/>
                <a:ext cx="2046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jump probability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278505"/>
                <a:ext cx="2046586" cy="369332"/>
              </a:xfrm>
              <a:prstGeom prst="rect">
                <a:avLst/>
              </a:prstGeom>
              <a:blipFill>
                <a:blip r:embed="rId7"/>
                <a:stretch>
                  <a:fillRect t="-9836" r="-20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058400" cy="1295400"/>
          </a:xfrm>
        </p:spPr>
        <p:txBody>
          <a:bodyPr/>
          <a:lstStyle/>
          <a:p>
            <a:r>
              <a:rPr lang="en-US" dirty="0"/>
              <a:t>The PageRank weights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14400" y="1600200"/>
                <a:ext cx="10439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cs typeface="Times New Roman" pitchFamily="18" charset="0"/>
                  </a:rPr>
                  <a:t>For the PageRank weights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cases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cs typeface="Times New Roman" pitchFamily="18" charset="0"/>
                  </a:rPr>
                  <a:t>In matrix-vector terms,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is the stationary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lang="el-GR" sz="2400" dirty="0">
                  <a:cs typeface="Times New Roman" pitchFamily="18" charset="0"/>
                </a:endParaRP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14400" y="1600200"/>
                <a:ext cx="10439400" cy="4800600"/>
              </a:xfrm>
              <a:blipFill>
                <a:blip r:embed="rId3"/>
                <a:stretch>
                  <a:fillRect l="-525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jump vector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Explanation: From the last step trace the last restart :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you just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</a:t>
                </a:r>
                <a:r>
                  <a:rPr lang="en-US" dirty="0"/>
                  <a:t> in the last step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you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one step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random walk step</a:t>
                </a:r>
              </a:p>
              <a:p>
                <a:pPr lvl="1"/>
                <a:r>
                  <a:rPr lang="en-US" dirty="0"/>
                  <a:t>With probability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you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two steps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two random walk steps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Conclusion: you are not likely to walk very far</a:t>
                </a:r>
              </a:p>
              <a:p>
                <a:pPr lvl="1"/>
                <a:r>
                  <a:rPr lang="en-US" dirty="0"/>
                  <a:t>The probability that you did multiple steps after the last restart drops exponentially</a:t>
                </a:r>
              </a:p>
              <a:p>
                <a:pPr lvl="1"/>
                <a:r>
                  <a:rPr lang="en-US" dirty="0"/>
                  <a:t>On average the random walk restarts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steps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  <a:blipFill>
                <a:blip r:embed="rId2"/>
                <a:stretch>
                  <a:fillRect l="-274" t="-1847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70C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blipFill>
                <a:blip r:embed="rId3"/>
                <a:stretch>
                  <a:fillRect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Random walks with restarts</a:t>
                </a:r>
                <a:r>
                  <a:rPr lang="en-US" b="0" dirty="0"/>
                  <a:t> the </a:t>
                </a:r>
                <a:r>
                  <a:rPr lang="en-US" b="0" dirty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/>
                  <a:t>are more important, since the weight decreases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/>
                  <a:t>This changes the stationary distribution. When 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 have higher probability</a:t>
                </a:r>
                <a:endParaRPr lang="en-US" dirty="0"/>
              </a:p>
              <a:p>
                <a:r>
                  <a:rPr lang="en-US" dirty="0"/>
                  <a:t>Restart vector: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the restart nodes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endParaRPr lang="en-US" dirty="0"/>
              </a:p>
              <a:p>
                <a:pPr lvl="2"/>
                <a:r>
                  <a:rPr lang="en-US" dirty="0"/>
                  <a:t>Restart to nodes about a specific topic, e</a:t>
                </a:r>
                <a:r>
                  <a:rPr lang="en-US" b="0" dirty="0"/>
                  <a:t>.g., Greek pages, University home pages</a:t>
                </a:r>
                <a:endParaRPr lang="en-US" dirty="0"/>
              </a:p>
              <a:p>
                <a:pPr lvl="3"/>
                <a:r>
                  <a:rPr lang="en-US" b="0" dirty="0"/>
                  <a:t>Anti-spam</a:t>
                </a:r>
              </a:p>
              <a:p>
                <a:pPr lvl="1"/>
                <a:r>
                  <a:rPr lang="en-US" b="0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/>
                  <a:t>Pagerank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e.g., the hom</a:t>
                </a:r>
                <a:r>
                  <a:rPr lang="en-US" dirty="0"/>
                  <a:t>e page of a user</a:t>
                </a:r>
                <a:endParaRPr lang="en-US" b="0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/>
              <a:t>(the </a:t>
            </a:r>
            <a:r>
              <a:rPr lang="en-US" dirty="0">
                <a:solidFill>
                  <a:srgbClr val="0070C0"/>
                </a:solidFill>
              </a:rPr>
              <a:t>Google</a:t>
            </a:r>
            <a:r>
              <a:rPr lang="en-US" dirty="0"/>
              <a:t> era): using the web graph</a:t>
            </a:r>
          </a:p>
          <a:p>
            <a:pPr lvl="1"/>
            <a:r>
              <a:rPr lang="en-US" dirty="0"/>
              <a:t>Sift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important on the web</a:t>
            </a:r>
          </a:p>
          <a:p>
            <a:endParaRPr lang="en-US" dirty="0"/>
          </a:p>
          <a:p>
            <a:r>
              <a:rPr lang="en-US" dirty="0"/>
              <a:t>For example, what kind of results would we like to get for the query “game of thrones”?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9" y="290629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  <a:blipFill>
                <a:blip r:embed="rId2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5" y="31650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dirty="0">
                    <a:solidFill>
                      <a:srgbClr val="FF0000"/>
                    </a:solidFill>
                  </a:rPr>
                  <a:t> for node 1 (jump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2783" y="135854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275386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33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3300" dirty="0">
                    <a:solidFill>
                      <a:srgbClr val="FF0000"/>
                    </a:solidFill>
                  </a:rPr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</a:rPr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[0.07, 0.13, 0.19, 0.19, 0.15, 0.27]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  <a:blipFill>
                <a:blip r:embed="rId2"/>
                <a:stretch>
                  <a:fillRect l="-883" t="-1804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03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/>
                  <a:t>Global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300" dirty="0"/>
                  <a:t>)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[0.14, 0.17, 0.21, 0.18, 0.15, 0.15]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0,0,0,0]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[0.55, 0.17, 0.18, 0.05, 0.03, 0.02]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[0.02, 0.04, 0.07, 0.16, 0.15, 0.56]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  <a:blipFill>
                <a:blip r:embed="rId2"/>
                <a:stretch>
                  <a:fillRect l="-822" t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blipFill>
                <a:blip r:embed="rId3"/>
                <a:stretch>
                  <a:fillRect l="-47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 graphs, the stationary distribution is </a:t>
            </a:r>
            <a:r>
              <a:rPr lang="en-US" dirty="0">
                <a:solidFill>
                  <a:srgbClr val="0070C0"/>
                </a:solidFill>
              </a:rPr>
              <a:t>proportional to the degrees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Thus in this case a random walk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0070C0"/>
                </a:solidFill>
              </a:rPr>
              <a:t>no longer true </a:t>
            </a:r>
            <a:r>
              <a:rPr lang="en-US" dirty="0"/>
              <a:t>if we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Store the graph in adjacency list, or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355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0 </a:t>
            </a:r>
            <a:r>
              <a:rPr lang="en-US" sz="2800" dirty="0"/>
              <a:t>= u</a:t>
            </a:r>
          </a:p>
          <a:p>
            <a:r>
              <a:rPr lang="en-US" sz="2800" dirty="0"/>
              <a:t>t = 1</a:t>
            </a:r>
          </a:p>
          <a:p>
            <a:r>
              <a:rPr lang="en-US" sz="2800" dirty="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     </a:t>
            </a:r>
            <a:r>
              <a:rPr lang="en-US" sz="2800" dirty="0">
                <a:latin typeface="Helvetica" pitchFamily="34" charset="0"/>
              </a:rPr>
              <a:t>t = t +1</a:t>
            </a:r>
            <a:r>
              <a:rPr lang="en-US" sz="2800" dirty="0"/>
              <a:t>	</a:t>
            </a:r>
          </a:p>
          <a:p>
            <a:r>
              <a:rPr lang="fi-FI" sz="2800" dirty="0">
                <a:solidFill>
                  <a:schemeClr val="folHlink"/>
                </a:solidFill>
              </a:rPr>
              <a:t>until</a:t>
            </a:r>
            <a:r>
              <a:rPr lang="fi-FI" sz="2800" dirty="0"/>
              <a:t> </a:t>
            </a:r>
            <a:r>
              <a:rPr lang="el-GR" sz="2800" dirty="0"/>
              <a:t>δ</a:t>
            </a:r>
            <a:r>
              <a:rPr lang="fi-FI" sz="2800" dirty="0"/>
              <a:t> &lt; </a:t>
            </a:r>
            <a:r>
              <a:rPr lang="el-GR" sz="2800" dirty="0"/>
              <a:t>ε</a:t>
            </a:r>
            <a:endParaRPr lang="en-US" sz="2800" dirty="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2851151" y="4068764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41200" progId="Equation.3">
                  <p:embed/>
                </p:oleObj>
              </mc:Choice>
              <mc:Fallback>
                <p:oleObj name="Equation" r:id="rId3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4068764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2854326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6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024064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5302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71396"/>
              </p:ext>
            </p:extLst>
          </p:nvPr>
        </p:nvGraphicFramePr>
        <p:xfrm>
          <a:off x="6030913" y="3586163"/>
          <a:ext cx="18605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723600" progId="Equation.3">
                  <p:embed/>
                </p:oleObj>
              </mc:Choice>
              <mc:Fallback>
                <p:oleObj name="Equation" r:id="rId7" imgW="88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86163"/>
                        <a:ext cx="18605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5903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5291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5265739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(1-</a:t>
            </a:r>
            <a:r>
              <a:rPr lang="el-GR" dirty="0">
                <a:solidFill>
                  <a:srgbClr val="0066FF"/>
                </a:solidFill>
              </a:rPr>
              <a:t>α)</a:t>
            </a:r>
            <a:r>
              <a:rPr lang="en-US" dirty="0">
                <a:solidFill>
                  <a:srgbClr val="0066FF"/>
                </a:solidFill>
              </a:rPr>
              <a:t>P’ + α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baseline="30000" dirty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292725" y="5946776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 = P + </a:t>
            </a:r>
            <a:r>
              <a:rPr lang="en-US" dirty="0" err="1">
                <a:solidFill>
                  <a:srgbClr val="0066FF"/>
                </a:solidFill>
              </a:rPr>
              <a:t>du</a:t>
            </a:r>
            <a:r>
              <a:rPr lang="en-US" baseline="30000" dirty="0" err="1">
                <a:solidFill>
                  <a:srgbClr val="0066FF"/>
                </a:solidFill>
              </a:rPr>
              <a:t>T</a:t>
            </a:r>
            <a:r>
              <a:rPr lang="en-US" dirty="0"/>
              <a:t>, where </a:t>
            </a:r>
            <a:r>
              <a:rPr lang="en-US" dirty="0">
                <a:solidFill>
                  <a:srgbClr val="0066FF"/>
                </a:solidFill>
              </a:rPr>
              <a:t>d</a:t>
            </a:r>
            <a:r>
              <a:rPr lang="en-US" baseline="-25000" dirty="0">
                <a:solidFill>
                  <a:srgbClr val="0066FF"/>
                </a:solidFill>
              </a:rPr>
              <a:t>i</a:t>
            </a:r>
            <a:r>
              <a:rPr lang="en-US" dirty="0"/>
              <a:t> is 1 if </a:t>
            </a:r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en-US" dirty="0"/>
              <a:t> is sink and 0 </a:t>
            </a:r>
            <a:r>
              <a:rPr lang="en-US" dirty="0" err="1"/>
              <a:t>o.w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5268913" y="5548314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4727576" y="3429001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4727576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anchor text 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</a:t>
            </a:r>
            <a:r>
              <a:rPr lang="en-US" dirty="0" err="1"/>
              <a:t>Pagerank</a:t>
            </a:r>
            <a:r>
              <a:rPr lang="en-US" dirty="0"/>
              <a:t>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Ranking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/>
              <a:t>in order to determine the </a:t>
            </a:r>
            <a:r>
              <a:rPr lang="en-US" dirty="0">
                <a:solidFill>
                  <a:srgbClr val="0070C0"/>
                </a:solidFill>
              </a:rPr>
              <a:t>relative importance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Applications: Ranking on graphs (Web, Twitter, FB,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/>
              <a:t>: An edge from node </a:t>
            </a:r>
            <a:r>
              <a:rPr lang="en-US" dirty="0">
                <a:solidFill>
                  <a:srgbClr val="FF3B3B"/>
                </a:solidFill>
              </a:rPr>
              <a:t>p </a:t>
            </a:r>
            <a:r>
              <a:rPr lang="en-US" dirty="0"/>
              <a:t>to node </a:t>
            </a:r>
            <a:r>
              <a:rPr lang="en-US" dirty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/>
              <a:t>Node </a:t>
            </a:r>
            <a:r>
              <a:rPr lang="en-US" dirty="0">
                <a:solidFill>
                  <a:srgbClr val="FF3B3B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>
                <a:solidFill>
                  <a:srgbClr val="0070C0"/>
                </a:solidFill>
              </a:rPr>
              <a:t>recommends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authority/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>
                <a:solidFill>
                  <a:srgbClr val="0070C0"/>
                </a:solidFill>
              </a:rPr>
              <a:t>/importance</a:t>
            </a:r>
            <a:r>
              <a:rPr lang="en-US" dirty="0"/>
              <a:t> of node </a:t>
            </a:r>
            <a:r>
              <a:rPr lang="en-US" dirty="0">
                <a:solidFill>
                  <a:srgbClr val="FF3B3B"/>
                </a:solidFill>
              </a:rPr>
              <a:t>q</a:t>
            </a:r>
          </a:p>
          <a:p>
            <a:pPr lvl="1"/>
            <a:r>
              <a:rPr lang="en-US" dirty="0"/>
              <a:t>Use the graph of recommendations to assign 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node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0FB813-3A98-4717-AD3E-4F49C7D0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855A1-DA37-4FD4-9EEB-E75B3C0DA898}"/>
              </a:ext>
            </a:extLst>
          </p:cNvPr>
          <p:cNvSpPr txBox="1"/>
          <p:nvPr/>
        </p:nvSpPr>
        <p:spPr>
          <a:xfrm>
            <a:off x="8001000" y="5105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simplest way to measure importance of a page on the web?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9907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2063750" y="1844676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5087938" y="1989139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00213"/>
            <a:ext cx="5986463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hub</a:t>
            </a:r>
            <a:r>
              <a:rPr lang="en-US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hubs point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hubs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7156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7680325" y="6021389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7680325" y="55895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7680325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7680325" y="42926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7680325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8904288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8904288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8904288" y="60213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8904289" y="4292601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8904288" y="5589589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7967664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7967664" y="4437064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7967664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7967664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7967664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7967664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7967664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7967664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7967664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7443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8740775" y="6375401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00212"/>
            <a:ext cx="8743949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dirty="0"/>
              <a:t>Repeat until convergence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O</a:t>
            </a:r>
            <a:r>
              <a:rPr lang="en-US" dirty="0"/>
              <a:t> operation : hubs collect the weight of the authorities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I</a:t>
            </a:r>
            <a:r>
              <a:rPr lang="en-US" b="1" i="1" dirty="0"/>
              <a:t> </a:t>
            </a:r>
            <a:r>
              <a:rPr lang="en-US" dirty="0"/>
              <a:t>operation: authorities collect the weight of the hubs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847850" y="1628774"/>
            <a:ext cx="836295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1846" name="Object 6"/>
              <p:cNvSpPr txBox="1"/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184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1847" name="Object 7"/>
              <p:cNvSpPr txBox="1"/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184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56528" y="5953518"/>
            <a:ext cx="822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order of updates does not matter after many iterations.</a:t>
            </a:r>
          </a:p>
        </p:txBody>
      </p:sp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5760" y="27597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5760" y="31863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5760" y="36361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5760" y="4055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5760" y="44524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1" y="20574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19812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680325" y="3171825"/>
            <a:ext cx="2539478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71801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983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983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998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89983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8998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1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1" y="31769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4046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1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816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8697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0136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3636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4256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3" y="275229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1680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0561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5500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6120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8019" y="275044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3184088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8639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0022" y="403255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8828" y="44430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8425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1916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7297" y="3184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2536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83919" y="4032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2536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HITS algorithm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dirty="0"/>
                  <a:t> eigenvector computation</a:t>
                </a:r>
              </a:p>
              <a:p>
                <a:r>
                  <a:rPr lang="en-US" dirty="0"/>
                  <a:t>In vector terms </a:t>
                </a:r>
                <a:endParaRPr lang="en-US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Repeated iterations will converge to the eigenvectors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66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vectors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are the </a:t>
                </a:r>
                <a:r>
                  <a:rPr lang="en-US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dirty="0"/>
                  <a:t> of the matrix </a:t>
                </a:r>
                <a:r>
                  <a:rPr lang="en-US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  <a:blipFill>
                <a:blip r:embed="rId3"/>
                <a:stretch>
                  <a:fillRect l="-727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151" y="1844676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2365376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0" imgH="939600" progId="Equation.3">
                    <p:embed/>
                  </p:oleObj>
                </mc:Choice>
                <mc:Fallback>
                  <p:oleObj name="Equation" r:id="rId3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991545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1991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3797301" y="5877273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228600" progId="Equation.3">
                  <p:embed/>
                </p:oleObj>
              </mc:Choice>
              <mc:Fallback>
                <p:oleObj name="Equation" r:id="rId9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1" y="5877273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a matrix R is </a:t>
                </a:r>
                <a:r>
                  <a:rPr lang="en-US" dirty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844676"/>
            <a:ext cx="7218364" cy="4752975"/>
          </a:xfrm>
        </p:spPr>
        <p:txBody>
          <a:bodyPr/>
          <a:lstStyle/>
          <a:p>
            <a:r>
              <a:rPr lang="en-US" altLang="en-US" dirty="0"/>
              <a:t>Perform a random walk on the bipartite graph of hubs and authorities alternating between the two</a:t>
            </a:r>
          </a:p>
          <a:p>
            <a:endParaRPr lang="en-US" altLang="en-US" dirty="0"/>
          </a:p>
          <a:p>
            <a:r>
              <a:rPr lang="en-US" altLang="en-US" dirty="0"/>
              <a:t>What does this random walk converges to?</a:t>
            </a:r>
          </a:p>
          <a:p>
            <a:endParaRPr lang="en-US" altLang="en-US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8061325" y="3630614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8061325" y="31988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8061325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8061325" y="19018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8061325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9285288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9285288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9285288" y="36306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9285289" y="1901826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9285288" y="3198814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8348664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8348664" y="2046289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8348664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8348664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8348664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8348664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8348664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8348664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8348664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7824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9121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0016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219700" y="1334763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8485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pPr lvl="1"/>
            <a:endParaRPr lang="en-US" altLang="en-US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9144000" y="3657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9144000" y="32258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0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144000" y="19288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144000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10367963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10367963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10367963" y="3657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0367964" y="19288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10367963" y="32258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9431339" y="20732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9431339" y="20732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9431339" y="25780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9431339" y="30098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9431339" y="25780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9431339" y="21447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9431339" y="33702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9431339" y="30098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9431339" y="38020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8907463" y="40322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10204450" y="40258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31954B-F6B6-41CC-A523-C94095BB50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144325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7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pPr lvl="1"/>
            <a:endParaRPr lang="en-US" altLang="en-US" sz="28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9296400" y="3505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9296400" y="3073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296400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9296400" y="1776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9296400" y="2208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10520363" y="22082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10520363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10520363" y="3505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10520364" y="1776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10520363" y="3073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9583739" y="1920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9583739" y="1920875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9583739" y="24256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9583739" y="2857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9583739" y="2425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9583739" y="1992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9583739" y="3217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9583739" y="2857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9583739" y="3649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9059863" y="3879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10356850" y="3873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BBC77B4-A5A7-4B06-995A-14E92045CE9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3141480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70038"/>
            <a:ext cx="7848599" cy="5027613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r>
              <a:rPr lang="en-US" altLang="en-US" dirty="0"/>
              <a:t>Choose one of the out-going links uniformly at random and move to an authority</a:t>
            </a:r>
          </a:p>
          <a:p>
            <a:pPr lvl="1"/>
            <a:r>
              <a:rPr lang="en-US" altLang="en-US" dirty="0"/>
              <a:t>e.g. move to the blue authority with probability 1/2</a:t>
            </a:r>
          </a:p>
          <a:p>
            <a:pPr lvl="1"/>
            <a:endParaRPr lang="en-US" altLang="en-US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9226830" y="3632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226830" y="3200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9226830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9226830" y="1903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9226830" y="2335212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10450793" y="2335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10450793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10450793" y="3632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10450794" y="1903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10450793" y="3200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9514169" y="2047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9514169" y="20478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9514169" y="2552699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9514169" y="2984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9514169" y="2552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9514169" y="2119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9514169" y="3344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9514169" y="2984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9514169" y="3776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8990293" y="4006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10287280" y="4000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E87E639-7A3B-4B16-B37C-81EFD35975A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26585924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:r>
                  <a:rPr lang="en-US" dirty="0" err="1"/>
                  <a:t>i</a:t>
                </a:r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825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800" dirty="0"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  <a:blipFill>
                <a:blip r:embed="rId3"/>
                <a:stretch>
                  <a:fillRect l="-1061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9220200" y="354623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9220200" y="31144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9220200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9220200" y="18174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9220200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44163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44163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10444163" y="35462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44164" y="181744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44163" y="311443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9507539" y="196190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9507539" y="196190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9507539" y="24667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9507539" y="28985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9507539" y="246672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9507539" y="203334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9507539" y="32588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9507539" y="289852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9507539" y="36906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8983663" y="392087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10280650" y="391452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the </a:t>
            </a:r>
            <a:r>
              <a:rPr lang="en-US" dirty="0">
                <a:solidFill>
                  <a:srgbClr val="FF6600"/>
                </a:solidFill>
              </a:rPr>
              <a:t>centrality</a:t>
            </a:r>
            <a:r>
              <a:rPr lang="en-US" dirty="0"/>
              <a:t> of individuals in social networks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dirty="0"/>
              <a:t>the (weighted) degree of a node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dirty="0"/>
              <a:t>the average (weighted) distance of a node to the rest in the graph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dirty="0"/>
              <a:t>the average number of (weighted) shortest paths that use node v</a:t>
            </a:r>
          </a:p>
          <a:p>
            <a:endParaRPr lang="en-US" dirty="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93824"/>
              </p:ext>
            </p:extLst>
          </p:nvPr>
        </p:nvGraphicFramePr>
        <p:xfrm>
          <a:off x="4931569" y="3886200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69" y="3886200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98290"/>
              </p:ext>
            </p:extLst>
          </p:nvPr>
        </p:nvGraphicFramePr>
        <p:xfrm>
          <a:off x="5016500" y="5562600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562600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importance of a node is measured by the weighted sum of paths that lead to this node</a:t>
            </a:r>
          </a:p>
          <a:p>
            <a:r>
              <a:rPr lang="en-US">
                <a:solidFill>
                  <a:srgbClr val="0066FF"/>
                </a:solidFill>
              </a:rPr>
              <a:t>A</a:t>
            </a:r>
            <a:r>
              <a:rPr lang="en-US" baseline="30000">
                <a:solidFill>
                  <a:srgbClr val="0066FF"/>
                </a:solidFill>
              </a:rPr>
              <a:t>m</a:t>
            </a:r>
            <a:r>
              <a:rPr lang="en-US">
                <a:solidFill>
                  <a:srgbClr val="0066FF"/>
                </a:solidFill>
              </a:rPr>
              <a:t>[i,j]</a:t>
            </a:r>
            <a:r>
              <a:rPr lang="en-US"/>
              <a:t> = number of paths of length </a:t>
            </a:r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 from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to </a:t>
            </a:r>
            <a:r>
              <a:rPr lang="en-US">
                <a:solidFill>
                  <a:srgbClr val="0066FF"/>
                </a:solidFill>
              </a:rPr>
              <a:t>j</a:t>
            </a:r>
          </a:p>
          <a:p>
            <a:r>
              <a:rPr lang="en-US"/>
              <a:t>Compute </a:t>
            </a:r>
          </a:p>
          <a:p>
            <a:endParaRPr lang="en-US"/>
          </a:p>
          <a:p>
            <a:r>
              <a:rPr lang="en-US"/>
              <a:t>converges when </a:t>
            </a:r>
            <a:r>
              <a:rPr lang="en-US">
                <a:solidFill>
                  <a:srgbClr val="0066FF"/>
                </a:solidFill>
              </a:rPr>
              <a:t>b &lt; </a:t>
            </a:r>
            <a:r>
              <a:rPr lang="el-GR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/>
              <a:t>Rank nodes according to the column sums of the matrix </a:t>
            </a:r>
            <a:r>
              <a:rPr lang="en-US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3143251" y="3644901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241200" progId="Equation.3">
                  <p:embed/>
                </p:oleObj>
              </mc:Choice>
              <mc:Fallback>
                <p:oleObj name="Equation" r:id="rId3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644901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ABSORBING RANDOM WALKS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 with absorbing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108966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nodes</a:t>
            </a:r>
            <a:r>
              <a:rPr lang="en-US" dirty="0"/>
              <a:t>: nodes from which the random walk cannot escape.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18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6337696" y="2921374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7544196" y="3644398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70120" y="6401633"/>
            <a:ext cx="728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</p:txBody>
      </p:sp>
    </p:spTree>
    <p:extLst>
      <p:ext uri="{BB962C8B-B14F-4D97-AF65-F5344CB8AC3E}">
        <p14:creationId xmlns:p14="http://schemas.microsoft.com/office/powerpoint/2010/main" val="125072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graph with more than 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a random walk that starts from a </a:t>
            </a:r>
            <a:r>
              <a:rPr lang="en-US" dirty="0">
                <a:solidFill>
                  <a:srgbClr val="00B0F0"/>
                </a:solidFill>
              </a:rPr>
              <a:t>non-absorbing (transient)</a:t>
            </a:r>
            <a:r>
              <a:rPr lang="en-US" dirty="0"/>
              <a:t> node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will be absorbed in one of them with some probability</a:t>
            </a:r>
          </a:p>
          <a:p>
            <a:pPr lvl="1"/>
            <a:r>
              <a:rPr lang="en-US" dirty="0"/>
              <a:t>For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/>
              <a:t>we can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probabilities of absorption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9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1913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1252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5468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439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440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439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732133" y="5031120"/>
                <a:ext cx="3487750" cy="872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33" y="5031120"/>
                <a:ext cx="3487750" cy="8724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/>
              <p:nvPr/>
            </p:nvSpPr>
            <p:spPr>
              <a:xfrm>
                <a:off x="728726" y="4248252"/>
                <a:ext cx="67362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General equation for the probability of transient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6" y="4248252"/>
                <a:ext cx="6736237" cy="830997"/>
              </a:xfrm>
              <a:prstGeom prst="rect">
                <a:avLst/>
              </a:prstGeom>
              <a:blipFill>
                <a:blip r:embed="rId3"/>
                <a:stretch>
                  <a:fillRect l="-14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876889B-0A88-4A63-8923-8A444BFBB50B}"/>
              </a:ext>
            </a:extLst>
          </p:cNvPr>
          <p:cNvSpPr txBox="1"/>
          <p:nvPr/>
        </p:nvSpPr>
        <p:spPr>
          <a:xfrm>
            <a:off x="729937" y="5953382"/>
            <a:ext cx="673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weighted average of the neighbors</a:t>
            </a:r>
          </a:p>
        </p:txBody>
      </p:sp>
    </p:spTree>
    <p:extLst>
      <p:ext uri="{BB962C8B-B14F-4D97-AF65-F5344CB8AC3E}">
        <p14:creationId xmlns:p14="http://schemas.microsoft.com/office/powerpoint/2010/main" val="33619278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absorption probabilities for red and 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8463" y="524601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9632" y="521374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8785" y="282214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655841" y="299695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5539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absorption probability has several practical uses.</a:t>
            </a:r>
          </a:p>
          <a:p>
            <a:r>
              <a:rPr lang="en-US" dirty="0"/>
              <a:t>Given a graph (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) we can choose to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some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Simply </a:t>
            </a:r>
            <a:r>
              <a:rPr lang="en-US" dirty="0">
                <a:solidFill>
                  <a:srgbClr val="0070C0"/>
                </a:solidFill>
              </a:rPr>
              <a:t>direct</a:t>
            </a:r>
            <a:r>
              <a:rPr lang="en-US" dirty="0"/>
              <a:t> all edges incident on the chosen nodes towards them and create a self-loop.</a:t>
            </a:r>
          </a:p>
          <a:p>
            <a:r>
              <a:rPr lang="en-US" dirty="0"/>
              <a:t>The absorbing random walk provides a measure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/>
              <a:t> of transient nodes to the chosen nodes.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rgbClr val="0070C0"/>
                </a:solidFill>
              </a:rPr>
              <a:t>understanding</a:t>
            </a:r>
            <a:r>
              <a:rPr lang="en-US" dirty="0"/>
              <a:t> proximity in graphs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/>
              <a:t> in the graph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on a social network some nodes are </a:t>
            </a:r>
            <a:r>
              <a:rPr lang="en-US" dirty="0">
                <a:solidFill>
                  <a:srgbClr val="0070C0"/>
                </a:solidFill>
              </a:rPr>
              <a:t>malicious</a:t>
            </a:r>
            <a:r>
              <a:rPr lang="en-US" dirty="0"/>
              <a:t>, while some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/>
              <a:t>, to which class is a transient node closer?</a:t>
            </a:r>
          </a:p>
        </p:txBody>
      </p:sp>
    </p:spTree>
    <p:extLst>
      <p:ext uri="{BB962C8B-B14F-4D97-AF65-F5344CB8AC3E}">
        <p14:creationId xmlns:p14="http://schemas.microsoft.com/office/powerpoint/2010/main" val="12557121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983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transition matrix of the random walk looks like this</a:t>
                </a:r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/>
                  <a:t>: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983162"/>
              </a:xfrm>
              <a:blipFill>
                <a:blip r:embed="rId2"/>
                <a:stretch>
                  <a:fillRect l="-703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2667000"/>
                <a:ext cx="3426323" cy="107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67000"/>
                <a:ext cx="3426323" cy="107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B809D-D68E-4887-8B7F-5A4EE4E922B5}"/>
              </a:ext>
            </a:extLst>
          </p:cNvPr>
          <p:cNvCxnSpPr>
            <a:cxnSpLocks/>
          </p:cNvCxnSpPr>
          <p:nvPr/>
        </p:nvCxnSpPr>
        <p:spPr>
          <a:xfrm flipV="1">
            <a:off x="4323384" y="3252895"/>
            <a:ext cx="2342927" cy="79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676455-7B1B-4D8F-B955-827B16D6EE4A}"/>
              </a:ext>
            </a:extLst>
          </p:cNvPr>
          <p:cNvCxnSpPr>
            <a:cxnSpLocks/>
          </p:cNvCxnSpPr>
          <p:nvPr/>
        </p:nvCxnSpPr>
        <p:spPr>
          <a:xfrm flipV="1">
            <a:off x="5403503" y="2682953"/>
            <a:ext cx="0" cy="10801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F45E51-5B0F-47E9-B4E0-B7B3E2FC3C5E}"/>
              </a:ext>
            </a:extLst>
          </p:cNvPr>
          <p:cNvSpPr txBox="1"/>
          <p:nvPr/>
        </p:nvSpPr>
        <p:spPr>
          <a:xfrm>
            <a:off x="6555632" y="2729115"/>
            <a:ext cx="1943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T: transient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28911-4DA0-41CE-90A7-616E5A4F07C8}"/>
              </a:ext>
            </a:extLst>
          </p:cNvPr>
          <p:cNvSpPr txBox="1"/>
          <p:nvPr/>
        </p:nvSpPr>
        <p:spPr>
          <a:xfrm>
            <a:off x="6555631" y="322939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A: absorbing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14473-528C-4B81-B8AD-D6F1F7B57915}"/>
              </a:ext>
            </a:extLst>
          </p:cNvPr>
          <p:cNvSpPr txBox="1"/>
          <p:nvPr/>
        </p:nvSpPr>
        <p:spPr>
          <a:xfrm>
            <a:off x="4702675" y="230072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53810-8BA3-4943-BD69-A72AF1D71ACC}"/>
              </a:ext>
            </a:extLst>
          </p:cNvPr>
          <p:cNvSpPr txBox="1"/>
          <p:nvPr/>
        </p:nvSpPr>
        <p:spPr>
          <a:xfrm>
            <a:off x="5767166" y="22552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14750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306444"/>
                <a:ext cx="11350083" cy="429772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 of being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sum of probabilities of visiting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</a:t>
                </a:r>
              </a:p>
              <a:p>
                <a:pPr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Also</a:t>
                </a:r>
                <a:r>
                  <a:rPr lang="en-US" dirty="0"/>
                  <a:t>: The expected number of visits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 </a:t>
                </a:r>
              </a:p>
              <a:p>
                <a:pPr lvl="1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306444"/>
                <a:ext cx="11350083" cy="4297721"/>
              </a:xfrm>
              <a:blipFill>
                <a:blip r:embed="rId2"/>
                <a:stretch>
                  <a:fillRect l="-483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0" y="1295400"/>
                <a:ext cx="2934906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295400"/>
                <a:ext cx="2934906" cy="859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7348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orange node has the same probability of reaching red and blue as the yellow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Intuitively though it is further away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0308" y="5515368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91477" y="548310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0630" y="309150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797686" y="3266311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6705601" y="3541932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7199710" y="3803313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15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655939" y="2895601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</p:spTree>
    <p:extLst>
      <p:ext uri="{BB962C8B-B14F-4D97-AF65-F5344CB8AC3E}">
        <p14:creationId xmlns:p14="http://schemas.microsoft.com/office/powerpoint/2010/main" val="36374866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/>
              <a:t>to which each node gets absorbed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07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569272" y="3374170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7063381" y="3635551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66131" y="370663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6816326" y="3896931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2026" y="4236360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26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7839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81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8068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619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816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815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6930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9029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6794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383182" y="442384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984637" y="430613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601185" y="364374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724967" y="578998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(1−</m:t>
                      </m:r>
                      <m:r>
                        <a:rPr lang="el-GR" i="1">
                          <a:latin typeface="Cambria Math"/>
                        </a:rPr>
                        <m:t>𝛼</m:t>
                      </m:r>
                      <m:r>
                        <a:rPr lang="el-GR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7" y="5789980"/>
                <a:ext cx="684020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14974" y="2866316"/>
            <a:ext cx="5551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probability </a:t>
            </a:r>
            <a:r>
              <a:rPr lang="el-GR" sz="2000" dirty="0">
                <a:solidFill>
                  <a:srgbClr val="0070C0"/>
                </a:solidFill>
              </a:rPr>
              <a:t>α</a:t>
            </a:r>
            <a:r>
              <a:rPr lang="el-GR" sz="2000" dirty="0"/>
              <a:t> </a:t>
            </a:r>
            <a:r>
              <a:rPr lang="en-US" sz="2000" dirty="0"/>
              <a:t>the random walk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/>
              <a:t>With probability </a:t>
            </a:r>
            <a:r>
              <a:rPr lang="en-US" sz="2000" dirty="0">
                <a:solidFill>
                  <a:srgbClr val="0070C0"/>
                </a:solidFill>
              </a:rPr>
              <a:t>(1-</a:t>
            </a:r>
            <a:r>
              <a:rPr lang="el-GR" sz="2000" dirty="0">
                <a:solidFill>
                  <a:srgbClr val="0070C0"/>
                </a:solidFill>
              </a:rPr>
              <a:t>α) </a:t>
            </a:r>
            <a:r>
              <a:rPr lang="en-US" sz="2000" dirty="0"/>
              <a:t>the random walk continues as before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3179" y="4306130"/>
            <a:ext cx="526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sz="2000" dirty="0"/>
              <a:t>from a node to an  absorbing node the more likely the random walk dies along the way, </a:t>
            </a:r>
            <a:r>
              <a:rPr lang="en-US" sz="2000" dirty="0">
                <a:solidFill>
                  <a:srgbClr val="0070C0"/>
                </a:solidFill>
              </a:rPr>
              <a:t>the lower the </a:t>
            </a:r>
            <a:r>
              <a:rPr lang="en-US" sz="2000" dirty="0" err="1">
                <a:solidFill>
                  <a:srgbClr val="0070C0"/>
                </a:solidFill>
              </a:rPr>
              <a:t>absorbtion</a:t>
            </a:r>
            <a:r>
              <a:rPr lang="en-US" sz="2000" dirty="0">
                <a:solidFill>
                  <a:srgbClr val="0070C0"/>
                </a:solidFill>
              </a:rPr>
              <a:t>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580" y="59552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90532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27500</TotalTime>
  <Words>6159</Words>
  <Application>Microsoft Office PowerPoint</Application>
  <PresentationFormat>Widescreen</PresentationFormat>
  <Paragraphs>1173</Paragraphs>
  <Slides>115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115</vt:i4>
      </vt:variant>
    </vt:vector>
  </HeadingPairs>
  <TitlesOfParts>
    <vt:vector size="127" baseType="lpstr">
      <vt:lpstr>Arial</vt:lpstr>
      <vt:lpstr>Calibri</vt:lpstr>
      <vt:lpstr>Cambria Math</vt:lpstr>
      <vt:lpstr>Gill Sans</vt:lpstr>
      <vt:lpstr>Helvetica</vt:lpstr>
      <vt:lpstr>Palatino Linotype</vt:lpstr>
      <vt:lpstr>Tahoma</vt:lpstr>
      <vt:lpstr>Times New Roman</vt:lpstr>
      <vt:lpstr>Wingdings</vt:lpstr>
      <vt:lpstr>Clarity</vt:lpstr>
      <vt:lpstr>Εξίσωση</vt:lpstr>
      <vt:lpstr>Equation</vt:lpstr>
      <vt:lpstr>DATA MINING Link Analysis Ranking</vt:lpstr>
      <vt:lpstr>Network Science</vt:lpstr>
      <vt:lpstr>How to organize the web</vt:lpstr>
      <vt:lpstr>How to organize the web</vt:lpstr>
      <vt:lpstr>How to organize the web</vt:lpstr>
      <vt:lpstr>Link Analysis Ranking</vt:lpstr>
      <vt:lpstr>Rank by Popularity</vt:lpstr>
      <vt:lpstr>Popularity</vt:lpstr>
      <vt:lpstr>PageRank</vt:lpstr>
      <vt:lpstr>PageRank</vt:lpstr>
      <vt:lpstr>Example</vt:lpstr>
      <vt:lpstr>Computing PageRank weights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Random walk</vt:lpstr>
      <vt:lpstr>Markov chains</vt:lpstr>
      <vt:lpstr>Markov chains</vt:lpstr>
      <vt:lpstr>Stationary distribution</vt:lpstr>
      <vt:lpstr>Random walks</vt:lpstr>
      <vt:lpstr>An example</vt:lpstr>
      <vt:lpstr>An example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The PageRank weights 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</vt:lpstr>
      <vt:lpstr>PowerPoint Presentation</vt:lpstr>
      <vt:lpstr>PowerPoint Presentation</vt:lpstr>
      <vt:lpstr>PowerPoint Presentation</vt:lpstr>
      <vt:lpstr>The SALSA algorithm</vt:lpstr>
      <vt:lpstr>The SALSA algorithm</vt:lpstr>
      <vt:lpstr>Social network analysis</vt:lpstr>
      <vt:lpstr>Counting paths – Katz 53</vt:lpstr>
      <vt:lpstr>Bibliometrics</vt:lpstr>
      <vt:lpstr>ABSORBING RANDOM WALKS</vt:lpstr>
      <vt:lpstr>Random walk with absorbing nodes</vt:lpstr>
      <vt:lpstr>Absorption probability</vt:lpstr>
      <vt:lpstr>Absorption probability</vt:lpstr>
      <vt:lpstr>Absorption probability</vt:lpstr>
      <vt:lpstr>Absorption probability</vt:lpstr>
      <vt:lpstr>Absorption probabilities</vt:lpstr>
      <vt:lpstr>Absorption probabilities</vt:lpstr>
      <vt:lpstr>Linear Algebra</vt:lpstr>
      <vt:lpstr>Linear algebra</vt:lpstr>
      <vt:lpstr>Penalizing long paths</vt:lpstr>
      <vt:lpstr>Penalizing long paths</vt:lpstr>
      <vt:lpstr>Absorbing Random Walks and Random walks with restarts</vt:lpstr>
      <vt:lpstr>Propagating values</vt:lpstr>
      <vt:lpstr>Linear algebra</vt:lpstr>
      <vt:lpstr>Electrical networks and random walks</vt:lpstr>
      <vt:lpstr>Springs and random walks</vt:lpstr>
      <vt:lpstr>Springs and random walks</vt:lpstr>
      <vt:lpstr>Opinion formation model (Friedkin and Johnsen)</vt:lpstr>
      <vt:lpstr>Opinion formation as a game</vt:lpstr>
      <vt:lpstr>Opinion formation as a game</vt:lpstr>
      <vt:lpstr>Example</vt:lpstr>
      <vt:lpstr>Opinion formation and absorbing random walks</vt:lpstr>
      <vt:lpstr>Opinion of a user</vt:lpstr>
      <vt:lpstr>PowerPoint Presentation</vt:lpstr>
      <vt:lpstr>Hitting time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674</cp:revision>
  <dcterms:created xsi:type="dcterms:W3CDTF">2011-10-17T19:46:53Z</dcterms:created>
  <dcterms:modified xsi:type="dcterms:W3CDTF">2020-12-22T14:39:47Z</dcterms:modified>
</cp:coreProperties>
</file>