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9" r:id="rId2"/>
    <p:sldId id="770" r:id="rId3"/>
    <p:sldId id="771" r:id="rId4"/>
    <p:sldId id="772" r:id="rId5"/>
    <p:sldId id="773" r:id="rId6"/>
    <p:sldId id="774" r:id="rId7"/>
    <p:sldId id="821" r:id="rId8"/>
    <p:sldId id="822" r:id="rId9"/>
    <p:sldId id="824" r:id="rId10"/>
    <p:sldId id="825" r:id="rId11"/>
    <p:sldId id="827" r:id="rId12"/>
    <p:sldId id="828" r:id="rId13"/>
    <p:sldId id="829" r:id="rId14"/>
    <p:sldId id="911" r:id="rId15"/>
    <p:sldId id="912" r:id="rId16"/>
    <p:sldId id="834" r:id="rId17"/>
    <p:sldId id="913" r:id="rId18"/>
    <p:sldId id="838" r:id="rId19"/>
    <p:sldId id="839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850" r:id="rId30"/>
    <p:sldId id="875" r:id="rId31"/>
    <p:sldId id="918" r:id="rId32"/>
    <p:sldId id="915" r:id="rId33"/>
    <p:sldId id="877" r:id="rId34"/>
    <p:sldId id="878" r:id="rId35"/>
    <p:sldId id="879" r:id="rId36"/>
    <p:sldId id="880" r:id="rId37"/>
    <p:sldId id="916" r:id="rId38"/>
    <p:sldId id="888" r:id="rId39"/>
    <p:sldId id="889" r:id="rId40"/>
    <p:sldId id="881" r:id="rId41"/>
    <p:sldId id="882" r:id="rId42"/>
    <p:sldId id="883" r:id="rId43"/>
    <p:sldId id="884" r:id="rId44"/>
    <p:sldId id="885" r:id="rId45"/>
    <p:sldId id="886" r:id="rId46"/>
    <p:sldId id="887" r:id="rId47"/>
    <p:sldId id="890" r:id="rId48"/>
    <p:sldId id="891" r:id="rId49"/>
    <p:sldId id="892" r:id="rId50"/>
    <p:sldId id="917" r:id="rId51"/>
    <p:sldId id="894" r:id="rId52"/>
    <p:sldId id="898" r:id="rId53"/>
    <p:sldId id="899" r:id="rId54"/>
    <p:sldId id="901" r:id="rId55"/>
    <p:sldId id="902" r:id="rId56"/>
    <p:sldId id="903" r:id="rId57"/>
    <p:sldId id="904" r:id="rId58"/>
    <p:sldId id="905" r:id="rId59"/>
    <p:sldId id="906" r:id="rId60"/>
    <p:sldId id="907" r:id="rId61"/>
    <p:sldId id="90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8" autoAdjust="0"/>
  </p:normalViewPr>
  <p:slideViewPr>
    <p:cSldViewPr>
      <p:cViewPr varScale="1">
        <p:scale>
          <a:sx n="63" d="100"/>
          <a:sy n="63" d="100"/>
        </p:scale>
        <p:origin x="137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56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</a:t>
            </a:r>
            <a:r>
              <a:rPr lang="en-US" baseline="0" dirty="0"/>
              <a:t> equation for h_i,i+1 when in i equal probability to go to i-1 and i+1 If to i+1 hit time =  1, If to i-1 hit time = 1+h_i-1,i (go back to i) + h_i,i,+1 </a:t>
            </a:r>
          </a:p>
          <a:p>
            <a:r>
              <a:rPr lang="en-US" baseline="0" dirty="0"/>
              <a:t>2i-1 solves the recursive equation – Sum from i = 1 to n-1 gives us O(n^2)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4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Univ</a:t>
            </a:r>
            <a:r>
              <a:rPr lang="en-US" dirty="0"/>
              <a:t> -&gt;</a:t>
            </a:r>
            <a:r>
              <a:rPr lang="en-US" baseline="0" dirty="0"/>
              <a:t> similarity of </a:t>
            </a:r>
            <a:r>
              <a:rPr lang="en-US" baseline="0" dirty="0" err="1"/>
              <a:t>ProfA</a:t>
            </a:r>
            <a:r>
              <a:rPr lang="en-US" baseline="0" dirty="0"/>
              <a:t> and </a:t>
            </a:r>
            <a:r>
              <a:rPr lang="en-US" baseline="0" dirty="0" err="1"/>
              <a:t>ProfB</a:t>
            </a:r>
            <a:r>
              <a:rPr lang="en-US" baseline="0" dirty="0"/>
              <a:t>, </a:t>
            </a:r>
            <a:r>
              <a:rPr lang="en-US" baseline="0" dirty="0" err="1"/>
              <a:t>sim</a:t>
            </a:r>
            <a:r>
              <a:rPr lang="en-US" baseline="0" dirty="0"/>
              <a:t> of Prof A and Prof B-&gt; </a:t>
            </a:r>
            <a:r>
              <a:rPr lang="en-US" baseline="0" dirty="0" err="1"/>
              <a:t>sim</a:t>
            </a:r>
            <a:r>
              <a:rPr lang="en-US" baseline="0" dirty="0"/>
              <a:t> of </a:t>
            </a:r>
            <a:r>
              <a:rPr lang="en-US" baseline="0" dirty="0" err="1"/>
              <a:t>studA</a:t>
            </a:r>
            <a:r>
              <a:rPr lang="en-US" baseline="0" dirty="0"/>
              <a:t> and </a:t>
            </a:r>
            <a:r>
              <a:rPr lang="en-US" baseline="0" dirty="0" err="1"/>
              <a:t>StudB</a:t>
            </a:r>
            <a:r>
              <a:rPr lang="en-US" baseline="0" dirty="0"/>
              <a:t>, </a:t>
            </a:r>
            <a:r>
              <a:rPr lang="en-US" baseline="0" dirty="0" err="1"/>
              <a:t>sim</a:t>
            </a:r>
            <a:r>
              <a:rPr lang="en-US" baseline="0" dirty="0"/>
              <a:t> </a:t>
            </a:r>
            <a:r>
              <a:rPr lang="en-US" baseline="0"/>
              <a:t>of StudA and StudB sim of Univ and Prof B,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1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8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5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77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2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0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1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4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17/12/2020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17/12/2020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17/12/2020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17/12/2020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17/12/2020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17/12/2020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17/12/2020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Link Prediction, Classification,</a:t>
            </a:r>
          </a:p>
          <a:p>
            <a:r>
              <a:rPr lang="en-US" dirty="0">
                <a:solidFill>
                  <a:schemeClr val="tx1"/>
                </a:solidFill>
              </a:rPr>
              <a:t>Graph </a:t>
            </a:r>
            <a:r>
              <a:rPr lang="en-US" dirty="0" err="1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338" y="232599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70485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Link prediction problem</a:t>
            </a:r>
            <a:r>
              <a:rPr lang="en-US" sz="2800" dirty="0"/>
              <a:t>: Given the links in a social network at time </a:t>
            </a:r>
            <a:r>
              <a:rPr lang="en-US" sz="2800" i="1" dirty="0"/>
              <a:t>t (G</a:t>
            </a:r>
            <a:r>
              <a:rPr lang="en-US" sz="2800" i="1" baseline="-25000" dirty="0"/>
              <a:t>old</a:t>
            </a:r>
            <a:r>
              <a:rPr lang="en-US" sz="2800" i="1" dirty="0"/>
              <a:t>),</a:t>
            </a:r>
            <a:r>
              <a:rPr lang="en-US" sz="2800" dirty="0"/>
              <a:t> </a:t>
            </a:r>
            <a:r>
              <a:rPr lang="en-US" sz="2800" b="1" i="1" dirty="0"/>
              <a:t>predict</a:t>
            </a:r>
            <a:r>
              <a:rPr lang="en-US" sz="2800" b="1" dirty="0"/>
              <a:t> </a:t>
            </a:r>
            <a:r>
              <a:rPr lang="en-US" sz="2800" dirty="0"/>
              <a:t>the edges that will be added to the network during the time interval from time </a:t>
            </a:r>
            <a:r>
              <a:rPr lang="en-US" sz="2800" i="1" dirty="0"/>
              <a:t>t</a:t>
            </a:r>
            <a:r>
              <a:rPr lang="en-US" sz="2800" dirty="0"/>
              <a:t> to a given future time </a:t>
            </a:r>
            <a:r>
              <a:rPr lang="en-US" sz="2800" i="1" dirty="0"/>
              <a:t>t’ (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new</a:t>
            </a:r>
            <a:r>
              <a:rPr lang="en-US" sz="2800" i="1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946" y="364502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/>
              <a:t> Based solely </a:t>
            </a:r>
            <a:r>
              <a:rPr lang="en-US" sz="2000" dirty="0">
                <a:solidFill>
                  <a:srgbClr val="FF0000"/>
                </a:solidFill>
              </a:rPr>
              <a:t>on the </a:t>
            </a:r>
            <a:r>
              <a:rPr lang="en-US" sz="2000" i="1" dirty="0">
                <a:solidFill>
                  <a:srgbClr val="FF0000"/>
                </a:solidFill>
              </a:rPr>
              <a:t>topology</a:t>
            </a:r>
            <a:r>
              <a:rPr lang="en-US" sz="2000" dirty="0">
                <a:solidFill>
                  <a:srgbClr val="FF0000"/>
                </a:solidFill>
              </a:rPr>
              <a:t> of the network </a:t>
            </a:r>
            <a:r>
              <a:rPr lang="en-US" sz="2000" dirty="0"/>
              <a:t>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/>
              <a:t> Different from the problem of </a:t>
            </a:r>
            <a:r>
              <a:rPr lang="en-US" sz="2000" i="1" dirty="0">
                <a:solidFill>
                  <a:srgbClr val="FF0000"/>
                </a:solidFill>
              </a:rPr>
              <a:t>inferring missing (hidden) links </a:t>
            </a:r>
            <a:r>
              <a:rPr lang="en-US" sz="2000" dirty="0"/>
              <a:t>(there is a temporal aspect)</a:t>
            </a:r>
          </a:p>
          <a:p>
            <a:pPr lvl="1" algn="just"/>
            <a:r>
              <a:rPr lang="en-US" sz="2000" dirty="0"/>
              <a:t>To save experimental effort in the laboratory or in the field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62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39522"/>
            <a:ext cx="7632848" cy="22467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Assign a </a:t>
            </a:r>
            <a:r>
              <a:rPr lang="en-US" sz="2800" i="1" dirty="0">
                <a:solidFill>
                  <a:srgbClr val="FF0000"/>
                </a:solidFill>
              </a:rPr>
              <a:t>connection weight score(x, y) </a:t>
            </a:r>
            <a:r>
              <a:rPr lang="en-US" sz="2800" dirty="0"/>
              <a:t>to each pair of nodes  &lt;x, y&gt; based on the input graph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Produce a </a:t>
            </a:r>
            <a:r>
              <a:rPr lang="en-US" sz="2800" dirty="0">
                <a:solidFill>
                  <a:srgbClr val="FF0000"/>
                </a:solidFill>
              </a:rPr>
              <a:t>ranked</a:t>
            </a:r>
            <a:r>
              <a:rPr lang="en-US" sz="2800" dirty="0"/>
              <a:t> list of edges in decreasing order of score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Recommend the ones with the </a:t>
            </a:r>
            <a:r>
              <a:rPr lang="en-US" sz="2800" dirty="0">
                <a:solidFill>
                  <a:srgbClr val="FF0000"/>
                </a:solidFill>
              </a:rPr>
              <a:t>highest score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789" y="3883179"/>
            <a:ext cx="8056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Note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We can consider all links incident to </a:t>
            </a:r>
            <a:r>
              <a:rPr lang="en-US" sz="2400" i="1" dirty="0">
                <a:solidFill>
                  <a:srgbClr val="FF0000"/>
                </a:solidFill>
              </a:rPr>
              <a:t>a specific node x</a:t>
            </a:r>
            <a:r>
              <a:rPr lang="en-US" sz="2400" dirty="0"/>
              <a:t>, and recommend to </a:t>
            </a:r>
            <a:r>
              <a:rPr lang="en-US" sz="2400" i="1" dirty="0"/>
              <a:t>x</a:t>
            </a:r>
            <a:r>
              <a:rPr lang="en-US" sz="2400" dirty="0"/>
              <a:t> the top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If we focus to a specific </a:t>
            </a:r>
            <a:r>
              <a:rPr lang="en-US" sz="2400" i="1" dirty="0"/>
              <a:t>x</a:t>
            </a:r>
            <a:r>
              <a:rPr lang="en-US" sz="2400" dirty="0"/>
              <a:t>, the score can be seen as a centrality measure for x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62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How to define the score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How to assign the score(x, y) between two nodes x and y?</a:t>
            </a:r>
            <a:endParaRPr lang="el-G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85293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  Some form of </a:t>
            </a:r>
            <a:r>
              <a:rPr lang="en-US" sz="2400" b="1" dirty="0"/>
              <a:t>similarity</a:t>
            </a:r>
            <a:r>
              <a:rPr lang="en-US" sz="2400" dirty="0"/>
              <a:t> or </a:t>
            </a:r>
            <a:r>
              <a:rPr lang="en-US" sz="2400" b="1" dirty="0"/>
              <a:t>node proximity</a:t>
            </a:r>
            <a:endParaRPr lang="el-G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6910" y="4235311"/>
            <a:ext cx="65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general methods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Paths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0447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90" y="1103043"/>
            <a:ext cx="8136904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larger the </a:t>
            </a:r>
            <a:r>
              <a:rPr lang="en-US" sz="2800" i="1" dirty="0">
                <a:solidFill>
                  <a:srgbClr val="FF0000"/>
                </a:solidFill>
              </a:rPr>
              <a:t>overlap of the neighbors </a:t>
            </a:r>
            <a:r>
              <a:rPr lang="en-US" sz="2800" dirty="0"/>
              <a:t>of two nodes, the more likely the nodes to be linked in the future 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8368" y="2648294"/>
                <a:ext cx="3888432" cy="126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adjacency matrix 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: number of </a:t>
                </a:r>
                <a:r>
                  <a:rPr lang="en-US" sz="2400" i="1" dirty="0"/>
                  <a:t>different paths of length 2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68" y="2648294"/>
                <a:ext cx="3888432" cy="1269643"/>
              </a:xfrm>
              <a:prstGeom prst="rect">
                <a:avLst/>
              </a:prstGeom>
              <a:blipFill rotWithShape="0">
                <a:blip r:embed="rId3"/>
                <a:stretch>
                  <a:fillRect l="-2351" t="-3828" b="-7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782" y="3159075"/>
                <a:ext cx="40679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2" y="3159075"/>
                <a:ext cx="40679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3310" y="24928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Common neighbors: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10" y="42930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Jaccard</a:t>
            </a:r>
            <a:r>
              <a:rPr lang="en-US" sz="2800" dirty="0">
                <a:solidFill>
                  <a:srgbClr val="FF0000"/>
                </a:solidFill>
              </a:rPr>
              <a:t> coefficient:</a:t>
            </a:r>
            <a:endParaRPr lang="el-G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9782" y="5011063"/>
                <a:ext cx="3877343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2" y="5011063"/>
                <a:ext cx="3877343" cy="7798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03202" y="4804729"/>
            <a:ext cx="395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probability that both x and y have a feature from a randomly selected feature that either x or y has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710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222" y="2296629"/>
                <a:ext cx="6455057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∈ 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" y="2296629"/>
                <a:ext cx="6455057" cy="943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9226" y="152682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Adamic</a:t>
            </a:r>
            <a:r>
              <a:rPr lang="en-US" sz="2800" dirty="0">
                <a:solidFill>
                  <a:srgbClr val="FF0000"/>
                </a:solidFill>
              </a:rPr>
              <a:t> Adar: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5" y="3605352"/>
            <a:ext cx="82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Weighted version: common neighbors which themselves have few neighbors get larger weights (larger weights to rare features) 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17113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Neighbors who are linked with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/>
              <a:t> nodes are assigned weight = 1/log(2)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Neighbors who are linked with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000" dirty="0"/>
              <a:t> nodes are assigned  weight = 1/log(5) </a:t>
            </a:r>
            <a:endParaRPr lang="el-G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04" y="597938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|N(x)| = degree of x, inverse logarithmic centrality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10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226" y="2481292"/>
                <a:ext cx="64550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6" y="2481292"/>
                <a:ext cx="645505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9226" y="134512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Preferential attachment: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82" y="3356992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Nodes like to form ties</a:t>
            </a:r>
            <a:r>
              <a:rPr lang="el-GR" sz="2400" dirty="0"/>
              <a:t> </a:t>
            </a:r>
            <a:r>
              <a:rPr lang="en-US" sz="2400" dirty="0"/>
              <a:t>with ‘popular’ nodes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E.g., empirical</a:t>
            </a:r>
            <a:r>
              <a:rPr lang="el-GR" sz="2000" dirty="0"/>
              <a:t> </a:t>
            </a:r>
            <a:r>
              <a:rPr lang="en-US" sz="2000" dirty="0"/>
              <a:t>evidence suggest that co-authorship is correlated with the</a:t>
            </a:r>
            <a:r>
              <a:rPr lang="el-GR" sz="2000" dirty="0"/>
              <a:t> </a:t>
            </a:r>
            <a:r>
              <a:rPr lang="en-US" sz="2000" dirty="0"/>
              <a:t>product of the neighborhood sizes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Fall-back strategy: recommending popular users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Depends </a:t>
            </a:r>
            <a:r>
              <a:rPr lang="en-US" sz="2400" b="1" i="1" dirty="0"/>
              <a:t>on the degrees </a:t>
            </a:r>
            <a:r>
              <a:rPr lang="en-US" sz="2400" dirty="0"/>
              <a:t>of the nodes not on their neighbors per se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476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268" y="166003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41" y="10904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score(x, y) = (negated) length of </a:t>
            </a:r>
            <a:r>
              <a:rPr lang="en-US" sz="2800" i="1" dirty="0">
                <a:solidFill>
                  <a:srgbClr val="FF0000"/>
                </a:solidFill>
              </a:rPr>
              <a:t>shortest path </a:t>
            </a:r>
            <a:r>
              <a:rPr lang="en-US" sz="2800" dirty="0"/>
              <a:t>between x and 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79512" y="2362501"/>
            <a:ext cx="8064896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Not just the shortest, but </a:t>
            </a:r>
            <a:r>
              <a:rPr lang="en-US" sz="2400" b="1" i="1" u="sng" dirty="0">
                <a:solidFill>
                  <a:srgbClr val="FF0000"/>
                </a:solidFill>
              </a:rPr>
              <a:t>all</a:t>
            </a:r>
            <a:r>
              <a:rPr lang="en-US" sz="2400" dirty="0"/>
              <a:t> paths between two nodes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904" y="3415156"/>
                <a:ext cx="3168352" cy="1174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𝑝𝑎𝑡h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</m:e>
                      </m:nary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15156"/>
                <a:ext cx="3168352" cy="1174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9321" y="4907887"/>
            <a:ext cx="7100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Sum over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paths of length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 &lt;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&lt; 1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 parameter of the predictor, exponentially damped to count short paths more heavily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335047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Katz</a:t>
            </a:r>
            <a:r>
              <a:rPr lang="el-GR" sz="3200" baseline="-25000" dirty="0">
                <a:solidFill>
                  <a:srgbClr val="FF0000"/>
                </a:solidFill>
              </a:rPr>
              <a:t>β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measure</a:t>
            </a:r>
            <a:r>
              <a:rPr lang="el-GR" sz="3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497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268" y="166003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166550"/>
                <a:ext cx="8015212" cy="489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</m:t>
                        </m:r>
                      </m:e>
                    </m:nary>
                    <m:r>
                      <a:rPr lang="el-G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l-GR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800" dirty="0"/>
                  <a:t>+ …</a:t>
                </a:r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66550"/>
                <a:ext cx="8015212" cy="489942"/>
              </a:xfrm>
              <a:prstGeom prst="rect">
                <a:avLst/>
              </a:prstGeom>
              <a:blipFill rotWithShape="0">
                <a:blip r:embed="rId3"/>
                <a:stretch>
                  <a:fillRect t="-16049" b="-37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527" y="131766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Katz</a:t>
            </a:r>
            <a:r>
              <a:rPr lang="el-GR" sz="3200" baseline="-25000" dirty="0">
                <a:solidFill>
                  <a:srgbClr val="FF0000"/>
                </a:solidFill>
              </a:rPr>
              <a:t>β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measure</a:t>
            </a:r>
            <a:r>
              <a:rPr lang="el-GR" sz="3200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8616" y="3212989"/>
                <a:ext cx="20413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βΑ</m:t>
                          </m:r>
                          <m: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l-GR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anose="02040503050406030204" pitchFamily="18" charset="0"/>
                        </a:rPr>
                        <m:t>Ι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16" y="3212989"/>
                <a:ext cx="2041376" cy="492443"/>
              </a:xfrm>
              <a:prstGeom prst="rect">
                <a:avLst/>
              </a:prstGeom>
              <a:blipFill rotWithShape="0">
                <a:blip r:embed="rId4"/>
                <a:stretch>
                  <a:fillRect r="-194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99212" y="4261929"/>
            <a:ext cx="62015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 &lt;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&lt; 1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 </a:t>
            </a:r>
            <a:endParaRPr lang="el-GR" sz="20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/>
              <a:t>Small </a:t>
            </a:r>
            <a:r>
              <a:rPr lang="el-GR" dirty="0"/>
              <a:t>β </a:t>
            </a:r>
            <a:r>
              <a:rPr lang="en-US" dirty="0"/>
              <a:t>much like common neighbors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l-GR" dirty="0"/>
              <a:t>β </a:t>
            </a:r>
            <a:r>
              <a:rPr lang="en-US" dirty="0"/>
              <a:t>small: degree, </a:t>
            </a:r>
            <a:r>
              <a:rPr lang="el-GR" dirty="0"/>
              <a:t>β </a:t>
            </a:r>
            <a:r>
              <a:rPr lang="en-US" dirty="0"/>
              <a:t>maximal</a:t>
            </a:r>
            <a:r>
              <a:rPr lang="el-GR" dirty="0"/>
              <a:t>: </a:t>
            </a:r>
            <a:r>
              <a:rPr lang="en-US" dirty="0"/>
              <a:t>eigenvalue</a:t>
            </a:r>
            <a:endParaRPr lang="el-GR" dirty="0"/>
          </a:p>
          <a:p>
            <a:pPr marL="266700" lvl="1" indent="-266700" algn="just">
              <a:buFont typeface="Wingdings" panose="05000000000000000000" pitchFamily="2" charset="2"/>
              <a:buChar char="§"/>
            </a:pPr>
            <a:r>
              <a:rPr lang="en-US" dirty="0"/>
              <a:t>Weighted version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5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549" y="1213393"/>
            <a:ext cx="8352928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Based on </a:t>
            </a:r>
            <a:r>
              <a:rPr lang="en-US" sz="2400" b="1" i="1" u="sng" dirty="0">
                <a:solidFill>
                  <a:srgbClr val="FF0000"/>
                </a:solidFill>
              </a:rPr>
              <a:t>random walks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starts at </a:t>
            </a:r>
            <a:r>
              <a:rPr lang="en-US" sz="2400" i="1" dirty="0"/>
              <a:t>x</a:t>
            </a:r>
            <a:endParaRPr lang="el-GR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988014"/>
            <a:ext cx="8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Hitting Time </a:t>
            </a:r>
            <a:r>
              <a:rPr lang="en-US" sz="2400" dirty="0" err="1"/>
              <a:t>H</a:t>
            </a:r>
            <a:r>
              <a:rPr lang="en-US" sz="2400" baseline="-25000" dirty="0" err="1"/>
              <a:t>x,y</a:t>
            </a:r>
            <a:r>
              <a:rPr lang="en-US" sz="2400" dirty="0"/>
              <a:t> from </a:t>
            </a:r>
            <a:r>
              <a:rPr lang="en-US" sz="2400" i="1" dirty="0"/>
              <a:t>x</a:t>
            </a:r>
            <a:r>
              <a:rPr lang="en-US" sz="2400" dirty="0"/>
              <a:t> to </a:t>
            </a:r>
            <a:r>
              <a:rPr lang="en-US" sz="2400" i="1" dirty="0"/>
              <a:t>y</a:t>
            </a:r>
            <a:r>
              <a:rPr lang="en-US" sz="2400" dirty="0"/>
              <a:t>: the expected number</a:t>
            </a:r>
            <a:r>
              <a:rPr lang="el-GR" sz="2400" dirty="0"/>
              <a:t> </a:t>
            </a:r>
            <a:r>
              <a:rPr lang="en-US" sz="2400" dirty="0"/>
              <a:t>of steps it takes for the random walk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starting at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reach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score(x, y) = − </a:t>
            </a:r>
            <a:r>
              <a:rPr lang="en-US" sz="2400" dirty="0" err="1"/>
              <a:t>H</a:t>
            </a:r>
            <a:r>
              <a:rPr lang="en-US" sz="2400" baseline="-25000" dirty="0" err="1"/>
              <a:t>x,y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297066"/>
            <a:ext cx="833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Commute Time </a:t>
            </a:r>
            <a:r>
              <a:rPr lang="en-US" sz="2400" dirty="0" err="1"/>
              <a:t>C</a:t>
            </a:r>
            <a:r>
              <a:rPr lang="en-US" sz="2400" baseline="-25000" dirty="0" err="1"/>
              <a:t>x,y</a:t>
            </a:r>
            <a:r>
              <a:rPr lang="en-US" sz="2400" dirty="0"/>
              <a:t> from </a:t>
            </a:r>
            <a:r>
              <a:rPr lang="en-US" sz="2400" i="1" dirty="0"/>
              <a:t>x</a:t>
            </a:r>
            <a:r>
              <a:rPr lang="en-US" sz="2400" dirty="0"/>
              <a:t> to </a:t>
            </a:r>
            <a:r>
              <a:rPr lang="en-US" sz="2400" i="1" dirty="0"/>
              <a:t>y:</a:t>
            </a:r>
            <a:r>
              <a:rPr lang="en-US" sz="2400" dirty="0"/>
              <a:t> the expected number</a:t>
            </a:r>
            <a:r>
              <a:rPr lang="el-GR" sz="2400" dirty="0"/>
              <a:t> </a:t>
            </a:r>
            <a:r>
              <a:rPr lang="en-US" sz="2400" dirty="0"/>
              <a:t>of steps to travel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pPr algn="ctr"/>
            <a:r>
              <a:rPr lang="en-US" sz="2400" dirty="0"/>
              <a:t>score(x, y) = − (</a:t>
            </a:r>
            <a:r>
              <a:rPr lang="en-US" sz="2400" dirty="0" err="1"/>
              <a:t>H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 </a:t>
            </a:r>
            <a:r>
              <a:rPr lang="en-US" sz="2400" dirty="0"/>
              <a:t>+ </a:t>
            </a:r>
            <a:r>
              <a:rPr lang="en-US" sz="2400" dirty="0" err="1"/>
              <a:t>H</a:t>
            </a:r>
            <a:r>
              <a:rPr lang="en-US" sz="2400" baseline="-25000" dirty="0" err="1"/>
              <a:t>y,x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5" y="4941168"/>
            <a:ext cx="3038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symmetric</a:t>
            </a:r>
            <a:r>
              <a:rPr lang="en-US" dirty="0"/>
              <a:t>, can be shown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5542156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4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5556" y="2712088"/>
            <a:ext cx="8513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Stationary-normed versions</a:t>
            </a:r>
            <a:r>
              <a:rPr lang="en-US" sz="2400" dirty="0"/>
              <a:t>:</a:t>
            </a:r>
          </a:p>
          <a:p>
            <a:pPr algn="just"/>
            <a:r>
              <a:rPr lang="en-US" sz="2000" dirty="0"/>
              <a:t>to counteract the fact that </a:t>
            </a:r>
            <a:r>
              <a:rPr lang="en-US" sz="2000" dirty="0" err="1"/>
              <a:t>H</a:t>
            </a:r>
            <a:r>
              <a:rPr lang="en-US" sz="2000" baseline="-25000" dirty="0" err="1"/>
              <a:t>x,y</a:t>
            </a:r>
            <a:r>
              <a:rPr lang="en-US" sz="2000" dirty="0"/>
              <a:t> is rather small when y is a node with a large stationary probability regardless of </a:t>
            </a:r>
            <a:r>
              <a:rPr lang="en-US" sz="2000" i="1" dirty="0"/>
              <a:t>x</a:t>
            </a:r>
          </a:p>
          <a:p>
            <a:pPr algn="just"/>
            <a:endParaRPr lang="en-US" sz="200" dirty="0"/>
          </a:p>
          <a:p>
            <a:pPr algn="just"/>
            <a:r>
              <a:rPr lang="en-US" sz="2400" dirty="0"/>
              <a:t>score(x, y) = − </a:t>
            </a:r>
            <a:r>
              <a:rPr lang="en-US" sz="2400" dirty="0" err="1"/>
              <a:t>H</a:t>
            </a:r>
            <a:r>
              <a:rPr lang="en-US" sz="2400" baseline="-25000" dirty="0" err="1"/>
              <a:t>x,y</a:t>
            </a:r>
            <a:r>
              <a:rPr lang="en-US" sz="2400" dirty="0"/>
              <a:t> </a:t>
            </a:r>
            <a:r>
              <a:rPr lang="el-GR" sz="2400" dirty="0"/>
              <a:t>π</a:t>
            </a:r>
            <a:r>
              <a:rPr lang="en-US" sz="2400" baseline="-25000" dirty="0"/>
              <a:t>y </a:t>
            </a:r>
          </a:p>
          <a:p>
            <a:pPr algn="just"/>
            <a:r>
              <a:rPr lang="en-US" sz="2400" dirty="0"/>
              <a:t>score(x, y) = −(</a:t>
            </a:r>
            <a:r>
              <a:rPr lang="en-US" sz="2400" dirty="0" err="1"/>
              <a:t>H</a:t>
            </a:r>
            <a:r>
              <a:rPr lang="en-US" sz="2400" baseline="-25000" dirty="0" err="1"/>
              <a:t>x,y</a:t>
            </a:r>
            <a:r>
              <a:rPr lang="en-US" sz="2400" dirty="0"/>
              <a:t> </a:t>
            </a:r>
            <a:r>
              <a:rPr lang="el-GR" sz="2400" dirty="0"/>
              <a:t>π</a:t>
            </a:r>
            <a:r>
              <a:rPr lang="en-US" sz="2400" baseline="-25000" dirty="0"/>
              <a:t>y</a:t>
            </a:r>
            <a:r>
              <a:rPr lang="en-US" sz="2400" dirty="0"/>
              <a:t> + </a:t>
            </a:r>
            <a:r>
              <a:rPr lang="en-US" sz="2400" dirty="0" err="1"/>
              <a:t>H</a:t>
            </a:r>
            <a:r>
              <a:rPr lang="en-US" sz="2400" baseline="-25000" dirty="0" err="1"/>
              <a:t>y,x</a:t>
            </a:r>
            <a:r>
              <a:rPr lang="en-US" sz="2400" dirty="0"/>
              <a:t> </a:t>
            </a:r>
            <a:r>
              <a:rPr lang="el-GR" sz="2400" dirty="0"/>
              <a:t>π</a:t>
            </a:r>
            <a:r>
              <a:rPr lang="en-US" sz="2400" baseline="-25000" dirty="0"/>
              <a:t>x</a:t>
            </a:r>
            <a:r>
              <a:rPr lang="en-US" sz="2400" dirty="0"/>
              <a:t>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38526" y="912548"/>
            <a:ext cx="698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 hit time h</a:t>
            </a:r>
            <a:r>
              <a:rPr lang="en-US" sz="2400" baseline="-25000" dirty="0"/>
              <a:t>1,n</a:t>
            </a:r>
            <a:r>
              <a:rPr lang="en-US" sz="2400" dirty="0"/>
              <a:t> in a 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204315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29562" y="1984286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80964" y="1992668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58354" y="1988477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95182" y="199217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15390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3798" y="1539094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i-1      </a:t>
            </a:r>
            <a:r>
              <a:rPr lang="en-US" dirty="0" err="1"/>
              <a:t>i</a:t>
            </a:r>
            <a:r>
              <a:rPr lang="en-US" dirty="0"/>
              <a:t>       i+1</a:t>
            </a:r>
          </a:p>
        </p:txBody>
      </p:sp>
      <p:sp>
        <p:nvSpPr>
          <p:cNvPr id="20" name="Oval 19"/>
          <p:cNvSpPr/>
          <p:nvPr/>
        </p:nvSpPr>
        <p:spPr>
          <a:xfrm>
            <a:off x="3042440" y="199217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70322" y="15390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36" y="449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646" y="4837820"/>
            <a:ext cx="848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Personalized (or, Rooted) PageRank</a:t>
            </a:r>
            <a:r>
              <a:rPr lang="en-US" sz="2400" dirty="0"/>
              <a:t>: with probability (1 – </a:t>
            </a:r>
            <a:r>
              <a:rPr lang="en-US" sz="2400" i="1" dirty="0"/>
              <a:t>a</a:t>
            </a:r>
            <a:r>
              <a:rPr lang="en-US" sz="2400" dirty="0"/>
              <a:t>) moves to a random neighbor and with probability </a:t>
            </a:r>
            <a:r>
              <a:rPr lang="en-US" sz="2400" i="1" dirty="0"/>
              <a:t>a</a:t>
            </a:r>
            <a:r>
              <a:rPr lang="en-US" sz="2400" dirty="0"/>
              <a:t> returns to </a:t>
            </a:r>
            <a:r>
              <a:rPr lang="en-US" sz="2400" i="1" dirty="0"/>
              <a:t>x</a:t>
            </a:r>
            <a:endParaRPr lang="en-US" sz="2400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668817"/>
            <a:ext cx="832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score(x, y) = stationary probability of y in a personalized PageRank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593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09594" y="7594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what are they?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885" y="6597352"/>
            <a:ext cx="2032368" cy="150386"/>
          </a:xfrm>
        </p:spPr>
        <p:txBody>
          <a:bodyPr/>
          <a:lstStyle/>
          <a:p>
            <a:fld id="{4D267013-DFFC-4352-B274-32112D0CCE1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681557" y="2518605"/>
          <a:ext cx="3158184" cy="42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64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42255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2940037" y="2723411"/>
            <a:ext cx="2641601" cy="11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7066760" y="1572586"/>
            <a:ext cx="387785" cy="3158184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9611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1483" y="1915242"/>
            <a:ext cx="74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vec</a:t>
            </a:r>
            <a:endParaRPr lang="en-US" sz="3200" dirty="0">
              <a:solidFill>
                <a:srgbClr val="92D050"/>
              </a:solidFill>
              <a:ea typeface="Helvetica Neue Light" charset="0"/>
              <a:cs typeface="Helvetica Neue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3156" y="2730981"/>
                <a:ext cx="203536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32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156" y="2730981"/>
                <a:ext cx="2035365" cy="593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80312" y="3233308"/>
                <a:ext cx="801117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233308"/>
                <a:ext cx="801117" cy="5936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951341" y="3839685"/>
            <a:ext cx="395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Helvetica Neue Light" charset="0"/>
                <a:cs typeface="Helvetica Neue Light" charset="0"/>
              </a:rPr>
              <a:t>Feature representation, embedding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5154" y="1964143"/>
            <a:ext cx="3141288" cy="2508712"/>
            <a:chOff x="195154" y="1964143"/>
            <a:chExt cx="3141288" cy="2508712"/>
          </a:xfrm>
        </p:grpSpPr>
        <p:sp>
          <p:nvSpPr>
            <p:cNvPr id="35" name="TextBox 34"/>
            <p:cNvSpPr txBox="1"/>
            <p:nvPr/>
          </p:nvSpPr>
          <p:spPr>
            <a:xfrm>
              <a:off x="2298979" y="1964143"/>
              <a:ext cx="10374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node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820754" y="198191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219886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solidFill>
                  <a:srgbClr val="96110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28717" y="347059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677755" y="334557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334855" y="2116055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47818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674195" y="31893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0615" y="2300603"/>
              <a:ext cx="572835" cy="325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7737" y="2485148"/>
              <a:ext cx="342900" cy="860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518" y="3530120"/>
              <a:ext cx="985201" cy="125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94478" y="3504403"/>
              <a:ext cx="333283" cy="150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89951" y="2887107"/>
              <a:ext cx="283499" cy="512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003635" y="2351005"/>
              <a:ext cx="207963" cy="111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2950" y="2296952"/>
              <a:ext cx="368432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95154" y="409138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78034" y="3660616"/>
              <a:ext cx="353285" cy="430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312755" y="41037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89951" y="3660614"/>
              <a:ext cx="401387" cy="443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532084" y="2296952"/>
              <a:ext cx="342236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32084" y="2887107"/>
              <a:ext cx="550199" cy="637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273208" y="5012529"/>
            <a:ext cx="8513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a typeface="Helvetica Neue Light" charset="0"/>
                <a:cs typeface="Helvetica Neue Light" charset="0"/>
              </a:rPr>
              <a:t>Map </a:t>
            </a:r>
            <a:r>
              <a:rPr lang="en-GB" sz="2800" dirty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nodes</a:t>
            </a:r>
            <a:r>
              <a:rPr lang="en-GB" sz="2800" dirty="0">
                <a:ea typeface="Helvetica Neue Light" charset="0"/>
                <a:cs typeface="Helvetica Neue Light" charset="0"/>
              </a:rPr>
              <a:t> to </a:t>
            </a:r>
            <a:r>
              <a:rPr lang="en-GB" sz="2800" i="1" dirty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d</a:t>
            </a:r>
            <a:r>
              <a:rPr lang="en-GB" sz="2800" dirty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-dimensional</a:t>
            </a:r>
            <a:r>
              <a:rPr lang="en-GB" sz="2800" dirty="0">
                <a:ea typeface="Helvetica Neue Light" charset="0"/>
                <a:cs typeface="Helvetica Neue Light" charset="0"/>
              </a:rPr>
              <a:t> vectors so that:</a:t>
            </a:r>
          </a:p>
          <a:p>
            <a:pPr lvl="0"/>
            <a:r>
              <a:rPr lang="en-GB" sz="2800" i="1" dirty="0">
                <a:ea typeface="Helvetica Neue Light" charset="0"/>
                <a:cs typeface="Helvetica Neue Light" charset="0"/>
              </a:rPr>
              <a:t>“similar” nodes </a:t>
            </a:r>
            <a:r>
              <a:rPr lang="en-GB" sz="2800" dirty="0">
                <a:ea typeface="Helvetica Neue Light" charset="0"/>
                <a:cs typeface="Helvetica Neue Light" charset="0"/>
              </a:rPr>
              <a:t>in the graph have </a:t>
            </a:r>
            <a:r>
              <a:rPr lang="en-GB" sz="2800" dirty="0" err="1">
                <a:ea typeface="Helvetica Neue Light" charset="0"/>
                <a:cs typeface="Helvetica Neue Light" charset="0"/>
              </a:rPr>
              <a:t>embeddings</a:t>
            </a:r>
            <a:r>
              <a:rPr lang="en-GB" sz="2800" dirty="0">
                <a:ea typeface="Helvetica Neue Light" charset="0"/>
                <a:cs typeface="Helvetica Neue Light" charset="0"/>
              </a:rPr>
              <a:t> that </a:t>
            </a:r>
            <a:r>
              <a:rPr lang="en-GB" sz="2800" i="1" dirty="0">
                <a:ea typeface="Helvetica Neue Light" charset="0"/>
                <a:cs typeface="Helvetica Neue Light" charset="0"/>
              </a:rPr>
              <a:t>are close together</a:t>
            </a:r>
            <a:r>
              <a:rPr lang="en-GB" sz="2800" dirty="0">
                <a:ea typeface="Helvetica Neue Light" charset="0"/>
                <a:cs typeface="Helvetica Neue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12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62" y="1063587"/>
            <a:ext cx="852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Two objects are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/>
              <a:t>, if they are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sz="800" dirty="0"/>
          </a:p>
          <a:p>
            <a:pPr algn="just"/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are </a:t>
            </a:r>
            <a:r>
              <a:rPr lang="en-US" sz="2400" i="1" dirty="0"/>
              <a:t>similar</a:t>
            </a:r>
            <a:r>
              <a:rPr lang="en-US" sz="2400" dirty="0"/>
              <a:t>, if they are related to objects </a:t>
            </a:r>
            <a:r>
              <a:rPr lang="en-US" sz="2400" i="1" dirty="0"/>
              <a:t>w</a:t>
            </a:r>
            <a:r>
              <a:rPr lang="en-US" sz="2400" dirty="0"/>
              <a:t> and </a:t>
            </a:r>
            <a:r>
              <a:rPr lang="en-US" sz="2400" i="1" dirty="0"/>
              <a:t>z </a:t>
            </a:r>
            <a:r>
              <a:rPr lang="en-US" sz="2400" dirty="0"/>
              <a:t>respectively and </a:t>
            </a:r>
            <a:r>
              <a:rPr lang="en-US" sz="2400" i="1" dirty="0"/>
              <a:t>w</a:t>
            </a:r>
            <a:r>
              <a:rPr lang="en-US" sz="2400" dirty="0"/>
              <a:t> and </a:t>
            </a:r>
            <a:r>
              <a:rPr lang="en-US" sz="2400" i="1" dirty="0"/>
              <a:t>z</a:t>
            </a:r>
            <a:r>
              <a:rPr lang="en-US" sz="2400" dirty="0"/>
              <a:t> are themselves similar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115616" y="539677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471529"/>
            <a:ext cx="318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 case: similarity(x, x) = 1 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2979254"/>
                <a:ext cx="7358489" cy="80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𝑠𝑖𝑚𝑖𝑙𝑎𝑟𝑖𝑡𝑦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𝑠𝑖𝑚𝑖𝑙𝑎𝑟𝑖𝑡𝑦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79254"/>
                <a:ext cx="7358489" cy="807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2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2" y="945019"/>
            <a:ext cx="831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Introduced for directed graphs: two objects are similar if referenced by similar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57055" y="3328201"/>
            <a:ext cx="8523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similarity between in-neighbors of </a:t>
            </a:r>
            <a:r>
              <a:rPr lang="en-US" sz="2000" i="1" dirty="0"/>
              <a:t>a</a:t>
            </a:r>
            <a:r>
              <a:rPr lang="en-US" sz="2000" dirty="0"/>
              <a:t> and in-neighbors of </a:t>
            </a:r>
            <a:r>
              <a:rPr lang="en-US" sz="2000" i="1" dirty="0"/>
              <a:t>b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I(x)</a:t>
            </a:r>
            <a:r>
              <a:rPr lang="en-US" sz="2000" i="1" dirty="0"/>
              <a:t>: </a:t>
            </a:r>
            <a:r>
              <a:rPr lang="en-US" sz="2000" dirty="0"/>
              <a:t>in-neighbors of x, </a:t>
            </a:r>
            <a:r>
              <a:rPr lang="en-US" sz="2000" i="1" dirty="0">
                <a:solidFill>
                  <a:srgbClr val="FF0000"/>
                </a:solidFill>
              </a:rPr>
              <a:t>C:</a:t>
            </a:r>
            <a:r>
              <a:rPr lang="en-US" sz="2000" dirty="0"/>
              <a:t> constant between 0 and 1, </a:t>
            </a:r>
            <a:r>
              <a:rPr lang="en-US" sz="2000" i="1" dirty="0"/>
              <a:t>decay</a:t>
            </a:r>
          </a:p>
          <a:p>
            <a:endParaRPr lang="en-US" sz="2000" dirty="0"/>
          </a:p>
          <a:p>
            <a:r>
              <a:rPr lang="en-US" sz="2000" dirty="0"/>
              <a:t>s(a, b) = 1, if a =b</a:t>
            </a:r>
          </a:p>
          <a:p>
            <a:r>
              <a:rPr lang="en-US" sz="2000" dirty="0"/>
              <a:t> </a:t>
            </a:r>
            <a:endParaRPr lang="en-US" sz="2000" i="1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4" y="2204864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715" y="487980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20" y="5517828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(x, y) = 1 if x = y and 0 otherwise</a:t>
            </a:r>
          </a:p>
          <a:p>
            <a:r>
              <a:rPr lang="en-US" sz="2000" dirty="0"/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k+1</a:t>
            </a:r>
            <a:r>
              <a:rPr lang="en-US" sz="2000" dirty="0"/>
              <a:t>  based on the </a:t>
            </a:r>
            <a:r>
              <a:rPr lang="en-US" sz="2000" dirty="0" err="1"/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k</a:t>
            </a:r>
            <a:r>
              <a:rPr lang="en-US" sz="2000" dirty="0"/>
              <a:t> values of its (in-neighbors) computed at iteration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2070779"/>
                <a:ext cx="5964582" cy="110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70779"/>
                <a:ext cx="5964582" cy="1106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3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6" y="1824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: the Pair Graph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23" y="76470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23" y="2994523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07806" y="1193242"/>
            <a:ext cx="46595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Pair graph G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endParaRPr lang="en-US" sz="2000" dirty="0"/>
          </a:p>
          <a:p>
            <a:pPr algn="just"/>
            <a:r>
              <a:rPr lang="en-US" sz="2000" dirty="0"/>
              <a:t>A node for each pair of nodes</a:t>
            </a:r>
          </a:p>
          <a:p>
            <a:pPr algn="just"/>
            <a:r>
              <a:rPr lang="en-US" sz="2000" dirty="0"/>
              <a:t>An edge (x, y)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(a, b), if x </a:t>
            </a:r>
            <a:r>
              <a:rPr lang="en-US" sz="2000" dirty="0">
                <a:sym typeface="Wingdings" pitchFamily="2" charset="2"/>
              </a:rPr>
              <a:t> a </a:t>
            </a:r>
            <a:r>
              <a:rPr lang="en-US" sz="2000" u="sng" dirty="0">
                <a:sym typeface="Wingdings" pitchFamily="2" charset="2"/>
              </a:rPr>
              <a:t>and</a:t>
            </a:r>
            <a:r>
              <a:rPr lang="en-US" sz="2000" dirty="0">
                <a:sym typeface="Wingdings" pitchFamily="2" charset="2"/>
              </a:rPr>
              <a:t> y  b</a:t>
            </a:r>
          </a:p>
          <a:p>
            <a:pPr algn="just"/>
            <a:r>
              <a:rPr lang="en-US" sz="2000" dirty="0"/>
              <a:t>a value per node: similarity of the corresponding pairs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Computation starts at singleton nodes (score = 1)</a:t>
            </a:r>
          </a:p>
          <a:p>
            <a:pPr algn="just"/>
            <a:r>
              <a:rPr lang="en-US" sz="2000" dirty="0"/>
              <a:t>Scores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/>
              <a:t> from a node to its neighbors</a:t>
            </a:r>
          </a:p>
          <a:p>
            <a:pPr algn="just"/>
            <a:r>
              <a:rPr lang="en-US" sz="2000" i="1" dirty="0"/>
              <a:t>C</a:t>
            </a:r>
            <a:r>
              <a:rPr lang="en-US" sz="2000" dirty="0"/>
              <a:t> gives the rate of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/>
              <a:t> as similarity flows across edges</a:t>
            </a:r>
            <a:r>
              <a:rPr lang="el-GR" sz="2000" dirty="0"/>
              <a:t> (</a:t>
            </a:r>
            <a:r>
              <a:rPr lang="en-US" sz="2000" i="1" dirty="0"/>
              <a:t>C</a:t>
            </a:r>
            <a:r>
              <a:rPr lang="el-GR" sz="2000" dirty="0"/>
              <a:t> = 0.8 </a:t>
            </a:r>
            <a:r>
              <a:rPr lang="en-US" sz="2000" dirty="0"/>
              <a:t>in the example)</a:t>
            </a:r>
            <a:r>
              <a:rPr lang="el-GR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517232"/>
            <a:ext cx="8421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Symmetric pairs: (a, b) node same as (b, a) node (with the union of associated edges)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Omit singleton that do not contribute to score (no {</a:t>
            </a:r>
            <a:r>
              <a:rPr lang="en-US" sz="1400" dirty="0" err="1"/>
              <a:t>ProfA</a:t>
            </a:r>
            <a:r>
              <a:rPr lang="en-US" sz="1400" dirty="0"/>
              <a:t>, </a:t>
            </a:r>
            <a:r>
              <a:rPr lang="en-US" sz="1400" dirty="0" err="1"/>
              <a:t>ProfA</a:t>
            </a:r>
            <a:r>
              <a:rPr lang="en-US" sz="1400" dirty="0"/>
              <a:t>} node) and nodes with 0 score {</a:t>
            </a:r>
            <a:r>
              <a:rPr lang="en-US" sz="1400" dirty="0" err="1"/>
              <a:t>ProfA</a:t>
            </a:r>
            <a:r>
              <a:rPr lang="en-US" sz="1400" dirty="0"/>
              <a:t>, </a:t>
            </a:r>
            <a:r>
              <a:rPr lang="en-US" sz="1400" dirty="0" err="1"/>
              <a:t>StudentA</a:t>
            </a:r>
            <a:r>
              <a:rPr lang="en-US" sz="1400" dirty="0"/>
              <a:t>})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Self-loops and cycles reinforce similarity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Prune: by considering only nodes within a radius </a:t>
            </a:r>
          </a:p>
        </p:txBody>
      </p:sp>
    </p:spTree>
    <p:extLst>
      <p:ext uri="{BB962C8B-B14F-4D97-AF65-F5344CB8AC3E}">
        <p14:creationId xmlns:p14="http://schemas.microsoft.com/office/powerpoint/2010/main" val="223944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93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948782"/>
            <a:ext cx="864096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Expected Meeting  Distance (EMD)</a:t>
            </a:r>
            <a:r>
              <a:rPr lang="en-US" sz="2400" dirty="0"/>
              <a:t> </a:t>
            </a:r>
            <a:r>
              <a:rPr lang="en-US" sz="2400" i="1" dirty="0"/>
              <a:t>m (a, b) </a:t>
            </a:r>
            <a:r>
              <a:rPr lang="en-US" sz="2400" dirty="0"/>
              <a:t>between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: the expected number of steps required before two random surfers, one starting at </a:t>
            </a:r>
            <a:r>
              <a:rPr lang="en-US" sz="2400" i="1" dirty="0"/>
              <a:t>a</a:t>
            </a:r>
            <a:r>
              <a:rPr lang="en-US" sz="2400" dirty="0"/>
              <a:t> and the other starting at </a:t>
            </a:r>
            <a:r>
              <a:rPr lang="en-US" sz="2400" i="1" dirty="0"/>
              <a:t>b</a:t>
            </a:r>
            <a:r>
              <a:rPr lang="en-US" sz="2400" dirty="0"/>
              <a:t>, would meet if they walked the graph randomly at lock-step</a:t>
            </a:r>
            <a:endParaRPr lang="el-G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07284"/>
            <a:ext cx="6898965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765565" y="462625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3, </a:t>
            </a:r>
          </a:p>
          <a:p>
            <a:r>
              <a:rPr lang="en-US" sz="1400" dirty="0"/>
              <a:t>a lower similarity than between v and w but higher than between u and v (or u and 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918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= 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980" y="46262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m(u, v) = m(</a:t>
            </a:r>
            <a:r>
              <a:rPr lang="en-US" sz="1400" dirty="0" err="1"/>
              <a:t>u,w</a:t>
            </a:r>
            <a:r>
              <a:rPr lang="en-US" sz="1400" dirty="0"/>
              <a:t>) = </a:t>
            </a:r>
            <a:r>
              <a:rPr lang="en-US" sz="1400" dirty="0">
                <a:sym typeface="Symbol"/>
              </a:rPr>
              <a:t> </a:t>
            </a:r>
            <a:r>
              <a:rPr lang="en-US" sz="1400" dirty="0"/>
              <a:t>, </a:t>
            </a:r>
          </a:p>
          <a:p>
            <a:r>
              <a:rPr lang="en-US" sz="1400" dirty="0"/>
              <a:t>m(v, w) = 1 </a:t>
            </a:r>
          </a:p>
          <a:p>
            <a:r>
              <a:rPr lang="en-US" sz="1400" dirty="0"/>
              <a:t>v and w are much more similar than u is to v or w. </a:t>
            </a:r>
          </a:p>
        </p:txBody>
      </p:sp>
    </p:spTree>
    <p:extLst>
      <p:ext uri="{BB962C8B-B14F-4D97-AF65-F5344CB8AC3E}">
        <p14:creationId xmlns:p14="http://schemas.microsoft.com/office/powerpoint/2010/main" val="383427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52" y="1844824"/>
            <a:ext cx="85402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consider G</a:t>
            </a:r>
            <a:r>
              <a:rPr lang="en-US" sz="2400" baseline="30000" dirty="0"/>
              <a:t>2 </a:t>
            </a:r>
          </a:p>
          <a:p>
            <a:r>
              <a:rPr lang="en-US" sz="2400" dirty="0"/>
              <a:t>A node 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as a state of the tour in G: </a:t>
            </a:r>
          </a:p>
          <a:p>
            <a:r>
              <a:rPr lang="en-US" sz="2400" dirty="0"/>
              <a:t>if </a:t>
            </a:r>
            <a:r>
              <a:rPr lang="en-US" sz="2400" i="1" dirty="0"/>
              <a:t>a</a:t>
            </a:r>
            <a:r>
              <a:rPr lang="en-US" sz="2400" dirty="0"/>
              <a:t> moves to </a:t>
            </a:r>
            <a:r>
              <a:rPr lang="en-US" sz="2400" i="1" dirty="0"/>
              <a:t>c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 moves to </a:t>
            </a:r>
            <a:r>
              <a:rPr lang="en-US" sz="2400" i="1" dirty="0"/>
              <a:t>d</a:t>
            </a:r>
            <a:r>
              <a:rPr lang="en-US" sz="2400" dirty="0"/>
              <a:t> in G, </a:t>
            </a:r>
          </a:p>
          <a:p>
            <a:r>
              <a:rPr lang="en-US" sz="2400" dirty="0"/>
              <a:t>then 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moves to  (</a:t>
            </a:r>
            <a:r>
              <a:rPr lang="en-US" sz="2400" i="1" dirty="0"/>
              <a:t>c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in G</a:t>
            </a:r>
            <a:r>
              <a:rPr lang="en-US" sz="2400" baseline="30000" dirty="0"/>
              <a:t>2 </a:t>
            </a:r>
          </a:p>
          <a:p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tour in G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sz="2400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aseline="30000" dirty="0"/>
          </a:p>
          <a:p>
            <a:r>
              <a:rPr lang="en-US" sz="2400" dirty="0"/>
              <a:t>What are the states in G</a:t>
            </a:r>
            <a:r>
              <a:rPr lang="en-US" sz="2400" baseline="30000" dirty="0"/>
              <a:t>2</a:t>
            </a:r>
            <a:r>
              <a:rPr lang="en-US" sz="2400" dirty="0"/>
              <a:t> that correspond to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“meeting” </a:t>
            </a:r>
            <a:r>
              <a:rPr lang="en-US" sz="2400" dirty="0"/>
              <a:t>points in G?</a:t>
            </a:r>
          </a:p>
          <a:p>
            <a:r>
              <a:rPr lang="en-US" sz="2400" dirty="0"/>
              <a:t>What is the meeting point of a and b? m(a, b)?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61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1216481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states in G</a:t>
            </a:r>
            <a:r>
              <a:rPr lang="en-US" sz="2400" baseline="30000" dirty="0"/>
              <a:t>2</a:t>
            </a:r>
            <a:r>
              <a:rPr lang="en-US" sz="2400" dirty="0"/>
              <a:t> that correspond to “meeting” points in G?</a:t>
            </a:r>
          </a:p>
          <a:p>
            <a:endParaRPr lang="en-US" sz="800" i="1" dirty="0"/>
          </a:p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Singleton nodes </a:t>
            </a:r>
            <a:r>
              <a:rPr lang="en-US" sz="2400" i="1" dirty="0"/>
              <a:t>(common neighbors)</a:t>
            </a:r>
          </a:p>
          <a:p>
            <a:endParaRPr lang="en-US" sz="800" dirty="0"/>
          </a:p>
          <a:p>
            <a:endParaRPr lang="en-US" sz="2400" dirty="0"/>
          </a:p>
          <a:p>
            <a:r>
              <a:rPr lang="en-US" sz="2400" dirty="0"/>
              <a:t>The EMD m(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 is just the expected distance - </a:t>
            </a:r>
            <a:r>
              <a:rPr lang="en-US" sz="2400" dirty="0">
                <a:solidFill>
                  <a:srgbClr val="FF0000"/>
                </a:solidFill>
              </a:rPr>
              <a:t>hitting time in G</a:t>
            </a:r>
            <a:r>
              <a:rPr lang="en-US" sz="2400" baseline="30000" dirty="0">
                <a:solidFill>
                  <a:srgbClr val="FF0000"/>
                </a:solidFill>
              </a:rPr>
              <a:t>2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(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any singleton node </a:t>
            </a:r>
          </a:p>
          <a:p>
            <a:pPr algn="just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sum is taken over all walks that start from 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and end at a singleton node</a:t>
            </a:r>
          </a:p>
          <a:p>
            <a:endParaRPr lang="en-US" sz="2400" dirty="0"/>
          </a:p>
          <a:p>
            <a:r>
              <a:rPr lang="en-US" sz="2400" dirty="0"/>
              <a:t>This roughly corresponds to the </a:t>
            </a:r>
            <a:r>
              <a:rPr lang="en-US" sz="2400" dirty="0" err="1"/>
              <a:t>SimRank</a:t>
            </a:r>
            <a:r>
              <a:rPr lang="en-US" sz="2400" dirty="0"/>
              <a:t> of (a, b): when two surfers one from a and one from b that randomly walk the graph would meet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15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644842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51" y="5445224"/>
            <a:ext cx="755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People are </a:t>
            </a:r>
            <a:r>
              <a:rPr lang="en-US" i="1" dirty="0"/>
              <a:t>similar </a:t>
            </a:r>
            <a:r>
              <a:rPr lang="en-US" dirty="0"/>
              <a:t>if they purchase </a:t>
            </a:r>
            <a:r>
              <a:rPr lang="en-US" i="1" dirty="0"/>
              <a:t>similar </a:t>
            </a:r>
            <a:r>
              <a:rPr lang="en-US" dirty="0"/>
              <a:t>items.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Items are </a:t>
            </a:r>
            <a:r>
              <a:rPr lang="en-US" i="1" dirty="0"/>
              <a:t>similar </a:t>
            </a:r>
            <a:r>
              <a:rPr lang="en-US" dirty="0"/>
              <a:t>if they are purchased by </a:t>
            </a:r>
            <a:r>
              <a:rPr lang="en-US" i="1" dirty="0"/>
              <a:t>similar </a:t>
            </a:r>
            <a:r>
              <a:rPr lang="en-US" dirty="0"/>
              <a:t>people</a:t>
            </a:r>
          </a:p>
          <a:p>
            <a:r>
              <a:rPr lang="en-US" dirty="0"/>
              <a:t>Useful for </a:t>
            </a:r>
            <a:r>
              <a:rPr lang="en-US" dirty="0">
                <a:solidFill>
                  <a:srgbClr val="FF0000"/>
                </a:solidFill>
              </a:rPr>
              <a:t>recommendations</a:t>
            </a:r>
            <a:r>
              <a:rPr lang="en-US" dirty="0"/>
              <a:t> in general</a:t>
            </a:r>
          </a:p>
        </p:txBody>
      </p:sp>
    </p:spTree>
    <p:extLst>
      <p:ext uri="{BB962C8B-B14F-4D97-AF65-F5344CB8AC3E}">
        <p14:creationId xmlns:p14="http://schemas.microsoft.com/office/powerpoint/2010/main" val="12002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5368163" cy="35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627625"/>
            <a:ext cx="6346876" cy="10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642825"/>
            <a:ext cx="6093001" cy="10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308099" y="1917822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046927" imgH="6439510" progId="">
                  <p:embed/>
                </p:oleObj>
              </mc:Choice>
              <mc:Fallback>
                <p:oleObj name="Visio" r:id="rId2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99" y="1917822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799" y="3070347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7" y="51944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49" y="45848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49" y="12320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49" y="1165347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914400" y="581876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494459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2" y="1927347"/>
            <a:ext cx="38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What is most related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conference to ICDM?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87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626352" imgH="5899709" progId="">
                  <p:embed/>
                </p:oleObj>
              </mc:Choice>
              <mc:Fallback>
                <p:oleObj name="Visio" r:id="rId2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0502" y="3430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430" y="1861912"/>
            <a:ext cx="1676400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92D050"/>
                </a:solidFill>
                <a:ea typeface="Helvetica Neue Light" charset="0"/>
                <a:cs typeface="Helvetica Neue Light" charset="0"/>
                <a:sym typeface="Open Sans"/>
              </a:rPr>
              <a:t>Output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854" y="2492896"/>
            <a:ext cx="8861552" cy="3099816"/>
            <a:chOff x="178308" y="1694688"/>
            <a:chExt cx="6646164" cy="232486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304734" y="1200206"/>
            <a:ext cx="9200896" cy="85795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Zachary’s Karate Club Network:</a:t>
            </a:r>
            <a:endParaRPr lang="en-US" sz="32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6" y="6356350"/>
            <a:ext cx="50467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Image from: Perozzi et al.. </a:t>
            </a:r>
            <a:r>
              <a:rPr lang="en-US" sz="800" i="1" dirty="0" err="1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DeepWalk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Online Learning of Social Representations. KDD 2014.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0915" y="1835891"/>
            <a:ext cx="1379728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76044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34" y="171055"/>
            <a:ext cx="824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Evaluation of link recommendations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09848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Output</a:t>
            </a:r>
          </a:p>
          <a:p>
            <a:pPr algn="just"/>
            <a:r>
              <a:rPr lang="en-US" sz="2400" dirty="0"/>
              <a:t> a list 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p</a:t>
            </a:r>
            <a:r>
              <a:rPr lang="en-US" sz="2400" dirty="0"/>
              <a:t> of pairs in V × V − </a:t>
            </a:r>
            <a:r>
              <a:rPr lang="en-US" sz="2400" dirty="0" err="1"/>
              <a:t>E</a:t>
            </a:r>
            <a:r>
              <a:rPr lang="en-US" sz="2400" baseline="-25000" dirty="0" err="1"/>
              <a:t>old</a:t>
            </a:r>
            <a:r>
              <a:rPr lang="en-US" sz="2400" baseline="-25000" dirty="0"/>
              <a:t>   </a:t>
            </a:r>
            <a:r>
              <a:rPr lang="en-US" sz="2400" dirty="0"/>
              <a:t>ranked by score</a:t>
            </a:r>
          </a:p>
          <a:p>
            <a:pPr algn="just"/>
            <a:r>
              <a:rPr lang="en-US" sz="2400" dirty="0"/>
              <a:t>predicted new links in decreasing order of confidence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80" y="2730603"/>
            <a:ext cx="858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Precision at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How many of the top-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predictions are correct  where 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= |</a:t>
            </a:r>
            <a:r>
              <a:rPr lang="en-US" sz="2400" dirty="0" err="1"/>
              <a:t>E</a:t>
            </a:r>
            <a:r>
              <a:rPr lang="en-US" sz="2400" baseline="-25000" dirty="0" err="1"/>
              <a:t>new</a:t>
            </a:r>
            <a:r>
              <a:rPr lang="en-US" sz="2400" dirty="0"/>
              <a:t>|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9848" y="3794492"/>
            <a:ext cx="525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Improvement over baseline</a:t>
            </a:r>
          </a:p>
          <a:p>
            <a:pPr algn="just"/>
            <a:r>
              <a:rPr lang="en-US" sz="2400" dirty="0"/>
              <a:t>Baseline: random predictor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884" y="47184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76056" y="4747903"/>
            <a:ext cx="1836204" cy="996305"/>
            <a:chOff x="5580112" y="4854524"/>
            <a:chExt cx="1836204" cy="996305"/>
          </a:xfrm>
        </p:grpSpPr>
        <p:grpSp>
          <p:nvGrpSpPr>
            <p:cNvPr id="9" name="Group 8"/>
            <p:cNvGrpSpPr/>
            <p:nvPr/>
          </p:nvGrpSpPr>
          <p:grpSpPr>
            <a:xfrm>
              <a:off x="5580112" y="4854524"/>
              <a:ext cx="1836204" cy="996305"/>
              <a:chOff x="2123728" y="2852936"/>
              <a:chExt cx="1368152" cy="708273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3284984"/>
                <a:ext cx="12382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852936"/>
                <a:ext cx="55245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123728" y="3140968"/>
                <a:ext cx="1368152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775509" y="5352677"/>
              <a:ext cx="4810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|V|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06325" y="4427119"/>
            <a:ext cx="217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correct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4305" y="5869203"/>
            <a:ext cx="20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predictions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732240" y="4757048"/>
            <a:ext cx="504056" cy="241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33315" y="5523452"/>
            <a:ext cx="545752" cy="19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52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Can we combine the various scores?</a:t>
            </a:r>
            <a:br>
              <a:rPr lang="en-US" sz="3200" dirty="0"/>
            </a:br>
            <a:r>
              <a:rPr lang="en-US" sz="3200" dirty="0"/>
              <a:t>How?</a:t>
            </a:r>
            <a:br>
              <a:rPr lang="en-US" sz="3200" dirty="0"/>
            </a:br>
            <a:r>
              <a:rPr lang="en-US" sz="3200" dirty="0"/>
              <a:t>Classification (supervised learning)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55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746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(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training set </a:t>
            </a:r>
            <a:r>
              <a:rPr lang="en-US" altLang="en-US" sz="2400" dirty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Each record 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     a set of </a:t>
            </a:r>
            <a:r>
              <a:rPr lang="en-US" altLang="en-US" sz="2400" i="1" dirty="0"/>
              <a:t>attributes (features) + </a:t>
            </a:r>
            <a:r>
              <a:rPr lang="en-US" altLang="en-US" sz="2400" dirty="0"/>
              <a:t>the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Find 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the class attribute as a function of the values of other 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Goal: previously unseen records should be assigned a class as accurately as 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932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Illustrating the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24875" imgH="6279741" progId="Visio.Drawing.6">
                  <p:embed/>
                </p:oleObj>
              </mc:Choice>
              <mc:Fallback>
                <p:oleObj name="Visio" r:id="rId2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774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methods</a:t>
            </a:r>
          </a:p>
          <a:p>
            <a:r>
              <a:rPr lang="en-US" altLang="en-US" dirty="0"/>
              <a:t>Rule-based methods</a:t>
            </a:r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Neural networks (more soon)</a:t>
            </a:r>
          </a:p>
          <a:p>
            <a:r>
              <a:rPr lang="en-US" altLang="en-US" dirty="0"/>
              <a:t>Naïve Bayes and Bayesian Belief networks</a:t>
            </a:r>
          </a:p>
          <a:p>
            <a:r>
              <a:rPr lang="en-US" altLang="en-US" dirty="0"/>
              <a:t>Support vector machines</a:t>
            </a:r>
          </a:p>
          <a:p>
            <a:r>
              <a:rPr lang="en-US" altLang="en-US" dirty="0"/>
              <a:t>Logistic regression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94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86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405040" imgH="5780160" progId="Word.Document.8">
                    <p:embed/>
                  </p:oleObj>
                </mc:Choice>
                <mc:Fallback>
                  <p:oleObj name="Document" r:id="rId2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64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04" y="198884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Input</a:t>
            </a:r>
          </a:p>
          <a:p>
            <a:r>
              <a:rPr lang="en-US" sz="2800" dirty="0"/>
              <a:t>Features describing the two nodes</a:t>
            </a:r>
          </a:p>
          <a:p>
            <a:endParaRPr lang="en-US" sz="2800" b="1" dirty="0"/>
          </a:p>
          <a:p>
            <a:r>
              <a:rPr lang="en-US" sz="2800" b="1" dirty="0"/>
              <a:t>Output</a:t>
            </a:r>
            <a:endParaRPr lang="en-US" sz="2800" dirty="0"/>
          </a:p>
          <a:p>
            <a:r>
              <a:rPr lang="en-US" sz="2800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1055287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325"/>
              </p:ext>
            </p:extLst>
          </p:nvPr>
        </p:nvGraphicFramePr>
        <p:xfrm>
          <a:off x="1187624" y="2750072"/>
          <a:ext cx="5400600" cy="1875957"/>
        </p:xfrm>
        <a:graphic>
          <a:graphicData uri="http://schemas.openxmlformats.org/drawingml/2006/table">
            <a:tbl>
              <a:tblPr/>
              <a:tblGrid>
                <a:gridCol w="13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981080" imgH="393480" progId="Equation.3">
                  <p:embed/>
                </p:oleObj>
              </mc:Choice>
              <mc:Fallback>
                <p:oleObj name="Εξίσωση" r:id="rId2" imgW="1981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638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8" y="1228867"/>
            <a:ext cx="4343400" cy="4749552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TPR</a:t>
            </a:r>
            <a:r>
              <a:rPr lang="en-US" altLang="en-US" sz="1800" dirty="0"/>
              <a:t> (sensitivity)=TP/(TP+FN) (percentage of positive classified as positive)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FPR</a:t>
            </a:r>
            <a:r>
              <a:rPr lang="en-US" altLang="en-US" sz="1800" dirty="0"/>
              <a:t> = FP/(TN+FP) (percentage of negative classified as positive)</a:t>
            </a:r>
          </a:p>
          <a:p>
            <a:pPr>
              <a:buFont typeface="Monotype Sorts" pitchFamily="2" charset="2"/>
              <a:buNone/>
            </a:pPr>
            <a:endParaRPr lang="en-US" altLang="en-US" sz="1800" dirty="0"/>
          </a:p>
          <a:p>
            <a:r>
              <a:rPr lang="en-US" altLang="en-US" sz="1600" dirty="0"/>
              <a:t>(0,0): declare everything</a:t>
            </a:r>
            <a:br>
              <a:rPr lang="en-US" altLang="en-US" sz="1600" dirty="0"/>
            </a:br>
            <a:r>
              <a:rPr lang="en-US" altLang="en-US" sz="1600" dirty="0"/>
              <a:t>          to be negative class</a:t>
            </a:r>
          </a:p>
          <a:p>
            <a:r>
              <a:rPr lang="en-US" altLang="en-US" sz="1600" dirty="0"/>
              <a:t>(1,1): declare everything</a:t>
            </a:r>
            <a:br>
              <a:rPr lang="en-US" altLang="en-US" sz="1600" dirty="0"/>
            </a:br>
            <a:r>
              <a:rPr lang="en-US" altLang="en-US" sz="1600" dirty="0"/>
              <a:t>         to be positive class</a:t>
            </a:r>
          </a:p>
          <a:p>
            <a:r>
              <a:rPr lang="en-US" altLang="en-US" sz="1600" dirty="0"/>
              <a:t>(0,1): ideal</a:t>
            </a:r>
          </a:p>
          <a:p>
            <a:endParaRPr lang="en-US" altLang="en-US" sz="1600" dirty="0"/>
          </a:p>
          <a:p>
            <a:pPr marL="0" indent="0">
              <a:buNone/>
            </a:pPr>
            <a:r>
              <a:rPr lang="en-US" altLang="en-US" sz="2400" dirty="0"/>
              <a:t>Diagonal line: </a:t>
            </a:r>
            <a:r>
              <a:rPr lang="en-US" altLang="en-US" sz="2000" dirty="0"/>
              <a:t>Random guessing</a:t>
            </a:r>
          </a:p>
          <a:p>
            <a:pPr marL="0" indent="0">
              <a:buNone/>
            </a:pPr>
            <a:r>
              <a:rPr lang="en-US" altLang="en-US" sz="2400" dirty="0"/>
              <a:t>Below diagonal line</a:t>
            </a:r>
            <a:r>
              <a:rPr lang="en-US" altLang="en-US" sz="2000" dirty="0"/>
              <a:t>: prediction 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/>
              <a:t>: area under the ROC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350398" y="3957048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0721" y="4420714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degree, PageRank, motifs, degrees of neighbors, </a:t>
            </a:r>
            <a:r>
              <a:rPr lang="en-US" sz="1400" dirty="0" err="1"/>
              <a:t>Pagerank</a:t>
            </a:r>
            <a:r>
              <a:rPr lang="en-US" sz="1400" dirty="0"/>
              <a:t> of neighbors,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781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Classification for Link Prediction: features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8887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7321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PropFlow</a:t>
            </a:r>
            <a:r>
              <a:rPr lang="en-US" sz="2000" dirty="0"/>
              <a:t>: corresponds to the probability that a restricted random walk starting at </a:t>
            </a:r>
            <a:r>
              <a:rPr lang="en-US" sz="2000" i="1" dirty="0"/>
              <a:t>x </a:t>
            </a:r>
            <a:r>
              <a:rPr lang="en-US" sz="2000" dirty="0"/>
              <a:t>ends at </a:t>
            </a:r>
            <a:r>
              <a:rPr lang="en-US" sz="2000" i="1" dirty="0"/>
              <a:t>y </a:t>
            </a:r>
            <a:r>
              <a:rPr lang="en-US" sz="2000" dirty="0"/>
              <a:t>in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i="1" dirty="0"/>
              <a:t> </a:t>
            </a:r>
            <a:r>
              <a:rPr lang="en-US" sz="2000" dirty="0"/>
              <a:t>steps or fewer using link weights as transition probabilities (stops in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dirty="0"/>
              <a:t> steps or if revisits a node)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9512" y="1073722"/>
            <a:ext cx="608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edge (i, j)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035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10" y="6189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1556" y="1916832"/>
            <a:ext cx="8282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time instances </a:t>
            </a:r>
            <a:r>
              <a:rPr lang="el-GR" sz="2400" dirty="0">
                <a:solidFill>
                  <a:srgbClr val="FF0000"/>
                </a:solidFill>
              </a:rPr>
              <a:t>τ</a:t>
            </a:r>
            <a:r>
              <a:rPr lang="en-US" sz="2400" baseline="-25000" dirty="0">
                <a:solidFill>
                  <a:srgbClr val="FF0000"/>
                </a:solidFill>
              </a:rPr>
              <a:t>x    </a:t>
            </a:r>
            <a:r>
              <a:rPr lang="en-US" sz="2400" dirty="0"/>
              <a:t>and </a:t>
            </a:r>
            <a:r>
              <a:rPr lang="el-GR" sz="2400" dirty="0">
                <a:solidFill>
                  <a:srgbClr val="FF0000"/>
                </a:solidFill>
              </a:rPr>
              <a:t>τ</a:t>
            </a:r>
            <a:r>
              <a:rPr lang="en-US" sz="2400" baseline="-25000" dirty="0">
                <a:solidFill>
                  <a:srgbClr val="FF0000"/>
                </a:solidFill>
              </a:rPr>
              <a:t>y</a:t>
            </a:r>
          </a:p>
          <a:p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t</a:t>
            </a:r>
            <a:r>
              <a:rPr lang="en-US" sz="2400" baseline="-25000" dirty="0"/>
              <a:t>0</a:t>
            </a:r>
            <a:r>
              <a:rPr lang="en-US" sz="2400" dirty="0"/>
              <a:t> to  </a:t>
            </a:r>
            <a:r>
              <a:rPr lang="el-GR" sz="2400" dirty="0"/>
              <a:t>τ</a:t>
            </a:r>
            <a:r>
              <a:rPr lang="en-US" sz="2400" baseline="-25000" dirty="0"/>
              <a:t>x   </a:t>
            </a:r>
            <a:r>
              <a:rPr lang="en-US" sz="2400" dirty="0"/>
              <a:t>construct graph and  extract features (G</a:t>
            </a:r>
            <a:r>
              <a:rPr lang="en-US" sz="2400" baseline="-25000" dirty="0"/>
              <a:t>old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l-GR" sz="2400" dirty="0"/>
              <a:t>τ</a:t>
            </a:r>
            <a:r>
              <a:rPr lang="en-US" sz="2400" baseline="-25000" dirty="0"/>
              <a:t>x   </a:t>
            </a:r>
            <a:r>
              <a:rPr lang="en-US" sz="2400" dirty="0"/>
              <a:t>+ 1  to </a:t>
            </a:r>
            <a:r>
              <a:rPr lang="el-GR" sz="2400" dirty="0"/>
              <a:t>τ</a:t>
            </a:r>
            <a:r>
              <a:rPr lang="en-US" sz="2400" baseline="-25000" dirty="0"/>
              <a:t>y</a:t>
            </a:r>
            <a:r>
              <a:rPr lang="en-US" sz="2400" dirty="0"/>
              <a:t>  examine if a link appears (determine class value)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What are good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Large </a:t>
            </a:r>
            <a:r>
              <a:rPr lang="el-GR" sz="2400" dirty="0"/>
              <a:t>τ</a:t>
            </a:r>
            <a:r>
              <a:rPr lang="en-US" sz="2400" baseline="-25000" dirty="0"/>
              <a:t>x  </a:t>
            </a:r>
            <a:r>
              <a:rPr lang="en-US" sz="2400" dirty="0"/>
              <a:t>better topological features (as the network reaches saturation)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Large </a:t>
            </a:r>
            <a:r>
              <a:rPr lang="el-GR" sz="2400" dirty="0"/>
              <a:t>τ</a:t>
            </a:r>
            <a:r>
              <a:rPr lang="en-US" sz="2400" baseline="-25000" dirty="0"/>
              <a:t>y</a:t>
            </a:r>
            <a:r>
              <a:rPr lang="en-US" sz="2400" dirty="0"/>
              <a:t> larger number of positives (size of positive class)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Should also match the real-world prediction interval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91" y="1204891"/>
            <a:ext cx="826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to extract features and when to determine class?</a:t>
            </a:r>
          </a:p>
        </p:txBody>
      </p:sp>
    </p:spTree>
    <p:extLst>
      <p:ext uri="{BB962C8B-B14F-4D97-AF65-F5344CB8AC3E}">
        <p14:creationId xmlns:p14="http://schemas.microsoft.com/office/powerpoint/2010/main" val="3879117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9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5278"/>
            <a:ext cx="49339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Unsupervised (single feature) </a:t>
            </a:r>
          </a:p>
        </p:txBody>
      </p:sp>
    </p:spTree>
    <p:extLst>
      <p:ext uri="{BB962C8B-B14F-4D97-AF65-F5344CB8AC3E}">
        <p14:creationId xmlns:p14="http://schemas.microsoft.com/office/powerpoint/2010/main" val="3568754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96025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712 million cellular phone calls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weighted, directed networks, weights correspond to the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calls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 the first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weeks </a:t>
            </a:r>
            <a:r>
              <a:rPr lang="en-US" dirty="0"/>
              <a:t>of data (5.5M nodes, 19.7M links) for extracting</a:t>
            </a:r>
          </a:p>
          <a:p>
            <a:r>
              <a:rPr lang="en-US" dirty="0"/>
              <a:t>features and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6th week </a:t>
            </a:r>
            <a:r>
              <a:rPr lang="en-US" dirty="0"/>
              <a:t>(4.4M nodes, 8.5M links) for obtaining ground truth.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19,464 condensed matter physics collaborations</a:t>
            </a:r>
            <a:r>
              <a:rPr lang="en-US" dirty="0"/>
              <a:t> from 1995 to 2000.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weighted, undirected networks, weights correspond to the number of collaborations two authors share.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 the years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1995 to 1999 </a:t>
            </a:r>
            <a:r>
              <a:rPr lang="en-US" dirty="0"/>
              <a:t>(13.9K nodes, 80.6K links) for extracting features and the year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2000</a:t>
            </a:r>
            <a:r>
              <a:rPr lang="en-US" dirty="0"/>
              <a:t> (8.5K nodes, 41.0K links) for obtaining ground truth.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" y="3783085"/>
            <a:ext cx="4228202" cy="19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3935" y="429309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 </a:t>
            </a:r>
            <a:r>
              <a:rPr lang="en-US" sz="1600" b="1" dirty="0" err="1">
                <a:solidFill>
                  <a:srgbClr val="FF0000"/>
                </a:solidFill>
              </a:rPr>
              <a:t>assortativity</a:t>
            </a:r>
            <a:r>
              <a:rPr lang="en-US" sz="1600" b="1" dirty="0">
                <a:solidFill>
                  <a:srgbClr val="FF0000"/>
                </a:solidFill>
              </a:rPr>
              <a:t> coefficient</a:t>
            </a:r>
            <a:r>
              <a:rPr lang="en-US" sz="1600" dirty="0"/>
              <a:t> is the </a:t>
            </a:r>
            <a:r>
              <a:rPr lang="en-US" sz="1600" i="1" dirty="0"/>
              <a:t>Pearson correlation coefficient</a:t>
            </a:r>
            <a:r>
              <a:rPr lang="en-US" sz="1600" dirty="0"/>
              <a:t> of degree between pairs of linked nodes. </a:t>
            </a:r>
          </a:p>
          <a:p>
            <a:r>
              <a:rPr lang="en-US" sz="1600" dirty="0"/>
              <a:t>Positive values indicate a correlation between nodes of similar degree, while negative values indicate relationships between nodes of different degree.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3312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115" y="472514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Predictors that work well in one network not in another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Should increase with the score (not in phone)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Preferential attachment increase with distance (when other may fail)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3" y="1302377"/>
            <a:ext cx="3744416" cy="26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7" y="1302378"/>
            <a:ext cx="3271920" cy="26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0" y="4101284"/>
            <a:ext cx="70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different prediction model for </a:t>
            </a:r>
            <a:r>
              <a:rPr lang="en-US" sz="2400" i="1" dirty="0"/>
              <a:t>each distance</a:t>
            </a:r>
          </a:p>
        </p:txBody>
      </p:sp>
    </p:spTree>
    <p:extLst>
      <p:ext uri="{BB962C8B-B14F-4D97-AF65-F5344CB8AC3E}">
        <p14:creationId xmlns:p14="http://schemas.microsoft.com/office/powerpoint/2010/main" val="270957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Even training on a single feature may outperform ranking  (if no clear bound on score)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Dependencies between features – use an ensemble of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638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Imbalance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/>
              <a:t>The class imbalance ratio for link prediction in a sparse network is </a:t>
            </a:r>
            <a:r>
              <a:rPr lang="el-GR" sz="2400" dirty="0"/>
              <a:t>Ω</a:t>
            </a:r>
            <a:r>
              <a:rPr lang="en-US" sz="2400" dirty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Missing links is |V|</a:t>
            </a:r>
            <a:r>
              <a:rPr lang="en-US" baseline="30000" dirty="0"/>
              <a:t>2</a:t>
            </a:r>
          </a:p>
          <a:p>
            <a:r>
              <a:rPr lang="en-US" dirty="0"/>
              <a:t>Positives V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7" y="4725144"/>
            <a:ext cx="296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n-neighborhood exactly n hops way</a:t>
            </a:r>
          </a:p>
          <a:p>
            <a:r>
              <a:rPr lang="en-US" dirty="0"/>
              <a:t>Treat each neighborhood as a separate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967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61048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Ensemble of classifiers: Random Forest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8106" y="27089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Random forest</a:t>
            </a:r>
            <a:r>
              <a:rPr lang="en-US" sz="2400" dirty="0"/>
              <a:t>: Ensemble classifier  </a:t>
            </a:r>
          </a:p>
          <a:p>
            <a:r>
              <a:rPr lang="en-US" sz="2400" dirty="0"/>
              <a:t>constructs a </a:t>
            </a:r>
            <a:r>
              <a:rPr lang="en-US" sz="2400" dirty="0">
                <a:solidFill>
                  <a:srgbClr val="FF0000"/>
                </a:solidFill>
              </a:rPr>
              <a:t>multitude of decision trees</a:t>
            </a:r>
            <a:r>
              <a:rPr lang="en-US" sz="2400" dirty="0"/>
              <a:t> at training time </a:t>
            </a:r>
          </a:p>
          <a:p>
            <a:r>
              <a:rPr lang="en-US" sz="2400" dirty="0"/>
              <a:t>output the class that is the </a:t>
            </a:r>
            <a:r>
              <a:rPr lang="en-US" sz="2400" dirty="0">
                <a:solidFill>
                  <a:srgbClr val="FF0000"/>
                </a:solidFill>
              </a:rPr>
              <a:t>mode</a:t>
            </a:r>
            <a:r>
              <a:rPr lang="en-US" sz="2400" dirty="0"/>
              <a:t> (most frequent) of the classes (classification) or </a:t>
            </a:r>
            <a:r>
              <a:rPr lang="en-US" sz="2400" dirty="0">
                <a:solidFill>
                  <a:srgbClr val="FF0000"/>
                </a:solidFill>
              </a:rPr>
              <a:t>mean </a:t>
            </a:r>
            <a:r>
              <a:rPr lang="en-US" sz="2400" dirty="0"/>
              <a:t>prediction (regression) of the individual trees.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27076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3645024"/>
            <a:ext cx="8494593" cy="2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" y="1113030"/>
            <a:ext cx="8301243" cy="2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Mechanism by which links arise different both across networks and geodesic distances.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Local vs Global (preferential attachment)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Better in </a:t>
            </a:r>
            <a:r>
              <a:rPr lang="en-US" sz="2400" dirty="0" err="1"/>
              <a:t>condmat</a:t>
            </a:r>
            <a:r>
              <a:rPr lang="en-US" sz="2400" dirty="0"/>
              <a:t> network,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Improves with distance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HPLP achieves performance levels as much as 30% higher than the best unsupervised methods</a:t>
            </a:r>
          </a:p>
        </p:txBody>
      </p:sp>
    </p:spTree>
    <p:extLst>
      <p:ext uri="{BB962C8B-B14F-4D97-AF65-F5344CB8AC3E}">
        <p14:creationId xmlns:p14="http://schemas.microsoft.com/office/powerpoint/2010/main" val="150993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126698" y="3837258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611560" y="5359654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learn the features (</a:t>
            </a:r>
            <a:r>
              <a:rPr lang="en-GB" sz="2000" dirty="0" err="1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2423" y="4325251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degree, PageRank, motifs, degree of neighbors, </a:t>
            </a:r>
            <a:r>
              <a:rPr lang="en-US" sz="1400" dirty="0" err="1"/>
              <a:t>Pagerank</a:t>
            </a:r>
            <a:r>
              <a:rPr lang="en-US" sz="1400" dirty="0"/>
              <a:t> of neighbors,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467891" y="3732379"/>
            <a:ext cx="2837244" cy="1731144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Salsa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561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059123"/>
            <a:ext cx="870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Wtf (“Who to Follow"):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the Twitter user recommendation service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420" y="12217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application: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Wtf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8623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Twitter graph statistics (August 2012)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over </a:t>
            </a:r>
            <a:r>
              <a:rPr lang="en-US" sz="2000" i="1" dirty="0">
                <a:solidFill>
                  <a:srgbClr val="FF0000"/>
                </a:solidFill>
              </a:rPr>
              <a:t>20 billion edges </a:t>
            </a:r>
            <a:r>
              <a:rPr lang="en-US" sz="2000" dirty="0"/>
              <a:t>(only active users)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power law </a:t>
            </a:r>
            <a:r>
              <a:rPr lang="en-US" sz="2000" dirty="0"/>
              <a:t>distributions of in-degrees and out-degrees.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over 1000 with more than 1 million followers,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25 users with more than 10 million followers.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6" y="3722180"/>
            <a:ext cx="8604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it a “social” network as Facebook?</a:t>
            </a:r>
          </a:p>
          <a:p>
            <a:r>
              <a:rPr lang="en-US" sz="2400" dirty="0"/>
              <a:t>Difference between: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Interested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Similar to</a:t>
            </a:r>
          </a:p>
          <a:p>
            <a:r>
              <a:rPr lang="en-US" dirty="0"/>
              <a:t>Example (follow @</a:t>
            </a:r>
            <a:r>
              <a:rPr lang="en-US" dirty="0" err="1"/>
              <a:t>espn</a:t>
            </a:r>
            <a:r>
              <a:rPr lang="en-US" dirty="0"/>
              <a:t> but not similar to 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do not follow users similar to you, but follow users that the users that are similar to you follow</a:t>
            </a:r>
          </a:p>
        </p:txBody>
      </p:sp>
    </p:spTree>
    <p:extLst>
      <p:ext uri="{BB962C8B-B14F-4D97-AF65-F5344CB8AC3E}">
        <p14:creationId xmlns:p14="http://schemas.microsoft.com/office/powerpoint/2010/main" val="2943882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Asymmetric nature </a:t>
            </a:r>
            <a:r>
              <a:rPr lang="en-US" sz="2800" dirty="0"/>
              <a:t>of the follow relationship (other  social networks e.g., Facebook or LinkedIn require the consent of both participating members)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Directed edge case is similar to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user-item recommendations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problem where the “item” is also a user.</a:t>
            </a:r>
          </a:p>
        </p:txBody>
      </p:sp>
    </p:spTree>
    <p:extLst>
      <p:ext uri="{BB962C8B-B14F-4D97-AF65-F5344CB8AC3E}">
        <p14:creationId xmlns:p14="http://schemas.microsoft.com/office/powerpoint/2010/main" val="4025559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Bipartite graph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2173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740" y="2060848"/>
            <a:ext cx="48514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400" dirty="0"/>
              <a:t>: 500 top-ranked nodes from the user's circle of trust</a:t>
            </a:r>
          </a:p>
          <a:p>
            <a:pPr algn="just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Circle of trust</a:t>
            </a:r>
            <a:r>
              <a:rPr lang="en-US" sz="2400" dirty="0"/>
              <a:t>:  the result of an egocentric random walk (similar to personalized  PageRank)</a:t>
            </a:r>
          </a:p>
          <a:p>
            <a:pPr algn="just"/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Authorities:</a:t>
            </a:r>
            <a:r>
              <a:rPr lang="en-US" sz="2400" dirty="0"/>
              <a:t> users that the hubs follow.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754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Users similar to u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Users followed by similar to u users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295636" y="5046281"/>
            <a:ext cx="0" cy="32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63888" y="4941168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4353" y="1469427"/>
            <a:ext cx="1457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183801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57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93058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SALSA (Stochastic Approach for Link-Structure Analysis)</a:t>
            </a:r>
          </a:p>
          <a:p>
            <a:r>
              <a:rPr lang="en-US" sz="2000" i="1" dirty="0"/>
              <a:t>a variation of HITS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8416" y="1649739"/>
            <a:ext cx="4680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 in HITS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hubs</a:t>
            </a:r>
            <a:r>
              <a:rPr lang="en-US" sz="2400" dirty="0"/>
              <a:t>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r>
              <a:rPr lang="en-US" sz="2400" dirty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415" y="2745171"/>
            <a:ext cx="544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HITS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hubs point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 are pointed by </a:t>
            </a: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/>
              <a:t>hubs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hub weight </a:t>
            </a:r>
            <a:r>
              <a:rPr lang="en-US" sz="2000" dirty="0"/>
              <a:t>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sz="2000" dirty="0"/>
              <a:t> of the authorities pointed to by the hub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70C0"/>
                </a:solidFill>
              </a:rPr>
              <a:t>sum of the hub weights </a:t>
            </a:r>
            <a:r>
              <a:rPr lang="en-US" sz="2000" dirty="0"/>
              <a:t>that point to this authority.</a:t>
            </a: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3250565" y="4431106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355320" progId="Equation.3">
                  <p:embed/>
                </p:oleObj>
              </mc:Choice>
              <mc:Fallback>
                <p:oleObj name="Equation" r:id="rId2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65" y="4431106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/>
        </p:nvGraphicFramePr>
        <p:xfrm>
          <a:off x="3195531" y="5494199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355320" progId="Equation.3">
                  <p:embed/>
                </p:oleObj>
              </mc:Choice>
              <mc:Fallback>
                <p:oleObj name="Equation" r:id="rId4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1" y="5494199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6797271" y="1504799"/>
            <a:ext cx="1286210" cy="1582181"/>
            <a:chOff x="3004" y="981"/>
            <a:chExt cx="2688" cy="2256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460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9435" y="97406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Random walks to rank hubs and authorities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Two different random walks (Markov chains): 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chain of hubs </a:t>
            </a:r>
            <a:r>
              <a:rPr lang="en-US" sz="2000" dirty="0"/>
              <a:t>and 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of authorities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Each walk traverses nodes  only in one side by </a:t>
            </a:r>
            <a:r>
              <a:rPr lang="en-US" sz="2000" dirty="0">
                <a:solidFill>
                  <a:srgbClr val="FF0000"/>
                </a:solidFill>
              </a:rPr>
              <a:t>traversing two links in each step</a:t>
            </a:r>
            <a:r>
              <a:rPr lang="en-US" sz="2000" dirty="0"/>
              <a:t> h-&gt;a-&gt;h, a-&gt;h-&gt;a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435" y="3186251"/>
            <a:ext cx="468052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 matrices of each Markov chain: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800" dirty="0"/>
          </a:p>
          <a:p>
            <a:r>
              <a:rPr lang="en-US" sz="2000" dirty="0"/>
              <a:t>W: the adjacency of the directed graph</a:t>
            </a:r>
          </a:p>
          <a:p>
            <a:r>
              <a:rPr lang="en-US" sz="2000" dirty="0" err="1"/>
              <a:t>W</a:t>
            </a:r>
            <a:r>
              <a:rPr lang="en-US" sz="2000" baseline="-25000" dirty="0" err="1"/>
              <a:t>r</a:t>
            </a:r>
            <a:r>
              <a:rPr lang="en-US" sz="2000" dirty="0"/>
              <a:t>: divide each entry by the sum of its row</a:t>
            </a:r>
          </a:p>
          <a:p>
            <a:r>
              <a:rPr lang="en-US" sz="2000" dirty="0" err="1"/>
              <a:t>W</a:t>
            </a:r>
            <a:r>
              <a:rPr lang="en-US" sz="2000" baseline="-25000" dirty="0" err="1"/>
              <a:t>c</a:t>
            </a:r>
            <a:r>
              <a:rPr lang="en-US" sz="2000" dirty="0"/>
              <a:t>: divide each entry by the sum of its column</a:t>
            </a:r>
          </a:p>
          <a:p>
            <a:endParaRPr lang="en-US" sz="800" dirty="0"/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= </a:t>
            </a:r>
            <a:r>
              <a:rPr lang="en-US" sz="2000" dirty="0" err="1"/>
              <a:t>W</a:t>
            </a:r>
            <a:r>
              <a:rPr lang="en-US" sz="2000" baseline="-25000" dirty="0" err="1"/>
              <a:t>r</a:t>
            </a:r>
            <a:r>
              <a:rPr lang="en-US" sz="2000" dirty="0" err="1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/>
              <a:t>T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/>
              <a:t> = </a:t>
            </a:r>
            <a:r>
              <a:rPr lang="en-US" sz="2000" dirty="0" err="1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/>
              <a:t>T</a:t>
            </a:r>
            <a:r>
              <a:rPr lang="en-US" sz="2000" baseline="30000" dirty="0"/>
              <a:t> </a:t>
            </a:r>
            <a:r>
              <a:rPr lang="en-US" sz="2000" dirty="0" err="1"/>
              <a:t>W</a:t>
            </a:r>
            <a:r>
              <a:rPr lang="en-US" sz="2000" baseline="-25000" dirty="0" err="1"/>
              <a:t>r</a:t>
            </a:r>
            <a:endParaRPr lang="en-US" sz="2000" baseline="-25000" dirty="0"/>
          </a:p>
          <a:p>
            <a:endParaRPr lang="en-US" sz="2000" baseline="-25000" dirty="0"/>
          </a:p>
          <a:p>
            <a:r>
              <a:rPr lang="en-US" sz="2000" dirty="0"/>
              <a:t>Proportional to the degree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66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88" y="111168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SALSA to assign scores to both sides</a:t>
            </a:r>
            <a:endParaRPr lang="en-US" sz="800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Hub scores:  </a:t>
            </a:r>
            <a:r>
              <a:rPr lang="en-US" dirty="0"/>
              <a:t>user similarity (based on </a:t>
            </a:r>
            <a:r>
              <a:rPr lang="en-US" dirty="0" err="1"/>
              <a:t>homophily</a:t>
            </a:r>
            <a:r>
              <a:rPr lang="en-US" dirty="0"/>
              <a:t>, also useful)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scores </a:t>
            </a:r>
            <a:r>
              <a:rPr lang="en-US" dirty="0"/>
              <a:t>: “interested in" user recommendations. </a:t>
            </a:r>
          </a:p>
          <a:p>
            <a:endParaRPr lang="en-US" dirty="0"/>
          </a:p>
          <a:p>
            <a:r>
              <a:rPr lang="en-US" dirty="0"/>
              <a:t>Recommend best in the RHS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8004" y="999361"/>
            <a:ext cx="1457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542" y="136869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5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SALSA: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0032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it works</a:t>
            </a:r>
          </a:p>
          <a:p>
            <a:endParaRPr lang="en-US" dirty="0"/>
          </a:p>
          <a:p>
            <a:r>
              <a:rPr lang="en-US" dirty="0"/>
              <a:t>SALSA mimics the recursive nature of the problem: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user u is likely to follow those who are followed by users that are similar to u.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user  is similar to u if  the user follows the same (or similar) users. </a:t>
            </a:r>
          </a:p>
          <a:p>
            <a:endParaRPr lang="en-US" dirty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SALSA provides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similar users </a:t>
            </a:r>
            <a:r>
              <a:rPr lang="en-US" dirty="0"/>
              <a:t>to u on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LHS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similar followings </a:t>
            </a:r>
            <a:r>
              <a:rPr lang="en-US" dirty="0"/>
              <a:t>of those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RHS</a:t>
            </a:r>
            <a:r>
              <a:rPr lang="en-US" dirty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The random walk ensures </a:t>
            </a:r>
            <a:r>
              <a:rPr lang="en-US" dirty="0">
                <a:solidFill>
                  <a:srgbClr val="FF0000"/>
                </a:solidFill>
              </a:rPr>
              <a:t>equitable distribution </a:t>
            </a:r>
            <a:r>
              <a:rPr lang="en-US" dirty="0"/>
              <a:t>of scores in both directions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Similar users are selected from the circle of trust of the user through </a:t>
            </a:r>
            <a:r>
              <a:rPr lang="en-US" dirty="0">
                <a:solidFill>
                  <a:srgbClr val="FF0000"/>
                </a:solidFill>
              </a:rPr>
              <a:t>personalized PageRank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75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Real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Offline experiments on retrospective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Online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A/B testing </a:t>
            </a:r>
            <a:r>
              <a:rPr lang="en-US" sz="2400" dirty="0"/>
              <a:t>on live traffic</a:t>
            </a:r>
          </a:p>
          <a:p>
            <a:endParaRPr lang="en-US" sz="2400" dirty="0"/>
          </a:p>
          <a:p>
            <a:r>
              <a:rPr lang="en-US" sz="2400" dirty="0"/>
              <a:t>Various parameters may interfere: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How the results are rendered (e.g., explanations)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Platform (mobile,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New vs old users</a:t>
            </a:r>
          </a:p>
        </p:txBody>
      </p:sp>
    </p:spTree>
    <p:extLst>
      <p:ext uri="{BB962C8B-B14F-4D97-AF65-F5344CB8AC3E}">
        <p14:creationId xmlns:p14="http://schemas.microsoft.com/office/powerpoint/2010/main" val="1227684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Evaluation: metrics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Follow-through rate (FTR) </a:t>
            </a:r>
            <a:r>
              <a:rPr lang="en-US" sz="2400" dirty="0"/>
              <a:t>(precision)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Does not capture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Does not capture lifecycle effects (newer users more receptive, etc.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Does not measure the quality of the recommendations: all follow edges are not equal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Engagement per impression  (EPI):</a:t>
            </a:r>
          </a:p>
          <a:p>
            <a:r>
              <a:rPr lang="en-US" sz="2400" dirty="0"/>
              <a:t>After a recommendation is accepted, the </a:t>
            </a:r>
            <a:r>
              <a:rPr lang="en-US" sz="2400" i="1" dirty="0"/>
              <a:t>amount of engagement</a:t>
            </a:r>
            <a:r>
              <a:rPr lang="en-US" sz="2400" dirty="0"/>
              <a:t> by the user on that recommendation in a specified time interval called the observation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4986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Machine Learning tasks in networks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620" y="198884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Link prediction and link recommendations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Node labeling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Community detection </a:t>
            </a:r>
            <a:r>
              <a:rPr lang="en-US" sz="2800" i="1" dirty="0"/>
              <a:t>(we have already seen an approach)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Network similarity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08932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Add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metadata to vertices </a:t>
            </a:r>
            <a:r>
              <a:rPr lang="en-US" sz="2400" dirty="0"/>
              <a:t>(e.g., user profile information) </a:t>
            </a:r>
            <a:r>
              <a:rPr lang="en-US" sz="2400" i="1" dirty="0"/>
              <a:t>and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edges </a:t>
            </a:r>
            <a:r>
              <a:rPr lang="en-US" sz="2400" dirty="0"/>
              <a:t>(e.g., edge weights, timestamp,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Consider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 graphs </a:t>
            </a:r>
            <a:r>
              <a:rPr lang="en-US" sz="2400" dirty="0"/>
              <a:t>(e.g., graphs defined in terms of retweets, favorites, replies, etc.)</a:t>
            </a:r>
          </a:p>
        </p:txBody>
      </p:sp>
    </p:spTree>
    <p:extLst>
      <p:ext uri="{BB962C8B-B14F-4D97-AF65-F5344CB8AC3E}">
        <p14:creationId xmlns:p14="http://schemas.microsoft.com/office/powerpoint/2010/main" val="2006553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 and J. Kleinberg, 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J. 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N. 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pPr algn="just"/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P-N Tan, . Steinbach, V. Kumar. Introduction to Data Mining (Chapter 4)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/>
              <a:t>P. Gupta, A. </a:t>
            </a:r>
            <a:r>
              <a:rPr lang="en-US" dirty="0" err="1"/>
              <a:t>Goel</a:t>
            </a:r>
            <a:r>
              <a:rPr lang="en-US" dirty="0"/>
              <a:t>, J. Lin, A.  Sharma, D. Wang, </a:t>
            </a:r>
            <a:r>
              <a:rPr lang="en-US" dirty="0" err="1"/>
              <a:t>R.Zadeh</a:t>
            </a:r>
            <a:r>
              <a:rPr lang="en-US" dirty="0"/>
              <a:t>. </a:t>
            </a:r>
            <a:r>
              <a:rPr lang="en-US" i="1" dirty="0"/>
              <a:t>WTF: The Who to Follow Service at Twitter, </a:t>
            </a:r>
            <a:r>
              <a:rPr lang="en-US" dirty="0"/>
              <a:t>WWW 2013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/>
              <a:t>R. Lempel, S. Moran: </a:t>
            </a:r>
            <a:r>
              <a:rPr lang="en-US" i="1" dirty="0"/>
              <a:t>SALSA: the stochastic approach for link-structure analysis</a:t>
            </a:r>
            <a:r>
              <a:rPr lang="en-US" dirty="0"/>
              <a:t>. ACM Trans. Inf. Syst. 19(2): 131-160 (2001)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16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Link Prediction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86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37047"/>
            <a:ext cx="8078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online social networks, suggesting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collaborations,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predicting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hidden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(e.g., terrorist),</a:t>
            </a:r>
          </a:p>
          <a:p>
            <a:pPr algn="just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83028" y="342900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In social networks: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Increases user engagement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Controls the growth of the network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2918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93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Estimating a score for each edge (seminal work of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Liben-Nowell&amp;Kleinberg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who to follow service at Twitter (one more application of link analysis)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02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3683</Words>
  <Application>Microsoft Office PowerPoint</Application>
  <PresentationFormat>On-screen Show (4:3)</PresentationFormat>
  <Paragraphs>566</Paragraphs>
  <Slides>61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 Math</vt:lpstr>
      <vt:lpstr>Helvetica Neue Light</vt:lpstr>
      <vt:lpstr>Monotype Sorts</vt:lpstr>
      <vt:lpstr>Tahoma</vt:lpstr>
      <vt:lpstr>Wingdings</vt:lpstr>
      <vt:lpstr>Office Theme</vt:lpstr>
      <vt:lpstr>Visio</vt:lpstr>
      <vt:lpstr>Document</vt:lpstr>
      <vt:lpstr>Εξίσωση</vt:lpstr>
      <vt:lpstr>Equation</vt:lpstr>
      <vt:lpstr>Online Social Networks and Media </vt:lpstr>
      <vt:lpstr>Graph embeddings: what are they?</vt:lpstr>
      <vt:lpstr>Example</vt:lpstr>
      <vt:lpstr>PowerPoint Presentation</vt:lpstr>
      <vt:lpstr>PowerPoint Presentation</vt:lpstr>
      <vt:lpstr>PowerPoint Presentation</vt:lpstr>
      <vt:lpstr>Link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SimRank for bipartite graphs</vt:lpstr>
      <vt:lpstr>SimRank for bipartite graphs</vt:lpstr>
      <vt:lpstr>SimRank</vt:lpstr>
      <vt:lpstr>SimRank</vt:lpstr>
      <vt:lpstr>PowerPoint Presentation</vt:lpstr>
      <vt:lpstr>Can we combine the various scores? How? Classification (supervised learning)</vt:lpstr>
      <vt:lpstr>Classification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Metrics for Performance Evaluation</vt:lpstr>
      <vt:lpstr>ROC Curve</vt:lpstr>
      <vt:lpstr>PowerPoint Presentation</vt:lpstr>
      <vt:lpstr>How to construct the training set</vt:lpstr>
      <vt:lpstr>How to construct the training set</vt:lpstr>
      <vt:lpstr>Datasets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Salsa</vt:lpstr>
      <vt:lpstr>An application: Wtf</vt:lpstr>
      <vt:lpstr>Algorithms</vt:lpstr>
      <vt:lpstr>Bipartite graph</vt:lpstr>
      <vt:lpstr>Algorithms: SALSA</vt:lpstr>
      <vt:lpstr>Algorithms: SALSA</vt:lpstr>
      <vt:lpstr>Algorithms: SALSA</vt:lpstr>
      <vt:lpstr>SALSA: summary</vt:lpstr>
      <vt:lpstr>Real evaluation</vt:lpstr>
      <vt:lpstr>Evaluation: metrics</vt:lpstr>
      <vt:lpstr>Extensions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214</cp:revision>
  <dcterms:created xsi:type="dcterms:W3CDTF">2012-10-10T06:53:19Z</dcterms:created>
  <dcterms:modified xsi:type="dcterms:W3CDTF">2020-12-17T12:08:30Z</dcterms:modified>
</cp:coreProperties>
</file>