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71" r:id="rId2"/>
    <p:sldId id="320" r:id="rId3"/>
    <p:sldId id="353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355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4" r:id="rId34"/>
    <p:sldId id="335" r:id="rId35"/>
    <p:sldId id="336" r:id="rId36"/>
    <p:sldId id="337" r:id="rId37"/>
    <p:sldId id="354" r:id="rId38"/>
    <p:sldId id="333" r:id="rId39"/>
    <p:sldId id="339" r:id="rId40"/>
    <p:sldId id="543" r:id="rId41"/>
    <p:sldId id="263" r:id="rId42"/>
    <p:sldId id="257" r:id="rId43"/>
    <p:sldId id="261" r:id="rId44"/>
    <p:sldId id="338" r:id="rId45"/>
    <p:sldId id="332" r:id="rId46"/>
    <p:sldId id="301" r:id="rId47"/>
    <p:sldId id="302" r:id="rId48"/>
    <p:sldId id="349" r:id="rId49"/>
    <p:sldId id="342" r:id="rId50"/>
    <p:sldId id="303" r:id="rId51"/>
    <p:sldId id="304" r:id="rId52"/>
    <p:sldId id="344" r:id="rId53"/>
    <p:sldId id="343" r:id="rId54"/>
    <p:sldId id="345" r:id="rId55"/>
    <p:sldId id="346" r:id="rId56"/>
    <p:sldId id="347" r:id="rId57"/>
    <p:sldId id="305" r:id="rId58"/>
    <p:sldId id="306" r:id="rId59"/>
    <p:sldId id="348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52" r:id="rId68"/>
    <p:sldId id="314" r:id="rId69"/>
    <p:sldId id="315" r:id="rId70"/>
    <p:sldId id="316" r:id="rId71"/>
    <p:sldId id="317" r:id="rId72"/>
    <p:sldId id="340" r:id="rId73"/>
    <p:sldId id="341" r:id="rId74"/>
    <p:sldId id="318" r:id="rId7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A-4105-A5C7-8BD993D7E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777472"/>
        <c:axId val="159778032"/>
      </c:barChart>
      <c:catAx>
        <c:axId val="15977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</a:t>
                </a:r>
              </a:p>
            </c:rich>
          </c:tx>
          <c:overlay val="0"/>
        </c:title>
        <c:majorTickMark val="out"/>
        <c:minorTickMark val="none"/>
        <c:tickLblPos val="nextTo"/>
        <c:crossAx val="159778032"/>
        <c:crosses val="autoZero"/>
        <c:auto val="1"/>
        <c:lblAlgn val="ctr"/>
        <c:lblOffset val="100"/>
        <c:noMultiLvlLbl val="0"/>
      </c:catAx>
      <c:valAx>
        <c:axId val="1597780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9777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1-42BF-8C2F-288B875C4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80272"/>
        <c:axId val="159780832"/>
      </c:barChart>
      <c:catAx>
        <c:axId val="15978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80832"/>
        <c:crosses val="autoZero"/>
        <c:auto val="1"/>
        <c:lblAlgn val="ctr"/>
        <c:lblOffset val="100"/>
        <c:noMultiLvlLbl val="0"/>
      </c:catAx>
      <c:valAx>
        <c:axId val="15978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8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1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1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7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1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9C0E-3BEA-45FD-859C-2562BBC5AA53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9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4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4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3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11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2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4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7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1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0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3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8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744DD-582B-4327-8575-18BF342B1DC0}" type="slidenum">
              <a:rPr lang="en-US"/>
              <a:pPr/>
              <a:t>26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9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7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5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5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6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5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3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6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9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9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989D0-812D-423C-AE78-27C301A75E3A}" type="slidenum">
              <a:rPr lang="en-US"/>
              <a:pPr/>
              <a:t>44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8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46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3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90B0E-AEC3-4CD0-A907-A962E08B055B}" type="slidenum">
              <a:rPr lang="en-US"/>
              <a:pPr/>
              <a:t>47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88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48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12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49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23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50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74E6B-B2DE-43FD-B432-CD3E69CFBDBD}" type="slidenum">
              <a:rPr lang="en-US"/>
              <a:pPr/>
              <a:t>51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07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A1B79-8F40-49F0-9C23-8059D12E18AF}" type="slidenum">
              <a:rPr lang="en-US"/>
              <a:pPr/>
              <a:t>57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03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A6370-652D-47CC-85FC-F780B96990F2}" type="slidenum">
              <a:rPr lang="en-US"/>
              <a:pPr/>
              <a:t>58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09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11B9D-1E10-49D3-A3EB-0E6F13082415}" type="slidenum">
              <a:rPr lang="en-US"/>
              <a:pPr/>
              <a:t>60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24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A1B1-5F0D-42CC-A23C-C81D25145867}" type="slidenum">
              <a:rPr lang="en-US"/>
              <a:pPr/>
              <a:t>61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7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9C61E-F51F-4263-9644-CF676D5EC5A3}" type="slidenum">
              <a:rPr lang="en-US"/>
              <a:pPr/>
              <a:t>62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76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18C6-B5E6-40EE-AC03-79D060801373}" type="slidenum">
              <a:rPr lang="en-US"/>
              <a:pPr/>
              <a:t>63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11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2FC8C-46ED-4700-AA25-35CA88634958}" type="slidenum">
              <a:rPr lang="en-US"/>
              <a:pPr/>
              <a:t>64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7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C3517-9470-4A92-B67A-32DE9F8B1257}" type="slidenum">
              <a:rPr lang="en-US"/>
              <a:pPr/>
              <a:t>65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13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C83E2-A25A-4EAC-8F5C-F100AB5B0764}" type="slidenum">
              <a:rPr lang="en-US"/>
              <a:pPr/>
              <a:t>66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90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68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40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69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91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70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575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71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84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72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16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73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76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979D6-127C-41DE-A871-FDFEF80A72AE}" type="slidenum">
              <a:rPr lang="en-US"/>
              <a:pPr/>
              <a:t>74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0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284860-2C6A-40F3-BDFE-54232806D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itou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uoi.gr/~tsa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mml.asu.edu/smm/" TargetMode="External"/><Relationship Id="rId4" Type="http://schemas.openxmlformats.org/officeDocument/2006/relationships/hyperlink" Target="http://aps.arxiv.org/PS_cache/cond-mat/pdf/0303/0303516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ncubator.apache.org/giraph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netsg.cs.sfu.ca/youtubedata/" TargetMode="External"/><Relationship Id="rId13" Type="http://schemas.openxmlformats.org/officeDocument/2006/relationships/hyperlink" Target="http://www.imdb.com/interfaces" TargetMode="External"/><Relationship Id="rId3" Type="http://schemas.openxmlformats.org/officeDocument/2006/relationships/hyperlink" Target="http://snap.stanford.edu/data" TargetMode="External"/><Relationship Id="rId7" Type="http://schemas.openxmlformats.org/officeDocument/2006/relationships/hyperlink" Target="http://www.yelp.com/academic_dataset" TargetMode="External"/><Relationship Id="rId12" Type="http://schemas.openxmlformats.org/officeDocument/2006/relationships/hyperlink" Target="http://snap.stanford.edu/data/wiki-meta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pology.eecs.umich.edu/data.html" TargetMode="External"/><Relationship Id="rId11" Type="http://schemas.openxmlformats.org/officeDocument/2006/relationships/hyperlink" Target="http://wiki.dbpedia.org/Downloads33" TargetMode="External"/><Relationship Id="rId5" Type="http://schemas.openxmlformats.org/officeDocument/2006/relationships/hyperlink" Target="http://www.cs.cornell.edu/projects/kddcup/datasets.html" TargetMode="External"/><Relationship Id="rId10" Type="http://schemas.openxmlformats.org/officeDocument/2006/relationships/hyperlink" Target="http://users.on.net/~henry/home/wikipedia.htm" TargetMode="External"/><Relationship Id="rId4" Type="http://schemas.openxmlformats.org/officeDocument/2006/relationships/hyperlink" Target="http://dblp.uni-trier.de/xml/" TargetMode="External"/><Relationship Id="rId9" Type="http://schemas.openxmlformats.org/officeDocument/2006/relationships/hyperlink" Target="http://snap.stanford.edu/data/amazon-meta.html" TargetMode="External"/><Relationship Id="rId14" Type="http://schemas.openxmlformats.org/officeDocument/2006/relationships/hyperlink" Target="http://www.grouplens.org/taxonomy/term/14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and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48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5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2664296"/>
          </a:xfrm>
        </p:spPr>
        <p:txBody>
          <a:bodyPr/>
          <a:lstStyle/>
          <a:p>
            <a:pPr algn="ctr"/>
            <a:r>
              <a:rPr lang="en-US" b="0" dirty="0"/>
              <a:t>What do THEY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359875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362075"/>
          </a:xfrm>
        </p:spPr>
        <p:txBody>
          <a:bodyPr/>
          <a:lstStyle/>
          <a:p>
            <a:r>
              <a:rPr lang="en-US" dirty="0"/>
              <a:t>The Network!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772400" cy="1500187"/>
          </a:xfrm>
        </p:spPr>
        <p:txBody>
          <a:bodyPr/>
          <a:lstStyle/>
          <a:p>
            <a:r>
              <a:rPr lang="en-US" sz="3600" dirty="0"/>
              <a:t>All of these systems can be modeled as </a:t>
            </a:r>
            <a:r>
              <a:rPr lang="en-US" sz="3600" dirty="0">
                <a:solidFill>
                  <a:srgbClr val="FF99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43310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network?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8229600" cy="2592883"/>
          </a:xfrm>
        </p:spPr>
        <p:txBody>
          <a:bodyPr/>
          <a:lstStyle/>
          <a:p>
            <a:r>
              <a:rPr lang="en-US" dirty="0"/>
              <a:t>Network: a collection of </a:t>
            </a:r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 that are interconnected with </a:t>
            </a:r>
            <a:r>
              <a:rPr lang="en-US" dirty="0">
                <a:solidFill>
                  <a:srgbClr val="0000FF"/>
                </a:solidFill>
              </a:rPr>
              <a:t>links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29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: People</a:t>
            </a:r>
          </a:p>
          <a:p>
            <a:r>
              <a:rPr lang="en-US" dirty="0">
                <a:solidFill>
                  <a:srgbClr val="0070C0"/>
                </a:solidFill>
              </a:rPr>
              <a:t>Links</a:t>
            </a:r>
            <a:r>
              <a:rPr lang="en-US" dirty="0"/>
              <a:t>: Friendships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342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85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networks</a:t>
            </a: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83" y="1556792"/>
            <a:ext cx="4569296" cy="3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: People</a:t>
            </a:r>
          </a:p>
          <a:p>
            <a:r>
              <a:rPr lang="en-US" dirty="0">
                <a:solidFill>
                  <a:srgbClr val="0070C0"/>
                </a:solidFill>
              </a:rPr>
              <a:t>Links</a:t>
            </a:r>
            <a:r>
              <a:rPr lang="en-US" dirty="0"/>
              <a:t>: email exchange</a:t>
            </a:r>
          </a:p>
        </p:txBody>
      </p:sp>
    </p:spTree>
    <p:extLst>
      <p:ext uri="{BB962C8B-B14F-4D97-AF65-F5344CB8AC3E}">
        <p14:creationId xmlns:p14="http://schemas.microsoft.com/office/powerpoint/2010/main" val="224813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networks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>
                <a:solidFill>
                  <a:srgbClr val="FF9900"/>
                </a:solidFill>
              </a:rPr>
              <a:t>Entities</a:t>
            </a:r>
            <a:r>
              <a:rPr lang="en-US" sz="2800" dirty="0"/>
              <a:t>: Internet nodes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Links</a:t>
            </a:r>
            <a:r>
              <a:rPr lang="en-US" sz="2800" dirty="0"/>
              <a:t>: communication between nodes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52528" cy="38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8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Networks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9252"/>
            <a:ext cx="63150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>
                <a:solidFill>
                  <a:srgbClr val="FF9900"/>
                </a:solidFill>
              </a:rPr>
              <a:t>Entities</a:t>
            </a:r>
            <a:r>
              <a:rPr lang="en-US" sz="2800" dirty="0"/>
              <a:t>: Companies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Links</a:t>
            </a:r>
            <a:r>
              <a:rPr lang="en-US" sz="2800" dirty="0"/>
              <a:t>: relationships (financial, collaboration)</a:t>
            </a:r>
          </a:p>
        </p:txBody>
      </p:sp>
    </p:spTree>
    <p:extLst>
      <p:ext uri="{BB962C8B-B14F-4D97-AF65-F5344CB8AC3E}">
        <p14:creationId xmlns:p14="http://schemas.microsoft.com/office/powerpoint/2010/main" val="787677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networks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4352"/>
            <a:ext cx="4032448" cy="380685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44522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>
                <a:solidFill>
                  <a:srgbClr val="FF9900"/>
                </a:solidFill>
              </a:rPr>
              <a:t>Entities</a:t>
            </a:r>
            <a:r>
              <a:rPr lang="en-US" sz="2400" dirty="0"/>
              <a:t>: Proteins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Links</a:t>
            </a:r>
            <a:r>
              <a:rPr lang="en-US" sz="2400" dirty="0"/>
              <a:t>: interactions</a:t>
            </a:r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70" y="1700808"/>
            <a:ext cx="4169072" cy="349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35740" y="5444020"/>
            <a:ext cx="466453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>
                <a:solidFill>
                  <a:srgbClr val="FF9900"/>
                </a:solidFill>
              </a:rPr>
              <a:t>Entities</a:t>
            </a:r>
            <a:r>
              <a:rPr lang="en-US" sz="2400" dirty="0"/>
              <a:t>: metabolites, enzymes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Links</a:t>
            </a:r>
            <a:r>
              <a:rPr lang="en-US" sz="2400" dirty="0"/>
              <a:t>: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28092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networks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45326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>
                <a:solidFill>
                  <a:srgbClr val="FF9900"/>
                </a:solidFill>
              </a:rPr>
              <a:t>Entities</a:t>
            </a:r>
            <a:r>
              <a:rPr lang="en-US" sz="2800" dirty="0"/>
              <a:t>: Web Pages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Links</a:t>
            </a:r>
            <a:r>
              <a:rPr lang="en-US" sz="2800" dirty="0"/>
              <a:t>: Links</a:t>
            </a:r>
          </a:p>
        </p:txBody>
      </p:sp>
      <p:pic>
        <p:nvPicPr>
          <p:cNvPr id="5" name="Picture 4" descr="i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410044" cy="35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7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Instructors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l-GR" dirty="0"/>
              <a:t>Ευαγγελία </a:t>
            </a:r>
            <a:r>
              <a:rPr lang="el-GR" dirty="0" err="1"/>
              <a:t>Πιτουρά</a:t>
            </a:r>
            <a:endParaRPr lang="el-GR" dirty="0"/>
          </a:p>
          <a:p>
            <a:r>
              <a:rPr lang="en-US" dirty="0">
                <a:hlinkClick r:id="rId3"/>
              </a:rPr>
              <a:t>http://www.cs.uoi.gr/~pitoura</a:t>
            </a:r>
            <a:endParaRPr lang="en-US" dirty="0"/>
          </a:p>
          <a:p>
            <a:r>
              <a:rPr lang="el-GR" dirty="0"/>
              <a:t>Παναγιώτης </a:t>
            </a:r>
            <a:r>
              <a:rPr lang="el-GR" dirty="0" err="1"/>
              <a:t>Τσαπάρας</a:t>
            </a:r>
            <a:endParaRPr lang="el-GR" dirty="0"/>
          </a:p>
          <a:p>
            <a:r>
              <a:rPr lang="en-US" dirty="0">
                <a:hlinkClick r:id="rId4"/>
              </a:rPr>
              <a:t>http://www.cs.uoi.gr/~tsap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42088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Goal</a:t>
            </a:r>
          </a:p>
          <a:p>
            <a:r>
              <a:rPr lang="en-US" dirty="0"/>
              <a:t>Understand the importance of networks in life, technology and applications</a:t>
            </a:r>
          </a:p>
          <a:p>
            <a:r>
              <a:rPr lang="en-US" dirty="0"/>
              <a:t>Study the theory underlying social networks</a:t>
            </a:r>
            <a:br>
              <a:rPr lang="en-US" dirty="0"/>
            </a:br>
            <a:r>
              <a:rPr lang="en-US" dirty="0"/>
              <a:t>Learn about algorithms that make use of network structure</a:t>
            </a:r>
          </a:p>
          <a:p>
            <a:r>
              <a:rPr lang="en-US" dirty="0"/>
              <a:t>Learn about the tools to analyze them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81128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Today:</a:t>
            </a:r>
          </a:p>
          <a:p>
            <a:r>
              <a:rPr lang="en-US" dirty="0"/>
              <a:t>Some logistics</a:t>
            </a:r>
          </a:p>
          <a:p>
            <a:r>
              <a:rPr lang="en-US" dirty="0"/>
              <a:t>A taste of the topics to be covered</a:t>
            </a:r>
          </a:p>
          <a:p>
            <a:r>
              <a:rPr lang="en-US" dirty="0"/>
              <a:t>Some basic graph theory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Information/Media networks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36" y="1610300"/>
            <a:ext cx="3952388" cy="382887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3681" y="5493095"/>
            <a:ext cx="676875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>
                <a:solidFill>
                  <a:srgbClr val="FF9900"/>
                </a:solidFill>
              </a:rPr>
              <a:t>Entities</a:t>
            </a:r>
            <a:r>
              <a:rPr lang="en-US" sz="2800" dirty="0"/>
              <a:t>: Twitter users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Links</a:t>
            </a:r>
            <a:r>
              <a:rPr lang="en-US" sz="2800" dirty="0"/>
              <a:t>: Follows/conversations</a:t>
            </a:r>
          </a:p>
        </p:txBody>
      </p:sp>
    </p:spTree>
    <p:extLst>
      <p:ext uri="{BB962C8B-B14F-4D97-AF65-F5344CB8AC3E}">
        <p14:creationId xmlns:p14="http://schemas.microsoft.com/office/powerpoint/2010/main" val="288201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  <a:p>
            <a:r>
              <a:rPr lang="en-US" dirty="0"/>
              <a:t>Brain</a:t>
            </a:r>
          </a:p>
          <a:p>
            <a:r>
              <a:rPr lang="en-US" dirty="0"/>
              <a:t>Highways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7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networks are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cannot truly understand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system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system</a:t>
            </a:r>
          </a:p>
          <a:p>
            <a:endParaRPr lang="en-US" dirty="0"/>
          </a:p>
          <a:p>
            <a:r>
              <a:rPr lang="en-US" dirty="0"/>
              <a:t>Two main themes:</a:t>
            </a:r>
          </a:p>
          <a:p>
            <a:pPr lvl="1"/>
            <a:r>
              <a:rPr lang="en-US" dirty="0"/>
              <a:t>What are the </a:t>
            </a:r>
            <a:r>
              <a:rPr lang="en-US" dirty="0">
                <a:solidFill>
                  <a:srgbClr val="0070C0"/>
                </a:solidFill>
              </a:rPr>
              <a:t>structural properties </a:t>
            </a:r>
            <a:r>
              <a:rPr lang="en-US" dirty="0"/>
              <a:t>of the network?</a:t>
            </a:r>
          </a:p>
          <a:p>
            <a:pPr lvl="1"/>
            <a:r>
              <a:rPr lang="en-US" dirty="0"/>
              <a:t>How 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processes</a:t>
            </a:r>
            <a:r>
              <a:rPr lang="en-US" dirty="0"/>
              <a:t> happen 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4043201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6707187" cy="4525962"/>
          </a:xfrm>
        </p:spPr>
        <p:txBody>
          <a:bodyPr/>
          <a:lstStyle/>
          <a:p>
            <a:r>
              <a:rPr lang="en-US" sz="2400"/>
              <a:t>In mathematics, networks are called </a:t>
            </a:r>
            <a:r>
              <a:rPr lang="en-US" sz="2400">
                <a:solidFill>
                  <a:srgbClr val="CC0000"/>
                </a:solidFill>
              </a:rPr>
              <a:t>graphs</a:t>
            </a:r>
            <a:r>
              <a:rPr lang="en-US" sz="2400"/>
              <a:t>, the entities are </a:t>
            </a:r>
            <a:r>
              <a:rPr lang="en-US" sz="2400">
                <a:solidFill>
                  <a:srgbClr val="FF9900"/>
                </a:solidFill>
              </a:rPr>
              <a:t>nodes</a:t>
            </a:r>
            <a:r>
              <a:rPr lang="en-US" sz="2400"/>
              <a:t>, and the links are </a:t>
            </a:r>
            <a:r>
              <a:rPr lang="en-US" sz="2400">
                <a:solidFill>
                  <a:srgbClr val="0000FF"/>
                </a:solidFill>
              </a:rPr>
              <a:t>edges</a:t>
            </a:r>
          </a:p>
          <a:p>
            <a:r>
              <a:rPr lang="en-US" sz="2400"/>
              <a:t>Graph theory starts in the 18th century, with Leonhard Euler</a:t>
            </a:r>
          </a:p>
          <a:p>
            <a:pPr lvl="1"/>
            <a:r>
              <a:rPr lang="en-US" sz="2000"/>
              <a:t>The problem of Königsberg bridges</a:t>
            </a:r>
          </a:p>
          <a:p>
            <a:pPr lvl="1"/>
            <a:r>
              <a:rPr lang="en-US" sz="2000"/>
              <a:t>Since then graphs have been studied extensively.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37063"/>
            <a:ext cx="258603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1573213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81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7717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in the past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have been used in the past to model existing networks (e.g., networks of highways, social networks)</a:t>
            </a:r>
          </a:p>
          <a:p>
            <a:pPr lvl="1"/>
            <a:r>
              <a:rPr lang="en-US" dirty="0"/>
              <a:t>usually these networks were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</a:t>
            </a:r>
          </a:p>
          <a:p>
            <a:pPr lvl="1"/>
            <a:r>
              <a:rPr lang="en-US" dirty="0"/>
              <a:t>network can be studied </a:t>
            </a:r>
            <a:r>
              <a:rPr lang="en-US" dirty="0">
                <a:solidFill>
                  <a:srgbClr val="0070C0"/>
                </a:solidFill>
              </a:rPr>
              <a:t>visual inspection </a:t>
            </a:r>
            <a:r>
              <a:rPr lang="en-US" dirty="0"/>
              <a:t>can reveal a lot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0381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now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larger</a:t>
            </a:r>
            <a:r>
              <a:rPr lang="en-US" dirty="0"/>
              <a:t> networks appear</a:t>
            </a:r>
          </a:p>
          <a:p>
            <a:pPr lvl="1"/>
            <a:r>
              <a:rPr lang="en-US" dirty="0"/>
              <a:t>Products of </a:t>
            </a:r>
            <a:r>
              <a:rPr lang="en-US" dirty="0">
                <a:solidFill>
                  <a:srgbClr val="0070C0"/>
                </a:solidFill>
              </a:rPr>
              <a:t>technology</a:t>
            </a:r>
          </a:p>
          <a:p>
            <a:pPr lvl="2"/>
            <a:r>
              <a:rPr lang="en-US" dirty="0"/>
              <a:t>e.g., Internet, Web, Facebook, Twitter</a:t>
            </a:r>
          </a:p>
          <a:p>
            <a:pPr lvl="1"/>
            <a:r>
              <a:rPr lang="en-US" dirty="0"/>
              <a:t>Result of our ability to collect </a:t>
            </a:r>
            <a:r>
              <a:rPr lang="en-US" dirty="0">
                <a:solidFill>
                  <a:srgbClr val="0070C0"/>
                </a:solidFill>
              </a:rPr>
              <a:t>more, better, and more complex </a:t>
            </a:r>
            <a:r>
              <a:rPr lang="en-US" dirty="0"/>
              <a:t>data</a:t>
            </a:r>
          </a:p>
          <a:p>
            <a:pPr lvl="2"/>
            <a:r>
              <a:rPr lang="en-US" dirty="0"/>
              <a:t>e.g., gene regulatory networks</a:t>
            </a:r>
          </a:p>
          <a:p>
            <a:pPr lvl="1"/>
            <a:r>
              <a:rPr lang="en-US" dirty="0"/>
              <a:t>Result of the willingness of </a:t>
            </a:r>
            <a:r>
              <a:rPr lang="en-US" dirty="0">
                <a:solidFill>
                  <a:srgbClr val="0070C0"/>
                </a:solidFill>
              </a:rPr>
              <a:t>users</a:t>
            </a:r>
            <a:r>
              <a:rPr lang="en-US" dirty="0"/>
              <a:t> to </a:t>
            </a:r>
            <a:r>
              <a:rPr lang="en-US" dirty="0">
                <a:solidFill>
                  <a:srgbClr val="0070C0"/>
                </a:solidFill>
              </a:rPr>
              <a:t>contribute</a:t>
            </a:r>
            <a:r>
              <a:rPr lang="en-US" dirty="0"/>
              <a:t> data</a:t>
            </a:r>
          </a:p>
          <a:p>
            <a:pPr lvl="2"/>
            <a:r>
              <a:rPr lang="en-US" dirty="0"/>
              <a:t>e.g., users making their relationships public online</a:t>
            </a:r>
          </a:p>
          <a:p>
            <a:r>
              <a:rPr lang="en-US" dirty="0"/>
              <a:t>Networks of thousands, millions,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billions</a:t>
            </a:r>
            <a:r>
              <a:rPr lang="en-US" dirty="0"/>
              <a:t> of nodes</a:t>
            </a:r>
          </a:p>
          <a:p>
            <a:pPr lvl="1"/>
            <a:r>
              <a:rPr lang="en-US" dirty="0"/>
              <a:t>Impossible to process visually</a:t>
            </a:r>
          </a:p>
          <a:p>
            <a:pPr lvl="1"/>
            <a:r>
              <a:rPr lang="en-US" dirty="0"/>
              <a:t>Problems become harder</a:t>
            </a:r>
          </a:p>
          <a:p>
            <a:pPr lvl="1"/>
            <a:r>
              <a:rPr lang="en-US" dirty="0"/>
              <a:t>Processes are more complex </a:t>
            </a:r>
          </a:p>
        </p:txBody>
      </p:sp>
    </p:spTree>
    <p:extLst>
      <p:ext uri="{BB962C8B-B14F-4D97-AF65-F5344CB8AC3E}">
        <p14:creationId xmlns:p14="http://schemas.microsoft.com/office/powerpoint/2010/main" val="3120954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Measuring Real Networks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Modeling the evolution and creation of networks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Identifying important nodes in the graph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Understanding information cascades and virus contagions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Finding communities in graphs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Link Prediction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Storing and processing huge networks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Network embeddings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Other special topics</a:t>
            </a:r>
          </a:p>
        </p:txBody>
      </p:sp>
    </p:spTree>
    <p:extLst>
      <p:ext uri="{BB962C8B-B14F-4D97-AF65-F5344CB8AC3E}">
        <p14:creationId xmlns:p14="http://schemas.microsoft.com/office/powerpoint/2010/main" val="661742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large graphs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29600" cy="4525962"/>
          </a:xfrm>
        </p:spPr>
        <p:txBody>
          <a:bodyPr/>
          <a:lstStyle/>
          <a:p>
            <a:r>
              <a:rPr lang="en-US" dirty="0"/>
              <a:t>What does a network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 like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Measure different properties to understand the structure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13633"/>
            <a:ext cx="2486025" cy="1838325"/>
          </a:xfrm>
          <a:prstGeom prst="rect">
            <a:avLst/>
          </a:prstGeom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386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296" y="626867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degree of nodes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6912" y="6195943"/>
            <a:ext cx="24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Triangles in the graph</a:t>
            </a:r>
          </a:p>
        </p:txBody>
      </p:sp>
    </p:spTree>
    <p:extLst>
      <p:ext uri="{BB962C8B-B14F-4D97-AF65-F5344CB8AC3E}">
        <p14:creationId xmlns:p14="http://schemas.microsoft.com/office/powerpoint/2010/main" val="2271015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network properties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Most nodes have only a small number of neighbors (degree), but there are some nodes with very high degree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power-law degree distribution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9900"/>
                </a:solidFill>
              </a:rPr>
              <a:t>scale-free</a:t>
            </a:r>
            <a:r>
              <a:rPr lang="en-US" sz="2000" dirty="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a node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 is connected to 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z</a:t>
            </a:r>
            <a:r>
              <a:rPr lang="en-US" sz="2400" dirty="0"/>
              <a:t>, then 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z</a:t>
            </a:r>
            <a:r>
              <a:rPr lang="en-US" sz="2400" dirty="0"/>
              <a:t> are likely to be connected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high </a:t>
            </a:r>
            <a:r>
              <a:rPr lang="en-US" sz="2000" dirty="0">
                <a:solidFill>
                  <a:srgbClr val="FF9900"/>
                </a:solidFill>
              </a:rPr>
              <a:t>clustering coefficient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Most nodes are just a few edges away on average.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9900"/>
                </a:solidFill>
              </a:rPr>
              <a:t>small world</a:t>
            </a:r>
            <a:r>
              <a:rPr lang="en-US" sz="2000" dirty="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Networks from very diverse areas (from internet to biological networks) have similar properties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Is it possible that there is a unifying underlying generative process?</a:t>
            </a:r>
          </a:p>
        </p:txBody>
      </p:sp>
    </p:spTree>
    <p:extLst>
      <p:ext uri="{BB962C8B-B14F-4D97-AF65-F5344CB8AC3E}">
        <p14:creationId xmlns:p14="http://schemas.microsoft.com/office/powerpoint/2010/main" val="3844897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graphs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 graph theory </a:t>
            </a:r>
            <a:r>
              <a:rPr lang="en-US" sz="2800" dirty="0"/>
              <a:t>model (</a:t>
            </a:r>
            <a:r>
              <a:rPr lang="en-US" sz="2800" dirty="0" err="1"/>
              <a:t>Erdös-Renyi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each edge is generated independently with probability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</a:p>
          <a:p>
            <a:pPr lvl="1"/>
            <a:endParaRPr lang="en-US" sz="2400" dirty="0"/>
          </a:p>
          <a:p>
            <a:r>
              <a:rPr lang="en-US" sz="2800" dirty="0"/>
              <a:t>Very well studied model but:</a:t>
            </a:r>
          </a:p>
          <a:p>
            <a:pPr lvl="1"/>
            <a:r>
              <a:rPr lang="en-US" sz="2400" dirty="0"/>
              <a:t>most vertices have about the same degree</a:t>
            </a:r>
          </a:p>
          <a:p>
            <a:pPr lvl="1"/>
            <a:r>
              <a:rPr lang="en-US" sz="2400" dirty="0"/>
              <a:t>the probability of two nodes being linked is independent of whether they share a neighbor</a:t>
            </a:r>
          </a:p>
          <a:p>
            <a:pPr lvl="1"/>
            <a:r>
              <a:rPr lang="en-US" sz="2400" dirty="0"/>
              <a:t>the average paths are short</a:t>
            </a:r>
          </a:p>
        </p:txBody>
      </p:sp>
    </p:spTree>
    <p:extLst>
      <p:ext uri="{BB962C8B-B14F-4D97-AF65-F5344CB8AC3E}">
        <p14:creationId xmlns:p14="http://schemas.microsoft.com/office/powerpoint/2010/main" val="347666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Logistics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091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20% Presentations and class participation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30%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Assignments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50% Term Project (in 2 Phases)</a:t>
            </a: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No Final Exam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 page:</a:t>
            </a: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www.cs.uoi.gr/~tsap/teaching/cs-l14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547" y="148478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Textbooks: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Easley and Kleinberg free text-book 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Networks, Crowds and Markets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M. E. J. Newman, </a:t>
            </a:r>
            <a:r>
              <a:rPr lang="en-US" dirty="0">
                <a:hlinkClick r:id="rId4"/>
              </a:rPr>
              <a:t>The structure and function of complex networks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SIAM Reviews, 45(2): 167-256, 2003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Reza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Zafarani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Mohammad Ali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Abbasi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Huan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Liu, free text-book on</a:t>
            </a:r>
            <a:r>
              <a:rPr lang="en-US" dirty="0"/>
              <a:t> </a:t>
            </a:r>
            <a:r>
              <a:rPr lang="en-US" u="sng" dirty="0">
                <a:hlinkClick r:id="rId5"/>
              </a:rPr>
              <a:t>Social Media Mining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703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real networks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life networks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“random”</a:t>
            </a:r>
          </a:p>
          <a:p>
            <a:r>
              <a:rPr lang="en-US" dirty="0"/>
              <a:t>Can we define a </a:t>
            </a:r>
            <a:r>
              <a:rPr lang="en-US" dirty="0">
                <a:solidFill>
                  <a:srgbClr val="0070C0"/>
                </a:solidFill>
              </a:rPr>
              <a:t>model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generates</a:t>
            </a:r>
            <a:r>
              <a:rPr lang="en-US" dirty="0"/>
              <a:t> graphs with statistical properties similar to those in real life?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rich-get-richer</a:t>
            </a:r>
            <a:r>
              <a:rPr lang="en-US" dirty="0"/>
              <a:t>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We need to accurately model the mechanisms that govern the evolution of networks (for prediction, simulations, understanding)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9158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of nodes on the Web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Is my home page as important as the </a:t>
            </a:r>
            <a:r>
              <a:rPr lang="en-US" sz="2800" dirty="0" err="1"/>
              <a:t>facebook</a:t>
            </a:r>
            <a:r>
              <a:rPr lang="en-US" sz="2800" dirty="0"/>
              <a:t> page?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need algorithms to compute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importance of nodes</a:t>
            </a:r>
            <a:r>
              <a:rPr lang="en-US" sz="2800" dirty="0"/>
              <a:t> in a graph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70C0"/>
                </a:solidFill>
              </a:rPr>
              <a:t>PageRank</a:t>
            </a:r>
            <a:r>
              <a:rPr lang="en-US" sz="2800" dirty="0"/>
              <a:t> Algorithm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success story of network use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71296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It is impossible to create a web search engine without understanding the web graph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Information/Virus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06" y="1444481"/>
            <a:ext cx="8229600" cy="36009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do </a:t>
            </a:r>
            <a:r>
              <a:rPr lang="en-US" dirty="0">
                <a:solidFill>
                  <a:srgbClr val="0070C0"/>
                </a:solidFill>
              </a:rPr>
              <a:t>viruses spread </a:t>
            </a:r>
            <a:r>
              <a:rPr lang="en-US" dirty="0"/>
              <a:t>between individuals? How can we stop them?</a:t>
            </a:r>
          </a:p>
          <a:p>
            <a:endParaRPr lang="en-US" dirty="0"/>
          </a:p>
          <a:p>
            <a:r>
              <a:rPr lang="en-US" dirty="0"/>
              <a:t>How does </a:t>
            </a:r>
            <a:r>
              <a:rPr lang="en-US" dirty="0">
                <a:solidFill>
                  <a:srgbClr val="0070C0"/>
                </a:solidFill>
              </a:rPr>
              <a:t>information propagate </a:t>
            </a:r>
            <a:r>
              <a:rPr lang="en-US" dirty="0"/>
              <a:t>in social and information networks? What items become </a:t>
            </a:r>
            <a:r>
              <a:rPr lang="en-US" dirty="0">
                <a:solidFill>
                  <a:srgbClr val="0070C0"/>
                </a:solidFill>
              </a:rPr>
              <a:t>viral</a:t>
            </a:r>
            <a:r>
              <a:rPr lang="en-US" dirty="0"/>
              <a:t>? Who are the </a:t>
            </a:r>
            <a:r>
              <a:rPr lang="en-US" dirty="0">
                <a:solidFill>
                  <a:srgbClr val="0070C0"/>
                </a:solidFill>
              </a:rPr>
              <a:t>influencers</a:t>
            </a:r>
            <a:r>
              <a:rPr lang="en-US" dirty="0"/>
              <a:t> and trend-setters?</a:t>
            </a:r>
          </a:p>
          <a:p>
            <a:endParaRPr lang="en-US" dirty="0"/>
          </a:p>
          <a:p>
            <a:r>
              <a:rPr lang="en-US" dirty="0"/>
              <a:t>We need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models and algorithms </a:t>
            </a:r>
            <a:r>
              <a:rPr lang="en-US" dirty="0"/>
              <a:t>to answer these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516" y="5042118"/>
            <a:ext cx="8712968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Online advertising relies heavily on online social networks and word-of-mouth marketing. </a:t>
            </a:r>
          </a:p>
          <a:p>
            <a:r>
              <a:rPr lang="en-US" sz="2800" dirty="0"/>
              <a:t>COVID-19 demonstrated the importance of understanding virus spread.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5158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community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“Cohesive subgroups are subsets of actors among whom there are relatively strong, direct, intense, frequent, or positive ties.” [Wasserman &amp; Faust ‘97]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21" y="4198193"/>
            <a:ext cx="4314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70201"/>
            <a:ext cx="4295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3779912" y="38610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Karate club example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[W. Zachary, 1970]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/>
              <a:t>Input: a graph G=(V,E)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edge (u, v) denotes similarity between u and v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i="1" dirty="0">
                <a:solidFill>
                  <a:srgbClr val="0070C0"/>
                </a:solidFill>
              </a:rPr>
              <a:t>weighted graphs</a:t>
            </a:r>
            <a:r>
              <a:rPr lang="en-US" dirty="0"/>
              <a:t>: weight of edge captures the degree of </a:t>
            </a:r>
            <a:r>
              <a:rPr lang="en-US" dirty="0">
                <a:solidFill>
                  <a:srgbClr val="0070C0"/>
                </a:solidFill>
              </a:rPr>
              <a:t>similarity</a:t>
            </a:r>
          </a:p>
          <a:p>
            <a:pPr lvl="0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b="1" dirty="0"/>
              <a:t>: </a:t>
            </a:r>
            <a:r>
              <a:rPr lang="en-US" dirty="0"/>
              <a:t>Partition the nodes in the graph such that nodes </a:t>
            </a:r>
            <a:r>
              <a:rPr lang="en-US" dirty="0">
                <a:solidFill>
                  <a:srgbClr val="BF01B6"/>
                </a:solidFill>
              </a:rPr>
              <a:t>within</a:t>
            </a:r>
            <a:r>
              <a:rPr lang="en-US" dirty="0">
                <a:solidFill>
                  <a:srgbClr val="B10F9E"/>
                </a:solidFill>
              </a:rPr>
              <a:t> </a:t>
            </a:r>
            <a:r>
              <a:rPr lang="en-US" dirty="0"/>
              <a:t>clusters are </a:t>
            </a:r>
            <a:r>
              <a:rPr lang="en-US" dirty="0">
                <a:solidFill>
                  <a:srgbClr val="BF01B6"/>
                </a:solidFill>
              </a:rPr>
              <a:t>well interconnected </a:t>
            </a:r>
            <a:r>
              <a:rPr lang="en-US" dirty="0"/>
              <a:t>(high edge weights), and nodes </a:t>
            </a:r>
            <a:r>
              <a:rPr lang="en-US" dirty="0">
                <a:solidFill>
                  <a:srgbClr val="00B050"/>
                </a:solidFill>
              </a:rPr>
              <a:t>across</a:t>
            </a:r>
            <a:r>
              <a:rPr lang="en-US" dirty="0"/>
              <a:t> clusters are </a:t>
            </a:r>
            <a:r>
              <a:rPr lang="en-US" dirty="0">
                <a:solidFill>
                  <a:srgbClr val="00B050"/>
                </a:solidFill>
              </a:rPr>
              <a:t>sparsely interconnected</a:t>
            </a:r>
            <a:r>
              <a:rPr lang="en-US" dirty="0"/>
              <a:t> (low edge weights)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Evolution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5516" y="1417638"/>
            <a:ext cx="871296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“Birds of a feather flock together”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Caused by two related social forces [Friedkin98, Lazarsfeld54]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Social influence: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People become similar to those they interact with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Selection: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People seek out similar people to interact with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Both processes contribute to </a:t>
            </a:r>
            <a:r>
              <a:rPr lang="en-US" dirty="0" err="1">
                <a:solidFill>
                  <a:srgbClr val="002060"/>
                </a:solidFill>
              </a:rPr>
              <a:t>homophily</a:t>
            </a:r>
            <a:r>
              <a:rPr lang="en-US" dirty="0">
                <a:solidFill>
                  <a:srgbClr val="002060"/>
                </a:solidFill>
              </a:rPr>
              <a:t>, but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 Social influence leads to community-wide homogeneity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 Selection leads to fragmentation of the community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Applications in online marketing</a:t>
            </a:r>
          </a:p>
          <a:p>
            <a:pPr lvl="1" algn="just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viral marketing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relies upon social influence affecting behavior</a:t>
            </a:r>
          </a:p>
          <a:p>
            <a:pPr lvl="1" algn="just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recommender systems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predict behavior based on similarity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15516" y="5877272"/>
            <a:ext cx="871296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How do we define and discover communities in large graphs? How do communities evolve?</a:t>
            </a:r>
            <a:endParaRPr 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Prediction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Given a snapshot of a social network at time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, we seek to accurately </a:t>
            </a:r>
            <a:r>
              <a:rPr lang="en-US" sz="2800" dirty="0">
                <a:solidFill>
                  <a:srgbClr val="FF0000"/>
                </a:solidFill>
              </a:rPr>
              <a:t>predict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the edges that will be added to the network during the interval from time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to a given future time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t'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57200" y="3501008"/>
            <a:ext cx="511256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Accelerate the growth of a social network (e.g.,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Facebook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LinkedIn, Twitter) that would otherwise take longer to form.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/>
              <a:t>Identify suspect relationships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21031" r="1276" b="56867"/>
          <a:stretch/>
        </p:blipFill>
        <p:spPr bwMode="auto">
          <a:xfrm>
            <a:off x="5796136" y="3573016"/>
            <a:ext cx="2681416" cy="22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516" y="6165304"/>
            <a:ext cx="8712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How do we predict future links?</a:t>
            </a:r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67944" y="3893087"/>
            <a:ext cx="4887668" cy="2280363"/>
            <a:chOff x="178308" y="1694688"/>
            <a:chExt cx="6646164" cy="23248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08" y="1780364"/>
              <a:ext cx="6646164" cy="22391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33800" y="1694688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8308" y="173355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02CE1-95A9-48CD-83A8-30F0B663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" y="135692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Project the nodes of the network into a </a:t>
            </a:r>
            <a:r>
              <a:rPr lang="en-US" dirty="0">
                <a:solidFill>
                  <a:srgbClr val="0070C0"/>
                </a:solidFill>
              </a:rPr>
              <a:t>multidimensional real space</a:t>
            </a:r>
            <a:r>
              <a:rPr lang="en-US" dirty="0"/>
              <a:t>, such that the nodes that are close to each other in the network (or, semantically similar) are mapped to near-by points in this space</a:t>
            </a:r>
          </a:p>
          <a:p>
            <a:r>
              <a:rPr lang="en-US" dirty="0"/>
              <a:t>An application of machine learning on graphs.</a:t>
            </a:r>
          </a:p>
          <a:p>
            <a:r>
              <a:rPr lang="en-US" dirty="0"/>
              <a:t>Multiple applications for:</a:t>
            </a:r>
          </a:p>
          <a:p>
            <a:pPr lvl="1"/>
            <a:r>
              <a:rPr lang="en-US" dirty="0"/>
              <a:t>Link prediction</a:t>
            </a:r>
          </a:p>
          <a:p>
            <a:pPr lvl="1"/>
            <a:r>
              <a:rPr lang="en-US" dirty="0"/>
              <a:t>Node classification</a:t>
            </a:r>
          </a:p>
          <a:p>
            <a:pPr lvl="1"/>
            <a:r>
              <a:rPr lang="en-US" dirty="0"/>
              <a:t>More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A6624-C44B-4538-8734-DDF74B11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Embeddings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2666" y="5995490"/>
            <a:ext cx="2528430" cy="302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1200" dirty="0">
                <a:ea typeface="Helvetica Neue Light" charset="0"/>
                <a:cs typeface="Helvetica Neue Light" charset="0"/>
                <a:sym typeface="Open Sans"/>
              </a:rPr>
              <a:t>2-dimensional node embedding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9192" y="6422256"/>
            <a:ext cx="40512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Image from: Perozzi et al.. </a:t>
            </a:r>
            <a:r>
              <a:rPr lang="en-US" sz="800" i="1" dirty="0" err="1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DeepWalk</a:t>
            </a:r>
            <a:r>
              <a:rPr lang="en-US" sz="800" i="1" dirty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: Online Learning of Social Representations. KDD 2014.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30783" y="6031543"/>
            <a:ext cx="3187146" cy="357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en-US" sz="1200" dirty="0"/>
              <a:t>Zachary’s Karate Club Network:</a:t>
            </a:r>
            <a:endParaRPr lang="en-US" sz="1200" dirty="0"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3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Users on online social networks generate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dirty="0"/>
              <a:t>.</a:t>
            </a:r>
          </a:p>
          <a:p>
            <a:r>
              <a:rPr lang="en-US" dirty="0"/>
              <a:t>Mining the content </a:t>
            </a:r>
            <a:r>
              <a:rPr lang="en-US" dirty="0">
                <a:solidFill>
                  <a:srgbClr val="0070C0"/>
                </a:solidFill>
              </a:rPr>
              <a:t>in conjunction </a:t>
            </a:r>
            <a:r>
              <a:rPr lang="en-US" dirty="0"/>
              <a:t>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network</a:t>
            </a:r>
            <a:r>
              <a:rPr lang="en-US" dirty="0"/>
              <a:t> can be useful</a:t>
            </a:r>
          </a:p>
          <a:p>
            <a:pPr lvl="1"/>
            <a:r>
              <a:rPr lang="en-US" dirty="0"/>
              <a:t>Do friends post similar content on </a:t>
            </a:r>
            <a:r>
              <a:rPr lang="en-US" dirty="0" err="1"/>
              <a:t>Facebook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Can we understand a user’s interests by looking at those of their friends? </a:t>
            </a:r>
          </a:p>
          <a:p>
            <a:pPr lvl="2"/>
            <a:r>
              <a:rPr lang="en-US" dirty="0"/>
              <a:t>The importance of </a:t>
            </a:r>
            <a:r>
              <a:rPr lang="en-US" dirty="0" err="1"/>
              <a:t>homophily</a:t>
            </a:r>
            <a:endParaRPr lang="en-US" dirty="0"/>
          </a:p>
          <a:p>
            <a:pPr lvl="1"/>
            <a:r>
              <a:rPr lang="en-US" dirty="0"/>
              <a:t>Social recommendations: Can we predict a movie rating using the social network?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Today </a:t>
            </a:r>
            <a:r>
              <a:rPr lang="en-US" dirty="0">
                <a:solidFill>
                  <a:srgbClr val="0070C0"/>
                </a:solidFill>
              </a:rPr>
              <a:t>Social Media </a:t>
            </a:r>
            <a:r>
              <a:rPr lang="en-US" dirty="0"/>
              <a:t>(Twitter, Facebook, Instagram) have supplanted the traditional media sources</a:t>
            </a:r>
          </a:p>
          <a:p>
            <a:pPr lvl="1"/>
            <a:r>
              <a:rPr lang="en-US" dirty="0"/>
              <a:t>Information is generated and disseminated mostly online by users</a:t>
            </a:r>
          </a:p>
          <a:p>
            <a:pPr lvl="2"/>
            <a:r>
              <a:rPr lang="en-US" dirty="0"/>
              <a:t>E.g., the assassination of Bin Laden appeared first on Twitter</a:t>
            </a:r>
          </a:p>
          <a:p>
            <a:pPr lvl="1"/>
            <a:r>
              <a:rPr lang="en-US" dirty="0"/>
              <a:t>Twitter has become a global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sensor</a:t>
            </a:r>
            <a:r>
              <a:rPr lang="en-US" dirty="0"/>
              <a:t>” detecting and reporting everything</a:t>
            </a:r>
          </a:p>
          <a:p>
            <a:r>
              <a:rPr lang="en-US" dirty="0"/>
              <a:t>Interesting problems:</a:t>
            </a:r>
          </a:p>
          <a:p>
            <a:pPr lvl="1"/>
            <a:r>
              <a:rPr lang="en-US" dirty="0"/>
              <a:t>Automatically detect events using Twitter</a:t>
            </a:r>
          </a:p>
          <a:p>
            <a:pPr lvl="2"/>
            <a:r>
              <a:rPr lang="en-US" dirty="0"/>
              <a:t>Earthquake prediction</a:t>
            </a:r>
          </a:p>
          <a:p>
            <a:pPr lvl="2"/>
            <a:r>
              <a:rPr lang="en-US" dirty="0"/>
              <a:t>Crisis detection and management</a:t>
            </a:r>
          </a:p>
          <a:p>
            <a:pPr lvl="1"/>
            <a:r>
              <a:rPr lang="en-US" dirty="0"/>
              <a:t>Sentiment mining</a:t>
            </a:r>
          </a:p>
          <a:p>
            <a:pPr lvl="1"/>
            <a:r>
              <a:rPr lang="en-US" dirty="0"/>
              <a:t>Track the evolution of events: socially, geographically, over time.</a:t>
            </a:r>
          </a:p>
        </p:txBody>
      </p:sp>
    </p:spTree>
    <p:extLst>
      <p:ext uri="{BB962C8B-B14F-4D97-AF65-F5344CB8AC3E}">
        <p14:creationId xmlns:p14="http://schemas.microsoft.com/office/powerpoint/2010/main" val="204849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2664296"/>
          </a:xfrm>
        </p:spPr>
        <p:txBody>
          <a:bodyPr/>
          <a:lstStyle/>
          <a:p>
            <a:pPr algn="ctr"/>
            <a:r>
              <a:rPr lang="en-US" b="0" dirty="0"/>
              <a:t>CONSIDER the Following complex Systems</a:t>
            </a:r>
          </a:p>
        </p:txBody>
      </p:sp>
    </p:spTree>
    <p:extLst>
      <p:ext uri="{BB962C8B-B14F-4D97-AF65-F5344CB8AC3E}">
        <p14:creationId xmlns:p14="http://schemas.microsoft.com/office/powerpoint/2010/main" val="733594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F5CD-9B55-4038-80C8-6845D475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058"/>
            <a:ext cx="8229600" cy="74295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The dark side of Social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01C7-D433-4290-8AC8-4CD368498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7656"/>
            <a:ext cx="5554960" cy="4807687"/>
          </a:xfrm>
        </p:spPr>
        <p:txBody>
          <a:bodyPr>
            <a:normAutofit/>
          </a:bodyPr>
          <a:lstStyle/>
          <a:p>
            <a:r>
              <a:rPr lang="en-US" dirty="0"/>
              <a:t>Do algorithms make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fair</a:t>
            </a:r>
            <a:r>
              <a:rPr lang="en-US" dirty="0"/>
              <a:t> and correct decisions?</a:t>
            </a:r>
          </a:p>
          <a:p>
            <a:r>
              <a:rPr lang="en-US" dirty="0"/>
              <a:t>Do algorithms create filter bubbles and echo chambers, increase polarization, and promote misinformation? </a:t>
            </a:r>
          </a:p>
          <a:p>
            <a:r>
              <a:rPr lang="en-US" dirty="0"/>
              <a:t>Are online social networks and media a threat to </a:t>
            </a:r>
            <a:r>
              <a:rPr lang="en-US"/>
              <a:t>democracy and our mental health?</a:t>
            </a:r>
            <a:endParaRPr lang="el-GR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 descr="Social Dilemma | Robert Lustig Website">
            <a:extLst>
              <a:ext uri="{FF2B5EF4-FFF2-40B4-BE49-F238E27FC236}">
                <a16:creationId xmlns:a16="http://schemas.microsoft.com/office/drawing/2014/main" id="{49D83162-2466-42C1-8A01-9D8AB5A7D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772816"/>
            <a:ext cx="2385077" cy="353872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93411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Tools</a:t>
            </a:r>
            <a:endParaRPr lang="el-GR" sz="4000" dirty="0"/>
          </a:p>
        </p:txBody>
      </p:sp>
      <p:pic>
        <p:nvPicPr>
          <p:cNvPr id="15" name="Picture 14" descr="snap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83307"/>
            <a:ext cx="1440160" cy="1440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1680" y="266477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Stanford Network Analysis Platform (SNAP): </a:t>
            </a:r>
            <a:r>
              <a:rPr lang="en-US" dirty="0"/>
              <a:t>general purpose, high performance system for analysis and manipulation of large networks written in C++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http://snap.stanford.edu/snap/index.html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647" y="119036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NetworkX</a:t>
            </a:r>
            <a:r>
              <a:rPr lang="en-US" dirty="0"/>
              <a:t>: a Python language software package for the creation, manipulation, and study of the structure, dynamics, and functions of complex networks.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http://networkx.lanl.gov/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 descr="icon-desktop.jpg">
            <a:extLst>
              <a:ext uri="{FF2B5EF4-FFF2-40B4-BE49-F238E27FC236}">
                <a16:creationId xmlns:a16="http://schemas.microsoft.com/office/drawing/2014/main" id="{770683D4-52E4-4D65-AAE2-159FD91851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365104"/>
            <a:ext cx="1171349" cy="8681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DE4BEA-F677-4470-9445-0A57C21EB1E5}"/>
              </a:ext>
            </a:extLst>
          </p:cNvPr>
          <p:cNvSpPr txBox="1"/>
          <p:nvPr/>
        </p:nvSpPr>
        <p:spPr>
          <a:xfrm>
            <a:off x="971600" y="4437112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/>
              <a:t>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free software environment for statistical computing and graphics.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http://www.r-project.org/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Picture 19" descr="Rlogo.jpg">
            <a:extLst>
              <a:ext uri="{FF2B5EF4-FFF2-40B4-BE49-F238E27FC236}">
                <a16:creationId xmlns:a16="http://schemas.microsoft.com/office/drawing/2014/main" id="{26ACFFC3-2E61-4AEC-9E20-1CE665F516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09120"/>
            <a:ext cx="576064" cy="437810"/>
          </a:xfrm>
          <a:prstGeom prst="rect">
            <a:avLst/>
          </a:prstGeom>
        </p:spPr>
      </p:pic>
      <p:pic>
        <p:nvPicPr>
          <p:cNvPr id="21" name="Picture 20" descr="logo.png">
            <a:extLst>
              <a:ext uri="{FF2B5EF4-FFF2-40B4-BE49-F238E27FC236}">
                <a16:creationId xmlns:a16="http://schemas.microsoft.com/office/drawing/2014/main" id="{3EFC1F26-CC33-4A18-9C8C-6F62050475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589240"/>
            <a:ext cx="1590675" cy="4762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F6F797C-85F7-4D89-83A0-48D4E5495220}"/>
              </a:ext>
            </a:extLst>
          </p:cNvPr>
          <p:cNvSpPr txBox="1"/>
          <p:nvPr/>
        </p:nvSpPr>
        <p:spPr>
          <a:xfrm>
            <a:off x="2195736" y="5445224"/>
            <a:ext cx="48965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Gephi</a:t>
            </a:r>
            <a:r>
              <a:rPr lang="en-US" dirty="0"/>
              <a:t>: interactive visualization and exploration platform for all kinds of networks and complex systems, dynamic and hierarchical graphs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http://gephi.org/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Picture 22" descr="thumbs_preview4.png">
            <a:extLst>
              <a:ext uri="{FF2B5EF4-FFF2-40B4-BE49-F238E27FC236}">
                <a16:creationId xmlns:a16="http://schemas.microsoft.com/office/drawing/2014/main" id="{13B1F117-420A-4D85-BC32-709DB257290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5517232"/>
            <a:ext cx="142875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Frameworks for Processing Large Graphs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Large scale (in some cases billions of vertices, trillions of edges)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How to process graphs in parallel?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70892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Write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your own code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Use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MapReduce (general parallel processing) *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Pregel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(bulk synchronous parallel model) introduced by Google in 2010*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Giraph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http://incubator.apache.org/giraph/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(part of Hadoop software)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*J. Dean, S.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Ghemawat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MapReduce: Simplified Data Processing on Large Clusters.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OSDI 2004: 137-150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** G.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Malewicz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M. H.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Austern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A. J. C. Bik, J. C.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Dehnert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I. Horn, N.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Leiser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Pregel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: a system for large-scale graph processing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SIGMOD Conference 2010: 135-146</a:t>
            </a:r>
            <a:endParaRPr lang="el-G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884" y="450912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Storage?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Data</a:t>
            </a: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Collected using available APIs (Twitter,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Facebook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etc)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Using existing collections, e.g., from SNAP (more in the webpage), permission may be required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78488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Stanford Large Network Dataset Collection</a:t>
            </a:r>
            <a:endParaRPr lang="en-US" sz="1100" dirty="0"/>
          </a:p>
          <a:p>
            <a:r>
              <a:rPr lang="en-US" sz="1100" dirty="0">
                <a:hlinkClick r:id="rId3"/>
              </a:rPr>
              <a:t>60 large social and information network datasets</a:t>
            </a:r>
            <a:endParaRPr lang="en-US" sz="1100" dirty="0"/>
          </a:p>
          <a:p>
            <a:r>
              <a:rPr lang="en-US" sz="1100" b="1" dirty="0" err="1"/>
              <a:t>Coauthorship</a:t>
            </a:r>
            <a:r>
              <a:rPr lang="en-US" sz="1100" b="1" dirty="0"/>
              <a:t> and Citation Networks</a:t>
            </a:r>
          </a:p>
          <a:p>
            <a:r>
              <a:rPr lang="en-US" sz="1100" dirty="0">
                <a:hlinkClick r:id="rId4"/>
              </a:rPr>
              <a:t>DBLP</a:t>
            </a:r>
            <a:r>
              <a:rPr lang="en-US" sz="1100" dirty="0"/>
              <a:t>: Collaboration network of computer scientists</a:t>
            </a:r>
          </a:p>
          <a:p>
            <a:r>
              <a:rPr lang="en-US" sz="1100" dirty="0">
                <a:hlinkClick r:id="rId5"/>
              </a:rPr>
              <a:t>KDD Cup Dataset</a:t>
            </a:r>
            <a:endParaRPr lang="en-US" sz="1100" dirty="0"/>
          </a:p>
          <a:p>
            <a:r>
              <a:rPr lang="en-US" sz="1100" b="1" dirty="0"/>
              <a:t>Internet Topology</a:t>
            </a:r>
          </a:p>
          <a:p>
            <a:r>
              <a:rPr lang="en-US" sz="1100" dirty="0">
                <a:hlinkClick r:id="rId6"/>
              </a:rPr>
              <a:t>AS Graphs</a:t>
            </a:r>
            <a:r>
              <a:rPr lang="en-US" sz="1100" dirty="0"/>
              <a:t>: AS-level </a:t>
            </a:r>
            <a:r>
              <a:rPr lang="en-US" sz="1100" dirty="0" err="1"/>
              <a:t>connectivities</a:t>
            </a:r>
            <a:r>
              <a:rPr lang="en-US" sz="1100" dirty="0"/>
              <a:t> inferred from Oregon route-views, Looking glass data and Routing registry data</a:t>
            </a:r>
          </a:p>
          <a:p>
            <a:r>
              <a:rPr lang="en-US" sz="1100" b="1" dirty="0"/>
              <a:t>Yelp Data</a:t>
            </a:r>
          </a:p>
          <a:p>
            <a:r>
              <a:rPr lang="en-US" sz="1100" dirty="0">
                <a:hlinkClick r:id="rId7"/>
              </a:rPr>
              <a:t>Yelp Review Data</a:t>
            </a:r>
            <a:r>
              <a:rPr lang="en-US" sz="1100" dirty="0"/>
              <a:t>: reviews of the 250 closest businesses for 30 universities for students and academics to explore and research</a:t>
            </a:r>
          </a:p>
          <a:p>
            <a:r>
              <a:rPr lang="en-US" sz="1100" b="1" dirty="0" err="1"/>
              <a:t>Youtube</a:t>
            </a:r>
            <a:r>
              <a:rPr lang="en-US" sz="1100" b="1" dirty="0"/>
              <a:t> dataset</a:t>
            </a:r>
          </a:p>
          <a:p>
            <a:r>
              <a:rPr lang="en-US" sz="1100" dirty="0" err="1">
                <a:hlinkClick r:id="rId8"/>
              </a:rPr>
              <a:t>Youtube</a:t>
            </a:r>
            <a:r>
              <a:rPr lang="en-US" sz="1100" dirty="0">
                <a:hlinkClick r:id="rId8"/>
              </a:rPr>
              <a:t> data</a:t>
            </a:r>
            <a:r>
              <a:rPr lang="en-US" sz="1100" dirty="0"/>
              <a:t>: YouTube videos as nodes. Edge a-&gt;b means video b is in the related video list (first 20 only) of a video a.</a:t>
            </a:r>
          </a:p>
          <a:p>
            <a:r>
              <a:rPr lang="en-US" sz="1100" b="1" dirty="0"/>
              <a:t>Amazon product </a:t>
            </a:r>
            <a:r>
              <a:rPr lang="en-US" sz="1100" b="1" dirty="0" err="1"/>
              <a:t>copurchasing</a:t>
            </a:r>
            <a:r>
              <a:rPr lang="en-US" sz="1100" b="1" dirty="0"/>
              <a:t> networks and metadata</a:t>
            </a:r>
          </a:p>
          <a:p>
            <a:r>
              <a:rPr lang="en-US" sz="1100" dirty="0">
                <a:hlinkClick r:id="rId9"/>
              </a:rPr>
              <a:t>Amazon Data</a:t>
            </a:r>
            <a:r>
              <a:rPr lang="en-US" sz="1100" dirty="0"/>
              <a:t>: The data was collected by crawling Amazon website and contains product metadata and review information about 548,552 different products (Books, music CDs, DVDs and VHS video tapes).</a:t>
            </a:r>
          </a:p>
          <a:p>
            <a:r>
              <a:rPr lang="en-US" sz="1100" b="1" dirty="0"/>
              <a:t>Wikipedia</a:t>
            </a:r>
          </a:p>
          <a:p>
            <a:r>
              <a:rPr lang="en-US" sz="1100" dirty="0">
                <a:hlinkClick r:id="rId10"/>
              </a:rPr>
              <a:t>Wikipedia page to page link data</a:t>
            </a:r>
            <a:r>
              <a:rPr lang="en-US" sz="1100" dirty="0"/>
              <a:t>: A list of all page-to-page links in Wikipedia</a:t>
            </a:r>
          </a:p>
          <a:p>
            <a:r>
              <a:rPr lang="en-US" sz="1100" dirty="0" err="1">
                <a:hlinkClick r:id="rId11"/>
              </a:rPr>
              <a:t>DBPedia</a:t>
            </a:r>
            <a:r>
              <a:rPr lang="en-US" sz="1100" dirty="0"/>
              <a:t>: The </a:t>
            </a:r>
            <a:r>
              <a:rPr lang="en-US" sz="1100" dirty="0" err="1"/>
              <a:t>DBpedia</a:t>
            </a:r>
            <a:r>
              <a:rPr lang="en-US" sz="1100" dirty="0"/>
              <a:t> data set uses a large multi-domain ontology which has been derived from Wikipedia.</a:t>
            </a:r>
          </a:p>
          <a:p>
            <a:r>
              <a:rPr lang="en-US" sz="1100" dirty="0">
                <a:hlinkClick r:id="rId12"/>
              </a:rPr>
              <a:t>Edits and talks</a:t>
            </a:r>
            <a:r>
              <a:rPr lang="en-US" sz="1100" dirty="0"/>
              <a:t>: Complete edit history (all revisions, all pages) of Wikipedia since its inception till January 2008.</a:t>
            </a:r>
          </a:p>
          <a:p>
            <a:r>
              <a:rPr lang="en-US" sz="1100" b="1" dirty="0"/>
              <a:t>Movie Ratings</a:t>
            </a:r>
          </a:p>
          <a:p>
            <a:r>
              <a:rPr lang="en-US" sz="1100" dirty="0">
                <a:hlinkClick r:id="rId13"/>
              </a:rPr>
              <a:t>IMDB database</a:t>
            </a:r>
            <a:r>
              <a:rPr lang="en-US" sz="1100" dirty="0"/>
              <a:t>: Movie ratings from IMDB</a:t>
            </a:r>
          </a:p>
          <a:p>
            <a:r>
              <a:rPr lang="en-US" sz="1100" dirty="0">
                <a:hlinkClick r:id="rId14"/>
              </a:rPr>
              <a:t>User rating data</a:t>
            </a:r>
            <a:r>
              <a:rPr lang="en-US" sz="1100" dirty="0"/>
              <a:t>: Movie ratings from </a:t>
            </a:r>
            <a:r>
              <a:rPr lang="en-US" sz="1100" dirty="0" err="1"/>
              <a:t>MovieLens</a:t>
            </a:r>
            <a:endParaRPr lang="en-US" sz="11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Jure </a:t>
            </a:r>
            <a:r>
              <a:rPr lang="en-US" dirty="0" err="1"/>
              <a:t>Leskovec</a:t>
            </a:r>
            <a:r>
              <a:rPr lang="en-US" dirty="0"/>
              <a:t> </a:t>
            </a:r>
            <a:r>
              <a:rPr lang="en-US"/>
              <a:t>for some </a:t>
            </a:r>
            <a:r>
              <a:rPr lang="en-US" dirty="0"/>
              <a:t>of the material from his course notes.</a:t>
            </a:r>
          </a:p>
          <a:p>
            <a:endParaRPr lang="en-US" dirty="0"/>
          </a:p>
          <a:p>
            <a:r>
              <a:rPr lang="en-US" dirty="0"/>
              <a:t>M. E. J. Newman, </a:t>
            </a:r>
            <a:r>
              <a:rPr lang="en-US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dirty="0"/>
              <a:t>, SIAM Reviews, 45(2): 167-256, 2003 </a:t>
            </a:r>
          </a:p>
        </p:txBody>
      </p:sp>
    </p:spTree>
    <p:extLst>
      <p:ext uri="{BB962C8B-B14F-4D97-AF65-F5344CB8AC3E}">
        <p14:creationId xmlns:p14="http://schemas.microsoft.com/office/powerpoint/2010/main" val="260574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Theory Reminder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2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Undirected Graph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/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vertices (nodes)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edges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539750" y="4767263"/>
            <a:ext cx="45802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undirected</a:t>
            </a:r>
            <a:r>
              <a:rPr lang="en-US" sz="2400" dirty="0">
                <a:latin typeface="Tahoma" pitchFamily="34" charset="0"/>
              </a:rPr>
              <a:t> graph</a:t>
            </a:r>
          </a:p>
          <a:p>
            <a:r>
              <a:rPr lang="en-US" sz="2400" dirty="0">
                <a:latin typeface="Tahoma" pitchFamily="34" charset="0"/>
              </a:rPr>
              <a:t>V = {1, 2, 3, 4, 5}</a:t>
            </a:r>
          </a:p>
          <a:p>
            <a:r>
              <a:rPr lang="en-US" sz="2400" dirty="0">
                <a:latin typeface="Tahoma" pitchFamily="34" charset="0"/>
              </a:rPr>
              <a:t>E={(1,2),(1,3),(2,3),(3,4),(4,5)}</a:t>
            </a:r>
          </a:p>
        </p:txBody>
      </p:sp>
    </p:spTree>
    <p:extLst>
      <p:ext uri="{BB962C8B-B14F-4D97-AF65-F5344CB8AC3E}">
        <p14:creationId xmlns:p14="http://schemas.microsoft.com/office/powerpoint/2010/main" val="36781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29" grpId="0"/>
      <p:bldP spid="184330" grpId="0"/>
      <p:bldP spid="184331" grpId="0"/>
      <p:bldP spid="184332" grpId="0"/>
      <p:bldP spid="184333" grpId="0"/>
      <p:bldP spid="184334" grpId="0" animBg="1"/>
      <p:bldP spid="184335" grpId="0" animBg="1"/>
      <p:bldP spid="184336" grpId="0" animBg="1"/>
      <p:bldP spid="184337" grpId="0" animBg="1"/>
      <p:bldP spid="184338" grpId="0" animBg="1"/>
      <p:bldP spid="1843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</a:t>
            </a:r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457200" y="4694238"/>
            <a:ext cx="57280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directed</a:t>
            </a:r>
            <a:r>
              <a:rPr lang="en-US" sz="2400" dirty="0">
                <a:latin typeface="Tahoma" pitchFamily="34" charset="0"/>
              </a:rPr>
              <a:t> graph</a:t>
            </a:r>
          </a:p>
          <a:p>
            <a:r>
              <a:rPr lang="en-US" sz="2400" dirty="0">
                <a:latin typeface="Tahoma" pitchFamily="34" charset="0"/>
              </a:rPr>
              <a:t>V = {1, 2, 3, 4, 5}</a:t>
            </a:r>
          </a:p>
          <a:p>
            <a:r>
              <a:rPr lang="en-US" sz="2400" dirty="0">
                <a:latin typeface="Tahoma" pitchFamily="34" charset="0"/>
              </a:rPr>
              <a:t>E={‹1,2›, ‹2,1› ‹1,3›, ‹3,2›, ‹3,4›, ‹4,5›}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8312" y="1700213"/>
            <a:ext cx="461168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/>
              <a:t>Graph </a:t>
            </a:r>
            <a:r>
              <a:rPr lang="en-US" sz="280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>
                <a:solidFill>
                  <a:srgbClr val="00B0F0"/>
                </a:solidFill>
              </a:rPr>
              <a:t>V</a:t>
            </a:r>
            <a:r>
              <a:rPr lang="en-US" sz="2400"/>
              <a:t> = set of vertices (nodes)</a:t>
            </a:r>
          </a:p>
          <a:p>
            <a:pPr lvl="1"/>
            <a:r>
              <a:rPr lang="en-US" sz="2400">
                <a:solidFill>
                  <a:srgbClr val="00B0F0"/>
                </a:solidFill>
              </a:rPr>
              <a:t>E</a:t>
            </a:r>
            <a:r>
              <a:rPr lang="en-US" sz="2400"/>
              <a:t> = set of edges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879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vertices (nodes)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edges and their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39" name="Text Box 19"/>
              <p:cNvSpPr txBox="1">
                <a:spLocks noChangeArrowheads="1"/>
              </p:cNvSpPr>
              <p:nvPr/>
            </p:nvSpPr>
            <p:spPr bwMode="auto">
              <a:xfrm>
                <a:off x="524368" y="5278438"/>
                <a:ext cx="8149732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</a:rPr>
                  <a:t>Weighted</a:t>
                </a:r>
                <a:r>
                  <a:rPr lang="en-US" sz="2400" dirty="0">
                    <a:latin typeface="Tahoma" pitchFamily="34" charset="0"/>
                  </a:rPr>
                  <a:t> graph</a:t>
                </a:r>
              </a:p>
              <a:p>
                <a:r>
                  <a:rPr lang="en-US" sz="2400" dirty="0">
                    <a:latin typeface="Tahoma" pitchFamily="34" charset="0"/>
                  </a:rPr>
                  <a:t>V = {1, 2, 3, 4, 5}</a:t>
                </a:r>
              </a:p>
              <a:p>
                <a:r>
                  <a:rPr lang="en-US" sz="2400" dirty="0">
                    <a:latin typeface="Tahoma" pitchFamily="34" charset="0"/>
                  </a:rPr>
                  <a:t>E={(1,2,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</a:rPr>
                  <a:t>),(1,3,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</a:rPr>
                  <a:t>),(2,3,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</a:rPr>
                  <a:t>),(3,4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</a:rPr>
                  <a:t>),(4,5,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</a:rPr>
                  <a:t>)}</a:t>
                </a:r>
              </a:p>
            </p:txBody>
          </p:sp>
        </mc:Choice>
        <mc:Fallback xmlns="">
          <p:sp>
            <p:nvSpPr>
              <p:cNvPr id="18433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368" y="5278438"/>
                <a:ext cx="8149732" cy="1261884"/>
              </a:xfrm>
              <a:prstGeom prst="rect">
                <a:avLst/>
              </a:prstGeom>
              <a:blipFill rotWithShape="0">
                <a:blip r:embed="rId3"/>
                <a:stretch>
                  <a:fillRect l="-1122" t="-3865" r="-299" b="-77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5999957" y="2235994"/>
                <a:ext cx="67012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957" y="2235994"/>
                <a:ext cx="67012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7923811" y="2514640"/>
                <a:ext cx="67544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3811" y="2514640"/>
                <a:ext cx="67544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6754715" y="3429000"/>
                <a:ext cx="67012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4715" y="3429000"/>
                <a:ext cx="67012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8213725" y="4204256"/>
                <a:ext cx="67544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3725" y="4204256"/>
                <a:ext cx="67544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6858265" y="4940578"/>
                <a:ext cx="66845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265" y="4940578"/>
                <a:ext cx="66845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2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3421" y="3940175"/>
            <a:ext cx="589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Weights can be either distances or similarities</a:t>
            </a:r>
          </a:p>
        </p:txBody>
      </p:sp>
    </p:spTree>
    <p:extLst>
      <p:ext uri="{BB962C8B-B14F-4D97-AF65-F5344CB8AC3E}">
        <p14:creationId xmlns:p14="http://schemas.microsoft.com/office/powerpoint/2010/main" val="1985829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891" y="47534"/>
            <a:ext cx="7705725" cy="1008062"/>
          </a:xfrm>
        </p:spPr>
        <p:txBody>
          <a:bodyPr/>
          <a:lstStyle/>
          <a:p>
            <a:r>
              <a:rPr lang="en-US" dirty="0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866258" y="2853209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377558" y="1916584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674546" y="30691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442521" y="43645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8098283" y="4508971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721796" y="3069109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377558" y="1484784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726933" y="3372321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150671" y="4812184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421883" y="4739159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6153596" y="2132484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666483" y="2132484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6153596" y="2996084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314183" y="3356446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729858" y="4508971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336650" y="4239096"/>
            <a:ext cx="51323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degree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d(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>
                <a:latin typeface="Tahoma" pitchFamily="34" charset="0"/>
              </a:rPr>
              <a:t> of node 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Size of N(</a:t>
            </a:r>
            <a:r>
              <a:rPr lang="en-US" sz="2400" dirty="0" err="1">
                <a:latin typeface="Tahoma" pitchFamily="34" charset="0"/>
              </a:rPr>
              <a:t>i</a:t>
            </a:r>
            <a:r>
              <a:rPr lang="en-US" sz="2400" dirty="0">
                <a:latin typeface="Tahoma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number of edges </a:t>
            </a:r>
            <a:r>
              <a:rPr lang="en-US" sz="2400" dirty="0">
                <a:solidFill>
                  <a:srgbClr val="FF9900"/>
                </a:solidFill>
                <a:latin typeface="Tahoma" pitchFamily="34" charset="0"/>
              </a:rPr>
              <a:t>incident</a:t>
            </a:r>
            <a:r>
              <a:rPr lang="en-US" sz="2400" dirty="0">
                <a:latin typeface="Tahoma" pitchFamily="34" charset="0"/>
              </a:rPr>
              <a:t> on </a:t>
            </a:r>
            <a:r>
              <a:rPr lang="en-US" sz="24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36650" y="2143314"/>
            <a:ext cx="4942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Neighborhood 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N(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>
                <a:latin typeface="Tahoma" pitchFamily="34" charset="0"/>
              </a:rPr>
              <a:t> of node 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Set of nodes adjacent to </a:t>
            </a:r>
            <a:r>
              <a:rPr lang="en-US" sz="24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0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Economy</a:t>
            </a: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7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3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891" y="47534"/>
            <a:ext cx="7705725" cy="1008062"/>
          </a:xfrm>
        </p:spPr>
        <p:txBody>
          <a:bodyPr/>
          <a:lstStyle/>
          <a:p>
            <a:r>
              <a:rPr lang="en-US" dirty="0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866258" y="2853209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377558" y="1916584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674546" y="30691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442521" y="43645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8098283" y="4508971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721796" y="3069109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377558" y="1484784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726933" y="3372321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150671" y="4812184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421883" y="4739159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6153596" y="2132484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666483" y="2132484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6153596" y="2996084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314183" y="3356446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729858" y="4508971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485202" y="1306032"/>
            <a:ext cx="54721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Tahoma" pitchFamily="34" charset="0"/>
              </a:rPr>
              <a:t>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[d(1),d(2),d(3),d(4),d(5)]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[2,2,3,2,1]</a:t>
            </a:r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475109" y="2971478"/>
            <a:ext cx="547211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BF01B6"/>
                </a:solidFill>
                <a:latin typeface="Tahoma" pitchFamily="34" charset="0"/>
              </a:rPr>
              <a:t>degree histogram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[(1:1),(2:3),(3,1)]</a:t>
            </a: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894053"/>
              </p:ext>
            </p:extLst>
          </p:nvPr>
        </p:nvGraphicFramePr>
        <p:xfrm>
          <a:off x="899592" y="4000002"/>
          <a:ext cx="2701158" cy="16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15876" y="5506716"/>
            <a:ext cx="5472112" cy="114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degree distribution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[(1:0.2),(2:0.6),(3,0.2)]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4187642328"/>
              </p:ext>
            </p:extLst>
          </p:nvPr>
        </p:nvGraphicFramePr>
        <p:xfrm>
          <a:off x="5060479" y="5276528"/>
          <a:ext cx="2903984" cy="174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7214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190467" name="Oval 3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8" name="Oval 4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82" name="Rectangle 18"/>
              <p:cNvSpPr>
                <a:spLocks noChangeArrowheads="1"/>
              </p:cNvSpPr>
              <p:nvPr/>
            </p:nvSpPr>
            <p:spPr bwMode="auto">
              <a:xfrm>
                <a:off x="395288" y="1641702"/>
                <a:ext cx="5038725" cy="1512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in-degree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𝑖𝑛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incoming to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1641702"/>
                <a:ext cx="5038725" cy="1512888"/>
              </a:xfrm>
              <a:prstGeom prst="rect">
                <a:avLst/>
              </a:prstGeom>
              <a:blipFill rotWithShape="0">
                <a:blip r:embed="rId3"/>
                <a:stretch>
                  <a:fillRect l="-1695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483" name="Rectangle 19"/>
              <p:cNvSpPr>
                <a:spLocks noChangeArrowheads="1"/>
              </p:cNvSpPr>
              <p:nvPr/>
            </p:nvSpPr>
            <p:spPr bwMode="auto">
              <a:xfrm>
                <a:off x="387156" y="2967831"/>
                <a:ext cx="4608760" cy="1512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out-degree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 err="1">
                        <a:solidFill>
                          <a:srgbClr val="00B0F0"/>
                        </a:solidFill>
                        <a:latin typeface="Cambria Math"/>
                      </a:rPr>
                      <m:t>𝑜𝑢𝑡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leaving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156" y="2967831"/>
                <a:ext cx="4608760" cy="1512887"/>
              </a:xfrm>
              <a:prstGeom prst="rect">
                <a:avLst/>
              </a:prstGeom>
              <a:blipFill rotWithShape="0">
                <a:blip r:embed="rId4"/>
                <a:stretch>
                  <a:fillRect l="-1852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177007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[1,2,1,1,1]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sequence 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[2,1,2,1,0]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27201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histogram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[(1:4),(2:1)]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histogram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[(0:1),(1:2),(2:2)]</a:t>
            </a:r>
          </a:p>
        </p:txBody>
      </p:sp>
    </p:spTree>
    <p:extLst>
      <p:ext uri="{BB962C8B-B14F-4D97-AF65-F5344CB8AC3E}">
        <p14:creationId xmlns:p14="http://schemas.microsoft.com/office/powerpoint/2010/main" val="189503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Traversals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traversal</a:t>
            </a:r>
            <a:r>
              <a:rPr lang="en-US" dirty="0"/>
              <a:t> is a procedure for visiting (going through) all the nodes in a graph</a:t>
            </a:r>
          </a:p>
        </p:txBody>
      </p:sp>
    </p:spTree>
    <p:extLst>
      <p:ext uri="{BB962C8B-B14F-4D97-AF65-F5344CB8AC3E}">
        <p14:creationId xmlns:p14="http://schemas.microsoft.com/office/powerpoint/2010/main" val="3624957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Traversal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Depth-First Search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DFS</a:t>
            </a:r>
            <a:r>
              <a:rPr lang="en-US" dirty="0"/>
              <a:t>) starts from a node </a:t>
            </a:r>
            <a:r>
              <a:rPr lang="en-US" dirty="0" err="1"/>
              <a:t>i</a:t>
            </a:r>
            <a:r>
              <a:rPr lang="en-US" dirty="0"/>
              <a:t>, selects one of its neighbors j from N(</a:t>
            </a:r>
            <a:r>
              <a:rPr lang="en-US" dirty="0" err="1"/>
              <a:t>i</a:t>
            </a:r>
            <a:r>
              <a:rPr lang="en-US" dirty="0"/>
              <a:t>) and performs Depth-First Search on j before visiting other neighbors in N(</a:t>
            </a:r>
            <a:r>
              <a:rPr lang="en-US" dirty="0" err="1"/>
              <a:t>i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The algorithm can be implemented using a </a:t>
            </a:r>
            <a:r>
              <a:rPr lang="en-US" i="1" dirty="0">
                <a:solidFill>
                  <a:srgbClr val="FF9900"/>
                </a:solidFill>
              </a:rPr>
              <a:t>stack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89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US" dirty="0"/>
              <a:t>Example for a tree graph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60" y="1340768"/>
            <a:ext cx="5249680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0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Traversal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Breadth-First-Search (</a:t>
            </a:r>
            <a:r>
              <a:rPr lang="en-US" dirty="0">
                <a:solidFill>
                  <a:srgbClr val="0070C0"/>
                </a:solidFill>
              </a:rPr>
              <a:t>BFS</a:t>
            </a:r>
            <a:r>
              <a:rPr lang="en-US" dirty="0"/>
              <a:t>) starts from a node, visits all its immediate neighbors first, and then moves to the second level by traversing their neighbors.</a:t>
            </a:r>
          </a:p>
          <a:p>
            <a:pPr lvl="1"/>
            <a:r>
              <a:rPr lang="en-US" dirty="0"/>
              <a:t>The algorithm can be implemented using a </a:t>
            </a:r>
            <a:r>
              <a:rPr lang="en-US" i="1" dirty="0">
                <a:solidFill>
                  <a:srgbClr val="0070C0"/>
                </a:solidFill>
              </a:rPr>
              <a:t>queue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24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BFS on a tree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700808"/>
            <a:ext cx="7048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99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15859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Path 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>
                <a:solidFill>
                  <a:srgbClr val="00B0F0"/>
                </a:solidFill>
              </a:rPr>
              <a:t>j</a:t>
            </a:r>
            <a:r>
              <a:rPr lang="en-US" sz="2400" dirty="0"/>
              <a:t>: a sequence of edges (directed or undirected) 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>
                <a:solidFill>
                  <a:srgbClr val="00B0F0"/>
                </a:solidFill>
              </a:rPr>
              <a:t>j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path </a:t>
            </a:r>
            <a:r>
              <a:rPr lang="en-US" sz="2000" dirty="0">
                <a:solidFill>
                  <a:schemeClr val="hlink"/>
                </a:solidFill>
              </a:rPr>
              <a:t>length</a:t>
            </a:r>
            <a:r>
              <a:rPr lang="en-US" sz="2000" dirty="0"/>
              <a:t>: number of edges on the path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nodes </a:t>
            </a:r>
            <a:r>
              <a:rPr lang="en-US" sz="2000" dirty="0" err="1"/>
              <a:t>i</a:t>
            </a:r>
            <a:r>
              <a:rPr lang="en-US" sz="2000" dirty="0"/>
              <a:t> and j are </a:t>
            </a:r>
            <a:r>
              <a:rPr lang="en-US" sz="2000" dirty="0">
                <a:solidFill>
                  <a:schemeClr val="hlink"/>
                </a:solidFill>
              </a:rPr>
              <a:t>connected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cycle: </a:t>
            </a:r>
            <a:r>
              <a:rPr lang="en-US" sz="2000" dirty="0"/>
              <a:t>a path that starts and ends at the same node</a:t>
            </a:r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5364163" y="44878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6875463" y="35512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Oval 6"/>
          <p:cNvSpPr>
            <a:spLocks noChangeArrowheads="1"/>
          </p:cNvSpPr>
          <p:nvPr/>
        </p:nvSpPr>
        <p:spPr bwMode="auto">
          <a:xfrm>
            <a:off x="8172450" y="47037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Oval 7"/>
          <p:cNvSpPr>
            <a:spLocks noChangeArrowheads="1"/>
          </p:cNvSpPr>
          <p:nvPr/>
        </p:nvSpPr>
        <p:spPr bwMode="auto">
          <a:xfrm>
            <a:off x="5940425" y="5999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Oval 8"/>
          <p:cNvSpPr>
            <a:spLocks noChangeArrowheads="1"/>
          </p:cNvSpPr>
          <p:nvPr/>
        </p:nvSpPr>
        <p:spPr bwMode="auto">
          <a:xfrm>
            <a:off x="7596188" y="61436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219700" y="47037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6875463" y="31194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8224838" y="50069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7648575" y="6446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919788" y="63738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V="1">
            <a:off x="5651500" y="37671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7164388" y="37671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5651500" y="46307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V="1">
            <a:off x="7812088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6227763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1" name="Oval 19"/>
          <p:cNvSpPr>
            <a:spLocks noChangeArrowheads="1"/>
          </p:cNvSpPr>
          <p:nvPr/>
        </p:nvSpPr>
        <p:spPr bwMode="auto">
          <a:xfrm>
            <a:off x="1546225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Oval 20"/>
          <p:cNvSpPr>
            <a:spLocks noChangeArrowheads="1"/>
          </p:cNvSpPr>
          <p:nvPr/>
        </p:nvSpPr>
        <p:spPr bwMode="auto">
          <a:xfrm>
            <a:off x="3057525" y="35512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4354513" y="47037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2122488" y="59991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3778250" y="6143625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1401763" y="47037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3057525" y="31194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4406900" y="50069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3830638" y="64468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2101850" y="63738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 flipV="1">
            <a:off x="1833563" y="37671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3346450" y="37671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>
            <a:off x="1833563" y="46307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 flipV="1">
            <a:off x="3994150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2409825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734"/>
            <a:ext cx="8229600" cy="1143000"/>
          </a:xfrm>
        </p:spPr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6629"/>
            <a:ext cx="8579296" cy="4525963"/>
          </a:xfrm>
        </p:spPr>
        <p:txBody>
          <a:bodyPr/>
          <a:lstStyle/>
          <a:p>
            <a:r>
              <a:rPr lang="en-US" dirty="0"/>
              <a:t>Shortest Path from node 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/>
              <a:t> to node </a:t>
            </a:r>
            <a:r>
              <a:rPr lang="en-US" dirty="0">
                <a:solidFill>
                  <a:srgbClr val="00B0F0"/>
                </a:solidFill>
              </a:rPr>
              <a:t>j</a:t>
            </a:r>
          </a:p>
          <a:p>
            <a:pPr lvl="1"/>
            <a:r>
              <a:rPr lang="en-US" dirty="0"/>
              <a:t>also known as </a:t>
            </a:r>
            <a:r>
              <a:rPr lang="en-US" dirty="0">
                <a:solidFill>
                  <a:schemeClr val="hlink"/>
                </a:solidFill>
              </a:rPr>
              <a:t>BFS path</a:t>
            </a:r>
            <a:r>
              <a:rPr lang="en-US" dirty="0"/>
              <a:t>, or </a:t>
            </a:r>
            <a:r>
              <a:rPr lang="en-US" dirty="0">
                <a:solidFill>
                  <a:schemeClr val="hlink"/>
                </a:solidFill>
              </a:rPr>
              <a:t>geodesic path</a:t>
            </a:r>
          </a:p>
          <a:p>
            <a:pPr lvl="1"/>
            <a:r>
              <a:rPr lang="en-US" dirty="0"/>
              <a:t>We can find all shortest paths from a node using BFS</a:t>
            </a:r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5364163" y="46104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6875463" y="3673872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8172450" y="48263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5940425" y="61217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7596188" y="6266259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219700" y="4826397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6875463" y="3242072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8224838" y="5129609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7862887" y="6400552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4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919788" y="6496447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 flipV="1">
            <a:off x="5651500" y="3889772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7164388" y="3889772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5651500" y="4753372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V="1">
            <a:off x="7812088" y="5113734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6227763" y="6266259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1546225" y="45596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Oval 20"/>
          <p:cNvSpPr>
            <a:spLocks noChangeArrowheads="1"/>
          </p:cNvSpPr>
          <p:nvPr/>
        </p:nvSpPr>
        <p:spPr bwMode="auto">
          <a:xfrm>
            <a:off x="3057525" y="3623072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4581" name="Oval 21"/>
          <p:cNvSpPr>
            <a:spLocks noChangeArrowheads="1"/>
          </p:cNvSpPr>
          <p:nvPr/>
        </p:nvSpPr>
        <p:spPr bwMode="auto">
          <a:xfrm>
            <a:off x="4354513" y="47755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Oval 22"/>
          <p:cNvSpPr>
            <a:spLocks noChangeArrowheads="1"/>
          </p:cNvSpPr>
          <p:nvPr/>
        </p:nvSpPr>
        <p:spPr bwMode="auto">
          <a:xfrm>
            <a:off x="2122488" y="60709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Oval 23"/>
          <p:cNvSpPr>
            <a:spLocks noChangeArrowheads="1"/>
          </p:cNvSpPr>
          <p:nvPr/>
        </p:nvSpPr>
        <p:spPr bwMode="auto">
          <a:xfrm>
            <a:off x="3778250" y="6215459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1401763" y="4775597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057525" y="3191272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4406900" y="5078809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3830638" y="6518672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2101850" y="6445647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V="1">
            <a:off x="1833563" y="3838972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>
            <a:off x="3346450" y="3838972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1833563" y="4702572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V="1">
            <a:off x="3994150" y="5062934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3" name="Line 33"/>
          <p:cNvSpPr>
            <a:spLocks noChangeShapeType="1"/>
          </p:cNvSpPr>
          <p:nvPr/>
        </p:nvSpPr>
        <p:spPr bwMode="auto">
          <a:xfrm>
            <a:off x="2409825" y="6215459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64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 on 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paths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weighted</a:t>
            </a:r>
            <a:r>
              <a:rPr lang="en-US" dirty="0"/>
              <a:t> graphs are harder to construct</a:t>
            </a:r>
          </a:p>
          <a:p>
            <a:pPr lvl="1"/>
            <a:r>
              <a:rPr lang="en-US" dirty="0"/>
              <a:t>There are several well known algorithms for finding </a:t>
            </a:r>
            <a:r>
              <a:rPr lang="en-US" dirty="0">
                <a:solidFill>
                  <a:srgbClr val="0070C0"/>
                </a:solidFill>
              </a:rPr>
              <a:t>single-source</a:t>
            </a:r>
            <a:r>
              <a:rPr lang="en-US" dirty="0"/>
              <a:t>, or </a:t>
            </a:r>
            <a:r>
              <a:rPr lang="en-US" dirty="0">
                <a:solidFill>
                  <a:srgbClr val="0070C0"/>
                </a:solidFill>
              </a:rPr>
              <a:t>all-pairs </a:t>
            </a:r>
            <a:r>
              <a:rPr lang="en-US" dirty="0"/>
              <a:t>shortest paths</a:t>
            </a:r>
          </a:p>
          <a:p>
            <a:pPr lvl="1"/>
            <a:r>
              <a:rPr lang="en-US" dirty="0"/>
              <a:t>For example: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336299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Cell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84168" cy="50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44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9900"/>
                </a:solidFill>
              </a:rPr>
              <a:t>longest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shortest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path</a:t>
            </a:r>
            <a:r>
              <a:rPr lang="en-US" dirty="0"/>
              <a:t> in the graph</a:t>
            </a:r>
          </a:p>
        </p:txBody>
      </p:sp>
      <p:sp>
        <p:nvSpPr>
          <p:cNvPr id="196612" name="Oval 4"/>
          <p:cNvSpPr>
            <a:spLocks noChangeArrowheads="1"/>
          </p:cNvSpPr>
          <p:nvPr/>
        </p:nvSpPr>
        <p:spPr bwMode="auto">
          <a:xfrm>
            <a:off x="53641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6875463" y="33353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Oval 6"/>
          <p:cNvSpPr>
            <a:spLocks noChangeArrowheads="1"/>
          </p:cNvSpPr>
          <p:nvPr/>
        </p:nvSpPr>
        <p:spPr bwMode="auto">
          <a:xfrm>
            <a:off x="8172450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5940425" y="57832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7596188" y="59277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5219700" y="44878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6875463" y="29035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8224838" y="47910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7648575" y="62309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5919788" y="6157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22" name="Line 14"/>
          <p:cNvSpPr>
            <a:spLocks noChangeShapeType="1"/>
          </p:cNvSpPr>
          <p:nvPr/>
        </p:nvSpPr>
        <p:spPr bwMode="auto">
          <a:xfrm flipV="1">
            <a:off x="5651500" y="35512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7164388" y="35512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5651500" y="44148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V="1">
            <a:off x="7812088" y="47752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6227763" y="59277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1546225" y="4221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Oval 20"/>
          <p:cNvSpPr>
            <a:spLocks noChangeArrowheads="1"/>
          </p:cNvSpPr>
          <p:nvPr/>
        </p:nvSpPr>
        <p:spPr bwMode="auto">
          <a:xfrm>
            <a:off x="3057525" y="32845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6629" name="Oval 21"/>
          <p:cNvSpPr>
            <a:spLocks noChangeArrowheads="1"/>
          </p:cNvSpPr>
          <p:nvPr/>
        </p:nvSpPr>
        <p:spPr bwMode="auto">
          <a:xfrm>
            <a:off x="4354513" y="4437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0" name="Oval 22"/>
          <p:cNvSpPr>
            <a:spLocks noChangeArrowheads="1"/>
          </p:cNvSpPr>
          <p:nvPr/>
        </p:nvSpPr>
        <p:spPr bwMode="auto">
          <a:xfrm>
            <a:off x="2122488" y="57324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1" name="Oval 23"/>
          <p:cNvSpPr>
            <a:spLocks noChangeArrowheads="1"/>
          </p:cNvSpPr>
          <p:nvPr/>
        </p:nvSpPr>
        <p:spPr bwMode="auto">
          <a:xfrm>
            <a:off x="3778250" y="5876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1401763" y="4437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3057525" y="2852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4406900" y="4740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3830638" y="6180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2101850" y="6107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V="1">
            <a:off x="1833563" y="3500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8" name="Line 30"/>
          <p:cNvSpPr>
            <a:spLocks noChangeShapeType="1"/>
          </p:cNvSpPr>
          <p:nvPr/>
        </p:nvSpPr>
        <p:spPr bwMode="auto">
          <a:xfrm>
            <a:off x="3346450" y="35004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1833563" y="43640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V="1">
            <a:off x="3994150" y="47244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1" name="Line 33"/>
          <p:cNvSpPr>
            <a:spLocks noChangeShapeType="1"/>
          </p:cNvSpPr>
          <p:nvPr/>
        </p:nvSpPr>
        <p:spPr bwMode="auto">
          <a:xfrm>
            <a:off x="2409825" y="58769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773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</a:t>
            </a:r>
          </a:p>
        </p:txBody>
      </p:sp>
      <p:sp>
        <p:nvSpPr>
          <p:cNvPr id="198659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</a:t>
            </a:r>
            <a:r>
              <a:rPr lang="en-US" sz="2800">
                <a:latin typeface="Tahoma" pitchFamily="34" charset="0"/>
              </a:rPr>
              <a:t> graph: a graph where there every pair of nodes is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Disconnected</a:t>
            </a:r>
            <a:r>
              <a:rPr lang="en-US" sz="2800">
                <a:latin typeface="Tahoma" pitchFamily="34" charset="0"/>
              </a:rPr>
              <a:t> graph: a graph that is not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 Components</a:t>
            </a:r>
            <a:r>
              <a:rPr lang="en-US" sz="2800">
                <a:latin typeface="Tahoma" pitchFamily="34" charset="0"/>
              </a:rPr>
              <a:t>: subsets of vertices that are connected</a:t>
            </a:r>
          </a:p>
        </p:txBody>
      </p:sp>
      <p:sp>
        <p:nvSpPr>
          <p:cNvPr id="198675" name="Oval 19"/>
          <p:cNvSpPr>
            <a:spLocks noChangeArrowheads="1"/>
          </p:cNvSpPr>
          <p:nvPr/>
        </p:nvSpPr>
        <p:spPr bwMode="auto">
          <a:xfrm rot="417350">
            <a:off x="6011863" y="4437063"/>
            <a:ext cx="2592387" cy="863600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6" name="Oval 20"/>
          <p:cNvSpPr>
            <a:spLocks noChangeArrowheads="1"/>
          </p:cNvSpPr>
          <p:nvPr/>
        </p:nvSpPr>
        <p:spPr bwMode="auto">
          <a:xfrm>
            <a:off x="5616575" y="2060575"/>
            <a:ext cx="3348038" cy="2232025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2" grpId="0" animBg="1"/>
      <p:bldP spid="198675" grpId="0" animBg="1"/>
      <p:bldP spid="19867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Connected Graph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7658100" cy="1730375"/>
          </a:xfrm>
        </p:spPr>
        <p:txBody>
          <a:bodyPr/>
          <a:lstStyle/>
          <a:p>
            <a:r>
              <a:rPr lang="en-US" sz="2800" dirty="0">
                <a:solidFill>
                  <a:srgbClr val="FF9900"/>
                </a:solidFill>
              </a:rPr>
              <a:t>Clique</a:t>
            </a:r>
            <a:r>
              <a:rPr lang="en-US" sz="2800" dirty="0"/>
              <a:t> </a:t>
            </a:r>
            <a:r>
              <a:rPr lang="en-US" sz="2800" dirty="0" err="1"/>
              <a:t>K</a:t>
            </a:r>
            <a:r>
              <a:rPr lang="en-US" sz="2800" baseline="-25000" dirty="0" err="1"/>
              <a:t>n</a:t>
            </a:r>
            <a:endParaRPr lang="en-US" sz="2800" baseline="-25000" dirty="0"/>
          </a:p>
          <a:p>
            <a:r>
              <a:rPr lang="en-US" sz="2800" dirty="0"/>
              <a:t>A graph that has all possible </a:t>
            </a:r>
            <a:r>
              <a:rPr lang="en-US" sz="2800" dirty="0">
                <a:solidFill>
                  <a:srgbClr val="00B0F0"/>
                </a:solidFill>
              </a:rPr>
              <a:t>n(n-1)/2 </a:t>
            </a:r>
            <a:r>
              <a:rPr lang="en-US" sz="2800" dirty="0"/>
              <a:t>edges</a:t>
            </a:r>
          </a:p>
        </p:txBody>
      </p:sp>
      <p:sp>
        <p:nvSpPr>
          <p:cNvPr id="200708" name="Oval 4"/>
          <p:cNvSpPr>
            <a:spLocks noChangeArrowheads="1"/>
          </p:cNvSpPr>
          <p:nvPr/>
        </p:nvSpPr>
        <p:spPr bwMode="auto">
          <a:xfrm>
            <a:off x="27717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42830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Oval 6"/>
          <p:cNvSpPr>
            <a:spLocks noChangeArrowheads="1"/>
          </p:cNvSpPr>
          <p:nvPr/>
        </p:nvSpPr>
        <p:spPr bwMode="auto">
          <a:xfrm>
            <a:off x="55800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Oval 7"/>
          <p:cNvSpPr>
            <a:spLocks noChangeArrowheads="1"/>
          </p:cNvSpPr>
          <p:nvPr/>
        </p:nvSpPr>
        <p:spPr bwMode="auto">
          <a:xfrm>
            <a:off x="33480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Oval 8"/>
          <p:cNvSpPr>
            <a:spLocks noChangeArrowheads="1"/>
          </p:cNvSpPr>
          <p:nvPr/>
        </p:nvSpPr>
        <p:spPr bwMode="auto">
          <a:xfrm>
            <a:off x="50038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6273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2830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6324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50561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3274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flipV="1">
            <a:off x="30591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 flipV="1">
            <a:off x="2987675" y="4343400"/>
            <a:ext cx="43180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45720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30591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V="1">
            <a:off x="3635375" y="44878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 flipV="1">
            <a:off x="52197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36353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500563" y="3406775"/>
            <a:ext cx="574675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 flipV="1">
            <a:off x="3563938" y="3406775"/>
            <a:ext cx="792162" cy="216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3059113" y="4271963"/>
            <a:ext cx="1944687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588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202755" name="Oval 3"/>
          <p:cNvSpPr>
            <a:spLocks noChangeArrowheads="1"/>
          </p:cNvSpPr>
          <p:nvPr/>
        </p:nvSpPr>
        <p:spPr bwMode="auto">
          <a:xfrm>
            <a:off x="5148263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Oval 4"/>
          <p:cNvSpPr>
            <a:spLocks noChangeArrowheads="1"/>
          </p:cNvSpPr>
          <p:nvPr/>
        </p:nvSpPr>
        <p:spPr bwMode="auto">
          <a:xfrm>
            <a:off x="6659563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7956550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Oval 6"/>
          <p:cNvSpPr>
            <a:spLocks noChangeArrowheads="1"/>
          </p:cNvSpPr>
          <p:nvPr/>
        </p:nvSpPr>
        <p:spPr bwMode="auto">
          <a:xfrm>
            <a:off x="5724525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Oval 7"/>
          <p:cNvSpPr>
            <a:spLocks noChangeArrowheads="1"/>
          </p:cNvSpPr>
          <p:nvPr/>
        </p:nvSpPr>
        <p:spPr bwMode="auto">
          <a:xfrm>
            <a:off x="7380288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5003800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659563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8008938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7432675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5703888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 flipV="1">
            <a:off x="5435600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6948488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5435600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7596188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6011863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395288" y="2060575"/>
            <a:ext cx="43195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Strongly connected graph:</a:t>
            </a:r>
            <a:r>
              <a:rPr lang="en-US" sz="2400">
                <a:latin typeface="Tahoma" pitchFamily="34" charset="0"/>
              </a:rPr>
              <a:t> there exists a path from every i to every j</a:t>
            </a: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395288" y="3644900"/>
            <a:ext cx="446563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Weakly connected graph:</a:t>
            </a:r>
            <a:r>
              <a:rPr lang="en-US" sz="2400">
                <a:latin typeface="Tahoma" pitchFamily="34" charset="0"/>
              </a:rPr>
              <a:t> If edges are made to be undirected the graph is connected</a:t>
            </a: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5364163" y="3429000"/>
            <a:ext cx="431800" cy="12239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Subgraphs</a:t>
            </a:r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Subgraph</a:t>
            </a:r>
            <a:r>
              <a:rPr lang="en-US" sz="2800">
                <a:latin typeface="Tahoma" pitchFamily="34" charset="0"/>
              </a:rPr>
              <a:t>: Given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and E’  E, the </a:t>
            </a:r>
            <a:r>
              <a:rPr lang="en-US" sz="2800">
                <a:latin typeface="Tahoma" pitchFamily="34" charset="0"/>
              </a:rPr>
              <a:t>graph G’=(V’,E’) is a subgraph of G.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Induced subgraph</a:t>
            </a:r>
            <a:r>
              <a:rPr lang="en-US" sz="2800">
                <a:latin typeface="Tahoma" pitchFamily="34" charset="0"/>
                <a:sym typeface="Symbol" pitchFamily="18" charset="2"/>
              </a:rPr>
              <a:t>: </a:t>
            </a:r>
            <a:r>
              <a:rPr lang="en-US" sz="2800">
                <a:latin typeface="Tahoma" pitchFamily="34" charset="0"/>
              </a:rPr>
              <a:t>Given   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let E’  E is the set of all edges between the nodes in V’. The graph </a:t>
            </a:r>
            <a:r>
              <a:rPr lang="en-US" sz="2800">
                <a:latin typeface="Tahoma" pitchFamily="34" charset="0"/>
              </a:rPr>
              <a:t>G’=(V’,E’), </a:t>
            </a:r>
            <a:r>
              <a:rPr lang="en-US" sz="2800">
                <a:latin typeface="Tahoma" pitchFamily="34" charset="0"/>
                <a:sym typeface="Symbol" pitchFamily="18" charset="2"/>
              </a:rPr>
              <a:t>is an induced subgraph of 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48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Connected Undirected graphs without cycles</a:t>
            </a:r>
          </a:p>
        </p:txBody>
      </p:sp>
      <p:sp>
        <p:nvSpPr>
          <p:cNvPr id="206852" name="Oval 4"/>
          <p:cNvSpPr>
            <a:spLocks noChangeArrowheads="1"/>
          </p:cNvSpPr>
          <p:nvPr/>
        </p:nvSpPr>
        <p:spPr bwMode="auto">
          <a:xfrm>
            <a:off x="2771775" y="3840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4283075" y="29035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4" name="Oval 6"/>
          <p:cNvSpPr>
            <a:spLocks noChangeArrowheads="1"/>
          </p:cNvSpPr>
          <p:nvPr/>
        </p:nvSpPr>
        <p:spPr bwMode="auto">
          <a:xfrm>
            <a:off x="5580063" y="4056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3348038" y="53514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5003800" y="5495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2627313" y="4056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4283075" y="2471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5632450" y="4359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056188" y="5799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3327400" y="5726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 flipV="1">
            <a:off x="3059113" y="3119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>
            <a:off x="4572000" y="31194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 flipV="1">
            <a:off x="3635375" y="42719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5" name="Line 17"/>
          <p:cNvSpPr>
            <a:spLocks noChangeShapeType="1"/>
          </p:cNvSpPr>
          <p:nvPr/>
        </p:nvSpPr>
        <p:spPr bwMode="auto">
          <a:xfrm flipV="1">
            <a:off x="5219700" y="43434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6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Bipartite graphs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Graphs where the set of nodes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800" dirty="0"/>
              <a:t> can be partitioned into two sets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such that there are edges only between nodes 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and there is no edge within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208900" name="Oval 4"/>
          <p:cNvSpPr>
            <a:spLocks noChangeArrowheads="1"/>
          </p:cNvSpPr>
          <p:nvPr/>
        </p:nvSpPr>
        <p:spPr bwMode="auto">
          <a:xfrm>
            <a:off x="1619250" y="3860800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3203575" y="36449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3203575" y="45085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1619250" y="501332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3203575" y="5445125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1908175" y="3787775"/>
            <a:ext cx="1295400" cy="217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 flipH="1" flipV="1">
            <a:off x="1908175" y="5229225"/>
            <a:ext cx="1223963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 flipV="1">
            <a:off x="1908175" y="4652963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1906588" y="4076700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1908175" y="4076700"/>
            <a:ext cx="129540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4787900" y="39322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6372225" y="37163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6372225" y="45799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4787900" y="508476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6372225" y="5516563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 flipV="1">
            <a:off x="5076825" y="3859213"/>
            <a:ext cx="1295400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 flipH="1" flipV="1">
            <a:off x="5076825" y="5300663"/>
            <a:ext cx="1223963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 flipV="1">
            <a:off x="5076825" y="4724400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8" name="Line 22"/>
          <p:cNvSpPr>
            <a:spLocks noChangeShapeType="1"/>
          </p:cNvSpPr>
          <p:nvPr/>
        </p:nvSpPr>
        <p:spPr bwMode="auto">
          <a:xfrm>
            <a:off x="5075238" y="4148138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9" name="Line 23"/>
          <p:cNvSpPr>
            <a:spLocks noChangeShapeType="1"/>
          </p:cNvSpPr>
          <p:nvPr/>
        </p:nvSpPr>
        <p:spPr bwMode="auto">
          <a:xfrm>
            <a:off x="5076825" y="4148138"/>
            <a:ext cx="129540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8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any connected graph, the </a:t>
            </a:r>
            <a:r>
              <a:rPr lang="en-US" dirty="0">
                <a:solidFill>
                  <a:srgbClr val="FF0000"/>
                </a:solidFill>
              </a:rPr>
              <a:t>spanning tree </a:t>
            </a:r>
            <a:r>
              <a:rPr lang="en-US" dirty="0"/>
              <a:t>is a </a:t>
            </a:r>
            <a:r>
              <a:rPr lang="en-US" dirty="0" err="1"/>
              <a:t>subgraph</a:t>
            </a:r>
            <a:r>
              <a:rPr lang="en-US" dirty="0"/>
              <a:t> and a tree that includes all the nodes of the graph</a:t>
            </a:r>
          </a:p>
          <a:p>
            <a:r>
              <a:rPr lang="en-US" dirty="0"/>
              <a:t>There may exist multiple spanning trees for a graph. </a:t>
            </a:r>
          </a:p>
          <a:p>
            <a:r>
              <a:rPr lang="en-US" dirty="0"/>
              <a:t>For a weighted graph and one of its spanning tree, the weight of that spanning tree is the summation of the edge weights in the tree. </a:t>
            </a:r>
          </a:p>
          <a:p>
            <a:r>
              <a:rPr lang="en-US" dirty="0"/>
              <a:t>Among the many spanning trees found for a weighted graph, the one with the minimum weight </a:t>
            </a:r>
          </a:p>
          <a:p>
            <a:pPr marL="0" indent="0">
              <a:buNone/>
            </a:pPr>
            <a:r>
              <a:rPr lang="en-US" dirty="0"/>
              <a:t>    is called the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minimum spanning tree (MST)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11" y="5085184"/>
            <a:ext cx="1923789" cy="12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503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symmetric</a:t>
            </a:r>
            <a:r>
              <a:rPr lang="en-US" dirty="0"/>
              <a:t> matrix for undirected graphs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/>
          <p:cNvSpPr/>
          <p:nvPr/>
        </p:nvSpPr>
        <p:spPr>
          <a:xfrm>
            <a:off x="1979712" y="3933056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0800000">
            <a:off x="2411760" y="3490131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 err="1">
                <a:solidFill>
                  <a:srgbClr val="FF9900"/>
                </a:solidFill>
              </a:rPr>
              <a:t>unsymmetric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/>
              <a:t>matrix for undirected graphs</a:t>
            </a: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0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and roads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976663" cy="39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20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  <a:p>
            <a:pPr lvl="1"/>
            <a:r>
              <a:rPr lang="en-US" dirty="0"/>
              <a:t>For each node keep a list with neighboring nodes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17812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1: [2, 3]</a:t>
            </a:r>
          </a:p>
          <a:p>
            <a:r>
              <a:rPr lang="en-US" sz="2800" dirty="0"/>
              <a:t>2: [1, 3]</a:t>
            </a:r>
          </a:p>
          <a:p>
            <a:r>
              <a:rPr lang="en-US" sz="2800" dirty="0"/>
              <a:t>3: [1, 2, 4]</a:t>
            </a:r>
          </a:p>
          <a:p>
            <a:r>
              <a:rPr lang="en-US" sz="2800" dirty="0"/>
              <a:t>4: [3, 5]</a:t>
            </a:r>
          </a:p>
          <a:p>
            <a:r>
              <a:rPr lang="en-US" sz="2800" dirty="0"/>
              <a:t>5: [4]</a:t>
            </a:r>
          </a:p>
        </p:txBody>
      </p:sp>
    </p:spTree>
    <p:extLst>
      <p:ext uri="{BB962C8B-B14F-4D97-AF65-F5344CB8AC3E}">
        <p14:creationId xmlns:p14="http://schemas.microsoft.com/office/powerpoint/2010/main" val="38452986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  <a:p>
            <a:pPr lvl="1"/>
            <a:r>
              <a:rPr lang="en-US" dirty="0"/>
              <a:t>For each node keep a list of the nodes it points to</a:t>
            </a:r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1382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1: [2, 3]</a:t>
            </a:r>
          </a:p>
          <a:p>
            <a:r>
              <a:rPr lang="en-US" sz="2800" dirty="0"/>
              <a:t>2: [1]</a:t>
            </a:r>
          </a:p>
          <a:p>
            <a:r>
              <a:rPr lang="en-US" sz="2800" dirty="0"/>
              <a:t>3: [2, 4]</a:t>
            </a:r>
          </a:p>
          <a:p>
            <a:r>
              <a:rPr lang="en-US" sz="2800" dirty="0"/>
              <a:t>4: [5]</a:t>
            </a:r>
          </a:p>
          <a:p>
            <a:r>
              <a:rPr lang="en-US" sz="2800" dirty="0"/>
              <a:t>5: [null]</a:t>
            </a:r>
          </a:p>
        </p:txBody>
      </p:sp>
    </p:spTree>
    <p:extLst>
      <p:ext uri="{BB962C8B-B14F-4D97-AF65-F5344CB8AC3E}">
        <p14:creationId xmlns:p14="http://schemas.microsoft.com/office/powerpoint/2010/main" val="6108980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edges</a:t>
            </a:r>
          </a:p>
          <a:p>
            <a:pPr lvl="1"/>
            <a:r>
              <a:rPr lang="en-US" dirty="0"/>
              <a:t>Keep a list of all the edges in the graph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8579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(1,2)</a:t>
            </a:r>
          </a:p>
          <a:p>
            <a:r>
              <a:rPr lang="en-US" sz="2800" dirty="0"/>
              <a:t>(2,3)</a:t>
            </a:r>
          </a:p>
          <a:p>
            <a:r>
              <a:rPr lang="en-US" sz="2800" dirty="0"/>
              <a:t>(1,3)</a:t>
            </a:r>
          </a:p>
          <a:p>
            <a:r>
              <a:rPr lang="en-US" sz="2800" dirty="0"/>
              <a:t>(3,4)</a:t>
            </a:r>
          </a:p>
          <a:p>
            <a:r>
              <a:rPr lang="en-US" sz="2800" dirty="0"/>
              <a:t>(4,5)</a:t>
            </a:r>
          </a:p>
        </p:txBody>
      </p:sp>
    </p:spTree>
    <p:extLst>
      <p:ext uri="{BB962C8B-B14F-4D97-AF65-F5344CB8AC3E}">
        <p14:creationId xmlns:p14="http://schemas.microsoft.com/office/powerpoint/2010/main" val="26161052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Edges</a:t>
            </a:r>
          </a:p>
          <a:p>
            <a:pPr lvl="1"/>
            <a:r>
              <a:rPr lang="en-US" dirty="0"/>
              <a:t>Keep a list of all the directed edges in the graph</a:t>
            </a:r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8579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(1,2)</a:t>
            </a:r>
          </a:p>
          <a:p>
            <a:r>
              <a:rPr lang="en-US" sz="2800" dirty="0"/>
              <a:t>(2,1)</a:t>
            </a:r>
          </a:p>
          <a:p>
            <a:r>
              <a:rPr lang="en-US" sz="2800" dirty="0"/>
              <a:t>(1,3)</a:t>
            </a:r>
          </a:p>
          <a:p>
            <a:r>
              <a:rPr lang="en-US" sz="2800" dirty="0"/>
              <a:t>(3,2)</a:t>
            </a:r>
          </a:p>
          <a:p>
            <a:r>
              <a:rPr lang="en-US" sz="2800" dirty="0"/>
              <a:t>(3,4)</a:t>
            </a:r>
          </a:p>
          <a:p>
            <a:r>
              <a:rPr lang="en-US" sz="2800" dirty="0"/>
              <a:t>(4,5)</a:t>
            </a:r>
          </a:p>
        </p:txBody>
      </p:sp>
    </p:spTree>
    <p:extLst>
      <p:ext uri="{BB962C8B-B14F-4D97-AF65-F5344CB8AC3E}">
        <p14:creationId xmlns:p14="http://schemas.microsoft.com/office/powerpoint/2010/main" val="11166593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</a:t>
            </a:r>
            <a:r>
              <a:rPr lang="en-US"/>
              <a:t> and </a:t>
            </a:r>
            <a:r>
              <a:rPr lang="en-US" b="1"/>
              <a:t>NP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solved </a:t>
            </a:r>
            <a:r>
              <a:rPr lang="en-US" dirty="0"/>
              <a:t>in polynomial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verified </a:t>
            </a:r>
            <a:r>
              <a:rPr lang="en-US" dirty="0"/>
              <a:t>in polynomial time, but there is </a:t>
            </a:r>
            <a:r>
              <a:rPr lang="en-US" dirty="0">
                <a:solidFill>
                  <a:srgbClr val="0070C0"/>
                </a:solidFill>
              </a:rPr>
              <a:t>no known solution</a:t>
            </a:r>
            <a:r>
              <a:rPr lang="en-US" dirty="0"/>
              <a:t> in polynomial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-hard</a:t>
            </a:r>
            <a:r>
              <a:rPr lang="en-US" dirty="0"/>
              <a:t>: problems that are at least as hard as any problem in </a:t>
            </a:r>
            <a:r>
              <a:rPr lang="en-US" b="1" dirty="0">
                <a:solidFill>
                  <a:srgbClr val="FF0000"/>
                </a:solidFill>
              </a:rPr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143271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99224" cy="51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4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723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60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3300</Words>
  <Application>Microsoft Office PowerPoint</Application>
  <PresentationFormat>On-screen Show (4:3)</PresentationFormat>
  <Paragraphs>585</Paragraphs>
  <Slides>74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Cambria Math</vt:lpstr>
      <vt:lpstr>Tahoma</vt:lpstr>
      <vt:lpstr>Wingdings</vt:lpstr>
      <vt:lpstr>Office Theme</vt:lpstr>
      <vt:lpstr>Equation</vt:lpstr>
      <vt:lpstr>Online Social Networks and Media </vt:lpstr>
      <vt:lpstr>PowerPoint Presentation</vt:lpstr>
      <vt:lpstr>PowerPoint Presentation</vt:lpstr>
      <vt:lpstr>CONSIDER the Following complex Systems</vt:lpstr>
      <vt:lpstr>The Economy</vt:lpstr>
      <vt:lpstr>The Human Cell</vt:lpstr>
      <vt:lpstr>Traffic and roads</vt:lpstr>
      <vt:lpstr>Internet</vt:lpstr>
      <vt:lpstr>Society</vt:lpstr>
      <vt:lpstr>Media and Information </vt:lpstr>
      <vt:lpstr>What do THEY Have in Common?</vt:lpstr>
      <vt:lpstr>The Network!</vt:lpstr>
      <vt:lpstr>What is a network? </vt:lpstr>
      <vt:lpstr>Social networks</vt:lpstr>
      <vt:lpstr>Communication networks</vt:lpstr>
      <vt:lpstr>Communication networks</vt:lpstr>
      <vt:lpstr>Financial Networks</vt:lpstr>
      <vt:lpstr>Biological networks</vt:lpstr>
      <vt:lpstr>Information networks</vt:lpstr>
      <vt:lpstr>Information/Media networks</vt:lpstr>
      <vt:lpstr>Many more</vt:lpstr>
      <vt:lpstr>Why networks are important?</vt:lpstr>
      <vt:lpstr>Graphs</vt:lpstr>
      <vt:lpstr>Networks in the past</vt:lpstr>
      <vt:lpstr>Networks now</vt:lpstr>
      <vt:lpstr>Topics</vt:lpstr>
      <vt:lpstr>Understanding large graphs</vt:lpstr>
      <vt:lpstr>Real network properties</vt:lpstr>
      <vt:lpstr>Generating random graphs</vt:lpstr>
      <vt:lpstr>Modeling real networks</vt:lpstr>
      <vt:lpstr>Ranking of nodes on the Web</vt:lpstr>
      <vt:lpstr>Information/Virus Cascade</vt:lpstr>
      <vt:lpstr>Clustering and Finding Communities</vt:lpstr>
      <vt:lpstr>Clustering and Finding Communities</vt:lpstr>
      <vt:lpstr>Community Evolution</vt:lpstr>
      <vt:lpstr>Link Prediction</vt:lpstr>
      <vt:lpstr>Network Embeddings</vt:lpstr>
      <vt:lpstr>Network content</vt:lpstr>
      <vt:lpstr>Social Media</vt:lpstr>
      <vt:lpstr>The dark side of Social Networks</vt:lpstr>
      <vt:lpstr>PowerPoint Presentation</vt:lpstr>
      <vt:lpstr>PowerPoint Presentation</vt:lpstr>
      <vt:lpstr>PowerPoint Presentation</vt:lpstr>
      <vt:lpstr>Acknowledgements</vt:lpstr>
      <vt:lpstr>Graph Theory Reminder</vt:lpstr>
      <vt:lpstr>Undirected Graph</vt:lpstr>
      <vt:lpstr>Directed Graph</vt:lpstr>
      <vt:lpstr>Weighted Graph</vt:lpstr>
      <vt:lpstr>Undirected graph</vt:lpstr>
      <vt:lpstr>Undirected graph</vt:lpstr>
      <vt:lpstr>Directed Graph</vt:lpstr>
      <vt:lpstr>Graph Traversals</vt:lpstr>
      <vt:lpstr>Depth First Search Traversal</vt:lpstr>
      <vt:lpstr>Example for a tree graph</vt:lpstr>
      <vt:lpstr>Breadth First Search Traversal</vt:lpstr>
      <vt:lpstr>Example of BFS on a tree</vt:lpstr>
      <vt:lpstr>Paths</vt:lpstr>
      <vt:lpstr>Shortest Paths</vt:lpstr>
      <vt:lpstr>Shortest paths on weighted graphs</vt:lpstr>
      <vt:lpstr>Diameter</vt:lpstr>
      <vt:lpstr>Undirected graph</vt:lpstr>
      <vt:lpstr>Fully Connected Graph</vt:lpstr>
      <vt:lpstr>Directed Graph</vt:lpstr>
      <vt:lpstr>Subgraphs</vt:lpstr>
      <vt:lpstr>Trees</vt:lpstr>
      <vt:lpstr>Bipartite graphs</vt:lpstr>
      <vt:lpstr>Spanning Tree</vt:lpstr>
      <vt:lpstr>Graph Representation</vt:lpstr>
      <vt:lpstr>Graph Representation</vt:lpstr>
      <vt:lpstr>Graph Representation</vt:lpstr>
      <vt:lpstr>Graph Representation</vt:lpstr>
      <vt:lpstr>Graph Representation</vt:lpstr>
      <vt:lpstr>Graph Representation</vt:lpstr>
      <vt:lpstr>P and NP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86</cp:revision>
  <dcterms:created xsi:type="dcterms:W3CDTF">2012-10-10T06:53:19Z</dcterms:created>
  <dcterms:modified xsi:type="dcterms:W3CDTF">2020-10-06T06:52:48Z</dcterms:modified>
</cp:coreProperties>
</file>