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1"/>
  </p:notesMasterIdLst>
  <p:sldIdLst>
    <p:sldId id="674" r:id="rId2"/>
    <p:sldId id="861" r:id="rId3"/>
    <p:sldId id="862" r:id="rId4"/>
    <p:sldId id="868" r:id="rId5"/>
    <p:sldId id="867" r:id="rId6"/>
    <p:sldId id="864" r:id="rId7"/>
    <p:sldId id="869" r:id="rId8"/>
    <p:sldId id="871" r:id="rId9"/>
    <p:sldId id="873" r:id="rId10"/>
    <p:sldId id="874" r:id="rId11"/>
    <p:sldId id="870" r:id="rId12"/>
    <p:sldId id="863" r:id="rId13"/>
    <p:sldId id="854" r:id="rId14"/>
    <p:sldId id="775" r:id="rId15"/>
    <p:sldId id="778" r:id="rId16"/>
    <p:sldId id="780" r:id="rId17"/>
    <p:sldId id="677" r:id="rId18"/>
    <p:sldId id="777" r:id="rId19"/>
    <p:sldId id="676" r:id="rId20"/>
    <p:sldId id="776" r:id="rId21"/>
    <p:sldId id="678" r:id="rId22"/>
    <p:sldId id="781" r:id="rId23"/>
    <p:sldId id="782" r:id="rId24"/>
    <p:sldId id="679" r:id="rId25"/>
    <p:sldId id="68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92" r:id="rId35"/>
    <p:sldId id="690" r:id="rId36"/>
    <p:sldId id="691" r:id="rId37"/>
    <p:sldId id="787" r:id="rId38"/>
    <p:sldId id="693" r:id="rId39"/>
    <p:sldId id="694" r:id="rId40"/>
    <p:sldId id="695" r:id="rId41"/>
    <p:sldId id="696" r:id="rId42"/>
    <p:sldId id="697" r:id="rId43"/>
    <p:sldId id="698" r:id="rId44"/>
    <p:sldId id="700" r:id="rId45"/>
    <p:sldId id="701" r:id="rId46"/>
    <p:sldId id="783" r:id="rId47"/>
    <p:sldId id="784" r:id="rId48"/>
    <p:sldId id="705" r:id="rId49"/>
    <p:sldId id="788" r:id="rId50"/>
    <p:sldId id="789" r:id="rId51"/>
    <p:sldId id="708" r:id="rId52"/>
    <p:sldId id="709" r:id="rId53"/>
    <p:sldId id="710" r:id="rId54"/>
    <p:sldId id="786" r:id="rId55"/>
    <p:sldId id="785" r:id="rId56"/>
    <p:sldId id="714" r:id="rId57"/>
    <p:sldId id="720" r:id="rId58"/>
    <p:sldId id="721" r:id="rId59"/>
    <p:sldId id="722" r:id="rId60"/>
    <p:sldId id="790" r:id="rId61"/>
    <p:sldId id="791" r:id="rId62"/>
    <p:sldId id="825" r:id="rId63"/>
    <p:sldId id="793" r:id="rId64"/>
    <p:sldId id="792" r:id="rId65"/>
    <p:sldId id="794" r:id="rId66"/>
    <p:sldId id="723" r:id="rId67"/>
    <p:sldId id="724" r:id="rId68"/>
    <p:sldId id="725" r:id="rId69"/>
    <p:sldId id="726" r:id="rId70"/>
    <p:sldId id="727" r:id="rId71"/>
    <p:sldId id="807" r:id="rId72"/>
    <p:sldId id="728" r:id="rId73"/>
    <p:sldId id="729" r:id="rId74"/>
    <p:sldId id="730" r:id="rId75"/>
    <p:sldId id="826" r:id="rId76"/>
    <p:sldId id="856" r:id="rId77"/>
    <p:sldId id="732" r:id="rId78"/>
    <p:sldId id="733" r:id="rId79"/>
    <p:sldId id="734" r:id="rId80"/>
    <p:sldId id="795" r:id="rId81"/>
    <p:sldId id="797" r:id="rId82"/>
    <p:sldId id="798" r:id="rId83"/>
    <p:sldId id="803" r:id="rId84"/>
    <p:sldId id="810" r:id="rId85"/>
    <p:sldId id="811" r:id="rId86"/>
    <p:sldId id="812" r:id="rId87"/>
    <p:sldId id="813" r:id="rId88"/>
    <p:sldId id="814" r:id="rId89"/>
    <p:sldId id="855" r:id="rId90"/>
    <p:sldId id="817" r:id="rId91"/>
    <p:sldId id="827" r:id="rId92"/>
    <p:sldId id="799" r:id="rId93"/>
    <p:sldId id="806" r:id="rId94"/>
    <p:sldId id="800" r:id="rId95"/>
    <p:sldId id="857" r:id="rId96"/>
    <p:sldId id="859" r:id="rId97"/>
    <p:sldId id="858" r:id="rId98"/>
    <p:sldId id="801" r:id="rId99"/>
    <p:sldId id="802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2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23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2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37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46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3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TPR = sensitivity</a:t>
            </a:r>
          </a:p>
          <a:p>
            <a:r>
              <a:rPr lang="en-US" dirty="0"/>
              <a:t>FPR</a:t>
            </a:r>
            <a:r>
              <a:rPr lang="en-US" baseline="0" dirty="0"/>
              <a:t> = </a:t>
            </a:r>
            <a:r>
              <a:rPr lang="en-US" baseline="0"/>
              <a:t>1- selectivity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5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Random guessing</a:t>
            </a:r>
            <a:r>
              <a:rPr lang="en-US" baseline="0" dirty="0"/>
              <a:t> = Each record is classified to positive class with probability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8" y="1143000"/>
            <a:ext cx="11091333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218" y="3810000"/>
            <a:ext cx="11091333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8218" y="1143000"/>
            <a:ext cx="11091333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7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3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0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url?sa=i&amp;rct=j&amp;q=&amp;esrc=s&amp;source=images&amp;cd=&amp;ved=2ahUKEwiK-YWl5pjmAhXNsaQKHWLGCggQjRx6BAgBEAQ&amp;url=http%3A%2F%2Fr-statistics.co%2FOutlier-Treatment-With-R.html&amp;psig=AOvVaw3ZoanFi1QLy4lbhtyGmQwT&amp;ust=1575439133469519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5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6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3.bin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Supervised </a:t>
            </a:r>
            <a:r>
              <a:rPr lang="en-US" dirty="0" err="1"/>
              <a:t>LEarning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696200" cy="2057400"/>
          </a:xfrm>
        </p:spPr>
        <p:txBody>
          <a:bodyPr>
            <a:normAutofit/>
          </a:bodyPr>
          <a:lstStyle/>
          <a:p>
            <a:r>
              <a:rPr lang="en-US" b="1" dirty="0"/>
              <a:t>Regression</a:t>
            </a:r>
          </a:p>
          <a:p>
            <a:r>
              <a:rPr lang="en-US" b="1" dirty="0"/>
              <a:t>Classification</a:t>
            </a:r>
          </a:p>
          <a:p>
            <a:r>
              <a:rPr lang="en-US" dirty="0"/>
              <a:t>	Decision Trees</a:t>
            </a:r>
          </a:p>
          <a:p>
            <a:r>
              <a:rPr lang="en-US" dirty="0"/>
              <a:t>	Evaluation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F904-C850-4697-9361-72F74D97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1A6DE-725B-47CE-9523-F0CC5569D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324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model we have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</a:t>
                </a:r>
                <a:r>
                  <a:rPr lang="en-US" dirty="0"/>
                  <a:t> with respect to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parameters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but the features we consider may be </a:t>
                </a:r>
                <a:r>
                  <a:rPr lang="en-US" dirty="0">
                    <a:solidFill>
                      <a:srgbClr val="0070C0"/>
                    </a:solidFill>
                  </a:rPr>
                  <a:t>non-linear functions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values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To capture more complex relationships we can take a transformation of the input (e.g., logarithm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), or add polynomial terms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/>
                  <a:t>However this may increase a lot the number of features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1A6DE-725B-47CE-9523-F0CC5569D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324600" cy="4876800"/>
              </a:xfrm>
              <a:blipFill>
                <a:blip r:embed="rId2"/>
                <a:stretch>
                  <a:fillRect l="-1252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5C8CA9-1BD5-4C17-83F2-C6145C95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1000"/>
            <a:ext cx="3958778" cy="63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20F5-043C-4596-B708-A35D01BE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10972800" cy="990600"/>
          </a:xfrm>
        </p:spPr>
        <p:txBody>
          <a:bodyPr/>
          <a:lstStyle/>
          <a:p>
            <a:r>
              <a:rPr lang="en-US" dirty="0"/>
              <a:t>Interpretation and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9263A-B9A0-4F45-BF86-673DBC276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019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regression model is useful for making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predictions</a:t>
                </a:r>
                <a:r>
                  <a:rPr lang="en-US" dirty="0"/>
                  <a:t> for new data.</a:t>
                </a:r>
              </a:p>
              <a:p>
                <a:r>
                  <a:rPr lang="en-US" dirty="0"/>
                  <a:t>The coefficients for the linear regression model are also useful for understanding the effect of the independent variables to the value of the dependent variable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value is the effect of the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by one 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can also compute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significance</a:t>
                </a:r>
                <a:r>
                  <a:rPr lang="en-US" dirty="0"/>
                  <a:t> of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by testing the </a:t>
                </a:r>
                <a:r>
                  <a:rPr lang="en-US" dirty="0">
                    <a:solidFill>
                      <a:srgbClr val="0070C0"/>
                    </a:solidFill>
                  </a:rPr>
                  <a:t>null hypothesis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9263A-B9A0-4F45-BF86-673DBC276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019800" cy="4876800"/>
              </a:xfrm>
              <a:blipFill>
                <a:blip r:embed="rId2"/>
                <a:stretch>
                  <a:fillRect l="-1113" t="-2125" r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0DEA35-EB93-49B1-B542-6BF6B90A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838201"/>
            <a:ext cx="5312440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01DE3-E9C3-49F8-9F72-15622A8053B8}"/>
              </a:ext>
            </a:extLst>
          </p:cNvPr>
          <p:cNvSpPr txBox="1"/>
          <p:nvPr/>
        </p:nvSpPr>
        <p:spPr>
          <a:xfrm>
            <a:off x="9677400" y="6400800"/>
            <a:ext cx="24168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Predicting Crime rate</a:t>
            </a:r>
          </a:p>
        </p:txBody>
      </p:sp>
    </p:spTree>
    <p:extLst>
      <p:ext uri="{BB962C8B-B14F-4D97-AF65-F5344CB8AC3E}">
        <p14:creationId xmlns:p14="http://schemas.microsoft.com/office/powerpoint/2010/main" val="54586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94EB-AD52-4E7F-84A9-5239F2BF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54F17-2A96-44C7-8680-9D4847359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the regression problem we have features and a target variable that we want to model/predict</a:t>
            </a:r>
          </a:p>
          <a:p>
            <a:r>
              <a:rPr lang="en-US" dirty="0"/>
              <a:t>The target variable is now discrete. It is often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label</a:t>
            </a:r>
            <a:endParaRPr lang="en-US" dirty="0"/>
          </a:p>
          <a:p>
            <a:pPr lvl="1"/>
            <a:r>
              <a:rPr lang="en-US" dirty="0"/>
              <a:t>In the simplest case, it is a binary variable.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tax-evasion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2286001" y="1585119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5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585119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6553201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6" name="Document" r:id="rId5" imgW="4660937" imgH="1576052" progId="Word.Document.8">
                  <p:embed/>
                </p:oleObj>
              </mc:Choice>
              <mc:Fallback>
                <p:oleObj name="Document" r:id="rId5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9801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Tax-return data for year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1" y="3276601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new tax return for 2012</a:t>
            </a:r>
          </a:p>
          <a:p>
            <a:r>
              <a:rPr lang="en-US" dirty="0"/>
              <a:t>Is this a cheating tax return?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7150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instance of the classification problem: learn a method for discriminating between records of different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cheaters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non-cheaters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92269"/>
            <a:ext cx="10744199" cy="7566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Classification</a:t>
            </a:r>
            <a:r>
              <a:rPr lang="en-US" dirty="0"/>
              <a:t> is the task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b="1" i="1" dirty="0"/>
              <a:t>a target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b="1" i="1" dirty="0"/>
              <a:t> 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dirty="0"/>
              <a:t> that maps attribute set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 to one of the predefined class labels 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94336" y="2544762"/>
            <a:ext cx="3567113" cy="4313238"/>
            <a:chOff x="288" y="950"/>
            <a:chExt cx="2247" cy="2717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00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9183191">
              <a:off x="698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9183191">
              <a:off x="1130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9183191">
              <a:off x="1664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9183191">
              <a:off x="2125" y="1046"/>
              <a:ext cx="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1449" y="3072079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of the attributes is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/>
              <a:t>	In this case: Cheat</a:t>
            </a:r>
          </a:p>
          <a:p>
            <a:endParaRPr lang="en-US" sz="2000" dirty="0"/>
          </a:p>
          <a:p>
            <a:r>
              <a:rPr lang="en-US" sz="2000" dirty="0"/>
              <a:t>Two </a:t>
            </a:r>
            <a:r>
              <a:rPr lang="en-US" sz="2000" dirty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): </a:t>
            </a:r>
            <a:r>
              <a:rPr lang="en-US" sz="2000" dirty="0">
                <a:solidFill>
                  <a:srgbClr val="FF0000"/>
                </a:solidFill>
              </a:rPr>
              <a:t>Yes (1), No (0)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257800" y="4724400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target function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/>
              <a:t> is known as a </a:t>
            </a:r>
            <a:r>
              <a:rPr lang="en-US" dirty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Descriptive modeling: </a:t>
            </a:r>
            <a:r>
              <a:rPr lang="en-US" dirty="0">
                <a:solidFill>
                  <a:srgbClr val="0070C0"/>
                </a:solidFill>
              </a:rPr>
              <a:t>Explanatory tool </a:t>
            </a:r>
            <a:r>
              <a:rPr lang="en-US" dirty="0">
                <a:solidFill>
                  <a:schemeClr val="tx1"/>
                </a:solidFill>
              </a:rPr>
              <a:t>to distinguish between objects of different classes (e.g., understand why people cheat on their taxes, or what makes a hipster)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Predictive modeling: </a:t>
            </a:r>
            <a:r>
              <a:rPr lang="en-US" dirty="0">
                <a:solidFill>
                  <a:schemeClr val="tx1"/>
                </a:solidFill>
              </a:rPr>
              <a:t>Predict a class of a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>
                <a:solidFill>
                  <a:schemeClr val="tx1"/>
                </a:solidFill>
              </a:rPr>
              <a:t>record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Tasks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112776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Identifying </a:t>
            </a:r>
            <a:r>
              <a:rPr lang="en-US" dirty="0">
                <a:solidFill>
                  <a:srgbClr val="FF0000"/>
                </a:solidFill>
              </a:rPr>
              <a:t>spam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email</a:t>
            </a:r>
            <a:r>
              <a:rPr lang="en-US" dirty="0"/>
              <a:t>, spam web </a:t>
            </a:r>
            <a:r>
              <a:rPr lang="en-US" dirty="0">
                <a:solidFill>
                  <a:srgbClr val="0070C0"/>
                </a:solidFill>
              </a:rPr>
              <a:t>pages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adult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/>
              <a:t>Understanding if a web </a:t>
            </a:r>
            <a:r>
              <a:rPr lang="en-US" dirty="0">
                <a:solidFill>
                  <a:srgbClr val="0070C0"/>
                </a:solidFill>
              </a:rPr>
              <a:t>query</a:t>
            </a:r>
            <a:r>
              <a:rPr lang="en-US" dirty="0"/>
              <a:t> has </a:t>
            </a:r>
            <a:r>
              <a:rPr lang="en-US" dirty="0">
                <a:solidFill>
                  <a:srgbClr val="FF0000"/>
                </a:solidFill>
              </a:rPr>
              <a:t>commercial intent </a:t>
            </a:r>
            <a:r>
              <a:rPr lang="en-US" dirty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90682" y="5943601"/>
            <a:ext cx="6126998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Classification is </a:t>
            </a:r>
            <a:r>
              <a:rPr lang="en-US" sz="2400" dirty="0">
                <a:solidFill>
                  <a:srgbClr val="FF0000"/>
                </a:solidFill>
              </a:rPr>
              <a:t>everywhere</a:t>
            </a:r>
            <a:r>
              <a:rPr lang="en-US" sz="2400" dirty="0"/>
              <a:t> in data science</a:t>
            </a:r>
          </a:p>
          <a:p>
            <a:r>
              <a:rPr lang="en-US" sz="2400" dirty="0"/>
              <a:t>Big data has the answers to all questions.</a:t>
            </a:r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Obtain a</a:t>
            </a:r>
            <a:r>
              <a:rPr lang="en-US" dirty="0">
                <a:solidFill>
                  <a:srgbClr val="FF0000"/>
                </a:solidFill>
              </a:rPr>
              <a:t> training set </a:t>
            </a:r>
            <a:r>
              <a:rPr lang="en-US" dirty="0"/>
              <a:t>consisting of records with </a:t>
            </a:r>
            <a:r>
              <a:rPr lang="en-US" dirty="0">
                <a:solidFill>
                  <a:srgbClr val="0070C0"/>
                </a:solidFill>
              </a:rPr>
              <a:t>known class labels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Training set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/>
              <a:t> a classification model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labeled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test 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/>
          </a:p>
          <a:p>
            <a:r>
              <a:rPr lang="en-US" dirty="0"/>
              <a:t>The classification model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/>
              <a:t> to new records with </a:t>
            </a:r>
            <a:r>
              <a:rPr lang="en-US" dirty="0">
                <a:solidFill>
                  <a:srgbClr val="0070C0"/>
                </a:solidFill>
              </a:rPr>
              <a:t>unknown class labels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Important intermediate step: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Decide</a:t>
            </a:r>
            <a:r>
              <a:rPr lang="en-US" dirty="0">
                <a:solidFill>
                  <a:srgbClr val="002060"/>
                </a:solidFill>
              </a:rPr>
              <a:t> on what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US" dirty="0">
                <a:solidFill>
                  <a:srgbClr val="002060"/>
                </a:solidFill>
              </a:rPr>
              <a:t> to use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2741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1381-D6AA-4F2C-8371-AFBC31D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5917-C093-4E0C-B38F-0F7089CF4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supervised learning, except for the feature variables that describe the data, we also have a target variable</a:t>
            </a:r>
          </a:p>
          <a:p>
            <a:r>
              <a:rPr lang="en-US" dirty="0"/>
              <a:t>The goal is to learn a function (model) that can predict the value of the target variable given the features</a:t>
            </a:r>
          </a:p>
          <a:p>
            <a:r>
              <a:rPr lang="en-US" dirty="0"/>
              <a:t>Regression: The target variable is numerical and continuous</a:t>
            </a:r>
          </a:p>
          <a:p>
            <a:pPr lvl="1"/>
            <a:r>
              <a:rPr lang="en-US" dirty="0"/>
              <a:t>The price of a stock, the grade in a class, the height of a child, the life expectancy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Classification: The target variable is discrete</a:t>
            </a:r>
          </a:p>
          <a:p>
            <a:pPr lvl="1"/>
            <a:r>
              <a:rPr lang="en-US" dirty="0"/>
              <a:t>Will the stock go up or down? Will the student pass or fail? Is a transaction fraudulent or not? What is the topic of an article?</a:t>
            </a:r>
          </a:p>
          <a:p>
            <a:r>
              <a:rPr lang="en-US" dirty="0"/>
              <a:t>Predictive modeling is in the heart of the data science revolution.</a:t>
            </a:r>
          </a:p>
        </p:txBody>
      </p:sp>
    </p:spTree>
    <p:extLst>
      <p:ext uri="{BB962C8B-B14F-4D97-AF65-F5344CB8AC3E}">
        <p14:creationId xmlns:p14="http://schemas.microsoft.com/office/powerpoint/2010/main" val="57309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Counts of </a:t>
            </a:r>
            <a:r>
              <a:rPr lang="en-US" dirty="0">
                <a:solidFill>
                  <a:srgbClr val="0070C0"/>
                </a:solidFill>
              </a:rPr>
              <a:t>test records </a:t>
            </a:r>
            <a:r>
              <a:rPr lang="en-US" dirty="0"/>
              <a:t>that are correctly (or incorrectly) predicted by the classification model</a:t>
            </a:r>
          </a:p>
          <a:p>
            <a:r>
              <a:rPr lang="en-US" b="1" dirty="0"/>
              <a:t>Confusion matrix</a:t>
            </a:r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6248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</a:t>
                      </a:r>
                      <a:r>
                        <a:rPr lang="en-US" b="1" baseline="0" dirty="0"/>
                        <a:t> = 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7162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16200000">
            <a:off x="5099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2286001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4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2209801" y="5867401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5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867401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95250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94488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545638" cy="1143000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9829800" cy="4800600"/>
          </a:xfrm>
        </p:spPr>
        <p:txBody>
          <a:bodyPr>
            <a:normAutofit/>
          </a:bodyPr>
          <a:lstStyle/>
          <a:p>
            <a:r>
              <a:rPr lang="en-US" dirty="0"/>
              <a:t>Decision tree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/>
              <a:t>structure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Internal node </a:t>
            </a:r>
            <a:r>
              <a:rPr lang="en-US" dirty="0"/>
              <a:t>denotes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Branch</a:t>
            </a:r>
            <a:r>
              <a:rPr lang="en-US" dirty="0"/>
              <a:t> represents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Leaf nodes </a:t>
            </a:r>
            <a:r>
              <a:rPr lang="en-US" dirty="0"/>
              <a:t>represent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1752601" y="1643063"/>
            <a:ext cx="3567113" cy="4313238"/>
            <a:chOff x="288" y="950"/>
            <a:chExt cx="2247" cy="2717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8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19183191">
              <a:off x="698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19183191">
              <a:off x="1130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19183191">
              <a:off x="1664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19183191">
              <a:off x="2125" y="1046"/>
              <a:ext cx="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8489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7359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8005764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9217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8167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6794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7312026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8328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7602539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8529638" y="5302251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8453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7037388" y="5319714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7134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6472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6567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9367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9444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6584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8450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9432926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7216776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6837364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8612189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8157782" y="2039938"/>
            <a:ext cx="2035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8329614" y="2420939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5334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8942388" y="2420939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2286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6553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156701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Test outcome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8877301" y="3787097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9770196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192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Class labels</a:t>
            </a: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9701214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9217024" y="5470526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1981201" y="263683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63683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19183191">
            <a:off x="2631789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19183191">
            <a:off x="3317589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19183191">
            <a:off x="4166108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19183191">
            <a:off x="4897305" y="2164348"/>
            <a:ext cx="6511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9529764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8399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7405689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8616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7567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6194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6711951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7727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8642351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9569451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9493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8077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8174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5872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5967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7118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7042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8794751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5670551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7270750" y="2211388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7877176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9652001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5867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2617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7543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8610600" y="45720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2209800" y="2873376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Married</a:t>
              </a:r>
              <a:r>
                <a:rPr lang="en-US" sz="160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Single, Divorced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&lt;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&gt;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2514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3657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2209800" y="2873376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Married</a:t>
              </a:r>
              <a:r>
                <a:rPr lang="en-US" sz="160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Single, Divorced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&lt;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&gt;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4191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4422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3182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3890963" y="41640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5219701" y="4164014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4068763" y="32734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2563814" y="32734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3130551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4244976" y="38417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3449639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4465639" y="57816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4383089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2828925" y="58023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2959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2209801" y="38592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2338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5384801" y="48466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5492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2384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4421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5546726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3186114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2679701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latin typeface="Arial" charset="0"/>
              </a:rPr>
              <a:t>&lt; </a:t>
            </a:r>
            <a:r>
              <a:rPr lang="en-US" sz="1600" dirty="0" err="1">
                <a:latin typeface="Arial" charset="0"/>
              </a:rPr>
              <a:t>80K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4625976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6477001" y="21875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875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6324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4876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013C6-00C9-4A02-ABCB-ABDE41A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69478-7DC1-4B1E-9EC8-4A8D1FCC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9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4422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3182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3890963" y="40878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5219701" y="4087814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4068763" y="31972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2563814" y="31972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3130551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4244976" y="37655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3449639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4465639" y="57054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4383089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2828925" y="57261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2959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2209801" y="37830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2338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5384801" y="47704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5492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2384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4421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5546726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3186114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2679701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4625976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0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5334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4422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3182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3890963" y="40116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5219701" y="401161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4068763" y="31210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2563814" y="31210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3130551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4244976" y="36893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3449639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4465639" y="56292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4383089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2828925" y="56499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2959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2209801" y="37068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2338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5384801" y="46942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5492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2384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4421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5546726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3186114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2679701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4625976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6477001" y="20351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0351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6324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6172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4422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3182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3890963" y="40878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5219701" y="408781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4068763" y="31972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2563814" y="31972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3130551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4244976" y="37655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3449639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4465639" y="57054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4383089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2828925" y="57261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2959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2209801" y="37830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2338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5384801" y="47704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5492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2384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4421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5546726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3186114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2679701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4625976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6019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7543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2617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2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7924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8610600" y="4740276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Goal</a:t>
            </a:r>
            <a:r>
              <a:rPr lang="en-US" dirty="0">
                <a:solidFill>
                  <a:srgbClr val="002060"/>
                </a:solidFill>
              </a:rPr>
              <a:t>: Find the tree that has low classification error in the training data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>
                <a:solidFill>
                  <a:srgbClr val="002060"/>
                </a:solidFill>
              </a:rPr>
              <a:t> decision tree (lowest training error) is </a:t>
            </a:r>
            <a:r>
              <a:rPr lang="en-US" dirty="0">
                <a:solidFill>
                  <a:srgbClr val="FF0000"/>
                </a:solidFill>
              </a:rPr>
              <a:t>NP-hard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Greedy</a:t>
            </a:r>
            <a:r>
              <a:rPr lang="en-US" dirty="0"/>
              <a:t> 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714500"/>
                <a:ext cx="7200899" cy="46482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General 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with the </a:t>
                </a:r>
                <a:r>
                  <a:rPr lang="en-US" dirty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Recursively 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714500"/>
                <a:ext cx="7200899" cy="4648200"/>
              </a:xfrm>
              <a:blipFill>
                <a:blip r:embed="rId3"/>
                <a:stretch>
                  <a:fillRect l="-762" t="-2490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6004"/>
              </p:ext>
            </p:extLst>
          </p:nvPr>
        </p:nvGraphicFramePr>
        <p:xfrm>
          <a:off x="8305800" y="1722436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722436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9067800" y="5349326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8648700" y="6124774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9791700" y="612477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9944100" y="6124774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9639300" y="5027811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9867900" y="4829375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900" y="4829375"/>
                <a:ext cx="609600" cy="396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9486900" y="551517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2008188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charset="0"/>
              </a:rPr>
              <a:t>Don’t </a:t>
            </a:r>
          </a:p>
          <a:p>
            <a:pPr algn="ctr"/>
            <a:r>
              <a:rPr lang="en-US">
                <a:latin typeface="Times New Roman" charset="0"/>
              </a:rPr>
              <a:t>Cheat</a:t>
            </a:r>
            <a:endParaRPr lang="en-US" sz="240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2693988" y="1506538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49" y="2849"/>
                <a:ext cx="3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41" y="2849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4370388" y="3411538"/>
            <a:ext cx="3395663" cy="3294063"/>
            <a:chOff x="1536" y="1920"/>
            <a:chExt cx="2139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782" y="1920"/>
              <a:ext cx="1893" cy="2075"/>
              <a:chOff x="3798" y="1824"/>
              <a:chExt cx="1893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Refund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53" y="2042"/>
                <a:ext cx="3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46" y="2042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>
                    <a:latin typeface="Times New Roman" charset="0"/>
                  </a:rPr>
                  <a:t>Status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14" y="2580"/>
                <a:ext cx="69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082" y="2668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798" y="3340"/>
                <a:ext cx="5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653" y="3340"/>
                <a:ext cx="5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1779587" y="3152775"/>
            <a:ext cx="2724150" cy="2620962"/>
            <a:chOff x="48" y="1757"/>
            <a:chExt cx="1716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716" cy="1440"/>
              <a:chOff x="2016" y="1824"/>
              <a:chExt cx="1716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latin typeface="Times New Roman" charset="0"/>
                    </a:rPr>
                    <a:t>Refund</a:t>
                  </a: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85" y="2186"/>
                  <a:ext cx="35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78" y="2186"/>
                  <a:ext cx="30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46" y="2724"/>
                  <a:ext cx="6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23" y="2668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7180490" y="381794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0" name="Document" r:id="rId3" imgW="5405040" imgH="5781600" progId="Word.Document.8">
                  <p:embed/>
                </p:oleObj>
              </mc:Choice>
              <mc:Fallback>
                <p:oleObj name="Document" r:id="rId3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80490" y="381794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7176508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" name="Document" r:id="rId5" imgW="5407281" imgH="5772509" progId="Word.Document.8">
                  <p:embed/>
                </p:oleObj>
              </mc:Choice>
              <mc:Fallback>
                <p:oleObj name="Document" r:id="rId5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76508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7162801" y="384176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62801" y="384176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086600" y="1870076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9601200" cy="52578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None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GenDecTree</a:t>
            </a:r>
            <a:r>
              <a:rPr lang="en-US" sz="2000" dirty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Features </a:t>
            </a:r>
            <a:r>
              <a:rPr lang="en-US" sz="2000" b="1" dirty="0">
                <a:solidFill>
                  <a:schemeClr val="accent2"/>
                </a:solidFill>
              </a:rPr>
              <a:t>F</a:t>
            </a:r>
            <a:r>
              <a:rPr lang="en-US" sz="2000" dirty="0"/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/>
              <a:t>If </a:t>
            </a:r>
            <a:r>
              <a:rPr lang="en-US" sz="2000" b="1" dirty="0" err="1">
                <a:solidFill>
                  <a:srgbClr val="FF0000"/>
                </a:solidFill>
              </a:rPr>
              <a:t>stopping_condition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chemeClr val="accent2"/>
                </a:solidFill>
              </a:rPr>
              <a:t>S,F</a:t>
            </a:r>
            <a:r>
              <a:rPr lang="en-US" sz="2000" b="1" dirty="0"/>
              <a:t>) </a:t>
            </a:r>
            <a:r>
              <a:rPr lang="en-US" sz="2000" dirty="0"/>
              <a:t>= true </a:t>
            </a:r>
            <a:r>
              <a:rPr lang="en-US" sz="2000" b="1" dirty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leaf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>
                <a:sym typeface="Symbol" pitchFamily="18" charset="2"/>
              </a:rPr>
              <a:t>leaf.label</a:t>
            </a:r>
            <a:r>
              <a:rPr lang="en-US" sz="1800" b="1" dirty="0">
                <a:sym typeface="Symbol" pitchFamily="18" charset="2"/>
              </a:rPr>
              <a:t>= </a:t>
            </a:r>
            <a:r>
              <a:rPr lang="en-US" sz="1800" b="1" dirty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return leaf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200" b="1" dirty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/>
              <a:t>root =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createNode</a:t>
            </a:r>
            <a:r>
              <a:rPr lang="en-US" sz="2000" b="1" dirty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/>
              <a:t>root.test_condition</a:t>
            </a:r>
            <a:r>
              <a:rPr lang="en-US" sz="2000" b="1" dirty="0"/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findBestSplit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chemeClr val="accent2"/>
                </a:solidFill>
              </a:rPr>
              <a:t>S,F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V = {v| v </a:t>
            </a:r>
            <a:r>
              <a:rPr lang="en-US" sz="2000" dirty="0"/>
              <a:t>a possible outcome of </a:t>
            </a:r>
            <a:r>
              <a:rPr lang="en-US" sz="2000" b="1" dirty="0" err="1"/>
              <a:t>root.test_condition</a:t>
            </a:r>
            <a:r>
              <a:rPr lang="en-US" sz="2000" b="1" dirty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sym typeface="Symbol" pitchFamily="18" charset="2"/>
              </a:rPr>
              <a:t>for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: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>
                <a:sym typeface="Symbol" pitchFamily="18" charset="2"/>
              </a:rPr>
              <a:t>root.test_condition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>
                <a:sym typeface="Symbol" pitchFamily="18" charset="2"/>
              </a:rPr>
              <a:t>)</a:t>
            </a:r>
            <a:r>
              <a:rPr lang="en-US" sz="1800" dirty="0">
                <a:sym typeface="Symbol" pitchFamily="18" charset="2"/>
              </a:rPr>
              <a:t> =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>
                <a:sym typeface="Symbol" pitchFamily="18" charset="2"/>
              </a:rPr>
              <a:t> and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>
                <a:sym typeface="Symbol" pitchFamily="18" charset="2"/>
              </a:rPr>
              <a:t>;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child = </a:t>
            </a:r>
            <a:r>
              <a:rPr lang="en-US" sz="1800" b="1" dirty="0" err="1">
                <a:solidFill>
                  <a:srgbClr val="0070C0"/>
                </a:solidFill>
              </a:rPr>
              <a:t>GenDecTree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>
                <a:sym typeface="Symbol" pitchFamily="18" charset="2"/>
              </a:rPr>
              <a:t>) ;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>
                <a:sym typeface="Symbol" pitchFamily="18" charset="2"/>
              </a:rPr>
              <a:t>Add</a:t>
            </a:r>
            <a:r>
              <a:rPr lang="en-US" sz="1800" b="1" dirty="0">
                <a:sym typeface="Symbol" pitchFamily="18" charset="2"/>
              </a:rPr>
              <a:t> child </a:t>
            </a:r>
            <a:r>
              <a:rPr lang="en-US" sz="1800" dirty="0">
                <a:sym typeface="Symbol" pitchFamily="18" charset="2"/>
              </a:rPr>
              <a:t>as a descent of </a:t>
            </a:r>
            <a:r>
              <a:rPr lang="en-US" sz="1800" b="1" dirty="0">
                <a:sym typeface="Symbol" pitchFamily="18" charset="2"/>
              </a:rPr>
              <a:t>root </a:t>
            </a:r>
            <a:r>
              <a:rPr lang="en-US" sz="1800" dirty="0">
                <a:sym typeface="Symbol" pitchFamily="18" charset="2"/>
              </a:rPr>
              <a:t>and label the edge 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 err="1">
                <a:sym typeface="Symbol" pitchFamily="18" charset="2"/>
              </a:rPr>
              <a:t>root</a:t>
            </a:r>
            <a:r>
              <a:rPr lang="en-US" sz="1800" b="1" dirty="0" err="1">
                <a:sym typeface="Wingdings" pitchFamily="2" charset="2"/>
              </a:rPr>
              <a:t>child</a:t>
            </a:r>
            <a:r>
              <a:rPr lang="en-US" sz="1800" b="1" dirty="0">
                <a:sym typeface="Wingdings" pitchFamily="2" charset="2"/>
              </a:rPr>
              <a:t>) as </a:t>
            </a:r>
            <a:r>
              <a:rPr lang="en-US" sz="1800" b="1" dirty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How to </a:t>
            </a:r>
            <a:r>
              <a:rPr lang="en-US" b="1" dirty="0">
                <a:solidFill>
                  <a:srgbClr val="FF0000"/>
                </a:solidFill>
              </a:rPr>
              <a:t>Classify</a:t>
            </a:r>
            <a:r>
              <a:rPr lang="en-US" dirty="0"/>
              <a:t> a leaf node</a:t>
            </a:r>
          </a:p>
          <a:p>
            <a:pPr lvl="2"/>
            <a:r>
              <a:rPr lang="en-US" dirty="0"/>
              <a:t>Assign the </a:t>
            </a:r>
            <a:r>
              <a:rPr lang="en-US" dirty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/>
              <a:t>If leaf is empty, assign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/>
              <a:t>– the class that has the highest popularity (overall or in the parent node).</a:t>
            </a:r>
          </a:p>
          <a:p>
            <a:pPr lvl="1"/>
            <a:r>
              <a:rPr lang="en-US" dirty="0"/>
              <a:t>Determine 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BB3CDE-F434-4EF2-82AB-9D62D0E6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E8E1F6-B272-4F94-B769-18744AE7A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assume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feature variables:</a:t>
                </a:r>
              </a:p>
              <a:p>
                <a:pPr lvl="1"/>
                <a:r>
                  <a:rPr lang="en-US" dirty="0"/>
                  <a:t>Also known as covariates, or dependent variables</a:t>
                </a:r>
              </a:p>
              <a:p>
                <a:r>
                  <a:rPr lang="en-US" dirty="0"/>
                  <a:t>The target variable is also known as dependent variable.</a:t>
                </a:r>
              </a:p>
              <a:p>
                <a:r>
                  <a:rPr lang="en-US" dirty="0"/>
                  <a:t>We are 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-dimensional feature vector,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 real value</a:t>
                </a:r>
              </a:p>
              <a:p>
                <a:r>
                  <a:rPr lang="en-US" dirty="0"/>
                  <a:t>We want to learn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which given a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predicts a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as possible </a:t>
                </a:r>
                <a:r>
                  <a:rPr lang="en-US" dirty="0"/>
                  <a:t>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Minimize sum of squares: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E8E1F6-B272-4F94-B769-18744AE7A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41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459245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8988" y="1371600"/>
            <a:ext cx="10412412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4419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CarType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7173913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CarType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{Family, </a:t>
              </a:r>
              <a:br>
                <a:rPr lang="en-US" sz="1600" dirty="0"/>
              </a:br>
              <a:r>
                <a:rPr lang="en-US" sz="160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2242458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Times New Roman" charset="0"/>
                </a:rPr>
                <a:t>CarType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5755822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10210800" cy="5257800"/>
          </a:xfrm>
          <a:noFill/>
          <a:ln/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 – </a:t>
            </a:r>
            <a:r>
              <a:rPr lang="en-US" dirty="0">
                <a:solidFill>
                  <a:srgbClr val="0070C0"/>
                </a:solidFill>
              </a:rPr>
              <a:t>respects the order</a:t>
            </a:r>
            <a:r>
              <a:rPr lang="en-US" dirty="0"/>
              <a:t>. Need 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381000" y="411733"/>
            <a:ext cx="9829006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4461226" y="212097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7066918" y="43815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{Medium, </a:t>
              </a:r>
              <a:br>
                <a:rPr lang="en-US" sz="1600"/>
              </a:br>
              <a:r>
                <a:rPr lang="en-US" sz="160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2274994" y="4443412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5791201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5813426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829800" cy="914400"/>
          </a:xfrm>
        </p:spPr>
        <p:txBody>
          <a:bodyPr>
            <a:normAutofit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bucketing, equal frequency bucketing (percentiles),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computationally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2262189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9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1905001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Before Splitting: 10 records of class 0,</a:t>
            </a:r>
            <a:br>
              <a:rPr lang="en-US"/>
            </a:br>
            <a:r>
              <a:rPr lang="en-US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3505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/>
              <a:t>Creation of nodes 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is preferred</a:t>
            </a:r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Ideas?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3733801" y="3581401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3581401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7239001" y="3581401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3581401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2895600" y="4572001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6705600" y="4572001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Homogeneous,</a:t>
            </a:r>
          </a:p>
          <a:p>
            <a:pPr>
              <a:spcBef>
                <a:spcPct val="50000"/>
              </a:spcBef>
            </a:pPr>
            <a:r>
              <a:rPr lang="en-US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Node Impurity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are at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the samples belong to classes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fraction of records associated with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belonging to class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Impurity measures: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Used in ID3 and C4.5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𝑖𝑓𝑖𝑐𝑎𝑡𝑖𝑜𝑛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Used in CART, SLIQ, SPRINT.</a:t>
                </a:r>
              </a:p>
              <a:p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Gain</a:t>
                </a:r>
                <a:r>
                  <a:rPr lang="en-US" dirty="0"/>
                  <a:t> of an </a:t>
                </a:r>
                <a:r>
                  <a:rPr lang="en-US" dirty="0">
                    <a:solidFill>
                      <a:srgbClr val="0070C0"/>
                    </a:solidFill>
                  </a:rPr>
                  <a:t>attribute split</a:t>
                </a:r>
                <a:r>
                  <a:rPr lang="en-US" b="1" i="1" dirty="0"/>
                  <a:t> </a:t>
                </a:r>
                <a:r>
                  <a:rPr lang="en-US" dirty="0"/>
                  <a:t>into children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compare the impurity of the parent node with the average impurity of the child nodes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Maximizing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gain</a:t>
                </a:r>
                <a:r>
                  <a:rPr lang="en-US" dirty="0"/>
                  <a:t> </a:t>
                </a:r>
              </a:p>
              <a:p>
                <a:pPr>
                  <a:buFont typeface="Symbol" panose="05050102010706020507" pitchFamily="18" charset="2"/>
                  <a:buChar char="Û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 M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inimizing </a:t>
                </a:r>
                <a:r>
                  <a:rPr lang="en-US" dirty="0"/>
                  <a:t>the weighted average </a:t>
                </a:r>
                <a:r>
                  <a:rPr lang="en-US" dirty="0">
                    <a:solidFill>
                      <a:srgbClr val="0070C0"/>
                    </a:solidFill>
                  </a:rPr>
                  <a:t>impurity</a:t>
                </a:r>
                <a:r>
                  <a:rPr lang="en-US" dirty="0"/>
                  <a:t> of children nodes </a:t>
                </a:r>
              </a:p>
              <a:p>
                <a:pPr>
                  <a:buFont typeface="Symbol" panose="05050102010706020507" pitchFamily="18" charset="2"/>
                  <a:buChar char="Û"/>
                </a:pPr>
                <a:r>
                  <a:rPr lang="en-US" dirty="0">
                    <a:sym typeface="Symbol"/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Maximizing</a:t>
                </a:r>
                <a:r>
                  <a:rPr lang="en-US" dirty="0">
                    <a:sym typeface="Symbol"/>
                  </a:rPr>
                  <a:t> average 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purity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If </a:t>
                </a:r>
                <a:r>
                  <a:rPr lang="en-US" b="1" dirty="0">
                    <a:solidFill>
                      <a:srgbClr val="0070C0"/>
                    </a:solidFill>
                  </a:rPr>
                  <a:t>I() = Entropy(), </a:t>
                </a:r>
                <a:r>
                  <a:rPr lang="en-US" dirty="0"/>
                  <a:t>then </a:t>
                </a:r>
                <a:r>
                  <a:rPr lang="el-GR" b="1" dirty="0">
                    <a:solidFill>
                      <a:schemeClr val="accent2"/>
                    </a:solidFill>
                  </a:rPr>
                  <a:t>Δ</a:t>
                </a:r>
                <a:r>
                  <a:rPr lang="en-US" b="1" baseline="-25000" dirty="0">
                    <a:solidFill>
                      <a:schemeClr val="accent2"/>
                    </a:solidFill>
                  </a:rPr>
                  <a:t>info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called </a:t>
                </a:r>
                <a:r>
                  <a:rPr lang="en-US" b="1" dirty="0">
                    <a:solidFill>
                      <a:srgbClr val="0070C0"/>
                    </a:solidFill>
                  </a:rPr>
                  <a:t>information gain</a:t>
                </a: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1201400" cy="5105400"/>
              </a:xfrm>
              <a:blipFill>
                <a:blip r:embed="rId2"/>
                <a:stretch>
                  <a:fillRect l="-871" t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1981200" y="2072651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3" name="Document" r:id="rId3" imgW="3240623" imgH="1355425" progId="Word.Document.8">
                  <p:embed/>
                </p:oleObj>
              </mc:Choice>
              <mc:Fallback>
                <p:oleObj name="Document" r:id="rId3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72651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2057400" y="5462588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4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62588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1981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4648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4626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1/6</a:t>
            </a:r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4615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1/3</a:t>
            </a:r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Impurity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impurity measures take value zero (</a:t>
            </a:r>
            <a:r>
              <a:rPr lang="en-US" dirty="0">
                <a:solidFill>
                  <a:srgbClr val="0070C0"/>
                </a:solidFill>
              </a:rPr>
              <a:t>minimum</a:t>
            </a:r>
            <a:r>
              <a:rPr lang="en-US" dirty="0"/>
              <a:t>) for the case of a pure node where a single value has probability 1</a:t>
            </a:r>
          </a:p>
          <a:p>
            <a:r>
              <a:rPr lang="en-US" dirty="0"/>
              <a:t>All of the impurity measures take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/>
              <a:t> value when the class distribution in a node is </a:t>
            </a:r>
            <a:r>
              <a:rPr lang="en-US" dirty="0">
                <a:solidFill>
                  <a:srgbClr val="0070C0"/>
                </a:solidFill>
              </a:rPr>
              <a:t>uniform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3400" y="1828800"/>
                <a:ext cx="6400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simplest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 function</a:t>
                </a:r>
              </a:p>
              <a:p>
                <a:r>
                  <a:rPr lang="en-US" dirty="0"/>
                  <a:t>In linear regression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typically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1828800"/>
                <a:ext cx="6400800" cy="4876800"/>
              </a:xfrm>
              <a:blipFill>
                <a:blip r:embed="rId2"/>
                <a:stretch>
                  <a:fillRect l="-133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6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29D111FA-E289-4EE3-A177-7F3D8664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95500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1936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24111" y="3352801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different impurity measures are </a:t>
            </a:r>
            <a:r>
              <a:rPr lang="en-US" sz="2400" dirty="0">
                <a:solidFill>
                  <a:srgbClr val="FF0000"/>
                </a:solidFill>
              </a:rPr>
              <a:t>consistent</a:t>
            </a: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599"/>
            <a:ext cx="9829800" cy="914401"/>
          </a:xfrm>
        </p:spPr>
        <p:txBody>
          <a:bodyPr>
            <a:normAutofit/>
          </a:bodyPr>
          <a:lstStyle/>
          <a:p>
            <a:r>
              <a:rPr lang="en-US" dirty="0"/>
              <a:t>Categorical Attributes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For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/>
              <a:t> values split in two</a:t>
            </a:r>
          </a:p>
          <a:p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multivalued</a:t>
            </a:r>
            <a:r>
              <a:rPr lang="en-US" sz="2400" dirty="0"/>
              <a:t> attributes, for 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5410200" y="4632326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32326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7905750" y="4632326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1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4632326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1828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2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5105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2439988" y="3690939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6243639" y="3690939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charset="0"/>
              </a:rPr>
              <a:t>Two-way split </a:t>
            </a:r>
          </a:p>
          <a:p>
            <a:pPr algn="ctr"/>
            <a:r>
              <a:rPr lang="en-US" sz="200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Continuous Attributes</a:t>
            </a:r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6629401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Choices 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/>
              <a:t> method 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the impurity index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31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8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31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474076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9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076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3862"/>
            <a:ext cx="8763000" cy="947738"/>
          </a:xfrm>
        </p:spPr>
        <p:txBody>
          <a:bodyPr>
            <a:normAutofit/>
          </a:bodyPr>
          <a:lstStyle/>
          <a:p>
            <a:r>
              <a:rPr lang="en-US" dirty="0"/>
              <a:t>Continuous Attributes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668000" cy="2278060"/>
          </a:xfrm>
          <a:noFill/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Linearly scan these values, each time </a:t>
            </a:r>
            <a:r>
              <a:rPr lang="en-US" dirty="0">
                <a:solidFill>
                  <a:srgbClr val="0070C0"/>
                </a:solidFill>
              </a:rPr>
              <a:t>updating</a:t>
            </a:r>
            <a:r>
              <a:rPr lang="en-US" dirty="0"/>
              <a:t> the count matrix and computing impurity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Choose the split position that has the least impurity</a:t>
            </a:r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1238250" y="358140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6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3"/>
              <a:chOff x="149" y="2802"/>
              <a:chExt cx="1195" cy="213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92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Impurity measures favor attributes with large number of values</a:t>
            </a:r>
          </a:p>
          <a:p>
            <a:endParaRPr lang="en-US"/>
          </a:p>
          <a:p>
            <a:r>
              <a:rPr lang="en-US"/>
              <a:t>A test condition with large number of outcomes may not be desirable</a:t>
            </a:r>
          </a:p>
          <a:p>
            <a:pPr lvl="1"/>
            <a:r>
              <a:rPr lang="en-US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25664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9499600" cy="1066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Gain Ratio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646" y="1447800"/>
            <a:ext cx="11308754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dirty="0"/>
              <a:t>Splitting using information gain</a:t>
            </a:r>
          </a:p>
          <a:p>
            <a:pPr marL="742950" lvl="1" indent="-28575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</a:pPr>
            <a:endParaRPr lang="en-US" dirty="0"/>
          </a:p>
          <a:p>
            <a:pPr marL="1146175" lvl="2" indent="-228600">
              <a:lnSpc>
                <a:spcPct val="90000"/>
              </a:lnSpc>
              <a:buNone/>
            </a:pPr>
            <a:endParaRPr lang="en-US" dirty="0"/>
          </a:p>
          <a:p>
            <a:pPr marL="1146175" lvl="2" indent="-228600">
              <a:lnSpc>
                <a:spcPct val="90000"/>
              </a:lnSpc>
              <a:buNone/>
            </a:pPr>
            <a:r>
              <a:rPr lang="en-US" dirty="0"/>
              <a:t>Parent Node, p is split into k partitions</a:t>
            </a:r>
          </a:p>
          <a:p>
            <a:pPr marL="1146175" lvl="2" indent="-228600">
              <a:lnSpc>
                <a:spcPct val="90000"/>
              </a:lnSpc>
              <a:buNone/>
            </a:pP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i</a:t>
            </a:r>
            <a:r>
              <a:rPr lang="en-US" dirty="0"/>
              <a:t> is the number of records in partition </a:t>
            </a:r>
            <a:r>
              <a:rPr lang="en-US" dirty="0" err="1">
                <a:solidFill>
                  <a:srgbClr val="0070C0"/>
                </a:solidFill>
              </a:rPr>
              <a:t>i</a:t>
            </a:r>
            <a:endParaRPr lang="en-US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Adjusts Information Gain by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dirty="0"/>
              <a:t> of the partition 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SplitINFO</a:t>
            </a:r>
            <a:r>
              <a:rPr lang="en-US" dirty="0"/>
              <a:t>). Higher entropy partition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Designed to overcome the disadvantage of impurity</a:t>
            </a:r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218566"/>
              </p:ext>
            </p:extLst>
          </p:nvPr>
        </p:nvGraphicFramePr>
        <p:xfrm>
          <a:off x="2133600" y="2055019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55019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106319"/>
              </p:ext>
            </p:extLst>
          </p:nvPr>
        </p:nvGraphicFramePr>
        <p:xfrm>
          <a:off x="6309023" y="2047081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1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023" y="2047081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Inexpensive to construct</a:t>
            </a:r>
          </a:p>
          <a:p>
            <a:pPr lvl="1"/>
            <a:r>
              <a:rPr lang="en-US" dirty="0"/>
              <a:t>Extremely fast at classifying unknown records</a:t>
            </a:r>
          </a:p>
          <a:p>
            <a:pPr lvl="1"/>
            <a:r>
              <a:rPr lang="en-US" dirty="0"/>
              <a:t>Easy to interpret </a:t>
            </a:r>
            <a:r>
              <a:rPr lang="en-US" dirty="0">
                <a:solidFill>
                  <a:srgbClr val="0070C0"/>
                </a:solidFill>
              </a:rPr>
              <a:t>for small-sized </a:t>
            </a:r>
            <a:r>
              <a:rPr lang="en-US" dirty="0"/>
              <a:t>trees</a:t>
            </a:r>
          </a:p>
          <a:p>
            <a:pPr lvl="1"/>
            <a:r>
              <a:rPr lang="en-US" dirty="0"/>
              <a:t>Accuracy is comparable to other classification techniques for many simple data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F345B5-B702-4C1C-9E46-22F8C98E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linear regression</a:t>
            </a:r>
          </a:p>
        </p:txBody>
      </p:sp>
      <p:pic>
        <p:nvPicPr>
          <p:cNvPr id="7" name="Content Placeholder 6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1DEE5F7A-6E9A-491C-8D5B-BD69BADD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5334000" cy="2667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2D8067-6C91-42A4-A8CD-8BBC4E9A0CF6}"/>
                  </a:ext>
                </a:extLst>
              </p:cNvPr>
              <p:cNvSpPr txBox="1"/>
              <p:nvPr/>
            </p:nvSpPr>
            <p:spPr>
              <a:xfrm>
                <a:off x="411481" y="1828800"/>
                <a:ext cx="6294119" cy="428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the simplest case we have a single variable and the function is of the form:</a:t>
                </a:r>
              </a:p>
              <a:p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Minimizing the error gives: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800" b="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2D8067-6C91-42A4-A8CD-8BBC4E9A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1" y="1828800"/>
                <a:ext cx="6294119" cy="4281237"/>
              </a:xfrm>
              <a:prstGeom prst="rect">
                <a:avLst/>
              </a:prstGeom>
              <a:blipFill>
                <a:blip r:embed="rId3"/>
                <a:stretch>
                  <a:fillRect l="-2035" t="-1425" r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40452-05F0-4F6A-B2DF-FEB4CF26D136}"/>
                  </a:ext>
                </a:extLst>
              </p:cNvPr>
              <p:cNvSpPr txBox="1"/>
              <p:nvPr/>
            </p:nvSpPr>
            <p:spPr>
              <a:xfrm>
                <a:off x="7010400" y="4436647"/>
                <a:ext cx="4419600" cy="188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/>
                  <a:t>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’</a:t>
                </a:r>
                <a:r>
                  <a:rPr lang="en-US" sz="2800" dirty="0"/>
                  <a:t>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/>
                  <a:t>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’</a:t>
                </a:r>
                <a:r>
                  <a:rPr lang="en-US" sz="2800" dirty="0"/>
                  <a:t>s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/>
                  <a:t>: correlation coefficient between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40452-05F0-4F6A-B2DF-FEB4CF26D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436647"/>
                <a:ext cx="4419600" cy="1887953"/>
              </a:xfrm>
              <a:prstGeom prst="rect">
                <a:avLst/>
              </a:prstGeom>
              <a:blipFill>
                <a:blip r:embed="rId4"/>
                <a:stretch>
                  <a:fillRect l="-2759" t="-3548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14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/>
              <a:t>Expressiveness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</a:t>
            </a:r>
            <a:r>
              <a:rPr lang="en-US" dirty="0">
                <a:solidFill>
                  <a:srgbClr val="0070C0"/>
                </a:solidFill>
              </a:rPr>
              <a:t>too small </a:t>
            </a:r>
            <a:r>
              <a:rPr lang="en-US" dirty="0"/>
              <a:t>to make 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statistically significant decision</a:t>
            </a:r>
          </a:p>
          <a:p>
            <a:endParaRPr lang="en-US" dirty="0"/>
          </a:p>
          <a:p>
            <a:r>
              <a:rPr lang="en-US" dirty="0"/>
              <a:t>You can introduce a lower bound on the number of items per leaf node in the stopping criterion.</a:t>
            </a:r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classifier defines a </a:t>
            </a:r>
            <a:r>
              <a:rPr lang="en-US" dirty="0">
                <a:solidFill>
                  <a:srgbClr val="0070C0"/>
                </a:solidFill>
              </a:rPr>
              <a:t>function</a:t>
            </a:r>
            <a:r>
              <a:rPr lang="en-US" dirty="0"/>
              <a:t> that discriminates between two (or more) classes.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/>
              <a:t> of a classifier is the </a:t>
            </a:r>
            <a:r>
              <a:rPr lang="en-US" dirty="0">
                <a:solidFill>
                  <a:srgbClr val="0070C0"/>
                </a:solidFill>
              </a:rPr>
              <a:t>class of functions</a:t>
            </a:r>
            <a:r>
              <a:rPr lang="en-US" dirty="0"/>
              <a:t> that it can model, and the kind of data that it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/>
              <a:t>When we have </a:t>
            </a:r>
            <a:r>
              <a:rPr lang="en-US" dirty="0">
                <a:solidFill>
                  <a:srgbClr val="0070C0"/>
                </a:solidFill>
              </a:rPr>
              <a:t>discrete</a:t>
            </a:r>
            <a:r>
              <a:rPr lang="en-US" dirty="0"/>
              <a:t> (or binary) values, we are interested in the class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/>
              <a:t>that can be modeled</a:t>
            </a:r>
          </a:p>
          <a:p>
            <a:pPr lvl="1"/>
            <a:r>
              <a:rPr lang="en-US" dirty="0"/>
              <a:t>If the data-points are real vectors we talk about the </a:t>
            </a:r>
            <a:r>
              <a:rPr lang="en-US" dirty="0">
                <a:solidFill>
                  <a:srgbClr val="0070C0"/>
                </a:solidFill>
              </a:rPr>
              <a:t>decision boundary </a:t>
            </a:r>
            <a:r>
              <a:rPr lang="en-US" dirty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1981200" y="1490663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1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90663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381000" y="5029200"/>
            <a:ext cx="10820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Border line between two neighboring regions of different classes is known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Decision boundary is </a:t>
            </a:r>
            <a:r>
              <a:rPr lang="en-US" sz="2400" dirty="0">
                <a:solidFill>
                  <a:srgbClr val="0070C0"/>
                </a:solidFill>
              </a:rPr>
              <a:t>parallel to axes</a:t>
            </a:r>
            <a:r>
              <a:rPr lang="en-US" sz="24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Example: </a:t>
            </a:r>
            <a:r>
              <a:rPr lang="en-US" dirty="0">
                <a:solidFill>
                  <a:srgbClr val="FF0000"/>
                </a:solidFill>
              </a:rPr>
              <a:t>parity function</a:t>
            </a:r>
            <a:r>
              <a:rPr lang="en-US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Class = 1 if there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Class = 0 if there is an </a:t>
            </a:r>
            <a:r>
              <a:rPr lang="en-US" dirty="0">
                <a:solidFill>
                  <a:srgbClr val="0070C0"/>
                </a:solidFill>
              </a:rPr>
              <a:t>odd</a:t>
            </a:r>
            <a:r>
              <a:rPr lang="en-US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Less expressive for modeling continuous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1752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7162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2057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n-US" dirty="0" err="1"/>
              <a:t>Underfitting</a:t>
            </a:r>
            <a:r>
              <a:rPr lang="en-US" dirty="0"/>
              <a:t> and Overfitting</a:t>
            </a:r>
          </a:p>
          <a:p>
            <a:endParaRPr lang="en-US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1828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7696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/>
              <a:t>0.5 </a:t>
            </a:r>
            <a:r>
              <a:rPr lang="en-US">
                <a:sym typeface="Symbol" pitchFamily="18" charset="2"/>
              </a:rPr>
              <a:t> sqrt(x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+x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 1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sqrt(x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+x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sqrt(x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+x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 baseline="30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3666"/>
            <a:ext cx="8229600" cy="990600"/>
          </a:xfrm>
        </p:spPr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5862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3841811" y="1808825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3937247" y="1898736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Overfitting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342900" y="5952243"/>
            <a:ext cx="9105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70C0"/>
                </a:solidFill>
              </a:rPr>
              <a:t>Underfitting</a:t>
            </a:r>
            <a:r>
              <a:rPr lang="en-US" sz="2000" dirty="0"/>
              <a:t>: when model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2000" dirty="0"/>
              <a:t>, both training and test errors are large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62200" y="1808825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47800" y="1880962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Underfitting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2900" y="6352353"/>
            <a:ext cx="1165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>
                <a:solidFill>
                  <a:srgbClr val="0070C0"/>
                </a:solidFill>
              </a:rPr>
              <a:t>Overfitting</a:t>
            </a:r>
            <a:r>
              <a:rPr lang="en-US" sz="2000" dirty="0"/>
              <a:t>: when model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too complex </a:t>
            </a:r>
            <a:r>
              <a:rPr lang="en-US" sz="2000" dirty="0"/>
              <a:t>it models the details of the training set and fails on the test set 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C57F94-70A2-4F75-8491-40BF323612EE}"/>
              </a:ext>
            </a:extLst>
          </p:cNvPr>
          <p:cNvSpPr txBox="1"/>
          <p:nvPr/>
        </p:nvSpPr>
        <p:spPr>
          <a:xfrm>
            <a:off x="6267635" y="2133600"/>
            <a:ext cx="5118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sz="2400" dirty="0"/>
              <a:t>-</a:t>
            </a:r>
            <a:r>
              <a:rPr lang="en-US" sz="2400" dirty="0">
                <a:solidFill>
                  <a:srgbClr val="0070C0"/>
                </a:solidFill>
              </a:rPr>
              <a:t>Variance</a:t>
            </a:r>
            <a:r>
              <a:rPr lang="en-US" sz="2400" dirty="0"/>
              <a:t> tradeoff: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sz="2400" dirty="0"/>
              <a:t> in the estimate: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Poor model due to underfitting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Variance</a:t>
            </a:r>
            <a:r>
              <a:rPr lang="en-US" sz="2400" dirty="0"/>
              <a:t> in the estimate: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Poor training data; overfitting</a:t>
            </a: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2819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3200400" y="6262688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boundary is distorted by noise point</a:t>
            </a:r>
            <a:endParaRPr lang="en-US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E984-A61A-4496-9D8C-5C899203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73FCD-0203-42B3-A176-33D522F4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the general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features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vectors. </a:t>
                </a:r>
              </a:p>
              <a:p>
                <a:r>
                  <a:rPr lang="en-US" dirty="0"/>
                  <a:t>We simplify the notation: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matrix</a:t>
                </a:r>
                <a:r>
                  <a:rPr lang="en-US" dirty="0"/>
                  <a:t> with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</a:t>
                </a:r>
                <a:r>
                  <a:rPr lang="en-US" dirty="0">
                    <a:solidFill>
                      <a:srgbClr val="0070C0"/>
                    </a:solidFill>
                  </a:rPr>
                  <a:t>rows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We can write the SSE function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closed-form</a:t>
                </a:r>
                <a:r>
                  <a:rPr lang="en-US" dirty="0"/>
                  <a:t> solution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Matrix inversion may be too expensive. Other optimization techniques are often used to find the optimal vector (e.g., Gradient Descent)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73FCD-0203-42B3-A176-33D522F4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560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4824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2133600" y="5026026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dirty="0"/>
              <a:t>- Insufficient number of training records in the region causes the decision tree to predict the test examples using other training records that are irrelevant to the classification task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3352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505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7086600" y="1600201"/>
            <a:ext cx="3505200" cy="474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Learning curve shows how accuracy changes with varying sample 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dirty="0"/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dirty="0"/>
              <a:t>Requires a sampling schedule for creating learning curve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dirty="0"/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000" dirty="0"/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sz="2000" dirty="0"/>
              <a:t> in the 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/>
              <a:t>Poor model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Variance</a:t>
            </a:r>
            <a:r>
              <a:rPr lang="en-US" sz="2000" dirty="0"/>
              <a:t> of 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/>
              <a:t>Poor training data</a:t>
            </a:r>
          </a:p>
        </p:txBody>
      </p:sp>
    </p:spTree>
    <p:extLst>
      <p:ext uri="{BB962C8B-B14F-4D97-AF65-F5344CB8AC3E}">
        <p14:creationId xmlns:p14="http://schemas.microsoft.com/office/powerpoint/2010/main" val="3451114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 </a:t>
            </a:r>
            <a:r>
              <a:rPr lang="en-US" dirty="0"/>
              <a:t>no longer provides a good estimate of </a:t>
            </a:r>
            <a:r>
              <a:rPr lang="en-US" dirty="0">
                <a:solidFill>
                  <a:srgbClr val="0070C0"/>
                </a:solidFill>
              </a:rPr>
              <a:t>test error</a:t>
            </a:r>
            <a:r>
              <a:rPr lang="en-US" dirty="0"/>
              <a:t>, that is, how well the tree will perform on previously unseen records</a:t>
            </a:r>
          </a:p>
          <a:p>
            <a:pPr lvl="1"/>
            <a:r>
              <a:rPr lang="en-US" dirty="0"/>
              <a:t>The model does not </a:t>
            </a:r>
            <a:r>
              <a:rPr lang="en-US" dirty="0">
                <a:solidFill>
                  <a:srgbClr val="FF0000"/>
                </a:solidFill>
              </a:rPr>
              <a:t>generalize</a:t>
            </a:r>
            <a:r>
              <a:rPr lang="en-US" dirty="0"/>
              <a:t> well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Generalization</a:t>
            </a:r>
            <a:r>
              <a:rPr lang="en-US" dirty="0"/>
              <a:t>: The ability of the model to predict data points that it has not already seen.</a:t>
            </a:r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8578"/>
            <a:ext cx="8229600" cy="990600"/>
          </a:xfrm>
        </p:spPr>
        <p:txBody>
          <a:bodyPr/>
          <a:lstStyle/>
          <a:p>
            <a:r>
              <a:rPr lang="en-US" dirty="0"/>
              <a:t>Estimating Generalization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1371600"/>
                <a:ext cx="11658600" cy="53340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Re-substitution errors: </a:t>
                </a:r>
                <a:r>
                  <a:rPr lang="en-US" dirty="0"/>
                  <a:t>error on </a:t>
                </a:r>
                <a:r>
                  <a:rPr lang="en-US" dirty="0">
                    <a:solidFill>
                      <a:srgbClr val="0070C0"/>
                    </a:solidFill>
                  </a:rPr>
                  <a:t>training</a:t>
                </a:r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data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∑</m:t>
                    </m:r>
                    <m:r>
                      <a:rPr lang="en-US" i="1" dirty="0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t: leaf node)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Generalization errors:</a:t>
                </a:r>
                <a:r>
                  <a:rPr lang="en-US" dirty="0"/>
                  <a:t> error on </a:t>
                </a:r>
                <a:r>
                  <a:rPr lang="en-US" dirty="0">
                    <a:solidFill>
                      <a:srgbClr val="0070C0"/>
                    </a:solidFill>
                  </a:rPr>
                  <a:t>testing data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∑</m:t>
                    </m:r>
                    <m:r>
                      <a:rPr lang="en-US" i="1" dirty="0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′(</m:t>
                    </m:r>
                    <m:r>
                      <a:rPr lang="en-US" i="1" dirty="0">
                        <a:latin typeface="Cambria Math"/>
                      </a:rPr>
                      <m:t>𝑡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t: leaf node)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Methods for estimating generalization errors:</a:t>
                </a:r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Optimistic approach: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𝑒</m:t>
                    </m:r>
                    <m:r>
                      <a:rPr lang="en-US" sz="2800" i="1" dirty="0">
                        <a:latin typeface="Cambria Math"/>
                      </a:rPr>
                      <m:t>′(</m:t>
                    </m:r>
                    <m:r>
                      <a:rPr lang="en-US" sz="2800" i="1" dirty="0">
                        <a:latin typeface="Cambria Math"/>
                      </a:rPr>
                      <m:t>𝑡</m:t>
                    </m:r>
                    <m:r>
                      <a:rPr lang="en-US" sz="2800" i="1" dirty="0">
                        <a:latin typeface="Cambria Math"/>
                      </a:rPr>
                      <m:t>) = </m:t>
                    </m:r>
                    <m:r>
                      <a:rPr lang="en-US" sz="2800" i="1" dirty="0">
                        <a:latin typeface="Cambria Math"/>
                      </a:rPr>
                      <m:t>𝑒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𝑡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0070C0"/>
                    </a:solidFill>
                  </a:rPr>
                  <a:t>Pessimistic approach</a:t>
                </a:r>
                <a:r>
                  <a:rPr lang="el-GR" sz="2800" dirty="0">
                    <a:solidFill>
                      <a:srgbClr val="0070C0"/>
                    </a:solidFill>
                  </a:rPr>
                  <a:t> (</a:t>
                </a:r>
                <a:r>
                  <a:rPr lang="en-US" sz="2800" dirty="0">
                    <a:solidFill>
                      <a:srgbClr val="0070C0"/>
                    </a:solidFill>
                  </a:rPr>
                  <a:t>penalize large trees)</a:t>
                </a:r>
                <a:r>
                  <a:rPr lang="en-US" sz="2800" dirty="0">
                    <a:solidFill>
                      <a:srgbClr val="FF0000"/>
                    </a:solidFill>
                  </a:rPr>
                  <a:t>:</a:t>
                </a:r>
                <a:r>
                  <a:rPr lang="en-US" sz="2800" dirty="0"/>
                  <a:t> 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400" dirty="0"/>
                  <a:t>For each leaf node: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′(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400" dirty="0"/>
                  <a:t>Total error: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′(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400" dirty="0">
                    <a:sym typeface="Symbol" pitchFamily="18" charset="2"/>
                  </a:rPr>
                  <a:t>(</a:t>
                </a:r>
                <a:r>
                  <a:rPr lang="en-US" sz="24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400" dirty="0">
                    <a:sym typeface="Symbol" pitchFamily="18" charset="2"/>
                  </a:rPr>
                  <a:t>: number of leaf nodes)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400" dirty="0">
                    <a:sym typeface="Symbol" pitchFamily="18" charset="2"/>
                  </a:rPr>
                  <a:t>For a tree with 30 leaf nodes and 10 errors on training (out of 1000 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>
                    <a:sym typeface="Symbol" pitchFamily="18" charset="2"/>
                  </a:rPr>
                  <a:t>Training error = 10/1000 = 1%</a:t>
                </a:r>
                <a:r>
                  <a:rPr lang="el-GR" sz="2000" dirty="0">
                    <a:sym typeface="Symbol" pitchFamily="18" charset="2"/>
                  </a:rPr>
                  <a:t>, 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2000" dirty="0">
                    <a:sym typeface="Symbol" pitchFamily="18" charset="2"/>
                  </a:rPr>
                  <a:t>Generalization error = (10 + 300.5)/1000 = 2.5%</a:t>
                </a:r>
                <a:endParaRPr lang="en-US" sz="2000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800" dirty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400" dirty="0">
                    <a:sym typeface="Symbol" pitchFamily="18" charset="2"/>
                  </a:rPr>
                  <a:t>Split data into </a:t>
                </a:r>
                <a:r>
                  <a:rPr lang="en-US" sz="2400" dirty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400" dirty="0">
                    <a:sym typeface="Symbol" pitchFamily="18" charset="2"/>
                  </a:rPr>
                  <a:t>, </a:t>
                </a:r>
                <a:r>
                  <a:rPr lang="en-US" sz="2400" dirty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400" dirty="0">
                    <a:sym typeface="Symbol" pitchFamily="18" charset="2"/>
                  </a:rPr>
                  <a:t>,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400" dirty="0">
                    <a:sym typeface="Symbol" pitchFamily="18" charset="2"/>
                  </a:rPr>
                  <a:t>Use </a:t>
                </a:r>
                <a:r>
                  <a:rPr lang="en-US" sz="2400" dirty="0">
                    <a:solidFill>
                      <a:srgbClr val="FF0000"/>
                    </a:solidFill>
                    <a:sym typeface="Symbol" pitchFamily="18" charset="2"/>
                  </a:rPr>
                  <a:t>validation dataset </a:t>
                </a:r>
                <a:r>
                  <a:rPr lang="en-US" sz="2400" dirty="0">
                    <a:sym typeface="Symbol" pitchFamily="18" charset="2"/>
                  </a:rPr>
                  <a:t>to estimate 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400" dirty="0">
                    <a:sym typeface="Symbol" pitchFamily="18" charset="2"/>
                  </a:rPr>
                  <a:t>Drawback: less data for training.</a:t>
                </a:r>
              </a:p>
            </p:txBody>
          </p:sp>
        </mc:Choice>
        <mc:Fallback xmlns=""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1371600"/>
                <a:ext cx="11658600" cy="5334000"/>
              </a:xfrm>
              <a:blipFill>
                <a:blip r:embed="rId2"/>
                <a:stretch>
                  <a:fillRect l="-680" t="-2743"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Occam’s razor</a:t>
            </a:r>
            <a:r>
              <a:rPr lang="en-US" dirty="0"/>
              <a:t>: All other things being equal, the </a:t>
            </a:r>
            <a:r>
              <a:rPr lang="en-US"/>
              <a:t>simplest explanation/solution </a:t>
            </a:r>
            <a:r>
              <a:rPr lang="en-US" dirty="0"/>
              <a:t>is the best.</a:t>
            </a:r>
          </a:p>
          <a:p>
            <a:pPr lvl="1"/>
            <a:r>
              <a:rPr lang="en-US" dirty="0"/>
              <a:t>A good principle for life as well</a:t>
            </a:r>
          </a:p>
          <a:p>
            <a:endParaRPr lang="en-US" dirty="0"/>
          </a:p>
          <a:p>
            <a:r>
              <a:rPr lang="en-US" dirty="0"/>
              <a:t>Given two models of similar generalization errors,  one should prefer the simpler model over the more complex model</a:t>
            </a:r>
          </a:p>
          <a:p>
            <a:endParaRPr lang="en-US" dirty="0"/>
          </a:p>
          <a:p>
            <a:r>
              <a:rPr lang="en-US" dirty="0"/>
              <a:t> For complex models, there is a greater chance that it was fitted accidentally by errors in data</a:t>
            </a:r>
          </a:p>
          <a:p>
            <a:endParaRPr lang="en-US" dirty="0"/>
          </a:p>
          <a:p>
            <a:r>
              <a:rPr lang="en-US" dirty="0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171950"/>
            <a:ext cx="10668000" cy="253365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Cost(Model) + 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Cost(Model) </a:t>
            </a:r>
            <a:r>
              <a:rPr lang="en-US" sz="2400" dirty="0"/>
              <a:t>encodes the </a:t>
            </a:r>
            <a:r>
              <a:rPr lang="en-US" sz="2400" dirty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/>
              <a:t>node encoding (number of children) plus splitting condition encoding.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/>
              <a:t>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3733801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4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2209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5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8763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6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76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11086"/>
            <a:ext cx="9546771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Regression</a:t>
            </a:r>
            <a:r>
              <a:rPr lang="en-US" altLang="zh-CN" dirty="0"/>
              <a:t>: find a </a:t>
            </a:r>
            <a:r>
              <a:rPr lang="en-US" altLang="zh-CN" dirty="0">
                <a:solidFill>
                  <a:srgbClr val="0070C0"/>
                </a:solidFill>
              </a:rPr>
              <a:t>polynomial</a:t>
            </a:r>
            <a:r>
              <a:rPr lang="en-US" altLang="zh-CN" dirty="0"/>
              <a:t> for describing a set of values</a:t>
            </a:r>
          </a:p>
          <a:p>
            <a:pPr lvl="1" eaLnBrk="1" hangingPunct="1"/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dirty="0"/>
              <a:t>(model cost): polynomial coefficients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Goodness of fit </a:t>
            </a:r>
            <a:r>
              <a:rPr lang="en-US" altLang="zh-CN" dirty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819401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152400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>
                <a:latin typeface="Garamond" pitchFamily="18" charset="0"/>
              </a:rPr>
              <a:t>Grunwald</a:t>
            </a:r>
            <a:r>
              <a:rPr lang="en-US" altLang="zh-CN" dirty="0">
                <a:latin typeface="Garamond" pitchFamily="18" charset="0"/>
              </a:rPr>
              <a:t> et al. (2005) </a:t>
            </a:r>
            <a:r>
              <a:rPr lang="en-US" altLang="zh-CN" i="1" dirty="0">
                <a:latin typeface="Garamond" pitchFamily="18" charset="0"/>
              </a:rPr>
              <a:t>Tutorial on MDL.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329457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Minimum model cost</a:t>
            </a:r>
          </a:p>
          <a:p>
            <a:r>
              <a:rPr lang="en-US" dirty="0"/>
              <a:t>High data 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1372" y="529225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model cost</a:t>
            </a:r>
          </a:p>
          <a:p>
            <a:r>
              <a:rPr lang="en-US" dirty="0"/>
              <a:t>Minimum data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53401" y="529272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model cost</a:t>
            </a:r>
          </a:p>
          <a:p>
            <a:r>
              <a:rPr lang="en-US" dirty="0"/>
              <a:t>Low data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9019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MDL avoids </a:t>
            </a:r>
            <a:r>
              <a:rPr lang="en-US" dirty="0" err="1">
                <a:solidFill>
                  <a:srgbClr val="FF0000"/>
                </a:solidFill>
              </a:rPr>
              <a:t>overfitting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automatically!</a:t>
            </a:r>
          </a:p>
        </p:txBody>
      </p:sp>
    </p:spTree>
    <p:extLst>
      <p:ext uri="{BB962C8B-B14F-4D97-AF65-F5344CB8AC3E}">
        <p14:creationId xmlns:p14="http://schemas.microsoft.com/office/powerpoint/2010/main" val="586032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110490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dirty="0"/>
              <a:t>Stop the algorithm before it becomes a fully-grown 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Typical stopping conditions for a node:</a:t>
            </a:r>
          </a:p>
          <a:p>
            <a:pPr lvl="2"/>
            <a:r>
              <a:rPr lang="en-US" dirty="0"/>
              <a:t>Stop if all instances belong to the same class</a:t>
            </a:r>
          </a:p>
          <a:p>
            <a:pPr lvl="2"/>
            <a:r>
              <a:rPr lang="en-US" dirty="0"/>
              <a:t>Stop if all the attribute values are the same</a:t>
            </a:r>
            <a:endParaRPr lang="en-US" sz="2400" dirty="0"/>
          </a:p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0070C0"/>
                </a:solidFill>
              </a:rPr>
              <a:t>restrictive</a:t>
            </a:r>
            <a:r>
              <a:rPr lang="en-US" dirty="0"/>
              <a:t> conditions:</a:t>
            </a:r>
          </a:p>
          <a:p>
            <a:pPr lvl="2"/>
            <a:r>
              <a:rPr lang="en-US" dirty="0"/>
              <a:t>Stop if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dirty="0"/>
              <a:t>is less than some user-specified threshold</a:t>
            </a:r>
          </a:p>
          <a:p>
            <a:pPr lvl="2"/>
            <a:r>
              <a:rPr lang="en-US" dirty="0"/>
              <a:t>Stop if class distribution of instance classes are </a:t>
            </a:r>
            <a:r>
              <a:rPr lang="en-US" dirty="0">
                <a:solidFill>
                  <a:srgbClr val="0070C0"/>
                </a:solidFill>
              </a:rPr>
              <a:t>independent </a:t>
            </a:r>
            <a:r>
              <a:rPr lang="en-US" dirty="0"/>
              <a:t>of the available features (e.g., using </a:t>
            </a:r>
            <a:r>
              <a:rPr lang="en-US" dirty="0">
                <a:sym typeface="Symbol" pitchFamily="18" charset="2"/>
              </a:rPr>
              <a:t></a:t>
            </a:r>
            <a:r>
              <a:rPr lang="en-US" baseline="30000" dirty="0">
                <a:sym typeface="Symbol" pitchFamily="18" charset="2"/>
              </a:rPr>
              <a:t> 2</a:t>
            </a:r>
            <a:r>
              <a:rPr lang="en-US" dirty="0">
                <a:sym typeface="Symbol" pitchFamily="18" charset="2"/>
              </a:rPr>
              <a:t> test)</a:t>
            </a:r>
            <a:endParaRPr lang="en-US" baseline="30000" dirty="0"/>
          </a:p>
          <a:p>
            <a:pPr lvl="2"/>
            <a:r>
              <a:rPr lang="en-US" dirty="0"/>
              <a:t>Stop if expanding the current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does not improve impurity </a:t>
            </a:r>
            <a:r>
              <a:rPr lang="en-US" dirty="0"/>
              <a:t>measures (e.g., </a:t>
            </a:r>
            <a:r>
              <a:rPr lang="en-US" dirty="0" err="1"/>
              <a:t>Gini</a:t>
            </a:r>
            <a:r>
              <a:rPr lang="en-US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2971801" y="3017839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0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3017839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2590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6019800" y="1447801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dirty="0"/>
              <a:t>	= (9 + 4 </a:t>
            </a:r>
            <a:r>
              <a:rPr lang="en-US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676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3505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5334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7162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970E-5FB1-4EC1-A98D-01D56E6C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8" y="533400"/>
            <a:ext cx="10972800" cy="990600"/>
          </a:xfrm>
        </p:spPr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C759-123D-4E68-81E3-9A79DEF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267200"/>
            <a:ext cx="12039600" cy="2286000"/>
          </a:xfrm>
        </p:spPr>
        <p:txBody>
          <a:bodyPr/>
          <a:lstStyle/>
          <a:p>
            <a:r>
              <a:rPr lang="en-US" dirty="0"/>
              <a:t>Regression is sensitive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line will “tilt” to accommodate very extreme values</a:t>
            </a:r>
          </a:p>
          <a:p>
            <a:r>
              <a:rPr lang="en-US" dirty="0"/>
              <a:t>Solution: remove the outliers</a:t>
            </a:r>
          </a:p>
          <a:p>
            <a:pPr lvl="1"/>
            <a:r>
              <a:rPr lang="en-US" dirty="0"/>
              <a:t>But make sure that they do not capture useful information</a:t>
            </a:r>
          </a:p>
          <a:p>
            <a:pPr lvl="1"/>
            <a:endParaRPr lang="en-US" dirty="0"/>
          </a:p>
        </p:txBody>
      </p:sp>
      <p:pic>
        <p:nvPicPr>
          <p:cNvPr id="68610" name="Picture 2" descr="Image result for regression with outliers">
            <a:hlinkClick r:id="rId2"/>
            <a:extLst>
              <a:ext uri="{FF2B5EF4-FFF2-40B4-BE49-F238E27FC236}">
                <a16:creationId xmlns:a16="http://schemas.microsoft.com/office/drawing/2014/main" id="{D20CE52F-BB78-4AF0-A03A-5AC21FDA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97719"/>
            <a:ext cx="7172324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331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1905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8610600" y="4114800"/>
            <a:ext cx="3200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3124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2133600" y="5105401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1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419" y="526002"/>
            <a:ext cx="8229600" cy="990600"/>
          </a:xfrm>
        </p:spPr>
        <p:txBody>
          <a:bodyPr/>
          <a:lstStyle/>
          <a:p>
            <a:r>
              <a:rPr lang="en-US" dirty="0"/>
              <a:t>Precision-Recall</a:t>
            </a:r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/>
        </p:nvGraphicFramePr>
        <p:xfrm>
          <a:off x="990600" y="1872742"/>
          <a:ext cx="83772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96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72742"/>
                        <a:ext cx="8377238" cy="2455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990600" y="5029200"/>
            <a:ext cx="9584742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F-measure is biased towards all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7109536" y="1371600"/>
          <a:ext cx="3558465" cy="1508050"/>
        </p:xfrm>
        <a:graphic>
          <a:graphicData uri="http://schemas.openxmlformats.org/drawingml/2006/table">
            <a:tbl>
              <a:tblPr/>
              <a:tblGrid>
                <a:gridCol w="88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4419" y="4501160"/>
            <a:ext cx="627165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Assumption: The class YES is the one we care about.</a:t>
            </a:r>
          </a:p>
        </p:txBody>
      </p:sp>
    </p:spTree>
    <p:extLst>
      <p:ext uri="{BB962C8B-B14F-4D97-AF65-F5344CB8AC3E}">
        <p14:creationId xmlns:p14="http://schemas.microsoft.com/office/powerpoint/2010/main" val="4026841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7490" y="494334"/>
            <a:ext cx="9258510" cy="806800"/>
          </a:xfrm>
        </p:spPr>
        <p:txBody>
          <a:bodyPr>
            <a:normAutofit/>
          </a:bodyPr>
          <a:lstStyle/>
          <a:p>
            <a:r>
              <a:rPr lang="en-US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9677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Characterize the trade-off between positive hits and false alarms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ROC </a:t>
            </a:r>
            <a:r>
              <a:rPr lang="en-US" sz="2400" dirty="0"/>
              <a:t>curve plots </a:t>
            </a:r>
            <a:r>
              <a:rPr lang="en-US" sz="2400" dirty="0">
                <a:solidFill>
                  <a:srgbClr val="0070C0"/>
                </a:solidFill>
              </a:rPr>
              <a:t>TPR (true positive rate)</a:t>
            </a:r>
            <a:r>
              <a:rPr lang="en-US" sz="2400" dirty="0"/>
              <a:t> (on the </a:t>
            </a:r>
            <a:r>
              <a:rPr lang="en-US" sz="2400" dirty="0">
                <a:solidFill>
                  <a:schemeClr val="accent2"/>
                </a:solidFill>
              </a:rPr>
              <a:t>y</a:t>
            </a:r>
            <a:r>
              <a:rPr lang="en-US" sz="2400" dirty="0"/>
              <a:t>-axis) against </a:t>
            </a:r>
            <a:r>
              <a:rPr lang="en-US" sz="2400" dirty="0">
                <a:solidFill>
                  <a:srgbClr val="0070C0"/>
                </a:solidFill>
              </a:rPr>
              <a:t>FPR (false positive rate)</a:t>
            </a:r>
            <a:r>
              <a:rPr lang="en-US" sz="2400" dirty="0"/>
              <a:t> (on the 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dirty="0"/>
              <a:t>-axis)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14672" y="39624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672" y="3962400"/>
                        <a:ext cx="1981201" cy="767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57401" y="5446913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Equation" r:id="rId6" imgW="1041120" imgH="393480" progId="Equation.3">
                  <p:embed/>
                </p:oleObj>
              </mc:Choice>
              <mc:Fallback>
                <p:oleObj name="Equation" r:id="rId6" imgW="104112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5446913"/>
                        <a:ext cx="1911211" cy="7225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5943600" y="3588169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4800582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fraction of true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sz="2000" dirty="0"/>
              <a:t> are predicted </a:t>
            </a:r>
            <a:r>
              <a:rPr lang="en-US" sz="2000" dirty="0">
                <a:solidFill>
                  <a:srgbClr val="0070C0"/>
                </a:solidFill>
              </a:rPr>
              <a:t>correctly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196201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fraction of true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sz="2000" dirty="0"/>
              <a:t>were predicted </a:t>
            </a:r>
            <a:r>
              <a:rPr lang="en-US" sz="2000" dirty="0">
                <a:solidFill>
                  <a:srgbClr val="0070C0"/>
                </a:solidFill>
              </a:rPr>
              <a:t>incorrectly?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352801"/>
            <a:ext cx="497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Look at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000" dirty="0"/>
              <a:t> predictions of the classifier and compute: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951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Performance of a classifier 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Changing some </a:t>
            </a:r>
            <a:r>
              <a:rPr lang="en-US" dirty="0">
                <a:solidFill>
                  <a:srgbClr val="0070C0"/>
                </a:solidFill>
              </a:rPr>
              <a:t>parameter</a:t>
            </a:r>
            <a:r>
              <a:rPr lang="en-US" dirty="0"/>
              <a:t> of the 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/>
              <a:t>distribution, 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2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152400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6797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81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/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/>
                <a:t> </a:t>
              </a:r>
              <a:r>
                <a:rPr lang="en-US" sz="2000" b="1" dirty="0"/>
                <a:t>t</a:t>
              </a:r>
              <a:r>
                <a:rPr lang="en-US" sz="2000" dirty="0"/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/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1752600" y="1447801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- </a:t>
            </a:r>
            <a:r>
              <a:rPr lang="en-US" b="1" dirty="0">
                <a:solidFill>
                  <a:schemeClr val="accent2"/>
                </a:solidFill>
              </a:rPr>
              <a:t>1</a:t>
            </a:r>
            <a:r>
              <a:rPr lang="en-US" dirty="0"/>
              <a:t>-dimensional data set containing </a:t>
            </a:r>
            <a:r>
              <a:rPr lang="en-US" b="1" dirty="0">
                <a:solidFill>
                  <a:schemeClr val="accent2"/>
                </a:solidFill>
              </a:rPr>
              <a:t>2</a:t>
            </a:r>
            <a:r>
              <a:rPr lang="en-US" dirty="0"/>
              <a:t> classes (</a:t>
            </a:r>
            <a:r>
              <a:rPr lang="en-US" b="1" i="1" dirty="0"/>
              <a:t>positive</a:t>
            </a:r>
            <a:r>
              <a:rPr lang="en-US" dirty="0"/>
              <a:t> and </a:t>
            </a:r>
            <a:r>
              <a:rPr lang="en-US" b="1" i="1" dirty="0"/>
              <a:t>negative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</a:pPr>
            <a:r>
              <a:rPr lang="en-US" dirty="0"/>
              <a:t>- any points located at </a:t>
            </a:r>
            <a:r>
              <a:rPr lang="en-US" b="1" dirty="0">
                <a:solidFill>
                  <a:schemeClr val="accent2"/>
                </a:solidFill>
              </a:rPr>
              <a:t>x &gt; t </a:t>
            </a:r>
            <a:r>
              <a:rPr lang="en-US" dirty="0"/>
              <a:t>is classified as </a:t>
            </a:r>
            <a:r>
              <a:rPr lang="en-US" b="1" i="1" dirty="0"/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2414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51054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dirty="0"/>
              <a:t>Random guessing</a:t>
            </a:r>
          </a:p>
          <a:p>
            <a:pPr lvl="1"/>
            <a:r>
              <a:rPr lang="en-US" dirty="0"/>
              <a:t>Below diagonal line:</a:t>
            </a:r>
          </a:p>
          <a:p>
            <a:pPr lvl="2"/>
            <a:r>
              <a:rPr lang="en-US" dirty="0"/>
              <a:t> prediction 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 l="3069" r="6557"/>
          <a:stretch>
            <a:fillRect/>
          </a:stretch>
        </p:blipFill>
        <p:spPr bwMode="auto">
          <a:xfrm>
            <a:off x="5791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6096000" y="4267201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4323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1219200" y="15240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6934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dirty="0"/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dirty="0"/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endParaRPr lang="en-US" sz="1000" dirty="0"/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Area Under the ROC curve (</a:t>
            </a:r>
            <a:r>
              <a:rPr lang="en-US" sz="2400" dirty="0">
                <a:solidFill>
                  <a:srgbClr val="FF0000"/>
                </a:solidFill>
              </a:rPr>
              <a:t>AUC</a:t>
            </a:r>
            <a:r>
              <a:rPr lang="en-US" sz="2400" dirty="0"/>
              <a:t>)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dirty="0"/>
              <a:t>Ideal:  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dirty="0"/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dirty="0"/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453619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Precision-Recall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parameterized</a:t>
            </a:r>
            <a:r>
              <a:rPr lang="en-US" dirty="0"/>
              <a:t> models, it controls the precision/recall tradeoff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3352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22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4566-0EFE-4802-BD6E-EDADFE2E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64B9-9D2F-41F5-8188-F7E5DDB6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4876800"/>
          </a:xfrm>
        </p:spPr>
        <p:txBody>
          <a:bodyPr/>
          <a:lstStyle/>
          <a:p>
            <a:r>
              <a:rPr lang="en-US" dirty="0"/>
              <a:t>In the regression problem some times our features may have very different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scales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example: predict the GDP of a country using as features the percentage of home owners and the income</a:t>
            </a:r>
          </a:p>
          <a:p>
            <a:pPr lvl="1"/>
            <a:r>
              <a:rPr lang="en-US" dirty="0"/>
              <a:t>The weights in this case will not be interpretable</a:t>
            </a:r>
          </a:p>
          <a:p>
            <a:r>
              <a:rPr lang="en-US" dirty="0"/>
              <a:t>Solution: Normalize the features by replacing the values with the z-scores</a:t>
            </a:r>
          </a:p>
        </p:txBody>
      </p:sp>
    </p:spTree>
    <p:extLst>
      <p:ext uri="{BB962C8B-B14F-4D97-AF65-F5344CB8AC3E}">
        <p14:creationId xmlns:p14="http://schemas.microsoft.com/office/powerpoint/2010/main" val="40518170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 </a:t>
            </a:r>
            <a:r>
              <a:rPr lang="en-US" dirty="0" err="1"/>
              <a:t>vs</a:t>
            </a:r>
            <a:r>
              <a:rPr lang="en-US" dirty="0"/>
              <a:t> Precision-Recall curve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Under the Curve (AUC) as a single number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34871109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Performance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96472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subsampling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sample may be biased -- Repeated 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Partition data into </a:t>
            </a:r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k</a:t>
            </a:r>
            <a:r>
              <a:rPr lang="en-US" dirty="0"/>
              <a:t>-fold: train on </a:t>
            </a:r>
            <a:r>
              <a:rPr lang="en-US" b="1" dirty="0">
                <a:solidFill>
                  <a:schemeClr val="accent2"/>
                </a:solidFill>
              </a:rPr>
              <a:t>k-1</a:t>
            </a:r>
            <a:r>
              <a:rPr lang="en-US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Leave-one-out: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Bootstrap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Sampling with replacement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~63% of records used for training, ~27% for testing</a:t>
            </a:r>
          </a:p>
        </p:txBody>
      </p:sp>
    </p:spTree>
    <p:extLst>
      <p:ext uri="{BB962C8B-B14F-4D97-AF65-F5344CB8AC3E}">
        <p14:creationId xmlns:p14="http://schemas.microsoft.com/office/powerpoint/2010/main" val="17591177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imbalance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 2-class problem</a:t>
            </a:r>
          </a:p>
          <a:p>
            <a:pPr lvl="1"/>
            <a:r>
              <a:rPr lang="en-US" dirty="0"/>
              <a:t>Number of Class 0 examples = 9990</a:t>
            </a:r>
          </a:p>
          <a:p>
            <a:pPr lvl="1"/>
            <a:r>
              <a:rPr lang="en-US" dirty="0"/>
              <a:t>Number of Class 1 examples = 10</a:t>
            </a:r>
          </a:p>
          <a:p>
            <a:pPr lvl="1"/>
            <a:endParaRPr lang="en-US" dirty="0"/>
          </a:p>
          <a:p>
            <a:r>
              <a:rPr lang="en-US" dirty="0"/>
              <a:t>If model predicts everything to be class 0, accuracy is 9990/10000 = 99.9 %</a:t>
            </a:r>
          </a:p>
          <a:p>
            <a:pPr lvl="1"/>
            <a:r>
              <a:rPr lang="en-US" dirty="0"/>
              <a:t>Accuracy is misleading because model does not detect any class 1 example</a:t>
            </a:r>
          </a:p>
          <a:p>
            <a:pPr lvl="1"/>
            <a:r>
              <a:rPr lang="en-US" dirty="0"/>
              <a:t>Precision and recall are better measures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class Imbalance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 imbalance is a problem in training:</a:t>
            </a:r>
          </a:p>
          <a:p>
            <a:pPr lvl="1"/>
            <a:r>
              <a:rPr lang="en-US" dirty="0"/>
              <a:t>If the class we are interested in is very rare, then the classifier will ignore it.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/>
              <a:t> the class distribution</a:t>
            </a:r>
          </a:p>
          <a:p>
            <a:pPr lvl="2"/>
            <a:r>
              <a:rPr lang="en-US" dirty="0"/>
              <a:t>Sample from the larger class so that the size of the two classes is the same</a:t>
            </a:r>
          </a:p>
          <a:p>
            <a:pPr lvl="2"/>
            <a:r>
              <a:rPr lang="en-US" dirty="0"/>
              <a:t>Replicate the data of the class of interest so that the classes are balanced </a:t>
            </a:r>
          </a:p>
          <a:p>
            <a:pPr lvl="3"/>
            <a:r>
              <a:rPr lang="en-US" dirty="0"/>
              <a:t>Over-fitting issues</a:t>
            </a:r>
          </a:p>
          <a:p>
            <a:pPr lvl="1"/>
            <a:r>
              <a:rPr lang="en-US" dirty="0"/>
              <a:t>We can modify the optimization criterion by using a </a:t>
            </a:r>
            <a:r>
              <a:rPr lang="en-US" dirty="0">
                <a:solidFill>
                  <a:srgbClr val="FF0000"/>
                </a:solidFill>
              </a:rPr>
              <a:t>cost sensitive </a:t>
            </a:r>
            <a:r>
              <a:rPr lang="en-US" dirty="0"/>
              <a:t>metric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888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2971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2209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dirty="0"/>
              <a:t>Cost of classifying 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dirty="0"/>
              <a:t> example as class </a:t>
            </a:r>
            <a:r>
              <a:rPr lang="en-US" sz="2400" b="1" dirty="0" err="1">
                <a:solidFill>
                  <a:schemeClr val="accent2"/>
                </a:solidFill>
              </a:rPr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Weighted</a:t>
            </a:r>
            <a:br>
              <a:rPr lang="en-US" dirty="0"/>
            </a:br>
            <a:r>
              <a:rPr lang="en-US" dirty="0"/>
              <a:t>Accuracy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9556"/>
              </p:ext>
            </p:extLst>
          </p:nvPr>
        </p:nvGraphicFramePr>
        <p:xfrm>
          <a:off x="4618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7400" y="5867401"/>
                <a:ext cx="6280822" cy="76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Weighted 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867401"/>
                <a:ext cx="6280822" cy="765979"/>
              </a:xfrm>
              <a:prstGeom prst="rect">
                <a:avLst/>
              </a:prstGeom>
              <a:blipFill>
                <a:blip r:embed="rId3"/>
                <a:stretch>
                  <a:fillRect l="-2039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431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4858"/>
              </p:ext>
            </p:extLst>
          </p:nvPr>
        </p:nvGraphicFramePr>
        <p:xfrm>
          <a:off x="4305300" y="1524001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09202"/>
              </p:ext>
            </p:extLst>
          </p:nvPr>
        </p:nvGraphicFramePr>
        <p:xfrm>
          <a:off x="2022953" y="372949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6781800" y="373157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1794353" y="5712912"/>
            <a:ext cx="3886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Weighted Accuracy = 8.9%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6705600" y="5638800"/>
            <a:ext cx="37338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Weighted Accuracy= 9%</a:t>
            </a:r>
          </a:p>
        </p:txBody>
      </p:sp>
    </p:spTree>
    <p:extLst>
      <p:ext uri="{BB962C8B-B14F-4D97-AF65-F5344CB8AC3E}">
        <p14:creationId xmlns:p14="http://schemas.microsoft.com/office/powerpoint/2010/main" val="3041257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/>
              <a:t>Classification</a:t>
            </a:r>
            <a:br>
              <a:rPr lang="en-US" dirty="0"/>
            </a:br>
            <a:r>
              <a:rPr lang="en-US" dirty="0"/>
              <a:t>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/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/>
            </p:nvGraphicFramePr>
            <p:xfrm>
              <a:off x="4572000" y="2971801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5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4618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33601" y="5715000"/>
                <a:ext cx="7299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Classification 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5715000"/>
                <a:ext cx="7299819" cy="523220"/>
              </a:xfrm>
              <a:prstGeom prst="rect">
                <a:avLst/>
              </a:prstGeom>
              <a:blipFill>
                <a:blip r:embed="rId3"/>
                <a:stretch>
                  <a:fillRect l="-1671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62201" y="628310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weights can also be negative </a:t>
            </a:r>
          </a:p>
        </p:txBody>
      </p:sp>
    </p:spTree>
    <p:extLst>
      <p:ext uri="{BB962C8B-B14F-4D97-AF65-F5344CB8AC3E}">
        <p14:creationId xmlns:p14="http://schemas.microsoft.com/office/powerpoint/2010/main" val="18375137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2527"/>
              </p:ext>
            </p:extLst>
          </p:nvPr>
        </p:nvGraphicFramePr>
        <p:xfrm>
          <a:off x="4572000" y="1600201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1981200" y="373157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6781800" y="3731578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2286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6705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/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1935164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1905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b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629400" y="1143001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r>
                <a:rPr lang="en-US" dirty="0"/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r>
                <a:rPr lang="en-US" dirty="0"/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dirty="0"/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dirty="0"/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dirty="0"/>
                <a:t>        = N [q – (q-p) </a:t>
              </a:r>
              <a:r>
                <a:rPr lang="en-US" dirty="0">
                  <a:sym typeface="Symbol" pitchFamily="18" charset="2"/>
                </a:rPr>
                <a:t> </a:t>
              </a:r>
              <a:r>
                <a:rPr lang="en-US" dirty="0"/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/>
                <a:t>Accuracy is proportional to cost if</a:t>
              </a:r>
              <a:br>
                <a:rPr lang="en-US" dirty="0"/>
              </a:br>
              <a:r>
                <a:rPr lang="en-US" dirty="0"/>
                <a:t>1. C(</a:t>
              </a:r>
              <a:r>
                <a:rPr lang="en-US" dirty="0" err="1"/>
                <a:t>Yes|No</a:t>
              </a:r>
              <a:r>
                <a:rPr lang="en-US" dirty="0"/>
                <a:t>)=C(</a:t>
              </a:r>
              <a:r>
                <a:rPr lang="en-US" dirty="0" err="1"/>
                <a:t>No|Yes</a:t>
              </a:r>
              <a:r>
                <a:rPr lang="en-US" dirty="0"/>
                <a:t>) = q </a:t>
              </a:r>
              <a:br>
                <a:rPr lang="en-US" dirty="0"/>
              </a:br>
              <a:r>
                <a:rPr lang="en-US" dirty="0"/>
                <a:t>2. C(</a:t>
              </a:r>
              <a:r>
                <a:rPr lang="en-US" dirty="0" err="1"/>
                <a:t>Yes|Yes</a:t>
              </a:r>
              <a:r>
                <a:rPr lang="en-US" dirty="0"/>
                <a:t>)=C(</a:t>
              </a:r>
              <a:r>
                <a:rPr lang="en-US" dirty="0" err="1"/>
                <a:t>No|No</a:t>
              </a:r>
              <a:r>
                <a:rPr lang="en-US" dirty="0"/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18862</TotalTime>
  <Words>5529</Words>
  <Application>Microsoft Office PowerPoint</Application>
  <PresentationFormat>Widescreen</PresentationFormat>
  <Paragraphs>1087</Paragraphs>
  <Slides>99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99</vt:i4>
      </vt:variant>
    </vt:vector>
  </HeadingPairs>
  <TitlesOfParts>
    <vt:vector size="114" baseType="lpstr">
      <vt:lpstr>Arial</vt:lpstr>
      <vt:lpstr>Calibri</vt:lpstr>
      <vt:lpstr>Cambria Math</vt:lpstr>
      <vt:lpstr>Garamond</vt:lpstr>
      <vt:lpstr>Monotype Sorts</vt:lpstr>
      <vt:lpstr>Symbol</vt:lpstr>
      <vt:lpstr>Times New Roman</vt:lpstr>
      <vt:lpstr>Wingdings</vt:lpstr>
      <vt:lpstr>Clarity</vt:lpstr>
      <vt:lpstr>Document</vt:lpstr>
      <vt:lpstr>Visio</vt:lpstr>
      <vt:lpstr>Equation</vt:lpstr>
      <vt:lpstr>VISIO</vt:lpstr>
      <vt:lpstr>Worksheet</vt:lpstr>
      <vt:lpstr>Εξίσωση</vt:lpstr>
      <vt:lpstr>DATA MINING Supervised LEarning</vt:lpstr>
      <vt:lpstr>Supervised learning</vt:lpstr>
      <vt:lpstr>Linear Regression</vt:lpstr>
      <vt:lpstr>Regression</vt:lpstr>
      <vt:lpstr>Linear regression</vt:lpstr>
      <vt:lpstr>One-dimensional linear regression</vt:lpstr>
      <vt:lpstr>Multiple linear regression</vt:lpstr>
      <vt:lpstr>Outliers</vt:lpstr>
      <vt:lpstr>Normalization</vt:lpstr>
      <vt:lpstr>More complex models</vt:lpstr>
      <vt:lpstr>Interpretation and significance</vt:lpstr>
      <vt:lpstr>Classification</vt:lpstr>
      <vt:lpstr>Classification</vt:lpstr>
      <vt:lpstr>Example: Catching tax-evasion</vt:lpstr>
      <vt:lpstr>Classification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Learning Curve</vt:lpstr>
      <vt:lpstr>Notes on Overfitting</vt:lpstr>
      <vt:lpstr>Estimating Generalization Errors</vt:lpstr>
      <vt:lpstr>Occam’s Razor</vt:lpstr>
      <vt:lpstr>Minimum Description Length (MDL)</vt:lpstr>
      <vt:lpstr>Example</vt:lpstr>
      <vt:lpstr>How to Address Overfitting</vt:lpstr>
      <vt:lpstr>How to Address Overfitting…</vt:lpstr>
      <vt:lpstr>Example of Post-Pruning</vt:lpstr>
      <vt:lpstr>Model Evaluation</vt:lpstr>
      <vt:lpstr>Metrics for Performance Evaluation</vt:lpstr>
      <vt:lpstr>Metrics for Performance Evaluation…</vt:lpstr>
      <vt:lpstr>Precision-Recall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Precision-Recall plot</vt:lpstr>
      <vt:lpstr>ROC curve vs Precision-Recall curve</vt:lpstr>
      <vt:lpstr>Methods of Performance Estimation</vt:lpstr>
      <vt:lpstr>Class imbalance</vt:lpstr>
      <vt:lpstr>Dealing with class Imbalance</vt:lpstr>
      <vt:lpstr>Cost Matrix</vt:lpstr>
      <vt:lpstr>Weighted Accuracy </vt:lpstr>
      <vt:lpstr>Computing Cost of Classification</vt:lpstr>
      <vt:lpstr>Classification Cost</vt:lpstr>
      <vt:lpstr>Computing Cost of Classification</vt:lpstr>
      <vt:lpstr>Cost vs Accuracy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571</cp:revision>
  <dcterms:created xsi:type="dcterms:W3CDTF">2011-10-17T19:46:53Z</dcterms:created>
  <dcterms:modified xsi:type="dcterms:W3CDTF">2019-12-04T09:52:50Z</dcterms:modified>
</cp:coreProperties>
</file>