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5"/>
  </p:notesMasterIdLst>
  <p:sldIdLst>
    <p:sldId id="674" r:id="rId2"/>
    <p:sldId id="672" r:id="rId3"/>
    <p:sldId id="673" r:id="rId4"/>
    <p:sldId id="723" r:id="rId5"/>
    <p:sldId id="726" r:id="rId6"/>
    <p:sldId id="722" r:id="rId7"/>
    <p:sldId id="727" r:id="rId8"/>
    <p:sldId id="728" r:id="rId9"/>
    <p:sldId id="719" r:id="rId10"/>
    <p:sldId id="687" r:id="rId11"/>
    <p:sldId id="689" r:id="rId12"/>
    <p:sldId id="690" r:id="rId13"/>
    <p:sldId id="691" r:id="rId14"/>
    <p:sldId id="710" r:id="rId15"/>
    <p:sldId id="758" r:id="rId16"/>
    <p:sldId id="711" r:id="rId17"/>
    <p:sldId id="712" r:id="rId18"/>
    <p:sldId id="713" r:id="rId19"/>
    <p:sldId id="718" r:id="rId20"/>
    <p:sldId id="694" r:id="rId21"/>
    <p:sldId id="714" r:id="rId22"/>
    <p:sldId id="759" r:id="rId23"/>
    <p:sldId id="760" r:id="rId24"/>
    <p:sldId id="770" r:id="rId25"/>
    <p:sldId id="762" r:id="rId26"/>
    <p:sldId id="771" r:id="rId27"/>
    <p:sldId id="795" r:id="rId28"/>
    <p:sldId id="761" r:id="rId29"/>
    <p:sldId id="763" r:id="rId30"/>
    <p:sldId id="778" r:id="rId31"/>
    <p:sldId id="764" r:id="rId32"/>
    <p:sldId id="765" r:id="rId33"/>
    <p:sldId id="766" r:id="rId34"/>
    <p:sldId id="776" r:id="rId35"/>
    <p:sldId id="767" r:id="rId36"/>
    <p:sldId id="787" r:id="rId37"/>
    <p:sldId id="788" r:id="rId38"/>
    <p:sldId id="789" r:id="rId39"/>
    <p:sldId id="790" r:id="rId40"/>
    <p:sldId id="696" r:id="rId41"/>
    <p:sldId id="736" r:id="rId42"/>
    <p:sldId id="738" r:id="rId43"/>
    <p:sldId id="739" r:id="rId44"/>
    <p:sldId id="741" r:id="rId45"/>
    <p:sldId id="740" r:id="rId46"/>
    <p:sldId id="745" r:id="rId47"/>
    <p:sldId id="698" r:id="rId48"/>
    <p:sldId id="729" r:id="rId49"/>
    <p:sldId id="730" r:id="rId50"/>
    <p:sldId id="742" r:id="rId51"/>
    <p:sldId id="743" r:id="rId52"/>
    <p:sldId id="735" r:id="rId53"/>
    <p:sldId id="744" r:id="rId54"/>
    <p:sldId id="746" r:id="rId55"/>
    <p:sldId id="747" r:id="rId56"/>
    <p:sldId id="748" r:id="rId57"/>
    <p:sldId id="749" r:id="rId58"/>
    <p:sldId id="750" r:id="rId59"/>
    <p:sldId id="751" r:id="rId60"/>
    <p:sldId id="791" r:id="rId61"/>
    <p:sldId id="716" r:id="rId62"/>
    <p:sldId id="724" r:id="rId63"/>
    <p:sldId id="752" r:id="rId64"/>
    <p:sldId id="753" r:id="rId65"/>
    <p:sldId id="754" r:id="rId66"/>
    <p:sldId id="779" r:id="rId67"/>
    <p:sldId id="786" r:id="rId68"/>
    <p:sldId id="774" r:id="rId69"/>
    <p:sldId id="773" r:id="rId70"/>
    <p:sldId id="702" r:id="rId71"/>
    <p:sldId id="794" r:id="rId72"/>
    <p:sldId id="755" r:id="rId73"/>
    <p:sldId id="75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EF85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63" d="100"/>
          <a:sy n="63" d="100"/>
        </p:scale>
        <p:origin x="772" y="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11/29/2019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Write each row as a linear</a:t>
            </a:r>
            <a:r>
              <a:rPr lang="en-US" baseline="0" dirty="0"/>
              <a:t> combination of the two new basis vectors</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a:t>
            </a:fld>
            <a:endParaRPr lang="en-US"/>
          </a:p>
        </p:txBody>
      </p:sp>
    </p:spTree>
    <p:extLst>
      <p:ext uri="{BB962C8B-B14F-4D97-AF65-F5344CB8AC3E}">
        <p14:creationId xmlns:p14="http://schemas.microsoft.com/office/powerpoint/2010/main" val="82834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I have the equation y = </a:t>
            </a:r>
            <a:r>
              <a:rPr lang="en-US" dirty="0" err="1"/>
              <a:t>ax+b</a:t>
            </a:r>
            <a:r>
              <a:rPr lang="en-US" dirty="0"/>
              <a:t>, then given</a:t>
            </a:r>
            <a:r>
              <a:rPr lang="en-US" baseline="0" dirty="0"/>
              <a:t> the point x I can compute the value y </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7</a:t>
            </a:fld>
            <a:endParaRPr lang="en-US"/>
          </a:p>
        </p:txBody>
      </p:sp>
    </p:spTree>
    <p:extLst>
      <p:ext uri="{BB962C8B-B14F-4D97-AF65-F5344CB8AC3E}">
        <p14:creationId xmlns:p14="http://schemas.microsoft.com/office/powerpoint/2010/main" val="426096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t>27</a:t>
            </a:fld>
            <a:endParaRPr lang="en-US"/>
          </a:p>
        </p:txBody>
      </p:sp>
    </p:spTree>
    <p:extLst>
      <p:ext uri="{BB962C8B-B14F-4D97-AF65-F5344CB8AC3E}">
        <p14:creationId xmlns:p14="http://schemas.microsoft.com/office/powerpoint/2010/main" val="208299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key</a:t>
            </a:r>
            <a:r>
              <a:rPr lang="en-US" baseline="0"/>
              <a:t> observation is that the mean of a column after the projection of the centered matrix remains zero.</a:t>
            </a:r>
            <a:endParaRPr lang="en-US"/>
          </a:p>
          <a:p>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31</a:t>
            </a:fld>
            <a:endParaRPr lang="en-US"/>
          </a:p>
        </p:txBody>
      </p:sp>
    </p:spTree>
    <p:extLst>
      <p:ext uri="{BB962C8B-B14F-4D97-AF65-F5344CB8AC3E}">
        <p14:creationId xmlns:p14="http://schemas.microsoft.com/office/powerpoint/2010/main" val="392050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Explain</a:t>
            </a:r>
            <a:r>
              <a:rPr lang="en-US" baseline="0" dirty="0"/>
              <a:t> what are the values in the columns and the rows of the new matrices, and what are the values in the Sigma matrix</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42</a:t>
            </a:fld>
            <a:endParaRPr lang="en-US"/>
          </a:p>
        </p:txBody>
      </p:sp>
    </p:spTree>
    <p:extLst>
      <p:ext uri="{BB962C8B-B14F-4D97-AF65-F5344CB8AC3E}">
        <p14:creationId xmlns:p14="http://schemas.microsoft.com/office/powerpoint/2010/main" val="370515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11/29/2019</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DATA MINING</a:t>
            </a:r>
            <a:br>
              <a:rPr lang="en-US" dirty="0"/>
            </a:br>
            <a:r>
              <a:rPr lang="en-US" dirty="0"/>
              <a:t>Dimensionality Reduction</a:t>
            </a:r>
          </a:p>
        </p:txBody>
      </p:sp>
      <p:sp>
        <p:nvSpPr>
          <p:cNvPr id="7" name="Subtitle 6"/>
          <p:cNvSpPr>
            <a:spLocks noGrp="1"/>
          </p:cNvSpPr>
          <p:nvPr>
            <p:ph type="subTitle" idx="1"/>
          </p:nvPr>
        </p:nvSpPr>
        <p:spPr/>
        <p:txBody>
          <a:bodyPr>
            <a:normAutofit/>
          </a:bodyPr>
          <a:lstStyle/>
          <a:p>
            <a:r>
              <a:rPr lang="en-US"/>
              <a:t>PCA </a:t>
            </a:r>
            <a:r>
              <a:rPr lang="en-US" dirty="0"/>
              <a:t>– SVD</a:t>
            </a:r>
          </a:p>
          <a:p>
            <a:endParaRPr lang="en-US" dirty="0"/>
          </a:p>
          <a:p>
            <a:r>
              <a:rPr lang="en-US" dirty="0"/>
              <a:t>(Thanks to Jure </a:t>
            </a:r>
            <a:r>
              <a:rPr lang="en-US" dirty="0" err="1"/>
              <a:t>Leskovec</a:t>
            </a:r>
            <a:r>
              <a:rPr lang="en-US" dirty="0"/>
              <a:t>, </a:t>
            </a:r>
            <a:r>
              <a:rPr lang="en-US" dirty="0" err="1"/>
              <a:t>Evimaria</a:t>
            </a:r>
            <a:r>
              <a:rPr lang="en-US" dirty="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 the form of a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attributes describing the objects. Each 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p>
              <a:p>
                <a:endParaRPr lang="en-US" dirty="0"/>
              </a:p>
              <a:p>
                <a:r>
                  <a:rPr lang="en-US" dirty="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a:sym typeface="Symbol"/>
                  </a:rPr>
                  <a:t> real matrix </a:t>
                </a:r>
                <a:r>
                  <a:rPr lang="en-US" dirty="0">
                    <a:solidFill>
                      <a:srgbClr val="00B0F0"/>
                    </a:solidFill>
                    <a:sym typeface="Symbol"/>
                  </a:rPr>
                  <a:t>A</a:t>
                </a:r>
                <a:r>
                  <a:rPr lang="en-US" dirty="0">
                    <a:sym typeface="Symbol"/>
                  </a:rPr>
                  <a:t>.</a:t>
                </a:r>
              </a:p>
              <a:p>
                <a:pPr lvl="1"/>
                <a:r>
                  <a:rPr lang="en-US" dirty="0">
                    <a:sym typeface="Symbol"/>
                  </a:rPr>
                  <a:t>We can now use tools from </a:t>
                </a:r>
                <a:r>
                  <a:rPr lang="en-US" dirty="0">
                    <a:solidFill>
                      <a:schemeClr val="accent6">
                        <a:lumMod val="75000"/>
                      </a:schemeClr>
                    </a:solidFill>
                    <a:sym typeface="Symbol"/>
                  </a:rPr>
                  <a:t>linear algebra </a:t>
                </a:r>
                <a:r>
                  <a:rPr lang="en-US" dirty="0">
                    <a:sym typeface="Symbol"/>
                  </a:rPr>
                  <a:t>to process the data matrix</a:t>
                </a:r>
              </a:p>
              <a:p>
                <a:pPr lvl="1"/>
                <a:endParaRPr lang="en-US" dirty="0">
                  <a:sym typeface="Symbol"/>
                </a:endParaRPr>
              </a:p>
              <a:p>
                <a:r>
                  <a:rPr lang="en-US" dirty="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a:solidFill>
                      <a:srgbClr val="00B0F0"/>
                    </a:solidFill>
                    <a:sym typeface="Symbol"/>
                  </a:rPr>
                  <a:t> </a:t>
                </a:r>
                <a:r>
                  <a:rPr lang="en-US" dirty="0">
                    <a:sym typeface="Symbol"/>
                  </a:rPr>
                  <a:t>matrix </a:t>
                </a:r>
                <a:r>
                  <a:rPr lang="en-US" dirty="0">
                    <a:solidFill>
                      <a:srgbClr val="00B0F0"/>
                    </a:solidFill>
                    <a:sym typeface="Symbol"/>
                  </a:rPr>
                  <a:t>B</a:t>
                </a:r>
                <a:r>
                  <a:rPr lang="en-US" dirty="0">
                    <a:sym typeface="Symbol"/>
                  </a:rPr>
                  <a:t> such that</a:t>
                </a:r>
              </a:p>
              <a:p>
                <a:pPr lvl="1"/>
                <a:r>
                  <a:rPr lang="en-US" dirty="0">
                    <a:sym typeface="Symbol"/>
                  </a:rPr>
                  <a:t>It preserves as much of the </a:t>
                </a:r>
                <a:r>
                  <a:rPr lang="en-US" dirty="0">
                    <a:solidFill>
                      <a:schemeClr val="accent6">
                        <a:lumMod val="75000"/>
                      </a:schemeClr>
                    </a:solidFill>
                    <a:sym typeface="Symbol"/>
                  </a:rPr>
                  <a:t>information</a:t>
                </a:r>
                <a:r>
                  <a:rPr lang="en-US" dirty="0">
                    <a:sym typeface="Symbol"/>
                  </a:rPr>
                  <a:t> in the original matrix </a:t>
                </a:r>
                <a:r>
                  <a:rPr lang="en-US" dirty="0">
                    <a:solidFill>
                      <a:srgbClr val="00B0F0"/>
                    </a:solidFill>
                    <a:sym typeface="Symbol"/>
                  </a:rPr>
                  <a:t>A</a:t>
                </a:r>
                <a:r>
                  <a:rPr lang="en-US" dirty="0">
                    <a:sym typeface="Symbol"/>
                  </a:rPr>
                  <a:t> as possible</a:t>
                </a:r>
              </a:p>
              <a:p>
                <a:pPr lvl="1"/>
                <a:r>
                  <a:rPr lang="en-US" dirty="0">
                    <a:sym typeface="Symbol"/>
                  </a:rPr>
                  <a:t>It reveals something about the structure of the data in </a:t>
                </a:r>
                <a:r>
                  <a:rPr lang="en-US" dirty="0">
                    <a:solidFill>
                      <a:srgbClr val="00B0F0"/>
                    </a:solidFill>
                    <a:sym typeface="Symbo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4114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2698489"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documents</a:t>
            </a:r>
          </a:p>
        </p:txBody>
      </p:sp>
      <p:sp>
        <p:nvSpPr>
          <p:cNvPr id="11269" name="Text Box 6"/>
          <p:cNvSpPr txBox="1">
            <a:spLocks noChangeArrowheads="1"/>
          </p:cNvSpPr>
          <p:nvPr/>
        </p:nvSpPr>
        <p:spPr bwMode="auto">
          <a:xfrm rot="-5400000">
            <a:off x="5813159" y="-6032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terms </a:t>
            </a:r>
          </a:p>
          <a:p>
            <a:pPr>
              <a:lnSpc>
                <a:spcPct val="98000"/>
              </a:lnSpc>
              <a:buClr>
                <a:srgbClr val="000000"/>
              </a:buClr>
              <a:buSzPct val="100000"/>
              <a:buFont typeface="Calibri" pitchFamily="34" charset="0"/>
              <a:buNone/>
            </a:pPr>
            <a:r>
              <a:rPr lang="en-US" sz="2400" dirty="0">
                <a:cs typeface="Times New Roman" pitchFamily="18" charset="0"/>
              </a:rPr>
              <a:t>(e.g., theorem, proof, etc.)</a:t>
            </a:r>
          </a:p>
        </p:txBody>
      </p:sp>
      <p:sp>
        <p:nvSpPr>
          <p:cNvPr id="11270" name="Text Box 7"/>
          <p:cNvSpPr txBox="1">
            <a:spLocks noChangeArrowheads="1"/>
          </p:cNvSpPr>
          <p:nvPr/>
        </p:nvSpPr>
        <p:spPr bwMode="auto">
          <a:xfrm rot="-5400000">
            <a:off x="5832209" y="2984500"/>
            <a:ext cx="908582"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frequency of the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term in the </a:t>
            </a:r>
            <a:r>
              <a:rPr lang="en-US" sz="2400" b="1" dirty="0" err="1">
                <a:solidFill>
                  <a:schemeClr val="accent2"/>
                </a:solidFill>
                <a:cs typeface="Times New Roman" pitchFamily="18" charset="0"/>
              </a:rPr>
              <a:t>i</a:t>
            </a:r>
            <a:r>
              <a:rPr lang="en-US" sz="2400" dirty="0" err="1">
                <a:cs typeface="Times New Roman" pitchFamily="18" charset="0"/>
              </a:rPr>
              <a:t>-th</a:t>
            </a:r>
            <a:r>
              <a:rPr lang="en-US" sz="2400" dirty="0">
                <a:cs typeface="Times New Roman" pitchFamily="18" charset="0"/>
              </a:rPr>
              <a:t> document</a:t>
            </a:r>
          </a:p>
        </p:txBody>
      </p:sp>
      <p:sp>
        <p:nvSpPr>
          <p:cNvPr id="11271" name="TextBox 6"/>
          <p:cNvSpPr txBox="1">
            <a:spLocks noChangeArrowheads="1"/>
          </p:cNvSpPr>
          <p:nvPr/>
        </p:nvSpPr>
        <p:spPr bwMode="auto">
          <a:xfrm>
            <a:off x="2133600" y="5410201"/>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terms that bring documents together</a:t>
            </a:r>
          </a:p>
        </p:txBody>
      </p:sp>
    </p:spTree>
    <p:extLst>
      <p:ext uri="{BB962C8B-B14F-4D97-AF65-F5344CB8AC3E}">
        <p14:creationId xmlns:p14="http://schemas.microsoft.com/office/powerpoint/2010/main" val="3355185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4114801"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2736589"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cs typeface="Times New Roman" pitchFamily="18" charset="0"/>
              </a:rPr>
              <a:t> customers</a:t>
            </a:r>
          </a:p>
        </p:txBody>
      </p:sp>
      <p:sp>
        <p:nvSpPr>
          <p:cNvPr id="12293" name="Text Box 6"/>
          <p:cNvSpPr txBox="1">
            <a:spLocks noChangeArrowheads="1"/>
          </p:cNvSpPr>
          <p:nvPr/>
        </p:nvSpPr>
        <p:spPr bwMode="auto">
          <a:xfrm rot="-5400000">
            <a:off x="5698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cs typeface="Times New Roman" pitchFamily="18" charset="0"/>
              </a:rPr>
              <a:t> movies</a:t>
            </a:r>
          </a:p>
          <a:p>
            <a:pPr>
              <a:lnSpc>
                <a:spcPct val="98000"/>
              </a:lnSpc>
              <a:buClr>
                <a:srgbClr val="000000"/>
              </a:buClr>
              <a:buSzPct val="100000"/>
              <a:buFont typeface="Calibri" pitchFamily="34" charset="0"/>
              <a:buNone/>
            </a:pPr>
            <a:endParaRPr lang="en-US" sz="2400" dirty="0">
              <a:cs typeface="Times New Roman" pitchFamily="18" charset="0"/>
            </a:endParaRPr>
          </a:p>
        </p:txBody>
      </p:sp>
      <p:sp>
        <p:nvSpPr>
          <p:cNvPr id="12294" name="Text Box 7"/>
          <p:cNvSpPr txBox="1">
            <a:spLocks noChangeArrowheads="1"/>
          </p:cNvSpPr>
          <p:nvPr/>
        </p:nvSpPr>
        <p:spPr bwMode="auto">
          <a:xfrm rot="-5400000">
            <a:off x="5308331" y="2862263"/>
            <a:ext cx="1270541" cy="30480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cs typeface="Times New Roman" pitchFamily="18" charset="0"/>
              </a:rPr>
              <a:t>= rating of </a:t>
            </a:r>
            <a:r>
              <a:rPr lang="en-US" sz="2400" b="1" dirty="0">
                <a:solidFill>
                  <a:schemeClr val="accent2"/>
                </a:solidFill>
                <a:cs typeface="Times New Roman" pitchFamily="18" charset="0"/>
              </a:rPr>
              <a:t>j</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product by the </a:t>
            </a:r>
            <a:r>
              <a:rPr lang="en-US" sz="2400" b="1" dirty="0">
                <a:solidFill>
                  <a:schemeClr val="accent2"/>
                </a:solidFill>
                <a:cs typeface="Times New Roman" pitchFamily="18" charset="0"/>
              </a:rPr>
              <a:t>i</a:t>
            </a:r>
            <a:r>
              <a:rPr lang="en-US" sz="2400" dirty="0">
                <a:cs typeface="Times New Roman" pitchFamily="18" charset="0"/>
              </a:rPr>
              <a:t>-</a:t>
            </a:r>
            <a:r>
              <a:rPr lang="en-US" sz="2400" dirty="0" err="1">
                <a:cs typeface="Times New Roman" pitchFamily="18" charset="0"/>
              </a:rPr>
              <a:t>th</a:t>
            </a:r>
            <a:r>
              <a:rPr lang="en-US" sz="2400" dirty="0">
                <a:cs typeface="Times New Roman" pitchFamily="18" charset="0"/>
              </a:rPr>
              <a:t> customer</a:t>
            </a:r>
          </a:p>
        </p:txBody>
      </p:sp>
      <p:sp>
        <p:nvSpPr>
          <p:cNvPr id="12295" name="TextBox 6"/>
          <p:cNvSpPr txBox="1">
            <a:spLocks noChangeArrowheads="1"/>
          </p:cNvSpPr>
          <p:nvPr/>
        </p:nvSpPr>
        <p:spPr bwMode="auto">
          <a:xfrm>
            <a:off x="2438400" y="5562601"/>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subsets of movies that capture the behavior or the customers</a:t>
            </a:r>
          </a:p>
        </p:txBody>
      </p:sp>
    </p:spTree>
    <p:extLst>
      <p:ext uri="{BB962C8B-B14F-4D97-AF65-F5344CB8AC3E}">
        <p14:creationId xmlns:p14="http://schemas.microsoft.com/office/powerpoint/2010/main" val="30623348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6324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Linear algebra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399" y="1600200"/>
                <a:ext cx="10744199" cy="5105400"/>
              </a:xfrm>
            </p:spPr>
            <p:txBody>
              <a:bodyPr>
                <a:normAutofit fontScale="70000" lnSpcReduction="20000"/>
              </a:bodyPr>
              <a:lstStyle/>
              <a:p>
                <a:r>
                  <a:rPr lang="en-US" dirty="0"/>
                  <a:t>We assume that vectors are </a:t>
                </a:r>
                <a:r>
                  <a:rPr lang="en-US" dirty="0">
                    <a:solidFill>
                      <a:srgbClr val="0070C0"/>
                    </a:solidFill>
                  </a:rPr>
                  <a:t>column vectors</a:t>
                </a:r>
                <a:r>
                  <a:rPr lang="en-US" dirty="0"/>
                  <a:t>. </a:t>
                </a:r>
              </a:p>
              <a:p>
                <a:r>
                  <a:rPr lang="en-US" dirty="0"/>
                  <a:t>We use </a:t>
                </a:r>
                <a14:m>
                  <m:oMath xmlns:m="http://schemas.openxmlformats.org/officeDocument/2006/math">
                    <m:sSup>
                      <m:sSupPr>
                        <m:ctrlPr>
                          <a:rPr lang="en-US" b="0" i="1" dirty="0" smtClean="0">
                            <a:solidFill>
                              <a:srgbClr val="00B0F0"/>
                            </a:solidFill>
                            <a:latin typeface="Cambria Math" panose="02040503050406030204" pitchFamily="18" charset="0"/>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a:t> for the </a:t>
                </a:r>
                <a:r>
                  <a:rPr lang="en-US" dirty="0">
                    <a:solidFill>
                      <a:schemeClr val="accent6">
                        <a:lumMod val="75000"/>
                      </a:schemeClr>
                    </a:solidFill>
                  </a:rPr>
                  <a:t>transpose</a:t>
                </a:r>
                <a:r>
                  <a:rPr lang="en-US" dirty="0"/>
                  <a:t> of vector </a:t>
                </a:r>
                <a14:m>
                  <m:oMath xmlns:m="http://schemas.openxmlformats.org/officeDocument/2006/math">
                    <m:r>
                      <a:rPr lang="en-US" i="1" dirty="0" smtClean="0">
                        <a:solidFill>
                          <a:srgbClr val="00B0F0"/>
                        </a:solidFill>
                        <a:latin typeface="Cambria Math"/>
                      </a:rPr>
                      <m:t>𝑣</m:t>
                    </m:r>
                  </m:oMath>
                </a14:m>
                <a:r>
                  <a:rPr lang="en-US" dirty="0"/>
                  <a:t> (</a:t>
                </a:r>
                <a:r>
                  <a:rPr lang="en-US" dirty="0">
                    <a:solidFill>
                      <a:srgbClr val="0070C0"/>
                    </a:solidFill>
                  </a:rPr>
                  <a:t>row vector</a:t>
                </a:r>
                <a:r>
                  <a:rPr lang="en-US" dirty="0"/>
                  <a:t>)</a:t>
                </a:r>
              </a:p>
              <a:p>
                <a:endParaRPr lang="en-US" dirty="0">
                  <a:solidFill>
                    <a:schemeClr val="accent6">
                      <a:lumMod val="75000"/>
                    </a:schemeClr>
                  </a:solidFill>
                </a:endParaRPr>
              </a:p>
              <a:p>
                <a:r>
                  <a:rPr lang="en-US" dirty="0">
                    <a:solidFill>
                      <a:schemeClr val="accent6">
                        <a:lumMod val="75000"/>
                      </a:schemeClr>
                    </a:solidFill>
                  </a:rPr>
                  <a:t>Dot product</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a:solidFill>
                      <a:srgbClr val="00B0F0"/>
                    </a:solidFill>
                  </a:rPr>
                  <a:t> </a:t>
                </a:r>
                <a:r>
                  <a:rPr lang="en-US" b="0" dirty="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a:solidFill>
                      <a:prstClr val="black"/>
                    </a:solidFill>
                    <a:sym typeface="Symbol"/>
                  </a:rPr>
                  <a:t> on </a:t>
                </a:r>
                <a14:m>
                  <m:oMath xmlns:m="http://schemas.openxmlformats.org/officeDocument/2006/math">
                    <m:r>
                      <a:rPr lang="en-US" b="0" i="1" smtClean="0">
                        <a:solidFill>
                          <a:prstClr val="black"/>
                        </a:solidFill>
                        <a:latin typeface="Cambria Math"/>
                        <a:sym typeface="Symbol"/>
                      </a:rPr>
                      <m:t>𝑢</m:t>
                    </m:r>
                  </m:oMath>
                </a14:m>
                <a:r>
                  <a:rPr lang="en-US" dirty="0">
                    <a:solidFill>
                      <a:prstClr val="black"/>
                    </a:solidFill>
                  </a:rPr>
                  <a:t> (and vice versa)</a:t>
                </a:r>
                <a:endParaRPr lang="en-US" i="1" dirty="0">
                  <a:latin typeface="Cambria Math"/>
                  <a:sym typeface="Symbol"/>
                </a:endParaRPr>
              </a:p>
              <a:p>
                <a:pPr marL="274320" lvl="1" indent="0">
                  <a:buNone/>
                </a:pPr>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1, 2, 3</m:t>
                        </m:r>
                      </m:e>
                    </m:d>
                    <m:d>
                      <m:dPr>
                        <m:begChr m:val="["/>
                        <m:endChr m:val="]"/>
                        <m:ctrlPr>
                          <a:rPr lang="en-US" i="1" smtClean="0">
                            <a:latin typeface="Cambria Math" panose="02040503050406030204" pitchFamily="18" charset="0"/>
                            <a:sym typeface="Symbol"/>
                          </a:rPr>
                        </m:ctrlPr>
                      </m:dPr>
                      <m:e>
                        <m:m>
                          <m:mPr>
                            <m:mcs>
                              <m:mc>
                                <m:mcPr>
                                  <m:count m:val="1"/>
                                  <m:mcJc m:val="center"/>
                                </m:mcPr>
                              </m:mc>
                            </m:mcs>
                            <m:ctrlPr>
                              <a:rPr lang="en-US" i="1" smtClean="0">
                                <a:latin typeface="Cambria Math" panose="02040503050406030204" pitchFamily="18" charset="0"/>
                                <a:sym typeface="Symbol"/>
                              </a:rPr>
                            </m:ctrlPr>
                          </m:mPr>
                          <m:mr>
                            <m:e>
                              <m:m>
                                <m:mPr>
                                  <m:mcs>
                                    <m:mc>
                                      <m:mcPr>
                                        <m:count m:val="1"/>
                                        <m:mcJc m:val="center"/>
                                      </m:mcPr>
                                    </m:mc>
                                  </m:mcs>
                                  <m:ctrlPr>
                                    <a:rPr lang="en-US" i="1" smtClean="0">
                                      <a:latin typeface="Cambria Math" panose="02040503050406030204" pitchFamily="18" charset="0"/>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a:sym typeface="Symbol"/>
                  </a:rPr>
                  <a:t>	</a:t>
                </a:r>
              </a:p>
              <a:p>
                <a:endParaRPr lang="en-US" b="0" i="1" dirty="0">
                  <a:latin typeface="Cambria Math"/>
                  <a:sym typeface="Symbol"/>
                </a:endParaRPr>
              </a:p>
              <a:p>
                <a14:m>
                  <m:oMath xmlns:m="http://schemas.openxmlformats.org/officeDocument/2006/math">
                    <m:sSup>
                      <m:sSupPr>
                        <m:ctrlPr>
                          <a:rPr lang="en-US" b="0" i="1" smtClean="0">
                            <a:latin typeface="Cambria Math" panose="02040503050406030204" pitchFamily="18" charset="0"/>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panose="02040503050406030204" pitchFamily="18" charset="0"/>
                            <a:sym typeface="Symbol"/>
                          </a:rPr>
                        </m:ctrlPr>
                      </m:dPr>
                      <m:e>
                        <m:r>
                          <a:rPr lang="en-US" b="0" i="1" smtClean="0">
                            <a:latin typeface="Cambria Math"/>
                            <a:sym typeface="Symbol"/>
                          </a:rPr>
                          <m:t>𝑣</m:t>
                        </m:r>
                      </m:e>
                    </m:d>
                    <m:d>
                      <m:dPr>
                        <m:begChr m:val="‖"/>
                        <m:endChr m:val="‖"/>
                        <m:ctrlPr>
                          <a:rPr lang="en-US" i="1">
                            <a:latin typeface="Cambria Math" panose="02040503050406030204" pitchFamily="18" charset="0"/>
                            <a:sym typeface="Symbol"/>
                          </a:rPr>
                        </m:ctrlPr>
                      </m:dPr>
                      <m:e>
                        <m:r>
                          <a:rPr lang="en-US" i="1">
                            <a:latin typeface="Cambria Math"/>
                            <a:sym typeface="Symbol"/>
                          </a:rPr>
                          <m:t>𝑢</m:t>
                        </m:r>
                      </m:e>
                    </m:d>
                    <m:func>
                      <m:funcPr>
                        <m:ctrlPr>
                          <a:rPr lang="en-US" b="0" i="1" smtClean="0">
                            <a:latin typeface="Cambria Math" panose="02040503050406030204" pitchFamily="18" charset="0"/>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a:sym typeface="Symbol"/>
                </a:endParaRPr>
              </a:p>
              <a:p>
                <a:pPr lvl="1"/>
                <a:endParaRPr lang="en-US" dirty="0">
                  <a:sym typeface="Symbol"/>
                </a:endParaRPr>
              </a:p>
              <a:p>
                <a:pPr lvl="1"/>
                <a:r>
                  <a:rPr lang="en-US" dirty="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a:sym typeface="Symbol"/>
                  </a:rPr>
                  <a:t>(</a:t>
                </a:r>
                <a:r>
                  <a:rPr lang="en-US" dirty="0">
                    <a:solidFill>
                      <a:srgbClr val="0070C0"/>
                    </a:solidFill>
                    <a:sym typeface="Symbol"/>
                  </a:rPr>
                  <a:t>unit vector</a:t>
                </a:r>
                <a:r>
                  <a:rPr lang="en-US" dirty="0">
                    <a:sym typeface="Symbol"/>
                  </a:rPr>
                  <a:t>) 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projection length </a:t>
                </a:r>
                <a:r>
                  <a:rPr lang="en-US" dirty="0">
                    <a:sym typeface="Symbol"/>
                  </a:rPr>
                  <a:t>of </a:t>
                </a:r>
                <a14:m>
                  <m:oMath xmlns:m="http://schemas.openxmlformats.org/officeDocument/2006/math">
                    <m:r>
                      <a:rPr lang="en-US" i="1" dirty="0" smtClean="0">
                        <a:latin typeface="Cambria Math"/>
                        <a:sym typeface="Symbol"/>
                      </a:rPr>
                      <m:t>𝑣</m:t>
                    </m:r>
                  </m:oMath>
                </a14:m>
                <a:r>
                  <a:rPr lang="en-US" dirty="0">
                    <a:sym typeface="Symbol"/>
                  </a:rPr>
                  <a:t> on </a:t>
                </a:r>
                <a14:m>
                  <m:oMath xmlns:m="http://schemas.openxmlformats.org/officeDocument/2006/math">
                    <m:r>
                      <a:rPr lang="en-US" i="1" dirty="0" smtClean="0">
                        <a:latin typeface="Cambria Math"/>
                        <a:sym typeface="Symbol"/>
                      </a:rPr>
                      <m:t>𝑢</m:t>
                    </m:r>
                  </m:oMath>
                </a14:m>
                <a:endParaRPr lang="en-US" dirty="0">
                  <a:sym typeface="Symbol"/>
                </a:endParaRPr>
              </a:p>
              <a:p>
                <a:pPr lvl="1"/>
                <a:r>
                  <a:rPr lang="en-US" dirty="0">
                    <a:sym typeface="Symbol"/>
                  </a:rPr>
                  <a:t>If </a:t>
                </a:r>
                <a14:m>
                  <m:oMath xmlns:m="http://schemas.openxmlformats.org/officeDocument/2006/math">
                    <m:d>
                      <m:dPr>
                        <m:begChr m:val="|"/>
                        <m:endChr m:val="|"/>
                        <m:ctrlPr>
                          <a:rPr lang="en-US" i="1" dirty="0">
                            <a:latin typeface="Cambria Math" panose="02040503050406030204" pitchFamily="18" charset="0"/>
                            <a:sym typeface="Symbol"/>
                          </a:rPr>
                        </m:ctrlPr>
                      </m:dPr>
                      <m:e>
                        <m:d>
                          <m:dPr>
                            <m:begChr m:val="|"/>
                            <m:endChr m:val="|"/>
                            <m:ctrlPr>
                              <a:rPr lang="en-US" i="1" dirty="0">
                                <a:latin typeface="Cambria Math" panose="02040503050406030204" pitchFamily="18" charset="0"/>
                                <a:sym typeface="Symbol"/>
                              </a:rPr>
                            </m:ctrlPr>
                          </m:dPr>
                          <m:e>
                            <m:r>
                              <a:rPr lang="en-US" i="1" dirty="0">
                                <a:latin typeface="Cambria Math"/>
                                <a:sym typeface="Symbol"/>
                              </a:rPr>
                              <m:t>𝑢</m:t>
                            </m:r>
                          </m:e>
                        </m:d>
                      </m:e>
                    </m:d>
                    <m:r>
                      <a:rPr lang="en-US" i="1" dirty="0">
                        <a:latin typeface="Cambria Math"/>
                        <a:sym typeface="Symbol"/>
                      </a:rPr>
                      <m:t>=</m:t>
                    </m:r>
                    <m:d>
                      <m:dPr>
                        <m:begChr m:val="‖"/>
                        <m:endChr m:val="‖"/>
                        <m:ctrlPr>
                          <a:rPr lang="en-US" i="1" dirty="0" smtClean="0">
                            <a:latin typeface="Cambria Math" panose="02040503050406030204" pitchFamily="18" charset="0"/>
                            <a:sym typeface="Symbol"/>
                          </a:rPr>
                        </m:ctrlPr>
                      </m:dPr>
                      <m:e>
                        <m:r>
                          <a:rPr lang="en-US" b="0" i="1" dirty="0" smtClean="0">
                            <a:latin typeface="Cambria Math"/>
                            <a:sym typeface="Symbol"/>
                          </a:rPr>
                          <m:t>𝑣</m:t>
                        </m:r>
                      </m:e>
                    </m:d>
                    <m:r>
                      <a:rPr lang="en-US" b="0" i="1" dirty="0" smtClean="0">
                        <a:latin typeface="Cambria Math"/>
                        <a:sym typeface="Symbol"/>
                      </a:rPr>
                      <m:t>=</m:t>
                    </m:r>
                    <m:r>
                      <a:rPr lang="en-US" i="1" dirty="0">
                        <a:latin typeface="Cambria Math"/>
                        <a:sym typeface="Symbol"/>
                      </a:rPr>
                      <m:t> 1 </m:t>
                    </m:r>
                  </m:oMath>
                </a14:m>
                <a:r>
                  <a:rPr lang="en-US" dirty="0">
                    <a:sym typeface="Symbol"/>
                  </a:rPr>
                  <a:t>then </a:t>
                </a:r>
                <a14:m>
                  <m:oMath xmlns:m="http://schemas.openxmlformats.org/officeDocument/2006/math">
                    <m:sSup>
                      <m:sSupPr>
                        <m:ctrlPr>
                          <a:rPr lang="en-US" i="1">
                            <a:latin typeface="Cambria Math" panose="02040503050406030204" pitchFamily="18" charset="0"/>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a:solidFill>
                      <a:schemeClr val="accent6">
                        <a:lumMod val="75000"/>
                      </a:schemeClr>
                    </a:solidFill>
                    <a:sym typeface="Symbol"/>
                  </a:rPr>
                  <a:t>cosine similarity </a:t>
                </a:r>
                <a:r>
                  <a:rPr lang="en-US" dirty="0">
                    <a:sym typeface="Symbol"/>
                  </a:rPr>
                  <a:t>of </a:t>
                </a:r>
                <a14:m>
                  <m:oMath xmlns:m="http://schemas.openxmlformats.org/officeDocument/2006/math">
                    <m:r>
                      <a:rPr lang="en-US" i="1" dirty="0">
                        <a:latin typeface="Cambria Math"/>
                        <a:sym typeface="Symbol"/>
                      </a:rPr>
                      <m:t>𝑣</m:t>
                    </m:r>
                  </m:oMath>
                </a14:m>
                <a:r>
                  <a:rPr lang="en-US" dirty="0">
                    <a:sym typeface="Symbol"/>
                  </a:rPr>
                  <a:t> and</a:t>
                </a:r>
                <a14:m>
                  <m:oMath xmlns:m="http://schemas.openxmlformats.org/officeDocument/2006/math">
                    <m:r>
                      <a:rPr lang="en-US" b="0" i="0" dirty="0" smtClean="0">
                        <a:latin typeface="Cambria Math"/>
                        <a:sym typeface="Symbol"/>
                      </a:rPr>
                      <m:t> </m:t>
                    </m:r>
                    <m:r>
                      <a:rPr lang="en-US" i="1" dirty="0">
                        <a:latin typeface="Cambria Math"/>
                        <a:sym typeface="Symbol"/>
                      </a:rPr>
                      <m:t>𝑢</m:t>
                    </m:r>
                  </m:oMath>
                </a14:m>
                <a:endParaRPr lang="en-US" i="1" dirty="0">
                  <a:latin typeface="Cambria Math"/>
                  <a:sym typeface="Symbol"/>
                </a:endParaRPr>
              </a:p>
              <a:p>
                <a:endParaRPr lang="en-US" i="1" dirty="0">
                  <a:latin typeface="Cambria Math"/>
                  <a:sym typeface="Symbol"/>
                </a:endParaRPr>
              </a:p>
              <a:p>
                <a14:m>
                  <m:oMath xmlns:m="http://schemas.openxmlformats.org/officeDocument/2006/math">
                    <m:d>
                      <m:dPr>
                        <m:begChr m:val="["/>
                        <m:endChr m:val="]"/>
                        <m:ctrlPr>
                          <a:rPr lang="en-US" i="1">
                            <a:latin typeface="Cambria Math" panose="02040503050406030204" pitchFamily="18" charset="0"/>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panose="02040503050406030204" pitchFamily="18" charset="0"/>
                            <a:sym typeface="Symbol"/>
                          </a:rPr>
                        </m:ctrlPr>
                      </m:dPr>
                      <m:e>
                        <m:m>
                          <m:mPr>
                            <m:mcs>
                              <m:mc>
                                <m:mcPr>
                                  <m:count m:val="1"/>
                                  <m:mcJc m:val="center"/>
                                </m:mcPr>
                              </m:mc>
                            </m:mcs>
                            <m:ctrlPr>
                              <a:rPr lang="en-US" i="1">
                                <a:latin typeface="Cambria Math" panose="02040503050406030204" pitchFamily="18" charset="0"/>
                                <a:sym typeface="Symbol"/>
                              </a:rPr>
                            </m:ctrlPr>
                          </m:mPr>
                          <m:mr>
                            <m:e>
                              <m:m>
                                <m:mPr>
                                  <m:mcs>
                                    <m:mc>
                                      <m:mcPr>
                                        <m:count m:val="1"/>
                                        <m:mcJc m:val="center"/>
                                      </m:mcPr>
                                    </m:mc>
                                  </m:mcs>
                                  <m:ctrlPr>
                                    <a:rPr lang="en-US" i="1">
                                      <a:latin typeface="Cambria Math" panose="02040503050406030204" pitchFamily="18" charset="0"/>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a:solidFill>
                      <a:schemeClr val="accent6">
                        <a:lumMod val="75000"/>
                      </a:schemeClr>
                    </a:solidFill>
                    <a:sym typeface="Symbol"/>
                  </a:rPr>
                  <a:t>: orthogonal</a:t>
                </a:r>
                <a:r>
                  <a:rPr lang="en-US" dirty="0">
                    <a:sym typeface="Symbol"/>
                  </a:rPr>
                  <a:t> vectors</a:t>
                </a:r>
              </a:p>
              <a:p>
                <a:pPr lvl="1"/>
                <a:r>
                  <a:rPr lang="en-US" dirty="0">
                    <a:solidFill>
                      <a:srgbClr val="0070C0"/>
                    </a:solidFill>
                    <a:sym typeface="Symbol"/>
                  </a:rPr>
                  <a:t>Orthonormal</a:t>
                </a:r>
                <a:r>
                  <a:rPr lang="en-US" dirty="0">
                    <a:sym typeface="Symbol"/>
                  </a:rPr>
                  <a:t> vectors: two </a:t>
                </a:r>
                <a:r>
                  <a:rPr lang="en-US" dirty="0">
                    <a:solidFill>
                      <a:schemeClr val="accent6">
                        <a:lumMod val="75000"/>
                      </a:schemeClr>
                    </a:solidFill>
                    <a:sym typeface="Symbol"/>
                  </a:rPr>
                  <a:t>unit</a:t>
                </a:r>
                <a:r>
                  <a:rPr lang="en-US" dirty="0">
                    <a:sym typeface="Symbol"/>
                  </a:rPr>
                  <a:t> vectors that are </a:t>
                </a:r>
                <a:r>
                  <a:rPr lang="en-US" dirty="0">
                    <a:solidFill>
                      <a:schemeClr val="accent6">
                        <a:lumMod val="75000"/>
                      </a:schemeClr>
                    </a:solidFill>
                    <a:sym typeface="Symbol"/>
                  </a:rPr>
                  <a:t>orthogonal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399" y="1600200"/>
                <a:ext cx="10744199" cy="5105400"/>
              </a:xfrm>
              <a:blipFill>
                <a:blip r:embed="rId2"/>
                <a:stretch>
                  <a:fillRect l="-227" t="-1792"/>
                </a:stretch>
              </a:blipFill>
            </p:spPr>
            <p:txBody>
              <a:bodyPr/>
              <a:lstStyle/>
              <a:p>
                <a:r>
                  <a:rPr lang="en-US">
                    <a:noFill/>
                  </a:rPr>
                  <a:t> </a:t>
                </a:r>
              </a:p>
            </p:txBody>
          </p:sp>
        </mc:Fallback>
      </mc:AlternateContent>
      <p:cxnSp>
        <p:nvCxnSpPr>
          <p:cNvPr id="6" name="Straight Arrow Connector 5"/>
          <p:cNvCxnSpPr/>
          <p:nvPr/>
        </p:nvCxnSpPr>
        <p:spPr>
          <a:xfrm>
            <a:off x="8077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077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753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077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077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496300" y="5105400"/>
            <a:ext cx="1866900" cy="1752600"/>
            <a:chOff x="6972300" y="5105400"/>
            <a:chExt cx="1866900" cy="1752600"/>
          </a:xfrm>
        </p:grpSpPr>
        <p:sp>
          <p:nvSpPr>
            <p:cNvPr id="4" name="Oval 3"/>
            <p:cNvSpPr/>
            <p:nvPr/>
          </p:nvSpPr>
          <p:spPr>
            <a:xfrm>
              <a:off x="7200899" y="5372100"/>
              <a:ext cx="12954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848599" y="5105400"/>
              <a:ext cx="0" cy="1752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72300" y="6019800"/>
              <a:ext cx="18669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V="1">
              <a:off x="7848599" y="5561807"/>
              <a:ext cx="457993"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flipH="1" flipV="1">
              <a:off x="7390606" y="5561807"/>
              <a:ext cx="457598"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An </a:t>
                </a:r>
                <a:r>
                  <a:rPr lang="en-US" dirty="0" err="1">
                    <a:solidFill>
                      <a:srgbClr val="00B0F0"/>
                    </a:solidFill>
                  </a:rPr>
                  <a:t>n</a:t>
                </a:r>
                <a:r>
                  <a:rPr lang="en-US" dirty="0" err="1">
                    <a:solidFill>
                      <a:srgbClr val="00B0F0"/>
                    </a:solidFill>
                    <a:sym typeface="Symbol"/>
                  </a:rPr>
                  <a:t>m</a:t>
                </a:r>
                <a:r>
                  <a:rPr lang="en-US" dirty="0">
                    <a:sym typeface="Symbol"/>
                  </a:rPr>
                  <a:t> matrix </a:t>
                </a:r>
                <a:r>
                  <a:rPr lang="en-US" dirty="0">
                    <a:solidFill>
                      <a:srgbClr val="00B0F0"/>
                    </a:solidFill>
                    <a:sym typeface="Symbol"/>
                  </a:rPr>
                  <a:t>A</a:t>
                </a:r>
                <a:r>
                  <a:rPr lang="en-US" dirty="0">
                    <a:sym typeface="Symbol"/>
                  </a:rPr>
                  <a:t> is a collection of </a:t>
                </a:r>
                <a:r>
                  <a:rPr lang="en-US" dirty="0">
                    <a:solidFill>
                      <a:srgbClr val="00B0F0"/>
                    </a:solidFill>
                    <a:sym typeface="Symbol"/>
                  </a:rPr>
                  <a:t>n</a:t>
                </a:r>
                <a:r>
                  <a:rPr lang="en-US" dirty="0">
                    <a:sym typeface="Symbol"/>
                  </a:rPr>
                  <a:t> row vectors and </a:t>
                </a:r>
                <a:r>
                  <a:rPr lang="en-US" dirty="0">
                    <a:solidFill>
                      <a:srgbClr val="00B0F0"/>
                    </a:solidFill>
                    <a:sym typeface="Symbol"/>
                  </a:rPr>
                  <a:t>m</a:t>
                </a:r>
                <a:r>
                  <a:rPr lang="en-US" dirty="0">
                    <a:sym typeface="Symbol"/>
                  </a:rPr>
                  <a:t> column vectors</a:t>
                </a:r>
              </a:p>
              <a:p>
                <a:pPr marL="0" indent="0">
                  <a:buNone/>
                </a:pPr>
                <a:r>
                  <a:rPr lang="en-US" b="0"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panose="02040503050406030204" pitchFamily="18" charset="0"/>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panose="02040503050406030204" pitchFamily="18" charset="0"/>
                            <a:sym typeface="Symbol"/>
                          </a:rPr>
                        </m:ctrlPr>
                      </m:dPr>
                      <m:e>
                        <m:m>
                          <m:mPr>
                            <m:mcs>
                              <m:mc>
                                <m:mcPr>
                                  <m:count m:val="3"/>
                                  <m:mcJc m:val="center"/>
                                </m:mcPr>
                              </m:mc>
                            </m:mcs>
                            <m:ctrlPr>
                              <a:rPr lang="en-US" b="0" i="1" smtClean="0">
                                <a:latin typeface="Cambria Math" panose="02040503050406030204" pitchFamily="18" charset="0"/>
                                <a:sym typeface="Symbol"/>
                              </a:rPr>
                            </m:ctrlPr>
                          </m:mPr>
                          <m:mr>
                            <m:e>
                              <m:r>
                                <m:rPr>
                                  <m:brk m:alnAt="7"/>
                                </m:rP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panose="02040503050406030204" pitchFamily="18" charset="0"/>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a:p>
              <a:p>
                <a:r>
                  <a:rPr lang="en-US" dirty="0"/>
                  <a:t>Matrix-vector multiplication</a:t>
                </a:r>
              </a:p>
              <a:p>
                <a:pPr lvl="1"/>
                <a:r>
                  <a:rPr lang="en-US" dirty="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a:t>: </a:t>
                </a:r>
                <a:r>
                  <a:rPr lang="en-US" dirty="0">
                    <a:solidFill>
                      <a:srgbClr val="0070C0"/>
                    </a:solidFill>
                  </a:rPr>
                  <a:t>projection </a:t>
                </a:r>
                <a:r>
                  <a:rPr lang="en-US" dirty="0"/>
                  <a:t>of </a:t>
                </a:r>
                <a14:m>
                  <m:oMath xmlns:m="http://schemas.openxmlformats.org/officeDocument/2006/math">
                    <m:r>
                      <a:rPr lang="en-US" i="1" dirty="0" smtClean="0">
                        <a:latin typeface="Cambria Math"/>
                      </a:rPr>
                      <m:t>𝑢</m:t>
                    </m:r>
                  </m:oMath>
                </a14:m>
                <a:r>
                  <a:rPr lang="en-US" dirty="0"/>
                  <a:t> onto the </a:t>
                </a:r>
                <a:r>
                  <a:rPr lang="en-US" dirty="0">
                    <a:solidFill>
                      <a:schemeClr val="accent6">
                        <a:lumMod val="75000"/>
                      </a:schemeClr>
                    </a:solidFill>
                  </a:rPr>
                  <a:t>row vectors </a:t>
                </a:r>
                <a:r>
                  <a:rPr lang="en-US" dirty="0"/>
                  <a:t>of </a:t>
                </a:r>
                <a14:m>
                  <m:oMath xmlns:m="http://schemas.openxmlformats.org/officeDocument/2006/math">
                    <m:r>
                      <a:rPr lang="en-US" i="1" dirty="0" smtClean="0">
                        <a:latin typeface="Cambria Math"/>
                      </a:rPr>
                      <m:t>𝐴</m:t>
                    </m:r>
                  </m:oMath>
                </a14:m>
                <a:r>
                  <a:rPr lang="en-US" dirty="0"/>
                  <a:t>, or projection of row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b="0" i="1" smtClean="0">
                        <a:latin typeface="Cambria Math"/>
                      </a:rPr>
                      <m:t>𝑢</m:t>
                    </m:r>
                  </m:oMath>
                </a14:m>
                <a:r>
                  <a:rPr lang="en-US" dirty="0"/>
                  <a:t>.</a:t>
                </a:r>
              </a:p>
              <a:p>
                <a:pPr lvl="1"/>
                <a:r>
                  <a:rPr lang="en-US" dirty="0">
                    <a:solidFill>
                      <a:schemeClr val="accent6">
                        <a:lumMod val="75000"/>
                      </a:schemeClr>
                    </a:solidFill>
                  </a:rPr>
                  <a:t>Left-multiplication</a:t>
                </a:r>
                <a:r>
                  <a:rPr lang="en-US" dirty="0"/>
                  <a:t> </a:t>
                </a:r>
                <a14:m>
                  <m:oMath xmlns:m="http://schemas.openxmlformats.org/officeDocument/2006/math">
                    <m:sSup>
                      <m:sSupPr>
                        <m:ctrlPr>
                          <a:rPr lang="en-US" b="0" i="1" smtClean="0">
                            <a:solidFill>
                              <a:srgbClr val="00B0F0"/>
                            </a:solidFill>
                            <a:latin typeface="Cambria Math" panose="02040503050406030204" pitchFamily="18" charset="0"/>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a:t>: </a:t>
                </a:r>
                <a:r>
                  <a:rPr lang="en-US" dirty="0">
                    <a:solidFill>
                      <a:srgbClr val="0070C0"/>
                    </a:solidFill>
                  </a:rPr>
                  <a:t>projection</a:t>
                </a:r>
                <a:r>
                  <a:rPr lang="en-US" dirty="0"/>
                  <a:t> of </a:t>
                </a:r>
                <a14:m>
                  <m:oMath xmlns:m="http://schemas.openxmlformats.org/officeDocument/2006/math">
                    <m:r>
                      <a:rPr lang="en-US" b="0" i="1" smtClean="0">
                        <a:latin typeface="Cambria Math"/>
                      </a:rPr>
                      <m:t>𝑢</m:t>
                    </m:r>
                  </m:oMath>
                </a14:m>
                <a:r>
                  <a:rPr lang="en-US" dirty="0"/>
                  <a:t> onto the </a:t>
                </a:r>
                <a:r>
                  <a:rPr lang="en-US" dirty="0">
                    <a:solidFill>
                      <a:schemeClr val="accent6">
                        <a:lumMod val="75000"/>
                      </a:schemeClr>
                    </a:solidFill>
                  </a:rPr>
                  <a:t>column vectors </a:t>
                </a:r>
                <a:r>
                  <a:rPr lang="en-US" dirty="0"/>
                  <a:t>of </a:t>
                </a:r>
                <a14:m>
                  <m:oMath xmlns:m="http://schemas.openxmlformats.org/officeDocument/2006/math">
                    <m:r>
                      <a:rPr lang="en-US" b="0" i="1" smtClean="0">
                        <a:latin typeface="Cambria Math"/>
                      </a:rPr>
                      <m:t>𝐴</m:t>
                    </m:r>
                  </m:oMath>
                </a14:m>
                <a:r>
                  <a:rPr lang="en-US" dirty="0"/>
                  <a:t>, or projection of column vectors of </a:t>
                </a:r>
                <a14:m>
                  <m:oMath xmlns:m="http://schemas.openxmlformats.org/officeDocument/2006/math">
                    <m:r>
                      <a:rPr lang="en-US" i="1" dirty="0" smtClean="0">
                        <a:latin typeface="Cambria Math"/>
                      </a:rPr>
                      <m:t>𝐴</m:t>
                    </m:r>
                  </m:oMath>
                </a14:m>
                <a:r>
                  <a:rPr lang="en-US" dirty="0"/>
                  <a:t> onto </a:t>
                </a:r>
                <a14:m>
                  <m:oMath xmlns:m="http://schemas.openxmlformats.org/officeDocument/2006/math">
                    <m:r>
                      <a:rPr lang="en-US" i="1" dirty="0" smtClean="0">
                        <a:latin typeface="Cambria Math"/>
                      </a:rPr>
                      <m:t>𝑢</m:t>
                    </m:r>
                  </m:oMath>
                </a14:m>
                <a:endParaRPr lang="en-US" dirty="0"/>
              </a:p>
              <a:p>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89" t="-2250"/>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basis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125200" cy="2362200"/>
              </a:xfrm>
            </p:spPr>
            <p:txBody>
              <a:bodyPr>
                <a:normAutofit fontScale="92500" lnSpcReduction="10000"/>
              </a:bodyPr>
              <a:lstStyle/>
              <a:p>
                <a:r>
                  <a:rPr lang="en-US" dirty="0"/>
                  <a:t>By default a vector is expressed in the axis-aligned basis.</a:t>
                </a:r>
              </a:p>
              <a:p>
                <a:pPr lvl="1"/>
                <a:r>
                  <a:rPr lang="en-US" dirty="0"/>
                  <a:t>For example, for vector [-1,2] we have:</a:t>
                </a:r>
              </a:p>
              <a:p>
                <a:pPr lvl="1"/>
                <a14:m>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oMath>
                </a14:m>
                <a:endParaRPr lang="en-US" dirty="0"/>
              </a:p>
              <a:p>
                <a:r>
                  <a:rPr lang="en-US" dirty="0"/>
                  <a:t>With a projection we can change the basis over which a vector is expressed.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125200" cy="2362200"/>
              </a:xfrm>
              <a:blipFill>
                <a:blip r:embed="rId2"/>
                <a:stretch>
                  <a:fillRect l="-603" t="-4393" b="-4910"/>
                </a:stretch>
              </a:blipFill>
            </p:spPr>
            <p:txBody>
              <a:bodyPr/>
              <a:lstStyle/>
              <a:p>
                <a:r>
                  <a:rPr lang="en-US">
                    <a:noFill/>
                  </a:rPr>
                  <a:t> </a:t>
                </a:r>
              </a:p>
            </p:txBody>
          </p:sp>
        </mc:Fallback>
      </mc:AlternateContent>
      <p:sp>
        <p:nvSpPr>
          <p:cNvPr id="25" name="Oval 24"/>
          <p:cNvSpPr/>
          <p:nvPr/>
        </p:nvSpPr>
        <p:spPr>
          <a:xfrm>
            <a:off x="2667000" y="47625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314700" y="4114800"/>
            <a:ext cx="14654"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0" y="5410200"/>
            <a:ext cx="2438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314700" y="4762500"/>
            <a:ext cx="647700" cy="656494"/>
            <a:chOff x="1790700" y="4762500"/>
            <a:chExt cx="647700" cy="656494"/>
          </a:xfrm>
        </p:grpSpPr>
        <p:cxnSp>
          <p:nvCxnSpPr>
            <p:cNvPr id="35" name="Straight Arrow Connector 34"/>
            <p:cNvCxnSpPr>
              <a:endCxn id="25" idx="0"/>
            </p:cNvCxnSpPr>
            <p:nvPr/>
          </p:nvCxnSpPr>
          <p:spPr>
            <a:xfrm flipH="1" flipV="1">
              <a:off x="1790700" y="4762500"/>
              <a:ext cx="14654" cy="656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6"/>
            </p:cNvCxnSpPr>
            <p:nvPr/>
          </p:nvCxnSpPr>
          <p:spPr>
            <a:xfrm>
              <a:off x="1805354" y="5410200"/>
              <a:ext cx="6330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25" idx="2"/>
          </p:cNvCxnSpPr>
          <p:nvPr/>
        </p:nvCxnSpPr>
        <p:spPr>
          <a:xfrm flipV="1">
            <a:off x="2667000" y="4142576"/>
            <a:ext cx="0" cy="126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694948" y="4142576"/>
            <a:ext cx="634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2680561" y="4142578"/>
            <a:ext cx="662915" cy="12905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2285605" y="4267202"/>
            <a:ext cx="2101352" cy="1981199"/>
            <a:chOff x="761605" y="4267201"/>
            <a:chExt cx="2101352" cy="1981199"/>
          </a:xfrm>
        </p:grpSpPr>
        <p:grpSp>
          <p:nvGrpSpPr>
            <p:cNvPr id="48" name="Group 47"/>
            <p:cNvGrpSpPr/>
            <p:nvPr/>
          </p:nvGrpSpPr>
          <p:grpSpPr>
            <a:xfrm rot="18675491">
              <a:off x="1386674" y="4772838"/>
              <a:ext cx="785591" cy="801437"/>
              <a:chOff x="1575331" y="4807970"/>
              <a:chExt cx="785591" cy="801437"/>
            </a:xfrm>
          </p:grpSpPr>
          <p:cxnSp>
            <p:nvCxnSpPr>
              <p:cNvPr id="49" name="Straight Arrow Connector 48"/>
              <p:cNvCxnSpPr>
                <a:endCxn id="25" idx="1"/>
              </p:cNvCxnSpPr>
              <p:nvPr/>
            </p:nvCxnSpPr>
            <p:spPr>
              <a:xfrm rot="2924509" flipH="1" flipV="1">
                <a:off x="1567882" y="4815419"/>
                <a:ext cx="510896" cy="495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5" idx="7"/>
              </p:cNvCxnSpPr>
              <p:nvPr/>
            </p:nvCxnSpPr>
            <p:spPr>
              <a:xfrm rot="2924509" flipV="1">
                <a:off x="1901639" y="5150124"/>
                <a:ext cx="437261" cy="481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761605" y="4419600"/>
              <a:ext cx="1791888" cy="1656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45245" y="4267201"/>
              <a:ext cx="1817712" cy="1981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2393663" y="4142576"/>
            <a:ext cx="1225838" cy="924724"/>
            <a:chOff x="869663" y="4142576"/>
            <a:chExt cx="1225838" cy="924724"/>
          </a:xfrm>
        </p:grpSpPr>
        <p:cxnSp>
          <p:nvCxnSpPr>
            <p:cNvPr id="61" name="Straight Connector 60"/>
            <p:cNvCxnSpPr/>
            <p:nvPr/>
          </p:nvCxnSpPr>
          <p:spPr>
            <a:xfrm>
              <a:off x="1179127" y="4142576"/>
              <a:ext cx="916374" cy="924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69663" y="4167344"/>
              <a:ext cx="302113" cy="33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0" name="TextBox 109"/>
              <p:cNvSpPr txBox="1"/>
              <p:nvPr/>
            </p:nvSpPr>
            <p:spPr>
              <a:xfrm>
                <a:off x="6324600" y="4294976"/>
                <a:ext cx="3790910" cy="1680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m>
                            <m:mPr>
                              <m:mcs>
                                <m:mc>
                                  <m:mcPr>
                                    <m:count m:val="2"/>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r>
                              <m:e>
                                <m:r>
                                  <a:rPr lang="en-US" sz="2400" i="1">
                                    <a:solidFill>
                                      <a:srgbClr val="FF0000"/>
                                    </a:solidFill>
                                    <a:latin typeface="Cambria Math" panose="02040503050406030204" pitchFamily="18" charset="0"/>
                                  </a:rPr>
                                  <m:t>−</m:t>
                                </m:r>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0070C0"/>
                                  </a:solidFill>
                                  <a:latin typeface="Cambria Math" panose="02040503050406030204" pitchFamily="18" charset="0"/>
                                </a:rPr>
                              </m:ctrlPr>
                            </m:mPr>
                            <m:mr>
                              <m:e>
                                <m:r>
                                  <m:rPr>
                                    <m:brk m:alnAt="7"/>
                                  </m:rP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1</m:t>
                                </m:r>
                              </m:e>
                            </m:mr>
                            <m:mr>
                              <m:e>
                                <m:r>
                                  <a:rPr lang="en-US" sz="2400" i="1">
                                    <a:solidFill>
                                      <a:srgbClr val="0070C0"/>
                                    </a:solidFill>
                                    <a:latin typeface="Cambria Math" panose="02040503050406030204" pitchFamily="18" charset="0"/>
                                  </a:rPr>
                                  <m:t>2</m:t>
                                </m:r>
                              </m:e>
                            </m:mr>
                          </m:m>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solidFill>
                                    <a:srgbClr val="FF0000"/>
                                  </a:solidFill>
                                  <a:latin typeface="Cambria Math" panose="02040503050406030204" pitchFamily="18" charset="0"/>
                                </a:rPr>
                              </m:ctrlPr>
                            </m:mP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3√2</m:t>
                                    </m:r>
                                  </m:num>
                                  <m:den>
                                    <m:r>
                                      <a:rPr lang="en-US" sz="2400" i="1">
                                        <a:solidFill>
                                          <a:srgbClr val="FF0000"/>
                                        </a:solidFill>
                                        <a:latin typeface="Cambria Math" panose="02040503050406030204" pitchFamily="18" charset="0"/>
                                      </a:rPr>
                                      <m:t>2</m:t>
                                    </m:r>
                                  </m:den>
                                </m:f>
                              </m:e>
                            </m:mr>
                            <m:mr>
                              <m:e>
                                <m:f>
                                  <m:fPr>
                                    <m:ctrlPr>
                                      <a:rPr lang="en-US" sz="2400" i="1">
                                        <a:solidFill>
                                          <a:srgbClr val="FF0000"/>
                                        </a:solidFill>
                                        <a:latin typeface="Cambria Math" panose="02040503050406030204" pitchFamily="18" charset="0"/>
                                      </a:rPr>
                                    </m:ctrlPr>
                                  </m:fPr>
                                  <m:num>
                                    <m:r>
                                      <a:rPr lang="en-US" sz="2400" i="1">
                                        <a:solidFill>
                                          <a:srgbClr val="FF0000"/>
                                        </a:solidFill>
                                        <a:latin typeface="Cambria Math" panose="02040503050406030204" pitchFamily="18" charset="0"/>
                                      </a:rPr>
                                      <m:t>√2</m:t>
                                    </m:r>
                                  </m:num>
                                  <m:den>
                                    <m:r>
                                      <a:rPr lang="en-US" sz="2400" i="1">
                                        <a:solidFill>
                                          <a:srgbClr val="FF0000"/>
                                        </a:solidFill>
                                        <a:latin typeface="Cambria Math" panose="02040503050406030204" pitchFamily="18" charset="0"/>
                                      </a:rPr>
                                      <m:t>2</m:t>
                                    </m:r>
                                  </m:den>
                                </m:f>
                              </m:e>
                            </m:mr>
                          </m:m>
                        </m:e>
                      </m:d>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6324600" y="4294976"/>
                <a:ext cx="3790910" cy="168001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39518"/>
            <a:ext cx="8229600" cy="990600"/>
          </a:xfrm>
        </p:spPr>
        <p:txBody>
          <a:bodyPr/>
          <a:lstStyle/>
          <a:p>
            <a:r>
              <a:rPr lang="en-US" dirty="0"/>
              <a:t>Rank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11201400" cy="5257800"/>
              </a:xfrm>
            </p:spPr>
            <p:txBody>
              <a:bodyPr>
                <a:normAutofit fontScale="85000" lnSpcReduction="20000"/>
              </a:bodyPr>
              <a:lstStyle/>
              <a:p>
                <a:r>
                  <a:rPr lang="en-US" dirty="0">
                    <a:solidFill>
                      <a:schemeClr val="accent6">
                        <a:lumMod val="75000"/>
                      </a:schemeClr>
                    </a:solidFill>
                  </a:rPr>
                  <a:t>Row space </a:t>
                </a:r>
                <a:r>
                  <a:rPr lang="en-US" dirty="0"/>
                  <a:t>of A: The set of vectors that can be written as a linear combination of the </a:t>
                </a:r>
                <a:r>
                  <a:rPr lang="en-US" dirty="0">
                    <a:solidFill>
                      <a:schemeClr val="accent6">
                        <a:lumMod val="75000"/>
                      </a:schemeClr>
                    </a:solidFill>
                  </a:rPr>
                  <a:t>rows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endParaRPr lang="en-US" b="0" dirty="0">
                  <a:solidFill>
                    <a:srgbClr val="0070C0"/>
                  </a:solidFill>
                </a:endParaRPr>
              </a:p>
              <a:p>
                <a:pPr lvl="1"/>
                <a:endParaRPr lang="en-US" dirty="0"/>
              </a:p>
              <a:p>
                <a:r>
                  <a:rPr lang="en-US" dirty="0">
                    <a:solidFill>
                      <a:schemeClr val="accent6">
                        <a:lumMod val="75000"/>
                      </a:schemeClr>
                    </a:solidFill>
                  </a:rPr>
                  <a:t>Column space </a:t>
                </a:r>
                <a:r>
                  <a:rPr lang="en-US" dirty="0"/>
                  <a:t>of A: The set of vectors that can be written as a linear combination of the </a:t>
                </a:r>
                <a:r>
                  <a:rPr lang="en-US" dirty="0">
                    <a:solidFill>
                      <a:schemeClr val="accent6">
                        <a:lumMod val="75000"/>
                      </a:schemeClr>
                    </a:solidFill>
                  </a:rPr>
                  <a:t>columns</a:t>
                </a:r>
                <a:r>
                  <a:rPr lang="en-US" dirty="0"/>
                  <a:t> of A</a:t>
                </a:r>
              </a:p>
              <a:p>
                <a:pPr lvl="1"/>
                <a:r>
                  <a:rPr lang="en-US" dirty="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a:solidFill>
                    <a:srgbClr val="0070C0"/>
                  </a:solidFill>
                </a:endParaRPr>
              </a:p>
              <a:p>
                <a:pPr lvl="1"/>
                <a:endParaRPr lang="en-US" dirty="0"/>
              </a:p>
              <a:p>
                <a:r>
                  <a:rPr lang="en-US" dirty="0">
                    <a:solidFill>
                      <a:schemeClr val="accent6">
                        <a:lumMod val="75000"/>
                      </a:schemeClr>
                    </a:solidFill>
                  </a:rPr>
                  <a:t>Rank</a:t>
                </a:r>
                <a:r>
                  <a:rPr lang="en-US" dirty="0"/>
                  <a:t> of A: the number of </a:t>
                </a:r>
                <a:r>
                  <a:rPr lang="en-US" dirty="0">
                    <a:solidFill>
                      <a:srgbClr val="0070C0"/>
                    </a:solidFill>
                  </a:rPr>
                  <a:t>linearly independent </a:t>
                </a:r>
                <a:r>
                  <a:rPr lang="en-US" dirty="0"/>
                  <a:t>row (or column) vectors</a:t>
                </a:r>
              </a:p>
              <a:p>
                <a:pPr lvl="1"/>
                <a:r>
                  <a:rPr lang="en-US" dirty="0"/>
                  <a:t>These vectors define a </a:t>
                </a:r>
                <a:r>
                  <a:rPr lang="en-US" dirty="0">
                    <a:solidFill>
                      <a:schemeClr val="accent6">
                        <a:lumMod val="75000"/>
                      </a:schemeClr>
                    </a:solidFill>
                  </a:rPr>
                  <a:t>basis</a:t>
                </a:r>
                <a:r>
                  <a:rPr lang="en-US" dirty="0"/>
                  <a:t> for the row (or column) space of A</a:t>
                </a:r>
              </a:p>
              <a:p>
                <a:pPr lvl="2"/>
                <a:r>
                  <a:rPr lang="en-US" dirty="0"/>
                  <a:t>All vectors in the row (column) space are linear combinations of the basis vectors</a:t>
                </a:r>
              </a:p>
              <a:p>
                <a:r>
                  <a:rPr lang="en-US" dirty="0">
                    <a:solidFill>
                      <a:schemeClr val="accent6">
                        <a:lumMod val="75000"/>
                      </a:schemeClr>
                    </a:solidFill>
                  </a:rPr>
                  <a:t>Example</a:t>
                </a:r>
              </a:p>
              <a:p>
                <a:pPr lvl="1"/>
                <a:r>
                  <a:rPr lang="en-US" dirty="0"/>
                  <a:t>Matrix </a:t>
                </a:r>
                <a:r>
                  <a:rPr lang="en-US" b="1" dirty="0"/>
                  <a:t>A =</a:t>
                </a:r>
                <a:r>
                  <a:rPr lang="en-US" dirty="0"/>
                  <a:t>                   has rank </a:t>
                </a:r>
                <a:r>
                  <a:rPr lang="en-US" b="1" dirty="0"/>
                  <a:t>r=2</a:t>
                </a:r>
              </a:p>
              <a:p>
                <a:pPr lvl="4"/>
                <a:endParaRPr lang="en-US" b="1" dirty="0"/>
              </a:p>
              <a:p>
                <a:pPr lvl="2"/>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11201400" cy="5257800"/>
              </a:xfrm>
              <a:blipFill>
                <a:blip r:embed="rId2"/>
                <a:stretch>
                  <a:fillRect l="-490" t="-2204"/>
                </a:stretch>
              </a:blipFill>
            </p:spPr>
            <p:txBody>
              <a:bodyPr/>
              <a:lstStyle/>
              <a:p>
                <a:r>
                  <a:rPr lang="en-US">
                    <a:noFill/>
                  </a:rPr>
                  <a:t> </a:t>
                </a:r>
              </a:p>
            </p:txBody>
          </p:sp>
        </mc:Fallback>
      </mc:AlternateContent>
      <p:pic>
        <p:nvPicPr>
          <p:cNvPr id="4" name="Picture 3"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029200"/>
            <a:ext cx="1116904"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22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Rank-1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a:p>
              <a:p>
                <a:r>
                  <a:rPr lang="en-US" dirty="0"/>
                  <a:t>All </a:t>
                </a:r>
                <a:r>
                  <a:rPr lang="en-US" dirty="0">
                    <a:solidFill>
                      <a:srgbClr val="0070C0"/>
                    </a:solidFill>
                  </a:rPr>
                  <a:t>rows</a:t>
                </a:r>
                <a:r>
                  <a:rPr lang="en-US" dirty="0"/>
                  <a:t> are multiples of </a:t>
                </a:r>
                <a14:m>
                  <m:oMath xmlns:m="http://schemas.openxmlformats.org/officeDocument/2006/math">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r>
                      <a:rPr lang="en-US" b="0" i="1" smtClean="0">
                        <a:solidFill>
                          <a:srgbClr val="0070C0"/>
                        </a:solidFill>
                        <a:latin typeface="Cambria Math"/>
                      </a:rPr>
                      <m:t>=[1,2,−1]</m:t>
                    </m:r>
                  </m:oMath>
                </a14:m>
                <a:endParaRPr lang="en-US" dirty="0">
                  <a:solidFill>
                    <a:srgbClr val="0070C0"/>
                  </a:solidFill>
                </a:endParaRPr>
              </a:p>
              <a:p>
                <a:r>
                  <a:rPr lang="en-US" dirty="0"/>
                  <a:t>All </a:t>
                </a:r>
                <a:r>
                  <a:rPr lang="en-US" dirty="0">
                    <a:solidFill>
                      <a:srgbClr val="0070C0"/>
                    </a:solidFill>
                  </a:rPr>
                  <a:t>columns</a:t>
                </a:r>
                <a:r>
                  <a:rPr lang="en-US" dirty="0"/>
                  <a:t> are multiples of </a:t>
                </a:r>
                <a14:m>
                  <m:oMath xmlns:m="http://schemas.openxmlformats.org/officeDocument/2006/math">
                    <m:r>
                      <a:rPr lang="en-US" i="1">
                        <a:solidFill>
                          <a:srgbClr val="0070C0"/>
                        </a:solidFill>
                        <a:latin typeface="Cambria Math"/>
                      </a:rPr>
                      <m:t>𝑐</m:t>
                    </m:r>
                    <m:r>
                      <a:rPr lang="en-US" i="1">
                        <a:solidFill>
                          <a:srgbClr val="0070C0"/>
                        </a:solidFill>
                        <a:latin typeface="Cambria Math"/>
                      </a:rPr>
                      <m:t>= </m:t>
                    </m:r>
                    <m:d>
                      <m:dPr>
                        <m:begChr m:val="["/>
                        <m:endChr m:val="]"/>
                        <m:ctrlPr>
                          <a:rPr lang="en-US" i="1">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r>
                                <m:rPr>
                                  <m:brk m:alnAt="7"/>
                                </m:rPr>
                                <a:rPr lang="en-US" i="1">
                                  <a:solidFill>
                                    <a:srgbClr val="0070C0"/>
                                  </a:solidFill>
                                  <a:latin typeface="Cambria Math"/>
                                </a:rPr>
                                <m:t>1</m:t>
                              </m:r>
                            </m:e>
                          </m:mr>
                          <m:mr>
                            <m:e>
                              <m:r>
                                <a:rPr lang="en-US" i="1">
                                  <a:solidFill>
                                    <a:srgbClr val="0070C0"/>
                                  </a:solidFill>
                                  <a:latin typeface="Cambria Math"/>
                                </a:rPr>
                                <m:t>2</m:t>
                              </m:r>
                            </m:e>
                          </m:mr>
                          <m:mr>
                            <m:e>
                              <m:r>
                                <a:rPr lang="en-US" i="1">
                                  <a:solidFill>
                                    <a:srgbClr val="0070C0"/>
                                  </a:solidFill>
                                  <a:latin typeface="Cambria Math"/>
                                </a:rPr>
                                <m:t>3</m:t>
                              </m:r>
                            </m:e>
                          </m:mr>
                        </m:m>
                      </m:e>
                    </m:d>
                  </m:oMath>
                </a14:m>
                <a:endParaRPr lang="en-US" i="1" dirty="0">
                  <a:solidFill>
                    <a:srgbClr val="0070C0"/>
                  </a:solidFill>
                  <a:latin typeface="Cambria Math"/>
                </a:endParaRPr>
              </a:p>
              <a:p>
                <a:r>
                  <a:rPr lang="en-US" dirty="0">
                    <a:solidFill>
                      <a:schemeClr val="accent6">
                        <a:lumMod val="75000"/>
                      </a:schemeClr>
                    </a:solidFill>
                  </a:rPr>
                  <a:t>External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pPr lvl="1"/>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𝑐</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2125"/>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1277600" cy="4876800"/>
              </a:xfrm>
            </p:spPr>
            <p:txBody>
              <a:bodyPr>
                <a:normAutofit/>
              </a:bodyPr>
              <a:lstStyle/>
              <a:p>
                <a:r>
                  <a:rPr lang="en-US" dirty="0">
                    <a:solidFill>
                      <a:schemeClr val="accent6">
                        <a:lumMod val="75000"/>
                      </a:schemeClr>
                    </a:solidFill>
                  </a:rPr>
                  <a:t>(Right) Eigenvector</a:t>
                </a:r>
                <a:r>
                  <a:rPr lang="en-US" dirty="0"/>
                  <a:t> of matrix </a:t>
                </a:r>
                <a:r>
                  <a:rPr lang="en-US" dirty="0">
                    <a:solidFill>
                      <a:srgbClr val="00B0F0"/>
                    </a:solidFill>
                  </a:rPr>
                  <a:t>A</a:t>
                </a:r>
                <a:r>
                  <a:rPr lang="en-US" dirty="0"/>
                  <a:t>: a vector </a:t>
                </a:r>
                <a:r>
                  <a:rPr lang="en-US" dirty="0">
                    <a:solidFill>
                      <a:srgbClr val="00B0F0"/>
                    </a:solidFill>
                  </a:rPr>
                  <a:t>v</a:t>
                </a:r>
                <a:r>
                  <a:rPr lang="en-US" dirty="0"/>
                  <a:t> such that </a:t>
                </a:r>
                <a14:m>
                  <m:oMath xmlns:m="http://schemas.openxmlformats.org/officeDocument/2006/math">
                    <m:r>
                      <a:rPr lang="en-US" i="1">
                        <a:solidFill>
                          <a:srgbClr val="00B0F0"/>
                        </a:solidFill>
                        <a:latin typeface="Cambria Math"/>
                      </a:rPr>
                      <m:t>𝐴𝑣</m:t>
                    </m:r>
                    <m:r>
                      <a:rPr lang="en-US" i="1">
                        <a:solidFill>
                          <a:srgbClr val="00B0F0"/>
                        </a:solidFill>
                        <a:latin typeface="Cambria Math"/>
                      </a:rPr>
                      <m:t>=</m:t>
                    </m:r>
                    <m:r>
                      <a:rPr lang="en-US" i="1">
                        <a:solidFill>
                          <a:srgbClr val="00B0F0"/>
                        </a:solidFill>
                        <a:latin typeface="Cambria Math"/>
                      </a:rPr>
                      <m:t>𝜆</m:t>
                    </m:r>
                    <m:r>
                      <a:rPr lang="en-US" i="1">
                        <a:solidFill>
                          <a:srgbClr val="00B0F0"/>
                        </a:solidFill>
                        <a:latin typeface="Cambria Math"/>
                      </a:rPr>
                      <m:t>𝑣</m:t>
                    </m:r>
                  </m:oMath>
                </a14:m>
                <a:endParaRPr lang="en-US" dirty="0">
                  <a:solidFill>
                    <a:srgbClr val="00B0F0"/>
                  </a:solidFill>
                </a:endParaRPr>
              </a:p>
              <a:p>
                <a14:m>
                  <m:oMath xmlns:m="http://schemas.openxmlformats.org/officeDocument/2006/math">
                    <m:r>
                      <a:rPr lang="en-US" b="0" i="1" smtClean="0">
                        <a:solidFill>
                          <a:srgbClr val="00B0F0"/>
                        </a:solidFill>
                        <a:latin typeface="Cambria Math"/>
                      </a:rPr>
                      <m:t>𝜆</m:t>
                    </m:r>
                  </m:oMath>
                </a14:m>
                <a:r>
                  <a:rPr lang="en-US" dirty="0"/>
                  <a:t>: </a:t>
                </a:r>
                <a:r>
                  <a:rPr lang="en-US" dirty="0">
                    <a:solidFill>
                      <a:schemeClr val="accent6">
                        <a:lumMod val="75000"/>
                      </a:schemeClr>
                    </a:solidFill>
                  </a:rPr>
                  <a:t>eigenvalue</a:t>
                </a:r>
                <a:r>
                  <a:rPr lang="en-US" dirty="0"/>
                  <a:t> of eigenvector </a:t>
                </a:r>
                <a14:m>
                  <m:oMath xmlns:m="http://schemas.openxmlformats.org/officeDocument/2006/math">
                    <m:r>
                      <a:rPr lang="en-US" b="0" i="1" smtClean="0">
                        <a:solidFill>
                          <a:srgbClr val="0070C0"/>
                        </a:solidFill>
                        <a:latin typeface="Cambria Math"/>
                      </a:rPr>
                      <m:t>𝑣</m:t>
                    </m:r>
                  </m:oMath>
                </a14:m>
                <a:endParaRPr lang="en-US" dirty="0">
                  <a:solidFill>
                    <a:srgbClr val="0070C0"/>
                  </a:solidFill>
                </a:endParaRPr>
              </a:p>
              <a:p>
                <a:endParaRPr lang="en-US" dirty="0">
                  <a:solidFill>
                    <a:srgbClr val="0070C0"/>
                  </a:solidFill>
                </a:endParaRPr>
              </a:p>
              <a:p>
                <a:r>
                  <a:rPr lang="en-US" dirty="0"/>
                  <a:t>A </a:t>
                </a:r>
                <a:r>
                  <a:rPr lang="en-US" dirty="0">
                    <a:solidFill>
                      <a:srgbClr val="FF0000"/>
                    </a:solidFill>
                  </a:rPr>
                  <a:t>square symmetric </a:t>
                </a:r>
                <a:r>
                  <a:rPr lang="en-US" dirty="0"/>
                  <a:t>matrix </a:t>
                </a:r>
                <a:r>
                  <a:rPr lang="en-US" dirty="0">
                    <a:solidFill>
                      <a:srgbClr val="00B0F0"/>
                    </a:solidFill>
                  </a:rPr>
                  <a:t>A</a:t>
                </a:r>
                <a:r>
                  <a:rPr lang="en-US" dirty="0"/>
                  <a:t> of rank </a:t>
                </a:r>
                <a:r>
                  <a:rPr lang="en-US" dirty="0">
                    <a:solidFill>
                      <a:schemeClr val="accent6">
                        <a:lumMod val="75000"/>
                      </a:schemeClr>
                    </a:solidFill>
                  </a:rPr>
                  <a:t>r</a:t>
                </a:r>
                <a:r>
                  <a:rPr lang="en-US" dirty="0"/>
                  <a:t>, has </a:t>
                </a:r>
                <a:r>
                  <a:rPr lang="en-US" dirty="0">
                    <a:solidFill>
                      <a:schemeClr val="accent6">
                        <a:lumMod val="75000"/>
                      </a:schemeClr>
                    </a:solidFill>
                  </a:rPr>
                  <a:t>r</a:t>
                </a:r>
                <a:r>
                  <a:rPr lang="en-US" dirty="0"/>
                  <a:t> </a:t>
                </a:r>
                <a:r>
                  <a:rPr lang="en-US" dirty="0">
                    <a:solidFill>
                      <a:schemeClr val="accent6">
                        <a:lumMod val="75000"/>
                      </a:schemeClr>
                    </a:solidFill>
                  </a:rPr>
                  <a:t>orthonormal</a:t>
                </a:r>
                <a:r>
                  <a:rPr lang="en-US" dirty="0"/>
                  <a:t> eigenvectors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a:t> with eigenvalues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oMath>
                </a14:m>
                <a:r>
                  <a:rPr lang="en-US" dirty="0"/>
                  <a:t>.</a:t>
                </a:r>
              </a:p>
              <a:p>
                <a:r>
                  <a:rPr lang="en-US" dirty="0"/>
                  <a:t>Eigenvectors define an </a:t>
                </a:r>
                <a:r>
                  <a:rPr lang="en-US" dirty="0">
                    <a:solidFill>
                      <a:schemeClr val="accent6">
                        <a:lumMod val="75000"/>
                      </a:schemeClr>
                    </a:solidFill>
                  </a:rPr>
                  <a:t>orthonormal basis </a:t>
                </a:r>
                <a:r>
                  <a:rPr lang="en-US" dirty="0"/>
                  <a:t>for the </a:t>
                </a:r>
                <a:r>
                  <a:rPr lang="en-US" dirty="0">
                    <a:solidFill>
                      <a:srgbClr val="0070C0"/>
                    </a:solidFill>
                  </a:rPr>
                  <a:t>column space </a:t>
                </a:r>
                <a:r>
                  <a:rPr lang="en-US" dirty="0"/>
                  <a:t>of </a:t>
                </a:r>
                <a:r>
                  <a:rPr lang="en-US" dirty="0">
                    <a:solidFill>
                      <a:srgbClr val="00B0F0"/>
                    </a:solidFill>
                  </a:rPr>
                  <a:t>A</a:t>
                </a:r>
              </a:p>
              <a:p>
                <a:r>
                  <a:rPr lang="en-US" dirty="0"/>
                  <a:t>We can write: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b="0"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𝐴</m:t>
                      </m:r>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1</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1</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2</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2</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panose="02040503050406030204" pitchFamily="18" charset="0"/>
                            </a:rPr>
                          </m:ctrlPr>
                        </m:sSubPr>
                        <m:e>
                          <m:r>
                            <a:rPr lang="en-US" i="1">
                              <a:solidFill>
                                <a:srgbClr val="0070C0"/>
                              </a:solidFill>
                              <a:latin typeface="Cambria Math"/>
                            </a:rPr>
                            <m:t>𝑢</m:t>
                          </m:r>
                        </m:e>
                        <m:sub>
                          <m:r>
                            <a:rPr lang="en-US" i="1">
                              <a:solidFill>
                                <a:srgbClr val="0070C0"/>
                              </a:solidFill>
                              <a:latin typeface="Cambria Math"/>
                            </a:rPr>
                            <m:t>𝑟</m:t>
                          </m:r>
                        </m:sub>
                      </m:sSub>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a:rPr>
                            <m:t>𝑢</m:t>
                          </m:r>
                        </m:e>
                        <m:sub>
                          <m:r>
                            <a:rPr lang="en-US" i="1">
                              <a:solidFill>
                                <a:srgbClr val="0070C0"/>
                              </a:solidFill>
                              <a:latin typeface="Cambria Math"/>
                            </a:rPr>
                            <m:t>𝑟</m:t>
                          </m:r>
                        </m:sub>
                        <m:sup>
                          <m:r>
                            <a:rPr lang="en-US" i="1">
                              <a:solidFill>
                                <a:srgbClr val="0070C0"/>
                              </a:solidFill>
                              <a:latin typeface="Cambria Math"/>
                            </a:rPr>
                            <m:t>𝑇</m:t>
                          </m:r>
                        </m:sup>
                      </m:sSubSup>
                    </m:oMath>
                  </m:oMathPara>
                </a14:m>
                <a:endParaRPr lang="en-US" i="1" dirty="0">
                  <a:solidFill>
                    <a:srgbClr val="0070C0"/>
                  </a:solidFill>
                  <a:latin typeface="Cambria Math"/>
                </a:endParaRPr>
              </a:p>
              <a:p>
                <a:pPr marL="0" indent="0">
                  <a:buNone/>
                </a:pP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1277600" cy="4876800"/>
              </a:xfrm>
              <a:blipFill>
                <a:blip r:embed="rId2"/>
                <a:stretch>
                  <a:fillRect l="-703" t="-1375"/>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600200"/>
                <a:ext cx="11582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panose="02040503050406030204" pitchFamily="18" charset="0"/>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a:rPr>
                                        <m:t>⋱</m:t>
                                      </m:r>
                                    </m:e>
                                    <m:e/>
                                  </m:mr>
                                  <m:mr>
                                    <m:e/>
                                    <m:e>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panose="02040503050406030204" pitchFamily="18" charset="0"/>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a:p>
              <a:p>
                <a:pPr marL="0" indent="0">
                  <a:buNone/>
                </a:pPr>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singular values</a:t>
                </a:r>
                <a:r>
                  <a:rPr lang="en-US" dirty="0"/>
                  <a:t> of matrix </a:t>
                </a:r>
                <a14:m>
                  <m:oMath xmlns:m="http://schemas.openxmlformats.org/officeDocument/2006/math">
                    <m:r>
                      <a:rPr lang="en-US" i="1" dirty="0" smtClean="0">
                        <a:solidFill>
                          <a:srgbClr val="00B0F0"/>
                        </a:solidFill>
                        <a:latin typeface="Cambria Math"/>
                      </a:rPr>
                      <m:t>𝐴</m:t>
                    </m:r>
                  </m:oMath>
                </a14:m>
                <a:endParaRPr lang="en-US" dirty="0"/>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left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dirty="0">
                  <a:solidFill>
                    <a:srgbClr val="00B0F0"/>
                  </a:solidFill>
                </a:endParaRPr>
              </a:p>
              <a:p>
                <a:endParaRPr lang="en-US" b="0" i="1" dirty="0">
                  <a:latin typeface="Cambria Math"/>
                </a:endParaRPr>
              </a:p>
              <a:p>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a:t>: </a:t>
                </a:r>
                <a:r>
                  <a:rPr lang="en-US" dirty="0">
                    <a:solidFill>
                      <a:schemeClr val="accent6">
                        <a:lumMod val="75000"/>
                      </a:schemeClr>
                    </a:solidFill>
                  </a:rPr>
                  <a:t>right singular vectors </a:t>
                </a:r>
                <a:r>
                  <a:rPr lang="en-US" dirty="0"/>
                  <a:t>of </a:t>
                </a:r>
                <a14:m>
                  <m:oMath xmlns:m="http://schemas.openxmlformats.org/officeDocument/2006/math">
                    <m:r>
                      <a:rPr lang="en-US" i="1" dirty="0" smtClean="0">
                        <a:solidFill>
                          <a:srgbClr val="00B0F0"/>
                        </a:solidFill>
                        <a:latin typeface="Cambria Math"/>
                      </a:rPr>
                      <m:t>𝐴</m:t>
                    </m:r>
                  </m:oMath>
                </a14:m>
                <a:endParaRPr lang="en-US" b="0" i="1" dirty="0">
                  <a:latin typeface="Cambria Math"/>
                </a:endParaRPr>
              </a:p>
              <a:p>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600200"/>
                <a:ext cx="11582400" cy="4876800"/>
              </a:xfrm>
              <a:blipFill>
                <a:blip r:embed="rId2"/>
                <a:stretch>
                  <a:fillRect l="-368"/>
                </a:stretch>
              </a:blipFill>
            </p:spPr>
            <p:txBody>
              <a:bodyPr/>
              <a:lstStyle/>
              <a:p>
                <a:r>
                  <a:rPr lang="en-US">
                    <a:noFill/>
                  </a:rPr>
                  <a:t> </a:t>
                </a:r>
              </a:p>
            </p:txBody>
          </p:sp>
        </mc:Fallback>
      </mc:AlternateContent>
      <p:sp>
        <p:nvSpPr>
          <p:cNvPr id="4" name="Text Box 6"/>
          <p:cNvSpPr txBox="1">
            <a:spLocks noChangeArrowheads="1"/>
          </p:cNvSpPr>
          <p:nvPr/>
        </p:nvSpPr>
        <p:spPr bwMode="auto">
          <a:xfrm>
            <a:off x="30120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3621623"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4231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a:t>
            </a:r>
          </a:p>
        </p:txBody>
      </p:sp>
      <p:sp>
        <p:nvSpPr>
          <p:cNvPr id="7" name="TextBox 6"/>
          <p:cNvSpPr txBox="1"/>
          <p:nvPr/>
        </p:nvSpPr>
        <p:spPr>
          <a:xfrm>
            <a:off x="2992345" y="2971800"/>
            <a:ext cx="1992918" cy="369332"/>
          </a:xfrm>
          <a:prstGeom prst="rect">
            <a:avLst/>
          </a:prstGeom>
          <a:noFill/>
        </p:spPr>
        <p:txBody>
          <a:bodyPr wrap="none" rtlCol="0">
            <a:spAutoFit/>
          </a:bodyPr>
          <a:lstStyle/>
          <a:p>
            <a:r>
              <a:rPr lang="en-US" dirty="0">
                <a:solidFill>
                  <a:srgbClr val="0070C0"/>
                </a:solidFill>
              </a:rPr>
              <a:t>r</a:t>
            </a:r>
            <a:r>
              <a:rPr lang="en-US" dirty="0"/>
              <a:t>: </a:t>
            </a:r>
            <a:r>
              <a:rPr lang="en-US" dirty="0">
                <a:solidFill>
                  <a:srgbClr val="0070C0"/>
                </a:solidFill>
              </a:rPr>
              <a:t>rank</a:t>
            </a:r>
            <a:r>
              <a:rPr lang="en-US" dirty="0"/>
              <a:t> of matrix A</a:t>
            </a:r>
          </a:p>
        </p:txBody>
      </p:sp>
      <p:sp>
        <p:nvSpPr>
          <p:cNvPr id="8" name="Text Box 6"/>
          <p:cNvSpPr txBox="1">
            <a:spLocks noChangeArrowheads="1"/>
          </p:cNvSpPr>
          <p:nvPr/>
        </p:nvSpPr>
        <p:spPr bwMode="auto">
          <a:xfrm>
            <a:off x="2209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×m</a:t>
            </a:r>
            <a:r>
              <a:rPr kumimoji="1"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11866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curse of dimensionality</a:t>
            </a:r>
          </a:p>
        </p:txBody>
      </p:sp>
      <p:sp>
        <p:nvSpPr>
          <p:cNvPr id="5" name="Content Placeholder 4"/>
          <p:cNvSpPr>
            <a:spLocks noGrp="1"/>
          </p:cNvSpPr>
          <p:nvPr>
            <p:ph idx="1"/>
          </p:nvPr>
        </p:nvSpPr>
        <p:spPr/>
        <p:txBody>
          <a:bodyPr>
            <a:normAutofit/>
          </a:bodyPr>
          <a:lstStyle/>
          <a:p>
            <a:r>
              <a:rPr lang="en-US" dirty="0"/>
              <a:t>Real data usually have </a:t>
            </a:r>
            <a:r>
              <a:rPr lang="en-US" dirty="0">
                <a:solidFill>
                  <a:schemeClr val="accent6">
                    <a:lumMod val="75000"/>
                  </a:schemeClr>
                </a:solidFill>
              </a:rPr>
              <a:t>thousands</a:t>
            </a:r>
            <a:r>
              <a:rPr lang="en-US" dirty="0"/>
              <a:t>, or </a:t>
            </a:r>
            <a:r>
              <a:rPr lang="en-US" dirty="0">
                <a:solidFill>
                  <a:schemeClr val="accent6">
                    <a:lumMod val="75000"/>
                  </a:schemeClr>
                </a:solidFill>
              </a:rPr>
              <a:t>millions</a:t>
            </a:r>
            <a:r>
              <a:rPr lang="en-US" dirty="0"/>
              <a:t> of dimensions</a:t>
            </a:r>
          </a:p>
          <a:p>
            <a:pPr lvl="1"/>
            <a:r>
              <a:rPr lang="en-US" dirty="0"/>
              <a:t>E.g., web documents, where the dimensionality is the vocabulary of words</a:t>
            </a:r>
          </a:p>
          <a:p>
            <a:pPr lvl="1"/>
            <a:r>
              <a:rPr lang="en-US" dirty="0"/>
              <a:t>Facebook graph, where the dimensionality is the number of users</a:t>
            </a:r>
          </a:p>
          <a:p>
            <a:r>
              <a:rPr lang="en-US" dirty="0"/>
              <a:t>Huge number of dimensions causes problems</a:t>
            </a:r>
          </a:p>
          <a:p>
            <a:pPr lvl="1"/>
            <a:r>
              <a:rPr lang="en-US" dirty="0"/>
              <a:t>Data becomes very </a:t>
            </a:r>
            <a:r>
              <a:rPr lang="en-US" dirty="0">
                <a:solidFill>
                  <a:srgbClr val="0070C0"/>
                </a:solidFill>
              </a:rPr>
              <a:t>sparse</a:t>
            </a:r>
            <a:r>
              <a:rPr lang="en-US" dirty="0"/>
              <a:t>, some algorithms become meaningless (e.g. density-based clustering)</a:t>
            </a:r>
          </a:p>
          <a:p>
            <a:pPr lvl="1"/>
            <a:r>
              <a:rPr lang="en-US" dirty="0"/>
              <a:t>The </a:t>
            </a:r>
            <a:r>
              <a:rPr lang="en-US" dirty="0">
                <a:solidFill>
                  <a:schemeClr val="accent6">
                    <a:lumMod val="75000"/>
                  </a:schemeClr>
                </a:solidFill>
              </a:rPr>
              <a:t>complexity</a:t>
            </a:r>
            <a:r>
              <a:rPr lang="en-US" dirty="0"/>
              <a:t> of several algorithms depends on the dimensionality and they become infeasible (e.g. nearest neighbor search).</a:t>
            </a:r>
          </a:p>
        </p:txBody>
      </p:sp>
    </p:spTree>
    <p:extLst>
      <p:ext uri="{BB962C8B-B14F-4D97-AF65-F5344CB8AC3E}">
        <p14:creationId xmlns:p14="http://schemas.microsoft.com/office/powerpoint/2010/main" val="34209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 Decomposition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0" y="1600200"/>
                <a:ext cx="11353800" cy="4876800"/>
              </a:xfrm>
            </p:spPr>
            <p:txBody>
              <a:bodyPr>
                <a:normAutofit fontScale="92500" lnSpcReduction="10000"/>
              </a:bodyPr>
              <a:lstStyle/>
              <a:p>
                <a:r>
                  <a:rPr lang="en-US" dirty="0"/>
                  <a:t>The </a:t>
                </a:r>
                <a:r>
                  <a:rPr lang="en-US" dirty="0">
                    <a:solidFill>
                      <a:srgbClr val="0070C0"/>
                    </a:solidFill>
                  </a:rPr>
                  <a:t>left singular vectors </a:t>
                </a:r>
                <a14:m>
                  <m:oMath xmlns:m="http://schemas.openxmlformats.org/officeDocument/2006/math">
                    <m:r>
                      <a:rPr lang="en-US" b="0" i="1" smtClean="0">
                        <a:solidFill>
                          <a:srgbClr val="0070C0"/>
                        </a:solidFill>
                        <a:latin typeface="Cambria Math" panose="02040503050406030204" pitchFamily="18" charset="0"/>
                      </a:rPr>
                      <m:t>𝑈</m:t>
                    </m:r>
                  </m:oMath>
                </a14:m>
                <a:r>
                  <a:rPr lang="en-US" dirty="0">
                    <a:solidFill>
                      <a:srgbClr val="0070C0"/>
                    </a:solidFill>
                  </a:rPr>
                  <a:t> </a:t>
                </a:r>
                <a:r>
                  <a:rPr lang="en-US" dirty="0"/>
                  <a:t>are an </a:t>
                </a:r>
                <a:r>
                  <a:rPr lang="en-US" dirty="0">
                    <a:solidFill>
                      <a:schemeClr val="accent6">
                        <a:lumMod val="75000"/>
                      </a:schemeClr>
                    </a:solidFill>
                  </a:rPr>
                  <a:t>orthonormal basis </a:t>
                </a:r>
                <a:r>
                  <a:rPr lang="en-US" dirty="0"/>
                  <a:t>for the</a:t>
                </a:r>
                <a:r>
                  <a:rPr lang="en-US" dirty="0">
                    <a:solidFill>
                      <a:srgbClr val="0070C0"/>
                    </a:solidFill>
                  </a:rPr>
                  <a:t> column space </a:t>
                </a:r>
                <a:r>
                  <a:rPr lang="en-US" dirty="0"/>
                  <a:t>of </a:t>
                </a:r>
                <a:r>
                  <a:rPr lang="en-US" dirty="0">
                    <a:solidFill>
                      <a:srgbClr val="00B0F0"/>
                    </a:solidFill>
                  </a:rPr>
                  <a:t>A</a:t>
                </a:r>
                <a:r>
                  <a:rPr lang="en-US" dirty="0"/>
                  <a:t>.</a:t>
                </a:r>
              </a:p>
              <a:p>
                <a:r>
                  <a:rPr lang="en-US" dirty="0"/>
                  <a:t>The </a:t>
                </a:r>
                <a:r>
                  <a:rPr lang="en-US" dirty="0">
                    <a:solidFill>
                      <a:srgbClr val="0070C0"/>
                    </a:solidFill>
                  </a:rPr>
                  <a:t>right singular vectors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are an </a:t>
                </a:r>
                <a:r>
                  <a:rPr lang="en-US" dirty="0">
                    <a:solidFill>
                      <a:schemeClr val="accent6">
                        <a:lumMod val="75000"/>
                      </a:schemeClr>
                    </a:solidFill>
                  </a:rPr>
                  <a:t>orthonormal basis</a:t>
                </a:r>
                <a:r>
                  <a:rPr lang="en-US" dirty="0"/>
                  <a:t> for the </a:t>
                </a:r>
                <a:r>
                  <a:rPr lang="en-US" dirty="0">
                    <a:solidFill>
                      <a:srgbClr val="0070C0"/>
                    </a:solidFill>
                  </a:rPr>
                  <a:t>row space </a:t>
                </a:r>
                <a:r>
                  <a:rPr lang="en-US" dirty="0"/>
                  <a:t>of </a:t>
                </a:r>
                <a:r>
                  <a:rPr lang="en-US" dirty="0">
                    <a:solidFill>
                      <a:srgbClr val="00B0F0"/>
                    </a:solidFill>
                  </a:rPr>
                  <a:t>A</a:t>
                </a:r>
                <a:r>
                  <a:rPr lang="en-US" dirty="0"/>
                  <a:t>.</a:t>
                </a:r>
              </a:p>
              <a:p>
                <a:r>
                  <a:rPr lang="en-US" dirty="0"/>
                  <a:t>If </a:t>
                </a:r>
                <a:r>
                  <a:rPr lang="en-US" dirty="0">
                    <a:solidFill>
                      <a:srgbClr val="0070C0"/>
                    </a:solidFill>
                  </a:rPr>
                  <a:t>A</a:t>
                </a:r>
                <a:r>
                  <a:rPr lang="en-US" dirty="0"/>
                  <a:t> has rank </a:t>
                </a:r>
                <a:r>
                  <a:rPr lang="en-US" dirty="0">
                    <a:solidFill>
                      <a:srgbClr val="0070C0"/>
                    </a:solidFill>
                  </a:rPr>
                  <a:t>r</a:t>
                </a:r>
                <a:r>
                  <a:rPr lang="en-US" dirty="0"/>
                  <a:t>, then </a:t>
                </a:r>
                <a:r>
                  <a:rPr lang="en-US" dirty="0">
                    <a:solidFill>
                      <a:srgbClr val="0070C0"/>
                    </a:solidFill>
                  </a:rPr>
                  <a:t>A</a:t>
                </a:r>
                <a:r>
                  <a:rPr lang="en-US" dirty="0"/>
                  <a:t> can be written as the sum of </a:t>
                </a:r>
                <a:r>
                  <a:rPr lang="en-US" dirty="0">
                    <a:solidFill>
                      <a:srgbClr val="0070C0"/>
                    </a:solidFill>
                  </a:rPr>
                  <a:t>r</a:t>
                </a:r>
                <a:r>
                  <a:rPr lang="en-US" dirty="0"/>
                  <a:t> </a:t>
                </a:r>
                <a:r>
                  <a:rPr lang="en-US" dirty="0">
                    <a:solidFill>
                      <a:schemeClr val="accent6">
                        <a:lumMod val="75000"/>
                      </a:schemeClr>
                    </a:solidFill>
                  </a:rPr>
                  <a:t>rank-1</a:t>
                </a:r>
                <a:r>
                  <a:rPr lang="en-US" dirty="0"/>
                  <a:t> matrices</a:t>
                </a:r>
              </a:p>
              <a:p>
                <a:endParaRPr lang="en-US" dirty="0"/>
              </a:p>
              <a:p>
                <a:r>
                  <a:rPr lang="en-US" dirty="0"/>
                  <a:t>There are </a:t>
                </a:r>
                <a:r>
                  <a:rPr lang="en-US" dirty="0">
                    <a:solidFill>
                      <a:srgbClr val="0070C0"/>
                    </a:solidFill>
                  </a:rPr>
                  <a:t>r</a:t>
                </a:r>
                <a:r>
                  <a:rPr lang="en-US" dirty="0"/>
                  <a:t> “</a:t>
                </a:r>
                <a:r>
                  <a:rPr lang="en-US" dirty="0">
                    <a:solidFill>
                      <a:schemeClr val="accent6">
                        <a:lumMod val="75000"/>
                      </a:schemeClr>
                    </a:solidFill>
                  </a:rPr>
                  <a:t>linear components/trends” (axes) </a:t>
                </a:r>
                <a:r>
                  <a:rPr lang="en-US" dirty="0"/>
                  <a:t>in </a:t>
                </a:r>
                <a:r>
                  <a:rPr lang="en-US" dirty="0">
                    <a:solidFill>
                      <a:srgbClr val="0070C0"/>
                    </a:solidFill>
                  </a:rPr>
                  <a:t>A</a:t>
                </a:r>
                <a:r>
                  <a:rPr lang="en-US" dirty="0"/>
                  <a:t>.</a:t>
                </a:r>
              </a:p>
              <a:p>
                <a:pPr lvl="1">
                  <a:lnSpc>
                    <a:spcPct val="80000"/>
                  </a:lnSpc>
                </a:pPr>
                <a:r>
                  <a:rPr lang="en-US" sz="2200" dirty="0">
                    <a:solidFill>
                      <a:schemeClr val="accent6">
                        <a:lumMod val="75000"/>
                      </a:schemeClr>
                    </a:solidFill>
                  </a:rPr>
                  <a:t>Linear component</a:t>
                </a:r>
                <a:r>
                  <a:rPr lang="en-US" sz="2200" dirty="0"/>
                  <a:t>: vector </a:t>
                </a:r>
                <a:r>
                  <a:rPr lang="en-US" sz="2200" b="1" dirty="0">
                    <a:solidFill>
                      <a:srgbClr val="0066FF"/>
                    </a:solidFill>
                  </a:rPr>
                  <a:t>v </a:t>
                </a:r>
                <a:r>
                  <a:rPr lang="en-US" sz="2200" dirty="0"/>
                  <a:t>along which the row vectors of </a:t>
                </a:r>
                <a:r>
                  <a:rPr lang="en-US" sz="2200" dirty="0">
                    <a:solidFill>
                      <a:srgbClr val="0066FF"/>
                    </a:solidFill>
                  </a:rPr>
                  <a:t>A</a:t>
                </a:r>
                <a:r>
                  <a:rPr lang="en-US" sz="2200" dirty="0"/>
                  <a:t> tend to be aligned</a:t>
                </a:r>
                <a:endParaRPr lang="en-US" sz="2200" b="1" dirty="0">
                  <a:solidFill>
                    <a:srgbClr val="0066FF"/>
                  </a:solidFill>
                </a:endParaRPr>
              </a:p>
              <a:p>
                <a:pPr lvl="1">
                  <a:lnSpc>
                    <a:spcPct val="80000"/>
                  </a:lnSpc>
                </a:pPr>
                <a:r>
                  <a:rPr lang="en-US" sz="2200" dirty="0"/>
                  <a:t>Strength of the i-</a:t>
                </a:r>
                <a:r>
                  <a:rPr lang="en-US" sz="2200" dirty="0" err="1"/>
                  <a:t>th</a:t>
                </a:r>
                <a:r>
                  <a:rPr lang="en-US" sz="2200" dirty="0"/>
                  <a:t> linear trend: </a:t>
                </a:r>
                <a14:m>
                  <m:oMath xmlns:m="http://schemas.openxmlformats.org/officeDocument/2006/math">
                    <m:r>
                      <a:rPr lang="en-US" sz="2200" i="1" dirty="0">
                        <a:solidFill>
                          <a:srgbClr val="00B0F0"/>
                        </a:solidFill>
                        <a:latin typeface="Cambria Math"/>
                      </a:rPr>
                      <m:t>||</m:t>
                    </m:r>
                    <m:r>
                      <a:rPr lang="en-US" sz="2200" i="1" dirty="0">
                        <a:solidFill>
                          <a:srgbClr val="00B0F0"/>
                        </a:solidFill>
                        <a:latin typeface="Cambria Math"/>
                      </a:rPr>
                      <m:t>𝐴</m:t>
                    </m:r>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𝒗</m:t>
                        </m:r>
                      </m:e>
                      <m:sub>
                        <m:r>
                          <a:rPr lang="en-US" sz="2200" b="1" i="1" dirty="0">
                            <a:solidFill>
                              <a:srgbClr val="00B0F0"/>
                            </a:solidFill>
                            <a:latin typeface="Cambria Math"/>
                          </a:rPr>
                          <m:t>𝒊</m:t>
                        </m:r>
                      </m:sub>
                    </m:sSub>
                    <m:r>
                      <a:rPr lang="en-US" sz="2200" b="1" i="1" dirty="0">
                        <a:solidFill>
                          <a:srgbClr val="00B0F0"/>
                        </a:solidFill>
                        <a:latin typeface="Cambria Math"/>
                      </a:rPr>
                      <m:t>|| =</m:t>
                    </m:r>
                    <m:d>
                      <m:dPr>
                        <m:begChr m:val="|"/>
                        <m:endChr m:val="|"/>
                        <m:ctrlPr>
                          <a:rPr lang="en-US" sz="2200" b="1" i="1" dirty="0">
                            <a:solidFill>
                              <a:srgbClr val="00B0F0"/>
                            </a:solidFill>
                            <a:latin typeface="Cambria Math" panose="02040503050406030204" pitchFamily="18" charset="0"/>
                          </a:rPr>
                        </m:ctrlPr>
                      </m:dPr>
                      <m:e>
                        <m:sSub>
                          <m:sSubPr>
                            <m:ctrlPr>
                              <a:rPr lang="en-US" sz="2200" b="1" i="1" dirty="0">
                                <a:solidFill>
                                  <a:srgbClr val="00B0F0"/>
                                </a:solidFill>
                                <a:latin typeface="Cambria Math" panose="02040503050406030204" pitchFamily="18" charset="0"/>
                              </a:rPr>
                            </m:ctrlPr>
                          </m:sSubPr>
                          <m:e>
                            <m:r>
                              <a:rPr lang="en-US" sz="2200" b="1" i="1" dirty="0">
                                <a:solidFill>
                                  <a:srgbClr val="00B0F0"/>
                                </a:solidFill>
                                <a:latin typeface="Cambria Math"/>
                              </a:rPr>
                              <m:t>𝝈</m:t>
                            </m:r>
                          </m:e>
                          <m:sub>
                            <m:r>
                              <a:rPr lang="en-US" sz="2200" b="1" i="1" dirty="0">
                                <a:solidFill>
                                  <a:srgbClr val="00B0F0"/>
                                </a:solidFill>
                                <a:latin typeface="Cambria Math"/>
                              </a:rPr>
                              <m:t>𝒊</m:t>
                            </m:r>
                          </m:sub>
                        </m:sSub>
                      </m:e>
                    </m:d>
                  </m:oMath>
                </a14:m>
                <a:endParaRPr lang="en-US" sz="2200" b="1" dirty="0">
                  <a:solidFill>
                    <a:srgbClr val="00B0F0"/>
                  </a:solidFill>
                </a:endParaRPr>
              </a:p>
              <a:p>
                <a:pPr>
                  <a:lnSpc>
                    <a:spcPct val="80000"/>
                  </a:lnSpc>
                </a:pPr>
                <a:endParaRPr lang="en-US" dirty="0"/>
              </a:p>
              <a:p>
                <a:pPr>
                  <a:lnSpc>
                    <a:spcPct val="80000"/>
                  </a:lnSpc>
                </a:pPr>
                <a:r>
                  <a:rPr lang="en-US" dirty="0"/>
                  <a:t>Property of SVD:</a:t>
                </a:r>
              </a:p>
              <a:p>
                <a:pPr marL="0" indent="0">
                  <a:lnSpc>
                    <a:spcPct val="80000"/>
                  </a:lnSpc>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𝑣</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𝑣</m:t>
                                          </m:r>
                                        </m:e>
                                      </m:d>
                                    </m:e>
                                  </m:d>
                                  <m:r>
                                    <a:rPr lang="en-US" b="0" i="1" smtClean="0">
                                      <a:latin typeface="Cambria Math" panose="02040503050406030204" pitchFamily="18" charset="0"/>
                                    </a:rPr>
                                    <m:t>=1</m:t>
                                  </m:r>
                                </m:lim>
                              </m:limLow>
                            </m:fName>
                            <m:e>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𝐴𝑣</m:t>
                                  </m:r>
                                </m:e>
                              </m:d>
                              <m:r>
                                <a:rPr lang="en-US" b="0" i="1" smtClean="0">
                                  <a:latin typeface="Cambria Math" panose="02040503050406030204" pitchFamily="18" charset="0"/>
                                </a:rPr>
                                <m:t>|</m:t>
                              </m:r>
                            </m:e>
                          </m:func>
                        </m:e>
                      </m:func>
                    </m:oMath>
                  </m:oMathPara>
                </a14:m>
                <a:endParaRPr lang="en-US" dirty="0"/>
              </a:p>
              <a:p>
                <a:pPr>
                  <a:lnSpc>
                    <a:spcPct val="80000"/>
                  </a:lnSpc>
                </a:pPr>
                <a:endParaRPr lang="en-US" sz="2600" b="1"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0" y="1600200"/>
                <a:ext cx="11353800" cy="4876800"/>
              </a:xfrm>
              <a:blipFill>
                <a:blip r:embed="rId2"/>
                <a:stretch>
                  <a:fillRect l="-644" t="-212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9A49F45-6BFB-4B32-ACBB-15264C639EB2}"/>
              </a:ext>
            </a:extLst>
          </p:cNvPr>
          <p:cNvSpPr/>
          <p:nvPr/>
        </p:nvSpPr>
        <p:spPr>
          <a:xfrm>
            <a:off x="152400" y="5257800"/>
            <a:ext cx="119634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05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Special case: </a:t>
                </a:r>
                <a:r>
                  <a:rPr lang="en-US" dirty="0">
                    <a:solidFill>
                      <a:srgbClr val="00B0F0"/>
                    </a:solidFill>
                  </a:rPr>
                  <a:t>A</a:t>
                </a:r>
                <a:r>
                  <a:rPr lang="en-US" dirty="0"/>
                  <a:t> is </a:t>
                </a:r>
                <a:r>
                  <a:rPr lang="en-US" dirty="0">
                    <a:solidFill>
                      <a:schemeClr val="accent6">
                        <a:lumMod val="75000"/>
                      </a:schemeClr>
                    </a:solidFill>
                  </a:rPr>
                  <a:t>symmetric</a:t>
                </a:r>
                <a:r>
                  <a:rPr lang="en-US" dirty="0"/>
                  <a:t> positive definite matrix</a:t>
                </a:r>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2</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panose="02040503050406030204" pitchFamily="18" charset="0"/>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panose="02040503050406030204" pitchFamily="18" charset="0"/>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a:p>
              <a:p>
                <a:endParaRPr lang="en-US" dirty="0"/>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a:t>: </a:t>
                </a:r>
                <a:r>
                  <a:rPr lang="en-US" dirty="0">
                    <a:solidFill>
                      <a:schemeClr val="accent6">
                        <a:lumMod val="75000"/>
                      </a:schemeClr>
                    </a:solidFill>
                  </a:rPr>
                  <a:t>Eigenvalues</a:t>
                </a:r>
                <a:r>
                  <a:rPr lang="en-US" dirty="0"/>
                  <a:t> of </a:t>
                </a:r>
                <a:r>
                  <a:rPr lang="en-US" dirty="0">
                    <a:solidFill>
                      <a:srgbClr val="00B0F0"/>
                    </a:solidFill>
                  </a:rPr>
                  <a:t>A </a:t>
                </a:r>
                <a:r>
                  <a:rPr lang="en-US" dirty="0"/>
                  <a:t>are also the singular values</a:t>
                </a:r>
              </a:p>
              <a:p>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a:t>: </a:t>
                </a:r>
                <a:r>
                  <a:rPr lang="en-US" dirty="0">
                    <a:solidFill>
                      <a:schemeClr val="accent6">
                        <a:lumMod val="75000"/>
                      </a:schemeClr>
                    </a:solidFill>
                  </a:rPr>
                  <a:t>Eigenvectors</a:t>
                </a:r>
                <a:r>
                  <a:rPr lang="en-US" dirty="0"/>
                  <a:t> of </a:t>
                </a:r>
                <a:r>
                  <a:rPr lang="en-US" dirty="0">
                    <a:solidFill>
                      <a:srgbClr val="00B0F0"/>
                    </a:solidFill>
                  </a:rPr>
                  <a:t>A </a:t>
                </a:r>
                <a:r>
                  <a:rPr lang="en-US" dirty="0"/>
                  <a:t>are also the left and right singular vectors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Singular Values and Eigenvalues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Singular Value Decomposition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𝑈</m:t>
                      </m:r>
                      <m:r>
                        <m:rPr>
                          <m:sty m:val="p"/>
                        </m:rPr>
                        <a:rPr lang="en-US" b="0" i="0" smtClean="0">
                          <a:latin typeface="Cambria Math" panose="02040503050406030204" pitchFamily="18" charset="0"/>
                        </a:rPr>
                        <m:t>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𝑈</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oMath>
                  </m:oMathPara>
                </a14:m>
                <a:endParaRPr lang="en-US" dirty="0"/>
              </a:p>
              <a:p>
                <a:r>
                  <a:rPr lang="en-US" dirty="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are also the eigenvectors of the (symmetric) matrix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a:p>
              <a:p>
                <a:r>
                  <a:rPr lang="en-US" dirty="0"/>
                  <a:t>The</a:t>
                </a:r>
                <a:r>
                  <a:rPr lang="en-US" dirty="0">
                    <a:solidFill>
                      <a:schemeClr val="accent6">
                        <a:lumMod val="75000"/>
                      </a:schemeClr>
                    </a:solidFill>
                  </a:rPr>
                  <a:t> singular values</a:t>
                </a:r>
                <a:r>
                  <a:rPr lang="en-US" dirty="0"/>
                  <a:t> of matrix </a:t>
                </a:r>
                <a14:m>
                  <m:oMath xmlns:m="http://schemas.openxmlformats.org/officeDocument/2006/math">
                    <m:r>
                      <a:rPr lang="en-US" i="1" dirty="0">
                        <a:solidFill>
                          <a:srgbClr val="00B0F0"/>
                        </a:solidFill>
                        <a:latin typeface="Cambria Math"/>
                      </a:rPr>
                      <m:t>𝐴</m:t>
                    </m:r>
                  </m:oMath>
                </a14:m>
                <a:r>
                  <a:rPr lang="en-US" dirty="0"/>
                  <a:t>  are also the 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panose="02040503050406030204" pitchFamily="18" charset="0"/>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50"/>
                </a:stretch>
              </a:blipFill>
            </p:spPr>
            <p:txBody>
              <a:bodyPr/>
              <a:lstStyle/>
              <a:p>
                <a:r>
                  <a:rPr lang="en-US">
                    <a:noFill/>
                  </a:rPr>
                  <a:t> </a:t>
                </a:r>
              </a:p>
            </p:txBody>
          </p:sp>
        </mc:Fallback>
      </mc:AlternateContent>
    </p:spTree>
    <p:extLst>
      <p:ext uri="{BB962C8B-B14F-4D97-AF65-F5344CB8AC3E}">
        <p14:creationId xmlns:p14="http://schemas.microsoft.com/office/powerpoint/2010/main" val="280941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properties</a:t>
            </a:r>
          </a:p>
        </p:txBody>
      </p:sp>
      <p:sp>
        <p:nvSpPr>
          <p:cNvPr id="3" name="Content Placeholder 2"/>
          <p:cNvSpPr>
            <a:spLocks noGrp="1"/>
          </p:cNvSpPr>
          <p:nvPr>
            <p:ph idx="1"/>
          </p:nvPr>
        </p:nvSpPr>
        <p:spPr/>
        <p:txBody>
          <a:bodyPr/>
          <a:lstStyle/>
          <a:p>
            <a:r>
              <a:rPr lang="en-US" dirty="0"/>
              <a:t>Singular Value Decomposition has three useful properties that we will study now:</a:t>
            </a:r>
          </a:p>
          <a:p>
            <a:pPr lvl="1"/>
            <a:r>
              <a:rPr lang="en-US" dirty="0"/>
              <a:t>It provides the important (</a:t>
            </a:r>
            <a:r>
              <a:rPr lang="en-US" dirty="0">
                <a:solidFill>
                  <a:schemeClr val="accent6">
                    <a:lumMod val="75000"/>
                  </a:schemeClr>
                </a:solidFill>
              </a:rPr>
              <a:t>principal</a:t>
            </a:r>
            <a:r>
              <a:rPr lang="en-US" dirty="0"/>
              <a:t>) directions (dimensions) in the data – </a:t>
            </a:r>
            <a:r>
              <a:rPr lang="en-US" dirty="0">
                <a:solidFill>
                  <a:schemeClr val="accent6">
                    <a:lumMod val="75000"/>
                  </a:schemeClr>
                </a:solidFill>
              </a:rPr>
              <a:t>Principal Component Analysis</a:t>
            </a:r>
          </a:p>
          <a:p>
            <a:pPr lvl="1"/>
            <a:r>
              <a:rPr lang="en-US" dirty="0"/>
              <a:t>It provides the best </a:t>
            </a:r>
            <a:r>
              <a:rPr lang="en-US" dirty="0">
                <a:solidFill>
                  <a:srgbClr val="0070C0"/>
                </a:solidFill>
              </a:rPr>
              <a:t>low rank approximation </a:t>
            </a:r>
            <a:r>
              <a:rPr lang="en-US" dirty="0"/>
              <a:t>for our matrix</a:t>
            </a:r>
          </a:p>
          <a:p>
            <a:pPr lvl="1"/>
            <a:r>
              <a:rPr lang="en-US" dirty="0"/>
              <a:t>It minimizes the reconstruction error (squared distance between real data points and their estimates)</a:t>
            </a:r>
          </a:p>
          <a:p>
            <a:pPr lvl="1"/>
            <a:endParaRPr lang="en-US" dirty="0"/>
          </a:p>
        </p:txBody>
      </p:sp>
    </p:spTree>
    <p:extLst>
      <p:ext uri="{BB962C8B-B14F-4D97-AF65-F5344CB8AC3E}">
        <p14:creationId xmlns:p14="http://schemas.microsoft.com/office/powerpoint/2010/main" val="88973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Principal Component Analysis</a:t>
            </a:r>
          </a:p>
        </p:txBody>
      </p:sp>
      <p:sp>
        <p:nvSpPr>
          <p:cNvPr id="3" name="Content Placeholder 2"/>
          <p:cNvSpPr>
            <a:spLocks noGrp="1"/>
          </p:cNvSpPr>
          <p:nvPr>
            <p:ph idx="1"/>
          </p:nvPr>
        </p:nvSpPr>
        <p:spPr>
          <a:xfrm>
            <a:off x="609600" y="1600200"/>
            <a:ext cx="10972800" cy="4724400"/>
          </a:xfrm>
        </p:spPr>
        <p:txBody>
          <a:bodyPr>
            <a:normAutofit/>
          </a:bodyPr>
          <a:lstStyle/>
          <a:p>
            <a:r>
              <a:rPr lang="en-US" dirty="0"/>
              <a:t>Goal: reduce the dimensionality while preserving the “</a:t>
            </a:r>
            <a:r>
              <a:rPr lang="en-US" dirty="0">
                <a:solidFill>
                  <a:srgbClr val="0070C0"/>
                </a:solidFill>
              </a:rPr>
              <a:t>information</a:t>
            </a:r>
            <a:r>
              <a:rPr lang="en-US" dirty="0"/>
              <a:t> in the data”.</a:t>
            </a:r>
          </a:p>
          <a:p>
            <a:r>
              <a:rPr lang="en-US" dirty="0"/>
              <a:t>In the new space we want to:</a:t>
            </a:r>
          </a:p>
          <a:p>
            <a:pPr lvl="1"/>
            <a:r>
              <a:rPr lang="en-US" dirty="0">
                <a:solidFill>
                  <a:schemeClr val="accent6">
                    <a:lumMod val="75000"/>
                  </a:schemeClr>
                </a:solidFill>
              </a:rPr>
              <a:t>Maximize</a:t>
            </a:r>
            <a:r>
              <a:rPr lang="en-US" dirty="0"/>
              <a:t> the amount of </a:t>
            </a:r>
            <a:r>
              <a:rPr lang="en-US" dirty="0">
                <a:solidFill>
                  <a:schemeClr val="accent6">
                    <a:lumMod val="75000"/>
                  </a:schemeClr>
                </a:solidFill>
              </a:rPr>
              <a:t>information</a:t>
            </a:r>
          </a:p>
          <a:p>
            <a:pPr lvl="1"/>
            <a:r>
              <a:rPr lang="en-US" dirty="0">
                <a:solidFill>
                  <a:schemeClr val="accent6">
                    <a:lumMod val="75000"/>
                  </a:schemeClr>
                </a:solidFill>
              </a:rPr>
              <a:t>Minimize redundancy </a:t>
            </a:r>
            <a:r>
              <a:rPr lang="en-US" dirty="0"/>
              <a:t>– remove the redundant dimensions</a:t>
            </a:r>
          </a:p>
          <a:p>
            <a:pPr lvl="1"/>
            <a:r>
              <a:rPr lang="en-US" dirty="0">
                <a:solidFill>
                  <a:schemeClr val="accent6">
                    <a:lumMod val="75000"/>
                  </a:schemeClr>
                </a:solidFill>
              </a:rPr>
              <a:t>Minimize</a:t>
            </a:r>
            <a:r>
              <a:rPr lang="en-US" dirty="0"/>
              <a:t> the </a:t>
            </a:r>
            <a:r>
              <a:rPr lang="en-US" dirty="0">
                <a:solidFill>
                  <a:schemeClr val="accent6">
                    <a:lumMod val="75000"/>
                  </a:schemeClr>
                </a:solidFill>
              </a:rPr>
              <a:t>noise</a:t>
            </a:r>
            <a:r>
              <a:rPr lang="en-US" dirty="0"/>
              <a:t> in the data.</a:t>
            </a:r>
          </a:p>
        </p:txBody>
      </p:sp>
    </p:spTree>
    <p:extLst>
      <p:ext uri="{BB962C8B-B14F-4D97-AF65-F5344CB8AC3E}">
        <p14:creationId xmlns:p14="http://schemas.microsoft.com/office/powerpoint/2010/main" val="322935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11201400" cy="5029200"/>
              </a:xfrm>
            </p:spPr>
            <p:txBody>
              <a:bodyPr>
                <a:normAutofit fontScale="70000" lnSpcReduction="20000"/>
              </a:bodyPr>
              <a:lstStyle/>
              <a:p>
                <a:r>
                  <a:rPr lang="en-US" dirty="0"/>
                  <a:t>Information in the data: </a:t>
                </a:r>
                <a:r>
                  <a:rPr lang="en-US" dirty="0">
                    <a:solidFill>
                      <a:schemeClr val="accent6">
                        <a:lumMod val="75000"/>
                      </a:schemeClr>
                    </a:solidFill>
                  </a:rPr>
                  <a:t>variability </a:t>
                </a:r>
                <a:r>
                  <a:rPr lang="en-US" dirty="0"/>
                  <a:t>in the data</a:t>
                </a:r>
              </a:p>
              <a:p>
                <a:pPr lvl="1"/>
                <a:r>
                  <a:rPr lang="en-US" dirty="0"/>
                  <a:t>We measure variability using the </a:t>
                </a:r>
                <a:r>
                  <a:rPr lang="en-US" dirty="0">
                    <a:solidFill>
                      <a:schemeClr val="accent6">
                        <a:lumMod val="75000"/>
                      </a:schemeClr>
                    </a:solidFill>
                  </a:rPr>
                  <a:t>covariance matrix</a:t>
                </a:r>
                <a:r>
                  <a:rPr lang="en-US" dirty="0"/>
                  <a:t>.</a:t>
                </a:r>
              </a:p>
              <a:p>
                <a:pPr lvl="1"/>
                <a:r>
                  <a:rPr lang="en-US" dirty="0"/>
                  <a:t>Sample variance for variable X:</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nary>
                        <m:naryPr>
                          <m:chr m:val="∑"/>
                          <m:supHide m:val="on"/>
                          <m:ctrlPr>
                            <a:rPr lang="en-US" i="1">
                              <a:latin typeface="Cambria Math" panose="02040503050406030204" pitchFamily="18" charset="0"/>
                            </a:rPr>
                          </m:ctrlPr>
                        </m:naryPr>
                        <m:sub>
                          <m:r>
                            <a:rPr lang="en-US" i="1">
                              <a:latin typeface="Cambria Math"/>
                            </a:rPr>
                            <m:t>𝑖</m:t>
                          </m:r>
                        </m:sub>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e>
                          </m:d>
                          <m:d>
                            <m:dPr>
                              <m:ctrlPr>
                                <a:rPr lang="en-US" b="0"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panose="02040503050406030204" pitchFamily="18" charset="0"/>
                                    </a:rPr>
                                    <m:t>𝑋</m:t>
                                  </m:r>
                                </m:sub>
                              </m:sSub>
                            </m:e>
                          </m:d>
                        </m:e>
                      </m:nary>
                      <m:r>
                        <a:rPr lang="en-US" i="1">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b="0" i="1" smtClean="0">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b="0" i="1" smtClean="0">
                                  <a:latin typeface="Cambria Math"/>
                                </a:rPr>
                                <m:t>𝑋</m:t>
                              </m:r>
                            </m:sub>
                          </m:sSub>
                        </m:e>
                      </m:d>
                    </m:oMath>
                  </m:oMathPara>
                </a14:m>
                <a:endParaRPr lang="en-US" dirty="0"/>
              </a:p>
              <a:p>
                <a:pPr lvl="1"/>
                <a:r>
                  <a:rPr lang="en-US" dirty="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𝑁</m:t>
                          </m:r>
                        </m:den>
                      </m:f>
                      <m:nary>
                        <m:naryPr>
                          <m:chr m:val="∑"/>
                          <m:supHide m:val="on"/>
                          <m:ctrlPr>
                            <a:rPr lang="en-US" b="0" i="1" smtClean="0">
                              <a:latin typeface="Cambria Math" panose="02040503050406030204" pitchFamily="18" charset="0"/>
                            </a:rPr>
                          </m:ctrlPr>
                        </m:naryPr>
                        <m:sub>
                          <m:r>
                            <a:rPr lang="en-US" b="0" i="1" smtClean="0">
                              <a:latin typeface="Cambria Math"/>
                            </a:rPr>
                            <m:t>𝑖</m:t>
                          </m:r>
                        </m:sub>
                        <m:sup/>
                        <m:e>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𝑋</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r>
                        <a:rPr lang="en-US" b="0" i="1" smtClean="0">
                          <a:latin typeface="Cambria Math"/>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a:rPr>
                                <m:t>1</m:t>
                              </m:r>
                            </m:num>
                            <m:den>
                              <m:r>
                                <a:rPr lang="en-US" i="1">
                                  <a:latin typeface="Cambria Math"/>
                                </a:rPr>
                                <m:t>𝑁</m:t>
                              </m:r>
                            </m:den>
                          </m:f>
                          <m:d>
                            <m:dPr>
                              <m:ctrlPr>
                                <a:rPr lang="en-US" i="1">
                                  <a:latin typeface="Cambria Math" panose="02040503050406030204" pitchFamily="18" charset="0"/>
                                </a:rPr>
                              </m:ctrlPr>
                            </m:dPr>
                            <m:e>
                              <m:r>
                                <a:rPr lang="en-US" i="1">
                                  <a:latin typeface="Cambria Math"/>
                                </a:rPr>
                                <m:t>𝑥</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panose="02040503050406030204" pitchFamily="18" charset="0"/>
                            </a:rPr>
                          </m:ctrlPr>
                        </m:dPr>
                        <m:e>
                          <m:r>
                            <a:rPr lang="en-US" i="1">
                              <a:latin typeface="Cambria Math"/>
                            </a:rPr>
                            <m:t>𝑦</m:t>
                          </m:r>
                          <m:r>
                            <a:rPr lang="en-US" i="1">
                              <a:latin typeface="Cambria Math"/>
                            </a:rPr>
                            <m:t>−</m:t>
                          </m:r>
                          <m:sSub>
                            <m:sSubPr>
                              <m:ctrlPr>
                                <a:rPr lang="en-US" i="1">
                                  <a:latin typeface="Cambria Math" panose="02040503050406030204" pitchFamily="18" charset="0"/>
                                </a:rPr>
                              </m:ctrlPr>
                            </m:sSubPr>
                            <m:e>
                              <m:r>
                                <a:rPr lang="en-US" i="1">
                                  <a:latin typeface="Cambria Math"/>
                                </a:rPr>
                                <m:t>𝜇</m:t>
                              </m:r>
                            </m:e>
                            <m:sub>
                              <m:r>
                                <a:rPr lang="en-US" i="1">
                                  <a:latin typeface="Cambria Math"/>
                                </a:rPr>
                                <m:t>𝑌</m:t>
                              </m:r>
                            </m:sub>
                          </m:sSub>
                        </m:e>
                      </m:d>
                    </m:oMath>
                  </m:oMathPara>
                </a14:m>
                <a:endParaRPr lang="en-US" dirty="0"/>
              </a:p>
              <a:p>
                <a:endParaRPr lang="en-US" dirty="0">
                  <a:solidFill>
                    <a:schemeClr val="accent6">
                      <a:lumMod val="75000"/>
                    </a:schemeClr>
                  </a:solidFill>
                </a:endParaRPr>
              </a:p>
              <a:p>
                <a:r>
                  <a:rPr lang="en-US" dirty="0">
                    <a:solidFill>
                      <a:schemeClr val="accent6">
                        <a:lumMod val="75000"/>
                      </a:schemeClr>
                    </a:solidFill>
                  </a:rPr>
                  <a:t>High 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m:t>
                        </m:r>
                      </m:sub>
                      <m:sup>
                        <m:r>
                          <a:rPr lang="en-US" b="0" i="1" smtClean="0">
                            <a:latin typeface="Cambria Math" panose="02040503050406030204" pitchFamily="18" charset="0"/>
                          </a:rPr>
                          <m:t>2</m:t>
                        </m:r>
                      </m:sup>
                    </m:sSubSup>
                  </m:oMath>
                </a14:m>
                <a:r>
                  <a:rPr lang="en-US" dirty="0"/>
                  <a:t> means </a:t>
                </a:r>
                <a:r>
                  <a:rPr lang="en-US" dirty="0">
                    <a:solidFill>
                      <a:schemeClr val="accent6">
                        <a:lumMod val="75000"/>
                      </a:schemeClr>
                    </a:solidFill>
                  </a:rPr>
                  <a:t>high information </a:t>
                </a:r>
                <a:r>
                  <a:rPr lang="en-US" dirty="0"/>
                  <a:t>in dimension (attribute) X</a:t>
                </a:r>
              </a:p>
              <a:p>
                <a:pPr lvl="1"/>
                <a:r>
                  <a:rPr lang="en-US" dirty="0"/>
                  <a:t>We want to maximize the </a:t>
                </a:r>
                <a:r>
                  <a:rPr lang="en-US" dirty="0">
                    <a:solidFill>
                      <a:srgbClr val="0070C0"/>
                    </a:solidFill>
                  </a:rPr>
                  <a:t>signal-to-noise ratio </a:t>
                </a:r>
                <a14:m>
                  <m:oMath xmlns:m="http://schemas.openxmlformats.org/officeDocument/2006/math">
                    <m:f>
                      <m:fPr>
                        <m:ctrlPr>
                          <a:rPr lang="en-US"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den>
                    </m:f>
                  </m:oMath>
                </a14:m>
                <a:endParaRPr lang="en-US" dirty="0"/>
              </a:p>
              <a:p>
                <a:endParaRPr lang="en-US" dirty="0">
                  <a:solidFill>
                    <a:schemeClr val="accent6">
                      <a:lumMod val="75000"/>
                    </a:schemeClr>
                  </a:solidFill>
                </a:endParaRPr>
              </a:p>
              <a:p>
                <a:r>
                  <a:rPr lang="en-US" dirty="0">
                    <a:solidFill>
                      <a:schemeClr val="accent6">
                        <a:lumMod val="75000"/>
                      </a:schemeClr>
                    </a:solidFill>
                  </a:rPr>
                  <a:t>High co-variance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𝑋𝑌</m:t>
                        </m:r>
                      </m:sub>
                      <m:sup>
                        <m:r>
                          <a:rPr lang="en-US" b="0" i="1" smtClean="0">
                            <a:latin typeface="Cambria Math" panose="02040503050406030204" pitchFamily="18" charset="0"/>
                          </a:rPr>
                          <m:t>2</m:t>
                        </m:r>
                      </m:sup>
                    </m:sSubSup>
                  </m:oMath>
                </a14:m>
                <a:r>
                  <a:rPr lang="en-US" dirty="0"/>
                  <a:t> means high correlation between attributes X,Y, and thus </a:t>
                </a:r>
                <a:r>
                  <a:rPr lang="en-US" dirty="0">
                    <a:solidFill>
                      <a:schemeClr val="accent6">
                        <a:lumMod val="75000"/>
                      </a:schemeClr>
                    </a:solidFill>
                  </a:rPr>
                  <a:t>high </a:t>
                </a:r>
                <a:r>
                  <a:rPr lang="en-US" dirty="0">
                    <a:solidFill>
                      <a:srgbClr val="EF8511"/>
                    </a:solidFill>
                  </a:rPr>
                  <a:t>redundancy</a:t>
                </a:r>
                <a:r>
                  <a:rPr lang="en-US" dirty="0"/>
                  <a:t>. </a:t>
                </a:r>
              </a:p>
              <a:p>
                <a:pPr lvl="1"/>
                <a:r>
                  <a:rPr lang="en-US" dirty="0"/>
                  <a:t>Ideally we want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=0</m:t>
                    </m:r>
                  </m:oMath>
                </a14:m>
                <a:r>
                  <a:rPr lang="en-US" dirty="0"/>
                  <a:t> for all pairs X,Y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11201400" cy="5029200"/>
              </a:xfrm>
              <a:blipFill>
                <a:blip r:embed="rId2"/>
                <a:stretch>
                  <a:fillRect l="-272" t="-1818"/>
                </a:stretch>
              </a:blipFill>
            </p:spPr>
            <p:txBody>
              <a:bodyPr/>
              <a:lstStyle/>
              <a:p>
                <a:r>
                  <a:rPr lang="en-US">
                    <a:noFill/>
                  </a:rPr>
                  <a:t> </a:t>
                </a:r>
              </a:p>
            </p:txBody>
          </p:sp>
        </mc:Fallback>
      </mc:AlternateContent>
    </p:spTree>
    <p:extLst>
      <p:ext uri="{BB962C8B-B14F-4D97-AF65-F5344CB8AC3E}">
        <p14:creationId xmlns:p14="http://schemas.microsoft.com/office/powerpoint/2010/main" val="437597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219450"/>
            <a:ext cx="4834618" cy="3257550"/>
          </a:xfrm>
          <a:prstGeom prst="rect">
            <a:avLst/>
          </a:prstGeom>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In the data below the data are essentially one-dimensional, but what is the axis we should use?</a:t>
            </a:r>
          </a:p>
          <a:p>
            <a:pPr lvl="1"/>
            <a:r>
              <a:rPr lang="en-US" dirty="0"/>
              <a:t>The direction in which the variance is </a:t>
            </a:r>
            <a:r>
              <a:rPr lang="en-US" dirty="0">
                <a:solidFill>
                  <a:srgbClr val="FF0000"/>
                </a:solidFill>
              </a:rPr>
              <a:t>maximized</a:t>
            </a:r>
            <a:r>
              <a:rPr lang="en-US" dirty="0"/>
              <a:t>.</a:t>
            </a:r>
          </a:p>
          <a:p>
            <a:endParaRPr lang="en-US" dirty="0"/>
          </a:p>
        </p:txBody>
      </p:sp>
      <p:cxnSp>
        <p:nvCxnSpPr>
          <p:cNvPr id="6" name="Straight Connector 5"/>
          <p:cNvCxnSpPr/>
          <p:nvPr/>
        </p:nvCxnSpPr>
        <p:spPr>
          <a:xfrm flipV="1">
            <a:off x="6151109" y="3505200"/>
            <a:ext cx="3962400" cy="24384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077200" y="4267200"/>
            <a:ext cx="762000" cy="492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8839201" y="4441278"/>
                <a:ext cx="908775" cy="415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𝑠𝑖𝑔𝑛𝑎𝑙</m:t>
                          </m:r>
                        </m:sub>
                        <m:sup>
                          <m:r>
                            <a:rPr lang="en-US" i="1">
                              <a:latin typeface="Cambria Math" panose="02040503050406030204" pitchFamily="18" charset="0"/>
                            </a:rPr>
                            <m:t>2</m:t>
                          </m:r>
                        </m:sup>
                      </m:sSub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839201" y="4441278"/>
                <a:ext cx="908775" cy="415883"/>
              </a:xfrm>
              <a:prstGeom prst="rect">
                <a:avLst/>
              </a:prstGeom>
              <a:blipFill>
                <a:blip r:embed="rId3"/>
                <a:stretch>
                  <a:fillRect b="-10294"/>
                </a:stretch>
              </a:blipFill>
            </p:spPr>
            <p:txBody>
              <a:bodyPr/>
              <a:lstStyle/>
              <a:p>
                <a:r>
                  <a:rPr lang="en-US">
                    <a:noFill/>
                  </a:rPr>
                  <a:t> </a:t>
                </a:r>
              </a:p>
            </p:txBody>
          </p:sp>
        </mc:Fallback>
      </mc:AlternateContent>
      <p:cxnSp>
        <p:nvCxnSpPr>
          <p:cNvPr id="16" name="Straight Arrow Connector 15"/>
          <p:cNvCxnSpPr/>
          <p:nvPr/>
        </p:nvCxnSpPr>
        <p:spPr>
          <a:xfrm flipH="1" flipV="1">
            <a:off x="7848601" y="4419600"/>
            <a:ext cx="256155" cy="375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7197733" y="4041674"/>
                <a:ext cx="823110" cy="384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𝑛𝑜𝑖𝑠𝑒</m:t>
                          </m:r>
                        </m:sub>
                        <m:sup>
                          <m:r>
                            <a:rPr lang="en-US" i="1">
                              <a:latin typeface="Cambria Math" panose="02040503050406030204" pitchFamily="18" charset="0"/>
                            </a:rPr>
                            <m:t>2</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7197733" y="4041674"/>
                <a:ext cx="823110" cy="384336"/>
              </a:xfrm>
              <a:prstGeom prst="rect">
                <a:avLst/>
              </a:prstGeom>
              <a:blipFill>
                <a:blip r:embed="rId4"/>
                <a:stretch>
                  <a:fillRect b="-4762"/>
                </a:stretch>
              </a:blipFill>
            </p:spPr>
            <p:txBody>
              <a:bodyPr/>
              <a:lstStyle/>
              <a:p>
                <a:r>
                  <a:rPr lang="en-US">
                    <a:noFill/>
                  </a:rPr>
                  <a:t> </a:t>
                </a:r>
              </a:p>
            </p:txBody>
          </p:sp>
        </mc:Fallback>
      </mc:AlternateContent>
      <p:sp>
        <p:nvSpPr>
          <p:cNvPr id="20" name="TextBox 19"/>
          <p:cNvSpPr txBox="1"/>
          <p:nvPr/>
        </p:nvSpPr>
        <p:spPr>
          <a:xfrm>
            <a:off x="2008707" y="3634770"/>
            <a:ext cx="3886200" cy="1938992"/>
          </a:xfrm>
          <a:prstGeom prst="rect">
            <a:avLst/>
          </a:prstGeom>
          <a:noFill/>
        </p:spPr>
        <p:txBody>
          <a:bodyPr wrap="square" rtlCol="0">
            <a:spAutoFit/>
          </a:bodyPr>
          <a:lstStyle/>
          <a:p>
            <a:r>
              <a:rPr lang="en-US" sz="2400" dirty="0"/>
              <a:t>The variance along the direction </a:t>
            </a:r>
            <a:r>
              <a:rPr lang="en-US" sz="2400" dirty="0">
                <a:solidFill>
                  <a:srgbClr val="FF0000"/>
                </a:solidFill>
              </a:rPr>
              <a:t>orthogonal</a:t>
            </a:r>
            <a:r>
              <a:rPr lang="en-US" sz="2400" dirty="0"/>
              <a:t> to the main direction is small and captures the noise in the data </a:t>
            </a:r>
          </a:p>
        </p:txBody>
      </p:sp>
    </p:spTree>
    <p:extLst>
      <p:ext uri="{BB962C8B-B14F-4D97-AF65-F5344CB8AC3E}">
        <p14:creationId xmlns:p14="http://schemas.microsoft.com/office/powerpoint/2010/main" val="355060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4761-0111-402B-BF36-D36CD8579638}"/>
              </a:ext>
            </a:extLst>
          </p:cNvPr>
          <p:cNvSpPr>
            <a:spLocks noGrp="1"/>
          </p:cNvSpPr>
          <p:nvPr>
            <p:ph type="title"/>
          </p:nvPr>
        </p:nvSpPr>
        <p:spPr>
          <a:xfrm>
            <a:off x="533400" y="386698"/>
            <a:ext cx="10972800" cy="990600"/>
          </a:xfrm>
        </p:spPr>
        <p:txBody>
          <a:bodyPr/>
          <a:lstStyle/>
          <a:p>
            <a:r>
              <a:rPr lang="en-US" dirty="0"/>
              <a:t>Example</a:t>
            </a:r>
          </a:p>
        </p:txBody>
      </p:sp>
      <p:sp>
        <p:nvSpPr>
          <p:cNvPr id="57" name="Straight Connector 56">
            <a:extLst>
              <a:ext uri="{FF2B5EF4-FFF2-40B4-BE49-F238E27FC236}">
                <a16:creationId xmlns:a16="http://schemas.microsoft.com/office/drawing/2014/main" id="{F59ECADB-22F6-4240-9452-5CF1F0296BC8}"/>
              </a:ext>
            </a:extLst>
          </p:cNvPr>
          <p:cNvSpPr/>
          <p:nvPr/>
        </p:nvSpPr>
        <p:spPr>
          <a:xfrm>
            <a:off x="6858015" y="3886200"/>
            <a:ext cx="4724385" cy="2"/>
          </a:xfrm>
          <a:prstGeom prst="line">
            <a:avLst/>
          </a:prstGeom>
          <a:solidFill>
            <a:srgbClr val="333333">
              <a:alpha val="5000"/>
            </a:srgbClr>
          </a:solidFill>
          <a:ln w="360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20" name="Straight Connector 19">
            <a:extLst>
              <a:ext uri="{FF2B5EF4-FFF2-40B4-BE49-F238E27FC236}">
                <a16:creationId xmlns:a16="http://schemas.microsoft.com/office/drawing/2014/main" id="{2D494083-476F-4B51-9F83-7E9474CD80E1}"/>
              </a:ext>
            </a:extLst>
          </p:cNvPr>
          <p:cNvSpPr/>
          <p:nvPr/>
        </p:nvSpPr>
        <p:spPr>
          <a:xfrm rot="5400000" flipV="1">
            <a:off x="5647937" y="2741633"/>
            <a:ext cx="3148915" cy="13707"/>
          </a:xfrm>
          <a:prstGeom prst="line">
            <a:avLst/>
          </a:prstGeom>
          <a:solidFill>
            <a:srgbClr val="333333">
              <a:alpha val="5000"/>
            </a:srgbClr>
          </a:solidFill>
          <a:ln w="36000">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de-DE">
              <a:solidFill>
                <a:srgbClr val="333333"/>
              </a:solidFill>
            </a:endParaRPr>
          </a:p>
        </p:txBody>
      </p:sp>
      <p:sp>
        <p:nvSpPr>
          <p:cNvPr id="64" name="Rectangle 63">
            <a:extLst>
              <a:ext uri="{FF2B5EF4-FFF2-40B4-BE49-F238E27FC236}">
                <a16:creationId xmlns:a16="http://schemas.microsoft.com/office/drawing/2014/main" id="{860517AA-7BD0-4F61-9816-EC671C079C5B}"/>
              </a:ext>
            </a:extLst>
          </p:cNvPr>
          <p:cNvSpPr/>
          <p:nvPr/>
        </p:nvSpPr>
        <p:spPr>
          <a:xfrm>
            <a:off x="8534404" y="1849352"/>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C138033-2645-4A63-92A6-15DED890A525}"/>
              </a:ext>
            </a:extLst>
          </p:cNvPr>
          <p:cNvSpPr/>
          <p:nvPr/>
        </p:nvSpPr>
        <p:spPr>
          <a:xfrm>
            <a:off x="9155852" y="2220081"/>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BCF92189-AB83-4F2D-952B-0B8C415E4242}"/>
              </a:ext>
            </a:extLst>
          </p:cNvPr>
          <p:cNvCxnSpPr>
            <a:cxnSpLocks/>
          </p:cNvCxnSpPr>
          <p:nvPr/>
        </p:nvCxnSpPr>
        <p:spPr>
          <a:xfrm>
            <a:off x="6107788" y="2187487"/>
            <a:ext cx="2286970" cy="2460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8EA930F-AB82-497F-ADE8-5E463653B8FF}"/>
              </a:ext>
            </a:extLst>
          </p:cNvPr>
          <p:cNvCxnSpPr/>
          <p:nvPr/>
        </p:nvCxnSpPr>
        <p:spPr>
          <a:xfrm flipV="1">
            <a:off x="6477004" y="1381881"/>
            <a:ext cx="3255341"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C10CE77-AC81-4053-BA69-8BE4A4CE6FAC}"/>
              </a:ext>
            </a:extLst>
          </p:cNvPr>
          <p:cNvCxnSpPr>
            <a:cxnSpLocks/>
          </p:cNvCxnSpPr>
          <p:nvPr/>
        </p:nvCxnSpPr>
        <p:spPr>
          <a:xfrm flipV="1">
            <a:off x="6400800" y="2732118"/>
            <a:ext cx="4343400" cy="9888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ED2DD14-9444-4FBB-A6EA-955C596EA536}"/>
              </a:ext>
            </a:extLst>
          </p:cNvPr>
          <p:cNvSpPr/>
          <p:nvPr/>
        </p:nvSpPr>
        <p:spPr>
          <a:xfrm>
            <a:off x="7772404" y="214388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254525D-F162-4A40-9028-35B13A0DB150}"/>
              </a:ext>
            </a:extLst>
          </p:cNvPr>
          <p:cNvSpPr/>
          <p:nvPr/>
        </p:nvSpPr>
        <p:spPr>
          <a:xfrm>
            <a:off x="7569497" y="2748486"/>
            <a:ext cx="249972" cy="2285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E55D526-F0FB-45A9-ADB6-A53B648463AA}"/>
              </a:ext>
            </a:extLst>
          </p:cNvPr>
          <p:cNvSpPr/>
          <p:nvPr/>
        </p:nvSpPr>
        <p:spPr>
          <a:xfrm>
            <a:off x="8022376" y="3050741"/>
            <a:ext cx="249972" cy="228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BE3FD16-3BFB-4546-A605-D236D2637D21}"/>
              </a:ext>
            </a:extLst>
          </p:cNvPr>
          <p:cNvSpPr/>
          <p:nvPr/>
        </p:nvSpPr>
        <p:spPr>
          <a:xfrm>
            <a:off x="8650921" y="2668039"/>
            <a:ext cx="249972" cy="228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7840BD-0641-47EE-ABFA-62110BDD0176}"/>
              </a:ext>
            </a:extLst>
          </p:cNvPr>
          <p:cNvGrpSpPr/>
          <p:nvPr/>
        </p:nvGrpSpPr>
        <p:grpSpPr>
          <a:xfrm>
            <a:off x="7671995" y="2093080"/>
            <a:ext cx="1909812" cy="1607098"/>
            <a:chOff x="2321288" y="2770645"/>
            <a:chExt cx="1909812" cy="1607098"/>
          </a:xfrm>
        </p:grpSpPr>
        <p:cxnSp>
          <p:nvCxnSpPr>
            <p:cNvPr id="313" name="Straight Connector 312">
              <a:extLst>
                <a:ext uri="{FF2B5EF4-FFF2-40B4-BE49-F238E27FC236}">
                  <a16:creationId xmlns:a16="http://schemas.microsoft.com/office/drawing/2014/main" id="{0693B43E-2B50-41B0-8CB7-1083016EFB15}"/>
                </a:ext>
              </a:extLst>
            </p:cNvPr>
            <p:cNvCxnSpPr>
              <a:cxnSpLocks/>
              <a:endCxn id="68" idx="2"/>
            </p:cNvCxnSpPr>
            <p:nvPr/>
          </p:nvCxnSpPr>
          <p:spPr>
            <a:xfrm flipH="1" flipV="1">
              <a:off x="3920486" y="3122919"/>
              <a:ext cx="112501" cy="544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687AF6-1D69-474A-9C04-A9FF730871D8}"/>
                </a:ext>
              </a:extLst>
            </p:cNvPr>
            <p:cNvGrpSpPr/>
            <p:nvPr/>
          </p:nvGrpSpPr>
          <p:grpSpPr>
            <a:xfrm>
              <a:off x="2321288" y="2770645"/>
              <a:ext cx="1909812" cy="1607098"/>
              <a:chOff x="2321288" y="2770645"/>
              <a:chExt cx="1909812" cy="1607098"/>
            </a:xfrm>
          </p:grpSpPr>
          <p:sp>
            <p:nvSpPr>
              <p:cNvPr id="297" name="Oval 296">
                <a:extLst>
                  <a:ext uri="{FF2B5EF4-FFF2-40B4-BE49-F238E27FC236}">
                    <a16:creationId xmlns:a16="http://schemas.microsoft.com/office/drawing/2014/main" id="{99F2ACBB-7F6D-4E98-948B-8DB01BEF5F1B}"/>
                  </a:ext>
                </a:extLst>
              </p:cNvPr>
              <p:cNvSpPr/>
              <p:nvPr/>
            </p:nvSpPr>
            <p:spPr>
              <a:xfrm rot="18788089" flipV="1">
                <a:off x="2616539" y="3896309"/>
                <a:ext cx="273364" cy="2712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a:extLst>
                  <a:ext uri="{FF2B5EF4-FFF2-40B4-BE49-F238E27FC236}">
                    <a16:creationId xmlns:a16="http://schemas.microsoft.com/office/drawing/2014/main" id="{6B94609A-66C4-4150-8C48-373988B24656}"/>
                  </a:ext>
                </a:extLst>
              </p:cNvPr>
              <p:cNvCxnSpPr>
                <a:cxnSpLocks/>
                <a:stCxn id="312" idx="4"/>
              </p:cNvCxnSpPr>
              <p:nvPr/>
            </p:nvCxnSpPr>
            <p:spPr>
              <a:xfrm flipH="1" flipV="1">
                <a:off x="3397747" y="2770645"/>
                <a:ext cx="162551" cy="989347"/>
              </a:xfrm>
              <a:prstGeom prst="line">
                <a:avLst/>
              </a:prstGeom>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DFB578D2-C46B-4188-B3C5-916D86E58986}"/>
                  </a:ext>
                </a:extLst>
              </p:cNvPr>
              <p:cNvSpPr/>
              <p:nvPr/>
            </p:nvSpPr>
            <p:spPr>
              <a:xfrm rot="18371988">
                <a:off x="4231100" y="4377743"/>
                <a:ext cx="0" cy="0"/>
              </a:xfrm>
              <a:prstGeom prst="triangle">
                <a:avLst/>
              </a:prstGeom>
              <a:solidFill>
                <a:srgbClr val="333333">
                  <a:alpha val="5000"/>
                </a:srgbClr>
              </a:solidFill>
              <a:ln w="360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333333"/>
                  </a:solidFill>
                </a:endParaRPr>
              </a:p>
            </p:txBody>
          </p:sp>
          <p:cxnSp>
            <p:nvCxnSpPr>
              <p:cNvPr id="298" name="Straight Connector 297">
                <a:extLst>
                  <a:ext uri="{FF2B5EF4-FFF2-40B4-BE49-F238E27FC236}">
                    <a16:creationId xmlns:a16="http://schemas.microsoft.com/office/drawing/2014/main" id="{BF521D44-7305-462A-81B4-C6F7A3038A40}"/>
                  </a:ext>
                </a:extLst>
              </p:cNvPr>
              <p:cNvCxnSpPr>
                <a:cxnSpLocks/>
                <a:stCxn id="297" idx="5"/>
              </p:cNvCxnSpPr>
              <p:nvPr/>
            </p:nvCxnSpPr>
            <p:spPr>
              <a:xfrm flipH="1" flipV="1">
                <a:off x="2585870" y="3053859"/>
                <a:ext cx="163440" cy="841984"/>
              </a:xfrm>
              <a:prstGeom prst="line">
                <a:avLst/>
              </a:prstGeom>
            </p:spPr>
            <p:style>
              <a:lnRef idx="1">
                <a:schemeClr val="accent1"/>
              </a:lnRef>
              <a:fillRef idx="0">
                <a:schemeClr val="accent1"/>
              </a:fillRef>
              <a:effectRef idx="0">
                <a:schemeClr val="accent1"/>
              </a:effectRef>
              <a:fontRef idx="minor">
                <a:schemeClr val="tx1"/>
              </a:fontRef>
            </p:style>
          </p:cxnSp>
          <p:sp>
            <p:nvSpPr>
              <p:cNvPr id="307" name="Oval 306">
                <a:extLst>
                  <a:ext uri="{FF2B5EF4-FFF2-40B4-BE49-F238E27FC236}">
                    <a16:creationId xmlns:a16="http://schemas.microsoft.com/office/drawing/2014/main" id="{C50B3F54-F43E-4023-A41E-79E0647294D0}"/>
                  </a:ext>
                </a:extLst>
              </p:cNvPr>
              <p:cNvSpPr/>
              <p:nvPr/>
            </p:nvSpPr>
            <p:spPr>
              <a:xfrm rot="18788089" flipV="1">
                <a:off x="3363968" y="377429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FC2C1289-33A4-4300-BC09-2397691F5B8F}"/>
                  </a:ext>
                </a:extLst>
              </p:cNvPr>
              <p:cNvSpPr/>
              <p:nvPr/>
            </p:nvSpPr>
            <p:spPr>
              <a:xfrm rot="18788089" flipV="1">
                <a:off x="3997577" y="3629936"/>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443E8D57-3F9C-4A65-A8BF-8ADD7465B88D}"/>
                  </a:ext>
                </a:extLst>
              </p:cNvPr>
              <p:cNvSpPr/>
              <p:nvPr/>
            </p:nvSpPr>
            <p:spPr>
              <a:xfrm rot="18788089" flipV="1">
                <a:off x="3538318" y="3735451"/>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5" name="Straight Connector 314">
                <a:extLst>
                  <a:ext uri="{FF2B5EF4-FFF2-40B4-BE49-F238E27FC236}">
                    <a16:creationId xmlns:a16="http://schemas.microsoft.com/office/drawing/2014/main" id="{791BB9DA-0B73-4365-B698-210E7A987E29}"/>
                  </a:ext>
                </a:extLst>
              </p:cNvPr>
              <p:cNvCxnSpPr>
                <a:cxnSpLocks/>
                <a:stCxn id="307" idx="5"/>
                <a:endCxn id="66" idx="2"/>
              </p:cNvCxnSpPr>
              <p:nvPr/>
            </p:nvCxnSpPr>
            <p:spPr>
              <a:xfrm flipH="1" flipV="1">
                <a:off x="3415555" y="3570877"/>
                <a:ext cx="24978" cy="202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15B7D34-1097-4042-A695-4FF9000B01DF}"/>
                  </a:ext>
                </a:extLst>
              </p:cNvPr>
              <p:cNvCxnSpPr>
                <a:cxnSpLocks/>
                <a:stCxn id="326" idx="5"/>
                <a:endCxn id="63" idx="2"/>
              </p:cNvCxnSpPr>
              <p:nvPr/>
            </p:nvCxnSpPr>
            <p:spPr>
              <a:xfrm flipH="1" flipV="1">
                <a:off x="2343776" y="3654641"/>
                <a:ext cx="53067" cy="364324"/>
              </a:xfrm>
              <a:prstGeom prst="line">
                <a:avLst/>
              </a:prstGeom>
            </p:spPr>
            <p:style>
              <a:lnRef idx="1">
                <a:schemeClr val="accent1"/>
              </a:lnRef>
              <a:fillRef idx="0">
                <a:schemeClr val="accent1"/>
              </a:fillRef>
              <a:effectRef idx="0">
                <a:schemeClr val="accent1"/>
              </a:effectRef>
              <a:fontRef idx="minor">
                <a:schemeClr val="tx1"/>
              </a:fontRef>
            </p:style>
          </p:cxnSp>
          <p:sp>
            <p:nvSpPr>
              <p:cNvPr id="326" name="Oval 325">
                <a:extLst>
                  <a:ext uri="{FF2B5EF4-FFF2-40B4-BE49-F238E27FC236}">
                    <a16:creationId xmlns:a16="http://schemas.microsoft.com/office/drawing/2014/main" id="{753D83AF-40A8-48D9-BD73-89EDEB07B150}"/>
                  </a:ext>
                </a:extLst>
              </p:cNvPr>
              <p:cNvSpPr/>
              <p:nvPr/>
            </p:nvSpPr>
            <p:spPr>
              <a:xfrm rot="18788089" flipV="1">
                <a:off x="2320278" y="4019445"/>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4C2DFB5A-C7E5-4770-983D-14246116DC36}"/>
              </a:ext>
            </a:extLst>
          </p:cNvPr>
          <p:cNvGrpSpPr/>
          <p:nvPr/>
        </p:nvGrpSpPr>
        <p:grpSpPr>
          <a:xfrm>
            <a:off x="7795499" y="1953086"/>
            <a:ext cx="1339772" cy="1156626"/>
            <a:chOff x="2435108" y="2635325"/>
            <a:chExt cx="1339772" cy="1156626"/>
          </a:xfrm>
        </p:grpSpPr>
        <p:sp>
          <p:nvSpPr>
            <p:cNvPr id="296" name="Oval 295">
              <a:extLst>
                <a:ext uri="{FF2B5EF4-FFF2-40B4-BE49-F238E27FC236}">
                  <a16:creationId xmlns:a16="http://schemas.microsoft.com/office/drawing/2014/main" id="{FD021D7E-F499-4E7C-B0AA-B34456200EFA}"/>
                </a:ext>
              </a:extLst>
            </p:cNvPr>
            <p:cNvSpPr/>
            <p:nvPr/>
          </p:nvSpPr>
          <p:spPr>
            <a:xfrm rot="18788089" flipV="1">
              <a:off x="3013689" y="3091137"/>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FF46D32-9415-486F-83AE-7FD03A6A0705}"/>
                </a:ext>
              </a:extLst>
            </p:cNvPr>
            <p:cNvSpPr/>
            <p:nvPr/>
          </p:nvSpPr>
          <p:spPr>
            <a:xfrm rot="18788089" flipV="1">
              <a:off x="2849041" y="3227875"/>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2CF88260-0B7A-4630-ACD0-3E3733C5813F}"/>
                </a:ext>
              </a:extLst>
            </p:cNvPr>
            <p:cNvSpPr/>
            <p:nvPr/>
          </p:nvSpPr>
          <p:spPr>
            <a:xfrm rot="18788089" flipV="1">
              <a:off x="2517889" y="3532790"/>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BEDFCC41-E50E-430C-BF4A-0D910EF78A9C}"/>
                </a:ext>
              </a:extLst>
            </p:cNvPr>
            <p:cNvSpPr/>
            <p:nvPr/>
          </p:nvSpPr>
          <p:spPr>
            <a:xfrm rot="18788089" flipV="1">
              <a:off x="2434098" y="3635757"/>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549B98F9-F09B-43C2-B9F0-8DFF62CB4CBD}"/>
                </a:ext>
              </a:extLst>
            </p:cNvPr>
            <p:cNvSpPr/>
            <p:nvPr/>
          </p:nvSpPr>
          <p:spPr>
            <a:xfrm rot="18788089" flipV="1">
              <a:off x="3425028" y="2749500"/>
              <a:ext cx="157204" cy="15518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295EEB39-30F9-4CD1-A3FD-174A3CA0B967}"/>
                </a:ext>
              </a:extLst>
            </p:cNvPr>
            <p:cNvSpPr/>
            <p:nvPr/>
          </p:nvSpPr>
          <p:spPr>
            <a:xfrm rot="18788089" flipV="1">
              <a:off x="3549733" y="2636335"/>
              <a:ext cx="157204" cy="15518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7" name="Straight Connector 326">
              <a:extLst>
                <a:ext uri="{FF2B5EF4-FFF2-40B4-BE49-F238E27FC236}">
                  <a16:creationId xmlns:a16="http://schemas.microsoft.com/office/drawing/2014/main" id="{31EE8231-0C35-4933-81D4-2A903693AE93}"/>
                </a:ext>
              </a:extLst>
            </p:cNvPr>
            <p:cNvCxnSpPr>
              <a:cxnSpLocks/>
            </p:cNvCxnSpPr>
            <p:nvPr/>
          </p:nvCxnSpPr>
          <p:spPr>
            <a:xfrm flipH="1" flipV="1">
              <a:off x="3715174" y="2783935"/>
              <a:ext cx="59706" cy="106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B7C017C3-F71E-4BCF-9C80-11B1456CBACC}"/>
                </a:ext>
              </a:extLst>
            </p:cNvPr>
            <p:cNvCxnSpPr>
              <a:cxnSpLocks/>
              <a:endCxn id="296" idx="0"/>
            </p:cNvCxnSpPr>
            <p:nvPr/>
          </p:nvCxnSpPr>
          <p:spPr>
            <a:xfrm flipH="1" flipV="1">
              <a:off x="3148913" y="3221779"/>
              <a:ext cx="129058" cy="133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44026AAD-60EC-40BA-B83B-BF99BBF41034}"/>
                </a:ext>
              </a:extLst>
            </p:cNvPr>
            <p:cNvCxnSpPr>
              <a:cxnSpLocks/>
            </p:cNvCxnSpPr>
            <p:nvPr/>
          </p:nvCxnSpPr>
          <p:spPr>
            <a:xfrm flipH="1" flipV="1">
              <a:off x="2663243" y="3066959"/>
              <a:ext cx="185574" cy="18344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5F6269D7-2018-4E63-9D3B-8C0E0A155E1F}"/>
              </a:ext>
            </a:extLst>
          </p:cNvPr>
          <p:cNvGrpSpPr/>
          <p:nvPr/>
        </p:nvGrpSpPr>
        <p:grpSpPr>
          <a:xfrm>
            <a:off x="6901150" y="2036201"/>
            <a:ext cx="2331380" cy="1886886"/>
            <a:chOff x="1527257" y="2709534"/>
            <a:chExt cx="2331380" cy="1886886"/>
          </a:xfrm>
        </p:grpSpPr>
        <p:cxnSp>
          <p:nvCxnSpPr>
            <p:cNvPr id="272" name="Straight Connector 271">
              <a:extLst>
                <a:ext uri="{FF2B5EF4-FFF2-40B4-BE49-F238E27FC236}">
                  <a16:creationId xmlns:a16="http://schemas.microsoft.com/office/drawing/2014/main" id="{A0D8362C-16FE-476A-A5CE-106ED3B156EA}"/>
                </a:ext>
              </a:extLst>
            </p:cNvPr>
            <p:cNvCxnSpPr>
              <a:cxnSpLocks/>
            </p:cNvCxnSpPr>
            <p:nvPr/>
          </p:nvCxnSpPr>
          <p:spPr>
            <a:xfrm flipV="1">
              <a:off x="1855189" y="3630858"/>
              <a:ext cx="381496" cy="375724"/>
            </a:xfrm>
            <a:prstGeom prst="line">
              <a:avLst/>
            </a:prstGeom>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2F29B01F-5BE4-4EF5-AA09-2E96976FBC54}"/>
                </a:ext>
              </a:extLst>
            </p:cNvPr>
            <p:cNvSpPr/>
            <p:nvPr/>
          </p:nvSpPr>
          <p:spPr>
            <a:xfrm rot="18788089">
              <a:off x="1660945" y="3866144"/>
              <a:ext cx="275657" cy="264508"/>
            </a:xfrm>
            <a:prstGeom prst="ellipse">
              <a:avLst/>
            </a:prstGeom>
            <a:solidFill>
              <a:srgbClr val="EF85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5EACEA9A-E685-4245-9A8A-8029B80C0415}"/>
                </a:ext>
              </a:extLst>
            </p:cNvPr>
            <p:cNvSpPr/>
            <p:nvPr/>
          </p:nvSpPr>
          <p:spPr>
            <a:xfrm rot="18788089" flipV="1">
              <a:off x="1526247" y="3717529"/>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DCC0B9-460F-49A8-8822-1D4E292E1D76}"/>
                </a:ext>
              </a:extLst>
            </p:cNvPr>
            <p:cNvSpPr/>
            <p:nvPr/>
          </p:nvSpPr>
          <p:spPr>
            <a:xfrm rot="18788089" flipV="1">
              <a:off x="2047720" y="4294956"/>
              <a:ext cx="157204" cy="15518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F1BD1202-0CCB-4DB7-8C4D-B619E013DCF4}"/>
                </a:ext>
              </a:extLst>
            </p:cNvPr>
            <p:cNvSpPr/>
            <p:nvPr/>
          </p:nvSpPr>
          <p:spPr>
            <a:xfrm rot="18788089" flipV="1">
              <a:off x="2116681" y="4336650"/>
              <a:ext cx="256260" cy="263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a:extLst>
                <a:ext uri="{FF2B5EF4-FFF2-40B4-BE49-F238E27FC236}">
                  <a16:creationId xmlns:a16="http://schemas.microsoft.com/office/drawing/2014/main" id="{55BAD51B-DA85-4997-A5BD-A4B17B2A2D9B}"/>
                </a:ext>
              </a:extLst>
            </p:cNvPr>
            <p:cNvCxnSpPr>
              <a:cxnSpLocks/>
            </p:cNvCxnSpPr>
            <p:nvPr/>
          </p:nvCxnSpPr>
          <p:spPr>
            <a:xfrm flipV="1">
              <a:off x="2347048" y="3597473"/>
              <a:ext cx="939793" cy="775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F3190CD-0FDA-4896-BE58-86083D3B0C53}"/>
                </a:ext>
              </a:extLst>
            </p:cNvPr>
            <p:cNvCxnSpPr>
              <a:cxnSpLocks/>
            </p:cNvCxnSpPr>
            <p:nvPr/>
          </p:nvCxnSpPr>
          <p:spPr>
            <a:xfrm flipV="1">
              <a:off x="1807985" y="2709534"/>
              <a:ext cx="1344631" cy="1283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7E31CE6-CF4A-47E4-AC60-A96DB4ACD8E0}"/>
                </a:ext>
              </a:extLst>
            </p:cNvPr>
            <p:cNvCxnSpPr>
              <a:cxnSpLocks/>
              <a:stCxn id="277" idx="6"/>
            </p:cNvCxnSpPr>
            <p:nvPr/>
          </p:nvCxnSpPr>
          <p:spPr>
            <a:xfrm flipV="1">
              <a:off x="1658590" y="3041991"/>
              <a:ext cx="761042" cy="69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789B8DCA-B340-44DF-8C44-8683B2AFA956}"/>
                </a:ext>
              </a:extLst>
            </p:cNvPr>
            <p:cNvCxnSpPr>
              <a:cxnSpLocks/>
            </p:cNvCxnSpPr>
            <p:nvPr/>
          </p:nvCxnSpPr>
          <p:spPr>
            <a:xfrm flipV="1">
              <a:off x="2191898" y="3939743"/>
              <a:ext cx="450580" cy="36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C42508FE-C0C1-4D54-8DC4-CF6350378892}"/>
                </a:ext>
              </a:extLst>
            </p:cNvPr>
            <p:cNvCxnSpPr>
              <a:cxnSpLocks/>
            </p:cNvCxnSpPr>
            <p:nvPr/>
          </p:nvCxnSpPr>
          <p:spPr>
            <a:xfrm flipV="1">
              <a:off x="2363723" y="3142726"/>
              <a:ext cx="1494914" cy="125879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Content Placeholder 2">
            <a:extLst>
              <a:ext uri="{FF2B5EF4-FFF2-40B4-BE49-F238E27FC236}">
                <a16:creationId xmlns:a16="http://schemas.microsoft.com/office/drawing/2014/main" id="{CBE71416-E8AD-4E7C-B05C-78322689E1BF}"/>
              </a:ext>
            </a:extLst>
          </p:cNvPr>
          <p:cNvSpPr>
            <a:spLocks noGrp="1"/>
          </p:cNvSpPr>
          <p:nvPr>
            <p:ph idx="1"/>
          </p:nvPr>
        </p:nvSpPr>
        <p:spPr>
          <a:xfrm>
            <a:off x="381000" y="1600200"/>
            <a:ext cx="11201400" cy="4876800"/>
          </a:xfrm>
        </p:spPr>
        <p:txBody>
          <a:bodyPr/>
          <a:lstStyle/>
          <a:p>
            <a:r>
              <a:rPr lang="en-US" dirty="0"/>
              <a:t>Which direction is best to project?</a:t>
            </a:r>
          </a:p>
          <a:p>
            <a:endParaRPr lang="en-US" dirty="0"/>
          </a:p>
          <a:p>
            <a:endParaRPr lang="en-US" dirty="0"/>
          </a:p>
          <a:p>
            <a:endParaRPr lang="en-US" dirty="0"/>
          </a:p>
          <a:p>
            <a:endParaRPr lang="en-US" dirty="0"/>
          </a:p>
          <a:p>
            <a:endParaRPr lang="en-US" dirty="0"/>
          </a:p>
          <a:p>
            <a:r>
              <a:rPr lang="en-US" dirty="0"/>
              <a:t>Note that in the case of blue and green directions we have points that are far falling on each other.</a:t>
            </a:r>
          </a:p>
          <a:p>
            <a:r>
              <a:rPr lang="en-US" dirty="0"/>
              <a:t>The red maximizes the variance, which gives more information</a:t>
            </a:r>
          </a:p>
        </p:txBody>
      </p:sp>
    </p:spTree>
    <p:extLst>
      <p:ext uri="{BB962C8B-B14F-4D97-AF65-F5344CB8AC3E}">
        <p14:creationId xmlns:p14="http://schemas.microsoft.com/office/powerpoint/2010/main" val="40220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Covariance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are given the data matrix </a:t>
                </a:r>
                <a:r>
                  <a:rPr lang="en-US" dirty="0">
                    <a:solidFill>
                      <a:srgbClr val="0070C0"/>
                    </a:solidFill>
                  </a:rPr>
                  <a:t>A</a:t>
                </a:r>
                <a:r>
                  <a:rPr lang="en-US" dirty="0"/>
                  <a:t>, with </a:t>
                </a:r>
                <a14:m>
                  <m:oMath xmlns:m="http://schemas.openxmlformats.org/officeDocument/2006/math">
                    <m:r>
                      <a:rPr lang="en-US" b="0" i="1" smtClean="0">
                        <a:latin typeface="Cambria Math" panose="02040503050406030204" pitchFamily="18" charset="0"/>
                      </a:rPr>
                      <m:t>𝑛</m:t>
                    </m:r>
                  </m:oMath>
                </a14:m>
                <a:r>
                  <a:rPr lang="en-US" dirty="0"/>
                  <a:t> rows and </a:t>
                </a:r>
                <a14:m>
                  <m:oMath xmlns:m="http://schemas.openxmlformats.org/officeDocument/2006/math">
                    <m:r>
                      <a:rPr lang="en-US" b="0" i="1" smtClean="0">
                        <a:latin typeface="Cambria Math" panose="02040503050406030204" pitchFamily="18" charset="0"/>
                      </a:rPr>
                      <m:t>𝑚</m:t>
                    </m:r>
                  </m:oMath>
                </a14:m>
                <a:r>
                  <a:rPr lang="en-US" dirty="0"/>
                  <a:t> columns, where the rows correspond to data samples over a set of features defined by the columns.</a:t>
                </a:r>
              </a:p>
              <a:p>
                <a:r>
                  <a:rPr lang="en-US" dirty="0"/>
                  <a:t>Remove the </a:t>
                </a:r>
                <a:r>
                  <a:rPr lang="en-US" dirty="0">
                    <a:solidFill>
                      <a:srgbClr val="0070C0"/>
                    </a:solidFill>
                  </a:rPr>
                  <a:t>mean</a:t>
                </a:r>
                <a:r>
                  <a:rPr lang="en-US" dirty="0"/>
                  <a:t> of each </a:t>
                </a:r>
                <a:r>
                  <a:rPr lang="en-US" dirty="0">
                    <a:solidFill>
                      <a:srgbClr val="FF0000"/>
                    </a:solidFill>
                  </a:rPr>
                  <a:t>column</a:t>
                </a:r>
                <a:r>
                  <a:rPr lang="en-US" dirty="0"/>
                  <a:t> from the column vectors to get the </a:t>
                </a:r>
                <a:r>
                  <a:rPr lang="en-US" dirty="0">
                    <a:solidFill>
                      <a:schemeClr val="accent6">
                        <a:lumMod val="75000"/>
                      </a:schemeClr>
                    </a:solidFill>
                  </a:rPr>
                  <a:t>centered</a:t>
                </a:r>
                <a:r>
                  <a:rPr lang="en-US" dirty="0"/>
                  <a:t> matrix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endParaRPr lang="en-US" dirty="0">
                  <a:solidFill>
                    <a:srgbClr val="0070C0"/>
                  </a:solidFill>
                </a:endParaRPr>
              </a:p>
              <a:p>
                <a:r>
                  <a:rPr lang="en-US" dirty="0"/>
                  <a:t>The matrix </a:t>
                </a:r>
                <a14:m>
                  <m:oMath xmlns:m="http://schemas.openxmlformats.org/officeDocument/2006/math">
                    <m:r>
                      <m:rPr>
                        <m:sty m:val="p"/>
                      </m:rPr>
                      <a:rPr lang="en-US" b="0" i="0" dirty="0" smtClean="0">
                        <a:solidFill>
                          <a:srgbClr val="0070C0"/>
                        </a:solidFill>
                        <a:latin typeface="Cambria Math" panose="02040503050406030204" pitchFamily="18" charset="0"/>
                      </a:rPr>
                      <m:t>C</m:t>
                    </m:r>
                    <m:r>
                      <a:rPr lang="en-US" i="1" dirty="0">
                        <a:solidFill>
                          <a:srgbClr val="0070C0"/>
                        </a:solidFill>
                        <a:latin typeface="Cambria Math"/>
                      </a:rPr>
                      <m:t> =</m:t>
                    </m:r>
                    <m:sSup>
                      <m:sSupPr>
                        <m:ctrlPr>
                          <a:rPr lang="en-US" i="1" dirty="0">
                            <a:solidFill>
                              <a:srgbClr val="0070C0"/>
                            </a:solidFill>
                            <a:latin typeface="Cambria Math" panose="02040503050406030204" pitchFamily="18" charset="0"/>
                          </a:rPr>
                        </m:ctrlPr>
                      </m:sSup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e>
                      <m:sup>
                        <m:r>
                          <a:rPr lang="en-US" i="1" dirty="0">
                            <a:solidFill>
                              <a:srgbClr val="0070C0"/>
                            </a:solidFill>
                            <a:latin typeface="Cambria Math"/>
                          </a:rPr>
                          <m:t>𝑇</m:t>
                        </m:r>
                      </m:sup>
                    </m:sSup>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 is proportional to the </a:t>
                </a:r>
                <a:r>
                  <a:rPr lang="en-US" dirty="0">
                    <a:solidFill>
                      <a:schemeClr val="accent6">
                        <a:lumMod val="75000"/>
                      </a:schemeClr>
                    </a:solidFill>
                  </a:rPr>
                  <a:t>covariance matrix</a:t>
                </a:r>
                <a:r>
                  <a:rPr lang="en-US" dirty="0"/>
                  <a:t> of the </a:t>
                </a:r>
                <a:r>
                  <a:rPr lang="en-US" dirty="0">
                    <a:solidFill>
                      <a:schemeClr val="accent6">
                        <a:lumMod val="75000"/>
                      </a:schemeClr>
                    </a:solidFill>
                  </a:rPr>
                  <a:t>column </a:t>
                </a:r>
                <a:r>
                  <a:rPr lang="en-US" dirty="0"/>
                  <a:t>vectors of </a:t>
                </a:r>
                <a14:m>
                  <m:oMath xmlns:m="http://schemas.openxmlformats.org/officeDocument/2006/math">
                    <m:acc>
                      <m:accPr>
                        <m:chr m:val="̅"/>
                        <m:ctrlPr>
                          <a:rPr lang="en-US" b="0" i="1" dirty="0" smtClean="0">
                            <a:solidFill>
                              <a:srgbClr val="0070C0"/>
                            </a:solidFill>
                            <a:latin typeface="Cambria Math" panose="02040503050406030204" pitchFamily="18" charset="0"/>
                          </a:rPr>
                        </m:ctrlPr>
                      </m:accPr>
                      <m:e>
                        <m:r>
                          <a:rPr lang="en-US" b="0" i="1" dirty="0" smtClean="0">
                            <a:solidFill>
                              <a:srgbClr val="0070C0"/>
                            </a:solidFill>
                            <a:latin typeface="Cambria Math" panose="02040503050406030204" pitchFamily="18" charset="0"/>
                          </a:rPr>
                          <m:t>𝐴</m:t>
                        </m:r>
                      </m:e>
                    </m:acc>
                  </m:oMath>
                </a14:m>
                <a:r>
                  <a:rPr lang="en-US" dirty="0"/>
                  <a:t>.</a:t>
                </a:r>
              </a:p>
              <a:p>
                <a:r>
                  <a:rPr lang="en-US" dirty="0"/>
                  <a:t>We want to change the basis of the data so that the matrix becomes diagonal</a:t>
                </a:r>
              </a:p>
              <a:p>
                <a:pPr lvl="1"/>
                <a:r>
                  <a:rPr lang="en-US" dirty="0"/>
                  <a:t>All the values are in the diagonal and the off-diagonal entries are zero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r="-1500"/>
                </a:stretch>
              </a:blipFill>
            </p:spPr>
            <p:txBody>
              <a:bodyPr/>
              <a:lstStyle/>
              <a:p>
                <a:r>
                  <a:rPr lang="en-US">
                    <a:noFill/>
                  </a:rPr>
                  <a:t> </a:t>
                </a:r>
              </a:p>
            </p:txBody>
          </p:sp>
        </mc:Fallback>
      </mc:AlternateContent>
    </p:spTree>
    <p:extLst>
      <p:ext uri="{BB962C8B-B14F-4D97-AF65-F5344CB8AC3E}">
        <p14:creationId xmlns:p14="http://schemas.microsoft.com/office/powerpoint/2010/main" val="947467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Principal Component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will project the </a:t>
                </a:r>
                <a:r>
                  <a:rPr lang="en-US" dirty="0">
                    <a:solidFill>
                      <a:srgbClr val="FF0000"/>
                    </a:solidFill>
                  </a:rPr>
                  <a:t>rows</a:t>
                </a:r>
                <a:r>
                  <a:rPr lang="en-US" dirty="0"/>
                  <a:t> of matrix </a:t>
                </a:r>
                <a14:m>
                  <m:oMath xmlns:m="http://schemas.openxmlformats.org/officeDocument/2006/math">
                    <m:acc>
                      <m:accPr>
                        <m:chr m:val="̅"/>
                        <m:ctrlPr>
                          <a:rPr lang="en-US" b="0"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𝐴</m:t>
                        </m:r>
                      </m:e>
                    </m:acc>
                  </m:oMath>
                </a14:m>
                <a:r>
                  <a:rPr lang="en-US" dirty="0">
                    <a:solidFill>
                      <a:srgbClr val="00B0F0"/>
                    </a:solidFill>
                  </a:rPr>
                  <a:t> </a:t>
                </a:r>
                <a:r>
                  <a:rPr lang="en-US" dirty="0"/>
                  <a:t>onto a </a:t>
                </a:r>
                <a:r>
                  <a:rPr lang="en-US" dirty="0">
                    <a:solidFill>
                      <a:schemeClr val="accent6">
                        <a:lumMod val="75000"/>
                      </a:schemeClr>
                    </a:solidFill>
                  </a:rPr>
                  <a:t>new</a:t>
                </a:r>
                <a:r>
                  <a:rPr lang="en-US" dirty="0"/>
                  <a:t> set of </a:t>
                </a:r>
                <a:r>
                  <a:rPr lang="en-US" dirty="0">
                    <a:solidFill>
                      <a:schemeClr val="accent6">
                        <a:lumMod val="75000"/>
                      </a:schemeClr>
                    </a:solidFill>
                  </a:rPr>
                  <a:t>attributes</a:t>
                </a:r>
                <a:r>
                  <a:rPr lang="en-US" dirty="0"/>
                  <a:t> (dimensions) such that:</a:t>
                </a:r>
              </a:p>
              <a:p>
                <a:pPr lvl="1"/>
                <a:r>
                  <a:rPr lang="en-US" dirty="0"/>
                  <a:t>The attributes have </a:t>
                </a:r>
                <a:r>
                  <a:rPr lang="en-US" dirty="0">
                    <a:solidFill>
                      <a:srgbClr val="0070C0"/>
                    </a:solidFill>
                  </a:rPr>
                  <a:t>zero covariance </a:t>
                </a:r>
                <a:r>
                  <a:rPr lang="en-US" dirty="0"/>
                  <a:t>to each other (they are </a:t>
                </a:r>
                <a:r>
                  <a:rPr lang="en-US" dirty="0">
                    <a:solidFill>
                      <a:schemeClr val="accent6">
                        <a:lumMod val="75000"/>
                      </a:schemeClr>
                    </a:solidFill>
                  </a:rPr>
                  <a:t>orthogonal</a:t>
                </a:r>
                <a:r>
                  <a:rPr lang="en-US" dirty="0"/>
                  <a:t>)</a:t>
                </a:r>
              </a:p>
              <a:p>
                <a:pPr lvl="1"/>
                <a:r>
                  <a:rPr lang="en-US" dirty="0"/>
                  <a:t>Each attribute captures </a:t>
                </a:r>
                <a:r>
                  <a:rPr lang="en-US" dirty="0">
                    <a:solidFill>
                      <a:schemeClr val="accent6">
                        <a:lumMod val="75000"/>
                      </a:schemeClr>
                    </a:solidFill>
                  </a:rPr>
                  <a:t>the most remaining variance </a:t>
                </a:r>
                <a:r>
                  <a:rPr lang="en-US" dirty="0"/>
                  <a:t>in the data, while orthogonal to the existing attributes</a:t>
                </a:r>
              </a:p>
              <a:p>
                <a:pPr lvl="2"/>
                <a:r>
                  <a:rPr lang="en-US" dirty="0"/>
                  <a:t>The first attribute should capture the most variance in the data</a:t>
                </a:r>
              </a:p>
              <a:p>
                <a:pPr lvl="2"/>
                <a:endParaRPr lang="en-US" dirty="0"/>
              </a:p>
              <a:p>
                <a:r>
                  <a:rPr lang="en-US" dirty="0"/>
                  <a:t>For matrix </a:t>
                </a:r>
                <a14:m>
                  <m:oMath xmlns:m="http://schemas.openxmlformats.org/officeDocument/2006/math">
                    <m:r>
                      <a:rPr lang="en-US" b="0" i="1" smtClean="0">
                        <a:solidFill>
                          <a:srgbClr val="0070C0"/>
                        </a:solidFill>
                        <a:latin typeface="Cambria Math"/>
                      </a:rPr>
                      <m:t>𝐴</m:t>
                    </m:r>
                  </m:oMath>
                </a14:m>
                <a:r>
                  <a:rPr lang="en-US" dirty="0"/>
                  <a:t>, the variance of the rows of </a:t>
                </a:r>
                <a14:m>
                  <m:oMath xmlns:m="http://schemas.openxmlformats.org/officeDocument/2006/math">
                    <m:r>
                      <a:rPr lang="en-US" b="0" i="1" smtClean="0">
                        <a:solidFill>
                          <a:srgbClr val="0070C0"/>
                        </a:solidFill>
                        <a:latin typeface="Cambria Math"/>
                      </a:rPr>
                      <m:t>𝐴</m:t>
                    </m:r>
                  </m:oMath>
                </a14:m>
                <a:r>
                  <a:rPr lang="en-US" dirty="0"/>
                  <a:t> when projected to vector </a:t>
                </a:r>
                <a14:m>
                  <m:oMath xmlns:m="http://schemas.openxmlformats.org/officeDocument/2006/math">
                    <m:r>
                      <a:rPr lang="en-US" b="0" i="1" smtClean="0">
                        <a:latin typeface="Cambria Math" panose="02040503050406030204" pitchFamily="18" charset="0"/>
                      </a:rPr>
                      <m:t>𝑣</m:t>
                    </m:r>
                  </m:oMath>
                </a14:m>
                <a:r>
                  <a:rPr lang="en-US" dirty="0"/>
                  <a:t> is given by </a:t>
                </a:r>
                <a14:m>
                  <m:oMath xmlns:m="http://schemas.openxmlformats.org/officeDocument/2006/math">
                    <m:sSup>
                      <m:sSupPr>
                        <m:ctrlPr>
                          <a:rPr lang="en-US" b="0" i="1" smtClean="0">
                            <a:latin typeface="Cambria Math" panose="02040503050406030204" pitchFamily="18" charset="0"/>
                          </a:rPr>
                        </m:ctrlPr>
                      </m:sSupPr>
                      <m:e>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r>
                          <a:rPr lang="en-US" b="0" i="1" smtClean="0">
                            <a:latin typeface="Cambria Math"/>
                          </a:rPr>
                          <m:t>= </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r>
                                  <a:rPr lang="en-US" b="0" i="1" smtClean="0">
                                    <a:latin typeface="Cambria Math" panose="02040503050406030204" pitchFamily="18" charset="0"/>
                                  </a:rPr>
                                  <m:t>𝑣</m:t>
                                </m:r>
                                <m:r>
                                  <a:rPr lang="en-US" b="0" i="1" smtClean="0">
                                    <a:latin typeface="Cambria Math" panose="02040503050406030204" pitchFamily="18" charset="0"/>
                                  </a:rPr>
                                  <m:t> </m:t>
                                </m:r>
                              </m:e>
                            </m:d>
                          </m:e>
                        </m:d>
                      </m:e>
                      <m:sup>
                        <m:r>
                          <a:rPr lang="en-US" b="0" i="1" smtClean="0">
                            <a:latin typeface="Cambria Math"/>
                          </a:rPr>
                          <m:t>2</m:t>
                        </m:r>
                      </m:sup>
                    </m:sSup>
                  </m:oMath>
                </a14:m>
                <a:endParaRPr lang="en-US" dirty="0"/>
              </a:p>
              <a:p>
                <a:pPr lvl="1"/>
                <a:r>
                  <a:rPr lang="en-US" dirty="0"/>
                  <a:t>The </a:t>
                </a:r>
                <a:r>
                  <a:rPr lang="en-US" dirty="0">
                    <a:solidFill>
                      <a:schemeClr val="accent6">
                        <a:lumMod val="75000"/>
                      </a:schemeClr>
                    </a:solidFill>
                  </a:rPr>
                  <a:t>first</a:t>
                </a:r>
                <a:r>
                  <a:rPr lang="en-US" dirty="0"/>
                  <a:t> </a:t>
                </a:r>
                <a:r>
                  <a:rPr lang="en-US" dirty="0">
                    <a:solidFill>
                      <a:schemeClr val="accent6">
                        <a:lumMod val="75000"/>
                      </a:schemeClr>
                    </a:solidFill>
                  </a:rPr>
                  <a:t>right singular vector of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panose="02040503050406030204" pitchFamily="18" charset="0"/>
                          </a:rPr>
                          <m:t>𝐴</m:t>
                        </m:r>
                      </m:e>
                    </m:acc>
                  </m:oMath>
                </a14:m>
                <a:r>
                  <a:rPr lang="en-US" dirty="0"/>
                  <a:t> maximizes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𝜎</m:t>
                        </m:r>
                      </m:e>
                      <m:sup>
                        <m:r>
                          <a:rPr lang="en-US" b="0" i="1" smtClean="0">
                            <a:latin typeface="Cambria Math"/>
                          </a:rPr>
                          <m:t>2</m:t>
                        </m:r>
                      </m:sup>
                    </m:sSup>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51566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Usually the data can be described with fewer dimensions, without losing much of the information in the data.</a:t>
            </a:r>
          </a:p>
          <a:p>
            <a:pPr lvl="1"/>
            <a:r>
              <a:rPr lang="en-US" dirty="0"/>
              <a:t>The data </a:t>
            </a:r>
            <a:r>
              <a:rPr lang="en-US" dirty="0">
                <a:solidFill>
                  <a:srgbClr val="0070C0"/>
                </a:solidFill>
              </a:rPr>
              <a:t>reside</a:t>
            </a:r>
            <a:r>
              <a:rPr lang="en-US" dirty="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362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PCA and 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PCA is a special case of SVD on the </a:t>
                </a:r>
                <a:r>
                  <a:rPr lang="en-US" dirty="0">
                    <a:solidFill>
                      <a:schemeClr val="accent6">
                        <a:lumMod val="75000"/>
                      </a:schemeClr>
                    </a:solidFill>
                  </a:rPr>
                  <a:t>centered matrix</a:t>
                </a:r>
                <a:r>
                  <a:rPr lang="en-US" dirty="0"/>
                  <a:t>.</a:t>
                </a:r>
              </a:p>
              <a:p>
                <a:r>
                  <a:rPr lang="en-US" dirty="0"/>
                  <a:t>After projecting the centered matrix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oMath>
                </a14:m>
                <a:r>
                  <a:rPr lang="en-US" dirty="0"/>
                  <a:t> to the singular vectors in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a:solidFill>
                      <a:srgbClr val="0070C0"/>
                    </a:solidFill>
                  </a:rPr>
                  <a:t> </a:t>
                </a:r>
                <a:r>
                  <a:rPr lang="en-US" dirty="0"/>
                  <a:t>we have that the covariance matrix of the new dataset </a:t>
                </a:r>
                <a14:m>
                  <m:oMath xmlns:m="http://schemas.openxmlformats.org/officeDocument/2006/math">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oMath>
                </a14:m>
                <a:r>
                  <a:rPr lang="en-US" dirty="0"/>
                  <a:t> is:</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solidFill>
                                <a:srgbClr val="0070C0"/>
                              </a:solidFill>
                              <a:latin typeface="Cambria Math" panose="02040503050406030204" pitchFamily="18" charset="0"/>
                            </a:rPr>
                          </m:ctrlPr>
                        </m:sSupPr>
                        <m:e>
                          <m:d>
                            <m:dPr>
                              <m:ctrlPr>
                                <a:rPr lang="en-US" b="0" i="1"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e>
                        <m:sup>
                          <m:r>
                            <a:rPr lang="en-US" b="0" i="1" dirty="0" smtClean="0">
                              <a:solidFill>
                                <a:srgbClr val="0070C0"/>
                              </a:solidFill>
                              <a:latin typeface="Cambria Math" panose="02040503050406030204" pitchFamily="18" charset="0"/>
                            </a:rPr>
                            <m:t>𝑇</m:t>
                          </m:r>
                        </m:sup>
                      </m:sSup>
                      <m:d>
                        <m:dPr>
                          <m:ctrlPr>
                            <a:rPr lang="en-US" b="0" i="1" dirty="0" smtClean="0">
                              <a:solidFill>
                                <a:srgbClr val="0070C0"/>
                              </a:solidFill>
                              <a:latin typeface="Cambria Math" panose="02040503050406030204" pitchFamily="18" charset="0"/>
                            </a:rPr>
                          </m:ctrlPr>
                        </m:dPr>
                        <m:e>
                          <m:acc>
                            <m:accPr>
                              <m:chr m:val="̅"/>
                              <m:ctrlPr>
                                <a:rPr lang="en-US" i="1" dirty="0">
                                  <a:solidFill>
                                    <a:srgbClr val="0070C0"/>
                                  </a:solidFill>
                                  <a:latin typeface="Cambria Math" panose="02040503050406030204" pitchFamily="18" charset="0"/>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r>
                        <a:rPr lang="en-US" b="0" i="1" dirty="0" smtClean="0">
                          <a:solidFill>
                            <a:srgbClr val="0070C0"/>
                          </a:solidFill>
                          <a:latin typeface="Cambria Math" panose="02040503050406030204" pitchFamily="18" charset="0"/>
                        </a:rPr>
                        <m:t>=</m:t>
                      </m:r>
                      <m:r>
                        <m:rPr>
                          <m:sty m:val="p"/>
                        </m:rPr>
                        <a:rPr lang="en-US" b="0" i="0" dirty="0" smtClean="0">
                          <a:solidFill>
                            <a:srgbClr val="0070C0"/>
                          </a:solidFill>
                          <a:latin typeface="Cambria Math" panose="02040503050406030204" pitchFamily="18" charset="0"/>
                        </a:rPr>
                        <m:t>Σ</m:t>
                      </m:r>
                    </m:oMath>
                  </m:oMathPara>
                </a14:m>
                <a:endParaRPr lang="en-US" dirty="0"/>
              </a:p>
              <a:p>
                <a:r>
                  <a:rPr lang="en-US" dirty="0"/>
                  <a:t>We have achieved to make the matrix diagonal!</a:t>
                </a:r>
              </a:p>
              <a:p>
                <a:endParaRPr lang="en-US" dirty="0"/>
              </a:p>
              <a:p>
                <a:r>
                  <a:rPr lang="en-US" dirty="0">
                    <a:solidFill>
                      <a:srgbClr val="FF3B3B"/>
                    </a:solidFill>
                  </a:rPr>
                  <a:t>Dimensionality reduction</a:t>
                </a:r>
                <a:r>
                  <a:rPr lang="en-US" dirty="0"/>
                  <a:t>: Don’t keep all the singular vectors in </a:t>
                </a:r>
                <a14:m>
                  <m:oMath xmlns:m="http://schemas.openxmlformats.org/officeDocument/2006/math">
                    <m:r>
                      <a:rPr lang="en-US" b="0" i="1" smtClean="0">
                        <a:latin typeface="Cambria Math" panose="02040503050406030204" pitchFamily="18" charset="0"/>
                      </a:rPr>
                      <m:t>𝑉</m:t>
                    </m:r>
                  </m:oMath>
                </a14:m>
                <a:r>
                  <a:rPr lang="en-US" dirty="0"/>
                  <a:t> just the </a:t>
                </a:r>
                <a14:m>
                  <m:oMath xmlns:m="http://schemas.openxmlformats.org/officeDocument/2006/math">
                    <m:r>
                      <a:rPr lang="en-US" b="0" i="1" smtClean="0">
                        <a:latin typeface="Cambria Math" panose="02040503050406030204" pitchFamily="18" charset="0"/>
                      </a:rPr>
                      <m:t>𝑘</m:t>
                    </m:r>
                  </m:oMath>
                </a14:m>
                <a:r>
                  <a:rPr lang="en-US" dirty="0"/>
                  <a:t> first ones.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4015841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a:xfrm>
            <a:off x="1757364"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6172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t>Input:</a:t>
            </a:r>
            <a:r>
              <a:rPr lang="en-US" sz="2000"/>
              <a:t> </a:t>
            </a:r>
            <a:r>
              <a:rPr lang="en-US" sz="2000" b="1">
                <a:solidFill>
                  <a:schemeClr val="accent2"/>
                </a:solidFill>
              </a:rPr>
              <a:t>2-d</a:t>
            </a:r>
            <a:r>
              <a:rPr lang="en-US" sz="2000"/>
              <a:t> dimensional points</a:t>
            </a:r>
          </a:p>
          <a:p>
            <a:pPr eaLnBrk="0" hangingPunct="0">
              <a:lnSpc>
                <a:spcPct val="98000"/>
              </a:lnSpc>
              <a:buClr>
                <a:srgbClr val="000000"/>
              </a:buClr>
              <a:buSzPct val="100000"/>
              <a:buFont typeface="Calibri" pitchFamily="34" charset="0"/>
              <a:buNone/>
            </a:pPr>
            <a:endParaRPr lang="en-US" sz="2000"/>
          </a:p>
          <a:p>
            <a:pPr eaLnBrk="0" hangingPunct="0">
              <a:lnSpc>
                <a:spcPct val="98000"/>
              </a:lnSpc>
              <a:buClr>
                <a:srgbClr val="000000"/>
              </a:buClr>
              <a:buSzPct val="100000"/>
              <a:buFont typeface="Calibri" pitchFamily="34" charset="0"/>
              <a:buNone/>
            </a:pPr>
            <a:r>
              <a:rPr lang="en-US" sz="2000" b="1"/>
              <a:t>Output:</a:t>
            </a:r>
            <a:r>
              <a:rPr lang="en-US" sz="2000"/>
              <a:t> </a:t>
            </a:r>
          </a:p>
          <a:p>
            <a:pPr eaLnBrk="0" hangingPunct="0">
              <a:lnSpc>
                <a:spcPct val="98000"/>
              </a:lnSpc>
              <a:buClr>
                <a:srgbClr val="000000"/>
              </a:buClr>
              <a:buSzPct val="100000"/>
              <a:buFont typeface="Calibri" pitchFamily="34" charset="0"/>
              <a:buNone/>
            </a:pPr>
            <a:endParaRPr lang="en-US" sz="2000" baseline="-25000"/>
          </a:p>
          <a:p>
            <a:pPr eaLnBrk="0" hangingPunct="0">
              <a:lnSpc>
                <a:spcPct val="98000"/>
              </a:lnSpc>
              <a:buClr>
                <a:srgbClr val="000000"/>
              </a:buClr>
              <a:buSzPct val="100000"/>
              <a:buFont typeface="Calibri" pitchFamily="34" charset="0"/>
              <a:buNone/>
            </a:pPr>
            <a:endParaRPr lang="en-US" sz="2000" baseline="-25000"/>
          </a:p>
        </p:txBody>
      </p:sp>
      <p:grpSp>
        <p:nvGrpSpPr>
          <p:cNvPr id="2" name="Group 5"/>
          <p:cNvGrpSpPr>
            <a:grpSpLocks/>
          </p:cNvGrpSpPr>
          <p:nvPr/>
        </p:nvGrpSpPr>
        <p:grpSpPr bwMode="auto">
          <a:xfrm>
            <a:off x="2478088" y="3038476"/>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1st (right) singular vector: </a:t>
              </a:r>
            </a:p>
            <a:p>
              <a:pPr eaLnBrk="0" hangingPunct="0">
                <a:lnSpc>
                  <a:spcPct val="98000"/>
                </a:lnSpc>
                <a:buClr>
                  <a:srgbClr val="000000"/>
                </a:buClr>
                <a:buSzPct val="100000"/>
                <a:buFont typeface="Calibri" pitchFamily="34" charset="0"/>
                <a:buNone/>
              </a:pPr>
              <a:r>
                <a:rPr lang="en-US" sz="2000"/>
                <a:t>direction of maximal variance,</a:t>
              </a:r>
            </a:p>
          </p:txBody>
        </p:sp>
      </p:grpSp>
      <p:grpSp>
        <p:nvGrpSpPr>
          <p:cNvPr id="4" name="Group 10"/>
          <p:cNvGrpSpPr>
            <a:grpSpLocks/>
          </p:cNvGrpSpPr>
          <p:nvPr/>
        </p:nvGrpSpPr>
        <p:grpSpPr bwMode="auto">
          <a:xfrm>
            <a:off x="2522538" y="2755901"/>
            <a:ext cx="7688262" cy="2879725"/>
            <a:chOff x="629" y="1736"/>
            <a:chExt cx="4843" cy="181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100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t>2nd (right) singular vector: </a:t>
              </a:r>
            </a:p>
            <a:p>
              <a:pPr eaLnBrk="0" hangingPunct="0">
                <a:lnSpc>
                  <a:spcPct val="98000"/>
                </a:lnSpc>
                <a:buClr>
                  <a:srgbClr val="000000"/>
                </a:buClr>
                <a:buSzPct val="100000"/>
                <a:buFont typeface="Calibri" pitchFamily="34" charset="0"/>
                <a:buNone/>
              </a:pPr>
              <a:r>
                <a:rPr lang="en-US" sz="2000"/>
                <a:t>direction of maximal variance, after removing the projection of the data along the first singular vector.</a:t>
              </a:r>
            </a:p>
          </p:txBody>
        </p:sp>
      </p:grpSp>
    </p:spTree>
    <p:extLst>
      <p:ext uri="{BB962C8B-B14F-4D97-AF65-F5344CB8AC3E}">
        <p14:creationId xmlns:p14="http://schemas.microsoft.com/office/powerpoint/2010/main" val="33640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a:solidFill>
                  <a:schemeClr val="tx1"/>
                </a:solidFill>
              </a:rPr>
              <a:t>Singular values</a:t>
            </a:r>
          </a:p>
        </p:txBody>
      </p:sp>
      <p:sp>
        <p:nvSpPr>
          <p:cNvPr id="14339" name="Text Box 10"/>
          <p:cNvSpPr txBox="1">
            <a:spLocks noChangeArrowheads="1"/>
          </p:cNvSpPr>
          <p:nvPr/>
        </p:nvSpPr>
        <p:spPr bwMode="auto">
          <a:xfrm>
            <a:off x="6019801" y="2667001"/>
            <a:ext cx="4386263" cy="226408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1</a:t>
            </a:r>
            <a:r>
              <a:rPr lang="en-US" sz="2400" b="1" dirty="0">
                <a:solidFill>
                  <a:schemeClr val="accent2"/>
                </a:solidFill>
              </a:rPr>
              <a:t>: </a:t>
            </a:r>
            <a:r>
              <a:rPr lang="en-US" sz="2400" dirty="0"/>
              <a:t>measures data variance along the first singular vector.</a:t>
            </a:r>
          </a:p>
          <a:p>
            <a:pPr eaLnBrk="0" hangingPunct="0">
              <a:lnSpc>
                <a:spcPct val="98000"/>
              </a:lnSpc>
              <a:buClr>
                <a:srgbClr val="000000"/>
              </a:buClr>
              <a:buSzPct val="100000"/>
              <a:buFont typeface="Calibri" pitchFamily="34" charset="0"/>
              <a:buNone/>
            </a:pPr>
            <a:endParaRPr lang="en-US" sz="2400" dirty="0"/>
          </a:p>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2</a:t>
            </a:r>
            <a:r>
              <a:rPr lang="en-US" sz="2400" b="1" dirty="0">
                <a:solidFill>
                  <a:schemeClr val="accent2"/>
                </a:solidFill>
              </a:rPr>
              <a:t>: </a:t>
            </a:r>
            <a:r>
              <a:rPr lang="en-US" sz="2400" dirty="0"/>
              <a:t>measures how much of the data variance is explained by the second singular vector.</a:t>
            </a:r>
            <a:endParaRPr lang="en-US" sz="2400" baseline="-25000" dirty="0">
              <a:solidFill>
                <a:schemeClr val="accent2"/>
              </a:solidFill>
            </a:endParaRPr>
          </a:p>
        </p:txBody>
      </p:sp>
      <p:sp>
        <p:nvSpPr>
          <p:cNvPr id="14340" name="Text Box 12"/>
          <p:cNvSpPr txBox="1">
            <a:spLocks noChangeArrowheads="1"/>
          </p:cNvSpPr>
          <p:nvPr/>
        </p:nvSpPr>
        <p:spPr bwMode="auto">
          <a:xfrm>
            <a:off x="4237039" y="4805363"/>
            <a:ext cx="434975" cy="363818"/>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681164" y="1828800"/>
            <a:ext cx="4217987" cy="4572000"/>
          </a:xfrm>
        </p:spPr>
      </p:pic>
      <p:grpSp>
        <p:nvGrpSpPr>
          <p:cNvPr id="2" name="Group 6"/>
          <p:cNvGrpSpPr>
            <a:grpSpLocks/>
          </p:cNvGrpSpPr>
          <p:nvPr/>
        </p:nvGrpSpPr>
        <p:grpSpPr bwMode="auto">
          <a:xfrm>
            <a:off x="2401889" y="2913064"/>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2446339"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189726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a:t>Singular values tell us something about the variance</a:t>
            </a:r>
          </a:p>
        </p:txBody>
      </p:sp>
      <mc:AlternateContent xmlns:mc="http://schemas.openxmlformats.org/markup-compatibility/2006" xmlns:a14="http://schemas.microsoft.com/office/drawing/2010/main">
        <mc:Choice Requires="a14">
          <p:sp>
            <p:nvSpPr>
              <p:cNvPr id="3076" name="Content Placeholder 2"/>
              <p:cNvSpPr>
                <a:spLocks noGrp="1"/>
              </p:cNvSpPr>
              <p:nvPr>
                <p:ph idx="1"/>
              </p:nvPr>
            </p:nvSpPr>
            <p:spPr>
              <a:xfrm>
                <a:off x="533400" y="1752600"/>
                <a:ext cx="11201400" cy="3505200"/>
              </a:xfrm>
            </p:spPr>
            <p:txBody>
              <a:bodyPr>
                <a:normAutofit/>
              </a:bodyPr>
              <a:lstStyle/>
              <a:p>
                <a:pPr eaLnBrk="1" hangingPunct="1"/>
                <a:r>
                  <a:rPr lang="en-US" sz="2400" dirty="0"/>
                  <a:t>The variance in the direction of the </a:t>
                </a:r>
                <a:r>
                  <a:rPr lang="en-US" sz="2400" b="1" dirty="0">
                    <a:solidFill>
                      <a:schemeClr val="accent2"/>
                    </a:solidFill>
                  </a:rPr>
                  <a:t>k</a:t>
                </a:r>
                <a:r>
                  <a:rPr lang="en-US" sz="2400" dirty="0"/>
                  <a:t>-</a:t>
                </a:r>
                <a:r>
                  <a:rPr lang="en-US" sz="2400" dirty="0" err="1"/>
                  <a:t>th</a:t>
                </a:r>
                <a:r>
                  <a:rPr lang="en-US" sz="2400" dirty="0"/>
                  <a:t> principal component is given by the corresponding singular value </a:t>
                </a:r>
                <a14:m>
                  <m:oMath xmlns:m="http://schemas.openxmlformats.org/officeDocument/2006/math">
                    <m:r>
                      <a:rPr lang="el-GR" sz="2400" b="1" i="1" dirty="0" smtClean="0">
                        <a:solidFill>
                          <a:schemeClr val="accent2"/>
                        </a:solidFill>
                        <a:latin typeface="Cambria Math" panose="02040503050406030204" pitchFamily="18" charset="0"/>
                      </a:rPr>
                      <m:t>𝝈</m:t>
                    </m:r>
                    <m:r>
                      <a:rPr lang="en-US" sz="2400" b="1" i="1" baseline="-25000" dirty="0" err="1">
                        <a:solidFill>
                          <a:schemeClr val="accent2"/>
                        </a:solidFill>
                        <a:latin typeface="Cambria Math" panose="02040503050406030204" pitchFamily="18" charset="0"/>
                      </a:rPr>
                      <m:t>𝒌</m:t>
                    </m:r>
                    <m:r>
                      <a:rPr lang="en-US" sz="2400" b="1" i="1" baseline="30000" dirty="0" err="1">
                        <a:solidFill>
                          <a:schemeClr val="accent2"/>
                        </a:solidFill>
                        <a:latin typeface="Cambria Math" panose="02040503050406030204" pitchFamily="18" charset="0"/>
                      </a:rPr>
                      <m:t>𝟐</m:t>
                    </m:r>
                  </m:oMath>
                </a14:m>
                <a:endParaRPr lang="en-US" sz="2400" b="1" baseline="30000" dirty="0">
                  <a:solidFill>
                    <a:schemeClr val="accent2"/>
                  </a:solidFill>
                </a:endParaRPr>
              </a:p>
              <a:p>
                <a:pPr eaLnBrk="1" hangingPunct="1"/>
                <a:endParaRPr lang="en-US" sz="2400" b="1" dirty="0">
                  <a:solidFill>
                    <a:schemeClr val="accent2"/>
                  </a:solidFill>
                </a:endParaRPr>
              </a:p>
              <a:p>
                <a:pPr eaLnBrk="1" hangingPunct="1"/>
                <a:r>
                  <a:rPr lang="en-US" sz="2400" dirty="0"/>
                  <a:t>Singular values can be used to estimate how many components to keep</a:t>
                </a:r>
              </a:p>
              <a:p>
                <a:pPr eaLnBrk="1" hangingPunct="1"/>
                <a:endParaRPr lang="en-US" sz="2400" dirty="0"/>
              </a:p>
              <a:p>
                <a:pPr eaLnBrk="1" hangingPunct="1"/>
                <a:r>
                  <a:rPr lang="en-US" sz="2400" b="1" i="1" dirty="0"/>
                  <a:t>Rule of thumb:</a:t>
                </a:r>
                <a:r>
                  <a:rPr lang="en-US" sz="2400" dirty="0"/>
                  <a:t> keep enough to explain </a:t>
                </a:r>
                <a:r>
                  <a:rPr lang="en-US" sz="2400" b="1" i="1" dirty="0"/>
                  <a:t>85%</a:t>
                </a:r>
                <a:r>
                  <a:rPr lang="en-US" sz="2400" dirty="0"/>
                  <a:t> of the variation: </a:t>
                </a:r>
              </a:p>
            </p:txBody>
          </p:sp>
        </mc:Choice>
        <mc:Fallback xmlns="">
          <p:sp>
            <p:nvSpPr>
              <p:cNvPr id="3076" name="Content Placeholder 2"/>
              <p:cNvSpPr>
                <a:spLocks noGrp="1" noRot="1" noChangeAspect="1" noMove="1" noResize="1" noEditPoints="1" noAdjustHandles="1" noChangeArrowheads="1" noChangeShapeType="1" noTextEdit="1"/>
              </p:cNvSpPr>
              <p:nvPr>
                <p:ph idx="1"/>
              </p:nvPr>
            </p:nvSpPr>
            <p:spPr>
              <a:xfrm>
                <a:off x="533400" y="1752600"/>
                <a:ext cx="11201400" cy="3505200"/>
              </a:xfrm>
              <a:blipFill>
                <a:blip r:embed="rId3"/>
                <a:stretch>
                  <a:fillRect l="-490" t="-1217"/>
                </a:stretch>
              </a:blipFill>
            </p:spPr>
            <p:txBody>
              <a:bodyPr/>
              <a:lstStyle/>
              <a:p>
                <a:r>
                  <a:rPr lang="en-US">
                    <a:noFill/>
                  </a:rPr>
                  <a:t> </a:t>
                </a:r>
              </a:p>
            </p:txBody>
          </p:sp>
        </mc:Fallback>
      </mc:AlternateContent>
      <p:graphicFrame>
        <p:nvGraphicFramePr>
          <p:cNvPr id="3074" name="Object 2"/>
          <p:cNvGraphicFramePr>
            <a:graphicFrameLocks noChangeAspect="1"/>
          </p:cNvGraphicFramePr>
          <p:nvPr/>
        </p:nvGraphicFramePr>
        <p:xfrm>
          <a:off x="5029200" y="4724400"/>
          <a:ext cx="2514600" cy="1939834"/>
        </p:xfrm>
        <a:graphic>
          <a:graphicData uri="http://schemas.openxmlformats.org/presentationml/2006/ole">
            <mc:AlternateContent xmlns:mc="http://schemas.openxmlformats.org/markup-compatibility/2006">
              <mc:Choice xmlns:v="urn:schemas-microsoft-com:vml" Requires="v">
                <p:oleObj spid="_x0000_s4133" name="Equation" r:id="rId4" imgW="838080" imgH="888840" progId="Equation.3">
                  <p:embed/>
                </p:oleObj>
              </mc:Choice>
              <mc:Fallback>
                <p:oleObj name="Equation" r:id="rId4" imgW="838080" imgH="8888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724400"/>
                        <a:ext cx="2514600" cy="1939834"/>
                      </a:xfrm>
                      <a:prstGeom prst="rect">
                        <a:avLst/>
                      </a:prstGeom>
                      <a:noFill/>
                    </p:spPr>
                  </p:pic>
                </p:oleObj>
              </mc:Fallback>
            </mc:AlternateContent>
          </a:graphicData>
        </a:graphic>
      </p:graphicFrame>
    </p:spTree>
    <p:extLst>
      <p:ext uri="{BB962C8B-B14F-4D97-AF65-F5344CB8AC3E}">
        <p14:creationId xmlns:p14="http://schemas.microsoft.com/office/powerpoint/2010/main" val="3402434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25675" y="2479674"/>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4876800" y="2479674"/>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8382000" y="2479674"/>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6629400" y="2479674"/>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3048001" y="1546225"/>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9067800" y="1546225"/>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7286625" y="1524000"/>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5562600" y="1546225"/>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4267200" y="15462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1752601" y="4724400"/>
            <a:ext cx="833883"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3140076" y="2209800"/>
            <a:ext cx="926857" cy="333617"/>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5410200" y="2479674"/>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6629400" y="2479674"/>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7162800" y="2479674"/>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6629400" y="2936874"/>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8382000" y="2936874"/>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8686800" y="255904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3" name="Text Box 19"/>
          <p:cNvSpPr txBox="1">
            <a:spLocks noChangeArrowheads="1"/>
          </p:cNvSpPr>
          <p:nvPr/>
        </p:nvSpPr>
        <p:spPr bwMode="auto">
          <a:xfrm>
            <a:off x="8915401" y="3106737"/>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4" name="Text Box 20"/>
          <p:cNvSpPr txBox="1">
            <a:spLocks noChangeArrowheads="1"/>
          </p:cNvSpPr>
          <p:nvPr/>
        </p:nvSpPr>
        <p:spPr bwMode="auto">
          <a:xfrm rot="-5400000">
            <a:off x="5458871" y="3362978"/>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5" name="Text Box 21"/>
          <p:cNvSpPr txBox="1">
            <a:spLocks noChangeArrowheads="1"/>
          </p:cNvSpPr>
          <p:nvPr/>
        </p:nvSpPr>
        <p:spPr bwMode="auto">
          <a:xfrm>
            <a:off x="7239001" y="3092449"/>
            <a:ext cx="73609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noise</a:t>
            </a:r>
          </a:p>
        </p:txBody>
      </p:sp>
      <p:sp>
        <p:nvSpPr>
          <p:cNvPr id="16406" name="Text Box 22"/>
          <p:cNvSpPr txBox="1">
            <a:spLocks noChangeArrowheads="1"/>
          </p:cNvSpPr>
          <p:nvPr/>
        </p:nvSpPr>
        <p:spPr bwMode="auto">
          <a:xfrm rot="-5400000">
            <a:off x="4535825" y="3327259"/>
            <a:ext cx="1210588"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significant</a:t>
            </a:r>
          </a:p>
        </p:txBody>
      </p:sp>
      <p:sp>
        <p:nvSpPr>
          <p:cNvPr id="16407" name="Text Box 23"/>
          <p:cNvSpPr txBox="1">
            <a:spLocks noChangeArrowheads="1"/>
          </p:cNvSpPr>
          <p:nvPr/>
        </p:nvSpPr>
        <p:spPr bwMode="auto">
          <a:xfrm>
            <a:off x="6629401" y="2559049"/>
            <a:ext cx="543739" cy="363818"/>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t>sig.</a:t>
            </a:r>
          </a:p>
        </p:txBody>
      </p:sp>
      <p:sp>
        <p:nvSpPr>
          <p:cNvPr id="16408" name="Text Box 24"/>
          <p:cNvSpPr txBox="1">
            <a:spLocks noChangeArrowheads="1"/>
          </p:cNvSpPr>
          <p:nvPr/>
        </p:nvSpPr>
        <p:spPr bwMode="auto">
          <a:xfrm>
            <a:off x="4286250" y="3213099"/>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t>=</a:t>
            </a:r>
          </a:p>
        </p:txBody>
      </p:sp>
      <p:sp>
        <p:nvSpPr>
          <p:cNvPr id="16409" name="Rectangle 25"/>
          <p:cNvSpPr>
            <a:spLocks noGrp="1" noChangeArrowheads="1"/>
          </p:cNvSpPr>
          <p:nvPr>
            <p:ph type="title"/>
          </p:nvPr>
        </p:nvSpPr>
        <p:spPr/>
        <p:txBody>
          <a:bodyPr/>
          <a:lstStyle/>
          <a:p>
            <a:pPr eaLnBrk="1" hangingPunct="1"/>
            <a:r>
              <a:rPr lang="en-US">
                <a:solidFill>
                  <a:schemeClr val="tx1"/>
                </a:solidFill>
              </a:rPr>
              <a:t>SVD and Rank-</a:t>
            </a:r>
            <a:r>
              <a:rPr lang="en-US" b="1">
                <a:solidFill>
                  <a:schemeClr val="accent2"/>
                </a:solidFill>
              </a:rPr>
              <a:t>k</a:t>
            </a:r>
            <a:r>
              <a:rPr lang="en-US" i="1">
                <a:solidFill>
                  <a:schemeClr val="tx1"/>
                </a:solidFill>
              </a:rPr>
              <a:t>  </a:t>
            </a:r>
            <a:r>
              <a:rPr lang="en-US">
                <a:solidFill>
                  <a:schemeClr val="tx1"/>
                </a:solidFill>
              </a:rPr>
              <a:t>approximations </a:t>
            </a:r>
          </a:p>
        </p:txBody>
      </p:sp>
      <mc:AlternateContent xmlns:mc="http://schemas.openxmlformats.org/markup-compatibility/2006" xmlns:a14="http://schemas.microsoft.com/office/drawing/2010/main">
        <mc:Choice Requires="a14">
          <p:sp>
            <p:nvSpPr>
              <p:cNvPr id="2" name="TextBox 1"/>
              <p:cNvSpPr txBox="1"/>
              <p:nvPr/>
            </p:nvSpPr>
            <p:spPr>
              <a:xfrm>
                <a:off x="1524000" y="5222874"/>
                <a:ext cx="9608721" cy="1335815"/>
              </a:xfrm>
              <a:prstGeom prst="rect">
                <a:avLst/>
              </a:prstGeom>
              <a:noFill/>
            </p:spPr>
            <p:txBody>
              <a:bodyPr wrap="none" rtlCol="0">
                <a:spAutoFit/>
              </a:bodyPr>
              <a:lstStyle/>
              <a:p>
                <a:r>
                  <a:rPr lang="en-US" sz="2000" dirty="0"/>
                  <a:t>We keep the k most important singular vectors</a:t>
                </a:r>
              </a:p>
              <a:p>
                <a:r>
                  <a:rPr lang="en-US" sz="2000" dirty="0"/>
                  <a:t>The matrix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𝑈</m:t>
                        </m:r>
                      </m:e>
                      <m:sub>
                        <m:r>
                          <a:rPr lang="en-US" sz="2000" i="1">
                            <a:latin typeface="Cambria Math" panose="02040503050406030204" pitchFamily="18" charset="0"/>
                          </a:rPr>
                          <m:t>𝑘</m:t>
                        </m:r>
                      </m:sub>
                    </m:sSub>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Σ</m:t>
                        </m:r>
                      </m:e>
                      <m:sub>
                        <m:r>
                          <a:rPr lang="en-US" sz="2000" i="1">
                            <a:latin typeface="Cambria Math" panose="02040503050406030204" pitchFamily="18" charset="0"/>
                          </a:rPr>
                          <m:t>𝑘</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𝑉</m:t>
                        </m:r>
                      </m:e>
                      <m:sub>
                        <m:r>
                          <a:rPr lang="en-US" sz="2000" i="1">
                            <a:latin typeface="Cambria Math" panose="02040503050406030204" pitchFamily="18" charset="0"/>
                          </a:rPr>
                          <m:t>𝑘</m:t>
                        </m:r>
                      </m:sub>
                      <m:sup>
                        <m:r>
                          <a:rPr lang="en-US" sz="2000" i="1">
                            <a:latin typeface="Cambria Math" panose="02040503050406030204" pitchFamily="18" charset="0"/>
                          </a:rPr>
                          <m:t>𝑇</m:t>
                        </m:r>
                      </m:sup>
                    </m:sSubSup>
                  </m:oMath>
                </a14:m>
                <a:r>
                  <a:rPr lang="en-US" sz="2000" dirty="0"/>
                  <a:t> is </a:t>
                </a:r>
                <a:r>
                  <a:rPr lang="en-US" sz="2000" dirty="0">
                    <a:solidFill>
                      <a:srgbClr val="FF0000"/>
                    </a:solidFill>
                  </a:rPr>
                  <a:t>a rank-k approximation </a:t>
                </a:r>
                <a:r>
                  <a:rPr lang="en-US" sz="2000" dirty="0"/>
                  <a:t>of A</a:t>
                </a:r>
              </a:p>
              <a:p>
                <a:r>
                  <a:rPr lang="en-US" sz="2000" dirty="0"/>
                  <a:t>The idea is that this is the part that has the useful information and noise is removed</a:t>
                </a:r>
              </a:p>
              <a:p>
                <a:r>
                  <a:rPr lang="en-US" sz="2000" dirty="0"/>
                  <a:t>This is also the </a:t>
                </a:r>
                <a:r>
                  <a:rPr lang="en-US" sz="2000" dirty="0">
                    <a:solidFill>
                      <a:srgbClr val="FF0000"/>
                    </a:solidFill>
                  </a:rPr>
                  <a:t>best</a:t>
                </a:r>
                <a:r>
                  <a:rPr lang="en-US" sz="2000" dirty="0"/>
                  <a:t> rank-k approximation (closest to the original A)</a:t>
                </a:r>
              </a:p>
            </p:txBody>
          </p:sp>
        </mc:Choice>
        <mc:Fallback xmlns="">
          <p:sp>
            <p:nvSpPr>
              <p:cNvPr id="2" name="TextBox 1"/>
              <p:cNvSpPr txBox="1">
                <a:spLocks noRot="1" noChangeAspect="1" noMove="1" noResize="1" noEditPoints="1" noAdjustHandles="1" noChangeArrowheads="1" noChangeShapeType="1" noTextEdit="1"/>
              </p:cNvSpPr>
              <p:nvPr/>
            </p:nvSpPr>
            <p:spPr>
              <a:xfrm>
                <a:off x="1524000" y="5222874"/>
                <a:ext cx="9608721" cy="1335815"/>
              </a:xfrm>
              <a:prstGeom prst="rect">
                <a:avLst/>
              </a:prstGeom>
              <a:blipFill>
                <a:blip r:embed="rId2"/>
                <a:stretch>
                  <a:fillRect l="-635" t="-2283" b="-7763"/>
                </a:stretch>
              </a:blipFill>
            </p:spPr>
            <p:txBody>
              <a:bodyPr/>
              <a:lstStyle/>
              <a:p>
                <a:r>
                  <a:rPr lang="en-US">
                    <a:noFill/>
                  </a:rPr>
                  <a:t> </a:t>
                </a:r>
              </a:p>
            </p:txBody>
          </p:sp>
        </mc:Fallback>
      </mc:AlternateContent>
    </p:spTree>
    <p:extLst>
      <p:ext uri="{BB962C8B-B14F-4D97-AF65-F5344CB8AC3E}">
        <p14:creationId xmlns:p14="http://schemas.microsoft.com/office/powerpoint/2010/main" val="3767353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𝑛𝑛</m:t>
                                    </m:r>
                                  </m:sub>
                                </m:sSub>
                              </m:e>
                            </m:mr>
                          </m:m>
                        </m:e>
                      </m:d>
                    </m:oMath>
                  </m:oMathPara>
                </a14:m>
                <a:endParaRPr lang="en-US" dirty="0"/>
              </a:p>
              <a:p>
                <a:pPr marL="0" indent="0">
                  <a:buNone/>
                </a:pPr>
                <a:endParaRPr lang="en-US" dirty="0"/>
              </a:p>
              <a:p>
                <a:pPr marL="0" indent="0">
                  <a:buNone/>
                </a:pPr>
                <a:endParaRPr lang="en-US" dirty="0"/>
              </a:p>
              <a:p>
                <a:pPr marL="0" indent="0">
                  <a:buNone/>
                </a:pP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panose="02040503050406030204" pitchFamily="18" charset="0"/>
                            </a:rPr>
                          </m:ctrlPr>
                        </m:sSupPr>
                        <m:e>
                          <m:r>
                            <a:rPr lang="en-US" b="0" i="1" smtClean="0">
                              <a:latin typeface="Cambria Math"/>
                            </a:rPr>
                            <m:t>𝑉</m:t>
                          </m:r>
                        </m:e>
                        <m:sup>
                          <m:r>
                            <a:rPr lang="en-US" b="0" i="1" smtClean="0">
                              <a:latin typeface="Cambria Math"/>
                            </a:rPr>
                            <m:t>𝑇</m:t>
                          </m:r>
                        </m:sup>
                      </m:sSup>
                    </m:oMath>
                  </m:oMathPara>
                </a14:m>
                <a:endParaRPr lang="en-US" dirty="0"/>
              </a:p>
              <a:p>
                <a:pPr marL="0" indent="0">
                  <a:buNone/>
                </a:pPr>
                <a:endParaRPr lang="en-US" dirty="0"/>
              </a:p>
              <a:p>
                <a:r>
                  <a:rPr lang="en-US" dirty="0"/>
                  <a:t>First right singular vector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a14:m>
                <a:endParaRPr lang="en-US" b="0" dirty="0"/>
              </a:p>
              <a:p>
                <a:pPr lvl="1"/>
                <a:r>
                  <a:rPr lang="en-US" dirty="0"/>
                  <a:t>More or less same weight to all drugs</a:t>
                </a:r>
              </a:p>
              <a:p>
                <a:pPr lvl="1"/>
                <a:r>
                  <a:rPr lang="en-US" dirty="0"/>
                  <a:t>Discriminates heavy from light users</a:t>
                </a:r>
              </a:p>
              <a:p>
                <a:r>
                  <a:rPr lang="en-US" dirty="0"/>
                  <a:t>Second right singular vector</a:t>
                </a:r>
              </a:p>
              <a:p>
                <a:pPr lvl="1"/>
                <a:r>
                  <a:rPr lang="en-US" dirty="0"/>
                  <a:t>Positive values for legal drugs, negative for illegal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7772400" y="2063234"/>
            <a:ext cx="1056700" cy="369332"/>
          </a:xfrm>
          <a:prstGeom prst="rect">
            <a:avLst/>
          </a:prstGeom>
          <a:noFill/>
        </p:spPr>
        <p:txBody>
          <a:bodyPr wrap="none" rtlCol="0">
            <a:spAutoFit/>
          </a:bodyPr>
          <a:lstStyle/>
          <a:p>
            <a:r>
              <a:rPr lang="en-US" dirty="0"/>
              <a:t>students</a:t>
            </a:r>
          </a:p>
        </p:txBody>
      </p:sp>
      <p:sp>
        <p:nvSpPr>
          <p:cNvPr id="6" name="TextBox 5"/>
          <p:cNvSpPr txBox="1"/>
          <p:nvPr/>
        </p:nvSpPr>
        <p:spPr>
          <a:xfrm>
            <a:off x="6096001" y="1143000"/>
            <a:ext cx="761747" cy="369332"/>
          </a:xfrm>
          <a:prstGeom prst="rect">
            <a:avLst/>
          </a:prstGeom>
          <a:noFill/>
        </p:spPr>
        <p:txBody>
          <a:bodyPr wrap="none" rtlCol="0">
            <a:spAutoFit/>
          </a:bodyPr>
          <a:lstStyle/>
          <a:p>
            <a:r>
              <a:rPr lang="en-US" dirty="0"/>
              <a:t>drugs</a:t>
            </a:r>
          </a:p>
        </p:txBody>
      </p:sp>
      <p:cxnSp>
        <p:nvCxnSpPr>
          <p:cNvPr id="8" name="Straight Connector 7"/>
          <p:cNvCxnSpPr/>
          <p:nvPr/>
        </p:nvCxnSpPr>
        <p:spPr>
          <a:xfrm>
            <a:off x="6476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910274"/>
            <a:ext cx="671979" cy="369332"/>
          </a:xfrm>
          <a:prstGeom prst="rect">
            <a:avLst/>
          </a:prstGeom>
          <a:noFill/>
        </p:spPr>
        <p:txBody>
          <a:bodyPr wrap="none" rtlCol="0">
            <a:spAutoFit/>
          </a:bodyPr>
          <a:lstStyle/>
          <a:p>
            <a:r>
              <a:rPr lang="en-US" dirty="0"/>
              <a:t>legal</a:t>
            </a:r>
          </a:p>
        </p:txBody>
      </p:sp>
      <p:sp>
        <p:nvSpPr>
          <p:cNvPr id="10" name="TextBox 9"/>
          <p:cNvSpPr txBox="1"/>
          <p:nvPr/>
        </p:nvSpPr>
        <p:spPr>
          <a:xfrm>
            <a:off x="6629401" y="2910274"/>
            <a:ext cx="774571" cy="369332"/>
          </a:xfrm>
          <a:prstGeom prst="rect">
            <a:avLst/>
          </a:prstGeom>
          <a:noFill/>
        </p:spPr>
        <p:txBody>
          <a:bodyPr wrap="none" rtlCol="0">
            <a:spAutoFit/>
          </a:bodyPr>
          <a:lstStyle/>
          <a:p>
            <a:r>
              <a:rPr lang="en-US" dirty="0"/>
              <a:t>illegal</a:t>
            </a:r>
          </a:p>
        </p:txBody>
      </p:sp>
      <mc:AlternateContent xmlns:mc="http://schemas.openxmlformats.org/markup-compatibility/2006" xmlns:a14="http://schemas.microsoft.com/office/drawing/2010/main">
        <mc:Choice Requires="a14">
          <p:sp>
            <p:nvSpPr>
              <p:cNvPr id="12" name="TextBox 11"/>
              <p:cNvSpPr txBox="1"/>
              <p:nvPr/>
            </p:nvSpPr>
            <p:spPr>
              <a:xfrm>
                <a:off x="4820362" y="3321977"/>
                <a:ext cx="3313023" cy="391646"/>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𝑖𝑗</m:t>
                        </m:r>
                      </m:sub>
                    </m:sSub>
                  </m:oMath>
                </a14:m>
                <a:r>
                  <a:rPr lang="en-US" dirty="0"/>
                  <a:t>: usage of student </a:t>
                </a:r>
                <a:r>
                  <a:rPr lang="en-US" dirty="0" err="1"/>
                  <a:t>i</a:t>
                </a:r>
                <a:r>
                  <a:rPr lang="en-US" dirty="0"/>
                  <a:t> of drug j</a:t>
                </a:r>
              </a:p>
            </p:txBody>
          </p:sp>
        </mc:Choice>
        <mc:Fallback xmlns="">
          <p:sp>
            <p:nvSpPr>
              <p:cNvPr id="12" name="TextBox 11"/>
              <p:cNvSpPr txBox="1">
                <a:spLocks noRot="1" noChangeAspect="1" noMove="1" noResize="1" noEditPoints="1" noAdjustHandles="1" noChangeArrowheads="1" noChangeShapeType="1" noTextEdit="1"/>
              </p:cNvSpPr>
              <p:nvPr/>
            </p:nvSpPr>
            <p:spPr>
              <a:xfrm>
                <a:off x="4820362" y="3321977"/>
                <a:ext cx="3313023" cy="391646"/>
              </a:xfrm>
              <a:prstGeom prst="rect">
                <a:avLst/>
              </a:prstGeom>
              <a:blipFill>
                <a:blip r:embed="rId3"/>
                <a:stretch>
                  <a:fillRect t="-9375" r="-737" b="-18750"/>
                </a:stretch>
              </a:blipFill>
            </p:spPr>
            <p:txBody>
              <a:bodyPr/>
              <a:lstStyle/>
              <a:p>
                <a:r>
                  <a:rPr lang="en-US">
                    <a:noFill/>
                  </a:rPr>
                  <a:t> </a:t>
                </a:r>
              </a:p>
            </p:txBody>
          </p:sp>
        </mc:Fallback>
      </mc:AlternateContent>
      <p:cxnSp>
        <p:nvCxnSpPr>
          <p:cNvPr id="14" name="Straight Arrow Connector 13"/>
          <p:cNvCxnSpPr/>
          <p:nvPr/>
        </p:nvCxnSpPr>
        <p:spPr>
          <a:xfrm>
            <a:off x="8229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229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248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9220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363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947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357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829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39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432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216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357362" y="6172200"/>
            <a:ext cx="877163" cy="369332"/>
          </a:xfrm>
          <a:prstGeom prst="rect">
            <a:avLst/>
          </a:prstGeom>
          <a:noFill/>
        </p:spPr>
        <p:txBody>
          <a:bodyPr wrap="none" rtlCol="0">
            <a:spAutoFit/>
          </a:bodyPr>
          <a:lstStyle/>
          <a:p>
            <a:r>
              <a:rPr lang="en-US" dirty="0"/>
              <a:t>Drug 2</a:t>
            </a:r>
          </a:p>
        </p:txBody>
      </p:sp>
      <p:sp>
        <p:nvSpPr>
          <p:cNvPr id="31" name="TextBox 30"/>
          <p:cNvSpPr txBox="1"/>
          <p:nvPr/>
        </p:nvSpPr>
        <p:spPr>
          <a:xfrm>
            <a:off x="7809638" y="4126468"/>
            <a:ext cx="877163" cy="369332"/>
          </a:xfrm>
          <a:prstGeom prst="rect">
            <a:avLst/>
          </a:prstGeom>
          <a:noFill/>
        </p:spPr>
        <p:txBody>
          <a:bodyPr wrap="none" rtlCol="0">
            <a:spAutoFit/>
          </a:bodyPr>
          <a:lstStyle/>
          <a:p>
            <a:r>
              <a:rPr lang="en-US" dirty="0"/>
              <a:t>Drug 1</a:t>
            </a:r>
          </a:p>
        </p:txBody>
      </p:sp>
      <p:sp>
        <p:nvSpPr>
          <p:cNvPr id="32" name="Rectangle 31"/>
          <p:cNvSpPr/>
          <p:nvPr/>
        </p:nvSpPr>
        <p:spPr>
          <a:xfrm>
            <a:off x="8791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516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33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chemeClr val="tx1"/>
                </a:solidFill>
              </a:rPr>
              <a:t>Rank-</a:t>
            </a:r>
            <a:r>
              <a:rPr lang="en-US" b="1" dirty="0">
                <a:solidFill>
                  <a:schemeClr val="accent2"/>
                </a:solidFill>
              </a:rPr>
              <a:t>k</a:t>
            </a:r>
            <a:r>
              <a:rPr lang="en-US" dirty="0">
                <a:solidFill>
                  <a:schemeClr val="tx1"/>
                </a:solidFill>
              </a:rPr>
              <a:t> approximations (</a:t>
            </a:r>
            <a:r>
              <a:rPr lang="en-US" i="1" dirty="0" err="1">
                <a:solidFill>
                  <a:schemeClr val="tx1"/>
                </a:solidFill>
              </a:rPr>
              <a:t>A</a:t>
            </a:r>
            <a:r>
              <a:rPr lang="en-US" i="1" baseline="-25000" dirty="0" err="1">
                <a:solidFill>
                  <a:schemeClr val="tx1"/>
                </a:solidFill>
              </a:rPr>
              <a:t>k</a:t>
            </a:r>
            <a:r>
              <a:rPr lang="en-US" dirty="0">
                <a:solidFill>
                  <a:schemeClr val="tx1"/>
                </a:solidFill>
              </a:rPr>
              <a:t>)</a:t>
            </a:r>
          </a:p>
        </p:txBody>
      </p:sp>
      <mc:AlternateContent xmlns:mc="http://schemas.openxmlformats.org/markup-compatibility/2006" xmlns:a14="http://schemas.microsoft.com/office/drawing/2010/main">
        <mc:Choice Requires="a14">
          <p:sp>
            <p:nvSpPr>
              <p:cNvPr id="17411" name="Text Box 7"/>
              <p:cNvSpPr txBox="1">
                <a:spLocks noChangeArrowheads="1"/>
              </p:cNvSpPr>
              <p:nvPr/>
            </p:nvSpPr>
            <p:spPr bwMode="auto">
              <a:xfrm>
                <a:off x="762000" y="4267200"/>
                <a:ext cx="9564688" cy="1902124"/>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oMath>
                </a14:m>
                <a:r>
                  <a:rPr lang="en-US" sz="2400" dirty="0"/>
                  <a:t>orthogonal matrix containing the top </a:t>
                </a:r>
                <a:r>
                  <a:rPr lang="en-US" sz="2400" b="1" i="1" dirty="0">
                    <a:solidFill>
                      <a:schemeClr val="accent2"/>
                    </a:solidFill>
                  </a:rPr>
                  <a:t>k</a:t>
                </a:r>
                <a:r>
                  <a:rPr lang="en-US" sz="2400" dirty="0"/>
                  <a:t> left singular vectors of </a:t>
                </a:r>
                <a:r>
                  <a:rPr lang="en-US" sz="2400" b="1" dirty="0">
                    <a:solidFill>
                      <a:schemeClr val="accent2"/>
                    </a:solidFill>
                  </a:rPr>
                  <a:t>A</a:t>
                </a:r>
                <a:r>
                  <a:rPr lang="en-US" sz="2400" dirty="0"/>
                  <a:t>.</a:t>
                </a:r>
              </a:p>
              <a:p>
                <a:pPr>
                  <a:lnSpc>
                    <a:spcPct val="98000"/>
                  </a:lnSpc>
                  <a:buClr>
                    <a:srgbClr val="000000"/>
                  </a:buClr>
                  <a:buSzPct val="100000"/>
                </a:pPr>
                <a14:m>
                  <m:oMath xmlns:m="http://schemas.openxmlformats.org/officeDocument/2006/math">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a:solidFill>
                          <a:schemeClr val="accent2"/>
                        </a:solidFill>
                        <a:latin typeface="Cambria Math"/>
                      </a:rPr>
                      <m:t>:</m:t>
                    </m:r>
                    <m:r>
                      <a:rPr lang="en-US" sz="2400" i="1" dirty="0">
                        <a:latin typeface="Cambria Math"/>
                      </a:rPr>
                      <m:t> </m:t>
                    </m:r>
                  </m:oMath>
                </a14:m>
                <a:r>
                  <a:rPr lang="en-US" sz="2400" dirty="0"/>
                  <a:t>orthogonal matrix containing the top </a:t>
                </a:r>
                <a:r>
                  <a:rPr lang="en-US" sz="2400" b="1" i="1" dirty="0">
                    <a:solidFill>
                      <a:schemeClr val="accent2"/>
                    </a:solidFill>
                  </a:rPr>
                  <a:t>k</a:t>
                </a:r>
                <a:r>
                  <a:rPr lang="en-US" sz="2400" dirty="0"/>
                  <a:t> right singular vectors of </a:t>
                </a:r>
                <a:r>
                  <a:rPr lang="en-US" sz="2400" b="1" dirty="0">
                    <a:solidFill>
                      <a:schemeClr val="accent2"/>
                    </a:solidFill>
                  </a:rPr>
                  <a:t>A</a:t>
                </a:r>
                <a:r>
                  <a:rPr lang="en-US" sz="2400" dirty="0"/>
                  <a:t>.</a:t>
                </a:r>
              </a:p>
              <a:p>
                <a:pPr>
                  <a:lnSpc>
                    <a:spcPct val="98000"/>
                  </a:lnSpc>
                  <a:buClr>
                    <a:srgbClr val="000000"/>
                  </a:buClr>
                  <a:buSzPct val="100000"/>
                  <a:buFont typeface="Calibri" pitchFamily="34" charset="0"/>
                  <a:buNone/>
                </a:pPr>
                <a14:m>
                  <m:oMath xmlns:m="http://schemas.openxmlformats.org/officeDocument/2006/math">
                    <m:sSub>
                      <m:sSubPr>
                        <m:ctrlPr>
                          <a:rPr lang="en-US" sz="2400" b="1" i="1">
                            <a:solidFill>
                              <a:schemeClr val="accent2"/>
                            </a:solidFill>
                            <a:latin typeface="Cambria Math" panose="02040503050406030204" pitchFamily="18" charset="0"/>
                          </a:rPr>
                        </m:ctrlPr>
                      </m:sSubPr>
                      <m:e>
                        <m:r>
                          <a:rPr lang="en-US" sz="2400" b="1" i="1">
                            <a:solidFill>
                              <a:schemeClr val="accent2"/>
                            </a:solidFill>
                            <a:latin typeface="Cambria Math"/>
                          </a:rPr>
                          <m:t>𝜮</m:t>
                        </m:r>
                      </m:e>
                      <m:sub>
                        <m:r>
                          <a:rPr lang="en-US" sz="2400" b="1" i="1">
                            <a:solidFill>
                              <a:schemeClr val="accent2"/>
                            </a:solidFill>
                            <a:latin typeface="Cambria Math"/>
                          </a:rPr>
                          <m:t>𝒌</m:t>
                        </m:r>
                      </m:sub>
                    </m:sSub>
                  </m:oMath>
                </a14:m>
                <a:r>
                  <a:rPr lang="en-US" sz="2400" b="1" i="1" dirty="0">
                    <a:solidFill>
                      <a:schemeClr val="accent2"/>
                    </a:solidFill>
                  </a:rPr>
                  <a:t>: </a:t>
                </a:r>
                <a:r>
                  <a:rPr lang="en-US" sz="2400" dirty="0"/>
                  <a:t>diagonal matrix containing the top </a:t>
                </a:r>
                <a:r>
                  <a:rPr lang="en-US" sz="2400" b="1" i="1" dirty="0">
                    <a:solidFill>
                      <a:schemeClr val="accent2"/>
                    </a:solidFill>
                  </a:rPr>
                  <a:t>k</a:t>
                </a:r>
                <a:r>
                  <a:rPr lang="en-US" sz="2400" dirty="0"/>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r>
                  <a:rPr lang="en-US" sz="2400" b="1" dirty="0" err="1">
                    <a:solidFill>
                      <a:schemeClr val="accent2"/>
                    </a:solidFill>
                  </a:rPr>
                  <a:t>A</a:t>
                </a:r>
                <a:r>
                  <a:rPr lang="en-US" sz="2400" b="1" baseline="-25000" dirty="0" err="1">
                    <a:solidFill>
                      <a:schemeClr val="accent2"/>
                    </a:solidFill>
                  </a:rPr>
                  <a:t>k</a:t>
                </a:r>
                <a:r>
                  <a:rPr lang="en-US" sz="2400" b="1" dirty="0">
                    <a:solidFill>
                      <a:schemeClr val="accent2"/>
                    </a:solidFill>
                  </a:rPr>
                  <a:t> </a:t>
                </a:r>
                <a:r>
                  <a:rPr lang="en-US" sz="2400" dirty="0"/>
                  <a:t>is a </a:t>
                </a:r>
                <a:r>
                  <a:rPr lang="en-US" sz="2400" dirty="0">
                    <a:solidFill>
                      <a:srgbClr val="0070C0"/>
                    </a:solidFill>
                  </a:rPr>
                  <a:t>rank-k</a:t>
                </a:r>
                <a:r>
                  <a:rPr lang="en-US" sz="2400" dirty="0"/>
                  <a:t> </a:t>
                </a:r>
                <a:r>
                  <a:rPr lang="en-US" sz="2400" dirty="0">
                    <a:solidFill>
                      <a:srgbClr val="0070C0"/>
                    </a:solidFill>
                  </a:rPr>
                  <a:t>approximation</a:t>
                </a:r>
                <a:r>
                  <a:rPr lang="en-US" sz="2400" dirty="0"/>
                  <a:t> of</a:t>
                </a:r>
                <a:r>
                  <a:rPr lang="en-US" sz="2400" b="1" dirty="0">
                    <a:solidFill>
                      <a:schemeClr val="accent2"/>
                    </a:solidFill>
                  </a:rPr>
                  <a:t> A</a:t>
                </a:r>
                <a:endParaRPr lang="en-US" sz="2400" baseline="-25000" dirty="0"/>
              </a:p>
            </p:txBody>
          </p:sp>
        </mc:Choice>
        <mc:Fallback xmlns="">
          <p:sp>
            <p:nvSpPr>
              <p:cNvPr id="17411" name="Text Box 7"/>
              <p:cNvSpPr txBox="1">
                <a:spLocks noRot="1" noChangeAspect="1" noMove="1" noResize="1" noEditPoints="1" noAdjustHandles="1" noChangeArrowheads="1" noChangeShapeType="1" noTextEdit="1"/>
              </p:cNvSpPr>
              <p:nvPr/>
            </p:nvSpPr>
            <p:spPr bwMode="auto">
              <a:xfrm>
                <a:off x="762000" y="4267200"/>
                <a:ext cx="9564688" cy="1902124"/>
              </a:xfrm>
              <a:prstGeom prst="rect">
                <a:avLst/>
              </a:prstGeom>
              <a:blipFill>
                <a:blip r:embed="rId3"/>
                <a:stretch>
                  <a:fillRect l="-956" t="-2885" b="-6731"/>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2819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32766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d</a:t>
            </a:r>
          </a:p>
        </p:txBody>
      </p:sp>
      <p:sp>
        <p:nvSpPr>
          <p:cNvPr id="17414" name="TextBox 9"/>
          <p:cNvSpPr txBox="1">
            <a:spLocks noChangeArrowheads="1"/>
          </p:cNvSpPr>
          <p:nvPr/>
        </p:nvSpPr>
        <p:spPr bwMode="auto">
          <a:xfrm>
            <a:off x="51054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n x k</a:t>
            </a:r>
          </a:p>
        </p:txBody>
      </p:sp>
      <p:sp>
        <p:nvSpPr>
          <p:cNvPr id="17415" name="TextBox 10"/>
          <p:cNvSpPr txBox="1">
            <a:spLocks noChangeArrowheads="1"/>
          </p:cNvSpPr>
          <p:nvPr/>
        </p:nvSpPr>
        <p:spPr bwMode="auto">
          <a:xfrm>
            <a:off x="6477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k</a:t>
            </a:r>
          </a:p>
        </p:txBody>
      </p:sp>
      <p:sp>
        <p:nvSpPr>
          <p:cNvPr id="17416" name="TextBox 11"/>
          <p:cNvSpPr txBox="1">
            <a:spLocks noChangeArrowheads="1"/>
          </p:cNvSpPr>
          <p:nvPr/>
        </p:nvSpPr>
        <p:spPr bwMode="auto">
          <a:xfrm>
            <a:off x="8001000" y="3522664"/>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t>k x d</a:t>
            </a:r>
          </a:p>
        </p:txBody>
      </p:sp>
      <p:sp>
        <p:nvSpPr>
          <p:cNvPr id="2" name="Rectangle 1"/>
          <p:cNvSpPr/>
          <p:nvPr/>
        </p:nvSpPr>
        <p:spPr>
          <a:xfrm>
            <a:off x="6669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r>
              <a:rPr lang="en-US" b="1" dirty="0" err="1">
                <a:solidFill>
                  <a:schemeClr val="accent2"/>
                </a:solidFill>
              </a:rPr>
              <a:t>A</a:t>
            </a:r>
            <a:r>
              <a:rPr lang="en-US" b="1" baseline="-25000" dirty="0" err="1">
                <a:solidFill>
                  <a:schemeClr val="accent2"/>
                </a:solidFill>
              </a:rPr>
              <a:t>k</a:t>
            </a:r>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r>
              <a:rPr lang="en-US" b="1" dirty="0">
                <a:solidFill>
                  <a:schemeClr val="accent2"/>
                </a:solidFill>
              </a:rPr>
              <a:t>A</a:t>
            </a:r>
            <a:endParaRPr lang="en-US" sz="3200" baseline="-25000" dirty="0">
              <a:solidFill>
                <a:schemeClr val="tx1"/>
              </a:solidFill>
            </a:endParaRPr>
          </a:p>
        </p:txBody>
      </p:sp>
    </p:spTree>
    <p:extLst>
      <p:ext uri="{BB962C8B-B14F-4D97-AF65-F5344CB8AC3E}">
        <p14:creationId xmlns:p14="http://schemas.microsoft.com/office/powerpoint/2010/main" val="94719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SVD as an optimization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09600" y="1600200"/>
                <a:ext cx="10896600" cy="4876800"/>
              </a:xfrm>
            </p:spPr>
            <p:txBody>
              <a:bodyPr/>
              <a:lstStyle/>
              <a:p>
                <a:r>
                  <a:rPr lang="en-US" dirty="0"/>
                  <a:t>The </a:t>
                </a:r>
                <a:r>
                  <a:rPr lang="en-US" dirty="0">
                    <a:solidFill>
                      <a:schemeClr val="accent6">
                        <a:lumMod val="75000"/>
                      </a:schemeClr>
                    </a:solidFill>
                  </a:rPr>
                  <a:t>rank-k</a:t>
                </a:r>
                <a:r>
                  <a:rPr lang="en-US" dirty="0"/>
                  <a:t> </a:t>
                </a:r>
                <a:r>
                  <a:rPr lang="en-US" dirty="0">
                    <a:solidFill>
                      <a:schemeClr val="accent6">
                        <a:lumMod val="75000"/>
                      </a:schemeClr>
                    </a:solidFill>
                  </a:rPr>
                  <a:t>approximation</a:t>
                </a:r>
                <a:r>
                  <a:rPr lang="en-US" dirty="0"/>
                  <a:t> matrix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a:solidFill>
                      <a:srgbClr val="00B0F0"/>
                    </a:solidFill>
                  </a:rPr>
                  <a:t> </a:t>
                </a:r>
                <a:r>
                  <a:rPr lang="en-US" dirty="0"/>
                  <a:t>produced by the top-k singular vectors of A </a:t>
                </a:r>
                <a:r>
                  <a:rPr lang="en-US" dirty="0">
                    <a:solidFill>
                      <a:schemeClr val="accent6">
                        <a:lumMod val="75000"/>
                      </a:schemeClr>
                    </a:solidFill>
                  </a:rPr>
                  <a:t>minimizes</a:t>
                </a:r>
                <a:r>
                  <a:rPr lang="en-US" dirty="0"/>
                  <a:t> the </a:t>
                </a:r>
                <a:r>
                  <a:rPr lang="en-US" dirty="0" err="1">
                    <a:solidFill>
                      <a:srgbClr val="0070C0"/>
                    </a:solidFill>
                  </a:rPr>
                  <a:t>Frobenious</a:t>
                </a:r>
                <a:r>
                  <a:rPr lang="en-US" dirty="0">
                    <a:solidFill>
                      <a:srgbClr val="0070C0"/>
                    </a:solidFill>
                  </a:rPr>
                  <a:t> norm</a:t>
                </a:r>
                <a:r>
                  <a:rPr lang="en-US" dirty="0"/>
                  <a:t> of the difference with the matrix </a:t>
                </a:r>
                <a:r>
                  <a:rPr lang="en-US" dirty="0">
                    <a:solidFill>
                      <a:srgbClr val="0070C0"/>
                    </a:solidFill>
                  </a:rPr>
                  <a:t>A</a:t>
                </a:r>
              </a:p>
              <a:p>
                <a:endParaRPr lang="en-US" dirty="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arg</m:t>
                          </m:r>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solidFill>
                                        <a:srgbClr val="FF0000"/>
                                      </a:solidFill>
                                      <a:latin typeface="Cambria Math" panose="02040503050406030204" pitchFamily="18" charset="0"/>
                                    </a:rPr>
                                    <m:t>min</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09600" y="1600200"/>
                <a:ext cx="10896600" cy="4876800"/>
              </a:xfrm>
              <a:blipFill>
                <a:blip r:embed="rId2"/>
                <a:stretch>
                  <a:fillRect l="-727" t="-1375" r="-1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28801" y="5651483"/>
                <a:ext cx="8380051" cy="400110"/>
              </a:xfrm>
              <a:prstGeom prst="rect">
                <a:avLst/>
              </a:prstGeom>
              <a:noFill/>
              <a:ln>
                <a:solidFill>
                  <a:schemeClr val="accent1"/>
                </a:solidFill>
              </a:ln>
            </p:spPr>
            <p:txBody>
              <a:bodyPr wrap="none" rtlCol="0">
                <a:spAutoFit/>
              </a:bodyPr>
              <a:lstStyle/>
              <a:p>
                <a:r>
                  <a:rPr lang="en-US" sz="2000" dirty="0">
                    <a:solidFill>
                      <a:schemeClr val="accent6">
                        <a:lumMod val="75000"/>
                      </a:schemeClr>
                    </a:solidFill>
                  </a:rPr>
                  <a:t>Explanation</a:t>
                </a:r>
                <a:r>
                  <a:rPr lang="en-US" sz="2000" dirty="0"/>
                  <a:t>: The </a:t>
                </a:r>
                <a14:m>
                  <m:oMath xmlns:m="http://schemas.openxmlformats.org/officeDocument/2006/math">
                    <m:r>
                      <a:rPr lang="en-US" sz="2000" i="1">
                        <a:latin typeface="Cambria Math"/>
                      </a:rPr>
                      <m:t>(</m:t>
                    </m:r>
                    <m:r>
                      <a:rPr lang="en-US" sz="2000" i="1">
                        <a:latin typeface="Cambria Math"/>
                      </a:rPr>
                      <m:t>𝑖</m:t>
                    </m:r>
                    <m:r>
                      <a:rPr lang="en-US" sz="2000" i="1">
                        <a:latin typeface="Cambria Math"/>
                      </a:rPr>
                      <m:t>,</m:t>
                    </m:r>
                    <m:r>
                      <a:rPr lang="en-US" sz="2000" i="1">
                        <a:latin typeface="Cambria Math"/>
                      </a:rPr>
                      <m:t>𝑗</m:t>
                    </m:r>
                    <m:r>
                      <a:rPr lang="en-US" sz="2000" i="1">
                        <a:latin typeface="Cambria Math"/>
                      </a:rPr>
                      <m:t>)</m:t>
                    </m:r>
                  </m:oMath>
                </a14:m>
                <a:r>
                  <a:rPr lang="en-US" sz="2000" dirty="0"/>
                  <a:t> cell in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𝐴</m:t>
                        </m:r>
                      </m:e>
                      <m:sub>
                        <m:r>
                          <a:rPr lang="en-US" sz="2000" i="1">
                            <a:latin typeface="Cambria Math"/>
                          </a:rPr>
                          <m:t>𝑘</m:t>
                        </m:r>
                      </m:sub>
                    </m:sSub>
                  </m:oMath>
                </a14:m>
                <a:r>
                  <a:rPr lang="en-US" sz="2000" dirty="0"/>
                  <a:t>is close on average with the </a:t>
                </a:r>
                <a14:m>
                  <m:oMath xmlns:m="http://schemas.openxmlformats.org/officeDocument/2006/math">
                    <m:d>
                      <m:dPr>
                        <m:ctrlPr>
                          <a:rPr lang="en-US" sz="2000" i="1">
                            <a:latin typeface="Cambria Math" panose="02040503050406030204" pitchFamily="18" charset="0"/>
                          </a:rPr>
                        </m:ctrlPr>
                      </m:dPr>
                      <m:e>
                        <m:r>
                          <a:rPr lang="en-US" sz="2000" i="1">
                            <a:latin typeface="Cambria Math"/>
                          </a:rPr>
                          <m:t>𝑖</m:t>
                        </m:r>
                        <m:r>
                          <a:rPr lang="en-US" sz="2000" i="1">
                            <a:latin typeface="Cambria Math"/>
                          </a:rPr>
                          <m:t>,</m:t>
                        </m:r>
                        <m:r>
                          <a:rPr lang="en-US" sz="2000" i="1">
                            <a:latin typeface="Cambria Math"/>
                          </a:rPr>
                          <m:t>𝑗</m:t>
                        </m:r>
                      </m:e>
                    </m:d>
                    <m:r>
                      <a:rPr lang="el-GR" sz="2000" i="1">
                        <a:latin typeface="Cambria Math"/>
                      </a:rPr>
                      <m:t> </m:t>
                    </m:r>
                  </m:oMath>
                </a14:m>
                <a:r>
                  <a:rPr lang="en-US" sz="2000" dirty="0"/>
                  <a:t>cell of </a:t>
                </a:r>
                <a14:m>
                  <m:oMath xmlns:m="http://schemas.openxmlformats.org/officeDocument/2006/math">
                    <m:r>
                      <a:rPr lang="en-US" sz="2000" i="1">
                        <a:latin typeface="Cambria Math"/>
                      </a:rPr>
                      <m:t>𝐴</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828801" y="5651483"/>
                <a:ext cx="8380051" cy="400110"/>
              </a:xfrm>
              <a:prstGeom prst="rect">
                <a:avLst/>
              </a:prstGeom>
              <a:blipFill>
                <a:blip r:embed="rId3"/>
                <a:stretch>
                  <a:fillRect l="-654" t="-4412" b="-25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58237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can </a:t>
                </a:r>
                <a:r>
                  <a:rPr lang="en-US" dirty="0">
                    <a:solidFill>
                      <a:schemeClr val="accent6">
                        <a:lumMod val="75000"/>
                      </a:schemeClr>
                    </a:solidFill>
                  </a:rPr>
                  <a:t>project</a:t>
                </a:r>
                <a:r>
                  <a:rPr lang="en-US" dirty="0"/>
                  <a:t> the row (and column) vectors of the matrix </a:t>
                </a:r>
                <a:r>
                  <a:rPr lang="en-US" dirty="0">
                    <a:solidFill>
                      <a:srgbClr val="00B0F0"/>
                    </a:solidFill>
                  </a:rPr>
                  <a:t>A</a:t>
                </a:r>
                <a:r>
                  <a:rPr lang="en-US" dirty="0"/>
                  <a:t> into a </a:t>
                </a:r>
                <a:r>
                  <a:rPr lang="en-US" dirty="0">
                    <a:solidFill>
                      <a:srgbClr val="00B0F0"/>
                    </a:solidFill>
                  </a:rPr>
                  <a:t>k-dimensional space </a:t>
                </a:r>
                <a:r>
                  <a:rPr lang="en-US" dirty="0"/>
                  <a:t>and preserve most of the information</a:t>
                </a:r>
              </a:p>
              <a:p>
                <a:r>
                  <a:rPr lang="en-US" dirty="0"/>
                  <a:t>(</a:t>
                </a:r>
                <a:r>
                  <a:rPr lang="en-US" dirty="0">
                    <a:solidFill>
                      <a:srgbClr val="00B050"/>
                    </a:solidFill>
                  </a:rPr>
                  <a:t>Ideally</a:t>
                </a:r>
                <a:r>
                  <a:rPr lang="en-US" dirty="0"/>
                  <a:t>) The </a:t>
                </a:r>
                <a14:m>
                  <m:oMath xmlns:m="http://schemas.openxmlformats.org/officeDocument/2006/math">
                    <m:sSub>
                      <m:sSubPr>
                        <m:ctrlPr>
                          <a:rPr lang="en-US" i="1" dirty="0">
                            <a:solidFill>
                              <a:srgbClr val="00B0F0"/>
                            </a:solidFill>
                            <a:latin typeface="Cambria Math" panose="02040503050406030204" pitchFamily="18" charset="0"/>
                          </a:rPr>
                        </m:ctrlPr>
                      </m:sSubPr>
                      <m:e>
                        <m:r>
                          <a:rPr lang="en-US" i="1" dirty="0">
                            <a:solidFill>
                              <a:srgbClr val="00B0F0"/>
                            </a:solidFill>
                            <a:latin typeface="Cambria Math"/>
                          </a:rPr>
                          <m:t>𝐴</m:t>
                        </m:r>
                      </m:e>
                      <m:sub>
                        <m:r>
                          <a:rPr lang="en-US" i="1" dirty="0">
                            <a:solidFill>
                              <a:srgbClr val="00B0F0"/>
                            </a:solidFill>
                            <a:latin typeface="Cambria Math"/>
                          </a:rPr>
                          <m:t>𝑘</m:t>
                        </m:r>
                      </m:sub>
                    </m:sSub>
                  </m:oMath>
                </a14:m>
                <a:r>
                  <a:rPr lang="en-US" dirty="0"/>
                  <a:t> approximation of matrix A, contains all the </a:t>
                </a:r>
                <a:r>
                  <a:rPr lang="en-US" dirty="0">
                    <a:solidFill>
                      <a:schemeClr val="accent6">
                        <a:lumMod val="75000"/>
                      </a:schemeClr>
                    </a:solidFill>
                  </a:rPr>
                  <a:t>useful information</a:t>
                </a:r>
                <a:r>
                  <a:rPr lang="en-US" dirty="0"/>
                  <a:t>, and what is discarded is noise</a:t>
                </a:r>
              </a:p>
              <a:p>
                <a:r>
                  <a:rPr lang="en-US" dirty="0"/>
                  <a:t>(</a:t>
                </a:r>
                <a:r>
                  <a:rPr lang="en-US" dirty="0">
                    <a:solidFill>
                      <a:srgbClr val="00B050"/>
                    </a:solidFill>
                  </a:rPr>
                  <a:t>Ideally</a:t>
                </a:r>
                <a:r>
                  <a:rPr lang="en-US" dirty="0"/>
                  <a:t>) The k dimensions reveal </a:t>
                </a:r>
                <a:r>
                  <a:rPr lang="en-US" dirty="0">
                    <a:solidFill>
                      <a:srgbClr val="FF0000"/>
                    </a:solidFill>
                  </a:rPr>
                  <a:t>latent features/aspects/topics</a:t>
                </a:r>
                <a:r>
                  <a:rPr lang="en-US" dirty="0"/>
                  <a:t> of the term (document) space.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1280850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Latent factor model	</a:t>
            </a:r>
          </a:p>
        </p:txBody>
      </p:sp>
      <p:sp>
        <p:nvSpPr>
          <p:cNvPr id="3" name="Content Placeholder 2"/>
          <p:cNvSpPr>
            <a:spLocks noGrp="1"/>
          </p:cNvSpPr>
          <p:nvPr>
            <p:ph idx="1"/>
          </p:nvPr>
        </p:nvSpPr>
        <p:spPr/>
        <p:txBody>
          <a:bodyPr/>
          <a:lstStyle/>
          <a:p>
            <a:r>
              <a:rPr lang="en-US" dirty="0"/>
              <a:t>Rows (columns) are linear combinations of </a:t>
            </a:r>
            <a:r>
              <a:rPr lang="en-US" dirty="0">
                <a:solidFill>
                  <a:srgbClr val="00B0F0"/>
                </a:solidFill>
              </a:rPr>
              <a:t>k</a:t>
            </a:r>
            <a:r>
              <a:rPr lang="en-US" dirty="0"/>
              <a:t> </a:t>
            </a:r>
            <a:r>
              <a:rPr lang="en-US" dirty="0">
                <a:solidFill>
                  <a:schemeClr val="accent6">
                    <a:lumMod val="75000"/>
                  </a:schemeClr>
                </a:solidFill>
              </a:rPr>
              <a:t>latent factors</a:t>
            </a:r>
          </a:p>
          <a:p>
            <a:pPr lvl="1"/>
            <a:r>
              <a:rPr lang="en-US" dirty="0"/>
              <a:t>E.g., in our extreme document example there are two factors</a:t>
            </a:r>
          </a:p>
          <a:p>
            <a:r>
              <a:rPr lang="en-US" dirty="0"/>
              <a:t>Some </a:t>
            </a:r>
            <a:r>
              <a:rPr lang="en-US" dirty="0">
                <a:solidFill>
                  <a:srgbClr val="0070C0"/>
                </a:solidFill>
              </a:rPr>
              <a:t>noise</a:t>
            </a:r>
            <a:r>
              <a:rPr lang="en-US" dirty="0"/>
              <a:t> is added to this rank-k matrix resulting in higher rank</a:t>
            </a:r>
          </a:p>
          <a:p>
            <a:endParaRPr lang="en-US" dirty="0"/>
          </a:p>
          <a:p>
            <a:r>
              <a:rPr lang="en-US" dirty="0"/>
              <a:t>SVD retrieves the latent factors (hopefully).</a:t>
            </a:r>
          </a:p>
        </p:txBody>
      </p:sp>
    </p:spTree>
    <p:extLst>
      <p:ext uri="{BB962C8B-B14F-4D97-AF65-F5344CB8AC3E}">
        <p14:creationId xmlns:p14="http://schemas.microsoft.com/office/powerpoint/2010/main" val="179489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In this data matrix the dimension is essentially </a:t>
            </a:r>
            <a:r>
              <a:rPr lang="en-US" dirty="0">
                <a:solidFill>
                  <a:srgbClr val="FF0000"/>
                </a:solidFill>
              </a:rPr>
              <a:t>3</a:t>
            </a:r>
          </a:p>
          <a:p>
            <a:pPr lvl="1"/>
            <a:r>
              <a:rPr lang="en-US" dirty="0"/>
              <a:t>There are </a:t>
            </a:r>
            <a:r>
              <a:rPr lang="en-US" dirty="0">
                <a:solidFill>
                  <a:srgbClr val="FF0000"/>
                </a:solidFill>
              </a:rPr>
              <a:t>three</a:t>
            </a:r>
            <a:r>
              <a:rPr lang="en-US" dirty="0"/>
              <a:t> </a:t>
            </a:r>
            <a:r>
              <a:rPr lang="en-US" dirty="0">
                <a:solidFill>
                  <a:srgbClr val="0070C0"/>
                </a:solidFill>
              </a:rPr>
              <a:t>types of products </a:t>
            </a:r>
            <a:r>
              <a:rPr lang="en-US" dirty="0"/>
              <a:t>and </a:t>
            </a:r>
            <a:r>
              <a:rPr lang="en-US" dirty="0">
                <a:solidFill>
                  <a:srgbClr val="FF0000"/>
                </a:solidFill>
              </a:rPr>
              <a:t>three</a:t>
            </a:r>
            <a:r>
              <a:rPr lang="en-US" dirty="0"/>
              <a:t> </a:t>
            </a:r>
            <a:r>
              <a:rPr lang="en-US" dirty="0">
                <a:solidFill>
                  <a:schemeClr val="accent6">
                    <a:lumMod val="75000"/>
                  </a:schemeClr>
                </a:solidFill>
              </a:rPr>
              <a:t>types of users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752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(extreme)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User-Movie matrix</a:t>
                </a:r>
              </a:p>
              <a:p>
                <a:pPr lvl="1"/>
                <a:r>
                  <a:rPr lang="en-US" dirty="0"/>
                  <a:t>Blue and Red rows (</a:t>
                </a:r>
                <a:r>
                  <a:rPr lang="en-US" dirty="0" err="1"/>
                  <a:t>colums</a:t>
                </a:r>
                <a:r>
                  <a:rPr lang="en-US" dirty="0"/>
                  <a:t>) are </a:t>
                </a:r>
                <a:r>
                  <a:rPr lang="en-US" dirty="0">
                    <a:solidFill>
                      <a:schemeClr val="accent6">
                        <a:lumMod val="75000"/>
                      </a:schemeClr>
                    </a:solidFill>
                  </a:rPr>
                  <a:t>linearly dependent </a:t>
                </a:r>
              </a:p>
              <a:p>
                <a:endParaRPr lang="en-US" dirty="0"/>
              </a:p>
              <a:p>
                <a:endParaRPr lang="en-US" dirty="0"/>
              </a:p>
              <a:p>
                <a:endParaRPr lang="en-US" dirty="0"/>
              </a:p>
              <a:p>
                <a:endParaRPr lang="en-US" dirty="0"/>
              </a:p>
              <a:p>
                <a:endParaRPr lang="en-US" dirty="0"/>
              </a:p>
              <a:p>
                <a:r>
                  <a:rPr lang="en-US" dirty="0"/>
                  <a:t>There are two </a:t>
                </a:r>
                <a:r>
                  <a:rPr lang="en-US" dirty="0">
                    <a:solidFill>
                      <a:srgbClr val="0070C0"/>
                    </a:solidFill>
                  </a:rPr>
                  <a:t>prototype</a:t>
                </a:r>
                <a:r>
                  <a:rPr lang="en-US" dirty="0"/>
                  <a:t> users (vectors of movies): blue and red</a:t>
                </a:r>
              </a:p>
              <a:p>
                <a:pPr lvl="1"/>
                <a:r>
                  <a:rPr lang="en-US" dirty="0"/>
                  <a:t>To describe the data is enough to describe the two </a:t>
                </a:r>
                <a:r>
                  <a:rPr lang="en-US" dirty="0">
                    <a:solidFill>
                      <a:srgbClr val="0070C0"/>
                    </a:solidFill>
                  </a:rPr>
                  <a:t>prototypes</a:t>
                </a:r>
                <a:r>
                  <a:rPr lang="en-US" dirty="0"/>
                  <a:t>, and the </a:t>
                </a:r>
                <a:r>
                  <a:rPr lang="en-US" dirty="0">
                    <a:solidFill>
                      <a:schemeClr val="accent6">
                        <a:lumMod val="75000"/>
                      </a:schemeClr>
                    </a:solidFill>
                  </a:rPr>
                  <a:t>projection weights </a:t>
                </a:r>
                <a:r>
                  <a:rPr lang="en-US" dirty="0"/>
                  <a:t>for each row</a:t>
                </a:r>
              </a:p>
              <a:p>
                <a:endParaRPr lang="en-US" dirty="0">
                  <a:solidFill>
                    <a:srgbClr val="00B0F0"/>
                  </a:solidFill>
                </a:endParaRPr>
              </a:p>
              <a:p>
                <a:r>
                  <a:rPr lang="en-US" dirty="0">
                    <a:solidFill>
                      <a:srgbClr val="00B0F0"/>
                    </a:solidFill>
                  </a:rPr>
                  <a:t>A</a:t>
                </a:r>
                <a:r>
                  <a:rPr lang="en-US" dirty="0"/>
                  <a:t> is a </a:t>
                </a:r>
                <a:r>
                  <a:rPr lang="en-US" dirty="0">
                    <a:solidFill>
                      <a:schemeClr val="accent6">
                        <a:lumMod val="75000"/>
                      </a:schemeClr>
                    </a:solidFill>
                  </a:rPr>
                  <a:t>rank-2</a:t>
                </a:r>
                <a:r>
                  <a:rPr lang="en-US" dirty="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Sup>
                                  <m:sSubSupPr>
                                    <m:ctrlPr>
                                      <a:rPr lang="en-US" b="0" i="1" smtClean="0">
                                        <a:latin typeface="Cambria Math" panose="02040503050406030204" pitchFamily="18" charset="0"/>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panose="02040503050406030204" pitchFamily="18" charset="0"/>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5115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406917" y="2811877"/>
            <a:ext cx="736740" cy="523220"/>
          </a:xfrm>
          <a:prstGeom prst="rect">
            <a:avLst/>
          </a:prstGeom>
          <a:noFill/>
        </p:spPr>
        <p:txBody>
          <a:bodyPr wrap="none" rtlCol="0">
            <a:spAutoFit/>
          </a:bodyPr>
          <a:lstStyle/>
          <a:p>
            <a:r>
              <a:rPr lang="en-US" sz="2400" dirty="0"/>
              <a:t>A =</a:t>
            </a:r>
            <a:r>
              <a:rPr lang="en-US" sz="2800" dirty="0"/>
              <a:t> </a:t>
            </a:r>
          </a:p>
        </p:txBody>
      </p:sp>
    </p:spTree>
    <p:extLst>
      <p:ext uri="{BB962C8B-B14F-4D97-AF65-F5344CB8AC3E}">
        <p14:creationId xmlns:p14="http://schemas.microsoft.com/office/powerpoint/2010/main" val="3267296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8925" y="34747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41</a:t>
            </a:fld>
            <a:endParaRPr lang="en-US"/>
          </a:p>
        </p:txBody>
      </p:sp>
      <p:sp>
        <p:nvSpPr>
          <p:cNvPr id="1404936" name="Freeform 8"/>
          <p:cNvSpPr>
            <a:spLocks/>
          </p:cNvSpPr>
          <p:nvPr/>
        </p:nvSpPr>
        <p:spPr bwMode="auto">
          <a:xfrm>
            <a:off x="2418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4079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302517" y="41700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1" y="52424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1828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619986" y="16980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381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801625" y="36830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798451" y="40401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823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293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333312" y="54244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535594" y="45092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790513" y="36877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563625" y="40020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526987" y="36734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966725" y="38528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250887" y="36941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249301" y="38623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7005099" y="56298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773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262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871726"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7871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709925" y="50966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821237" y="340407"/>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96825" y="1265687"/>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42</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624847" y="36616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43</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59473" y="2825733"/>
            <a:ext cx="3065725"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U</a:t>
            </a:r>
            <a:r>
              <a:rPr lang="en-US" dirty="0"/>
              <a:t> is “user-to-concept” </a:t>
            </a:r>
          </a:p>
          <a:p>
            <a:pPr algn="l"/>
            <a:r>
              <a:rPr lang="en-US" dirty="0"/>
              <a:t>similarity (or importance) matrix</a:t>
            </a:r>
          </a:p>
        </p:txBody>
      </p:sp>
      <p:sp>
        <p:nvSpPr>
          <p:cNvPr id="2" name="Oval 1"/>
          <p:cNvSpPr/>
          <p:nvPr/>
        </p:nvSpPr>
        <p:spPr>
          <a:xfrm>
            <a:off x="4739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460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1943100" y="381000"/>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44</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8090687" y="2890174"/>
            <a:ext cx="2958299" cy="923330"/>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a:solidFill>
                  <a:srgbClr val="FF0000"/>
                </a:solidFill>
              </a:rPr>
              <a:t>V</a:t>
            </a:r>
            <a:r>
              <a:rPr lang="en-US" dirty="0"/>
              <a:t> is “movie to concept” similarity (or importance) matrix</a:t>
            </a:r>
          </a:p>
        </p:txBody>
      </p:sp>
      <p:sp>
        <p:nvSpPr>
          <p:cNvPr id="36" name="Oval 35"/>
          <p:cNvSpPr/>
          <p:nvPr/>
        </p:nvSpPr>
        <p:spPr>
          <a:xfrm>
            <a:off x="9051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357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706937" y="412186"/>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45</a:t>
            </a:fld>
            <a:endParaRPr lang="en-US"/>
          </a:p>
        </p:txBody>
      </p:sp>
      <p:sp>
        <p:nvSpPr>
          <p:cNvPr id="38" name="Text Box 31"/>
          <p:cNvSpPr txBox="1">
            <a:spLocks noChangeArrowheads="1"/>
          </p:cNvSpPr>
          <p:nvPr/>
        </p:nvSpPr>
        <p:spPr bwMode="auto">
          <a:xfrm>
            <a:off x="4454404"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9" name="Text Box 32"/>
          <p:cNvSpPr txBox="1">
            <a:spLocks noChangeArrowheads="1"/>
          </p:cNvSpPr>
          <p:nvPr/>
        </p:nvSpPr>
        <p:spPr bwMode="auto">
          <a:xfrm>
            <a:off x="6054603"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40" name="Line 33"/>
          <p:cNvSpPr>
            <a:spLocks noChangeShapeType="1"/>
          </p:cNvSpPr>
          <p:nvPr/>
        </p:nvSpPr>
        <p:spPr bwMode="auto">
          <a:xfrm>
            <a:off x="5144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5906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93609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7772400" y="3028673"/>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“concept strength” matrix</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31132" y="38905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46</a:t>
            </a:fld>
            <a:endParaRPr lang="en-US"/>
          </a:p>
        </p:txBody>
      </p:sp>
      <p:sp>
        <p:nvSpPr>
          <p:cNvPr id="43" name="Freeform 8"/>
          <p:cNvSpPr>
            <a:spLocks/>
          </p:cNvSpPr>
          <p:nvPr/>
        </p:nvSpPr>
        <p:spPr bwMode="auto">
          <a:xfrm>
            <a:off x="2472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4134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4356916" y="418387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1867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1562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1486563" y="5256252"/>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1867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1867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1867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815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964224" y="4023767"/>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6412223" y="4183871"/>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383324" y="4183870"/>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6866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10439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2674385" y="1711916"/>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grpSp>
        <p:nvGrpSpPr>
          <p:cNvPr id="60" name="Group 59"/>
          <p:cNvGrpSpPr/>
          <p:nvPr/>
        </p:nvGrpSpPr>
        <p:grpSpPr>
          <a:xfrm>
            <a:off x="4573325" y="3242103"/>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0.00</a:t>
              </a:r>
            </a:p>
            <a:p>
              <a:pPr algn="ctr"/>
              <a:r>
                <a:rPr lang="en-US" sz="2400" b="1" dirty="0">
                  <a:latin typeface="Times New Roman" pitchFamily="18" charset="0"/>
                  <a:cs typeface="Times New Roman" pitchFamily="18" charset="0"/>
                </a:rPr>
                <a:t>0.42</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0.00  </a:t>
              </a:r>
            </a:p>
            <a:p>
              <a:pPr algn="ct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0.00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0.60</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0.75</a:t>
              </a:r>
            </a:p>
            <a:p>
              <a:pPr algn="ctr"/>
              <a:r>
                <a:rPr lang="en-US" sz="2400" dirty="0">
                  <a:latin typeface="Times New Roman" pitchFamily="18" charset="0"/>
                  <a:cs typeface="Times New Roman" pitchFamily="18" charset="0"/>
                </a:rPr>
                <a:t>0.00  </a:t>
              </a:r>
              <a:r>
                <a:rPr lang="en-US" sz="2400" b="1" dirty="0">
                  <a:latin typeface="Times New Roman" pitchFamily="18" charset="0"/>
                  <a:cs typeface="Times New Roman" pitchFamily="18" charset="0"/>
                </a:rPr>
                <a:t>0.30</a:t>
              </a:r>
            </a:p>
          </p:txBody>
        </p:sp>
      </p:grpSp>
      <p:sp>
        <p:nvSpPr>
          <p:cNvPr id="61" name="Rectangle 60"/>
          <p:cNvSpPr/>
          <p:nvPr/>
        </p:nvSpPr>
        <p:spPr>
          <a:xfrm>
            <a:off x="6849332" y="4103581"/>
            <a:ext cx="1305392"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endParaRPr lang="en-US" sz="2400" dirty="0">
              <a:latin typeface="Times New Roman" pitchFamily="18" charset="0"/>
              <a:cs typeface="Times New Roman" pitchFamily="18" charset="0"/>
            </a:endParaRPr>
          </a:p>
        </p:txBody>
      </p:sp>
      <p:sp>
        <p:nvSpPr>
          <p:cNvPr id="62" name="Rectangle 61"/>
          <p:cNvSpPr/>
          <p:nvPr/>
        </p:nvSpPr>
        <p:spPr>
          <a:xfrm>
            <a:off x="6858000" y="5417404"/>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0.58   0.58  0.58</a:t>
            </a:r>
            <a:r>
              <a:rPr lang="en-US" sz="2400" dirty="0">
                <a:latin typeface="Times New Roman" pitchFamily="18" charset="0"/>
                <a:cs typeface="Times New Roman" pitchFamily="18" charset="0"/>
              </a:rPr>
              <a:t>   0.00   0.00 </a:t>
            </a:r>
          </a:p>
          <a:p>
            <a:r>
              <a:rPr lang="en-US" sz="2400" dirty="0">
                <a:latin typeface="Times New Roman" pitchFamily="18" charset="0"/>
                <a:cs typeface="Times New Roman" pitchFamily="18" charset="0"/>
              </a:rPr>
              <a:t>0.00   0.00  0.00   </a:t>
            </a:r>
            <a:r>
              <a:rPr lang="en-US" sz="2400" b="1" dirty="0">
                <a:latin typeface="Times New Roman" pitchFamily="18" charset="0"/>
                <a:cs typeface="Times New Roman" pitchFamily="18" charset="0"/>
              </a:rPr>
              <a:t>0.71   0.71</a:t>
            </a:r>
          </a:p>
        </p:txBody>
      </p:sp>
      <p:sp>
        <p:nvSpPr>
          <p:cNvPr id="34" name="Rectangle 33"/>
          <p:cNvSpPr/>
          <p:nvPr/>
        </p:nvSpPr>
        <p:spPr>
          <a:xfrm>
            <a:off x="2397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2   2</a:t>
            </a:r>
          </a:p>
        </p:txBody>
      </p:sp>
      <p:sp>
        <p:nvSpPr>
          <p:cNvPr id="36" name="Oval 35"/>
          <p:cNvSpPr/>
          <p:nvPr/>
        </p:nvSpPr>
        <p:spPr>
          <a:xfrm>
            <a:off x="6867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7440046" y="1873635"/>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6929664" y="5425530"/>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50273" y="3774528"/>
            <a:ext cx="928178" cy="338554"/>
          </a:xfrm>
          <a:prstGeom prst="rect">
            <a:avLst/>
          </a:prstGeom>
          <a:solidFill>
            <a:srgbClr val="92D050"/>
          </a:solidFill>
        </p:spPr>
        <p:txBody>
          <a:bodyPr wrap="square" rtlCol="0">
            <a:spAutoFit/>
          </a:bodyPr>
          <a:lstStyle/>
          <a:p>
            <a:r>
              <a:rPr lang="en-US" sz="1600" dirty="0"/>
              <a:t>Movie 1</a:t>
            </a:r>
          </a:p>
        </p:txBody>
      </p:sp>
      <p:sp>
        <p:nvSpPr>
          <p:cNvPr id="66" name="TextBox 65"/>
          <p:cNvSpPr txBox="1"/>
          <p:nvPr/>
        </p:nvSpPr>
        <p:spPr>
          <a:xfrm rot="16200000">
            <a:off x="6972940" y="2198121"/>
            <a:ext cx="928178" cy="338554"/>
          </a:xfrm>
          <a:prstGeom prst="rect">
            <a:avLst/>
          </a:prstGeom>
          <a:solidFill>
            <a:srgbClr val="92D050"/>
          </a:solidFill>
        </p:spPr>
        <p:txBody>
          <a:bodyPr wrap="square" rtlCol="0">
            <a:spAutoFit/>
          </a:bodyPr>
          <a:lstStyle/>
          <a:p>
            <a:r>
              <a:rPr lang="en-US" sz="1600" dirty="0"/>
              <a:t>Movie 2</a:t>
            </a:r>
          </a:p>
        </p:txBody>
      </p:sp>
      <p:sp>
        <p:nvSpPr>
          <p:cNvPr id="67" name="TextBox 66"/>
          <p:cNvSpPr txBox="1"/>
          <p:nvPr/>
        </p:nvSpPr>
        <p:spPr>
          <a:xfrm>
            <a:off x="9278452" y="2539099"/>
            <a:ext cx="1389549" cy="584775"/>
          </a:xfrm>
          <a:prstGeom prst="rect">
            <a:avLst/>
          </a:prstGeom>
          <a:solidFill>
            <a:srgbClr val="92D050"/>
          </a:solidFill>
        </p:spPr>
        <p:txBody>
          <a:bodyPr wrap="square" rtlCol="0">
            <a:spAutoFit/>
          </a:bodyPr>
          <a:lstStyle/>
          <a:p>
            <a:r>
              <a:rPr lang="en-US" sz="1600" dirty="0"/>
              <a:t>1</a:t>
            </a:r>
            <a:r>
              <a:rPr lang="en-US" sz="1600" baseline="30000" dirty="0"/>
              <a:t>st</a:t>
            </a:r>
            <a:r>
              <a:rPr lang="en-US" sz="1600" dirty="0"/>
              <a:t> singular vector</a:t>
            </a:r>
          </a:p>
        </p:txBody>
      </p:sp>
      <p:sp>
        <p:nvSpPr>
          <p:cNvPr id="68" name="Text Box 36"/>
          <p:cNvSpPr txBox="1">
            <a:spLocks noChangeArrowheads="1"/>
          </p:cNvSpPr>
          <p:nvPr/>
        </p:nvSpPr>
        <p:spPr bwMode="auto">
          <a:xfrm>
            <a:off x="8366799" y="4690408"/>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a:solidFill>
                  <a:srgbClr val="FF0000"/>
                </a:solidFill>
              </a:rPr>
              <a:t>Σ</a:t>
            </a:r>
            <a:r>
              <a:rPr lang="en-US" dirty="0"/>
              <a:t> is the “</a:t>
            </a:r>
            <a:r>
              <a:rPr lang="en-US" dirty="0">
                <a:solidFill>
                  <a:srgbClr val="FF0000"/>
                </a:solidFill>
              </a:rPr>
              <a:t>spread (variance)</a:t>
            </a:r>
            <a:r>
              <a:rPr lang="en-US" dirty="0"/>
              <a:t>” matrix</a:t>
            </a:r>
          </a:p>
        </p:txBody>
      </p:sp>
    </p:spTree>
    <p:extLst>
      <p:ext uri="{BB962C8B-B14F-4D97-AF65-F5344CB8AC3E}">
        <p14:creationId xmlns:p14="http://schemas.microsoft.com/office/powerpoint/2010/main" val="78895320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(more realistic) example</a:t>
            </a:r>
          </a:p>
        </p:txBody>
      </p:sp>
      <p:sp>
        <p:nvSpPr>
          <p:cNvPr id="3" name="Content Placeholder 2"/>
          <p:cNvSpPr>
            <a:spLocks noGrp="1"/>
          </p:cNvSpPr>
          <p:nvPr>
            <p:ph idx="1"/>
          </p:nvPr>
        </p:nvSpPr>
        <p:spPr>
          <a:ln>
            <a:noFill/>
          </a:ln>
        </p:spPr>
        <p:txBody>
          <a:bodyPr>
            <a:normAutofit/>
          </a:bodyPr>
          <a:lstStyle/>
          <a:p>
            <a:r>
              <a:rPr lang="en-US" dirty="0"/>
              <a:t>User-Movie matrix</a:t>
            </a:r>
          </a:p>
          <a:p>
            <a:endParaRPr lang="en-US" dirty="0"/>
          </a:p>
          <a:p>
            <a:endParaRPr lang="en-US" dirty="0"/>
          </a:p>
          <a:p>
            <a:endParaRPr lang="en-US" dirty="0"/>
          </a:p>
          <a:p>
            <a:endParaRPr lang="en-US" dirty="0"/>
          </a:p>
          <a:p>
            <a:r>
              <a:rPr lang="en-US" dirty="0"/>
              <a:t>There are two prototypes of users and movies but they are </a:t>
            </a:r>
            <a:r>
              <a:rPr lang="en-US" dirty="0">
                <a:solidFill>
                  <a:srgbClr val="0070C0"/>
                </a:solidFill>
              </a:rPr>
              <a:t>noisy</a:t>
            </a:r>
          </a:p>
          <a:p>
            <a:pPr lvl="1"/>
            <a:r>
              <a:rPr lang="en-US" dirty="0"/>
              <a:t>Missing ratings</a:t>
            </a:r>
          </a:p>
          <a:p>
            <a:pPr lvl="1"/>
            <a:r>
              <a:rPr lang="en-US" dirty="0"/>
              <a:t>Ratings out of “character”</a:t>
            </a:r>
          </a:p>
          <a:p>
            <a:r>
              <a:rPr lang="en-US" dirty="0"/>
              <a:t>This is the usual case for real data (lots of missing entries)</a:t>
            </a:r>
          </a:p>
        </p:txBody>
      </p:sp>
      <p:sp>
        <p:nvSpPr>
          <p:cNvPr id="8" name="TextBox 7"/>
          <p:cNvSpPr txBox="1"/>
          <p:nvPr/>
        </p:nvSpPr>
        <p:spPr>
          <a:xfrm>
            <a:off x="4343401" y="2901434"/>
            <a:ext cx="812467" cy="523220"/>
          </a:xfrm>
          <a:prstGeom prst="rect">
            <a:avLst/>
          </a:prstGeom>
          <a:noFill/>
        </p:spPr>
        <p:txBody>
          <a:bodyPr wrap="none" rtlCol="0">
            <a:spAutoFit/>
          </a:bodyPr>
          <a:lstStyle/>
          <a:p>
            <a:r>
              <a:rPr lang="en-US" sz="2800" dirty="0"/>
              <a:t>A = </a:t>
            </a:r>
          </a:p>
        </p:txBody>
      </p:sp>
      <p:grpSp>
        <p:nvGrpSpPr>
          <p:cNvPr id="38" name="Group 37"/>
          <p:cNvGrpSpPr/>
          <p:nvPr/>
        </p:nvGrpSpPr>
        <p:grpSpPr>
          <a:xfrm>
            <a:off x="5105400" y="2362200"/>
            <a:ext cx="2286000" cy="1447800"/>
            <a:chOff x="3581400" y="2362200"/>
            <a:chExt cx="2286000" cy="1447800"/>
          </a:xfrm>
        </p:grpSpPr>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0029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408739"/>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2035175" y="1524001"/>
            <a:ext cx="8229600" cy="533399"/>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48</a:t>
            </a:fld>
            <a:endParaRPr lang="en-US"/>
          </a:p>
        </p:txBody>
      </p:sp>
      <p:sp>
        <p:nvSpPr>
          <p:cNvPr id="1404936" name="Freeform 8"/>
          <p:cNvSpPr>
            <a:spLocks/>
          </p:cNvSpPr>
          <p:nvPr/>
        </p:nvSpPr>
        <p:spPr bwMode="auto">
          <a:xfrm>
            <a:off x="2319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3980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4203192" y="4322427"/>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1828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1524001" y="3977656"/>
            <a:ext cx="697627" cy="369332"/>
          </a:xfrm>
          <a:prstGeom prst="rect">
            <a:avLst/>
          </a:prstGeom>
          <a:noFill/>
          <a:ln w="15875">
            <a:noFill/>
            <a:miter lim="800000"/>
            <a:headEnd type="none" w="sm" len="sm"/>
            <a:tailEnd/>
          </a:ln>
          <a:effectLst/>
        </p:spPr>
        <p:txBody>
          <a:bodyPr wrap="none" anchor="ctr">
            <a:spAutoFit/>
          </a:bodyPr>
          <a:lstStyle/>
          <a:p>
            <a:r>
              <a:rPr lang="en-US"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1447800" y="5379418"/>
            <a:ext cx="1172116" cy="369332"/>
          </a:xfrm>
          <a:prstGeom prst="rect">
            <a:avLst/>
          </a:prstGeom>
          <a:noFill/>
          <a:ln w="15875">
            <a:noFill/>
            <a:miter lim="800000"/>
            <a:headEnd type="none" w="sm" len="sm"/>
            <a:tailEnd/>
          </a:ln>
          <a:effectLst/>
        </p:spPr>
        <p:txBody>
          <a:bodyPr wrap="none" anchor="ctr">
            <a:spAutoFit/>
          </a:bodyPr>
          <a:lstStyle/>
          <a:p>
            <a:r>
              <a:rPr lang="en-US" dirty="0">
                <a:solidFill>
                  <a:srgbClr val="008000"/>
                </a:solidFill>
              </a:rPr>
              <a:t>Romance</a:t>
            </a:r>
          </a:p>
        </p:txBody>
      </p:sp>
      <p:sp>
        <p:nvSpPr>
          <p:cNvPr id="1404954" name="Line 26"/>
          <p:cNvSpPr>
            <a:spLocks noChangeShapeType="1"/>
          </p:cNvSpPr>
          <p:nvPr/>
        </p:nvSpPr>
        <p:spPr bwMode="auto">
          <a:xfrm>
            <a:off x="1828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1828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1828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2520661" y="1850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2282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5702300" y="3835401"/>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5699126" y="4192588"/>
            <a:ext cx="395287" cy="519113"/>
          </a:xfrm>
          <a:prstGeom prst="rect">
            <a:avLst/>
          </a:prstGeom>
          <a:noFill/>
          <a:ln w="9525" algn="ctr">
            <a:noFill/>
            <a:miter lim="800000"/>
            <a:headEnd/>
            <a:tailEnd/>
          </a:ln>
          <a:effectLst/>
        </p:spPr>
        <p:txBody>
          <a:bodyPr wrap="none">
            <a:spAutoFit/>
          </a:bodyPr>
          <a:lstStyle/>
          <a:p>
            <a:r>
              <a:rPr lang="en-US" sz="2800" b="1">
                <a:latin typeface="Sylfaen" pitchFamily="18" charset="0"/>
                <a:sym typeface="Symbol" pitchFamily="18" charset="2"/>
              </a:rPr>
              <a:t></a:t>
            </a:r>
          </a:p>
        </p:txBody>
      </p:sp>
      <p:grpSp>
        <p:nvGrpSpPr>
          <p:cNvPr id="56" name="Group 11"/>
          <p:cNvGrpSpPr>
            <a:grpSpLocks/>
          </p:cNvGrpSpPr>
          <p:nvPr/>
        </p:nvGrpSpPr>
        <p:grpSpPr bwMode="auto">
          <a:xfrm>
            <a:off x="4724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lang="en-US" sz="2000">
                  <a:latin typeface="Sylfaen" pitchFamily="18" charset="0"/>
                </a:rPr>
                <a:t>m</a:t>
              </a:r>
            </a:p>
          </p:txBody>
        </p:sp>
      </p:grpSp>
      <p:grpSp>
        <p:nvGrpSpPr>
          <p:cNvPr id="59" name="Group 14"/>
          <p:cNvGrpSpPr>
            <a:grpSpLocks/>
          </p:cNvGrpSpPr>
          <p:nvPr/>
        </p:nvGrpSpPr>
        <p:grpSpPr bwMode="auto">
          <a:xfrm>
            <a:off x="6194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5233987" y="5576888"/>
            <a:ext cx="439738" cy="519113"/>
          </a:xfrm>
          <a:prstGeom prst="rect">
            <a:avLst/>
          </a:prstGeom>
          <a:noFill/>
          <a:ln w="9525" algn="ctr">
            <a:noFill/>
            <a:miter lim="800000"/>
            <a:headEnd/>
            <a:tailEnd/>
          </a:ln>
          <a:effectLst/>
        </p:spPr>
        <p:txBody>
          <a:bodyPr wrap="none">
            <a:spAutoFit/>
          </a:bodyPr>
          <a:lstStyle/>
          <a:p>
            <a:r>
              <a:rPr lang="en-US" sz="2800" b="1">
                <a:latin typeface="Sylfaen" pitchFamily="18" charset="0"/>
              </a:rPr>
              <a:t>U</a:t>
            </a:r>
            <a:endParaRPr lang="en-US" sz="2800" b="1" baseline="30000">
              <a:latin typeface="Sylfaen" pitchFamily="18" charset="0"/>
            </a:endParaRPr>
          </a:p>
        </p:txBody>
      </p:sp>
      <p:sp>
        <p:nvSpPr>
          <p:cNvPr id="63" name="AutoShape 18"/>
          <p:cNvSpPr>
            <a:spLocks noChangeArrowheads="1"/>
          </p:cNvSpPr>
          <p:nvPr/>
        </p:nvSpPr>
        <p:spPr bwMode="auto">
          <a:xfrm rot="16200000">
            <a:off x="4436269" y="4661694"/>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baseline="30000">
              <a:latin typeface="Sylfaen" pitchFamily="18" charset="0"/>
            </a:endParaRPr>
          </a:p>
        </p:txBody>
      </p:sp>
      <p:sp>
        <p:nvSpPr>
          <p:cNvPr id="64" name="AutoShape 19"/>
          <p:cNvSpPr>
            <a:spLocks noChangeArrowheads="1"/>
          </p:cNvSpPr>
          <p:nvPr/>
        </p:nvSpPr>
        <p:spPr bwMode="auto">
          <a:xfrm rot="16200000">
            <a:off x="5691188" y="3840163"/>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lang="en-US" sz="2400" b="1">
              <a:latin typeface="Symbol" pitchFamily="18" charset="2"/>
              <a:sym typeface="Symbol" pitchFamily="18" charset="2"/>
            </a:endParaRPr>
          </a:p>
        </p:txBody>
      </p:sp>
      <p:sp>
        <p:nvSpPr>
          <p:cNvPr id="65" name="Rectangle 20"/>
          <p:cNvSpPr>
            <a:spLocks noChangeArrowheads="1"/>
          </p:cNvSpPr>
          <p:nvPr/>
        </p:nvSpPr>
        <p:spPr bwMode="auto">
          <a:xfrm>
            <a:off x="6464300" y="4154488"/>
            <a:ext cx="584200" cy="519113"/>
          </a:xfrm>
          <a:prstGeom prst="rect">
            <a:avLst/>
          </a:prstGeom>
          <a:noFill/>
          <a:ln w="9525" algn="ctr">
            <a:noFill/>
            <a:miter lim="800000"/>
            <a:headEnd/>
            <a:tailEnd/>
          </a:ln>
          <a:effectLst/>
        </p:spPr>
        <p:txBody>
          <a:bodyPr wrap="none">
            <a:spAutoFit/>
          </a:bodyPr>
          <a:lstStyle/>
          <a:p>
            <a:r>
              <a:rPr lang="en-US" sz="2800" b="1">
                <a:latin typeface="Sylfaen" pitchFamily="18" charset="0"/>
              </a:rPr>
              <a:t>V</a:t>
            </a:r>
            <a:r>
              <a:rPr lang="en-US" sz="2800" b="1" baseline="30000">
                <a:latin typeface="Sylfaen" pitchFamily="18" charset="0"/>
              </a:rPr>
              <a:t>T</a:t>
            </a:r>
          </a:p>
        </p:txBody>
      </p:sp>
      <p:sp>
        <p:nvSpPr>
          <p:cNvPr id="66" name="Rectangle 22"/>
          <p:cNvSpPr>
            <a:spLocks noChangeArrowheads="1"/>
          </p:cNvSpPr>
          <p:nvPr/>
        </p:nvSpPr>
        <p:spPr bwMode="auto">
          <a:xfrm>
            <a:off x="5427662" y="3825876"/>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5867400" y="4005263"/>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6151562" y="3846513"/>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lang="en-US" sz="2400" b="1" baseline="30000">
              <a:latin typeface="Sylfaen" pitchFamily="18" charset="0"/>
            </a:endParaRPr>
          </a:p>
        </p:txBody>
      </p:sp>
      <p:sp>
        <p:nvSpPr>
          <p:cNvPr id="69" name="Rectangle 25"/>
          <p:cNvSpPr>
            <a:spLocks noChangeArrowheads="1"/>
          </p:cNvSpPr>
          <p:nvPr/>
        </p:nvSpPr>
        <p:spPr bwMode="auto">
          <a:xfrm>
            <a:off x="6149976" y="4014788"/>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6905774" y="5782270"/>
            <a:ext cx="2779351" cy="923330"/>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“Concepts” </a:t>
            </a:r>
            <a:br>
              <a:rPr lang="en-US" b="1" dirty="0">
                <a:solidFill>
                  <a:srgbClr val="0000FF"/>
                </a:solidFill>
              </a:rPr>
            </a:br>
            <a:r>
              <a:rPr lang="en-US" b="1" dirty="0">
                <a:solidFill>
                  <a:srgbClr val="0000FF"/>
                </a:solidFill>
              </a:rPr>
              <a:t>AKA Latent dimensions</a:t>
            </a:r>
            <a:br>
              <a:rPr lang="en-US" b="1" dirty="0">
                <a:solidFill>
                  <a:srgbClr val="0000FF"/>
                </a:solidFill>
              </a:rPr>
            </a:br>
            <a:r>
              <a:rPr lang="en-US" b="1" dirty="0">
                <a:solidFill>
                  <a:srgbClr val="0000FF"/>
                </a:solidFill>
              </a:rPr>
              <a:t>AKA Latent factors</a:t>
            </a:r>
          </a:p>
        </p:txBody>
      </p:sp>
      <p:sp>
        <p:nvSpPr>
          <p:cNvPr id="71" name="Line 33"/>
          <p:cNvSpPr>
            <a:spLocks noChangeShapeType="1"/>
          </p:cNvSpPr>
          <p:nvPr/>
        </p:nvSpPr>
        <p:spPr bwMode="auto">
          <a:xfrm flipH="1" flipV="1">
            <a:off x="5673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7162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7772401"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7772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8610600" y="5249020"/>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53212" y="396785"/>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49</a:t>
            </a:fld>
            <a:endParaRPr lang="en-US"/>
          </a:p>
        </p:txBody>
      </p:sp>
      <p:grpSp>
        <p:nvGrpSpPr>
          <p:cNvPr id="3" name="Group 2"/>
          <p:cNvGrpSpPr/>
          <p:nvPr/>
        </p:nvGrpSpPr>
        <p:grpSpPr>
          <a:xfrm>
            <a:off x="1447800" y="1761475"/>
            <a:ext cx="9220200" cy="5001455"/>
            <a:chOff x="-76200" y="1761474"/>
            <a:chExt cx="92202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Tree>
    <p:extLst>
      <p:ext uri="{BB962C8B-B14F-4D97-AF65-F5344CB8AC3E}">
        <p14:creationId xmlns:p14="http://schemas.microsoft.com/office/powerpoint/2010/main" val="40199701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6826"/>
          <a:stretch/>
        </p:blipFill>
        <p:spPr bwMode="auto">
          <a:xfrm>
            <a:off x="6553200" y="1143001"/>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b="1" dirty="0">
                <a:solidFill>
                  <a:srgbClr val="FF0066"/>
                </a:solidFill>
              </a:rPr>
              <a:t>Cloud of points 3D space:</a:t>
            </a:r>
          </a:p>
          <a:p>
            <a:pPr lvl="1"/>
            <a:r>
              <a:rPr lang="en-US" dirty="0"/>
              <a:t>Think of point positions</a:t>
            </a:r>
            <a:br>
              <a:rPr lang="en-US" dirty="0"/>
            </a:br>
            <a:r>
              <a:rPr lang="en-US" dirty="0"/>
              <a:t>as a matrix:</a:t>
            </a:r>
          </a:p>
          <a:p>
            <a:pPr lvl="1"/>
            <a:endParaRPr lang="en-US" dirty="0"/>
          </a:p>
          <a:p>
            <a:pPr lvl="1"/>
            <a:endParaRPr lang="en-US" dirty="0"/>
          </a:p>
          <a:p>
            <a:r>
              <a:rPr lang="en-US" b="1" dirty="0">
                <a:solidFill>
                  <a:srgbClr val="FF0066"/>
                </a:solidFill>
              </a:rPr>
              <a:t>We can rewrite coordinates more efficiently!</a:t>
            </a:r>
          </a:p>
          <a:p>
            <a:pPr lvl="1"/>
            <a:r>
              <a:rPr lang="en-US" dirty="0"/>
              <a:t>Old basis vectors:</a:t>
            </a:r>
            <a:r>
              <a:rPr lang="en-US" b="1" dirty="0"/>
              <a:t> </a:t>
            </a:r>
            <a:r>
              <a:rPr lang="en-US" dirty="0"/>
              <a:t>[1 0 0] [0 1 0] [0 0 1]</a:t>
            </a:r>
          </a:p>
          <a:p>
            <a:pPr lvl="1"/>
            <a:r>
              <a:rPr lang="en-US" b="1" dirty="0"/>
              <a:t>New basis vectors: [1 2 1] [-2 -3 1]</a:t>
            </a:r>
          </a:p>
          <a:p>
            <a:pPr lvl="1"/>
            <a:r>
              <a:rPr lang="en-US" dirty="0"/>
              <a:t>Then </a:t>
            </a:r>
            <a:r>
              <a:rPr lang="en-US" b="1" dirty="0"/>
              <a:t>A</a:t>
            </a:r>
            <a:r>
              <a:rPr lang="en-US" dirty="0"/>
              <a:t> has new coordinates: [1 0]. </a:t>
            </a:r>
            <a:r>
              <a:rPr lang="en-US" b="1" dirty="0"/>
              <a:t>B</a:t>
            </a:r>
            <a:r>
              <a:rPr lang="en-US" dirty="0"/>
              <a:t>: [0 1], </a:t>
            </a:r>
            <a:r>
              <a:rPr lang="en-US" b="1" dirty="0"/>
              <a:t>C</a:t>
            </a:r>
            <a:r>
              <a:rPr lang="en-US" dirty="0"/>
              <a:t>: [1 -1]</a:t>
            </a:r>
          </a:p>
          <a:p>
            <a:pPr lvl="2"/>
            <a:r>
              <a:rPr lang="en-US" b="1" dirty="0"/>
              <a:t>Notice: We reduced the number of coordinates!</a:t>
            </a:r>
          </a:p>
        </p:txBody>
      </p:sp>
      <p:pic>
        <p:nvPicPr>
          <p:cNvPr id="5" name="Picture 2" descr="\begin{bmatrix}1&amp;2&amp;1\\-2&amp;-3&amp;1\\3&amp;5&amp;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79892" y="3048000"/>
            <a:ext cx="1915909" cy="369332"/>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1 row per point:</a:t>
            </a:r>
          </a:p>
        </p:txBody>
      </p:sp>
      <p:sp>
        <p:nvSpPr>
          <p:cNvPr id="9" name="TextBox 8"/>
          <p:cNvSpPr txBox="1"/>
          <p:nvPr/>
        </p:nvSpPr>
        <p:spPr>
          <a:xfrm>
            <a:off x="5844485" y="2514600"/>
            <a:ext cx="415498" cy="923330"/>
          </a:xfrm>
          <a:prstGeom prst="rect">
            <a:avLst/>
          </a:prstGeom>
          <a:noFill/>
        </p:spPr>
        <p:txBody>
          <a:bodyPr wrap="none" rtlCol="0">
            <a:spAutoFit/>
          </a:bodyPr>
          <a:lstStyle/>
          <a:p>
            <a:r>
              <a:rPr lang="en-US" b="1" dirty="0">
                <a:solidFill>
                  <a:srgbClr val="0000FF"/>
                </a:solidFill>
                <a:latin typeface="Arial" pitchFamily="34" charset="0"/>
                <a:cs typeface="Arial" pitchFamily="34" charset="0"/>
              </a:rPr>
              <a:t>A</a:t>
            </a:r>
          </a:p>
          <a:p>
            <a:r>
              <a:rPr lang="en-US" b="1" dirty="0">
                <a:solidFill>
                  <a:srgbClr val="0000FF"/>
                </a:solidFill>
                <a:latin typeface="Arial" pitchFamily="34" charset="0"/>
                <a:cs typeface="Arial" pitchFamily="34" charset="0"/>
              </a:rPr>
              <a:t>B</a:t>
            </a:r>
          </a:p>
          <a:p>
            <a:r>
              <a:rPr lang="en-US" b="1" dirty="0">
                <a:solidFill>
                  <a:srgbClr val="0000FF"/>
                </a:solidFill>
                <a:latin typeface="Arial" pitchFamily="34" charset="0"/>
                <a:cs typeface="Arial" pitchFamily="34" charset="0"/>
              </a:rPr>
              <a:t>C </a:t>
            </a:r>
          </a:p>
        </p:txBody>
      </p:sp>
      <p:sp>
        <p:nvSpPr>
          <p:cNvPr id="10" name="Oval 9"/>
          <p:cNvSpPr/>
          <p:nvPr/>
        </p:nvSpPr>
        <p:spPr>
          <a:xfrm>
            <a:off x="8465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8381151" y="2738736"/>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7200" y="385381"/>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50</a:t>
            </a:fld>
            <a:endParaRPr lang="en-US"/>
          </a:p>
        </p:txBody>
      </p:sp>
      <p:grpSp>
        <p:nvGrpSpPr>
          <p:cNvPr id="3" name="Group 2"/>
          <p:cNvGrpSpPr/>
          <p:nvPr/>
        </p:nvGrpSpPr>
        <p:grpSpPr>
          <a:xfrm>
            <a:off x="1520062" y="1761475"/>
            <a:ext cx="9147939" cy="5001455"/>
            <a:chOff x="-3939" y="1761474"/>
            <a:chExt cx="9147939"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3939"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31" name="Text Box 31"/>
          <p:cNvSpPr txBox="1">
            <a:spLocks noChangeArrowheads="1"/>
          </p:cNvSpPr>
          <p:nvPr/>
        </p:nvSpPr>
        <p:spPr bwMode="auto">
          <a:xfrm>
            <a:off x="4339442" y="2057400"/>
            <a:ext cx="1697901" cy="369332"/>
          </a:xfrm>
          <a:prstGeom prst="rect">
            <a:avLst/>
          </a:prstGeom>
          <a:noFill/>
          <a:ln w="15875">
            <a:noFill/>
            <a:miter lim="800000"/>
            <a:headEnd type="none" w="sm" len="sm"/>
            <a:tailEnd/>
          </a:ln>
          <a:effectLst/>
        </p:spPr>
        <p:txBody>
          <a:bodyPr wrap="none" anchor="ctr">
            <a:spAutoFit/>
          </a:bodyPr>
          <a:lstStyle/>
          <a:p>
            <a:r>
              <a:rPr lang="en-US" b="1" dirty="0" err="1">
                <a:solidFill>
                  <a:srgbClr val="0000FF"/>
                </a:solidFill>
              </a:rPr>
              <a:t>SciFi</a:t>
            </a:r>
            <a:r>
              <a:rPr lang="en-US" b="1" dirty="0">
                <a:solidFill>
                  <a:srgbClr val="0000FF"/>
                </a:solidFill>
              </a:rPr>
              <a:t>-concept</a:t>
            </a:r>
          </a:p>
        </p:txBody>
      </p:sp>
      <p:sp>
        <p:nvSpPr>
          <p:cNvPr id="38" name="Text Box 32"/>
          <p:cNvSpPr txBox="1">
            <a:spLocks noChangeArrowheads="1"/>
          </p:cNvSpPr>
          <p:nvPr/>
        </p:nvSpPr>
        <p:spPr bwMode="auto">
          <a:xfrm>
            <a:off x="5939641" y="2362200"/>
            <a:ext cx="2185214"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Romance-concept</a:t>
            </a:r>
          </a:p>
        </p:txBody>
      </p:sp>
      <p:sp>
        <p:nvSpPr>
          <p:cNvPr id="39" name="Line 33"/>
          <p:cNvSpPr>
            <a:spLocks noChangeShapeType="1"/>
          </p:cNvSpPr>
          <p:nvPr/>
        </p:nvSpPr>
        <p:spPr bwMode="auto">
          <a:xfrm>
            <a:off x="5029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5791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7508180" y="2739948"/>
            <a:ext cx="3133197" cy="646331"/>
          </a:xfrm>
          <a:prstGeom prst="rect">
            <a:avLst/>
          </a:prstGeom>
          <a:solidFill>
            <a:srgbClr val="92D050"/>
          </a:solidFill>
        </p:spPr>
        <p:txBody>
          <a:bodyPr wrap="square" rtlCol="0">
            <a:spAutoFit/>
          </a:bodyPr>
          <a:lstStyle/>
          <a:p>
            <a:r>
              <a:rPr lang="en-US" dirty="0"/>
              <a:t>The first two vectors are more or less unchanged</a:t>
            </a:r>
          </a:p>
        </p:txBody>
      </p:sp>
    </p:spTree>
    <p:extLst>
      <p:ext uri="{BB962C8B-B14F-4D97-AF65-F5344CB8AC3E}">
        <p14:creationId xmlns:p14="http://schemas.microsoft.com/office/powerpoint/2010/main" val="17236916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363614" y="369752"/>
            <a:ext cx="8229600" cy="990600"/>
          </a:xfrm>
        </p:spPr>
        <p:txBody>
          <a:bodyPr/>
          <a:lstStyle/>
          <a:p>
            <a:r>
              <a:rPr lang="en-US" dirty="0"/>
              <a:t>SVD – Example: Users-to-Movies</a:t>
            </a:r>
          </a:p>
        </p:txBody>
      </p:sp>
      <p:sp>
        <p:nvSpPr>
          <p:cNvPr id="1404931" name="Rectangle 3"/>
          <p:cNvSpPr>
            <a:spLocks noGrp="1" noChangeArrowheads="1"/>
          </p:cNvSpPr>
          <p:nvPr>
            <p:ph type="body" idx="1"/>
          </p:nvPr>
        </p:nvSpPr>
        <p:spPr>
          <a:xfrm>
            <a:off x="1981200" y="1295401"/>
            <a:ext cx="8229600" cy="1167548"/>
          </a:xfrm>
        </p:spPr>
        <p:txBody>
          <a:bodyPr>
            <a:normAutofit/>
          </a:bodyPr>
          <a:lstStyle/>
          <a:p>
            <a:r>
              <a:rPr lang="en-US" b="1" dirty="0">
                <a:solidFill>
                  <a:srgbClr val="FF0066"/>
                </a:solidFill>
              </a:rPr>
              <a:t>A = U </a:t>
            </a:r>
            <a:r>
              <a:rPr lang="en-US" b="1" dirty="0">
                <a:solidFill>
                  <a:srgbClr val="FF0066"/>
                </a:solidFill>
                <a:sym typeface="Symbol"/>
              </a:rPr>
              <a:t></a:t>
            </a:r>
            <a:r>
              <a:rPr lang="en-US" b="1" dirty="0">
                <a:solidFill>
                  <a:srgbClr val="FF0066"/>
                </a:solidFill>
              </a:rPr>
              <a:t> V</a:t>
            </a:r>
            <a:r>
              <a:rPr lang="en-US" b="1" baseline="30000" dirty="0">
                <a:solidFill>
                  <a:srgbClr val="FF0066"/>
                </a:solidFill>
              </a:rPr>
              <a:t>T</a:t>
            </a:r>
            <a:r>
              <a:rPr lang="en-US" b="1" dirty="0">
                <a:solidFill>
                  <a:srgbClr val="FF0066"/>
                </a:solidFill>
              </a:rPr>
              <a:t> - example: </a:t>
            </a:r>
            <a:r>
              <a:rPr lang="en-US" b="1" dirty="0"/>
              <a:t>Users to Movies</a:t>
            </a:r>
            <a:endParaRPr lang="en-US" b="1" dirty="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51</a:t>
            </a:fld>
            <a:endParaRPr lang="en-US"/>
          </a:p>
        </p:txBody>
      </p:sp>
      <p:grpSp>
        <p:nvGrpSpPr>
          <p:cNvPr id="3" name="Group 2"/>
          <p:cNvGrpSpPr/>
          <p:nvPr/>
        </p:nvGrpSpPr>
        <p:grpSpPr>
          <a:xfrm>
            <a:off x="1524000" y="1761475"/>
            <a:ext cx="9144000" cy="5001455"/>
            <a:chOff x="0" y="1761474"/>
            <a:chExt cx="9144000" cy="5001455"/>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0" y="5013807"/>
              <a:ext cx="617477" cy="338554"/>
            </a:xfrm>
            <a:prstGeom prst="rect">
              <a:avLst/>
            </a:prstGeom>
            <a:noFill/>
            <a:ln w="15875">
              <a:noFill/>
              <a:miter lim="800000"/>
              <a:headEnd type="none" w="sm" len="sm"/>
              <a:tailEnd/>
            </a:ln>
            <a:effectLst/>
          </p:spPr>
          <p:txBody>
            <a:bodyPr wrap="none" anchor="ctr">
              <a:spAutoFit/>
            </a:bodyPr>
            <a:lstStyle/>
            <a:p>
              <a:r>
                <a:rPr lang="en-US" sz="1600" dirty="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996661" y="1469471"/>
              <a:ext cx="1402948" cy="1986954"/>
            </a:xfrm>
            <a:prstGeom prst="rect">
              <a:avLst/>
            </a:prstGeom>
            <a:noFill/>
          </p:spPr>
          <p:txBody>
            <a:bodyPr wrap="none" rtlCol="0">
              <a:spAutoFit/>
            </a:bodyPr>
            <a:lstStyle/>
            <a:p>
              <a:pPr>
                <a:lnSpc>
                  <a:spcPct val="140000"/>
                </a:lnSpc>
              </a:pPr>
              <a:r>
                <a:rPr lang="en-US" dirty="0">
                  <a:solidFill>
                    <a:srgbClr val="008000"/>
                  </a:solidFill>
                </a:rPr>
                <a:t> Matrix</a:t>
              </a:r>
            </a:p>
            <a:p>
              <a:pPr>
                <a:lnSpc>
                  <a:spcPct val="140000"/>
                </a:lnSpc>
              </a:pPr>
              <a:r>
                <a:rPr lang="en-US" dirty="0">
                  <a:solidFill>
                    <a:srgbClr val="008000"/>
                  </a:solidFill>
                </a:rPr>
                <a:t>Alien</a:t>
              </a:r>
            </a:p>
            <a:p>
              <a:pPr>
                <a:lnSpc>
                  <a:spcPct val="140000"/>
                </a:lnSpc>
              </a:pPr>
              <a:r>
                <a:rPr lang="en-US" dirty="0">
                  <a:solidFill>
                    <a:srgbClr val="008000"/>
                  </a:solidFill>
                </a:rPr>
                <a:t>Serenity</a:t>
              </a:r>
            </a:p>
            <a:p>
              <a:pPr>
                <a:lnSpc>
                  <a:spcPct val="140000"/>
                </a:lnSpc>
              </a:pPr>
              <a:r>
                <a:rPr lang="en-US" dirty="0">
                  <a:solidFill>
                    <a:srgbClr val="008000"/>
                  </a:solidFill>
                </a:rPr>
                <a:t>Casablanca</a:t>
              </a:r>
            </a:p>
            <a:p>
              <a:pPr>
                <a:lnSpc>
                  <a:spcPct val="140000"/>
                </a:lnSpc>
              </a:pPr>
              <a:r>
                <a:rPr lang="en-US" dirty="0">
                  <a:solidFill>
                    <a:srgbClr val="008000"/>
                  </a:solidFill>
                </a:rPr>
                <a:t> </a:t>
              </a:r>
              <a:r>
                <a:rPr lang="en-US" dirty="0" err="1">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grpSp>
      <p:sp>
        <p:nvSpPr>
          <p:cNvPr id="5" name="TextBox 4"/>
          <p:cNvSpPr txBox="1"/>
          <p:nvPr/>
        </p:nvSpPr>
        <p:spPr>
          <a:xfrm>
            <a:off x="7391400" y="2362201"/>
            <a:ext cx="3124200" cy="646331"/>
          </a:xfrm>
          <a:prstGeom prst="rect">
            <a:avLst/>
          </a:prstGeom>
          <a:solidFill>
            <a:srgbClr val="92D050"/>
          </a:solidFill>
        </p:spPr>
        <p:txBody>
          <a:bodyPr wrap="square" rtlCol="0">
            <a:spAutoFit/>
          </a:bodyPr>
          <a:lstStyle/>
          <a:p>
            <a:r>
              <a:rPr lang="en-US" dirty="0"/>
              <a:t>The third vector has a very low singular value</a:t>
            </a:r>
          </a:p>
        </p:txBody>
      </p:sp>
      <p:sp>
        <p:nvSpPr>
          <p:cNvPr id="38" name="Oval 37"/>
          <p:cNvSpPr/>
          <p:nvPr/>
        </p:nvSpPr>
        <p:spPr>
          <a:xfrm>
            <a:off x="8685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52</a:t>
            </a:fld>
            <a:endParaRPr lang="en-US"/>
          </a:p>
        </p:txBody>
      </p:sp>
      <p:sp>
        <p:nvSpPr>
          <p:cNvPr id="1377282" name="Rectangle 1026"/>
          <p:cNvSpPr>
            <a:spLocks noGrp="1" noChangeArrowheads="1"/>
          </p:cNvSpPr>
          <p:nvPr>
            <p:ph type="title"/>
          </p:nvPr>
        </p:nvSpPr>
        <p:spPr/>
        <p:txBody>
          <a:bodyPr/>
          <a:lstStyle/>
          <a:p>
            <a:r>
              <a:rPr lang="en-US" dirty="0"/>
              <a:t>SVD - Interpretation</a:t>
            </a:r>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9296400" cy="4114800"/>
              </a:xfrm>
            </p:spPr>
            <p:txBody>
              <a:bodyPr/>
              <a:lstStyle/>
              <a:p>
                <a:pPr>
                  <a:lnSpc>
                    <a:spcPct val="90000"/>
                  </a:lnSpc>
                  <a:buFontTx/>
                  <a:buNone/>
                </a:pPr>
                <a:r>
                  <a:rPr lang="en-US" sz="3200" dirty="0"/>
                  <a:t>‘</a:t>
                </a:r>
                <a:r>
                  <a:rPr lang="en-US" sz="3200" b="1" dirty="0">
                    <a:solidFill>
                      <a:srgbClr val="D60093"/>
                    </a:solidFill>
                  </a:rPr>
                  <a:t>movies</a:t>
                </a:r>
                <a:r>
                  <a:rPr lang="en-US" sz="3200" dirty="0"/>
                  <a:t>’, ‘</a:t>
                </a:r>
                <a:r>
                  <a:rPr lang="en-US" sz="3200" b="1" dirty="0">
                    <a:solidFill>
                      <a:srgbClr val="D60093"/>
                    </a:solidFill>
                  </a:rPr>
                  <a:t>users</a:t>
                </a:r>
                <a:r>
                  <a:rPr lang="en-US" sz="3200" dirty="0"/>
                  <a:t>’ and ‘</a:t>
                </a:r>
                <a:r>
                  <a:rPr lang="en-US" sz="3200" b="1" dirty="0">
                    <a:solidFill>
                      <a:srgbClr val="D60093"/>
                    </a:solidFill>
                  </a:rPr>
                  <a:t>concepts</a:t>
                </a:r>
                <a:r>
                  <a:rPr lang="en-US" sz="3200" dirty="0"/>
                  <a:t>’:</a:t>
                </a:r>
              </a:p>
              <a:p>
                <a:pPr>
                  <a:lnSpc>
                    <a:spcPct val="90000"/>
                  </a:lnSpc>
                </a:pPr>
                <a:endParaRPr lang="en-US" b="1" i="1" dirty="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user-to-concept similarity matrix</a:t>
                </a:r>
              </a:p>
              <a:p>
                <a:pPr lvl="6">
                  <a:lnSpc>
                    <a:spcPct val="90000"/>
                  </a:lnSpc>
                </a:pPr>
                <a:endParaRPr lang="en-US" b="1" i="1" dirty="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movie-to-concept similarity matrix</a:t>
                </a:r>
              </a:p>
              <a:p>
                <a:pPr lvl="5">
                  <a:lnSpc>
                    <a:spcPct val="90000"/>
                  </a:lnSpc>
                </a:pPr>
                <a:endParaRPr lang="en-US" dirty="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a:t>: its diagonal elements: </a:t>
                </a:r>
                <a:br>
                  <a:rPr lang="en-US" dirty="0"/>
                </a:br>
                <a:r>
                  <a:rPr lang="en-US" dirty="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9296400" cy="4114800"/>
              </a:xfrm>
              <a:blipFill>
                <a:blip r:embed="rId2"/>
                <a:stretch>
                  <a:fillRect l="-1705"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Rank-k approximation</a:t>
            </a:r>
          </a:p>
        </p:txBody>
      </p:sp>
      <p:sp>
        <p:nvSpPr>
          <p:cNvPr id="3" name="Content Placeholder 2"/>
          <p:cNvSpPr>
            <a:spLocks noGrp="1"/>
          </p:cNvSpPr>
          <p:nvPr>
            <p:ph idx="1"/>
          </p:nvPr>
        </p:nvSpPr>
        <p:spPr>
          <a:ln>
            <a:noFill/>
          </a:ln>
        </p:spPr>
        <p:txBody>
          <a:bodyPr>
            <a:normAutofit fontScale="92500" lnSpcReduction="10000"/>
          </a:bodyPr>
          <a:lstStyle/>
          <a:p>
            <a:r>
              <a:rPr lang="en-US" dirty="0"/>
              <a:t>In this User-Movie matrix</a:t>
            </a:r>
          </a:p>
          <a:p>
            <a:endParaRPr lang="en-US" dirty="0"/>
          </a:p>
          <a:p>
            <a:endParaRPr lang="en-US" dirty="0"/>
          </a:p>
          <a:p>
            <a:endParaRPr lang="en-US" dirty="0"/>
          </a:p>
          <a:p>
            <a:endParaRPr lang="en-US" dirty="0"/>
          </a:p>
          <a:p>
            <a:r>
              <a:rPr lang="en-US" dirty="0"/>
              <a:t>We have more than two singular vectors, but the </a:t>
            </a:r>
            <a:r>
              <a:rPr lang="en-US" dirty="0">
                <a:solidFill>
                  <a:schemeClr val="accent6">
                    <a:lumMod val="75000"/>
                  </a:schemeClr>
                </a:solidFill>
              </a:rPr>
              <a:t>strongest</a:t>
            </a:r>
            <a:r>
              <a:rPr lang="en-US" dirty="0"/>
              <a:t> ones are still about the two types.</a:t>
            </a:r>
          </a:p>
          <a:p>
            <a:pPr lvl="1"/>
            <a:r>
              <a:rPr lang="en-US" dirty="0"/>
              <a:t>The third models the </a:t>
            </a:r>
            <a:r>
              <a:rPr lang="en-US" dirty="0">
                <a:solidFill>
                  <a:srgbClr val="FF0000"/>
                </a:solidFill>
              </a:rPr>
              <a:t>noise</a:t>
            </a:r>
            <a:r>
              <a:rPr lang="en-US" dirty="0"/>
              <a:t> in the data</a:t>
            </a:r>
          </a:p>
          <a:p>
            <a:r>
              <a:rPr lang="en-US" dirty="0"/>
              <a:t>By keeping the two </a:t>
            </a:r>
            <a:r>
              <a:rPr lang="en-US" dirty="0">
                <a:solidFill>
                  <a:srgbClr val="0070C0"/>
                </a:solidFill>
              </a:rPr>
              <a:t>strongest singular vectors </a:t>
            </a:r>
            <a:r>
              <a:rPr lang="en-US" dirty="0"/>
              <a:t>we obtain most of the information in the data.</a:t>
            </a:r>
          </a:p>
          <a:p>
            <a:pPr lvl="1"/>
            <a:r>
              <a:rPr lang="en-US" dirty="0"/>
              <a:t>This is the </a:t>
            </a:r>
            <a:r>
              <a:rPr lang="en-US" dirty="0">
                <a:solidFill>
                  <a:schemeClr val="accent6">
                    <a:lumMod val="75000"/>
                  </a:schemeClr>
                </a:solidFill>
              </a:rPr>
              <a:t>rank-2 approximation </a:t>
            </a:r>
            <a:r>
              <a:rPr lang="en-US" dirty="0"/>
              <a:t>of the matrix A</a:t>
            </a:r>
          </a:p>
        </p:txBody>
      </p:sp>
      <p:sp>
        <p:nvSpPr>
          <p:cNvPr id="8" name="TextBox 7"/>
          <p:cNvSpPr txBox="1"/>
          <p:nvPr/>
        </p:nvSpPr>
        <p:spPr>
          <a:xfrm>
            <a:off x="4343401" y="2672834"/>
            <a:ext cx="812467" cy="523220"/>
          </a:xfrm>
          <a:prstGeom prst="rect">
            <a:avLst/>
          </a:prstGeom>
          <a:noFill/>
        </p:spPr>
        <p:txBody>
          <a:bodyPr wrap="none" rtlCol="0">
            <a:spAutoFit/>
          </a:bodyPr>
          <a:lstStyle/>
          <a:p>
            <a:r>
              <a:rPr lang="en-US" sz="2800" dirty="0"/>
              <a:t>A = </a:t>
            </a:r>
          </a:p>
        </p:txBody>
      </p:sp>
      <p:grpSp>
        <p:nvGrpSpPr>
          <p:cNvPr id="15" name="Group 14"/>
          <p:cNvGrpSpPr/>
          <p:nvPr/>
        </p:nvGrpSpPr>
        <p:grpSpPr>
          <a:xfrm>
            <a:off x="5116286" y="2184080"/>
            <a:ext cx="2286000" cy="1447800"/>
            <a:chOff x="3581400" y="2362200"/>
            <a:chExt cx="2286000" cy="1447800"/>
          </a:xfrm>
        </p:grpSpPr>
        <p:grpSp>
          <p:nvGrpSpPr>
            <p:cNvPr id="16" name="Group 15"/>
            <p:cNvGrpSpPr/>
            <p:nvPr/>
          </p:nvGrpSpPr>
          <p:grpSpPr>
            <a:xfrm>
              <a:off x="3581400" y="2362200"/>
              <a:ext cx="2286000" cy="1447800"/>
              <a:chOff x="4876800" y="4724400"/>
              <a:chExt cx="2286000" cy="1447800"/>
            </a:xfrm>
          </p:grpSpPr>
          <p:sp>
            <p:nvSpPr>
              <p:cNvPr id="33" name="Rectangle 32"/>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547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SVD</a:t>
            </a: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54</a:t>
            </a:fld>
            <a:endParaRPr lang="en-US"/>
          </a:p>
        </p:txBody>
      </p:sp>
      <p:grpSp>
        <p:nvGrpSpPr>
          <p:cNvPr id="41" name="Group 40"/>
          <p:cNvGrpSpPr/>
          <p:nvPr/>
        </p:nvGrpSpPr>
        <p:grpSpPr>
          <a:xfrm>
            <a:off x="1752600" y="3494545"/>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187936201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55</a:t>
            </a:fld>
            <a:endParaRPr lang="en-US"/>
          </a:p>
        </p:txBody>
      </p:sp>
      <p:grpSp>
        <p:nvGrpSpPr>
          <p:cNvPr id="43" name="Group 42"/>
          <p:cNvGrpSpPr/>
          <p:nvPr/>
        </p:nvGrpSpPr>
        <p:grpSpPr>
          <a:xfrm>
            <a:off x="8153400" y="4876800"/>
            <a:ext cx="342900" cy="424428"/>
            <a:chOff x="6629400" y="4876800"/>
            <a:chExt cx="342900" cy="424428"/>
          </a:xfrm>
        </p:grpSpPr>
        <p:sp>
          <p:nvSpPr>
            <p:cNvPr id="44"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5"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6" name="Group 45"/>
          <p:cNvGrpSpPr/>
          <p:nvPr/>
        </p:nvGrpSpPr>
        <p:grpSpPr>
          <a:xfrm>
            <a:off x="1752600" y="3494545"/>
            <a:ext cx="8839200" cy="3202841"/>
            <a:chOff x="228600" y="3494544"/>
            <a:chExt cx="8839200" cy="3202841"/>
          </a:xfrm>
        </p:grpSpPr>
        <p:sp>
          <p:nvSpPr>
            <p:cNvPr id="47"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3"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Rectangle 55"/>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7" name="Group 56"/>
            <p:cNvGrpSpPr/>
            <p:nvPr/>
          </p:nvGrpSpPr>
          <p:grpSpPr>
            <a:xfrm>
              <a:off x="2499640" y="3520968"/>
              <a:ext cx="2228088" cy="2600952"/>
              <a:chOff x="3105912" y="3044952"/>
              <a:chExt cx="2228088" cy="2600952"/>
            </a:xfrm>
          </p:grpSpPr>
          <p:sp>
            <p:nvSpPr>
              <p:cNvPr id="6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8" name="Rectangle 57"/>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6" name="Rectangle 25"/>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379308470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56</a:t>
            </a:fld>
            <a:endParaRPr lang="en-US"/>
          </a:p>
        </p:txBody>
      </p:sp>
      <p:grpSp>
        <p:nvGrpSpPr>
          <p:cNvPr id="46" name="Group 45"/>
          <p:cNvGrpSpPr/>
          <p:nvPr/>
        </p:nvGrpSpPr>
        <p:grpSpPr>
          <a:xfrm>
            <a:off x="8153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1752600" y="3494545"/>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6" name="Rectangle 25"/>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334796577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Set smallest 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57</a:t>
            </a:fld>
            <a:endParaRPr lang="en-US"/>
          </a:p>
        </p:txBody>
      </p:sp>
      <p:grpSp>
        <p:nvGrpSpPr>
          <p:cNvPr id="41" name="Group 40"/>
          <p:cNvGrpSpPr/>
          <p:nvPr/>
        </p:nvGrpSpPr>
        <p:grpSpPr>
          <a:xfrm>
            <a:off x="8153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5715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8632894"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1752600" y="3494545"/>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66" name="Text Box 21"/>
          <p:cNvSpPr txBox="1">
            <a:spLocks noChangeArrowheads="1"/>
          </p:cNvSpPr>
          <p:nvPr/>
        </p:nvSpPr>
        <p:spPr bwMode="auto">
          <a:xfrm>
            <a:off x="3620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2" name="Rectangle 31"/>
          <p:cNvSpPr/>
          <p:nvPr/>
        </p:nvSpPr>
        <p:spPr>
          <a:xfrm>
            <a:off x="3898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0.40   0.09   0.09</a:t>
            </a:r>
          </a:p>
        </p:txBody>
      </p:sp>
    </p:spTree>
    <p:extLst>
      <p:ext uri="{BB962C8B-B14F-4D97-AF65-F5344CB8AC3E}">
        <p14:creationId xmlns:p14="http://schemas.microsoft.com/office/powerpoint/2010/main" val="80861752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Keep the new representation of the users-movies</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58</a:t>
            </a:fld>
            <a:endParaRPr lang="en-US"/>
          </a:p>
        </p:txBody>
      </p:sp>
      <p:grpSp>
        <p:nvGrpSpPr>
          <p:cNvPr id="24" name="Group 23"/>
          <p:cNvGrpSpPr/>
          <p:nvPr/>
        </p:nvGrpSpPr>
        <p:grpSpPr>
          <a:xfrm>
            <a:off x="1752600" y="3494545"/>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  </a:t>
              </a:r>
            </a:p>
          </p:txBody>
        </p:sp>
      </p:grpSp>
      <p:sp>
        <p:nvSpPr>
          <p:cNvPr id="41" name="Rectangle 40"/>
          <p:cNvSpPr/>
          <p:nvPr/>
        </p:nvSpPr>
        <p:spPr>
          <a:xfrm>
            <a:off x="3898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 0.59</a:t>
            </a:r>
            <a:r>
              <a:rPr lang="en-US" sz="2400" dirty="0">
                <a:latin typeface="Times New Roman" pitchFamily="18" charset="0"/>
                <a:cs typeface="Times New Roman" pitchFamily="18" charset="0"/>
              </a:rPr>
              <a:t>   </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0.73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0.29</a:t>
            </a:r>
          </a:p>
        </p:txBody>
      </p:sp>
      <p:sp>
        <p:nvSpPr>
          <p:cNvPr id="42" name="Rectangle 41"/>
          <p:cNvSpPr/>
          <p:nvPr/>
        </p:nvSpPr>
        <p:spPr>
          <a:xfrm>
            <a:off x="6781800" y="5562601"/>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0.56  0.59   0.56</a:t>
            </a:r>
            <a:r>
              <a:rPr lang="en-US" sz="2400" dirty="0">
                <a:latin typeface="Times New Roman" pitchFamily="18" charset="0"/>
                <a:cs typeface="Times New Roman" pitchFamily="18" charset="0"/>
              </a:rPr>
              <a:t>   0.09   0.09</a:t>
            </a:r>
          </a:p>
          <a:p>
            <a:r>
              <a:rPr lang="en-US" sz="2400" dirty="0">
                <a:latin typeface="Times New Roman" pitchFamily="18" charset="0"/>
                <a:cs typeface="Times New Roman" pitchFamily="18" charset="0"/>
              </a:rPr>
              <a:t>-0.12  0.02  -0.12  </a:t>
            </a:r>
            <a:r>
              <a:rPr lang="en-US" sz="2400" b="1" dirty="0">
                <a:latin typeface="Times New Roman" pitchFamily="18" charset="0"/>
                <a:cs typeface="Times New Roman" pitchFamily="18" charset="0"/>
              </a:rPr>
              <a:t>0.69   0.69</a:t>
            </a:r>
          </a:p>
          <a:p>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8943461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How exactly is dim. reduction done?</a:t>
            </a:r>
          </a:p>
          <a:p>
            <a:pPr>
              <a:lnSpc>
                <a:spcPct val="90000"/>
              </a:lnSpc>
            </a:pPr>
            <a:r>
              <a:rPr lang="en-US" b="1" dirty="0">
                <a:solidFill>
                  <a:srgbClr val="008000"/>
                </a:solidFill>
              </a:rPr>
              <a:t>A: Compute new matrix that approximates the original (w/o noise)</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59</a:t>
            </a:fld>
            <a:endParaRPr lang="en-US"/>
          </a:p>
        </p:txBody>
      </p:sp>
      <p:sp>
        <p:nvSpPr>
          <p:cNvPr id="25" name="Freeform 8"/>
          <p:cNvSpPr>
            <a:spLocks/>
          </p:cNvSpPr>
          <p:nvPr/>
        </p:nvSpPr>
        <p:spPr bwMode="auto">
          <a:xfrm>
            <a:off x="2254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3915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4341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a:solidFill>
                  <a:srgbClr val="FF0000"/>
                </a:solidFill>
                <a:sym typeface="Symbol"/>
              </a:rPr>
              <a:t></a:t>
            </a:r>
            <a:endParaRPr lang="en-US" sz="4000" b="1" dirty="0">
              <a:solidFill>
                <a:srgbClr val="FF0000"/>
              </a:solidFill>
            </a:endParaRPr>
          </a:p>
        </p:txBody>
      </p:sp>
      <p:sp>
        <p:nvSpPr>
          <p:cNvPr id="34" name="Rectangle 33"/>
          <p:cNvSpPr/>
          <p:nvPr/>
        </p:nvSpPr>
        <p:spPr>
          <a:xfrm>
            <a:off x="2217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5037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 4.11   4.11</a:t>
              </a:r>
            </a:p>
            <a:p>
              <a:r>
                <a:rPr lang="en-US" sz="2400" dirty="0">
                  <a:latin typeface="Times New Roman" pitchFamily="18" charset="0"/>
                  <a:cs typeface="Times New Roman" pitchFamily="18" charset="0"/>
                </a:rPr>
                <a:t>-0.69  1.34  -0.69 </a:t>
              </a:r>
              <a:r>
                <a:rPr lang="en-US" sz="2400" b="1" dirty="0">
                  <a:latin typeface="Times New Roman" pitchFamily="18" charset="0"/>
                  <a:cs typeface="Times New Roman" pitchFamily="18" charset="0"/>
                </a:rPr>
                <a:t> 4.78   4.78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4191000" y="5867401"/>
            <a:ext cx="2404826" cy="830997"/>
          </a:xfrm>
          <a:prstGeom prst="rect">
            <a:avLst/>
          </a:prstGeom>
          <a:noFill/>
        </p:spPr>
        <p:txBody>
          <a:bodyPr wrap="none" rtlCol="0">
            <a:spAutoFit/>
          </a:bodyPr>
          <a:lstStyle/>
          <a:p>
            <a:r>
              <a:rPr lang="en-US" sz="2000" b="1" dirty="0" err="1">
                <a:solidFill>
                  <a:srgbClr val="008000"/>
                </a:solidFill>
              </a:rPr>
              <a:t>Frobenius</a:t>
            </a:r>
            <a:r>
              <a:rPr lang="en-US" sz="2000" b="1" dirty="0">
                <a:solidFill>
                  <a:srgbClr val="008000"/>
                </a:solidFill>
              </a:rPr>
              <a:t> norm:</a:t>
            </a:r>
          </a:p>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M</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M</a:t>
            </a:r>
            <a:r>
              <a:rPr lang="en-US" sz="2800" baseline="-25000" dirty="0">
                <a:solidFill>
                  <a:srgbClr val="008000"/>
                </a:solidFill>
                <a:latin typeface="Times New Roman"/>
                <a:cs typeface="Times New Roman"/>
              </a:rPr>
              <a:t>ij</a:t>
            </a:r>
            <a:r>
              <a:rPr lang="en-US" sz="2800" baseline="30000" dirty="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6858001" y="5867401"/>
            <a:ext cx="3475631" cy="954107"/>
          </a:xfrm>
          <a:prstGeom prst="rect">
            <a:avLst/>
          </a:prstGeom>
        </p:spPr>
        <p:txBody>
          <a:bodyPr wrap="none">
            <a:spAutoFit/>
          </a:bodyPr>
          <a:lstStyle/>
          <a:p>
            <a:r>
              <a:rPr lang="en-US" sz="2800" dirty="0" err="1">
                <a:solidFill>
                  <a:srgbClr val="008000"/>
                </a:solidFill>
                <a:latin typeface="Times New Roman"/>
                <a:cs typeface="Times New Roman"/>
              </a:rPr>
              <a:t>ǁ</a:t>
            </a:r>
            <a:r>
              <a:rPr lang="en-US" sz="2800" dirty="0" err="1">
                <a:solidFill>
                  <a:srgbClr val="008000"/>
                </a:solidFill>
                <a:latin typeface="Times New Roman" pitchFamily="18" charset="0"/>
                <a:cs typeface="Times New Roman" pitchFamily="18" charset="0"/>
              </a:rPr>
              <a:t>A-B</a:t>
            </a:r>
            <a:r>
              <a:rPr lang="en-US" sz="2800" dirty="0" err="1">
                <a:solidFill>
                  <a:srgbClr val="008000"/>
                </a:solidFill>
                <a:latin typeface="Times New Roman"/>
                <a:cs typeface="Times New Roman"/>
              </a:rPr>
              <a:t>ǁ</a:t>
            </a:r>
            <a:r>
              <a:rPr lang="en-US" sz="2800" baseline="-25000" dirty="0" err="1">
                <a:solidFill>
                  <a:srgbClr val="008000"/>
                </a:solidFill>
                <a:latin typeface="Times New Roman"/>
                <a:cs typeface="Times New Roman"/>
              </a:rPr>
              <a:t>F</a:t>
            </a:r>
            <a:r>
              <a:rPr lang="en-US" sz="2800" baseline="-25000" dirty="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err="1">
                <a:solidFill>
                  <a:srgbClr val="008000"/>
                </a:solidFill>
                <a:latin typeface="Times New Roman"/>
                <a:cs typeface="Times New Roman"/>
              </a:rPr>
              <a:t>A</a:t>
            </a:r>
            <a:r>
              <a:rPr lang="en-US" sz="2800" baseline="-25000" dirty="0" err="1">
                <a:solidFill>
                  <a:srgbClr val="008000"/>
                </a:solidFill>
                <a:latin typeface="Times New Roman"/>
                <a:cs typeface="Times New Roman"/>
              </a:rPr>
              <a:t>ij</a:t>
            </a:r>
            <a:r>
              <a:rPr lang="en-US" sz="2800" dirty="0" err="1">
                <a:solidFill>
                  <a:srgbClr val="008000"/>
                </a:solidFill>
                <a:latin typeface="Times New Roman"/>
                <a:cs typeface="Times New Roman"/>
              </a:rPr>
              <a:t>-B</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a:t>
            </a:r>
            <a:r>
              <a:rPr lang="en-US" sz="2800" baseline="30000" dirty="0">
                <a:solidFill>
                  <a:srgbClr val="008000"/>
                </a:solidFill>
                <a:latin typeface="Times New Roman"/>
                <a:cs typeface="Times New Roman"/>
              </a:rPr>
              <a:t>2</a:t>
            </a:r>
          </a:p>
          <a:p>
            <a:r>
              <a:rPr lang="en-US" sz="2800" baseline="30000" dirty="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5497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8395522"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Find the “</a:t>
            </a:r>
            <a:r>
              <a:rPr lang="en-US" dirty="0">
                <a:solidFill>
                  <a:schemeClr val="accent6">
                    <a:lumMod val="75000"/>
                  </a:schemeClr>
                </a:solidFill>
              </a:rPr>
              <a:t>true dimension</a:t>
            </a:r>
            <a:r>
              <a:rPr lang="en-US" dirty="0"/>
              <a:t>” of the data</a:t>
            </a:r>
          </a:p>
          <a:p>
            <a:pPr lvl="1"/>
            <a:r>
              <a:rPr lang="en-US" dirty="0"/>
              <a:t>In reality, things are never as clear and simple as in this example, but we can still reduce the dimension.</a:t>
            </a:r>
          </a:p>
          <a:p>
            <a:pPr lvl="1"/>
            <a:endParaRPr lang="en-US" dirty="0"/>
          </a:p>
          <a:p>
            <a:r>
              <a:rPr lang="en-US" dirty="0"/>
              <a:t>Essentially, we assume that some of the data is </a:t>
            </a:r>
            <a:r>
              <a:rPr lang="en-US" dirty="0">
                <a:solidFill>
                  <a:srgbClr val="0070C0"/>
                </a:solidFill>
              </a:rPr>
              <a:t>useful signal </a:t>
            </a:r>
            <a:r>
              <a:rPr lang="en-US" dirty="0"/>
              <a:t>and some data is </a:t>
            </a:r>
            <a:r>
              <a:rPr lang="en-US" dirty="0">
                <a:solidFill>
                  <a:srgbClr val="0070C0"/>
                </a:solidFill>
              </a:rPr>
              <a:t>noise</a:t>
            </a:r>
            <a:r>
              <a:rPr lang="en-US" dirty="0"/>
              <a:t>, and that we can approximate the useful part with a lower dimensionality space.</a:t>
            </a:r>
          </a:p>
          <a:p>
            <a:pPr lvl="1"/>
            <a:r>
              <a:rPr lang="en-US" dirty="0"/>
              <a:t>Dimensionality reduction does not just reduce the amount of data, it often brings out the </a:t>
            </a:r>
            <a:r>
              <a:rPr lang="en-US" dirty="0">
                <a:solidFill>
                  <a:schemeClr val="accent6">
                    <a:lumMod val="75000"/>
                  </a:schemeClr>
                </a:solidFill>
              </a:rPr>
              <a:t>useful</a:t>
            </a:r>
            <a:r>
              <a:rPr lang="en-US" dirty="0"/>
              <a:t> part of the data</a:t>
            </a:r>
          </a:p>
        </p:txBody>
      </p:sp>
    </p:spTree>
    <p:extLst>
      <p:ext uri="{BB962C8B-B14F-4D97-AF65-F5344CB8AC3E}">
        <p14:creationId xmlns:p14="http://schemas.microsoft.com/office/powerpoint/2010/main" val="2313877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for matrix reconstruction</a:t>
            </a:r>
          </a:p>
        </p:txBody>
      </p:sp>
      <p:sp>
        <p:nvSpPr>
          <p:cNvPr id="3" name="Content Placeholder 2"/>
          <p:cNvSpPr>
            <a:spLocks noGrp="1"/>
          </p:cNvSpPr>
          <p:nvPr>
            <p:ph idx="1"/>
          </p:nvPr>
        </p:nvSpPr>
        <p:spPr/>
        <p:txBody>
          <a:bodyPr/>
          <a:lstStyle/>
          <a:p>
            <a:r>
              <a:rPr lang="en-US" dirty="0"/>
              <a:t>We will now see how we can use the fact that SVD gives the best rank-k approximation for a data matrix A.</a:t>
            </a:r>
          </a:p>
          <a:p>
            <a:r>
              <a:rPr lang="en-US" dirty="0"/>
              <a:t>The idea is that we assume that the “true” matrix is rank-k, and rank is increased due to noise</a:t>
            </a:r>
          </a:p>
          <a:p>
            <a:r>
              <a:rPr lang="en-US" dirty="0"/>
              <a:t>We use SVD to find the best rank-k approximation for A, and thus the best approximation of the “true” matrix</a:t>
            </a:r>
          </a:p>
        </p:txBody>
      </p:sp>
    </p:spTree>
    <p:extLst>
      <p:ext uri="{BB962C8B-B14F-4D97-AF65-F5344CB8AC3E}">
        <p14:creationId xmlns:p14="http://schemas.microsoft.com/office/powerpoint/2010/main" val="25477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Application: Recommender systems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dirty="0"/>
                  <a:t>Data: Users rating movies</a:t>
                </a:r>
              </a:p>
              <a:p>
                <a:pPr lvl="1"/>
                <a:r>
                  <a:rPr lang="en-US" dirty="0"/>
                  <a:t>Sparse and often noisy</a:t>
                </a:r>
              </a:p>
              <a:p>
                <a:r>
                  <a:rPr lang="en-US" dirty="0"/>
                  <a:t>Assumption: There are </a:t>
                </a:r>
                <a:r>
                  <a:rPr lang="en-US" dirty="0">
                    <a:solidFill>
                      <a:srgbClr val="00B0F0"/>
                    </a:solidFill>
                  </a:rPr>
                  <a:t>k</a:t>
                </a:r>
                <a:r>
                  <a:rPr lang="en-US" dirty="0"/>
                  <a:t> basic </a:t>
                </a:r>
                <a:r>
                  <a:rPr lang="en-US" dirty="0">
                    <a:solidFill>
                      <a:schemeClr val="accent6">
                        <a:lumMod val="75000"/>
                      </a:schemeClr>
                    </a:solidFill>
                  </a:rPr>
                  <a:t>user profiles</a:t>
                </a:r>
                <a:r>
                  <a:rPr lang="en-US" dirty="0"/>
                  <a:t>, and each user is a </a:t>
                </a:r>
                <a:r>
                  <a:rPr lang="en-US" dirty="0">
                    <a:solidFill>
                      <a:srgbClr val="0070C0"/>
                    </a:solidFill>
                  </a:rPr>
                  <a:t>linear combination </a:t>
                </a:r>
                <a:r>
                  <a:rPr lang="en-US" dirty="0"/>
                  <a:t>of these profiles</a:t>
                </a:r>
              </a:p>
              <a:p>
                <a:pPr lvl="1"/>
                <a:r>
                  <a:rPr lang="en-US" dirty="0"/>
                  <a:t>E.g., action, comedy, drama, romance</a:t>
                </a:r>
              </a:p>
              <a:p>
                <a:pPr lvl="1"/>
                <a:r>
                  <a:rPr lang="en-US" dirty="0"/>
                  <a:t>Each user is a weighted combination of these profiles</a:t>
                </a:r>
              </a:p>
              <a:p>
                <a:r>
                  <a:rPr lang="en-US" dirty="0"/>
                  <a:t>Assumption: The matrix with the </a:t>
                </a:r>
                <a:r>
                  <a:rPr lang="en-US" dirty="0">
                    <a:solidFill>
                      <a:schemeClr val="accent6">
                        <a:lumMod val="75000"/>
                      </a:schemeClr>
                    </a:solidFill>
                  </a:rPr>
                  <a:t>true preferences</a:t>
                </a:r>
                <a:r>
                  <a:rPr lang="en-US" dirty="0"/>
                  <a:t> of the users for the movies is a rank-k matrix </a:t>
                </a:r>
                <a14:m>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a:rPr>
                          <m:t>𝐴</m:t>
                        </m:r>
                      </m:e>
                      <m:sub>
                        <m:r>
                          <a:rPr lang="en-US" b="0" i="1" smtClean="0">
                            <a:solidFill>
                              <a:srgbClr val="0070C0"/>
                            </a:solidFill>
                            <a:latin typeface="Cambria Math"/>
                          </a:rPr>
                          <m:t>𝑘</m:t>
                        </m:r>
                      </m:sub>
                    </m:sSub>
                  </m:oMath>
                </a14:m>
                <a:r>
                  <a:rPr lang="en-US" dirty="0"/>
                  <a:t> </a:t>
                </a:r>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1250" r="-815"/>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Model-based Recommendation Systems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76400"/>
                <a:ext cx="11125200" cy="4876800"/>
              </a:xfrm>
            </p:spPr>
            <p:txBody>
              <a:bodyPr>
                <a:normAutofit/>
              </a:bodyPr>
              <a:lstStyle/>
              <a:p>
                <a:r>
                  <a:rPr lang="en-US" dirty="0"/>
                  <a:t>What we observe is </a:t>
                </a:r>
                <a14:m>
                  <m:oMath xmlns:m="http://schemas.openxmlformats.org/officeDocument/2006/math">
                    <m:acc>
                      <m:accPr>
                        <m:chr m:val="̃"/>
                        <m:ctrlPr>
                          <a:rPr lang="en-US"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𝐴</m:t>
                        </m:r>
                      </m:e>
                    </m:acc>
                  </m:oMath>
                </a14:m>
                <a:r>
                  <a:rPr lang="en-US" dirty="0">
                    <a:solidFill>
                      <a:srgbClr val="0070C0"/>
                    </a:solidFill>
                  </a:rPr>
                  <a:t> </a:t>
                </a:r>
                <a:r>
                  <a:rPr lang="en-US" dirty="0"/>
                  <a:t>a </a:t>
                </a:r>
                <a:r>
                  <a:rPr lang="en-US" dirty="0">
                    <a:solidFill>
                      <a:srgbClr val="FF0000"/>
                    </a:solidFill>
                  </a:rPr>
                  <a:t>noisy</a:t>
                </a:r>
                <a:r>
                  <a:rPr lang="en-US" dirty="0"/>
                  <a:t>, and </a:t>
                </a:r>
                <a:r>
                  <a:rPr lang="en-US" dirty="0">
                    <a:solidFill>
                      <a:srgbClr val="00B0F0"/>
                    </a:solidFill>
                  </a:rPr>
                  <a:t>incomplete</a:t>
                </a:r>
                <a:r>
                  <a:rPr lang="en-US" dirty="0"/>
                  <a:t> version matrix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𝐴</m:t>
                        </m:r>
                      </m:e>
                      <m:sub>
                        <m:r>
                          <a:rPr lang="en-US" b="0" i="1" smtClean="0">
                            <a:solidFill>
                              <a:srgbClr val="FF0000"/>
                            </a:solidFill>
                            <a:latin typeface="Cambria Math" panose="02040503050406030204" pitchFamily="18" charset="0"/>
                          </a:rPr>
                          <m:t>𝑘</m:t>
                        </m:r>
                      </m:sub>
                    </m:sSub>
                  </m:oMath>
                </a14:m>
                <a:endParaRPr lang="en-US" dirty="0"/>
              </a:p>
              <a:p>
                <a:r>
                  <a:rPr lang="en-US" dirty="0"/>
                  <a:t>Given matrix </a:t>
                </a:r>
                <a14:m>
                  <m:oMath xmlns:m="http://schemas.openxmlformats.org/officeDocument/2006/math">
                    <m:acc>
                      <m:accPr>
                        <m:chr m:val="̃"/>
                        <m:ctrlPr>
                          <a:rPr lang="en-US" i="1" smtClean="0">
                            <a:solidFill>
                              <a:srgbClr val="0070C0"/>
                            </a:solidFill>
                            <a:latin typeface="Cambria Math" panose="02040503050406030204" pitchFamily="18" charset="0"/>
                          </a:rPr>
                        </m:ctrlPr>
                      </m:accPr>
                      <m:e>
                        <m:r>
                          <a:rPr lang="en-US" b="0" i="1" smtClean="0">
                            <a:solidFill>
                              <a:srgbClr val="0070C0"/>
                            </a:solidFill>
                            <a:latin typeface="Cambria Math"/>
                          </a:rPr>
                          <m:t>𝐴</m:t>
                        </m:r>
                      </m:e>
                    </m:acc>
                  </m:oMath>
                </a14:m>
                <a:r>
                  <a:rPr lang="en-US" dirty="0">
                    <a:solidFill>
                      <a:srgbClr val="0070C0"/>
                    </a:solidFill>
                  </a:rPr>
                  <a:t> </a:t>
                </a:r>
                <a:r>
                  <a:rPr lang="en-US" dirty="0"/>
                  <a:t>and we would like to get the missing ratings that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a:rPr>
                          <m:t>𝐴</m:t>
                        </m:r>
                      </m:e>
                      <m:sub>
                        <m:r>
                          <a:rPr lang="en-US" b="0" i="1" smtClean="0">
                            <a:solidFill>
                              <a:srgbClr val="FF0000"/>
                            </a:solidFill>
                            <a:latin typeface="Cambria Math"/>
                          </a:rPr>
                          <m:t>𝑘</m:t>
                        </m:r>
                      </m:sub>
                    </m:sSub>
                    <m:r>
                      <a:rPr lang="el-GR" b="0" i="1" smtClean="0">
                        <a:latin typeface="Cambria Math"/>
                      </a:rPr>
                      <m:t> </m:t>
                    </m:r>
                  </m:oMath>
                </a14:m>
                <a:r>
                  <a:rPr lang="en-US" dirty="0"/>
                  <a:t>would produce</a:t>
                </a:r>
              </a:p>
              <a:p>
                <a:pPr lvl="1"/>
                <a:endParaRPr lang="en-US" dirty="0"/>
              </a:p>
              <a:p>
                <a:r>
                  <a:rPr lang="en-US" dirty="0">
                    <a:solidFill>
                      <a:schemeClr val="accent6">
                        <a:lumMod val="75000"/>
                      </a:schemeClr>
                    </a:solidFill>
                  </a:rPr>
                  <a:t>Algorithm</a:t>
                </a:r>
                <a:r>
                  <a:rPr lang="en-US" dirty="0"/>
                  <a:t>: compute the </a:t>
                </a:r>
                <a:r>
                  <a:rPr lang="en-US" dirty="0">
                    <a:solidFill>
                      <a:schemeClr val="accent2">
                        <a:lumMod val="75000"/>
                      </a:schemeClr>
                    </a:solidFill>
                  </a:rPr>
                  <a:t>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acc>
                          <m:accPr>
                            <m:chr m:val="̃"/>
                            <m:ctrlPr>
                              <a:rPr lang="en-US" i="1">
                                <a:solidFill>
                                  <a:srgbClr val="7030A0"/>
                                </a:solidFill>
                                <a:latin typeface="Cambria Math" panose="02040503050406030204" pitchFamily="18" charset="0"/>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of matrix </a:t>
                </a:r>
                <a14:m>
                  <m:oMath xmlns:m="http://schemas.openxmlformats.org/officeDocument/2006/math">
                    <m:acc>
                      <m:accPr>
                        <m:chr m:val="̃"/>
                        <m:ctrlPr>
                          <a:rPr lang="en-US" i="1">
                            <a:solidFill>
                              <a:srgbClr val="0070C0"/>
                            </a:solidFill>
                            <a:latin typeface="Cambria Math" panose="02040503050406030204" pitchFamily="18" charset="0"/>
                          </a:rPr>
                        </m:ctrlPr>
                      </m:accPr>
                      <m:e>
                        <m:r>
                          <a:rPr lang="en-US" i="1">
                            <a:solidFill>
                              <a:srgbClr val="0070C0"/>
                            </a:solidFill>
                            <a:latin typeface="Cambria Math"/>
                          </a:rPr>
                          <m:t>𝐴</m:t>
                        </m:r>
                      </m:e>
                    </m:acc>
                  </m:oMath>
                </a14:m>
                <a:r>
                  <a:rPr lang="en-US" dirty="0"/>
                  <a:t> and predict for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the value </a:t>
                </a:r>
                <a14:m>
                  <m:oMath xmlns:m="http://schemas.openxmlformats.org/officeDocument/2006/math">
                    <m:sSub>
                      <m:sSubPr>
                        <m:ctrlPr>
                          <a:rPr lang="en-US" i="1" dirty="0" smtClean="0">
                            <a:solidFill>
                              <a:srgbClr val="7030A0"/>
                            </a:solidFill>
                            <a:latin typeface="Cambria Math" panose="02040503050406030204" pitchFamily="18" charset="0"/>
                          </a:rPr>
                        </m:ctrlPr>
                      </m:sSubPr>
                      <m:e>
                        <m:acc>
                          <m:accPr>
                            <m:chr m:val="̃"/>
                            <m:ctrlPr>
                              <a:rPr lang="en-US" i="1">
                                <a:solidFill>
                                  <a:srgbClr val="7030A0"/>
                                </a:solidFill>
                                <a:latin typeface="Cambria Math" panose="02040503050406030204" pitchFamily="18" charset="0"/>
                              </a:rPr>
                            </m:ctrlPr>
                          </m:accPr>
                          <m:e>
                            <m:r>
                              <a:rPr lang="en-US" i="1">
                                <a:solidFill>
                                  <a:srgbClr val="7030A0"/>
                                </a:solidFill>
                                <a:latin typeface="Cambria Math"/>
                              </a:rPr>
                              <m:t>𝐴</m:t>
                            </m:r>
                          </m:e>
                        </m:acc>
                      </m:e>
                      <m:sub>
                        <m:r>
                          <a:rPr lang="en-US" i="1" dirty="0">
                            <a:solidFill>
                              <a:srgbClr val="7030A0"/>
                            </a:solidFill>
                            <a:latin typeface="Cambria Math"/>
                          </a:rPr>
                          <m:t>𝑘</m:t>
                        </m:r>
                      </m:sub>
                    </m:sSub>
                    <m:r>
                      <a:rPr lang="en-US" i="1" dirty="0">
                        <a:solidFill>
                          <a:srgbClr val="7030A0"/>
                        </a:solidFill>
                        <a:latin typeface="Cambria Math"/>
                      </a:rPr>
                      <m:t>[</m:t>
                    </m:r>
                    <m:r>
                      <a:rPr lang="en-US" i="1" dirty="0">
                        <a:solidFill>
                          <a:srgbClr val="7030A0"/>
                        </a:solidFill>
                        <a:latin typeface="Cambria Math"/>
                      </a:rPr>
                      <m:t>𝑚</m:t>
                    </m:r>
                    <m:r>
                      <a:rPr lang="en-US" i="1" dirty="0">
                        <a:solidFill>
                          <a:srgbClr val="7030A0"/>
                        </a:solidFill>
                        <a:latin typeface="Cambria Math"/>
                      </a:rPr>
                      <m:t>,</m:t>
                    </m:r>
                    <m:r>
                      <a:rPr lang="en-US" i="1" dirty="0">
                        <a:solidFill>
                          <a:srgbClr val="7030A0"/>
                        </a:solidFill>
                        <a:latin typeface="Cambria Math"/>
                      </a:rPr>
                      <m:t>𝑢</m:t>
                    </m:r>
                    <m:r>
                      <a:rPr lang="en-US" i="1" dirty="0">
                        <a:solidFill>
                          <a:srgbClr val="7030A0"/>
                        </a:solidFill>
                        <a:latin typeface="Cambria Math"/>
                      </a:rPr>
                      <m:t>]</m:t>
                    </m:r>
                  </m:oMath>
                </a14:m>
                <a:r>
                  <a:rPr lang="en-US" dirty="0">
                    <a:solidFill>
                      <a:srgbClr val="7030A0"/>
                    </a:solidFill>
                  </a:rPr>
                  <a:t>.</a:t>
                </a:r>
                <a:endParaRPr lang="en-US" dirty="0"/>
              </a:p>
              <a:p>
                <a:pPr lvl="1"/>
                <a:r>
                  <a:rPr lang="en-US" dirty="0"/>
                  <a:t>The rank-k approximation </a:t>
                </a:r>
                <a14:m>
                  <m:oMath xmlns:m="http://schemas.openxmlformats.org/officeDocument/2006/math">
                    <m:sSub>
                      <m:sSubPr>
                        <m:ctrlPr>
                          <a:rPr lang="en-US" i="1" dirty="0" smtClean="0">
                            <a:solidFill>
                              <a:srgbClr val="7030A0"/>
                            </a:solidFill>
                            <a:latin typeface="Cambria Math" panose="02040503050406030204" pitchFamily="18" charset="0"/>
                          </a:rPr>
                        </m:ctrlPr>
                      </m:sSubPr>
                      <m:e>
                        <m:acc>
                          <m:accPr>
                            <m:chr m:val="̃"/>
                            <m:ctrlPr>
                              <a:rPr lang="en-US" i="1">
                                <a:solidFill>
                                  <a:srgbClr val="7030A0"/>
                                </a:solidFill>
                                <a:latin typeface="Cambria Math" panose="02040503050406030204" pitchFamily="18" charset="0"/>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is </a:t>
                </a:r>
                <a:r>
                  <a:rPr lang="en-US" dirty="0">
                    <a:solidFill>
                      <a:srgbClr val="FF0000"/>
                    </a:solidFill>
                  </a:rPr>
                  <a:t>provably </a:t>
                </a:r>
                <a:r>
                  <a:rPr lang="en-US" dirty="0"/>
                  <a:t>close to the ideal matrix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𝐴</m:t>
                        </m:r>
                      </m:e>
                      <m:sub>
                        <m:r>
                          <a:rPr lang="en-US" i="1">
                            <a:solidFill>
                              <a:srgbClr val="FF0000"/>
                            </a:solidFill>
                            <a:latin typeface="Cambria Math"/>
                          </a:rPr>
                          <m:t>𝑘</m:t>
                        </m:r>
                      </m:sub>
                    </m:sSub>
                  </m:oMath>
                </a14:m>
                <a:r>
                  <a:rPr lang="en-US" dirty="0"/>
                  <a:t> (under some model assumptions for the missing and noisy entries)</a:t>
                </a:r>
              </a:p>
              <a:p>
                <a:pPr lvl="1"/>
                <a:endParaRPr lang="en-US" dirty="0">
                  <a:solidFill>
                    <a:schemeClr val="accent6">
                      <a:lumMod val="75000"/>
                    </a:schemeClr>
                  </a:solidFill>
                </a:endParaRPr>
              </a:p>
              <a:p>
                <a:r>
                  <a:rPr lang="en-US" dirty="0">
                    <a:solidFill>
                      <a:schemeClr val="accent6">
                        <a:lumMod val="75000"/>
                      </a:schemeClr>
                    </a:solidFill>
                  </a:rPr>
                  <a:t>Model-based</a:t>
                </a:r>
                <a:r>
                  <a:rPr lang="en-US" dirty="0"/>
                  <a:t> collaborative filtering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76400"/>
                <a:ext cx="11125200" cy="4876800"/>
              </a:xfrm>
              <a:blipFill>
                <a:blip r:embed="rId2"/>
                <a:stretch>
                  <a:fillRect l="-712" t="-1125"/>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63</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spTree>
    <p:extLst>
      <p:ext uri="{BB962C8B-B14F-4D97-AF65-F5344CB8AC3E}">
        <p14:creationId xmlns:p14="http://schemas.microsoft.com/office/powerpoint/2010/main" val="319964810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64</a:t>
            </a:fld>
            <a:endParaRPr lang="en-US"/>
          </a:p>
        </p:txBody>
      </p:sp>
      <p:grpSp>
        <p:nvGrpSpPr>
          <p:cNvPr id="41" name="Group 40"/>
          <p:cNvGrpSpPr/>
          <p:nvPr/>
        </p:nvGrpSpPr>
        <p:grpSpPr>
          <a:xfrm>
            <a:off x="1676400" y="2667001"/>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25116"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41229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solidFill>
                    <a:srgbClr val="00B0F0"/>
                  </a:solidFill>
                  <a:latin typeface="Times New Roman" pitchFamily="18" charset="0"/>
                  <a:cs typeface="Times New Roman" pitchFamily="18" charset="0"/>
                </a:rPr>
                <a:t>0</a:t>
              </a:r>
              <a:r>
                <a:rPr lang="en-US" sz="2400" b="1" dirty="0">
                  <a:latin typeface="Times New Roman" pitchFamily="18" charset="0"/>
                  <a:cs typeface="Times New Roman" pitchFamily="18" charset="0"/>
                </a:rPr>
                <a:t>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a:solidFill>
                    <a:srgbClr val="00B0F0"/>
                  </a:solidFill>
                  <a:latin typeface="Times New Roman" pitchFamily="18" charset="0"/>
                  <a:cs typeface="Times New Roman" pitchFamily="18" charset="0"/>
                </a:rPr>
                <a:t>0</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0.14</a:t>
                </a:r>
                <a:r>
                  <a:rPr lang="en-US" sz="2400" dirty="0">
                    <a:latin typeface="Times New Roman" pitchFamily="18" charset="0"/>
                    <a:cs typeface="Times New Roman" pitchFamily="18" charset="0"/>
                  </a:rPr>
                  <a:t>   -0.06  -0.04</a:t>
                </a:r>
              </a:p>
              <a:p>
                <a:pPr algn="ctr"/>
                <a:r>
                  <a:rPr lang="en-US" sz="2400" b="1" dirty="0">
                    <a:latin typeface="Times New Roman" pitchFamily="18" charset="0"/>
                    <a:cs typeface="Times New Roman" pitchFamily="18" charset="0"/>
                  </a:rPr>
                  <a:t>0.30</a:t>
                </a:r>
                <a:r>
                  <a:rPr lang="en-US" sz="2400" dirty="0">
                    <a:latin typeface="Times New Roman" pitchFamily="18" charset="0"/>
                    <a:cs typeface="Times New Roman" pitchFamily="18" charset="0"/>
                  </a:rPr>
                  <a:t>   -0.11  -</a:t>
                </a:r>
                <a:r>
                  <a:rPr lang="en-US" sz="2400" b="1" dirty="0">
                    <a:latin typeface="Times New Roman" pitchFamily="18" charset="0"/>
                    <a:cs typeface="Times New Roman" pitchFamily="18" charset="0"/>
                  </a:rPr>
                  <a:t>0.61</a:t>
                </a:r>
              </a:p>
              <a:p>
                <a:pPr algn="ctr"/>
                <a:r>
                  <a:rPr lang="en-US" sz="2400" b="1" dirty="0">
                    <a:latin typeface="Times New Roman" pitchFamily="18" charset="0"/>
                    <a:cs typeface="Times New Roman" pitchFamily="18" charset="0"/>
                  </a:rPr>
                  <a:t>0.43</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0.76</a:t>
                </a:r>
              </a:p>
              <a:p>
                <a:pPr algn="ctr"/>
                <a:r>
                  <a:rPr lang="en-US" sz="2400" b="1" dirty="0">
                    <a:latin typeface="Times New Roman" pitchFamily="18" charset="0"/>
                    <a:cs typeface="Times New Roman" pitchFamily="18" charset="0"/>
                  </a:rPr>
                  <a:t>0.74</a:t>
                </a:r>
                <a:r>
                  <a:rPr lang="en-US" sz="2400" dirty="0">
                    <a:latin typeface="Times New Roman" pitchFamily="18" charset="0"/>
                    <a:cs typeface="Times New Roman" pitchFamily="18" charset="0"/>
                  </a:rPr>
                  <a:t>   -0.31  -0.18</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0.02</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0.70</a:t>
                </a:r>
                <a:r>
                  <a:rPr lang="en-US" sz="2400" dirty="0">
                    <a:latin typeface="Times New Roman" pitchFamily="18" charset="0"/>
                    <a:cs typeface="Times New Roman" pitchFamily="18" charset="0"/>
                  </a:rPr>
                  <a:t>  -0.03</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0.27</a:t>
                </a:r>
                <a:r>
                  <a:rPr lang="en-US" sz="2400" dirty="0">
                    <a:latin typeface="Times New Roman" pitchFamily="18" charset="0"/>
                    <a:cs typeface="Times New Roman" pitchFamily="18" charset="0"/>
                  </a:rPr>
                  <a:t>   0.01</a:t>
                </a: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a:latin typeface="Times New Roman" pitchFamily="18" charset="0"/>
                  <a:cs typeface="Times New Roman" pitchFamily="18" charset="0"/>
                </a:rPr>
                <a:t>12.4</a:t>
              </a:r>
              <a:r>
                <a:rPr lang="en-US" sz="2400" dirty="0">
                  <a:latin typeface="Times New Roman" pitchFamily="18" charset="0"/>
                  <a:cs typeface="Times New Roman" pitchFamily="18" charset="0"/>
                </a:rPr>
                <a:t>  0     0</a:t>
              </a:r>
            </a:p>
            <a:p>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9.5</a:t>
              </a:r>
              <a:r>
                <a:rPr lang="en-US" sz="2400" dirty="0">
                  <a:latin typeface="Times New Roman" pitchFamily="18" charset="0"/>
                  <a:cs typeface="Times New Roman" pitchFamily="18" charset="0"/>
                </a:rPr>
                <a:t>  0</a:t>
              </a:r>
            </a:p>
            <a:p>
              <a:r>
                <a:rPr lang="en-US" sz="2400" dirty="0">
                  <a:latin typeface="Times New Roman" pitchFamily="18" charset="0"/>
                  <a:cs typeface="Times New Roman" pitchFamily="18" charset="0"/>
                </a:rPr>
                <a:t>0       0     </a:t>
              </a:r>
              <a:r>
                <a:rPr lang="en-US" sz="2400" b="1" dirty="0">
                  <a:latin typeface="Times New Roman" pitchFamily="18" charset="0"/>
                  <a:cs typeface="Times New Roman" pitchFamily="18" charset="0"/>
                </a:rPr>
                <a:t>1.3</a:t>
              </a:r>
            </a:p>
          </p:txBody>
        </p:sp>
      </p:grpSp>
      <p:sp>
        <p:nvSpPr>
          <p:cNvPr id="23" name="Rectangle 22"/>
          <p:cNvSpPr/>
          <p:nvPr/>
        </p:nvSpPr>
        <p:spPr>
          <a:xfrm>
            <a:off x="6686993" y="4735394"/>
            <a:ext cx="3886200" cy="1200329"/>
          </a:xfrm>
          <a:prstGeom prst="rect">
            <a:avLst/>
          </a:prstGeom>
        </p:spPr>
        <p:txBody>
          <a:bodyPr wrap="square">
            <a:spAutoFit/>
          </a:bodyPr>
          <a:lstStyle/>
          <a:p>
            <a:r>
              <a:rPr lang="en-US" sz="2400" b="1" dirty="0">
                <a:latin typeface="Times New Roman" pitchFamily="18" charset="0"/>
                <a:cs typeface="Times New Roman" pitchFamily="18" charset="0"/>
              </a:rPr>
              <a:t> 0.51  0.66   0.44</a:t>
            </a:r>
            <a:r>
              <a:rPr lang="en-US" sz="2400" dirty="0">
                <a:latin typeface="Times New Roman" pitchFamily="18" charset="0"/>
                <a:cs typeface="Times New Roman" pitchFamily="18" charset="0"/>
              </a:rPr>
              <a:t>   0.23   0.23</a:t>
            </a:r>
          </a:p>
          <a:p>
            <a:r>
              <a:rPr lang="en-US" sz="2400" dirty="0">
                <a:latin typeface="Times New Roman" pitchFamily="18" charset="0"/>
                <a:cs typeface="Times New Roman" pitchFamily="18" charset="0"/>
              </a:rPr>
              <a:t>-</a:t>
            </a:r>
            <a:r>
              <a:rPr lang="en-US" sz="2400" b="1" dirty="0">
                <a:latin typeface="Times New Roman" pitchFamily="18" charset="0"/>
                <a:cs typeface="Times New Roman" pitchFamily="18" charset="0"/>
              </a:rPr>
              <a:t>0.24</a:t>
            </a:r>
            <a:r>
              <a:rPr lang="en-US" sz="2400" dirty="0">
                <a:latin typeface="Times New Roman" pitchFamily="18" charset="0"/>
                <a:cs typeface="Times New Roman" pitchFamily="18" charset="0"/>
              </a:rPr>
              <a:t>  -0.13  -0.21  </a:t>
            </a:r>
            <a:r>
              <a:rPr lang="en-US" sz="2400" b="1" dirty="0">
                <a:latin typeface="Times New Roman" pitchFamily="18" charset="0"/>
                <a:cs typeface="Times New Roman" pitchFamily="18" charset="0"/>
              </a:rPr>
              <a:t>0.66   0.66</a:t>
            </a:r>
          </a:p>
          <a:p>
            <a:r>
              <a:rPr lang="en-US" sz="2400" dirty="0">
                <a:latin typeface="Times New Roman" pitchFamily="18" charset="0"/>
                <a:cs typeface="Times New Roman" pitchFamily="18" charset="0"/>
              </a:rPr>
              <a:t> 0.59  0.08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0.01   0.01</a:t>
            </a:r>
          </a:p>
        </p:txBody>
      </p:sp>
      <p:cxnSp>
        <p:nvCxnSpPr>
          <p:cNvPr id="3" name="Straight Connector 2"/>
          <p:cNvCxnSpPr/>
          <p:nvPr/>
        </p:nvCxnSpPr>
        <p:spPr>
          <a:xfrm>
            <a:off x="5486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86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934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8153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r>
              <a:rPr lang="en-US" dirty="0"/>
              <a:t>Reconstruction of missing ratings</a:t>
            </a:r>
          </a:p>
          <a:p>
            <a:endParaRPr lang="en-US" dirty="0"/>
          </a:p>
          <a:p>
            <a:endParaRPr lang="en-US" dirty="0"/>
          </a:p>
          <a:p>
            <a:endParaRPr lang="en-US" dirty="0"/>
          </a:p>
          <a:p>
            <a:endParaRPr lang="en-US" dirty="0"/>
          </a:p>
          <a:p>
            <a:endParaRPr lang="en-US" dirty="0"/>
          </a:p>
          <a:p>
            <a:endParaRPr lang="en-US" dirty="0"/>
          </a:p>
          <a:p>
            <a:endParaRPr lang="en-US" dirty="0"/>
          </a:p>
          <a:p>
            <a:r>
              <a:rPr lang="en-US" dirty="0"/>
              <a:t>This is the rank-2 approximation of the input matrix</a:t>
            </a:r>
          </a:p>
        </p:txBody>
      </p:sp>
      <p:sp>
        <p:nvSpPr>
          <p:cNvPr id="5" name="Freeform 19"/>
          <p:cNvSpPr>
            <a:spLocks/>
          </p:cNvSpPr>
          <p:nvPr/>
        </p:nvSpPr>
        <p:spPr bwMode="auto">
          <a:xfrm flipH="1">
            <a:off x="7091612" y="2449056"/>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3361140" y="243890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3323499" y="2362200"/>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0.96  1.14   0.82   -</a:t>
            </a:r>
            <a:r>
              <a:rPr lang="en-US" sz="2400" dirty="0">
                <a:latin typeface="Times New Roman" pitchFamily="18" charset="0"/>
                <a:cs typeface="Times New Roman" pitchFamily="18" charset="0"/>
              </a:rPr>
              <a:t>0.01  -0.01</a:t>
            </a:r>
          </a:p>
          <a:p>
            <a:r>
              <a:rPr lang="en-US" sz="2400" b="1" dirty="0">
                <a:latin typeface="Times New Roman" pitchFamily="18" charset="0"/>
                <a:cs typeface="Times New Roman" pitchFamily="18" charset="0"/>
              </a:rPr>
              <a:t> </a:t>
            </a:r>
            <a:r>
              <a:rPr lang="en-US" sz="2400" b="1" dirty="0">
                <a:solidFill>
                  <a:srgbClr val="00B0F0"/>
                </a:solidFill>
                <a:latin typeface="Times New Roman" pitchFamily="18" charset="0"/>
                <a:cs typeface="Times New Roman" pitchFamily="18" charset="0"/>
              </a:rPr>
              <a:t>1.94</a:t>
            </a:r>
            <a:r>
              <a:rPr lang="en-US" sz="2400" b="1" dirty="0">
                <a:latin typeface="Times New Roman" pitchFamily="18" charset="0"/>
                <a:cs typeface="Times New Roman" pitchFamily="18" charset="0"/>
              </a:rPr>
              <a:t>  2.32   1.66</a:t>
            </a:r>
            <a:r>
              <a:rPr lang="en-US" sz="2400" dirty="0">
                <a:latin typeface="Times New Roman" pitchFamily="18" charset="0"/>
                <a:cs typeface="Times New Roman" pitchFamily="18" charset="0"/>
              </a:rPr>
              <a:t>    0.07   0.07</a:t>
            </a:r>
          </a:p>
          <a:p>
            <a:r>
              <a:rPr lang="en-US" sz="2400" b="1" dirty="0">
                <a:latin typeface="Times New Roman" pitchFamily="18" charset="0"/>
                <a:cs typeface="Times New Roman" pitchFamily="18" charset="0"/>
              </a:rPr>
              <a:t> 2.77  3.32   </a:t>
            </a:r>
            <a:r>
              <a:rPr lang="en-US" sz="2400" b="1" dirty="0">
                <a:solidFill>
                  <a:srgbClr val="00B0F0"/>
                </a:solidFill>
                <a:latin typeface="Times New Roman" pitchFamily="18" charset="0"/>
                <a:cs typeface="Times New Roman" pitchFamily="18" charset="0"/>
              </a:rPr>
              <a:t>2.37</a:t>
            </a:r>
            <a:r>
              <a:rPr lang="en-US" sz="2400" dirty="0">
                <a:latin typeface="Times New Roman" pitchFamily="18" charset="0"/>
                <a:cs typeface="Times New Roman" pitchFamily="18" charset="0"/>
              </a:rPr>
              <a:t>    0.08   0.08</a:t>
            </a:r>
          </a:p>
          <a:p>
            <a:r>
              <a:rPr lang="en-US" sz="2400" b="1" dirty="0">
                <a:latin typeface="Times New Roman" pitchFamily="18" charset="0"/>
                <a:cs typeface="Times New Roman" pitchFamily="18" charset="0"/>
              </a:rPr>
              <a:t> 4.84  5.74   4.14</a:t>
            </a:r>
            <a:r>
              <a:rPr lang="en-US" sz="2400" dirty="0">
                <a:latin typeface="Times New Roman" pitchFamily="18" charset="0"/>
                <a:cs typeface="Times New Roman" pitchFamily="18" charset="0"/>
              </a:rPr>
              <a:t>   -0.08   0.08</a:t>
            </a:r>
          </a:p>
          <a:p>
            <a:r>
              <a:rPr lang="en-US" sz="2400" dirty="0">
                <a:latin typeface="Times New Roman" pitchFamily="18" charset="0"/>
                <a:cs typeface="Times New Roman" pitchFamily="18" charset="0"/>
              </a:rPr>
              <a:t> 0.40  </a:t>
            </a:r>
            <a:r>
              <a:rPr lang="en-US" sz="2400" b="1" dirty="0">
                <a:latin typeface="Times New Roman" pitchFamily="18" charset="0"/>
                <a:cs typeface="Times New Roman" pitchFamily="18" charset="0"/>
              </a:rPr>
              <a:t>1.42</a:t>
            </a:r>
            <a:r>
              <a:rPr lang="en-US" sz="2400" dirty="0">
                <a:latin typeface="Times New Roman" pitchFamily="18" charset="0"/>
                <a:cs typeface="Times New Roman" pitchFamily="18" charset="0"/>
              </a:rPr>
              <a:t>   0.33  </a:t>
            </a:r>
            <a:r>
              <a:rPr lang="en-US" sz="2400" b="1" dirty="0">
                <a:latin typeface="Times New Roman" pitchFamily="18" charset="0"/>
                <a:cs typeface="Times New Roman" pitchFamily="18" charset="0"/>
              </a:rPr>
              <a:t> 4.06   4.06</a:t>
            </a:r>
          </a:p>
          <a:p>
            <a:r>
              <a:rPr lang="en-US" sz="2400" dirty="0">
                <a:latin typeface="Times New Roman" pitchFamily="18" charset="0"/>
                <a:cs typeface="Times New Roman" pitchFamily="18" charset="0"/>
              </a:rPr>
              <a:t>-0.42  0.63  -0.38 </a:t>
            </a:r>
            <a:r>
              <a:rPr lang="en-US" sz="2400" b="1" dirty="0">
                <a:latin typeface="Times New Roman" pitchFamily="18" charset="0"/>
                <a:cs typeface="Times New Roman" pitchFamily="18" charset="0"/>
              </a:rPr>
              <a:t> 4.92   4.92</a:t>
            </a:r>
          </a:p>
          <a:p>
            <a:r>
              <a:rPr lang="en-US" sz="2400" dirty="0">
                <a:latin typeface="Times New Roman" pitchFamily="18" charset="0"/>
                <a:cs typeface="Times New Roman" pitchFamily="18" charset="0"/>
              </a:rPr>
              <a:t> 0.20  </a:t>
            </a:r>
            <a:r>
              <a:rPr lang="en-US" sz="2400" b="1" dirty="0">
                <a:latin typeface="Times New Roman" pitchFamily="18" charset="0"/>
                <a:cs typeface="Times New Roman" pitchFamily="18" charset="0"/>
              </a:rPr>
              <a:t>0.71</a:t>
            </a:r>
            <a:r>
              <a:rPr lang="en-US" sz="2400" dirty="0">
                <a:latin typeface="Times New Roman" pitchFamily="18" charset="0"/>
                <a:cs typeface="Times New Roman" pitchFamily="18" charset="0"/>
              </a:rPr>
              <a:t>   0.16   </a:t>
            </a:r>
            <a:r>
              <a:rPr lang="en-US" sz="2400" b="1" dirty="0">
                <a:latin typeface="Times New Roman" pitchFamily="18" charset="0"/>
                <a:cs typeface="Times New Roman" pitchFamily="18" charset="0"/>
              </a:rPr>
              <a:t>2.03   2.03</a:t>
            </a:r>
          </a:p>
        </p:txBody>
      </p:sp>
    </p:spTree>
    <p:extLst>
      <p:ext uri="{BB962C8B-B14F-4D97-AF65-F5344CB8AC3E}">
        <p14:creationId xmlns:p14="http://schemas.microsoft.com/office/powerpoint/2010/main" val="41048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33401" y="328126"/>
            <a:ext cx="8229600" cy="1143000"/>
          </a:xfrm>
        </p:spPr>
        <p:txBody>
          <a:bodyPr>
            <a:normAutofit/>
          </a:bodyPr>
          <a:lstStyle/>
          <a:p>
            <a:r>
              <a:rPr lang="en-US" dirty="0"/>
              <a:t>Latent Factor Models</a:t>
            </a:r>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501106"/>
                <a:ext cx="10210800" cy="3128294"/>
              </a:xfrm>
              <a:noFill/>
              <a:ln/>
            </p:spPr>
            <p:txBody>
              <a:bodyPr>
                <a:normAutofit/>
              </a:bodyPr>
              <a:lstStyle/>
              <a:p>
                <a:pPr marL="400050" indent="-400050"/>
                <a:r>
                  <a:rPr lang="en-US" b="1" dirty="0">
                    <a:solidFill>
                      <a:srgbClr val="D60093"/>
                    </a:solidFill>
                    <a:sym typeface="Wingdings" pitchFamily="2" charset="2"/>
                  </a:rPr>
                  <a:t>SVD also considers entries that are missing!</a:t>
                </a:r>
                <a:endParaRPr lang="en-US" b="1" dirty="0">
                  <a:solidFill>
                    <a:srgbClr val="D60093"/>
                  </a:solidFill>
                </a:endParaRPr>
              </a:p>
              <a:p>
                <a:pPr marL="400050" indent="-400050"/>
                <a:r>
                  <a:rPr lang="en-US" b="1" dirty="0">
                    <a:solidFill>
                      <a:srgbClr val="0000FF"/>
                    </a:solidFill>
                    <a:sym typeface="Wingdings" pitchFamily="2" charset="2"/>
                  </a:rPr>
                  <a:t>Use specialized methods to find </a:t>
                </a:r>
                <a:r>
                  <a:rPr lang="en-US" b="1" i="1" dirty="0">
                    <a:solidFill>
                      <a:srgbClr val="0000FF"/>
                    </a:solidFill>
                    <a:sym typeface="Wingdings" pitchFamily="2" charset="2"/>
                  </a:rPr>
                  <a:t>P</a:t>
                </a:r>
                <a:r>
                  <a:rPr lang="en-US" b="1" dirty="0">
                    <a:solidFill>
                      <a:srgbClr val="0000FF"/>
                    </a:solidFill>
                    <a:sym typeface="Wingdings" pitchFamily="2" charset="2"/>
                  </a:rPr>
                  <a:t>, </a:t>
                </a:r>
                <a:r>
                  <a:rPr lang="en-US" b="1" i="1" dirty="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panose="02040503050406030204" pitchFamily="18" charset="0"/>
                          </a:rPr>
                        </m:ctrlPr>
                      </m:naryPr>
                      <m:sub>
                        <m:d>
                          <m:dPr>
                            <m:ctrlPr>
                              <a:rPr lang="en-US" i="1">
                                <a:latin typeface="Cambria Math" panose="02040503050406030204" pitchFamily="18" charset="0"/>
                              </a:rPr>
                            </m:ctrlPr>
                          </m:dPr>
                          <m:e>
                            <m:r>
                              <a:rPr lang="en-US" i="1">
                                <a:latin typeface="Cambria Math"/>
                              </a:rPr>
                              <m:t>𝑖</m:t>
                            </m:r>
                            <m:r>
                              <a:rPr lang="en-US" i="1">
                                <a:latin typeface="Cambria Math"/>
                              </a:rPr>
                              <m:t>,</m:t>
                            </m:r>
                            <m:r>
                              <a:rPr lang="en-US" b="0" i="1" smtClean="0">
                                <a:latin typeface="Cambria Math"/>
                              </a:rPr>
                              <m:t>𝑥</m:t>
                            </m:r>
                          </m:e>
                        </m:d>
                        <m:r>
                          <a:rPr lang="en-US" i="1">
                            <a:latin typeface="Cambria Math"/>
                          </a:rPr>
                          <m:t>∈</m:t>
                        </m:r>
                        <m:r>
                          <m:rPr>
                            <m:sty m:val="p"/>
                          </m:rPr>
                          <a:rPr lang="en-US" i="1">
                            <a:latin typeface="Cambria Math"/>
                          </a:rPr>
                          <m:t>R</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b="0" i="1" smtClean="0">
                                        <a:latin typeface="Cambria Math" panose="02040503050406030204" pitchFamily="18" charset="0"/>
                                      </a:rPr>
                                    </m:ctrlPr>
                                  </m:sSubSupPr>
                                  <m:e>
                                    <m:r>
                                      <a:rPr lang="en-US" i="1">
                                        <a:latin typeface="Cambria Math"/>
                                      </a:rPr>
                                      <m:t>𝑞</m:t>
                                    </m:r>
                                  </m:e>
                                  <m:sub>
                                    <m:r>
                                      <a:rPr lang="en-US" i="1">
                                        <a:latin typeface="Cambria Math"/>
                                      </a:rPr>
                                      <m:t>𝑖</m:t>
                                    </m:r>
                                  </m:sub>
                                  <m:sup>
                                    <m:r>
                                      <a:rPr lang="en-US" b="0" i="1" smtClean="0">
                                        <a:latin typeface="Cambria Math" panose="02040503050406030204" pitchFamily="18" charset="0"/>
                                      </a:rPr>
                                      <m:t>𝑇</m:t>
                                    </m:r>
                                  </m:sup>
                                </m:sSubSup>
                                <m:r>
                                  <a:rPr lang="en-US" i="1">
                                    <a:latin typeface="Cambria Math"/>
                                  </a:rPr>
                                  <m:t>⋅</m:t>
                                </m:r>
                                <m:sSubSup>
                                  <m:sSubSupPr>
                                    <m:ctrlPr>
                                      <a:rPr lang="en-US" i="1">
                                        <a:latin typeface="Cambria Math" panose="02040503050406030204" pitchFamily="18" charset="0"/>
                                        <a:cs typeface="Arial" pitchFamily="34" charset="0"/>
                                      </a:rPr>
                                    </m:ctrlPr>
                                  </m:sSubSupPr>
                                  <m:e>
                                    <m:r>
                                      <a:rPr lang="en-US" i="1">
                                        <a:latin typeface="Cambria Math"/>
                                        <a:cs typeface="Arial" pitchFamily="34" charset="0"/>
                                      </a:rPr>
                                      <m:t>𝑝</m:t>
                                    </m:r>
                                  </m:e>
                                  <m:sub>
                                    <m:r>
                                      <a:rPr lang="en-US" b="0" i="1" smtClean="0">
                                        <a:latin typeface="Cambria Math"/>
                                        <a:cs typeface="Arial" pitchFamily="34" charset="0"/>
                                      </a:rPr>
                                      <m:t>𝑥</m:t>
                                    </m:r>
                                  </m:sub>
                                  <m:sup/>
                                </m:sSubSup>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a:sym typeface="Wingdings" pitchFamily="2" charset="2"/>
                  </a:rPr>
                  <a:t>Note:</a:t>
                </a:r>
              </a:p>
              <a:p>
                <a:pPr marL="957834" lvl="2" indent="-400050"/>
                <a:r>
                  <a:rPr lang="en-US" dirty="0">
                    <a:sym typeface="Wingdings" pitchFamily="2" charset="2"/>
                  </a:rPr>
                  <a:t>We don’t require cols of </a:t>
                </a:r>
                <a:r>
                  <a:rPr lang="en-US" b="1" i="1" dirty="0">
                    <a:solidFill>
                      <a:srgbClr val="0000FF"/>
                    </a:solidFill>
                  </a:rPr>
                  <a:t>P, Q</a:t>
                </a:r>
                <a:r>
                  <a:rPr lang="en-US" b="1" i="1" dirty="0">
                    <a:solidFill>
                      <a:schemeClr val="accent3"/>
                    </a:solidFill>
                  </a:rPr>
                  <a:t> </a:t>
                </a:r>
                <a:r>
                  <a:rPr lang="en-US" dirty="0"/>
                  <a:t>to be orthogonal/unit length</a:t>
                </a:r>
              </a:p>
              <a:p>
                <a:pPr marL="957834" lvl="2" indent="-400050"/>
                <a:r>
                  <a:rPr lang="en-US" b="1" i="1" dirty="0">
                    <a:solidFill>
                      <a:srgbClr val="0000FF"/>
                    </a:solidFill>
                  </a:rPr>
                  <a:t>P, Q</a:t>
                </a:r>
                <a:r>
                  <a:rPr lang="en-US" b="1" i="1" dirty="0">
                    <a:solidFill>
                      <a:schemeClr val="accent3"/>
                    </a:solidFill>
                  </a:rPr>
                  <a:t> </a:t>
                </a:r>
                <a:r>
                  <a:rPr lang="en-US" dirty="0">
                    <a:sym typeface="Wingdings" pitchFamily="2" charset="2"/>
                  </a:rPr>
                  <a:t>map users/movies to a latent space</a:t>
                </a: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501106"/>
                <a:ext cx="10210800" cy="3128294"/>
              </a:xfrm>
              <a:blipFill>
                <a:blip r:embed="rId2"/>
                <a:stretch>
                  <a:fillRect l="-776" t="-1946"/>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a:t>J. Leskovec, A. Rajaraman, J. Ullman: Mining of Massive Datasets, http://www.mmds.org</a:t>
            </a:r>
          </a:p>
        </p:txBody>
      </p:sp>
      <p:sp>
        <p:nvSpPr>
          <p:cNvPr id="12" name="Slide Number Placeholder 11"/>
          <p:cNvSpPr>
            <a:spLocks noGrp="1"/>
          </p:cNvSpPr>
          <p:nvPr>
            <p:ph type="sldNum" sz="quarter" idx="12"/>
          </p:nvPr>
        </p:nvSpPr>
        <p:spPr/>
        <p:txBody>
          <a:bodyPr/>
          <a:lstStyle/>
          <a:p>
            <a:fld id="{19B12225-5612-419B-A8D5-4B8EEE4C217E}" type="slidenum">
              <a:rPr lang="en-US" smtClean="0"/>
              <a:pPr/>
              <a:t>66</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3557486299"/>
              </p:ext>
            </p:extLst>
          </p:nvPr>
        </p:nvGraphicFramePr>
        <p:xfrm>
          <a:off x="1668379" y="1715909"/>
          <a:ext cx="2499360" cy="1676400"/>
        </p:xfrm>
        <a:graphic>
          <a:graphicData uri="http://schemas.openxmlformats.org/drawingml/2006/table">
            <a:tbl>
              <a:tblPr rtl="1"/>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0"/>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a:ln>
                            <a:noFill/>
                          </a:ln>
                          <a:solidFill>
                            <a:schemeClr val="tx1"/>
                          </a:solidFill>
                          <a:effectLst/>
                          <a:latin typeface="Arial" charset="0"/>
                          <a:cs typeface="Arial" charset="0"/>
                        </a:rPr>
                        <a:t>4</a:t>
                      </a: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2"/>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extLst>
                  <a:ext uri="{0D108BD9-81ED-4DB2-BD59-A6C34878D82A}">
                    <a16:rowId xmlns:a16="http://schemas.microsoft.com/office/drawing/2014/main" val="10005"/>
                  </a:ext>
                </a:extLst>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197171329"/>
              </p:ext>
            </p:extLst>
          </p:nvPr>
        </p:nvGraphicFramePr>
        <p:xfrm>
          <a:off x="4404360" y="1639709"/>
          <a:ext cx="1143000" cy="1752600"/>
        </p:xfrm>
        <a:graphic>
          <a:graphicData uri="http://schemas.openxmlformats.org/drawingml/2006/table">
            <a:tbl>
              <a:tblPr rtl="1"/>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896544431"/>
              </p:ext>
            </p:extLst>
          </p:nvPr>
        </p:nvGraphicFramePr>
        <p:xfrm>
          <a:off x="5652264" y="2192159"/>
          <a:ext cx="4771897" cy="731520"/>
        </p:xfrm>
        <a:graphic>
          <a:graphicData uri="http://schemas.openxmlformats.org/drawingml/2006/table">
            <a:tbl>
              <a:tblPr rtl="1"/>
              <a:tblGrid>
                <a:gridCol w="397658">
                  <a:extLst>
                    <a:ext uri="{9D8B030D-6E8A-4147-A177-3AD203B41FA5}">
                      <a16:colId xmlns:a16="http://schemas.microsoft.com/office/drawing/2014/main" val="20000"/>
                    </a:ext>
                  </a:extLst>
                </a:gridCol>
                <a:gridCol w="396104">
                  <a:extLst>
                    <a:ext uri="{9D8B030D-6E8A-4147-A177-3AD203B41FA5}">
                      <a16:colId xmlns:a16="http://schemas.microsoft.com/office/drawing/2014/main" val="20001"/>
                    </a:ext>
                  </a:extLst>
                </a:gridCol>
                <a:gridCol w="400765">
                  <a:extLst>
                    <a:ext uri="{9D8B030D-6E8A-4147-A177-3AD203B41FA5}">
                      <a16:colId xmlns:a16="http://schemas.microsoft.com/office/drawing/2014/main" val="20002"/>
                    </a:ext>
                  </a:extLst>
                </a:gridCol>
                <a:gridCol w="397658">
                  <a:extLst>
                    <a:ext uri="{9D8B030D-6E8A-4147-A177-3AD203B41FA5}">
                      <a16:colId xmlns:a16="http://schemas.microsoft.com/office/drawing/2014/main" val="20003"/>
                    </a:ext>
                  </a:extLst>
                </a:gridCol>
                <a:gridCol w="396105">
                  <a:extLst>
                    <a:ext uri="{9D8B030D-6E8A-4147-A177-3AD203B41FA5}">
                      <a16:colId xmlns:a16="http://schemas.microsoft.com/office/drawing/2014/main" val="20004"/>
                    </a:ext>
                  </a:extLst>
                </a:gridCol>
                <a:gridCol w="394552">
                  <a:extLst>
                    <a:ext uri="{9D8B030D-6E8A-4147-A177-3AD203B41FA5}">
                      <a16:colId xmlns:a16="http://schemas.microsoft.com/office/drawing/2014/main" val="20005"/>
                    </a:ext>
                  </a:extLst>
                </a:gridCol>
                <a:gridCol w="408531">
                  <a:extLst>
                    <a:ext uri="{9D8B030D-6E8A-4147-A177-3AD203B41FA5}">
                      <a16:colId xmlns:a16="http://schemas.microsoft.com/office/drawing/2014/main" val="20006"/>
                    </a:ext>
                  </a:extLst>
                </a:gridCol>
                <a:gridCol w="388338">
                  <a:extLst>
                    <a:ext uri="{9D8B030D-6E8A-4147-A177-3AD203B41FA5}">
                      <a16:colId xmlns:a16="http://schemas.microsoft.com/office/drawing/2014/main" val="20007"/>
                    </a:ext>
                  </a:extLst>
                </a:gridCol>
                <a:gridCol w="397658">
                  <a:extLst>
                    <a:ext uri="{9D8B030D-6E8A-4147-A177-3AD203B41FA5}">
                      <a16:colId xmlns:a16="http://schemas.microsoft.com/office/drawing/2014/main" val="20008"/>
                    </a:ext>
                  </a:extLst>
                </a:gridCol>
                <a:gridCol w="400765">
                  <a:extLst>
                    <a:ext uri="{9D8B030D-6E8A-4147-A177-3AD203B41FA5}">
                      <a16:colId xmlns:a16="http://schemas.microsoft.com/office/drawing/2014/main" val="20009"/>
                    </a:ext>
                  </a:extLst>
                </a:gridCol>
                <a:gridCol w="396105">
                  <a:extLst>
                    <a:ext uri="{9D8B030D-6E8A-4147-A177-3AD203B41FA5}">
                      <a16:colId xmlns:a16="http://schemas.microsoft.com/office/drawing/2014/main" val="20010"/>
                    </a:ext>
                  </a:extLst>
                </a:gridCol>
                <a:gridCol w="397658">
                  <a:extLst>
                    <a:ext uri="{9D8B030D-6E8A-4147-A177-3AD203B41FA5}">
                      <a16:colId xmlns:a16="http://schemas.microsoft.com/office/drawing/2014/main" val="20011"/>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53780" name="Text Box 180"/>
          <p:cNvSpPr txBox="1">
            <a:spLocks noChangeArrowheads="1"/>
          </p:cNvSpPr>
          <p:nvPr/>
        </p:nvSpPr>
        <p:spPr bwMode="auto">
          <a:xfrm>
            <a:off x="4068810" y="2249310"/>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8248116" y="2858910"/>
            <a:ext cx="514885"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P</a:t>
            </a:r>
            <a:r>
              <a:rPr lang="en-US" sz="2400" b="1" baseline="30000" dirty="0">
                <a:solidFill>
                  <a:srgbClr val="008000"/>
                </a:solidFill>
                <a:latin typeface="Arial" pitchFamily="34" charset="0"/>
                <a:cs typeface="Arial" pitchFamily="34" charset="0"/>
              </a:rPr>
              <a:t>T</a:t>
            </a:r>
          </a:p>
        </p:txBody>
      </p:sp>
      <p:sp>
        <p:nvSpPr>
          <p:cNvPr id="15" name="TextBox 14"/>
          <p:cNvSpPr txBox="1"/>
          <p:nvPr/>
        </p:nvSpPr>
        <p:spPr>
          <a:xfrm>
            <a:off x="5504915" y="3058816"/>
            <a:ext cx="423514" cy="461665"/>
          </a:xfrm>
          <a:prstGeom prst="rect">
            <a:avLst/>
          </a:prstGeom>
          <a:noFill/>
        </p:spPr>
        <p:txBody>
          <a:bodyPr wrap="none" rtlCol="0">
            <a:spAutoFit/>
          </a:bodyPr>
          <a:lstStyle/>
          <a:p>
            <a:r>
              <a:rPr lang="en-US" sz="2400" b="1" i="1" dirty="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7903369" y="1773058"/>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3875819" y="2907382"/>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8580402" y="4587280"/>
                <a:ext cx="2266133" cy="570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cs typeface="Arial" pitchFamily="34" charset="0"/>
                            </a:rPr>
                          </m:ctrlPr>
                        </m:sSubPr>
                        <m:e>
                          <m:acc>
                            <m:accPr>
                              <m:chr m:val="̂"/>
                              <m:ctrlPr>
                                <a:rPr lang="en-US" sz="2800" i="1">
                                  <a:latin typeface="Cambria Math" panose="02040503050406030204" pitchFamily="18" charset="0"/>
                                  <a:cs typeface="Arial" pitchFamily="34" charset="0"/>
                                </a:rPr>
                              </m:ctrlPr>
                            </m:accPr>
                            <m:e>
                              <m:r>
                                <a:rPr lang="en-US" sz="2800" i="1">
                                  <a:latin typeface="Cambria Math"/>
                                  <a:cs typeface="Arial" pitchFamily="34" charset="0"/>
                                </a:rPr>
                                <m:t>𝑟</m:t>
                              </m:r>
                            </m:e>
                          </m:acc>
                        </m:e>
                        <m:sub>
                          <m:r>
                            <a:rPr lang="en-US" sz="2800" i="1">
                              <a:latin typeface="Cambria Math"/>
                              <a:cs typeface="Arial" pitchFamily="34" charset="0"/>
                            </a:rPr>
                            <m:t>𝑥𝑖</m:t>
                          </m:r>
                        </m:sub>
                      </m:sSub>
                      <m:r>
                        <a:rPr lang="en-US" sz="2800" i="1">
                          <a:latin typeface="Cambria Math"/>
                          <a:cs typeface="Arial" pitchFamily="34" charset="0"/>
                        </a:rPr>
                        <m:t>=</m:t>
                      </m:r>
                      <m:sSubSup>
                        <m:sSubSupPr>
                          <m:ctrlPr>
                            <a:rPr lang="en-US" sz="2800" i="1">
                              <a:latin typeface="Cambria Math" panose="02040503050406030204" pitchFamily="18" charset="0"/>
                              <a:cs typeface="Arial" pitchFamily="34" charset="0"/>
                            </a:rPr>
                          </m:ctrlPr>
                        </m:sSubSupPr>
                        <m:e>
                          <m:r>
                            <a:rPr lang="en-US" sz="2800" i="1">
                              <a:latin typeface="Cambria Math"/>
                              <a:cs typeface="Arial" pitchFamily="34" charset="0"/>
                            </a:rPr>
                            <m:t>𝑞</m:t>
                          </m:r>
                        </m:e>
                        <m:sub>
                          <m:r>
                            <a:rPr lang="en-US" sz="2800" i="1">
                              <a:latin typeface="Cambria Math"/>
                              <a:cs typeface="Arial" pitchFamily="34" charset="0"/>
                            </a:rPr>
                            <m:t>𝑖</m:t>
                          </m:r>
                        </m:sub>
                        <m:sup>
                          <m:r>
                            <a:rPr lang="en-US" sz="2800" i="1">
                              <a:latin typeface="Cambria Math" panose="02040503050406030204" pitchFamily="18" charset="0"/>
                              <a:cs typeface="Arial" pitchFamily="34" charset="0"/>
                            </a:rPr>
                            <m:t>𝑇</m:t>
                          </m:r>
                        </m:sup>
                      </m:sSubSup>
                      <m:r>
                        <a:rPr lang="en-US" sz="2800" i="1">
                          <a:latin typeface="Cambria Math"/>
                          <a:cs typeface="Arial" pitchFamily="34" charset="0"/>
                        </a:rPr>
                        <m:t>⋅</m:t>
                      </m:r>
                      <m:sSubSup>
                        <m:sSubSupPr>
                          <m:ctrlPr>
                            <a:rPr lang="en-US" sz="2800" i="1">
                              <a:latin typeface="Cambria Math" panose="02040503050406030204" pitchFamily="18" charset="0"/>
                              <a:cs typeface="Arial" pitchFamily="34" charset="0"/>
                            </a:rPr>
                          </m:ctrlPr>
                        </m:sSubSupPr>
                        <m:e>
                          <m:r>
                            <a:rPr lang="en-US" sz="2800" i="1">
                              <a:latin typeface="Cambria Math"/>
                              <a:cs typeface="Arial" pitchFamily="34" charset="0"/>
                            </a:rPr>
                            <m:t>𝑝</m:t>
                          </m:r>
                        </m:e>
                        <m:sub>
                          <m:r>
                            <a:rPr lang="en-US" sz="2800" i="1">
                              <a:latin typeface="Cambria Math"/>
                              <a:cs typeface="Arial" pitchFamily="34" charset="0"/>
                            </a:rPr>
                            <m:t>𝑥</m:t>
                          </m:r>
                        </m:sub>
                        <m:sup/>
                      </m:sSubSup>
                    </m:oMath>
                  </m:oMathPara>
                </a14:m>
                <a:endParaRPr lang="en-US" sz="2800" dirty="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580402" y="4587280"/>
                <a:ext cx="2266133" cy="570284"/>
              </a:xfrm>
              <a:prstGeom prst="rect">
                <a:avLst/>
              </a:prstGeom>
              <a:blipFill>
                <a:blip r:embed="rId3"/>
                <a:stretch>
                  <a:fillRect/>
                </a:stretch>
              </a:blipFill>
            </p:spPr>
            <p:txBody>
              <a:bodyPr/>
              <a:lstStyle/>
              <a:p>
                <a:r>
                  <a:rPr lang="en-US">
                    <a:noFill/>
                  </a:rPr>
                  <a:t> </a:t>
                </a:r>
              </a:p>
            </p:txBody>
          </p:sp>
        </mc:Fallback>
      </mc:AlternateContent>
      <p:sp>
        <p:nvSpPr>
          <p:cNvPr id="2" name="TextBox 1"/>
          <p:cNvSpPr txBox="1"/>
          <p:nvPr/>
        </p:nvSpPr>
        <p:spPr>
          <a:xfrm>
            <a:off x="4480561" y="1334909"/>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8" name="TextBox 17"/>
          <p:cNvSpPr txBox="1"/>
          <p:nvPr/>
        </p:nvSpPr>
        <p:spPr>
          <a:xfrm rot="5400000">
            <a:off x="10109286" y="2357030"/>
            <a:ext cx="877163" cy="369332"/>
          </a:xfrm>
          <a:prstGeom prst="rect">
            <a:avLst/>
          </a:prstGeom>
          <a:noFill/>
        </p:spPr>
        <p:txBody>
          <a:bodyPr wrap="none" rtlCol="0">
            <a:spAutoFit/>
          </a:bodyPr>
          <a:lstStyle/>
          <a:p>
            <a:r>
              <a:rPr lang="en-US" dirty="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1173150" y="231231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2625757" y="138677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371602043"/>
      </p:ext>
    </p:extLst>
  </p:cSld>
  <p:clrMapOvr>
    <a:masterClrMapping/>
  </p:clrMapOvr>
  <p:transition advTm="144688"/>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Latent factors</a:t>
            </a:r>
          </a:p>
        </p:txBody>
      </p:sp>
      <p:sp>
        <p:nvSpPr>
          <p:cNvPr id="4" name="Content Placeholder 3"/>
          <p:cNvSpPr>
            <a:spLocks noGrp="1"/>
          </p:cNvSpPr>
          <p:nvPr>
            <p:ph idx="1"/>
          </p:nvPr>
        </p:nvSpPr>
        <p:spPr/>
        <p:txBody>
          <a:bodyPr>
            <a:normAutofit/>
          </a:bodyPr>
          <a:lstStyle/>
          <a:p>
            <a:r>
              <a:rPr lang="en-US" dirty="0"/>
              <a:t>We can define latent factor models that apply the same idea in different ways</a:t>
            </a:r>
          </a:p>
          <a:p>
            <a:pPr lvl="1"/>
            <a:r>
              <a:rPr lang="en-US" dirty="0">
                <a:solidFill>
                  <a:srgbClr val="0070C0"/>
                </a:solidFill>
              </a:rPr>
              <a:t>Probabilistic/Generative</a:t>
            </a:r>
            <a:r>
              <a:rPr lang="en-US" dirty="0"/>
              <a:t> models.</a:t>
            </a:r>
          </a:p>
          <a:p>
            <a:endParaRPr lang="en-US" dirty="0"/>
          </a:p>
          <a:p>
            <a:r>
              <a:rPr lang="en-US" dirty="0"/>
              <a:t>The latent factor methods work well in practice, and they are employed by most sophisticated  recommendation systems</a:t>
            </a:r>
          </a:p>
          <a:p>
            <a:endParaRPr lang="en-US" dirty="0"/>
          </a:p>
          <a:p>
            <a:r>
              <a:rPr lang="en-US" dirty="0"/>
              <a:t>Today there is also a lot of deep learning involved</a:t>
            </a:r>
          </a:p>
        </p:txBody>
      </p:sp>
    </p:spTree>
    <p:extLst>
      <p:ext uri="{BB962C8B-B14F-4D97-AF65-F5344CB8AC3E}">
        <p14:creationId xmlns:p14="http://schemas.microsoft.com/office/powerpoint/2010/main" val="22377986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Application</a:t>
            </a: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Latent Semantic Indexing </a:t>
            </a:r>
            <a:r>
              <a:rPr lang="en-US" dirty="0"/>
              <a:t>(LSI):</a:t>
            </a:r>
          </a:p>
          <a:p>
            <a:pPr lvl="1"/>
            <a:r>
              <a:rPr lang="en-US" dirty="0"/>
              <a:t>Apply PCA on the </a:t>
            </a:r>
            <a:r>
              <a:rPr lang="en-US" dirty="0">
                <a:solidFill>
                  <a:srgbClr val="0070C0"/>
                </a:solidFill>
              </a:rPr>
              <a:t>document-term</a:t>
            </a:r>
            <a:r>
              <a:rPr lang="en-US" dirty="0"/>
              <a:t> matrix, and index the k-dimensional vectors</a:t>
            </a:r>
          </a:p>
          <a:p>
            <a:pPr lvl="1"/>
            <a:r>
              <a:rPr lang="en-US" dirty="0"/>
              <a:t>When a query comes, </a:t>
            </a:r>
            <a:r>
              <a:rPr lang="en-US" dirty="0">
                <a:solidFill>
                  <a:srgbClr val="0070C0"/>
                </a:solidFill>
              </a:rPr>
              <a:t>project</a:t>
            </a:r>
            <a:r>
              <a:rPr lang="en-US" dirty="0"/>
              <a:t> it onto the k-dimensional space and compute </a:t>
            </a:r>
            <a:r>
              <a:rPr lang="en-US" dirty="0">
                <a:solidFill>
                  <a:schemeClr val="accent6">
                    <a:lumMod val="75000"/>
                  </a:schemeClr>
                </a:solidFill>
              </a:rPr>
              <a:t>cosine similarity </a:t>
            </a:r>
            <a:r>
              <a:rPr lang="en-US" dirty="0"/>
              <a:t>in this space</a:t>
            </a:r>
          </a:p>
          <a:p>
            <a:pPr lvl="1"/>
            <a:r>
              <a:rPr lang="en-US" dirty="0"/>
              <a:t>Principal components capture main </a:t>
            </a:r>
            <a:r>
              <a:rPr lang="en-US" dirty="0">
                <a:solidFill>
                  <a:srgbClr val="0070C0"/>
                </a:solidFill>
              </a:rPr>
              <a:t>topics</a:t>
            </a:r>
            <a:r>
              <a:rPr lang="en-US" dirty="0"/>
              <a:t>, and enrich the document representation</a:t>
            </a:r>
          </a:p>
          <a:p>
            <a:endParaRPr lang="en-US" dirty="0"/>
          </a:p>
        </p:txBody>
      </p:sp>
    </p:spTree>
    <p:extLst>
      <p:ext uri="{BB962C8B-B14F-4D97-AF65-F5344CB8AC3E}">
        <p14:creationId xmlns:p14="http://schemas.microsoft.com/office/powerpoint/2010/main" val="1765080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property of PCA/SVD</a:t>
            </a:r>
          </a:p>
        </p:txBody>
      </p:sp>
      <p:sp>
        <p:nvSpPr>
          <p:cNvPr id="3" name="Content Placeholder 2"/>
          <p:cNvSpPr>
            <a:spLocks noGrp="1"/>
          </p:cNvSpPr>
          <p:nvPr>
            <p:ph idx="1"/>
          </p:nvPr>
        </p:nvSpPr>
        <p:spPr>
          <a:xfrm>
            <a:off x="685800" y="1600200"/>
            <a:ext cx="9525000" cy="914400"/>
          </a:xfrm>
        </p:spPr>
        <p:txBody>
          <a:bodyPr>
            <a:normAutofit fontScale="77500" lnSpcReduction="20000"/>
          </a:bodyPr>
          <a:lstStyle/>
          <a:p>
            <a:r>
              <a:rPr lang="en-US" dirty="0"/>
              <a:t>The chosen vectors are such that minimize the </a:t>
            </a:r>
            <a:r>
              <a:rPr lang="en-US" dirty="0">
                <a:solidFill>
                  <a:schemeClr val="accent6">
                    <a:lumMod val="75000"/>
                  </a:schemeClr>
                </a:solidFill>
              </a:rPr>
              <a:t>sum of square differences</a:t>
            </a:r>
            <a:r>
              <a:rPr lang="en-US" dirty="0"/>
              <a:t> between the data vectors and the low-dimensional projections</a:t>
            </a:r>
          </a:p>
        </p:txBody>
      </p:sp>
      <p:pic>
        <p:nvPicPr>
          <p:cNvPr id="5" name="Picture 2"/>
          <p:cNvPicPr>
            <a:picLocks noChangeAspect="1" noChangeArrowheads="1"/>
          </p:cNvPicPr>
          <p:nvPr/>
        </p:nvPicPr>
        <p:blipFill>
          <a:blip r:embed="rId2" cstate="print"/>
          <a:srcRect/>
          <a:stretch>
            <a:fillRect/>
          </a:stretch>
        </p:blipFill>
        <p:spPr>
          <a:xfrm>
            <a:off x="3048001" y="2286000"/>
            <a:ext cx="4217987" cy="4572000"/>
          </a:xfrm>
          <a:prstGeom prst="rect">
            <a:avLst/>
          </a:prstGeom>
        </p:spPr>
      </p:pic>
      <p:grpSp>
        <p:nvGrpSpPr>
          <p:cNvPr id="6" name="Group 6"/>
          <p:cNvGrpSpPr>
            <a:grpSpLocks/>
          </p:cNvGrpSpPr>
          <p:nvPr/>
        </p:nvGrpSpPr>
        <p:grpSpPr bwMode="auto">
          <a:xfrm>
            <a:off x="3768726" y="3370264"/>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5600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953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0038"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562600" y="4223658"/>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04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b="1" dirty="0">
                <a:solidFill>
                  <a:srgbClr val="FF0066"/>
                </a:solidFill>
              </a:rPr>
              <a:t>Goal of dimensionality reduction is to </a:t>
            </a:r>
            <a:br>
              <a:rPr lang="en-US" b="1" dirty="0">
                <a:solidFill>
                  <a:srgbClr val="FF0066"/>
                </a:solidFill>
              </a:rPr>
            </a:br>
            <a:r>
              <a:rPr lang="en-US" b="1" dirty="0">
                <a:solidFill>
                  <a:srgbClr val="FF0066"/>
                </a:solidFill>
              </a:rPr>
              <a:t>discover the axis of data!</a:t>
            </a:r>
          </a:p>
        </p:txBody>
      </p:sp>
      <p:pic>
        <p:nvPicPr>
          <p:cNvPr id="4" name="Picture 2"/>
          <p:cNvPicPr>
            <a:picLocks noChangeAspect="1" noChangeArrowheads="1"/>
          </p:cNvPicPr>
          <p:nvPr/>
        </p:nvPicPr>
        <p:blipFill rotWithShape="1">
          <a:blip r:embed="rId3" cstate="print"/>
          <a:srcRect t="9033" r="65192" b="5588"/>
          <a:stretch/>
        </p:blipFill>
        <p:spPr bwMode="auto">
          <a:xfrm>
            <a:off x="2514600" y="2667001"/>
            <a:ext cx="3657600" cy="3974031"/>
          </a:xfrm>
          <a:prstGeom prst="rect">
            <a:avLst/>
          </a:prstGeom>
          <a:noFill/>
          <a:ln w="9525">
            <a:noFill/>
            <a:miter lim="800000"/>
            <a:headEnd/>
            <a:tailEnd/>
          </a:ln>
        </p:spPr>
      </p:pic>
      <p:sp>
        <p:nvSpPr>
          <p:cNvPr id="5" name="TextBox 4"/>
          <p:cNvSpPr txBox="1"/>
          <p:nvPr/>
        </p:nvSpPr>
        <p:spPr>
          <a:xfrm>
            <a:off x="6553200" y="2925902"/>
            <a:ext cx="3659976" cy="3170099"/>
          </a:xfrm>
          <a:prstGeom prst="rect">
            <a:avLst/>
          </a:prstGeom>
          <a:noFill/>
        </p:spPr>
        <p:txBody>
          <a:bodyPr wrap="none" rtlCol="0">
            <a:spAutoFit/>
          </a:bodyPr>
          <a:lstStyle/>
          <a:p>
            <a:r>
              <a:rPr lang="en-US" sz="2000" dirty="0">
                <a:latin typeface="Arial" pitchFamily="34" charset="0"/>
                <a:cs typeface="Arial" pitchFamily="34" charset="0"/>
              </a:rPr>
              <a:t>Rather than representing</a:t>
            </a:r>
            <a:br>
              <a:rPr lang="en-US" sz="2000" dirty="0">
                <a:latin typeface="Arial" pitchFamily="34" charset="0"/>
                <a:cs typeface="Arial" pitchFamily="34" charset="0"/>
              </a:rPr>
            </a:br>
            <a:r>
              <a:rPr lang="en-US" sz="2000" dirty="0">
                <a:latin typeface="Arial" pitchFamily="34" charset="0"/>
                <a:cs typeface="Arial" pitchFamily="34" charset="0"/>
              </a:rPr>
              <a:t>every point with 2 coordinates</a:t>
            </a:r>
            <a:br>
              <a:rPr lang="en-US" sz="2000" dirty="0">
                <a:latin typeface="Arial" pitchFamily="34" charset="0"/>
                <a:cs typeface="Arial" pitchFamily="34" charset="0"/>
              </a:rPr>
            </a:br>
            <a:r>
              <a:rPr lang="en-US" sz="2000" dirty="0">
                <a:latin typeface="Arial" pitchFamily="34" charset="0"/>
                <a:cs typeface="Arial" pitchFamily="34" charset="0"/>
              </a:rPr>
              <a:t>we represent each point with</a:t>
            </a:r>
          </a:p>
          <a:p>
            <a:r>
              <a:rPr lang="en-US" sz="2000" dirty="0">
                <a:latin typeface="Arial" pitchFamily="34" charset="0"/>
                <a:cs typeface="Arial" pitchFamily="34" charset="0"/>
              </a:rPr>
              <a:t>1 coordinate (corresponding to</a:t>
            </a:r>
            <a:br>
              <a:rPr lang="en-US" sz="2000" dirty="0">
                <a:latin typeface="Arial" pitchFamily="34" charset="0"/>
                <a:cs typeface="Arial" pitchFamily="34" charset="0"/>
              </a:rPr>
            </a:br>
            <a:r>
              <a:rPr lang="en-US" sz="2000" dirty="0">
                <a:latin typeface="Arial" pitchFamily="34" charset="0"/>
                <a:cs typeface="Arial" pitchFamily="34" charset="0"/>
              </a:rPr>
              <a:t>the position of the point on </a:t>
            </a:r>
            <a:br>
              <a:rPr lang="en-US" sz="2000" dirty="0">
                <a:latin typeface="Arial" pitchFamily="34" charset="0"/>
                <a:cs typeface="Arial" pitchFamily="34" charset="0"/>
              </a:rPr>
            </a:br>
            <a:r>
              <a:rPr lang="en-US" sz="2000" dirty="0">
                <a:latin typeface="Arial" pitchFamily="34" charset="0"/>
                <a:cs typeface="Arial" pitchFamily="34" charset="0"/>
              </a:rPr>
              <a:t>the red line).</a:t>
            </a:r>
          </a:p>
          <a:p>
            <a:endParaRPr lang="en-US" sz="2000" dirty="0">
              <a:latin typeface="Arial" pitchFamily="34" charset="0"/>
              <a:cs typeface="Arial" pitchFamily="34" charset="0"/>
            </a:endParaRPr>
          </a:p>
          <a:p>
            <a:r>
              <a:rPr lang="en-US" sz="2000" dirty="0">
                <a:latin typeface="Arial" pitchFamily="34" charset="0"/>
                <a:cs typeface="Arial" pitchFamily="34" charset="0"/>
              </a:rPr>
              <a:t>By doing this we incur a bit of</a:t>
            </a:r>
            <a:br>
              <a:rPr lang="en-US" sz="2000" dirty="0">
                <a:latin typeface="Arial" pitchFamily="34" charset="0"/>
                <a:cs typeface="Arial" pitchFamily="34" charset="0"/>
              </a:rPr>
            </a:br>
            <a:r>
              <a:rPr lang="en-US" sz="2000" b="1" dirty="0">
                <a:solidFill>
                  <a:srgbClr val="FF0000"/>
                </a:solidFill>
                <a:latin typeface="Arial" pitchFamily="34" charset="0"/>
                <a:cs typeface="Arial" pitchFamily="34" charset="0"/>
              </a:rPr>
              <a:t>error</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as the points do not </a:t>
            </a:r>
            <a:br>
              <a:rPr lang="en-US" sz="2000" dirty="0">
                <a:latin typeface="Arial" pitchFamily="34" charset="0"/>
                <a:cs typeface="Arial" pitchFamily="34" charset="0"/>
              </a:rPr>
            </a:br>
            <a:r>
              <a:rPr lang="en-US" sz="2000" dirty="0">
                <a:latin typeface="Arial" pitchFamily="34" charset="0"/>
                <a:cs typeface="Arial" pitchFamily="34" charset="0"/>
              </a:rPr>
              <a:t>exactly lie on the line</a:t>
            </a:r>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spTree>
    <p:extLst>
      <p:ext uri="{BB962C8B-B14F-4D97-AF65-F5344CB8AC3E}">
        <p14:creationId xmlns:p14="http://schemas.microsoft.com/office/powerpoint/2010/main" val="9922804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136776" y="2398714"/>
            <a:ext cx="7921625" cy="202260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t>SVD is “</a:t>
            </a:r>
            <a:r>
              <a:rPr lang="en-US" sz="3200" b="1"/>
              <a:t>the Rolls-Royce and the Swiss Army Knife of Numerical Linear Algebra.”*</a:t>
            </a:r>
          </a:p>
          <a:p>
            <a:pPr>
              <a:lnSpc>
                <a:spcPct val="98000"/>
              </a:lnSpc>
              <a:buClr>
                <a:srgbClr val="000000"/>
              </a:buClr>
              <a:buSzPct val="100000"/>
              <a:buFont typeface="Calibri" pitchFamily="34" charset="0"/>
              <a:buNone/>
            </a:pPr>
            <a:r>
              <a:rPr lang="en-US" sz="3200"/>
              <a:t>*Dianne O’Leary, MMDS ’06</a:t>
            </a:r>
          </a:p>
        </p:txBody>
      </p:sp>
    </p:spTree>
    <p:extLst>
      <p:ext uri="{BB962C8B-B14F-4D97-AF65-F5344CB8AC3E}">
        <p14:creationId xmlns:p14="http://schemas.microsoft.com/office/powerpoint/2010/main" val="23813084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5B71-B50E-463F-B467-8E1BFF640D96}"/>
              </a:ext>
            </a:extLst>
          </p:cNvPr>
          <p:cNvSpPr>
            <a:spLocks noGrp="1"/>
          </p:cNvSpPr>
          <p:nvPr>
            <p:ph type="title"/>
          </p:nvPr>
        </p:nvSpPr>
        <p:spPr/>
        <p:txBody>
          <a:bodyPr/>
          <a:lstStyle/>
          <a:p>
            <a:r>
              <a:rPr lang="en-US" dirty="0"/>
              <a:t>Other dimensionality reduction techniques</a:t>
            </a:r>
          </a:p>
        </p:txBody>
      </p:sp>
      <p:sp>
        <p:nvSpPr>
          <p:cNvPr id="3" name="Content Placeholder 2">
            <a:extLst>
              <a:ext uri="{FF2B5EF4-FFF2-40B4-BE49-F238E27FC236}">
                <a16:creationId xmlns:a16="http://schemas.microsoft.com/office/drawing/2014/main" id="{5FBCF71B-1F95-437C-A0A1-3B7C63748AB8}"/>
              </a:ext>
            </a:extLst>
          </p:cNvPr>
          <p:cNvSpPr>
            <a:spLocks noGrp="1"/>
          </p:cNvSpPr>
          <p:nvPr>
            <p:ph idx="1"/>
          </p:nvPr>
        </p:nvSpPr>
        <p:spPr/>
        <p:txBody>
          <a:bodyPr/>
          <a:lstStyle/>
          <a:p>
            <a:r>
              <a:rPr lang="en-US" dirty="0">
                <a:solidFill>
                  <a:srgbClr val="FF0000"/>
                </a:solidFill>
              </a:rPr>
              <a:t>Multidimensional Scaling</a:t>
            </a:r>
          </a:p>
          <a:p>
            <a:pPr lvl="1"/>
            <a:r>
              <a:rPr lang="en-US" dirty="0"/>
              <a:t>You are given pairwise distances between objects</a:t>
            </a:r>
          </a:p>
          <a:p>
            <a:pPr lvl="1"/>
            <a:r>
              <a:rPr lang="en-US" dirty="0"/>
              <a:t>Find a low-dimensional representation of the objects (2D for visualization) such that you approximate the distances as well as possible</a:t>
            </a:r>
          </a:p>
          <a:p>
            <a:pPr lvl="1"/>
            <a:endParaRPr lang="en-US" dirty="0"/>
          </a:p>
          <a:p>
            <a:r>
              <a:rPr lang="en-US" dirty="0">
                <a:solidFill>
                  <a:srgbClr val="FF0000"/>
                </a:solidFill>
              </a:rPr>
              <a:t>Embeddings</a:t>
            </a:r>
            <a:r>
              <a:rPr lang="en-US" dirty="0"/>
              <a:t>:</a:t>
            </a:r>
          </a:p>
          <a:p>
            <a:pPr lvl="1"/>
            <a:r>
              <a:rPr lang="en-US" dirty="0"/>
              <a:t>Use a very simplistic, high-dimensional representation of the data (e.g., one-hot encoding)</a:t>
            </a:r>
          </a:p>
          <a:p>
            <a:pPr lvl="1"/>
            <a:r>
              <a:rPr lang="en-US" dirty="0"/>
              <a:t>Consider a prediction problem (e.g., predict the context words) and pass the data through a multi-layer neural network. </a:t>
            </a:r>
          </a:p>
          <a:p>
            <a:pPr lvl="1"/>
            <a:r>
              <a:rPr lang="en-US" dirty="0"/>
              <a:t>Use the input of the last layer as the representation</a:t>
            </a:r>
          </a:p>
        </p:txBody>
      </p:sp>
    </p:spTree>
    <p:extLst>
      <p:ext uri="{BB962C8B-B14F-4D97-AF65-F5344CB8AC3E}">
        <p14:creationId xmlns:p14="http://schemas.microsoft.com/office/powerpoint/2010/main" val="980208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of eigenvectors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Consider a symmetric square matrix </a:t>
                </a:r>
                <a14:m>
                  <m:oMath xmlns:m="http://schemas.openxmlformats.org/officeDocument/2006/math">
                    <m:r>
                      <a:rPr lang="en-US" i="1" dirty="0" smtClean="0">
                        <a:solidFill>
                          <a:srgbClr val="0070C0"/>
                        </a:solidFill>
                        <a:latin typeface="Cambria Math"/>
                      </a:rPr>
                      <m:t>𝑀</m:t>
                    </m:r>
                  </m:oMath>
                </a14:m>
                <a:endParaRPr lang="en-US" dirty="0">
                  <a:solidFill>
                    <a:srgbClr val="0070C0"/>
                  </a:solidFill>
                </a:endParaRPr>
              </a:p>
              <a:p>
                <a:r>
                  <a:rPr lang="en-US" dirty="0"/>
                  <a:t>Power-method:</a:t>
                </a:r>
              </a:p>
              <a:p>
                <a:pPr lvl="1"/>
                <a:r>
                  <a:rPr lang="en-US" dirty="0"/>
                  <a:t>Start with the vector </a:t>
                </a:r>
                <a14:m>
                  <m:oMath xmlns:m="http://schemas.openxmlformats.org/officeDocument/2006/math">
                    <m:r>
                      <a:rPr lang="en-US" i="1" dirty="0" smtClean="0">
                        <a:latin typeface="Cambria Math"/>
                      </a:rPr>
                      <m:t>𝑣</m:t>
                    </m:r>
                  </m:oMath>
                </a14:m>
                <a:r>
                  <a:rPr lang="en-US" dirty="0"/>
                  <a:t> of all 1’s</a:t>
                </a:r>
              </a:p>
              <a:p>
                <a:pPr lvl="1"/>
                <a:r>
                  <a:rPr lang="en-US" dirty="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a:solidFill>
                    <a:srgbClr val="0070C0"/>
                  </a:solidFill>
                </a:endParaRPr>
              </a:p>
              <a:p>
                <a:pPr lvl="1"/>
                <a:r>
                  <a:rPr lang="en-US" dirty="0"/>
                  <a:t>Normalize by the length of </a:t>
                </a:r>
                <a14:m>
                  <m:oMath xmlns:m="http://schemas.openxmlformats.org/officeDocument/2006/math">
                    <m:r>
                      <a:rPr lang="en-US" i="1" dirty="0" smtClean="0">
                        <a:solidFill>
                          <a:srgbClr val="0070C0"/>
                        </a:solidFill>
                        <a:latin typeface="Cambria Math"/>
                      </a:rPr>
                      <m:t>𝑣</m:t>
                    </m:r>
                  </m:oMath>
                </a14:m>
                <a:endParaRPr lang="en-US" dirty="0"/>
              </a:p>
              <a:p>
                <a:pPr lvl="1"/>
                <a:r>
                  <a:rPr lang="en-US" dirty="0"/>
                  <a:t>Repeat until the vector does not change</a:t>
                </a:r>
              </a:p>
              <a:p>
                <a:pPr lvl="1"/>
                <a:endParaRPr lang="en-US" dirty="0"/>
              </a:p>
              <a:p>
                <a:r>
                  <a:rPr lang="en-US" dirty="0"/>
                  <a:t>This will give us the first eigenvector.</a:t>
                </a:r>
              </a:p>
              <a:p>
                <a:r>
                  <a:rPr lang="en-US" dirty="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panose="02040503050406030204" pitchFamily="18" charset="0"/>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a:solidFill>
                    <a:srgbClr val="0070C0"/>
                  </a:solidFill>
                </a:endParaRPr>
              </a:p>
              <a:p>
                <a:endParaRPr lang="en-US" dirty="0"/>
              </a:p>
              <a:p>
                <a:r>
                  <a:rPr lang="en-US" dirty="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singular 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a:solidFill>
                      <a:schemeClr val="accent6">
                        <a:lumMod val="75000"/>
                      </a:schemeClr>
                    </a:solidFill>
                  </a:rPr>
                  <a:t> </a:t>
                </a:r>
                <a:r>
                  <a:rPr lang="en-US" dirty="0"/>
                  <a:t>and </a:t>
                </a:r>
                <a14:m>
                  <m:oMath xmlns:m="http://schemas.openxmlformats.org/officeDocument/2006/math">
                    <m:sSup>
                      <m:sSupPr>
                        <m:ctrlPr>
                          <a:rPr lang="en-US" b="0"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Reduce Dimensions?</a:t>
            </a:r>
          </a:p>
        </p:txBody>
      </p:sp>
      <p:sp>
        <p:nvSpPr>
          <p:cNvPr id="3" name="Content Placeholder 2"/>
          <p:cNvSpPr>
            <a:spLocks noGrp="1"/>
          </p:cNvSpPr>
          <p:nvPr>
            <p:ph idx="1"/>
          </p:nvPr>
        </p:nvSpPr>
        <p:spPr/>
        <p:txBody>
          <a:bodyPr/>
          <a:lstStyle/>
          <a:p>
            <a:r>
              <a:rPr lang="en-US" b="1" dirty="0">
                <a:solidFill>
                  <a:srgbClr val="FF0066"/>
                </a:solidFill>
              </a:rPr>
              <a:t>Discover hidden correlations/topics</a:t>
            </a:r>
          </a:p>
          <a:p>
            <a:pPr lvl="1"/>
            <a:r>
              <a:rPr lang="en-US" dirty="0"/>
              <a:t>E.g., in documents, words that occur commonly together</a:t>
            </a:r>
          </a:p>
          <a:p>
            <a:r>
              <a:rPr lang="en-US" b="1" dirty="0">
                <a:solidFill>
                  <a:srgbClr val="FF0066"/>
                </a:solidFill>
              </a:rPr>
              <a:t>Remove redundant and noisy features</a:t>
            </a:r>
          </a:p>
          <a:p>
            <a:pPr lvl="1"/>
            <a:r>
              <a:rPr lang="en-US" dirty="0"/>
              <a:t>E.g., in documents,  not all words are useful</a:t>
            </a:r>
          </a:p>
          <a:p>
            <a:r>
              <a:rPr lang="en-US" b="1" dirty="0">
                <a:solidFill>
                  <a:srgbClr val="FF0066"/>
                </a:solidFill>
              </a:rPr>
              <a:t>Interpretation and visualization</a:t>
            </a:r>
          </a:p>
          <a:p>
            <a:r>
              <a:rPr lang="en-US" b="1" dirty="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7880870"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lstStyle/>
          <a:p>
            <a:r>
              <a:rPr lang="en-US" dirty="0"/>
              <a:t>We have already seen a form of dimensionality reduction</a:t>
            </a:r>
          </a:p>
          <a:p>
            <a:endParaRPr lang="en-US" dirty="0"/>
          </a:p>
          <a:p>
            <a:r>
              <a:rPr lang="en-US" dirty="0"/>
              <a:t>LSH, and random projections reduce the dimension while preserving the distances</a:t>
            </a:r>
          </a:p>
        </p:txBody>
      </p:sp>
    </p:spTree>
    <p:extLst>
      <p:ext uri="{BB962C8B-B14F-4D97-AF65-F5344CB8AC3E}">
        <p14:creationId xmlns:p14="http://schemas.microsoft.com/office/powerpoint/2010/main" val="14667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16299</TotalTime>
  <Words>6266</Words>
  <Application>Microsoft Office PowerPoint</Application>
  <PresentationFormat>Widescreen</PresentationFormat>
  <Paragraphs>1133</Paragraphs>
  <Slides>73</Slides>
  <Notes>5</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2" baseType="lpstr">
      <vt:lpstr>Arial</vt:lpstr>
      <vt:lpstr>Calibri</vt:lpstr>
      <vt:lpstr>Cambria Math</vt:lpstr>
      <vt:lpstr>Sylfaen</vt:lpstr>
      <vt:lpstr>Symbol</vt:lpstr>
      <vt:lpstr>Tahoma</vt:lpstr>
      <vt:lpstr>Times New Roman</vt:lpstr>
      <vt:lpstr>Clarity</vt:lpstr>
      <vt:lpstr>Equation</vt:lpstr>
      <vt:lpstr>DATA MINING Dimensionality Reduction</vt:lpstr>
      <vt:lpstr>The curse of dimensionality</vt:lpstr>
      <vt:lpstr>Dimensionality Reduction</vt:lpstr>
      <vt:lpstr>Example</vt:lpstr>
      <vt:lpstr>Example</vt:lpstr>
      <vt:lpstr>Dimensionality Reduction</vt:lpstr>
      <vt:lpstr>Dimensionality Reduction</vt:lpstr>
      <vt:lpstr>Why Reduce Dimensions?</vt:lpstr>
      <vt:lpstr>Dimensionality Reduction</vt:lpstr>
      <vt:lpstr>Data in the form of a matrix</vt:lpstr>
      <vt:lpstr>Example: Document matrices</vt:lpstr>
      <vt:lpstr>Example: Recommendation systems</vt:lpstr>
      <vt:lpstr>Linear algebra</vt:lpstr>
      <vt:lpstr>Matrices</vt:lpstr>
      <vt:lpstr>Change of basis</vt:lpstr>
      <vt:lpstr>Rank</vt:lpstr>
      <vt:lpstr>Rank-1 matrices</vt:lpstr>
      <vt:lpstr>Eigenvectors</vt:lpstr>
      <vt:lpstr>Singular Value Decomposition</vt:lpstr>
      <vt:lpstr>Singular Value Decomposition</vt:lpstr>
      <vt:lpstr>Symmetric matrices</vt:lpstr>
      <vt:lpstr>Singular Values and Eigenvalues</vt:lpstr>
      <vt:lpstr>SVD properties</vt:lpstr>
      <vt:lpstr>Principal Component Analysis</vt:lpstr>
      <vt:lpstr>Variability</vt:lpstr>
      <vt:lpstr>Example</vt:lpstr>
      <vt:lpstr>Example</vt:lpstr>
      <vt:lpstr>Covariance matrix</vt:lpstr>
      <vt:lpstr>PCA: Principal Component Analysis</vt:lpstr>
      <vt:lpstr>PCA and SVD</vt:lpstr>
      <vt:lpstr>PCA</vt:lpstr>
      <vt:lpstr>Singular values</vt:lpstr>
      <vt:lpstr>Singular values tell us something about the variance</vt:lpstr>
      <vt:lpstr>SVD and Rank-k  approximations </vt:lpstr>
      <vt:lpstr>Example</vt:lpstr>
      <vt:lpstr>Rank-k approximations (Ak)</vt:lpstr>
      <vt:lpstr>SVD as an optimization</vt:lpstr>
      <vt:lpstr>What does this mean?</vt:lpstr>
      <vt:lpstr>Latent factor model </vt:lpstr>
      <vt:lpstr>An (extreme) example</vt:lpstr>
      <vt:lpstr>SVD – Example: Users-to-Movies</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vt:lpstr>
      <vt:lpstr>Rank-k approximation</vt:lpstr>
      <vt:lpstr>Example</vt:lpstr>
      <vt:lpstr>Example</vt:lpstr>
      <vt:lpstr>Example</vt:lpstr>
      <vt:lpstr>Example</vt:lpstr>
      <vt:lpstr>Example</vt:lpstr>
      <vt:lpstr>Example</vt:lpstr>
      <vt:lpstr>SVD for matrix reconstruction</vt:lpstr>
      <vt:lpstr>Application: Recommender systems</vt:lpstr>
      <vt:lpstr>Model-based Recommendation Systems</vt:lpstr>
      <vt:lpstr>Example</vt:lpstr>
      <vt:lpstr>Example</vt:lpstr>
      <vt:lpstr>Example</vt:lpstr>
      <vt:lpstr>Latent Factor Models</vt:lpstr>
      <vt:lpstr>Latent factors</vt:lpstr>
      <vt:lpstr>Another Application</vt:lpstr>
      <vt:lpstr>Another property of PCA/SVD</vt:lpstr>
      <vt:lpstr>PowerPoint Presentation</vt:lpstr>
      <vt:lpstr>Other dimensionality reduction techniques</vt:lpstr>
      <vt:lpstr>Computation of eigenvectors</vt:lpstr>
      <vt:lpstr>Computing singular vectors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Panayiotis Tsaparas</cp:lastModifiedBy>
  <cp:revision>591</cp:revision>
  <dcterms:created xsi:type="dcterms:W3CDTF">2011-10-17T19:46:53Z</dcterms:created>
  <dcterms:modified xsi:type="dcterms:W3CDTF">2019-11-29T20:37:08Z</dcterms:modified>
</cp:coreProperties>
</file>