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71" r:id="rId2"/>
    <p:sldId id="593" r:id="rId3"/>
    <p:sldId id="594" r:id="rId4"/>
    <p:sldId id="595" r:id="rId5"/>
    <p:sldId id="596" r:id="rId6"/>
    <p:sldId id="277" r:id="rId7"/>
    <p:sldId id="597" r:id="rId8"/>
    <p:sldId id="278" r:id="rId9"/>
    <p:sldId id="598" r:id="rId10"/>
    <p:sldId id="599" r:id="rId11"/>
    <p:sldId id="600" r:id="rId12"/>
    <p:sldId id="601" r:id="rId13"/>
    <p:sldId id="602" r:id="rId14"/>
    <p:sldId id="603" r:id="rId15"/>
    <p:sldId id="604" r:id="rId16"/>
    <p:sldId id="564" r:id="rId17"/>
    <p:sldId id="565" r:id="rId18"/>
    <p:sldId id="566" r:id="rId19"/>
    <p:sldId id="568" r:id="rId20"/>
    <p:sldId id="569" r:id="rId21"/>
    <p:sldId id="571" r:id="rId22"/>
    <p:sldId id="572" r:id="rId23"/>
    <p:sldId id="573" r:id="rId24"/>
    <p:sldId id="570" r:id="rId25"/>
    <p:sldId id="607" r:id="rId26"/>
    <p:sldId id="608" r:id="rId27"/>
    <p:sldId id="609" r:id="rId28"/>
    <p:sldId id="610" r:id="rId29"/>
    <p:sldId id="611" r:id="rId30"/>
    <p:sldId id="613" r:id="rId31"/>
    <p:sldId id="612" r:id="rId32"/>
    <p:sldId id="614" r:id="rId33"/>
    <p:sldId id="615" r:id="rId34"/>
    <p:sldId id="616" r:id="rId35"/>
    <p:sldId id="617" r:id="rId36"/>
    <p:sldId id="618" r:id="rId37"/>
    <p:sldId id="619" r:id="rId38"/>
    <p:sldId id="620" r:id="rId39"/>
    <p:sldId id="621" r:id="rId40"/>
    <p:sldId id="622" r:id="rId41"/>
    <p:sldId id="623" r:id="rId42"/>
    <p:sldId id="624" r:id="rId43"/>
    <p:sldId id="587" r:id="rId44"/>
    <p:sldId id="606" r:id="rId45"/>
    <p:sldId id="625" r:id="rId46"/>
    <p:sldId id="626" r:id="rId47"/>
    <p:sldId id="627" r:id="rId48"/>
    <p:sldId id="628" r:id="rId49"/>
    <p:sldId id="629" r:id="rId50"/>
    <p:sldId id="630" r:id="rId51"/>
    <p:sldId id="631" r:id="rId52"/>
    <p:sldId id="632" r:id="rId53"/>
    <p:sldId id="633" r:id="rId54"/>
    <p:sldId id="634" r:id="rId55"/>
    <p:sldId id="635" r:id="rId56"/>
    <p:sldId id="636" r:id="rId57"/>
    <p:sldId id="637" r:id="rId5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8" autoAdjust="0"/>
    <p:restoredTop sz="93603" autoAdjust="0"/>
  </p:normalViewPr>
  <p:slideViewPr>
    <p:cSldViewPr>
      <p:cViewPr varScale="1">
        <p:scale>
          <a:sx n="107" d="100"/>
          <a:sy n="107" d="100"/>
        </p:scale>
        <p:origin x="18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371017853128158"/>
          <c:y val="4.2928069247575036E-2"/>
          <c:w val="0.87628980752405949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Stubborn</c:v>
                </c:pt>
              </c:strCache>
            </c:strRef>
          </c:tx>
          <c:invertIfNegative val="0"/>
          <c:cat>
            <c:strRef>
              <c:f>Sheet1!$C$8:$D$8</c:f>
              <c:strCache>
                <c:ptCount val="2"/>
                <c:pt idx="0">
                  <c:v>Dots</c:v>
                </c:pt>
                <c:pt idx="1">
                  <c:v>Cars/Soda</c:v>
                </c:pt>
              </c:strCache>
            </c:strRef>
          </c:cat>
          <c:val>
            <c:numRef>
              <c:f>Sheet1!$C$9:$D$9</c:f>
              <c:numCache>
                <c:formatCode>General</c:formatCode>
                <c:ptCount val="2"/>
                <c:pt idx="0">
                  <c:v>0.27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2B-474A-BA5B-45B11368C519}"/>
            </c:ext>
          </c:extLst>
        </c:ser>
        <c:ser>
          <c:idx val="1"/>
          <c:order val="1"/>
          <c:tx>
            <c:strRef>
              <c:f>Sheet1!$B$10</c:f>
              <c:strCache>
                <c:ptCount val="1"/>
                <c:pt idx="0">
                  <c:v>deGroot</c:v>
                </c:pt>
              </c:strCache>
            </c:strRef>
          </c:tx>
          <c:invertIfNegative val="0"/>
          <c:cat>
            <c:strRef>
              <c:f>Sheet1!$C$8:$D$8</c:f>
              <c:strCache>
                <c:ptCount val="2"/>
                <c:pt idx="0">
                  <c:v>Dots</c:v>
                </c:pt>
                <c:pt idx="1">
                  <c:v>Cars/Soda</c:v>
                </c:pt>
              </c:strCache>
            </c:strRef>
          </c:cat>
          <c:val>
            <c:numRef>
              <c:f>Sheet1!$C$10:$D$10</c:f>
              <c:numCache>
                <c:formatCode>General</c:formatCode>
                <c:ptCount val="2"/>
                <c:pt idx="0">
                  <c:v>0.19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2B-474A-BA5B-45B11368C519}"/>
            </c:ext>
          </c:extLst>
        </c:ser>
        <c:ser>
          <c:idx val="2"/>
          <c:order val="2"/>
          <c:tx>
            <c:strRef>
              <c:f>Sheet1!$B$11</c:f>
              <c:strCache>
                <c:ptCount val="1"/>
                <c:pt idx="0">
                  <c:v>VoterModel</c:v>
                </c:pt>
              </c:strCache>
            </c:strRef>
          </c:tx>
          <c:invertIfNegative val="0"/>
          <c:cat>
            <c:strRef>
              <c:f>Sheet1!$C$8:$D$8</c:f>
              <c:strCache>
                <c:ptCount val="2"/>
                <c:pt idx="0">
                  <c:v>Dots</c:v>
                </c:pt>
                <c:pt idx="1">
                  <c:v>Cars/Soda</c:v>
                </c:pt>
              </c:strCache>
            </c:strRef>
          </c:cat>
          <c:val>
            <c:numRef>
              <c:f>Sheet1!$C$11:$D$11</c:f>
              <c:numCache>
                <c:formatCode>General</c:formatCode>
                <c:ptCount val="2"/>
                <c:pt idx="0">
                  <c:v>0.51</c:v>
                </c:pt>
                <c:pt idx="1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2B-474A-BA5B-45B11368C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765160"/>
        <c:axId val="778765944"/>
      </c:barChart>
      <c:catAx>
        <c:axId val="778765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8765944"/>
        <c:crosses val="autoZero"/>
        <c:auto val="1"/>
        <c:lblAlgn val="ctr"/>
        <c:lblOffset val="100"/>
        <c:noMultiLvlLbl val="0"/>
      </c:catAx>
      <c:valAx>
        <c:axId val="778765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8765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511984701188312"/>
          <c:y val="8.4333970339081951E-2"/>
          <c:w val="0.37255667305020063"/>
          <c:h val="0.3307560618239908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719718060750573"/>
          <c:y val="5.1400444995601091E-2"/>
          <c:w val="0.87628980752405949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Sheet1!$B$23</c:f>
              <c:strCache>
                <c:ptCount val="1"/>
                <c:pt idx="0">
                  <c:v>Stubborn</c:v>
                </c:pt>
              </c:strCache>
            </c:strRef>
          </c:tx>
          <c:invertIfNegative val="0"/>
          <c:cat>
            <c:strRef>
              <c:f>Sheet1!$C$22:$F$22</c:f>
              <c:strCache>
                <c:ptCount val="4"/>
                <c:pt idx="0">
                  <c:v>20N</c:v>
                </c:pt>
                <c:pt idx="1">
                  <c:v>10N</c:v>
                </c:pt>
                <c:pt idx="2">
                  <c:v>5N</c:v>
                </c:pt>
                <c:pt idx="3">
                  <c:v>1N</c:v>
                </c:pt>
              </c:strCache>
            </c:strRef>
          </c:cat>
          <c:val>
            <c:numRef>
              <c:f>Sheet1!$C$23:$F$23</c:f>
              <c:numCache>
                <c:formatCode>General</c:formatCode>
                <c:ptCount val="4"/>
                <c:pt idx="0">
                  <c:v>0.24358974358974358</c:v>
                </c:pt>
                <c:pt idx="1">
                  <c:v>0.39130434782608697</c:v>
                </c:pt>
                <c:pt idx="2">
                  <c:v>0.41379310344827586</c:v>
                </c:pt>
                <c:pt idx="3">
                  <c:v>0.30120481927710846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3E-4F37-B6AE-6057C48FB909}"/>
            </c:ext>
          </c:extLst>
        </c:ser>
        <c:ser>
          <c:idx val="1"/>
          <c:order val="1"/>
          <c:tx>
            <c:strRef>
              <c:f>Sheet1!$B$24</c:f>
              <c:strCache>
                <c:ptCount val="1"/>
                <c:pt idx="0">
                  <c:v>deGroot</c:v>
                </c:pt>
              </c:strCache>
            </c:strRef>
          </c:tx>
          <c:invertIfNegative val="0"/>
          <c:cat>
            <c:strRef>
              <c:f>Sheet1!$C$22:$F$22</c:f>
              <c:strCache>
                <c:ptCount val="4"/>
                <c:pt idx="0">
                  <c:v>20N</c:v>
                </c:pt>
                <c:pt idx="1">
                  <c:v>10N</c:v>
                </c:pt>
                <c:pt idx="2">
                  <c:v>5N</c:v>
                </c:pt>
                <c:pt idx="3">
                  <c:v>1N</c:v>
                </c:pt>
              </c:strCache>
            </c:strRef>
          </c:cat>
          <c:val>
            <c:numRef>
              <c:f>Sheet1!$C$24:$F$24</c:f>
              <c:numCache>
                <c:formatCode>General</c:formatCode>
                <c:ptCount val="4"/>
                <c:pt idx="0">
                  <c:v>0.24358974358974358</c:v>
                </c:pt>
                <c:pt idx="1">
                  <c:v>0.19565217391304349</c:v>
                </c:pt>
                <c:pt idx="2">
                  <c:v>0.31034482758620691</c:v>
                </c:pt>
                <c:pt idx="3">
                  <c:v>0.48192771084337349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3E-4F37-B6AE-6057C48FB909}"/>
            </c:ext>
          </c:extLst>
        </c:ser>
        <c:ser>
          <c:idx val="2"/>
          <c:order val="2"/>
          <c:tx>
            <c:strRef>
              <c:f>Sheet1!$B$25</c:f>
              <c:strCache>
                <c:ptCount val="1"/>
                <c:pt idx="0">
                  <c:v>VoterModel</c:v>
                </c:pt>
              </c:strCache>
            </c:strRef>
          </c:tx>
          <c:invertIfNegative val="0"/>
          <c:cat>
            <c:strRef>
              <c:f>Sheet1!$C$22:$F$22</c:f>
              <c:strCache>
                <c:ptCount val="4"/>
                <c:pt idx="0">
                  <c:v>20N</c:v>
                </c:pt>
                <c:pt idx="1">
                  <c:v>10N</c:v>
                </c:pt>
                <c:pt idx="2">
                  <c:v>5N</c:v>
                </c:pt>
                <c:pt idx="3">
                  <c:v>1N</c:v>
                </c:pt>
              </c:strCache>
            </c:strRef>
          </c:cat>
          <c:val>
            <c:numRef>
              <c:f>Sheet1!$C$25:$F$25</c:f>
              <c:numCache>
                <c:formatCode>General</c:formatCode>
                <c:ptCount val="4"/>
                <c:pt idx="0">
                  <c:v>0.51282051282051277</c:v>
                </c:pt>
                <c:pt idx="1">
                  <c:v>0.43478260869565216</c:v>
                </c:pt>
                <c:pt idx="2">
                  <c:v>0.27586206896551724</c:v>
                </c:pt>
                <c:pt idx="3">
                  <c:v>0.21686746987951808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3E-4F37-B6AE-6057C48FB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782016"/>
        <c:axId val="778780448"/>
      </c:barChart>
      <c:catAx>
        <c:axId val="778782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8780448"/>
        <c:crosses val="autoZero"/>
        <c:auto val="1"/>
        <c:lblAlgn val="ctr"/>
        <c:lblOffset val="100"/>
        <c:noMultiLvlLbl val="0"/>
      </c:catAx>
      <c:valAx>
        <c:axId val="778780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8782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699358693017682"/>
          <c:y val="2.2846560592366612E-2"/>
          <c:w val="0.36096923167624151"/>
          <c:h val="0.3089119977660139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64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97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115F3-6CFC-4271-9FFA-46BA3C2765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0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0814-5AD1-436F-987C-077F36DAA5A4}" type="datetime1">
              <a:rPr lang="el-GR" smtClean="0"/>
              <a:t>25/11/2019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BB4-D90D-4C35-BA96-242C989F393D}" type="datetime1">
              <a:rPr lang="el-GR" smtClean="0"/>
              <a:t>25/11/2019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F928-6D7A-4471-B029-476BD74BD29A}" type="datetime1">
              <a:rPr lang="el-GR" smtClean="0"/>
              <a:t>25/11/2019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9A2-19E9-4A11-97A0-78FE91C69144}" type="datetime1">
              <a:rPr lang="el-GR" smtClean="0"/>
              <a:t>25/11/2019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9138-CE9A-4BD6-B278-BF1FE66D280C}" type="datetime1">
              <a:rPr lang="el-GR" smtClean="0"/>
              <a:t>25/11/2019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33AE-820D-4E6A-B671-1F706644ADE5}" type="datetime1">
              <a:rPr lang="el-GR" smtClean="0"/>
              <a:t>25/11/2019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936-134E-4710-BD94-0E79048BA850}" type="datetime1">
              <a:rPr lang="el-GR" smtClean="0"/>
              <a:t>25/11/2019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E092-8A06-4DA2-A6FD-0234C07DC963}" type="datetime1">
              <a:rPr lang="el-GR" smtClean="0"/>
              <a:t>25/11/2019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3DF1-8AC9-4CCB-898A-4D0A09529ABB}" type="datetime1">
              <a:rPr lang="el-GR" smtClean="0"/>
              <a:t>25/11/2019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A340-88C1-4BF7-BA0F-C6BB99B30784}" type="datetime1">
              <a:rPr lang="el-GR" smtClean="0"/>
              <a:t>25/11/2019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9772-56BA-4AE4-AC07-A2FA9509CA09}" type="datetime1">
              <a:rPr lang="el-GR" smtClean="0"/>
              <a:t>25/11/2019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533C5-9ABE-4208-A58B-6D7F923CFD92}" type="datetime1">
              <a:rPr lang="el-GR" smtClean="0"/>
              <a:t>25/11/2019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10.png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0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10" Type="http://schemas.openxmlformats.org/officeDocument/2006/relationships/image" Target="../media/image44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hyperlink" Target="https://www.newyorker.com/magazine/2017/02/27/why-facts-dont-change-our-minds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Online </a:t>
            </a: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Social Networks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and Media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84776" cy="2207096"/>
          </a:xfrm>
        </p:spPr>
        <p:txBody>
          <a:bodyPr>
            <a:noAutofit/>
          </a:bodyPr>
          <a:lstStyle/>
          <a:p>
            <a:r>
              <a:rPr lang="en-US" sz="2800" dirty="0"/>
              <a:t>Opinion formation models</a:t>
            </a:r>
          </a:p>
          <a:p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personal biases?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tend to cling on to their personal opinions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36912"/>
            <a:ext cx="40767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2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opinion formation model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Friedkin</a:t>
            </a:r>
            <a:r>
              <a:rPr lang="en-US" dirty="0"/>
              <a:t> and Johnsen)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Every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has an </a:t>
                </a:r>
                <a:r>
                  <a:rPr lang="en-US" dirty="0">
                    <a:solidFill>
                      <a:srgbClr val="FF0000"/>
                    </a:solidFill>
                  </a:rPr>
                  <a:t>intrinsic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 and an </a:t>
                </a:r>
                <a:r>
                  <a:rPr lang="en-US" dirty="0">
                    <a:solidFill>
                      <a:srgbClr val="FF0000"/>
                    </a:solidFill>
                  </a:rPr>
                  <a:t>expressed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public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each user in the network is </a:t>
                </a:r>
                <a:r>
                  <a:rPr lang="en-US" dirty="0">
                    <a:solidFill>
                      <a:srgbClr val="0070C0"/>
                    </a:solidFill>
                  </a:rPr>
                  <a:t>iteratively</a:t>
                </a:r>
                <a:r>
                  <a:rPr lang="en-US" dirty="0"/>
                  <a:t> updated, each time taking the </a:t>
                </a:r>
                <a:r>
                  <a:rPr lang="en-US" dirty="0">
                    <a:solidFill>
                      <a:srgbClr val="0070C0"/>
                    </a:solidFill>
                  </a:rPr>
                  <a:t>average</a:t>
                </a:r>
                <a:r>
                  <a:rPr lang="en-US" dirty="0"/>
                  <a:t> of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expressed opinions </a:t>
                </a:r>
                <a:r>
                  <a:rPr lang="en-US" dirty="0"/>
                  <a:t>of its neighbors and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intrinsic opinion </a:t>
                </a:r>
                <a:r>
                  <a:rPr lang="en-US" dirty="0"/>
                  <a:t>of herself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110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formation as a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49309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Assume that network users are </a:t>
                </a:r>
                <a:r>
                  <a:rPr lang="en-US" dirty="0">
                    <a:solidFill>
                      <a:srgbClr val="0070C0"/>
                    </a:solidFill>
                  </a:rPr>
                  <a:t>rational </a:t>
                </a:r>
                <a:r>
                  <a:rPr lang="en-US" dirty="0"/>
                  <a:t>(selfish) agents</a:t>
                </a:r>
              </a:p>
              <a:p>
                <a:r>
                  <a:rPr lang="en-US" dirty="0"/>
                  <a:t>Each user has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personal cost </a:t>
                </a:r>
                <a:r>
                  <a:rPr lang="en-US" dirty="0"/>
                  <a:t>for expressing an opinion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Each user is selfishly trying to minimize her personal cost.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493096"/>
              </a:xfrm>
              <a:blipFill rotWithShape="0">
                <a:blip r:embed="rId2"/>
                <a:stretch>
                  <a:fillRect l="-1259" t="-2849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0" y="3645024"/>
            <a:ext cx="4788024" cy="936104"/>
          </a:xfrm>
          <a:prstGeom prst="wedgeRectCallout">
            <a:avLst>
              <a:gd name="adj1" fmla="val 26419"/>
              <a:gd name="adj2" fmla="val -8518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Inconsistency cost</a:t>
            </a:r>
            <a:r>
              <a:rPr lang="en-US" sz="2400" dirty="0">
                <a:solidFill>
                  <a:schemeClr val="tx1"/>
                </a:solidFill>
              </a:rPr>
              <a:t>: The cost for </a:t>
            </a:r>
            <a:r>
              <a:rPr lang="en-US" sz="2400" dirty="0">
                <a:solidFill>
                  <a:srgbClr val="FF0000"/>
                </a:solidFill>
              </a:rPr>
              <a:t>deviating</a:t>
            </a:r>
            <a:r>
              <a:rPr lang="en-US" sz="2400" dirty="0">
                <a:solidFill>
                  <a:schemeClr val="tx1"/>
                </a:solidFill>
              </a:rPr>
              <a:t> from one’s intrinsic opinion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004048" y="3645024"/>
            <a:ext cx="4042792" cy="1112987"/>
          </a:xfrm>
          <a:prstGeom prst="wedgeRectCallout">
            <a:avLst>
              <a:gd name="adj1" fmla="val 31"/>
              <a:gd name="adj2" fmla="val -9332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Conflict cost</a:t>
            </a:r>
            <a:r>
              <a:rPr lang="en-US" sz="2400" dirty="0">
                <a:solidFill>
                  <a:schemeClr val="tx1"/>
                </a:solidFill>
              </a:rPr>
              <a:t>: The cost for </a:t>
            </a:r>
            <a:r>
              <a:rPr lang="en-US" sz="2400" dirty="0">
                <a:solidFill>
                  <a:srgbClr val="FF0000"/>
                </a:solidFill>
              </a:rPr>
              <a:t>disagreeing</a:t>
            </a:r>
            <a:r>
              <a:rPr lang="en-US" sz="2400" dirty="0">
                <a:solidFill>
                  <a:schemeClr val="tx1"/>
                </a:solidFill>
              </a:rPr>
              <a:t> with the opinions in one’s social network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0404" y="5934670"/>
            <a:ext cx="807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D. </a:t>
            </a:r>
            <a:r>
              <a:rPr lang="en-US" dirty="0" err="1"/>
              <a:t>Bindel</a:t>
            </a:r>
            <a:r>
              <a:rPr lang="en-US" dirty="0"/>
              <a:t>, J. Kleinberg, S. Oren. </a:t>
            </a:r>
            <a:r>
              <a:rPr lang="en-US" i="1" dirty="0"/>
              <a:t>How Bad is Forming Your Own Opinion?</a:t>
            </a:r>
            <a:r>
              <a:rPr lang="en-US" dirty="0"/>
              <a:t> Proc. 52nd IEEE Symposium on Foundations of Computer Science, 2011.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3109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formation as a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minimizes</a:t>
                </a:r>
                <a:r>
                  <a:rPr lang="en-US" dirty="0"/>
                  <a:t> the personal cost of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linear algebra terms (assume 0/1 weights):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0070C0"/>
                    </a:solidFill>
                  </a:rPr>
                  <a:t>Laplacian</a:t>
                </a:r>
                <a:r>
                  <a:rPr lang="en-US" dirty="0"/>
                  <a:t> of the graph.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139952" y="5733256"/>
            <a:ext cx="482453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Reminder: The Laplacian is the negated adjacency matrix with the degree on the diagonal</a:t>
            </a:r>
          </a:p>
        </p:txBody>
      </p:sp>
    </p:spTree>
    <p:extLst>
      <p:ext uri="{BB962C8B-B14F-4D97-AF65-F5344CB8AC3E}">
        <p14:creationId xmlns:p14="http://schemas.microsoft.com/office/powerpoint/2010/main" val="9827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opinion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better study the opinion formation process we will show a connection between opinion formation and </a:t>
            </a:r>
            <a:r>
              <a:rPr lang="en-US" dirty="0">
                <a:solidFill>
                  <a:srgbClr val="0070C0"/>
                </a:solidFill>
              </a:rPr>
              <a:t>absorbing random walks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6601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Walks on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random walk</a:t>
                </a:r>
                <a:r>
                  <a:rPr lang="en-US" dirty="0"/>
                  <a:t> is a stochastic process performed on a graph</a:t>
                </a:r>
              </a:p>
              <a:p>
                <a:endParaRPr lang="en-US" dirty="0"/>
              </a:p>
              <a:p>
                <a:r>
                  <a:rPr lang="en-US" dirty="0"/>
                  <a:t>Random walk: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Start</a:t>
                </a:r>
                <a:r>
                  <a:rPr lang="en-US" dirty="0"/>
                  <a:t> from a node chosen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uniformly at random </a:t>
                </a:r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Pick</a:t>
                </a:r>
                <a:r>
                  <a:rPr lang="en-US" dirty="0"/>
                  <a:t> one of the </a:t>
                </a:r>
                <a:r>
                  <a:rPr lang="en-US" dirty="0">
                    <a:solidFill>
                      <a:srgbClr val="0070C0"/>
                    </a:solidFill>
                  </a:rPr>
                  <a:t>outgoing edges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uniformly at random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Move</a:t>
                </a:r>
                <a:r>
                  <a:rPr lang="en-US" dirty="0"/>
                  <a:t> to the destination of the edge</a:t>
                </a:r>
              </a:p>
              <a:p>
                <a:pPr lvl="1"/>
                <a:r>
                  <a:rPr lang="en-US" dirty="0"/>
                  <a:t>Repeat.</a:t>
                </a:r>
                <a:endParaRPr lang="el-GR" dirty="0"/>
              </a:p>
              <a:p>
                <a:pPr lvl="1"/>
                <a:endParaRPr lang="el-GR" dirty="0"/>
              </a:p>
              <a:p>
                <a:r>
                  <a:rPr lang="en-US" dirty="0"/>
                  <a:t>Made very popular with Google’s </a:t>
                </a:r>
                <a:r>
                  <a:rPr lang="en-US" dirty="0">
                    <a:solidFill>
                      <a:srgbClr val="FF0000"/>
                    </a:solidFill>
                  </a:rPr>
                  <a:t>PageRank</a:t>
                </a:r>
                <a:r>
                  <a:rPr lang="en-US" dirty="0"/>
                  <a:t> algorithm.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0">
                <a:blip r:embed="rId2"/>
                <a:stretch>
                  <a:fillRect l="-1259" t="-2041"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44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Transition Probability matrix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54958" y="4117581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958" y="4117581"/>
                        <a:ext cx="3482975" cy="22228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4572000" y="1334419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1030994" y="3378551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1038931" y="2499076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1040519" y="2068863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1048456" y="1654526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1048456" y="2948338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66055" y="1582917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Εξίσωση" r:id="rId11" imgW="1409400" imgH="1143000" progId="Equation.3">
                  <p:embed/>
                </p:oleObj>
              </mc:Choice>
              <mc:Fallback>
                <p:oleObj name="Εξίσωση" r:id="rId11" imgW="1409400" imgH="11430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55" y="1582917"/>
                        <a:ext cx="2741613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55977" y="5013176"/>
                <a:ext cx="46805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=1/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: </a:t>
                </a:r>
                <a:r>
                  <a:rPr lang="en-US" sz="2400" dirty="0"/>
                  <a:t>Probability of transitioning from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to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7" y="5013176"/>
                <a:ext cx="4680520" cy="830997"/>
              </a:xfrm>
              <a:prstGeom prst="rect">
                <a:avLst/>
              </a:prstGeom>
              <a:blipFill rotWithShape="0">
                <a:blip r:embed="rId13"/>
                <a:stretch>
                  <a:fillRect l="-2086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578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Probability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5313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)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that stores the probability of being 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at 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i="1" dirty="0">
                  <a:solidFill>
                    <a:srgbClr val="0066FF"/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= the probability of starting from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(usually) set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uniform</a:t>
                </a:r>
                <a:endParaRPr lang="en-US" b="1" dirty="0"/>
              </a:p>
              <a:p>
                <a:r>
                  <a:rPr lang="en-US" dirty="0"/>
                  <a:t>We can compute the vector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at step t using a vector-matrix multiplication</a:t>
                </a:r>
              </a:p>
              <a:p>
                <a:endParaRPr lang="en-US" dirty="0"/>
              </a:p>
              <a:p>
                <a:r>
                  <a:rPr lang="en-US" dirty="0"/>
                  <a:t>After many steps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the probability converges to the stationary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9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53135"/>
              </a:xfrm>
              <a:blipFill rotWithShape="0">
                <a:blip r:embed="rId3"/>
                <a:stretch>
                  <a:fillRect l="-1704" t="-1508" r="-2741" b="-2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56" name="Text Box 5"/>
              <p:cNvSpPr txBox="1">
                <a:spLocks noChangeArrowheads="1"/>
              </p:cNvSpPr>
              <p:nvPr/>
            </p:nvSpPr>
            <p:spPr bwMode="auto">
              <a:xfrm>
                <a:off x="2706393" y="4653136"/>
                <a:ext cx="3731213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200" b="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66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915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6393" y="4653136"/>
                <a:ext cx="3731213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185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17638"/>
                <a:ext cx="8363272" cy="5107706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/>
                  <a:t>of a random walk with transition matrix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, is a probability distribution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fi-FI" dirty="0"/>
                  <a:t>,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stationary distribution is </a:t>
                </a:r>
                <a:r>
                  <a:rPr lang="en-US" dirty="0">
                    <a:solidFill>
                      <a:srgbClr val="0070C0"/>
                    </a:solidFill>
                  </a:rPr>
                  <a:t>independent of the initial vector</a:t>
                </a:r>
                <a:r>
                  <a:rPr lang="en-US" dirty="0"/>
                  <a:t> if the graph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strongly connected</a:t>
                </a:r>
                <a:r>
                  <a:rPr lang="en-US" dirty="0"/>
                  <a:t>, and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bipartite</a:t>
                </a:r>
                <a:r>
                  <a:rPr lang="en-US" dirty="0"/>
                  <a:t>.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All the rows of the matrix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:r>
                  <a:rPr lang="en-US" dirty="0"/>
                  <a:t>are equal to the stationary distribution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The stationary distribution is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principal left eigenvector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0066FF"/>
                    </a:solidFill>
                  </a:rPr>
                  <a:t>P</a:t>
                </a:r>
                <a:r>
                  <a:rPr lang="en-US" dirty="0"/>
                  <a:t> – stochastic matrices have maximum eigenvalue 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The probability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fi-FI" dirty="0">
                    <a:solidFill>
                      <a:srgbClr val="0066FF"/>
                    </a:solidFill>
                  </a:rPr>
                  <a:t> </a:t>
                </a:r>
                <a:r>
                  <a:rPr lang="fi-FI" dirty="0"/>
                  <a:t>is the </a:t>
                </a:r>
                <a:r>
                  <a:rPr lang="en-US" dirty="0"/>
                  <a:t>fraction of times that we visited 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:r>
                  <a:rPr lang="en-US" dirty="0"/>
                  <a:t>as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7638"/>
                <a:ext cx="8363272" cy="5107706"/>
              </a:xfrm>
              <a:blipFill rotWithShape="0">
                <a:blip r:embed="rId3"/>
                <a:stretch>
                  <a:fillRect l="-1458" t="-3823" r="-802" b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17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 walk with absorbing nodes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Absorbing nodes</a:t>
            </a:r>
            <a:r>
              <a:rPr lang="en-US" dirty="0"/>
              <a:t>: nodes from which the random walk cannot escape.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absorbing nodes: the red and the blue.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94000" y="2924944"/>
            <a:ext cx="3556000" cy="2619376"/>
            <a:chOff x="2888703" y="2438400"/>
            <a:chExt cx="3556000" cy="2619376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Curved Connector 7"/>
          <p:cNvCxnSpPr>
            <a:stCxn id="28" idx="0"/>
            <a:endCxn id="28" idx="6"/>
          </p:cNvCxnSpPr>
          <p:nvPr/>
        </p:nvCxnSpPr>
        <p:spPr>
          <a:xfrm rot="16200000" flipH="1">
            <a:off x="4813696" y="2921373"/>
            <a:ext cx="326232" cy="333375"/>
          </a:xfrm>
          <a:prstGeom prst="curvedConnector4">
            <a:avLst>
              <a:gd name="adj1" fmla="val -70073"/>
              <a:gd name="adj2" fmla="val 16857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51" idx="0"/>
            <a:endCxn id="51" idx="6"/>
          </p:cNvCxnSpPr>
          <p:nvPr/>
        </p:nvCxnSpPr>
        <p:spPr>
          <a:xfrm rot="16200000" flipH="1">
            <a:off x="6020196" y="3644397"/>
            <a:ext cx="326232" cy="333375"/>
          </a:xfrm>
          <a:prstGeom prst="curvedConnector4">
            <a:avLst>
              <a:gd name="adj1" fmla="val -70073"/>
              <a:gd name="adj2" fmla="val 16857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46120" y="6401633"/>
            <a:ext cx="646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G. Doyle, J. L. Snell. </a:t>
            </a:r>
            <a:r>
              <a:rPr lang="en-US" i="1" dirty="0"/>
              <a:t>Random Walks and Electrical Networks</a:t>
            </a:r>
            <a:r>
              <a:rPr lang="en-US" dirty="0"/>
              <a:t>. 1984</a:t>
            </a:r>
          </a:p>
        </p:txBody>
      </p:sp>
    </p:spTree>
    <p:extLst>
      <p:ext uri="{BB962C8B-B14F-4D97-AF65-F5344CB8AC3E}">
        <p14:creationId xmlns:p14="http://schemas.microsoft.com/office/powerpoint/2010/main" val="59068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B4EBEF-BE95-42C7-8EAB-83CC4CB93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FORMATION in SOCIAL NETWORKS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E011C1-A784-4EFE-BDA7-BDFE26E8C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D50A4-0E62-4B10-B7AB-71E924C8C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4375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 graph with more than one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/>
              <a:t>a random walk that starts from a </a:t>
            </a:r>
            <a:r>
              <a:rPr lang="en-US" dirty="0">
                <a:solidFill>
                  <a:srgbClr val="00B0F0"/>
                </a:solidFill>
              </a:rPr>
              <a:t>non-absorbing (transient)</a:t>
            </a:r>
            <a:r>
              <a:rPr lang="en-US" dirty="0"/>
              <a:t> node </a:t>
            </a:r>
            <a:r>
              <a:rPr lang="en-US" dirty="0">
                <a:solidFill>
                  <a:srgbClr val="00B0F0"/>
                </a:solidFill>
              </a:rPr>
              <a:t>t</a:t>
            </a:r>
            <a:r>
              <a:rPr lang="en-US" dirty="0"/>
              <a:t> will be absorbed in one of them with some probability</a:t>
            </a:r>
          </a:p>
          <a:p>
            <a:pPr lvl="1"/>
            <a:r>
              <a:rPr lang="en-US" dirty="0"/>
              <a:t>For a transient node </a:t>
            </a:r>
            <a:r>
              <a:rPr lang="en-US" dirty="0">
                <a:solidFill>
                  <a:srgbClr val="00B0F0"/>
                </a:solidFill>
              </a:rPr>
              <a:t>t </a:t>
            </a:r>
            <a:r>
              <a:rPr lang="en-US" dirty="0"/>
              <a:t>we can 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probabilities of absorption </a:t>
            </a:r>
            <a:r>
              <a:rPr lang="en-US" dirty="0"/>
              <a:t>at an absorbing node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508104" y="465313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9381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2590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absorption probability can be computed iteratively: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/>
              <a:t>have probability 1 of being absorbed in themselves and zero of being absorbed in another node.</a:t>
            </a:r>
          </a:p>
          <a:p>
            <a:pPr lvl="1"/>
            <a:r>
              <a:rPr lang="en-US" dirty="0"/>
              <a:t>For the </a:t>
            </a:r>
            <a:r>
              <a:rPr lang="en-US" dirty="0">
                <a:solidFill>
                  <a:srgbClr val="0070C0"/>
                </a:solidFill>
              </a:rPr>
              <a:t>non-absorbing nodes</a:t>
            </a:r>
            <a:r>
              <a:rPr lang="en-US" dirty="0"/>
              <a:t>, take the (weighted) average of the absorption probabilities of your neighbors </a:t>
            </a:r>
          </a:p>
          <a:p>
            <a:pPr lvl="2"/>
            <a:r>
              <a:rPr lang="en-US" dirty="0"/>
              <a:t>if one of the neighbors is the absorbing node, it has probability 1</a:t>
            </a:r>
          </a:p>
          <a:p>
            <a:pPr lvl="1"/>
            <a:r>
              <a:rPr lang="en-US" dirty="0"/>
              <a:t>Repeat until convergence (= very small change in </a:t>
            </a:r>
            <a:r>
              <a:rPr lang="en-US" dirty="0" err="1"/>
              <a:t>probs</a:t>
            </a:r>
            <a:r>
              <a:rPr lang="en-US" dirty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565" y="4419600"/>
                <a:ext cx="5487848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𝑅𝑒𝑑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419600"/>
                <a:ext cx="5487848" cy="63478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565" y="5120000"/>
                <a:ext cx="415049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120000"/>
                <a:ext cx="4150495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3703" y="5781259"/>
                <a:ext cx="2273956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3" y="5781259"/>
                <a:ext cx="2273956" cy="6347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25871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probabilities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565" y="4419600"/>
                <a:ext cx="561737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𝐵𝑙𝑢𝑒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419600"/>
                <a:ext cx="5617372" cy="6127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565" y="5120000"/>
                <a:ext cx="420531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120000"/>
                <a:ext cx="4205318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3703" y="5781259"/>
                <a:ext cx="225407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3" y="5781259"/>
                <a:ext cx="2254079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57200" y="1600200"/>
            <a:ext cx="8363272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absorption probability can be computed iteratively:</a:t>
            </a:r>
          </a:p>
          <a:p>
            <a:pPr lvl="1"/>
            <a:r>
              <a:rPr lang="en-US"/>
              <a:t>The 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/>
              <a:t>have probability 1 of being absorbed in themselves and zero of being absorbed in another node.</a:t>
            </a:r>
          </a:p>
          <a:p>
            <a:pPr lvl="1"/>
            <a:r>
              <a:rPr lang="en-US"/>
              <a:t>For the </a:t>
            </a:r>
            <a:r>
              <a:rPr lang="en-US">
                <a:solidFill>
                  <a:srgbClr val="0070C0"/>
                </a:solidFill>
              </a:rPr>
              <a:t>non-absorbing nodes</a:t>
            </a:r>
            <a:r>
              <a:rPr lang="en-US"/>
              <a:t>, take the (weighted) average of the absorption probabilities of your neighbors </a:t>
            </a:r>
          </a:p>
          <a:p>
            <a:pPr lvl="2"/>
            <a:r>
              <a:rPr lang="en-US"/>
              <a:t>if one of the neighbors is the absorbing node, it has probability 1</a:t>
            </a:r>
          </a:p>
          <a:p>
            <a:pPr lvl="1"/>
            <a:r>
              <a:rPr lang="en-US"/>
              <a:t>Repeat until convergence (= very small change in probs)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33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the absorption probabilities for red and blue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74462" y="5246009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0.52</a:t>
            </a:r>
          </a:p>
          <a:p>
            <a:r>
              <a:rPr lang="en-US" dirty="0">
                <a:solidFill>
                  <a:srgbClr val="0070C0"/>
                </a:solidFill>
              </a:rPr>
              <a:t>0.48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25631" y="5213743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0.42</a:t>
            </a:r>
          </a:p>
          <a:p>
            <a:r>
              <a:rPr lang="en-US" dirty="0">
                <a:solidFill>
                  <a:srgbClr val="0070C0"/>
                </a:solidFill>
              </a:rPr>
              <a:t>0.58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14784" y="2822141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0.57</a:t>
            </a:r>
          </a:p>
          <a:p>
            <a:r>
              <a:rPr lang="en-US" dirty="0">
                <a:solidFill>
                  <a:srgbClr val="0070C0"/>
                </a:solidFill>
              </a:rPr>
              <a:t>0.43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131840" y="2996952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6274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absorption probability has several practical uses.</a:t>
            </a:r>
          </a:p>
          <a:p>
            <a:r>
              <a:rPr lang="en-US" dirty="0"/>
              <a:t>Given a graph (</a:t>
            </a:r>
            <a:r>
              <a:rPr lang="en-US" dirty="0">
                <a:solidFill>
                  <a:srgbClr val="0070C0"/>
                </a:solidFill>
              </a:rPr>
              <a:t>directed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/>
              <a:t>) we can choose to </a:t>
            </a:r>
            <a:r>
              <a:rPr lang="en-US" dirty="0">
                <a:solidFill>
                  <a:srgbClr val="FF0000"/>
                </a:solidFill>
              </a:rPr>
              <a:t>make </a:t>
            </a:r>
            <a:r>
              <a:rPr lang="en-US" dirty="0"/>
              <a:t>some nodes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Simply </a:t>
            </a:r>
            <a:r>
              <a:rPr lang="en-US" dirty="0">
                <a:solidFill>
                  <a:srgbClr val="0070C0"/>
                </a:solidFill>
              </a:rPr>
              <a:t>direct</a:t>
            </a:r>
            <a:r>
              <a:rPr lang="en-US" dirty="0"/>
              <a:t> all edges incident on the chosen nodes towards them and create a self-loop.</a:t>
            </a:r>
          </a:p>
          <a:p>
            <a:r>
              <a:rPr lang="en-US" dirty="0"/>
              <a:t>The absorbing random walk provides a measure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</a:t>
            </a:r>
            <a:r>
              <a:rPr lang="en-US" dirty="0"/>
              <a:t> of transient nodes to the chosen nodes.</a:t>
            </a:r>
          </a:p>
          <a:p>
            <a:pPr lvl="1"/>
            <a:r>
              <a:rPr lang="en-US" dirty="0"/>
              <a:t>Useful for </a:t>
            </a:r>
            <a:r>
              <a:rPr lang="en-US" dirty="0">
                <a:solidFill>
                  <a:srgbClr val="0070C0"/>
                </a:solidFill>
              </a:rPr>
              <a:t>understanding</a:t>
            </a:r>
            <a:r>
              <a:rPr lang="en-US" dirty="0"/>
              <a:t> proximity in graphs</a:t>
            </a:r>
          </a:p>
          <a:p>
            <a:pPr lvl="1"/>
            <a:r>
              <a:rPr lang="en-US" dirty="0"/>
              <a:t>Useful 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propagation</a:t>
            </a:r>
            <a:r>
              <a:rPr lang="en-US" dirty="0"/>
              <a:t> in the graph</a:t>
            </a:r>
          </a:p>
          <a:p>
            <a:pPr lvl="2"/>
            <a:r>
              <a:rPr lang="en-US" dirty="0" err="1"/>
              <a:t>E.g</a:t>
            </a:r>
            <a:r>
              <a:rPr lang="en-US" dirty="0"/>
              <a:t>, on a social network some nodes are </a:t>
            </a:r>
            <a:r>
              <a:rPr lang="en-US" dirty="0">
                <a:solidFill>
                  <a:srgbClr val="0070C0"/>
                </a:solidFill>
              </a:rPr>
              <a:t>malicious</a:t>
            </a:r>
            <a:r>
              <a:rPr lang="en-US" dirty="0"/>
              <a:t>, while some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certified</a:t>
            </a:r>
            <a:r>
              <a:rPr lang="en-US" dirty="0"/>
              <a:t>, to which class is a transient node closer?</a:t>
            </a:r>
          </a:p>
        </p:txBody>
      </p:sp>
    </p:spTree>
    <p:extLst>
      <p:ext uri="{BB962C8B-B14F-4D97-AF65-F5344CB8AC3E}">
        <p14:creationId xmlns:p14="http://schemas.microsoft.com/office/powerpoint/2010/main" val="2974115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Penalizing long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orange node has the same probability of reaching red and blue as the yellow one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400" dirty="0"/>
              <a:t>Intuitively though it is further away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16307" y="5515367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0.52</a:t>
            </a:r>
          </a:p>
          <a:p>
            <a:r>
              <a:rPr lang="en-US" dirty="0">
                <a:solidFill>
                  <a:srgbClr val="0070C0"/>
                </a:solidFill>
              </a:rPr>
              <a:t>0.48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67476" y="5483101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0.42</a:t>
            </a:r>
          </a:p>
          <a:p>
            <a:r>
              <a:rPr lang="en-US" dirty="0">
                <a:solidFill>
                  <a:srgbClr val="0070C0"/>
                </a:solidFill>
              </a:rPr>
              <a:t>0.58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56629" y="3091499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0.57</a:t>
            </a:r>
          </a:p>
          <a:p>
            <a:r>
              <a:rPr lang="en-US" dirty="0">
                <a:solidFill>
                  <a:srgbClr val="0070C0"/>
                </a:solidFill>
              </a:rPr>
              <a:t>0.43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273685" y="3266310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27259" y="4081355"/>
                <a:ext cx="3736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𝑂𝑟𝑎𝑛𝑔𝑒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𝑌𝑒𝑙𝑙𝑜𝑤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59" y="4081355"/>
                <a:ext cx="3736729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5181600" y="3541931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54" idx="6"/>
            <a:endCxn id="42" idx="2"/>
          </p:cNvCxnSpPr>
          <p:nvPr/>
        </p:nvCxnSpPr>
        <p:spPr>
          <a:xfrm>
            <a:off x="5675709" y="3803312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91200" y="39943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62000" y="3437309"/>
                <a:ext cx="3651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𝑂𝑟𝑎𝑛𝑔𝑒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37309"/>
                <a:ext cx="365144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5131938" y="289560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0.57</a:t>
            </a:r>
          </a:p>
          <a:p>
            <a:r>
              <a:rPr lang="en-US" dirty="0">
                <a:solidFill>
                  <a:srgbClr val="0070C0"/>
                </a:solidFill>
              </a:rPr>
              <a:t>0.43</a:t>
            </a:r>
          </a:p>
        </p:txBody>
      </p:sp>
    </p:spTree>
    <p:extLst>
      <p:ext uri="{BB962C8B-B14F-4D97-AF65-F5344CB8AC3E}">
        <p14:creationId xmlns:p14="http://schemas.microsoft.com/office/powerpoint/2010/main" val="4178228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Penalizing long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universal absorbing node </a:t>
            </a:r>
            <a:r>
              <a:rPr lang="en-US" dirty="0"/>
              <a:t>to which each node gets absorbed with probability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el-GR" dirty="0"/>
              <a:t>.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183083" y="3152877"/>
            <a:ext cx="2635250" cy="2098676"/>
            <a:chOff x="2888703" y="2438400"/>
            <a:chExt cx="3556000" cy="2619376"/>
          </a:xfrm>
        </p:grpSpPr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3618952" y="2839924"/>
              <a:ext cx="952501" cy="263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5045271" y="3374169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8" idx="6"/>
            <a:endCxn id="27" idx="2"/>
          </p:cNvCxnSpPr>
          <p:nvPr/>
        </p:nvCxnSpPr>
        <p:spPr>
          <a:xfrm>
            <a:off x="5539380" y="3635550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42131" y="370663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l-GR" dirty="0"/>
              <a:t>-α</a:t>
            </a:r>
            <a:endParaRPr lang="en-US" dirty="0"/>
          </a:p>
        </p:txBody>
      </p:sp>
      <p:cxnSp>
        <p:nvCxnSpPr>
          <p:cNvPr id="33" name="Straight Connector 32"/>
          <p:cNvCxnSpPr>
            <a:stCxn id="28" idx="4"/>
            <a:endCxn id="34" idx="0"/>
          </p:cNvCxnSpPr>
          <p:nvPr/>
        </p:nvCxnSpPr>
        <p:spPr>
          <a:xfrm>
            <a:off x="5292326" y="3896930"/>
            <a:ext cx="0" cy="339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178026" y="4236359"/>
            <a:ext cx="228600" cy="2214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902795" y="38314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 rot="10800000">
            <a:off x="6315837" y="3015446"/>
            <a:ext cx="228600" cy="560892"/>
            <a:chOff x="3927642" y="3124832"/>
            <a:chExt cx="228600" cy="560892"/>
          </a:xfrm>
        </p:grpSpPr>
        <p:cxnSp>
          <p:nvCxnSpPr>
            <p:cNvPr id="39" name="Straight Connector 38"/>
            <p:cNvCxnSpPr>
              <a:endCxn id="40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57780" y="319540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544437" y="5273322"/>
            <a:ext cx="228600" cy="560892"/>
            <a:chOff x="3927642" y="3124832"/>
            <a:chExt cx="228600" cy="560892"/>
          </a:xfrm>
        </p:grpSpPr>
        <p:cxnSp>
          <p:nvCxnSpPr>
            <p:cNvPr id="45" name="Straight Connector 44"/>
            <p:cNvCxnSpPr>
              <a:endCxn id="46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095624" y="5251552"/>
            <a:ext cx="228600" cy="560892"/>
            <a:chOff x="3927642" y="3124832"/>
            <a:chExt cx="228600" cy="560892"/>
          </a:xfrm>
        </p:grpSpPr>
        <p:cxnSp>
          <p:nvCxnSpPr>
            <p:cNvPr id="48" name="Straight Connector 47"/>
            <p:cNvCxnSpPr>
              <a:endCxn id="49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292206" y="52216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291014" y="519613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sp>
        <p:nvSpPr>
          <p:cNvPr id="54" name="Arc 53"/>
          <p:cNvSpPr/>
          <p:nvPr/>
        </p:nvSpPr>
        <p:spPr>
          <a:xfrm>
            <a:off x="5406626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6200000">
            <a:off x="7505857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2903133">
            <a:off x="5270600" y="2944115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859182" y="442384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l-GR" dirty="0"/>
              <a:t>-α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460637" y="430613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l-GR" dirty="0"/>
              <a:t>-α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077185" y="3643746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l-GR" dirty="0"/>
              <a:t>-α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19335" y="5943600"/>
                <a:ext cx="684020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l-GR" b="0" i="1" smtClean="0">
                          <a:latin typeface="Cambria Math"/>
                        </a:rPr>
                        <m:t>(1−</m:t>
                      </m:r>
                      <m:r>
                        <a:rPr lang="el-GR" b="0" i="1" smtClean="0">
                          <a:latin typeface="Cambria Math"/>
                        </a:rPr>
                        <m:t>𝛼</m:t>
                      </m:r>
                      <m:r>
                        <a:rPr lang="el-GR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𝑌𝑒𝑙𝑙𝑜𝑤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𝑃𝑖𝑛𝑘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5" y="5943600"/>
                <a:ext cx="6840206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293784" y="3111975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probability </a:t>
            </a:r>
            <a:r>
              <a:rPr lang="el-GR" sz="2000" dirty="0">
                <a:solidFill>
                  <a:srgbClr val="0070C0"/>
                </a:solidFill>
              </a:rPr>
              <a:t>α</a:t>
            </a:r>
            <a:r>
              <a:rPr lang="el-GR" sz="2000" dirty="0"/>
              <a:t> </a:t>
            </a:r>
            <a:r>
              <a:rPr lang="en-US" sz="2000" dirty="0"/>
              <a:t>the random walk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dies</a:t>
            </a:r>
          </a:p>
          <a:p>
            <a:endParaRPr lang="en-US" sz="2000" dirty="0"/>
          </a:p>
          <a:p>
            <a:r>
              <a:rPr lang="en-US" sz="2000" dirty="0"/>
              <a:t>With probability </a:t>
            </a:r>
            <a:r>
              <a:rPr lang="en-US" sz="2000" dirty="0">
                <a:solidFill>
                  <a:srgbClr val="0070C0"/>
                </a:solidFill>
              </a:rPr>
              <a:t>(1-</a:t>
            </a:r>
            <a:r>
              <a:rPr lang="el-GR" sz="2000" dirty="0">
                <a:solidFill>
                  <a:srgbClr val="0070C0"/>
                </a:solidFill>
              </a:rPr>
              <a:t>α) </a:t>
            </a:r>
            <a:r>
              <a:rPr lang="en-US" sz="2000" dirty="0"/>
              <a:t>the random walk continues as before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28600" y="4612115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longer the path </a:t>
            </a:r>
            <a:r>
              <a:rPr lang="en-US" dirty="0"/>
              <a:t>from a node to an  absorbing node the more likely the random walk dies along the way, </a:t>
            </a:r>
            <a:r>
              <a:rPr lang="en-US" dirty="0">
                <a:solidFill>
                  <a:srgbClr val="0070C0"/>
                </a:solidFill>
              </a:rPr>
              <a:t>the lower the </a:t>
            </a:r>
            <a:r>
              <a:rPr lang="en-US" dirty="0" err="1">
                <a:solidFill>
                  <a:srgbClr val="0070C0"/>
                </a:solidFill>
              </a:rPr>
              <a:t>absorbtion</a:t>
            </a:r>
            <a:r>
              <a:rPr lang="en-US" dirty="0">
                <a:solidFill>
                  <a:srgbClr val="0070C0"/>
                </a:solidFill>
              </a:rPr>
              <a:t> probability</a:t>
            </a:r>
          </a:p>
        </p:txBody>
      </p:sp>
    </p:spTree>
    <p:extLst>
      <p:ext uri="{BB962C8B-B14F-4D97-AF65-F5344CB8AC3E}">
        <p14:creationId xmlns:p14="http://schemas.microsoft.com/office/powerpoint/2010/main" val="4003075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The transition matrix of the random walk looks like this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𝑇𝑇</m:t>
                        </m:r>
                      </m:sub>
                    </m:sSub>
                  </m:oMath>
                </a14:m>
                <a:r>
                  <a:rPr lang="en-US" dirty="0"/>
                  <a:t>: transition probabilities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between transient nodes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transition probabilities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from transient to absorbing nodes</a:t>
                </a:r>
              </a:p>
              <a:p>
                <a:r>
                  <a:rPr lang="en-US" dirty="0"/>
                  <a:t>Computing the absorption probabilities corresponds to iteratively multiplying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with itself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2156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77144" y="2204864"/>
                <a:ext cx="3389711" cy="1024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𝑇𝐴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144" y="2204864"/>
                <a:ext cx="3389711" cy="10240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475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01393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The fundamental matrix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+⋯=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𝑇𝑇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𝑇𝑇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probability of being in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transient</a:t>
                </a:r>
                <a:r>
                  <a:rPr lang="en-US" dirty="0"/>
                  <a:t>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when starting 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after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any number of steps</a:t>
                </a:r>
              </a:p>
              <a:p>
                <a:r>
                  <a:rPr lang="en-US" dirty="0"/>
                  <a:t>The transient-to-absorbing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𝑇𝑈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probability</a:t>
                </a:r>
                <a:r>
                  <a:rPr lang="en-US" dirty="0"/>
                  <a:t> of being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absorbed</a:t>
                </a:r>
                <a:r>
                  <a:rPr lang="en-US" dirty="0"/>
                  <a:t> in absorbing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when starting from transient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013931"/>
              </a:xfrm>
              <a:blipFill>
                <a:blip r:embed="rId2"/>
                <a:stretch>
                  <a:fillRect l="-1259" t="-2432" b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00218" y="5614131"/>
                <a:ext cx="2898294" cy="1019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218" y="5614131"/>
                <a:ext cx="2898294" cy="10195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48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Propagating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Assume that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has a positive value and 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 a negative value</a:t>
            </a:r>
          </a:p>
          <a:p>
            <a:r>
              <a:rPr lang="en-US" dirty="0"/>
              <a:t>We can compute a value for all transient nodes in the same way we compute probabilities</a:t>
            </a:r>
          </a:p>
          <a:p>
            <a:pPr lvl="1"/>
            <a:r>
              <a:rPr lang="en-US" dirty="0"/>
              <a:t>This 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expected </a:t>
            </a:r>
            <a:r>
              <a:rPr lang="en-US" dirty="0"/>
              <a:t>value at the absorbing node for the non-absorbing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B3B"/>
                </a:solidFill>
              </a:rPr>
              <a:t>+1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-1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-0.16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0.16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273685" y="4035093"/>
            <a:ext cx="2680977" cy="2153005"/>
            <a:chOff x="3302538" y="4680709"/>
            <a:chExt cx="2680977" cy="2153005"/>
          </a:xfrm>
        </p:grpSpPr>
        <p:grpSp>
          <p:nvGrpSpPr>
            <p:cNvPr id="47" name="Group 46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55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378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of items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 far we have assumed that what is being diffused in the network is some </a:t>
            </a:r>
            <a:r>
              <a:rPr lang="en-US" dirty="0">
                <a:solidFill>
                  <a:srgbClr val="0070C0"/>
                </a:solidFill>
              </a:rPr>
              <a:t>discrete item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E.g., a virus, a product, a video, an image, a link etc.</a:t>
            </a:r>
          </a:p>
          <a:p>
            <a:r>
              <a:rPr lang="en-US" dirty="0"/>
              <a:t>For each network user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binary decision </a:t>
            </a:r>
            <a:r>
              <a:rPr lang="en-US" dirty="0"/>
              <a:t>is being made about the item being diffused</a:t>
            </a:r>
          </a:p>
          <a:p>
            <a:pPr lvl="1"/>
            <a:r>
              <a:rPr lang="en-US" dirty="0"/>
              <a:t>Being infected by the virus, adopt the product, watch the video, save the image, retweet the link, etc.</a:t>
            </a:r>
          </a:p>
          <a:p>
            <a:pPr lvl="1"/>
            <a:r>
              <a:rPr lang="en-US" dirty="0"/>
              <a:t>This decision may happen with some probability, but the probability is over the </a:t>
            </a:r>
            <a:r>
              <a:rPr lang="en-US" dirty="0">
                <a:solidFill>
                  <a:srgbClr val="0070C0"/>
                </a:solidFill>
              </a:rPr>
              <a:t>discrete values {0,1}</a:t>
            </a:r>
            <a:r>
              <a:rPr lang="en-US" dirty="0"/>
              <a:t> and the decisions usually do not change</a:t>
            </a:r>
          </a:p>
        </p:txBody>
      </p:sp>
    </p:spTree>
    <p:extLst>
      <p:ext uri="{BB962C8B-B14F-4D97-AF65-F5344CB8AC3E}">
        <p14:creationId xmlns:p14="http://schemas.microsoft.com/office/powerpoint/2010/main" val="3273784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Computation of values is essentially multiplication of the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with the vector of values of the absorbing nodes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: vector 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values of the absorbing nodes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: vector of </a:t>
                </a:r>
                <a:r>
                  <a:rPr lang="en-US" dirty="0">
                    <a:solidFill>
                      <a:srgbClr val="0070C0"/>
                    </a:solidFill>
                  </a:rPr>
                  <a:t>values of the transient nodes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527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Electrical networks and random walks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Our graph corresponds to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electrical network</a:t>
            </a:r>
          </a:p>
          <a:p>
            <a:r>
              <a:rPr lang="en-US" dirty="0"/>
              <a:t>There is a positive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voltage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+1</a:t>
            </a:r>
            <a:r>
              <a:rPr lang="en-US" dirty="0"/>
              <a:t> at the Red node, and a negative voltage </a:t>
            </a:r>
            <a:r>
              <a:rPr lang="en-US" dirty="0">
                <a:solidFill>
                  <a:srgbClr val="00B0F0"/>
                </a:solidFill>
              </a:rPr>
              <a:t>-1</a:t>
            </a:r>
            <a:r>
              <a:rPr lang="en-US" dirty="0"/>
              <a:t> at the Blue node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resistances</a:t>
            </a:r>
            <a:r>
              <a:rPr lang="en-US" dirty="0"/>
              <a:t> on the edges </a:t>
            </a:r>
            <a:r>
              <a:rPr lang="en-US" dirty="0">
                <a:solidFill>
                  <a:srgbClr val="0070C0"/>
                </a:solidFill>
              </a:rPr>
              <a:t>inversely proportional </a:t>
            </a:r>
            <a:r>
              <a:rPr lang="en-US" dirty="0"/>
              <a:t>to the weights (or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conductance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proportional</a:t>
            </a:r>
            <a:r>
              <a:rPr lang="en-US" dirty="0"/>
              <a:t> to the weights)</a:t>
            </a:r>
          </a:p>
          <a:p>
            <a:r>
              <a:rPr lang="en-US" dirty="0"/>
              <a:t>The computed values are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voltages</a:t>
            </a:r>
            <a:r>
              <a:rPr lang="en-US" dirty="0"/>
              <a:t> at the nodes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6326329" y="4093942"/>
            <a:ext cx="2635250" cy="2098676"/>
            <a:chOff x="2888703" y="2438400"/>
            <a:chExt cx="3556000" cy="2619376"/>
          </a:xfrm>
        </p:grpSpPr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981680" y="40396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80602" y="51002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18385" y="44690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387898" y="49523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54686" y="56023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617003" y="53924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081528" y="4968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-0.16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0.16</a:t>
            </a:r>
          </a:p>
        </p:txBody>
      </p:sp>
    </p:spTree>
    <p:extLst>
      <p:ext uri="{BB962C8B-B14F-4D97-AF65-F5344CB8AC3E}">
        <p14:creationId xmlns:p14="http://schemas.microsoft.com/office/powerpoint/2010/main" val="944886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Springs and random walks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Our graph corresponds to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spring system</a:t>
            </a:r>
          </a:p>
          <a:p>
            <a:r>
              <a:rPr lang="en-US" dirty="0"/>
              <a:t>The Red node is pinned at position +1, while the Blue node is pinned at position -1 on a line. 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springs </a:t>
            </a:r>
            <a:r>
              <a:rPr lang="en-US" dirty="0"/>
              <a:t>on the edges with hardness </a:t>
            </a:r>
            <a:r>
              <a:rPr lang="en-US" dirty="0">
                <a:solidFill>
                  <a:srgbClr val="0070C0"/>
                </a:solidFill>
              </a:rPr>
              <a:t>proportional </a:t>
            </a:r>
            <a:r>
              <a:rPr lang="en-US" dirty="0"/>
              <a:t>to the weights </a:t>
            </a:r>
          </a:p>
          <a:p>
            <a:r>
              <a:rPr lang="en-US" dirty="0"/>
              <a:t>The computed values are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positions </a:t>
            </a:r>
            <a:r>
              <a:rPr lang="en-US" dirty="0"/>
              <a:t>of the nodes on the line</a:t>
            </a:r>
          </a:p>
        </p:txBody>
      </p:sp>
      <p:sp>
        <p:nvSpPr>
          <p:cNvPr id="130" name="Line 22"/>
          <p:cNvSpPr>
            <a:spLocks noChangeShapeType="1"/>
          </p:cNvSpPr>
          <p:nvPr/>
        </p:nvSpPr>
        <p:spPr bwMode="auto">
          <a:xfrm flipV="1">
            <a:off x="3801437" y="4388694"/>
            <a:ext cx="705871" cy="211139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" name="Line 23"/>
          <p:cNvSpPr>
            <a:spLocks noChangeShapeType="1"/>
          </p:cNvSpPr>
          <p:nvPr/>
        </p:nvSpPr>
        <p:spPr bwMode="auto">
          <a:xfrm flipV="1">
            <a:off x="3475376" y="4794182"/>
            <a:ext cx="2216765" cy="408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" name="Line 25"/>
          <p:cNvSpPr>
            <a:spLocks noChangeShapeType="1"/>
          </p:cNvSpPr>
          <p:nvPr/>
        </p:nvSpPr>
        <p:spPr bwMode="auto">
          <a:xfrm flipH="1" flipV="1">
            <a:off x="4967228" y="4308735"/>
            <a:ext cx="597479" cy="19421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" name="Line 27"/>
          <p:cNvSpPr>
            <a:spLocks noChangeShapeType="1"/>
          </p:cNvSpPr>
          <p:nvPr/>
        </p:nvSpPr>
        <p:spPr bwMode="auto">
          <a:xfrm flipH="1" flipV="1">
            <a:off x="3478086" y="4847115"/>
            <a:ext cx="2020162" cy="1441986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4539508" y="3737125"/>
            <a:ext cx="494109" cy="522761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5690172" y="4404385"/>
            <a:ext cx="494109" cy="522761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458467" y="6192080"/>
            <a:ext cx="494109" cy="52276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3608768" y="6129727"/>
            <a:ext cx="494109" cy="522761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2955844" y="4503670"/>
            <a:ext cx="494109" cy="52276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05649">
            <a:off x="3759657" y="3798378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1545">
            <a:off x="3290843" y="4967068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781">
            <a:off x="5612093" y="4986944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86547" y="4329157"/>
            <a:ext cx="339567" cy="9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Line 25"/>
          <p:cNvSpPr>
            <a:spLocks noChangeShapeType="1"/>
          </p:cNvSpPr>
          <p:nvPr/>
        </p:nvSpPr>
        <p:spPr bwMode="auto">
          <a:xfrm flipH="1">
            <a:off x="4108767" y="6456767"/>
            <a:ext cx="1355589" cy="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3197">
            <a:off x="4588074" y="5989976"/>
            <a:ext cx="333270" cy="90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0752">
            <a:off x="5159741" y="5019820"/>
            <a:ext cx="340517" cy="9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3920">
            <a:off x="4333737" y="5096000"/>
            <a:ext cx="352162" cy="97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0" name="Group 175"/>
          <p:cNvGrpSpPr>
            <a:grpSpLocks/>
          </p:cNvGrpSpPr>
          <p:nvPr/>
        </p:nvGrpSpPr>
        <p:grpSpPr bwMode="auto">
          <a:xfrm rot="5400000">
            <a:off x="4719729" y="3328985"/>
            <a:ext cx="193412" cy="618256"/>
            <a:chOff x="0" y="0"/>
            <a:chExt cx="112" cy="1107"/>
          </a:xfrm>
        </p:grpSpPr>
        <p:sp>
          <p:nvSpPr>
            <p:cNvPr id="161" name="Line 162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2" name="Line 163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" name="Line 164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" name="Line 165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5" name="Line 166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6" name="Line 167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7" name="Line 168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8" name="Line 169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9" name="Line 170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0" name="Line 171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1" name="Line 172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2" name="Line 173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3" name="Line 174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74" name="Group 175"/>
          <p:cNvGrpSpPr>
            <a:grpSpLocks/>
          </p:cNvGrpSpPr>
          <p:nvPr/>
        </p:nvGrpSpPr>
        <p:grpSpPr bwMode="auto">
          <a:xfrm rot="7420274">
            <a:off x="6108661" y="4062676"/>
            <a:ext cx="147184" cy="679860"/>
            <a:chOff x="0" y="0"/>
            <a:chExt cx="112" cy="1107"/>
          </a:xfrm>
        </p:grpSpPr>
        <p:sp>
          <p:nvSpPr>
            <p:cNvPr id="175" name="Line 162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6" name="Line 163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7" name="Line 164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8" name="Line 165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9" name="Line 166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0" name="Line 167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1" name="Line 168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2" name="Line 169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3" name="Line 170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" name="Line 171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5" name="Line 172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6" name="Line 173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7" name="Line 174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7752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27338" y="4568586"/>
            <a:ext cx="327023" cy="88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Springs and random walks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Our graph corresponds to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spring system</a:t>
            </a:r>
          </a:p>
          <a:p>
            <a:r>
              <a:rPr lang="en-US" dirty="0"/>
              <a:t>The Red node is pinned at position +1, while the Blue node is pinned at position -1 on a line. 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springs </a:t>
            </a:r>
            <a:r>
              <a:rPr lang="en-US" dirty="0"/>
              <a:t>on the edges with hardness </a:t>
            </a:r>
            <a:r>
              <a:rPr lang="en-US" dirty="0">
                <a:solidFill>
                  <a:srgbClr val="0070C0"/>
                </a:solidFill>
              </a:rPr>
              <a:t>proportional </a:t>
            </a:r>
            <a:r>
              <a:rPr lang="en-US" dirty="0"/>
              <a:t>to the weights </a:t>
            </a:r>
          </a:p>
          <a:p>
            <a:r>
              <a:rPr lang="en-US" dirty="0"/>
              <a:t>The computed values are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positions </a:t>
            </a:r>
            <a:r>
              <a:rPr lang="en-US" dirty="0"/>
              <a:t>of the nodes on the line</a:t>
            </a:r>
          </a:p>
        </p:txBody>
      </p:sp>
      <p:sp>
        <p:nvSpPr>
          <p:cNvPr id="54" name="Oval 53"/>
          <p:cNvSpPr/>
          <p:nvPr/>
        </p:nvSpPr>
        <p:spPr>
          <a:xfrm>
            <a:off x="7871158" y="4724688"/>
            <a:ext cx="494109" cy="522761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400432" y="4724688"/>
            <a:ext cx="494109" cy="522761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74380" y="4958839"/>
            <a:ext cx="494109" cy="52276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30351" y="4779613"/>
            <a:ext cx="494109" cy="522761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874023" y="4540343"/>
            <a:ext cx="494109" cy="52276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584846" y="545591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211145" y="554245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-0.16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48817" y="407707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0.16</a:t>
            </a:r>
          </a:p>
        </p:txBody>
      </p:sp>
      <p:cxnSp>
        <p:nvCxnSpPr>
          <p:cNvPr id="8" name="Straight Connector 7"/>
          <p:cNvCxnSpPr>
            <a:stCxn id="55" idx="0"/>
            <a:endCxn id="58" idx="0"/>
          </p:cNvCxnSpPr>
          <p:nvPr/>
        </p:nvCxnSpPr>
        <p:spPr>
          <a:xfrm flipV="1">
            <a:off x="1647487" y="4540343"/>
            <a:ext cx="4473591" cy="18434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2" name="Straight Connector 71"/>
          <p:cNvCxnSpPr>
            <a:stCxn id="56" idx="6"/>
            <a:endCxn id="57" idx="2"/>
          </p:cNvCxnSpPr>
          <p:nvPr/>
        </p:nvCxnSpPr>
        <p:spPr>
          <a:xfrm flipV="1">
            <a:off x="3768489" y="5040994"/>
            <a:ext cx="761862" cy="179226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3" name="Straight Connector 72"/>
          <p:cNvCxnSpPr>
            <a:stCxn id="57" idx="6"/>
            <a:endCxn id="58" idx="2"/>
          </p:cNvCxnSpPr>
          <p:nvPr/>
        </p:nvCxnSpPr>
        <p:spPr>
          <a:xfrm flipV="1">
            <a:off x="5024460" y="4801724"/>
            <a:ext cx="849563" cy="23927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4" name="Straight Connector 73"/>
          <p:cNvCxnSpPr>
            <a:stCxn id="56" idx="2"/>
            <a:endCxn id="55" idx="6"/>
          </p:cNvCxnSpPr>
          <p:nvPr/>
        </p:nvCxnSpPr>
        <p:spPr>
          <a:xfrm flipH="1" flipV="1">
            <a:off x="1894541" y="4986069"/>
            <a:ext cx="1379839" cy="234151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5" name="Straight Connector 74"/>
          <p:cNvCxnSpPr>
            <a:stCxn id="56" idx="4"/>
            <a:endCxn id="54" idx="4"/>
          </p:cNvCxnSpPr>
          <p:nvPr/>
        </p:nvCxnSpPr>
        <p:spPr>
          <a:xfrm flipV="1">
            <a:off x="3521435" y="5247449"/>
            <a:ext cx="4596778" cy="23415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6" name="Straight Connector 75"/>
          <p:cNvCxnSpPr>
            <a:stCxn id="54" idx="2"/>
            <a:endCxn id="58" idx="6"/>
          </p:cNvCxnSpPr>
          <p:nvPr/>
        </p:nvCxnSpPr>
        <p:spPr>
          <a:xfrm flipH="1" flipV="1">
            <a:off x="6368132" y="4801724"/>
            <a:ext cx="1503026" cy="18434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pic>
        <p:nvPicPr>
          <p:cNvPr id="1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3504">
            <a:off x="3470432" y="4236563"/>
            <a:ext cx="296174" cy="8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1375">
            <a:off x="6299438" y="4946763"/>
            <a:ext cx="297396" cy="78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65474">
            <a:off x="2344694" y="4494836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23562">
            <a:off x="6884287" y="4286276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68756">
            <a:off x="5235631" y="4491047"/>
            <a:ext cx="447055" cy="87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Straight Connector 70"/>
          <p:cNvCxnSpPr>
            <a:stCxn id="56" idx="0"/>
            <a:endCxn id="58" idx="4"/>
          </p:cNvCxnSpPr>
          <p:nvPr/>
        </p:nvCxnSpPr>
        <p:spPr>
          <a:xfrm>
            <a:off x="3521435" y="4958839"/>
            <a:ext cx="2599643" cy="10426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pic>
        <p:nvPicPr>
          <p:cNvPr id="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23559">
            <a:off x="3997456" y="4772760"/>
            <a:ext cx="274749" cy="74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272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</a:t>
            </a:r>
            <a:r>
              <a:rPr lang="en-US" dirty="0" err="1"/>
              <a:t>Transductive</a:t>
            </a:r>
            <a:r>
              <a:rPr lang="en-US" dirty="0"/>
              <a:t>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If we have a graph of relationships and some </a:t>
            </a:r>
            <a:r>
              <a:rPr lang="en-US" dirty="0">
                <a:solidFill>
                  <a:srgbClr val="00B0F0"/>
                </a:solidFill>
              </a:rPr>
              <a:t>labels</a:t>
            </a:r>
            <a:r>
              <a:rPr lang="en-US" dirty="0"/>
              <a:t> on some nodes we can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propagate</a:t>
            </a:r>
            <a:r>
              <a:rPr lang="en-US" dirty="0"/>
              <a:t> them to the remaining nodes </a:t>
            </a:r>
          </a:p>
          <a:p>
            <a:pPr lvl="1"/>
            <a:r>
              <a:rPr lang="en-US" dirty="0"/>
              <a:t>Make the labeled nodes to be absorbing and compute the probability for the rest of the graph</a:t>
            </a:r>
          </a:p>
          <a:p>
            <a:pPr lvl="1"/>
            <a:r>
              <a:rPr lang="en-US" dirty="0"/>
              <a:t>E.g., a social network where some people are tagged as spammers</a:t>
            </a:r>
          </a:p>
          <a:p>
            <a:pPr lvl="1"/>
            <a:r>
              <a:rPr lang="en-US" dirty="0"/>
              <a:t>E.g., the movie-actor graph where some movies are tagged as action or comedy. </a:t>
            </a:r>
          </a:p>
          <a:p>
            <a:pPr lvl="1"/>
            <a:endParaRPr lang="en-US" dirty="0"/>
          </a:p>
          <a:p>
            <a:r>
              <a:rPr lang="en-US" dirty="0"/>
              <a:t>This is a form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semi-supervised learning/classification </a:t>
            </a:r>
          </a:p>
          <a:p>
            <a:pPr lvl="1"/>
            <a:r>
              <a:rPr lang="en-US" dirty="0"/>
              <a:t>We make use of the unlabeled data, and the relationships</a:t>
            </a:r>
          </a:p>
          <a:p>
            <a:endParaRPr lang="en-US" dirty="0"/>
          </a:p>
          <a:p>
            <a:r>
              <a:rPr lang="en-US" dirty="0"/>
              <a:t>It is also called </a:t>
            </a:r>
            <a:r>
              <a:rPr lang="en-US" dirty="0" err="1">
                <a:solidFill>
                  <a:srgbClr val="FF0000"/>
                </a:solidFill>
              </a:rPr>
              <a:t>transductive</a:t>
            </a:r>
            <a:r>
              <a:rPr lang="en-US" dirty="0">
                <a:solidFill>
                  <a:srgbClr val="FF0000"/>
                </a:solidFill>
              </a:rPr>
              <a:t> learning </a:t>
            </a:r>
            <a:r>
              <a:rPr lang="en-US" dirty="0"/>
              <a:t>because it does not produce a model, but just labels the unlabeled data that is at hand.</a:t>
            </a:r>
          </a:p>
          <a:p>
            <a:pPr lvl="1"/>
            <a:r>
              <a:rPr lang="en-US" dirty="0"/>
              <a:t>Contrast to </a:t>
            </a:r>
            <a:r>
              <a:rPr lang="en-US" dirty="0">
                <a:solidFill>
                  <a:srgbClr val="FF0000"/>
                </a:solidFill>
              </a:rPr>
              <a:t>inductive learning </a:t>
            </a:r>
            <a:r>
              <a:rPr lang="en-US" dirty="0"/>
              <a:t>that learns a model and can label any new example</a:t>
            </a:r>
          </a:p>
        </p:txBody>
      </p:sp>
    </p:spTree>
    <p:extLst>
      <p:ext uri="{BB962C8B-B14F-4D97-AF65-F5344CB8AC3E}">
        <p14:creationId xmlns:p14="http://schemas.microsoft.com/office/powerpoint/2010/main" val="410282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opinion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6442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value propagation </a:t>
            </a:r>
            <a:r>
              <a:rPr lang="en-US" dirty="0"/>
              <a:t>we described is closely related to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opinion formation process/game </a:t>
            </a:r>
            <a:r>
              <a:rPr lang="en-US" dirty="0"/>
              <a:t>we defined.</a:t>
            </a:r>
          </a:p>
          <a:p>
            <a:pPr lvl="1"/>
            <a:r>
              <a:rPr lang="en-US" dirty="0"/>
              <a:t>Can you see how</a:t>
            </a:r>
            <a:r>
              <a:rPr lang="el-GR" dirty="0"/>
              <a:t> </a:t>
            </a:r>
            <a:r>
              <a:rPr lang="en-US" dirty="0"/>
              <a:t>we can use absorbing random walks to model the opinion formation for the network below?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63688" y="3933056"/>
            <a:ext cx="2680977" cy="2153005"/>
            <a:chOff x="3154673" y="3257195"/>
            <a:chExt cx="2680977" cy="2153005"/>
          </a:xfrm>
        </p:grpSpPr>
        <p:grpSp>
          <p:nvGrpSpPr>
            <p:cNvPr id="5" name="Group 4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855751" y="32571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92456" y="36866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1969" y="41699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893330" y="3419061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 = +0.5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05015" y="4657883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 = -0.3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48556" y="6238461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 = -0.1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40353" y="623846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s = +0.2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0877" y="445872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 = +0.8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10581" y="4172237"/>
                <a:ext cx="3176254" cy="13406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Reminder: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581" y="4172237"/>
                <a:ext cx="3176254" cy="1340623"/>
              </a:xfrm>
              <a:prstGeom prst="rect">
                <a:avLst/>
              </a:prstGeom>
              <a:blipFill rotWithShape="0">
                <a:blip r:embed="rId2"/>
                <a:stretch>
                  <a:fillRect l="-2677" t="-31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082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433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Opinion formation and absorbing random walks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160850" y="2532867"/>
            <a:ext cx="2680977" cy="2098676"/>
            <a:chOff x="3154673" y="3311524"/>
            <a:chExt cx="2680977" cy="2098676"/>
          </a:xfrm>
        </p:grpSpPr>
        <p:grpSp>
          <p:nvGrpSpPr>
            <p:cNvPr id="30" name="Group 29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820405" y="33645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34532" y="37766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3321" y="442352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cxnSp>
        <p:nvCxnSpPr>
          <p:cNvPr id="51" name="Straight Connector 50"/>
          <p:cNvCxnSpPr>
            <a:stCxn id="45" idx="0"/>
          </p:cNvCxnSpPr>
          <p:nvPr/>
        </p:nvCxnSpPr>
        <p:spPr>
          <a:xfrm flipH="1" flipV="1">
            <a:off x="6700669" y="2155746"/>
            <a:ext cx="1" cy="3771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515951" y="1774746"/>
            <a:ext cx="408245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8" name="TextBox 57"/>
          <p:cNvSpPr txBox="1"/>
          <p:nvPr/>
        </p:nvSpPr>
        <p:spPr>
          <a:xfrm>
            <a:off x="6700669" y="21712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8016765" y="3006225"/>
            <a:ext cx="408245" cy="758121"/>
            <a:chOff x="6248401" y="3109682"/>
            <a:chExt cx="408245" cy="758121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248401" y="3109682"/>
              <a:ext cx="408245" cy="381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 rot="10800000">
            <a:off x="7014184" y="4620302"/>
            <a:ext cx="408245" cy="758121"/>
            <a:chOff x="6248400" y="3109682"/>
            <a:chExt cx="408245" cy="758121"/>
          </a:xfrm>
        </p:grpSpPr>
        <p:cxnSp>
          <p:nvCxnSpPr>
            <p:cNvPr id="65" name="Straight Connector 64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 rot="10800000">
            <a:off x="5484798" y="4631543"/>
            <a:ext cx="408245" cy="758121"/>
            <a:chOff x="6248400" y="3109682"/>
            <a:chExt cx="408245" cy="758121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solidFill>
              <a:srgbClr val="FF3399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 rot="16200000">
            <a:off x="4616863" y="2833067"/>
            <a:ext cx="408245" cy="758121"/>
            <a:chOff x="6248400" y="3109682"/>
            <a:chExt cx="408245" cy="758121"/>
          </a:xfrm>
        </p:grpSpPr>
        <p:cxnSp>
          <p:nvCxnSpPr>
            <p:cNvPr id="71" name="Straight Connector 70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887140" y="27942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285414" y="46280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349340" y="46133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841827" y="29344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76542" y="1425008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 = +0.5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306966" y="2811831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 = -0.3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795777" y="539004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 = -0.1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206577" y="5397042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s = -0.5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21009" y="340716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 = +0.8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6582" y="4319921"/>
            <a:ext cx="4132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rgbClr val="C00000"/>
                </a:solidFill>
              </a:rPr>
              <a:t>expressed opinion </a:t>
            </a:r>
            <a:r>
              <a:rPr lang="en-US" sz="2400" dirty="0"/>
              <a:t>for each node is computed using the value propagation we described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Repeated averaging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9337" y="1380343"/>
            <a:ext cx="3895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One absorbing node per user with value the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intrinsic opinion </a:t>
            </a:r>
            <a:r>
              <a:rPr lang="en-US" sz="2400" dirty="0"/>
              <a:t>of the user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74206" y="2424915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 = +0.22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82470" y="2420112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z = +0.17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08248" y="4422824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z = -0.03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94772" y="428793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 = 0.04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030387" y="3698848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z = -0.01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175" y="2643221"/>
            <a:ext cx="3938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One transient node per user that links to her absorbing node and the transient nodes of her neighbors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130383"/>
            <a:ext cx="8715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It is equal to the </a:t>
            </a:r>
            <a:r>
              <a:rPr lang="en-US" sz="2400" dirty="0">
                <a:solidFill>
                  <a:srgbClr val="0070C0"/>
                </a:solidFill>
              </a:rPr>
              <a:t>expected intrinsic opinion </a:t>
            </a:r>
            <a:r>
              <a:rPr lang="en-US" sz="2400" dirty="0"/>
              <a:t>at the place of absorption</a:t>
            </a:r>
          </a:p>
        </p:txBody>
      </p:sp>
    </p:spTree>
    <p:extLst>
      <p:ext uri="{BB962C8B-B14F-4D97-AF65-F5344CB8AC3E}">
        <p14:creationId xmlns:p14="http://schemas.microsoft.com/office/powerpoint/2010/main" val="89851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of a 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 individual user </a:t>
            </a:r>
            <a:r>
              <a:rPr lang="en-US" dirty="0">
                <a:solidFill>
                  <a:srgbClr val="0070C0"/>
                </a:solidFill>
              </a:rPr>
              <a:t>u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’s absorbing node is a stationary point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’s transient node is connected to the absorbing node with a spring. </a:t>
            </a:r>
          </a:p>
          <a:p>
            <a:pPr lvl="1"/>
            <a:r>
              <a:rPr lang="en-US" dirty="0"/>
              <a:t>The neighbors of </a:t>
            </a:r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 pull with their own springs.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988630" y="4077072"/>
            <a:ext cx="3600450" cy="2900362"/>
            <a:chOff x="0" y="0"/>
            <a:chExt cx="2267" cy="1826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76663">
              <a:off x="193" y="564"/>
              <a:ext cx="424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996185">
              <a:off x="1610" y="463"/>
              <a:ext cx="424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25389">
              <a:off x="1599" y="1039"/>
              <a:ext cx="424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236974">
              <a:off x="1558" y="-16"/>
              <a:ext cx="424" cy="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AutoShape 6"/>
          <p:cNvSpPr>
            <a:spLocks/>
          </p:cNvSpPr>
          <p:nvPr/>
        </p:nvSpPr>
        <p:spPr bwMode="auto">
          <a:xfrm>
            <a:off x="1004505" y="5494709"/>
            <a:ext cx="7670800" cy="2286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6F0D2">
                  <a:alpha val="50999"/>
                </a:srgbClr>
              </a:gs>
              <a:gs pos="100000">
                <a:srgbClr val="BBBCEF"/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1029905" y="5494709"/>
            <a:ext cx="1803400" cy="2286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B120">
                  <a:alpha val="48000"/>
                </a:srgbClr>
              </a:gs>
              <a:gs pos="100000">
                <a:srgbClr val="DB4824">
                  <a:alpha val="48000"/>
                </a:srgbClr>
              </a:gs>
            </a:gsLst>
            <a:lin ang="5400000" scaled="1"/>
          </a:gradFill>
          <a:ln w="25400" cap="flat">
            <a:solidFill>
              <a:schemeClr val="tx1">
                <a:alpha val="48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2363405" y="5240709"/>
            <a:ext cx="800100" cy="723900"/>
            <a:chOff x="0" y="0"/>
            <a:chExt cx="504" cy="456"/>
          </a:xfrm>
        </p:grpSpPr>
        <p:sp>
          <p:nvSpPr>
            <p:cNvPr id="12" name="Rectangle 9"/>
            <p:cNvSpPr>
              <a:spLocks/>
            </p:cNvSpPr>
            <p:nvPr/>
          </p:nvSpPr>
          <p:spPr bwMode="auto">
            <a:xfrm>
              <a:off x="0" y="0"/>
              <a:ext cx="504" cy="456"/>
            </a:xfrm>
            <a:prstGeom prst="rect">
              <a:avLst/>
            </a:prstGeom>
            <a:gradFill rotWithShape="0">
              <a:gsLst>
                <a:gs pos="0">
                  <a:srgbClr val="FFB120"/>
                </a:gs>
                <a:gs pos="100000">
                  <a:srgbClr val="DB4824"/>
                </a:gs>
              </a:gsLst>
              <a:lin ang="5400000" scaled="1"/>
            </a:gra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36" y="14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36" y="22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36" y="30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825118" y="4769222"/>
            <a:ext cx="179387" cy="1758950"/>
            <a:chOff x="0" y="0"/>
            <a:chExt cx="112" cy="1107"/>
          </a:xfrm>
        </p:grpSpPr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0" name="Group 32"/>
          <p:cNvGrpSpPr>
            <a:grpSpLocks/>
          </p:cNvGrpSpPr>
          <p:nvPr/>
        </p:nvGrpSpPr>
        <p:grpSpPr bwMode="auto">
          <a:xfrm>
            <a:off x="1004505" y="5278809"/>
            <a:ext cx="800100" cy="723900"/>
            <a:chOff x="0" y="0"/>
            <a:chExt cx="504" cy="456"/>
          </a:xfrm>
        </p:grpSpPr>
        <p:sp>
          <p:nvSpPr>
            <p:cNvPr id="31" name="Rectangle 28"/>
            <p:cNvSpPr>
              <a:spLocks/>
            </p:cNvSpPr>
            <p:nvPr/>
          </p:nvSpPr>
          <p:spPr bwMode="auto">
            <a:xfrm>
              <a:off x="0" y="0"/>
              <a:ext cx="504" cy="456"/>
            </a:xfrm>
            <a:prstGeom prst="rect">
              <a:avLst/>
            </a:prstGeom>
            <a:gradFill rotWithShape="0">
              <a:gsLst>
                <a:gs pos="0">
                  <a:srgbClr val="FFB120"/>
                </a:gs>
                <a:gs pos="100000">
                  <a:srgbClr val="DB4824"/>
                </a:gs>
              </a:gsLst>
              <a:lin ang="5400000" scaled="1"/>
            </a:gra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136" y="14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136" y="22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136" y="30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7481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4" name="Group 4"/>
          <p:cNvGrpSpPr>
            <a:grpSpLocks/>
          </p:cNvGrpSpPr>
          <p:nvPr/>
        </p:nvGrpSpPr>
        <p:grpSpPr bwMode="auto">
          <a:xfrm rot="3814014">
            <a:off x="6778191" y="328724"/>
            <a:ext cx="440903" cy="2419945"/>
            <a:chOff x="0" y="0"/>
            <a:chExt cx="394" cy="2167"/>
          </a:xfrm>
        </p:grpSpPr>
        <p:pic>
          <p:nvPicPr>
            <p:cNvPr id="5120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9"/>
              <a:ext cx="394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2" name="Line 2"/>
            <p:cNvSpPr>
              <a:spLocks noChangeShapeType="1"/>
            </p:cNvSpPr>
            <p:nvPr/>
          </p:nvSpPr>
          <p:spPr bwMode="auto">
            <a:xfrm rot="10800000">
              <a:off x="184" y="0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03" name="Line 3"/>
            <p:cNvSpPr>
              <a:spLocks noChangeShapeType="1"/>
            </p:cNvSpPr>
            <p:nvPr/>
          </p:nvSpPr>
          <p:spPr bwMode="auto">
            <a:xfrm rot="10800000">
              <a:off x="184" y="1483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08" name="Group 8"/>
          <p:cNvGrpSpPr>
            <a:grpSpLocks/>
          </p:cNvGrpSpPr>
          <p:nvPr/>
        </p:nvGrpSpPr>
        <p:grpSpPr bwMode="auto">
          <a:xfrm rot="-2777838">
            <a:off x="2724113" y="179152"/>
            <a:ext cx="401836" cy="2206749"/>
            <a:chOff x="0" y="0"/>
            <a:chExt cx="360" cy="1976"/>
          </a:xfrm>
        </p:grpSpPr>
        <p:pic>
          <p:nvPicPr>
            <p:cNvPr id="5120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2"/>
              <a:ext cx="3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6" name="Line 6"/>
            <p:cNvSpPr>
              <a:spLocks noChangeShapeType="1"/>
            </p:cNvSpPr>
            <p:nvPr/>
          </p:nvSpPr>
          <p:spPr bwMode="auto">
            <a:xfrm rot="10800000">
              <a:off x="168" y="0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 rot="10800000">
              <a:off x="168" y="1352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59201">
            <a:off x="4093146" y="3080742"/>
            <a:ext cx="275704" cy="5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13" name="Group 13"/>
          <p:cNvGrpSpPr>
            <a:grpSpLocks/>
          </p:cNvGrpSpPr>
          <p:nvPr/>
        </p:nvGrpSpPr>
        <p:grpSpPr bwMode="auto">
          <a:xfrm rot="7740967">
            <a:off x="6899858" y="3776700"/>
            <a:ext cx="440904" cy="2419945"/>
            <a:chOff x="0" y="0"/>
            <a:chExt cx="394" cy="2167"/>
          </a:xfrm>
        </p:grpSpPr>
        <p:pic>
          <p:nvPicPr>
            <p:cNvPr id="5121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9"/>
              <a:ext cx="394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1" name="Line 11"/>
            <p:cNvSpPr>
              <a:spLocks noChangeShapeType="1"/>
            </p:cNvSpPr>
            <p:nvPr/>
          </p:nvSpPr>
          <p:spPr bwMode="auto">
            <a:xfrm rot="10800000">
              <a:off x="184" y="0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12" name="Line 12"/>
            <p:cNvSpPr>
              <a:spLocks noChangeShapeType="1"/>
            </p:cNvSpPr>
            <p:nvPr/>
          </p:nvSpPr>
          <p:spPr bwMode="auto">
            <a:xfrm rot="10800000">
              <a:off x="184" y="1483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17" name="Group 17"/>
          <p:cNvGrpSpPr>
            <a:grpSpLocks/>
          </p:cNvGrpSpPr>
          <p:nvPr/>
        </p:nvGrpSpPr>
        <p:grpSpPr bwMode="auto">
          <a:xfrm rot="804369">
            <a:off x="3738191" y="4508376"/>
            <a:ext cx="395139" cy="2168798"/>
            <a:chOff x="0" y="0"/>
            <a:chExt cx="353" cy="1943"/>
          </a:xfrm>
        </p:grpSpPr>
        <p:pic>
          <p:nvPicPr>
            <p:cNvPr id="51214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2"/>
              <a:ext cx="353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 rot="10800000">
              <a:off x="165" y="0"/>
              <a:ext cx="3" cy="61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 rot="10800000">
              <a:off x="165" y="1329"/>
              <a:ext cx="3" cy="61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21" name="Group 21"/>
          <p:cNvGrpSpPr>
            <a:grpSpLocks/>
          </p:cNvGrpSpPr>
          <p:nvPr/>
        </p:nvGrpSpPr>
        <p:grpSpPr bwMode="auto">
          <a:xfrm rot="-5338735">
            <a:off x="1349499" y="2654350"/>
            <a:ext cx="332631" cy="1830586"/>
            <a:chOff x="0" y="0"/>
            <a:chExt cx="298" cy="1640"/>
          </a:xfrm>
        </p:grpSpPr>
        <p:pic>
          <p:nvPicPr>
            <p:cNvPr id="51218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1"/>
              <a:ext cx="298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 rot="10800000">
              <a:off x="139" y="0"/>
              <a:ext cx="2" cy="51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20" name="Line 20"/>
            <p:cNvSpPr>
              <a:spLocks noChangeShapeType="1"/>
            </p:cNvSpPr>
            <p:nvPr/>
          </p:nvSpPr>
          <p:spPr bwMode="auto">
            <a:xfrm rot="10800000">
              <a:off x="139" y="1121"/>
              <a:ext cx="2" cy="519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25" name="Group 25"/>
          <p:cNvGrpSpPr>
            <a:grpSpLocks/>
          </p:cNvGrpSpPr>
          <p:nvPr/>
        </p:nvGrpSpPr>
        <p:grpSpPr bwMode="auto">
          <a:xfrm rot="2576959">
            <a:off x="2776017" y="1687711"/>
            <a:ext cx="401836" cy="2205633"/>
            <a:chOff x="0" y="0"/>
            <a:chExt cx="360" cy="1976"/>
          </a:xfrm>
        </p:grpSpPr>
        <p:pic>
          <p:nvPicPr>
            <p:cNvPr id="51222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2"/>
              <a:ext cx="3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3" name="Line 23"/>
            <p:cNvSpPr>
              <a:spLocks noChangeShapeType="1"/>
            </p:cNvSpPr>
            <p:nvPr/>
          </p:nvSpPr>
          <p:spPr bwMode="auto">
            <a:xfrm rot="10800000">
              <a:off x="168" y="0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24" name="Line 24"/>
            <p:cNvSpPr>
              <a:spLocks noChangeShapeType="1"/>
            </p:cNvSpPr>
            <p:nvPr/>
          </p:nvSpPr>
          <p:spPr bwMode="auto">
            <a:xfrm rot="10800000">
              <a:off x="168" y="1352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29" name="Group 29"/>
          <p:cNvGrpSpPr>
            <a:grpSpLocks/>
          </p:cNvGrpSpPr>
          <p:nvPr/>
        </p:nvGrpSpPr>
        <p:grpSpPr bwMode="auto">
          <a:xfrm rot="-5305686">
            <a:off x="4652926" y="894643"/>
            <a:ext cx="400719" cy="2203400"/>
            <a:chOff x="0" y="0"/>
            <a:chExt cx="359" cy="1973"/>
          </a:xfrm>
        </p:grpSpPr>
        <p:pic>
          <p:nvPicPr>
            <p:cNvPr id="51226" name="Picture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1"/>
              <a:ext cx="359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7" name="Line 27"/>
            <p:cNvSpPr>
              <a:spLocks noChangeShapeType="1"/>
            </p:cNvSpPr>
            <p:nvPr/>
          </p:nvSpPr>
          <p:spPr bwMode="auto">
            <a:xfrm rot="10800000">
              <a:off x="167" y="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28" name="Line 28"/>
            <p:cNvSpPr>
              <a:spLocks noChangeShapeType="1"/>
            </p:cNvSpPr>
            <p:nvPr/>
          </p:nvSpPr>
          <p:spPr bwMode="auto">
            <a:xfrm rot="10800000">
              <a:off x="167" y="135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33" name="Group 33"/>
          <p:cNvGrpSpPr>
            <a:grpSpLocks/>
          </p:cNvGrpSpPr>
          <p:nvPr/>
        </p:nvGrpSpPr>
        <p:grpSpPr bwMode="auto">
          <a:xfrm rot="-2172916">
            <a:off x="4125516" y="1837283"/>
            <a:ext cx="312539" cy="1715617"/>
            <a:chOff x="0" y="0"/>
            <a:chExt cx="280" cy="1537"/>
          </a:xfrm>
        </p:grpSpPr>
        <p:pic>
          <p:nvPicPr>
            <p:cNvPr id="51230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0"/>
              <a:ext cx="280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1" name="Line 31"/>
            <p:cNvSpPr>
              <a:spLocks noChangeShapeType="1"/>
            </p:cNvSpPr>
            <p:nvPr/>
          </p:nvSpPr>
          <p:spPr bwMode="auto">
            <a:xfrm rot="10800000">
              <a:off x="130" y="0"/>
              <a:ext cx="3" cy="48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32" name="Line 32"/>
            <p:cNvSpPr>
              <a:spLocks noChangeShapeType="1"/>
            </p:cNvSpPr>
            <p:nvPr/>
          </p:nvSpPr>
          <p:spPr bwMode="auto">
            <a:xfrm rot="10800000">
              <a:off x="130" y="1051"/>
              <a:ext cx="3" cy="486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37" name="Group 37"/>
          <p:cNvGrpSpPr>
            <a:grpSpLocks/>
          </p:cNvGrpSpPr>
          <p:nvPr/>
        </p:nvGrpSpPr>
        <p:grpSpPr bwMode="auto">
          <a:xfrm rot="7062352">
            <a:off x="2956285" y="3072371"/>
            <a:ext cx="401836" cy="2206749"/>
            <a:chOff x="0" y="0"/>
            <a:chExt cx="360" cy="1976"/>
          </a:xfrm>
        </p:grpSpPr>
        <p:pic>
          <p:nvPicPr>
            <p:cNvPr id="51234" name="Picture 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2"/>
              <a:ext cx="3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5" name="Line 35"/>
            <p:cNvSpPr>
              <a:spLocks noChangeShapeType="1"/>
            </p:cNvSpPr>
            <p:nvPr/>
          </p:nvSpPr>
          <p:spPr bwMode="auto">
            <a:xfrm rot="10800000">
              <a:off x="168" y="0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36" name="Line 36"/>
            <p:cNvSpPr>
              <a:spLocks noChangeShapeType="1"/>
            </p:cNvSpPr>
            <p:nvPr/>
          </p:nvSpPr>
          <p:spPr bwMode="auto">
            <a:xfrm rot="10800000">
              <a:off x="168" y="1352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41" name="Group 41"/>
          <p:cNvGrpSpPr>
            <a:grpSpLocks/>
          </p:cNvGrpSpPr>
          <p:nvPr/>
        </p:nvGrpSpPr>
        <p:grpSpPr bwMode="auto">
          <a:xfrm rot="-9383652">
            <a:off x="4336480" y="3196828"/>
            <a:ext cx="276820" cy="1519163"/>
            <a:chOff x="0" y="0"/>
            <a:chExt cx="248" cy="1361"/>
          </a:xfrm>
        </p:grpSpPr>
        <p:pic>
          <p:nvPicPr>
            <p:cNvPr id="51238" name="Picture 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248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9" name="Line 39"/>
            <p:cNvSpPr>
              <a:spLocks noChangeShapeType="1"/>
            </p:cNvSpPr>
            <p:nvPr/>
          </p:nvSpPr>
          <p:spPr bwMode="auto">
            <a:xfrm rot="10800000">
              <a:off x="115" y="0"/>
              <a:ext cx="2" cy="43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40" name="Line 40"/>
            <p:cNvSpPr>
              <a:spLocks noChangeShapeType="1"/>
            </p:cNvSpPr>
            <p:nvPr/>
          </p:nvSpPr>
          <p:spPr bwMode="auto">
            <a:xfrm rot="10800000">
              <a:off x="115" y="931"/>
              <a:ext cx="2" cy="43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45" name="Group 45"/>
          <p:cNvGrpSpPr>
            <a:grpSpLocks/>
          </p:cNvGrpSpPr>
          <p:nvPr/>
        </p:nvGrpSpPr>
        <p:grpSpPr bwMode="auto">
          <a:xfrm rot="-6150015">
            <a:off x="5039134" y="3380445"/>
            <a:ext cx="401836" cy="2200051"/>
            <a:chOff x="0" y="0"/>
            <a:chExt cx="359" cy="1971"/>
          </a:xfrm>
        </p:grpSpPr>
        <p:pic>
          <p:nvPicPr>
            <p:cNvPr id="51242" name="Picture 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0"/>
              <a:ext cx="359" cy="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3" name="Line 43"/>
            <p:cNvSpPr>
              <a:spLocks noChangeShapeType="1"/>
            </p:cNvSpPr>
            <p:nvPr/>
          </p:nvSpPr>
          <p:spPr bwMode="auto">
            <a:xfrm rot="10800000">
              <a:off x="167" y="0"/>
              <a:ext cx="3" cy="62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44" name="Line 44"/>
            <p:cNvSpPr>
              <a:spLocks noChangeShapeType="1"/>
            </p:cNvSpPr>
            <p:nvPr/>
          </p:nvSpPr>
          <p:spPr bwMode="auto">
            <a:xfrm rot="10800000">
              <a:off x="167" y="1348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49" name="Group 49"/>
          <p:cNvGrpSpPr>
            <a:grpSpLocks/>
          </p:cNvGrpSpPr>
          <p:nvPr/>
        </p:nvGrpSpPr>
        <p:grpSpPr bwMode="auto">
          <a:xfrm rot="-441353">
            <a:off x="5968380" y="1985740"/>
            <a:ext cx="401836" cy="2203400"/>
            <a:chOff x="0" y="0"/>
            <a:chExt cx="359" cy="1973"/>
          </a:xfrm>
        </p:grpSpPr>
        <p:pic>
          <p:nvPicPr>
            <p:cNvPr id="51246" name="Picture 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1"/>
              <a:ext cx="359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7" name="Line 47"/>
            <p:cNvSpPr>
              <a:spLocks noChangeShapeType="1"/>
            </p:cNvSpPr>
            <p:nvPr/>
          </p:nvSpPr>
          <p:spPr bwMode="auto">
            <a:xfrm rot="10800000">
              <a:off x="167" y="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48" name="Line 48"/>
            <p:cNvSpPr>
              <a:spLocks noChangeShapeType="1"/>
            </p:cNvSpPr>
            <p:nvPr/>
          </p:nvSpPr>
          <p:spPr bwMode="auto">
            <a:xfrm rot="10800000">
              <a:off x="167" y="135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53" name="Group 53"/>
          <p:cNvGrpSpPr>
            <a:grpSpLocks/>
          </p:cNvGrpSpPr>
          <p:nvPr/>
        </p:nvGrpSpPr>
        <p:grpSpPr bwMode="auto">
          <a:xfrm rot="-3494073">
            <a:off x="5332698" y="2860291"/>
            <a:ext cx="322585" cy="1768078"/>
            <a:chOff x="0" y="0"/>
            <a:chExt cx="288" cy="1584"/>
          </a:xfrm>
        </p:grpSpPr>
        <p:pic>
          <p:nvPicPr>
            <p:cNvPr id="51250" name="Picture 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4"/>
              <a:ext cx="288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1" name="Line 51"/>
            <p:cNvSpPr>
              <a:spLocks noChangeShapeType="1"/>
            </p:cNvSpPr>
            <p:nvPr/>
          </p:nvSpPr>
          <p:spPr bwMode="auto">
            <a:xfrm rot="10800000">
              <a:off x="134" y="0"/>
              <a:ext cx="3" cy="5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52" name="Line 52"/>
            <p:cNvSpPr>
              <a:spLocks noChangeShapeType="1"/>
            </p:cNvSpPr>
            <p:nvPr/>
          </p:nvSpPr>
          <p:spPr bwMode="auto">
            <a:xfrm rot="10800000">
              <a:off x="134" y="1083"/>
              <a:ext cx="3" cy="501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57" name="Group 57"/>
          <p:cNvGrpSpPr>
            <a:grpSpLocks/>
          </p:cNvGrpSpPr>
          <p:nvPr/>
        </p:nvGrpSpPr>
        <p:grpSpPr bwMode="auto">
          <a:xfrm rot="-8213626">
            <a:off x="5204892" y="1739057"/>
            <a:ext cx="330398" cy="1813843"/>
            <a:chOff x="0" y="0"/>
            <a:chExt cx="296" cy="1624"/>
          </a:xfrm>
        </p:grpSpPr>
        <p:pic>
          <p:nvPicPr>
            <p:cNvPr id="51254" name="Picture 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"/>
              <a:ext cx="296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5" name="Line 55"/>
            <p:cNvSpPr>
              <a:spLocks noChangeShapeType="1"/>
            </p:cNvSpPr>
            <p:nvPr/>
          </p:nvSpPr>
          <p:spPr bwMode="auto">
            <a:xfrm rot="10800000">
              <a:off x="138" y="0"/>
              <a:ext cx="2" cy="51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56" name="Line 56"/>
            <p:cNvSpPr>
              <a:spLocks noChangeShapeType="1"/>
            </p:cNvSpPr>
            <p:nvPr/>
          </p:nvSpPr>
          <p:spPr bwMode="auto">
            <a:xfrm rot="10800000">
              <a:off x="138" y="1111"/>
              <a:ext cx="2" cy="51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60" name="Group 60"/>
          <p:cNvGrpSpPr>
            <a:grpSpLocks/>
          </p:cNvGrpSpPr>
          <p:nvPr/>
        </p:nvGrpSpPr>
        <p:grpSpPr bwMode="auto">
          <a:xfrm>
            <a:off x="5991820" y="3991570"/>
            <a:ext cx="491133" cy="491133"/>
            <a:chOff x="0" y="0"/>
            <a:chExt cx="440" cy="440"/>
          </a:xfrm>
          <a:noFill/>
        </p:grpSpPr>
        <p:sp>
          <p:nvSpPr>
            <p:cNvPr id="51258" name="Oval 58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59" name="Picture 5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36"/>
              <a:ext cx="176" cy="3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63" name="Group 63"/>
          <p:cNvGrpSpPr>
            <a:grpSpLocks/>
          </p:cNvGrpSpPr>
          <p:nvPr/>
        </p:nvGrpSpPr>
        <p:grpSpPr bwMode="auto">
          <a:xfrm>
            <a:off x="3902273" y="4438055"/>
            <a:ext cx="491133" cy="491133"/>
            <a:chOff x="0" y="0"/>
            <a:chExt cx="440" cy="440"/>
          </a:xfrm>
          <a:noFill/>
        </p:grpSpPr>
        <p:sp>
          <p:nvSpPr>
            <p:cNvPr id="51261" name="Oval 61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62" name="Picture 6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" y="48"/>
              <a:ext cx="200" cy="3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66" name="Group 66"/>
          <p:cNvGrpSpPr>
            <a:grpSpLocks/>
          </p:cNvGrpSpPr>
          <p:nvPr/>
        </p:nvGrpSpPr>
        <p:grpSpPr bwMode="auto">
          <a:xfrm>
            <a:off x="4518422" y="3098601"/>
            <a:ext cx="491133" cy="491133"/>
            <a:chOff x="0" y="0"/>
            <a:chExt cx="440" cy="440"/>
          </a:xfrm>
          <a:noFill/>
        </p:grpSpPr>
        <p:sp>
          <p:nvSpPr>
            <p:cNvPr id="51264" name="Oval 64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65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5"/>
              <a:ext cx="152" cy="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1267" name="Group 67"/>
          <p:cNvGraphicFramePr>
            <a:graphicFrameLocks noGrp="1"/>
          </p:cNvGraphicFramePr>
          <p:nvPr/>
        </p:nvGraphicFramePr>
        <p:xfrm>
          <a:off x="5768578" y="1794867"/>
          <a:ext cx="782464" cy="594941"/>
        </p:xfrm>
        <a:graphic>
          <a:graphicData uri="http://schemas.openxmlformats.org/drawingml/2006/table">
            <a:tbl>
              <a:tblPr/>
              <a:tblGrid>
                <a:gridCol w="78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941">
                <a:tc>
                  <a:txBody>
                    <a:bodyPr/>
                    <a:lstStyle>
                      <a:lvl1pPr algn="l">
                        <a:spcBef>
                          <a:spcPts val="4800"/>
                        </a:spcBef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282700" indent="-571500" algn="l">
                        <a:spcBef>
                          <a:spcPts val="4800"/>
                        </a:spcBef>
                        <a:buSzPct val="10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27200" indent="-571500" algn="l">
                        <a:spcBef>
                          <a:spcPts val="4800"/>
                        </a:spcBef>
                        <a:buSzPct val="8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171700" indent="-571500" algn="l">
                        <a:spcBef>
                          <a:spcPts val="4800"/>
                        </a:spcBef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16200" indent="-571500" algn="l">
                        <a:spcBef>
                          <a:spcPts val="4800"/>
                        </a:spcBef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0734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306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9878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450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460F2E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1275" name="Group 75"/>
          <p:cNvGrpSpPr>
            <a:grpSpLocks/>
          </p:cNvGrpSpPr>
          <p:nvPr/>
        </p:nvGrpSpPr>
        <p:grpSpPr bwMode="auto">
          <a:xfrm>
            <a:off x="5768578" y="1785938"/>
            <a:ext cx="782464" cy="603870"/>
            <a:chOff x="0" y="0"/>
            <a:chExt cx="701" cy="541"/>
          </a:xfrm>
          <a:noFill/>
        </p:grpSpPr>
        <p:sp>
          <p:nvSpPr>
            <p:cNvPr id="51273" name="Oval 73"/>
            <p:cNvSpPr>
              <a:spLocks/>
            </p:cNvSpPr>
            <p:nvPr/>
          </p:nvSpPr>
          <p:spPr bwMode="auto">
            <a:xfrm>
              <a:off x="8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74" name="Picture 7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" y="40"/>
              <a:ext cx="203" cy="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78" name="Group 78"/>
          <p:cNvGrpSpPr>
            <a:grpSpLocks/>
          </p:cNvGrpSpPr>
          <p:nvPr/>
        </p:nvGrpSpPr>
        <p:grpSpPr bwMode="auto">
          <a:xfrm>
            <a:off x="3464719" y="1750219"/>
            <a:ext cx="491133" cy="491133"/>
            <a:chOff x="0" y="0"/>
            <a:chExt cx="440" cy="440"/>
          </a:xfrm>
          <a:noFill/>
        </p:grpSpPr>
        <p:sp>
          <p:nvSpPr>
            <p:cNvPr id="51276" name="Oval 76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77" name="Picture 7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42"/>
              <a:ext cx="176" cy="3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1" name="Group 81"/>
          <p:cNvGrpSpPr>
            <a:grpSpLocks/>
          </p:cNvGrpSpPr>
          <p:nvPr/>
        </p:nvGrpSpPr>
        <p:grpSpPr bwMode="auto">
          <a:xfrm>
            <a:off x="1973461" y="3339703"/>
            <a:ext cx="491133" cy="491133"/>
            <a:chOff x="0" y="0"/>
            <a:chExt cx="440" cy="440"/>
          </a:xfrm>
          <a:noFill/>
        </p:grpSpPr>
        <p:sp>
          <p:nvSpPr>
            <p:cNvPr id="51279" name="Oval 79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0" name="Picture 8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34"/>
              <a:ext cx="200" cy="3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4" name="Group 84"/>
          <p:cNvGrpSpPr>
            <a:grpSpLocks/>
          </p:cNvGrpSpPr>
          <p:nvPr/>
        </p:nvGrpSpPr>
        <p:grpSpPr bwMode="auto">
          <a:xfrm>
            <a:off x="7777758" y="5393531"/>
            <a:ext cx="491133" cy="491133"/>
            <a:chOff x="0" y="0"/>
            <a:chExt cx="440" cy="440"/>
          </a:xfrm>
          <a:noFill/>
        </p:grpSpPr>
        <p:sp>
          <p:nvSpPr>
            <p:cNvPr id="51282" name="Oval 82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3" name="Picture 8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36"/>
              <a:ext cx="176" cy="3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7" name="Group 87"/>
          <p:cNvGrpSpPr>
            <a:grpSpLocks/>
          </p:cNvGrpSpPr>
          <p:nvPr/>
        </p:nvGrpSpPr>
        <p:grpSpPr bwMode="auto">
          <a:xfrm>
            <a:off x="3455789" y="6188273"/>
            <a:ext cx="491133" cy="491133"/>
            <a:chOff x="0" y="0"/>
            <a:chExt cx="440" cy="440"/>
          </a:xfrm>
          <a:noFill/>
        </p:grpSpPr>
        <p:sp>
          <p:nvSpPr>
            <p:cNvPr id="51285" name="Oval 85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6" name="Picture 8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" y="48"/>
              <a:ext cx="200" cy="3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90" name="Group 90"/>
          <p:cNvGrpSpPr>
            <a:grpSpLocks/>
          </p:cNvGrpSpPr>
          <p:nvPr/>
        </p:nvGrpSpPr>
        <p:grpSpPr bwMode="auto">
          <a:xfrm>
            <a:off x="553641" y="3339703"/>
            <a:ext cx="491133" cy="491133"/>
            <a:chOff x="0" y="0"/>
            <a:chExt cx="440" cy="440"/>
          </a:xfrm>
          <a:noFill/>
        </p:grpSpPr>
        <p:sp>
          <p:nvSpPr>
            <p:cNvPr id="51288" name="Oval 88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9" name="Picture 8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34"/>
              <a:ext cx="200" cy="3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93" name="Group 93"/>
          <p:cNvGrpSpPr>
            <a:grpSpLocks/>
          </p:cNvGrpSpPr>
          <p:nvPr/>
        </p:nvGrpSpPr>
        <p:grpSpPr bwMode="auto">
          <a:xfrm>
            <a:off x="1973461" y="348258"/>
            <a:ext cx="491133" cy="491133"/>
            <a:chOff x="0" y="0"/>
            <a:chExt cx="440" cy="440"/>
          </a:xfrm>
          <a:noFill/>
        </p:grpSpPr>
        <p:sp>
          <p:nvSpPr>
            <p:cNvPr id="51291" name="Oval 91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92" name="Picture 9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42"/>
              <a:ext cx="176" cy="3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1294" name="Group 94"/>
          <p:cNvGraphicFramePr>
            <a:graphicFrameLocks noGrp="1"/>
          </p:cNvGraphicFramePr>
          <p:nvPr/>
        </p:nvGraphicFramePr>
        <p:xfrm>
          <a:off x="7715250" y="830461"/>
          <a:ext cx="782464" cy="594941"/>
        </p:xfrm>
        <a:graphic>
          <a:graphicData uri="http://schemas.openxmlformats.org/drawingml/2006/table">
            <a:tbl>
              <a:tblPr/>
              <a:tblGrid>
                <a:gridCol w="78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941">
                <a:tc>
                  <a:txBody>
                    <a:bodyPr/>
                    <a:lstStyle>
                      <a:lvl1pPr algn="l">
                        <a:spcBef>
                          <a:spcPts val="4800"/>
                        </a:spcBef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282700" indent="-571500" algn="l">
                        <a:spcBef>
                          <a:spcPts val="4800"/>
                        </a:spcBef>
                        <a:buSzPct val="10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27200" indent="-571500" algn="l">
                        <a:spcBef>
                          <a:spcPts val="4800"/>
                        </a:spcBef>
                        <a:buSzPct val="8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171700" indent="-571500" algn="l">
                        <a:spcBef>
                          <a:spcPts val="4800"/>
                        </a:spcBef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16200" indent="-571500" algn="l">
                        <a:spcBef>
                          <a:spcPts val="4800"/>
                        </a:spcBef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0734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306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9878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450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460F2E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1302" name="Group 102"/>
          <p:cNvGrpSpPr>
            <a:grpSpLocks/>
          </p:cNvGrpSpPr>
          <p:nvPr/>
        </p:nvGrpSpPr>
        <p:grpSpPr bwMode="auto">
          <a:xfrm>
            <a:off x="7715250" y="821531"/>
            <a:ext cx="782464" cy="603870"/>
            <a:chOff x="0" y="0"/>
            <a:chExt cx="701" cy="541"/>
          </a:xfrm>
          <a:noFill/>
        </p:grpSpPr>
        <p:sp>
          <p:nvSpPr>
            <p:cNvPr id="51300" name="Oval 100"/>
            <p:cNvSpPr>
              <a:spLocks/>
            </p:cNvSpPr>
            <p:nvPr/>
          </p:nvSpPr>
          <p:spPr bwMode="auto">
            <a:xfrm>
              <a:off x="8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301" name="Picture 10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" y="40"/>
              <a:ext cx="203" cy="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05" name="Group 105"/>
          <p:cNvGrpSpPr>
            <a:grpSpLocks/>
          </p:cNvGrpSpPr>
          <p:nvPr/>
        </p:nvGrpSpPr>
        <p:grpSpPr bwMode="auto">
          <a:xfrm>
            <a:off x="3446859" y="3152180"/>
            <a:ext cx="491133" cy="491133"/>
            <a:chOff x="0" y="0"/>
            <a:chExt cx="440" cy="440"/>
          </a:xfrm>
          <a:noFill/>
        </p:grpSpPr>
        <p:sp>
          <p:nvSpPr>
            <p:cNvPr id="51303" name="Oval 103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304" name="Picture 1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5"/>
              <a:ext cx="152" cy="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19" name="Group 119"/>
          <p:cNvGrpSpPr>
            <a:grpSpLocks/>
          </p:cNvGrpSpPr>
          <p:nvPr/>
        </p:nvGrpSpPr>
        <p:grpSpPr bwMode="auto">
          <a:xfrm rot="-5242752">
            <a:off x="3642197" y="6143625"/>
            <a:ext cx="126131" cy="1235646"/>
            <a:chOff x="0" y="0"/>
            <a:chExt cx="112" cy="1107"/>
          </a:xfrm>
        </p:grpSpPr>
        <p:sp>
          <p:nvSpPr>
            <p:cNvPr id="51306" name="Line 106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07" name="Line 107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08" name="Line 108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09" name="Line 109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0" name="Line 110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1" name="Line 111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2" name="Line 112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3" name="Line 113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4" name="Line 114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5" name="Line 115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6" name="Line 116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7" name="Line 117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8" name="Line 118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33" name="Group 133"/>
          <p:cNvGrpSpPr>
            <a:grpSpLocks/>
          </p:cNvGrpSpPr>
          <p:nvPr/>
        </p:nvGrpSpPr>
        <p:grpSpPr bwMode="auto">
          <a:xfrm rot="-8326947">
            <a:off x="8254381" y="5178103"/>
            <a:ext cx="126131" cy="1236762"/>
            <a:chOff x="0" y="0"/>
            <a:chExt cx="112" cy="1107"/>
          </a:xfrm>
        </p:grpSpPr>
        <p:sp>
          <p:nvSpPr>
            <p:cNvPr id="51320" name="Line 120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1" name="Line 121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2" name="Line 122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3" name="Line 123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4" name="Line 124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5" name="Line 125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6" name="Line 126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7" name="Line 127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8" name="Line 128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9" name="Line 129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0" name="Line 130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1" name="Line 131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2" name="Line 132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47" name="Group 147"/>
          <p:cNvGrpSpPr>
            <a:grpSpLocks/>
          </p:cNvGrpSpPr>
          <p:nvPr/>
        </p:nvGrpSpPr>
        <p:grpSpPr bwMode="auto">
          <a:xfrm rot="8216728">
            <a:off x="8159502" y="235521"/>
            <a:ext cx="126132" cy="1236762"/>
            <a:chOff x="0" y="0"/>
            <a:chExt cx="112" cy="1107"/>
          </a:xfrm>
        </p:grpSpPr>
        <p:sp>
          <p:nvSpPr>
            <p:cNvPr id="51334" name="Line 134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5" name="Line 135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6" name="Line 136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7" name="Line 137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8" name="Line 138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9" name="Line 139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0" name="Line 140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1" name="Line 141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2" name="Line 142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3" name="Line 143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4" name="Line 144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5" name="Line 145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6" name="Line 146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61" name="Group 161"/>
          <p:cNvGrpSpPr>
            <a:grpSpLocks/>
          </p:cNvGrpSpPr>
          <p:nvPr/>
        </p:nvGrpSpPr>
        <p:grpSpPr bwMode="auto">
          <a:xfrm rot="3580889">
            <a:off x="1958951" y="-285750"/>
            <a:ext cx="126131" cy="1235646"/>
            <a:chOff x="0" y="0"/>
            <a:chExt cx="112" cy="1107"/>
          </a:xfrm>
        </p:grpSpPr>
        <p:sp>
          <p:nvSpPr>
            <p:cNvPr id="51348" name="Line 148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9" name="Line 149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0" name="Line 150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1" name="Line 151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2" name="Line 152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3" name="Line 153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4" name="Line 154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5" name="Line 155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6" name="Line 156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7" name="Line 157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8" name="Line 158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9" name="Line 159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0" name="Line 160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75" name="Group 175"/>
          <p:cNvGrpSpPr>
            <a:grpSpLocks/>
          </p:cNvGrpSpPr>
          <p:nvPr/>
        </p:nvGrpSpPr>
        <p:grpSpPr bwMode="auto">
          <a:xfrm rot="37703">
            <a:off x="404068" y="2883173"/>
            <a:ext cx="126132" cy="1235645"/>
            <a:chOff x="0" y="0"/>
            <a:chExt cx="112" cy="1107"/>
          </a:xfrm>
        </p:grpSpPr>
        <p:sp>
          <p:nvSpPr>
            <p:cNvPr id="51362" name="Line 162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3" name="Line 163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4" name="Line 164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5" name="Line 165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6" name="Line 166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7" name="Line 167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8" name="Line 168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9" name="Line 169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0" name="Line 170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1" name="Line 171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2" name="Line 172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3" name="Line 173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4" name="Line 174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89" name="Group 189"/>
          <p:cNvGrpSpPr>
            <a:grpSpLocks/>
          </p:cNvGrpSpPr>
          <p:nvPr/>
        </p:nvGrpSpPr>
        <p:grpSpPr bwMode="auto">
          <a:xfrm rot="315260">
            <a:off x="3307334" y="2721323"/>
            <a:ext cx="126131" cy="1238994"/>
            <a:chOff x="0" y="0"/>
            <a:chExt cx="112" cy="1109"/>
          </a:xfrm>
        </p:grpSpPr>
        <p:sp>
          <p:nvSpPr>
            <p:cNvPr id="51376" name="Line 176"/>
            <p:cNvSpPr>
              <a:spLocks noChangeShapeType="1"/>
            </p:cNvSpPr>
            <p:nvPr/>
          </p:nvSpPr>
          <p:spPr bwMode="auto">
            <a:xfrm>
              <a:off x="104" y="0"/>
              <a:ext cx="3" cy="1109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7" name="Line 177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8" name="Line 178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9" name="Line 179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0" name="Line 180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1" name="Line 181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2" name="Line 182"/>
            <p:cNvSpPr>
              <a:spLocks noChangeShapeType="1"/>
            </p:cNvSpPr>
            <p:nvPr/>
          </p:nvSpPr>
          <p:spPr bwMode="auto">
            <a:xfrm flipH="1">
              <a:off x="16" y="481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3" name="Line 183"/>
            <p:cNvSpPr>
              <a:spLocks noChangeShapeType="1"/>
            </p:cNvSpPr>
            <p:nvPr/>
          </p:nvSpPr>
          <p:spPr bwMode="auto">
            <a:xfrm flipH="1">
              <a:off x="16" y="561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4" name="Line 184"/>
            <p:cNvSpPr>
              <a:spLocks noChangeShapeType="1"/>
            </p:cNvSpPr>
            <p:nvPr/>
          </p:nvSpPr>
          <p:spPr bwMode="auto">
            <a:xfrm flipH="1">
              <a:off x="16" y="641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5" name="Line 185"/>
            <p:cNvSpPr>
              <a:spLocks noChangeShapeType="1"/>
            </p:cNvSpPr>
            <p:nvPr/>
          </p:nvSpPr>
          <p:spPr bwMode="auto">
            <a:xfrm flipH="1">
              <a:off x="16" y="721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6" name="Line 186"/>
            <p:cNvSpPr>
              <a:spLocks noChangeShapeType="1"/>
            </p:cNvSpPr>
            <p:nvPr/>
          </p:nvSpPr>
          <p:spPr bwMode="auto">
            <a:xfrm flipH="1">
              <a:off x="16" y="801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7" name="Line 187"/>
            <p:cNvSpPr>
              <a:spLocks noChangeShapeType="1"/>
            </p:cNvSpPr>
            <p:nvPr/>
          </p:nvSpPr>
          <p:spPr bwMode="auto">
            <a:xfrm flipH="1">
              <a:off x="16" y="881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8" name="Line 188"/>
            <p:cNvSpPr>
              <a:spLocks noChangeShapeType="1"/>
            </p:cNvSpPr>
            <p:nvPr/>
          </p:nvSpPr>
          <p:spPr bwMode="auto">
            <a:xfrm flipH="1">
              <a:off x="16" y="962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</p:spTree>
    <p:extLst>
      <p:ext uri="{BB962C8B-B14F-4D97-AF65-F5344CB8AC3E}">
        <p14:creationId xmlns:p14="http://schemas.microsoft.com/office/powerpoint/2010/main" val="1321259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maximization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8316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Public opinion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Problem</a:t>
                </a:r>
                <a:r>
                  <a:rPr lang="en-US" dirty="0"/>
                  <a:t>: Given a graph </a:t>
                </a:r>
                <a:r>
                  <a:rPr lang="en-US" dirty="0">
                    <a:solidFill>
                      <a:srgbClr val="00B050"/>
                    </a:solidFill>
                  </a:rPr>
                  <a:t>G</a:t>
                </a:r>
                <a:r>
                  <a:rPr lang="en-US" dirty="0"/>
                  <a:t>, the given opinion formation model, the intrinsic opinions of the users, and a budget </a:t>
                </a:r>
                <a:r>
                  <a:rPr lang="en-US" dirty="0">
                    <a:solidFill>
                      <a:srgbClr val="00B050"/>
                    </a:solidFill>
                  </a:rPr>
                  <a:t>k</a:t>
                </a:r>
                <a:r>
                  <a:rPr lang="en-US" dirty="0"/>
                  <a:t>, perform </a:t>
                </a:r>
                <a:r>
                  <a:rPr lang="en-US" dirty="0">
                    <a:solidFill>
                      <a:srgbClr val="00B050"/>
                    </a:solidFill>
                  </a:rPr>
                  <a:t>k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interventions </a:t>
                </a:r>
                <a:r>
                  <a:rPr lang="en-US" dirty="0"/>
                  <a:t>such that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public opinion is maximized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Useful for image control campaign.</a:t>
                </a:r>
              </a:p>
              <a:p>
                <a:endParaRPr lang="en-US" dirty="0"/>
              </a:p>
              <a:p>
                <a:r>
                  <a:rPr lang="en-US" dirty="0"/>
                  <a:t>What kind of interventions should we do?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83162"/>
              </a:xfrm>
              <a:blipFill>
                <a:blip r:embed="rId2"/>
                <a:stretch>
                  <a:fillRect l="-1259" t="-2570" r="-1778" b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421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of opinions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network can also diffuse </a:t>
            </a:r>
            <a:r>
              <a:rPr lang="en-US" dirty="0">
                <a:solidFill>
                  <a:srgbClr val="FF0000"/>
                </a:solidFill>
              </a:rPr>
              <a:t>opinions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What people believe about an issue, a person, an item, is shaped by their social network </a:t>
            </a:r>
          </a:p>
          <a:p>
            <a:r>
              <a:rPr lang="en-US" dirty="0"/>
              <a:t>People hold opinions that may change over time due to social influence</a:t>
            </a:r>
          </a:p>
          <a:p>
            <a:r>
              <a:rPr lang="en-US" dirty="0"/>
              <a:t>Opinions may assume a </a:t>
            </a:r>
            <a:r>
              <a:rPr lang="en-US" dirty="0">
                <a:solidFill>
                  <a:srgbClr val="0070C0"/>
                </a:solidFill>
              </a:rPr>
              <a:t>continuous range of values</a:t>
            </a:r>
            <a:r>
              <a:rPr lang="en-US" dirty="0"/>
              <a:t>, from completely negative to completely positive.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Opinion diffusion </a:t>
            </a:r>
            <a:r>
              <a:rPr lang="en-US" dirty="0"/>
              <a:t>is different from item diffusion</a:t>
            </a:r>
          </a:p>
          <a:p>
            <a:pPr lvl="1"/>
            <a:r>
              <a:rPr lang="en-US" dirty="0"/>
              <a:t>It is often referred to as </a:t>
            </a:r>
            <a:r>
              <a:rPr lang="en-US" dirty="0">
                <a:solidFill>
                  <a:srgbClr val="FF0000"/>
                </a:solidFill>
              </a:rPr>
              <a:t>opinion formation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9692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556792"/>
            <a:ext cx="8075240" cy="8640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interventions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9857" y="1556792"/>
                <a:ext cx="8229600" cy="4853136"/>
              </a:xfrm>
            </p:spPr>
            <p:txBody>
              <a:bodyPr>
                <a:normAutofit fontScale="700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Fix the </a:t>
                </a:r>
                <a:r>
                  <a:rPr lang="en-US" dirty="0">
                    <a:solidFill>
                      <a:srgbClr val="FF0000"/>
                    </a:solidFill>
                  </a:rPr>
                  <a:t>expressed opinion </a:t>
                </a:r>
                <a:r>
                  <a:rPr lang="en-US" dirty="0"/>
                  <a:t>of k nodes to the maximum value 1.</a:t>
                </a:r>
              </a:p>
              <a:p>
                <a:pPr marL="914400" lvl="1" indent="-514350"/>
                <a:r>
                  <a:rPr lang="en-US" dirty="0"/>
                  <a:t>Essentially, </a:t>
                </a:r>
                <a:r>
                  <a:rPr lang="en-US" dirty="0">
                    <a:solidFill>
                      <a:srgbClr val="0070C0"/>
                    </a:solidFill>
                  </a:rPr>
                  <a:t>make these nodes absorbing</a:t>
                </a:r>
                <a:r>
                  <a:rPr lang="en-US" dirty="0"/>
                  <a:t>, and give them value 1.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Fix the </a:t>
                </a:r>
                <a:r>
                  <a:rPr lang="en-US" dirty="0">
                    <a:solidFill>
                      <a:srgbClr val="FF0000"/>
                    </a:solidFill>
                  </a:rPr>
                  <a:t>intrinsic opinion </a:t>
                </a:r>
                <a:r>
                  <a:rPr lang="en-US" dirty="0"/>
                  <a:t>of k nodes to the maximum value 1.</a:t>
                </a:r>
              </a:p>
              <a:p>
                <a:pPr marL="914400" lvl="1" indent="-514350"/>
                <a:r>
                  <a:rPr lang="en-US" dirty="0"/>
                  <a:t>Easy to solve, we know exactly the contribution of each node to the overall public opinion.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Change the </a:t>
                </a:r>
                <a:r>
                  <a:rPr lang="en-US" dirty="0">
                    <a:solidFill>
                      <a:srgbClr val="FF0000"/>
                    </a:solidFill>
                  </a:rPr>
                  <a:t>underlying network </a:t>
                </a:r>
                <a:r>
                  <a:rPr lang="en-US" dirty="0"/>
                  <a:t>to facilitate the propagation of positive opinions.</a:t>
                </a:r>
              </a:p>
              <a:p>
                <a:pPr marL="914400" lvl="1" indent="-514350"/>
                <a:r>
                  <a:rPr lang="en-US" dirty="0"/>
                  <a:t>For undirected graphs this is not possible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857250" lvl="1" indent="-457200"/>
                <a:r>
                  <a:rPr lang="en-US" dirty="0"/>
                  <a:t>The overall public opinion </a:t>
                </a:r>
                <a:r>
                  <a:rPr lang="en-US" dirty="0">
                    <a:solidFill>
                      <a:srgbClr val="0070C0"/>
                    </a:solidFill>
                  </a:rPr>
                  <a:t>does not depend </a:t>
                </a:r>
                <a:r>
                  <a:rPr lang="en-US" dirty="0"/>
                  <a:t>on the </a:t>
                </a:r>
                <a:r>
                  <a:rPr lang="en-US" dirty="0">
                    <a:solidFill>
                      <a:srgbClr val="0070C0"/>
                    </a:solidFill>
                  </a:rPr>
                  <a:t>graph structure</a:t>
                </a:r>
                <a:r>
                  <a:rPr lang="en-US" dirty="0"/>
                  <a:t>!</a:t>
                </a:r>
              </a:p>
              <a:p>
                <a:pPr marL="857250" lvl="1" indent="-457200"/>
                <a:r>
                  <a:rPr lang="en-US" dirty="0"/>
                  <a:t>What does this mean for the wisdom of crowds?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7" y="1556792"/>
                <a:ext cx="8229600" cy="4853136"/>
              </a:xfrm>
              <a:blipFill rotWithShape="0">
                <a:blip r:embed="rId2"/>
                <a:stretch>
                  <a:fillRect l="-963" t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60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4339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Fixing the expressed opinion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203848" y="2564904"/>
            <a:ext cx="2680977" cy="2098676"/>
            <a:chOff x="3154673" y="3311524"/>
            <a:chExt cx="2680977" cy="2098676"/>
          </a:xfrm>
        </p:grpSpPr>
        <p:grpSp>
          <p:nvGrpSpPr>
            <p:cNvPr id="30" name="Group 29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820405" y="33645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34532" y="37766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3321" y="442352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cxnSp>
        <p:nvCxnSpPr>
          <p:cNvPr id="51" name="Straight Connector 50"/>
          <p:cNvCxnSpPr>
            <a:stCxn id="45" idx="0"/>
          </p:cNvCxnSpPr>
          <p:nvPr/>
        </p:nvCxnSpPr>
        <p:spPr>
          <a:xfrm flipH="1" flipV="1">
            <a:off x="4743667" y="2187783"/>
            <a:ext cx="1" cy="3771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558949" y="1806783"/>
            <a:ext cx="408245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8" name="TextBox 57"/>
          <p:cNvSpPr txBox="1"/>
          <p:nvPr/>
        </p:nvSpPr>
        <p:spPr>
          <a:xfrm>
            <a:off x="4743667" y="22033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6059763" y="3038262"/>
            <a:ext cx="408245" cy="758121"/>
            <a:chOff x="6248401" y="3109682"/>
            <a:chExt cx="408245" cy="758121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248401" y="3109682"/>
              <a:ext cx="408245" cy="381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 rot="10800000">
            <a:off x="5057182" y="4652339"/>
            <a:ext cx="408245" cy="758121"/>
            <a:chOff x="6248400" y="3109682"/>
            <a:chExt cx="408245" cy="758121"/>
          </a:xfrm>
        </p:grpSpPr>
        <p:cxnSp>
          <p:nvCxnSpPr>
            <p:cNvPr id="65" name="Straight Connector 64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 rot="10800000">
            <a:off x="3527796" y="4663580"/>
            <a:ext cx="408245" cy="758121"/>
            <a:chOff x="6248400" y="3109682"/>
            <a:chExt cx="408245" cy="758121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solidFill>
              <a:srgbClr val="FF3399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 rot="16200000">
            <a:off x="2659861" y="2865104"/>
            <a:ext cx="408245" cy="758121"/>
            <a:chOff x="6248400" y="3109682"/>
            <a:chExt cx="408245" cy="758121"/>
          </a:xfrm>
        </p:grpSpPr>
        <p:cxnSp>
          <p:nvCxnSpPr>
            <p:cNvPr id="71" name="Straight Connector 70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930138" y="28262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28412" y="46601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392338" y="46453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884825" y="29664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319540" y="1457045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 = +0.5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349964" y="284386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 = -0.3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838775" y="5422085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 = -0.1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49575" y="5429079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s = -0.5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164007" y="343920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 = +0.8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17204" y="2456952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 = +0.22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25468" y="2452149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z = +0.17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51246" y="4454861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z = -0.03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37770" y="4319975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 = 0.04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73385" y="3730885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z = -0.01</a:t>
            </a:r>
          </a:p>
        </p:txBody>
      </p:sp>
    </p:spTree>
    <p:extLst>
      <p:ext uri="{BB962C8B-B14F-4D97-AF65-F5344CB8AC3E}">
        <p14:creationId xmlns:p14="http://schemas.microsoft.com/office/powerpoint/2010/main" val="12316949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4339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Fixing the expressed opinion</a:t>
            </a:r>
          </a:p>
        </p:txBody>
      </p:sp>
      <p:sp>
        <p:nvSpPr>
          <p:cNvPr id="38" name="Line 19"/>
          <p:cNvSpPr>
            <a:spLocks noChangeShapeType="1"/>
          </p:cNvSpPr>
          <p:nvPr/>
        </p:nvSpPr>
        <p:spPr bwMode="auto">
          <a:xfrm>
            <a:off x="4026033" y="4457527"/>
            <a:ext cx="941161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 flipH="1" flipV="1">
            <a:off x="3508394" y="3560821"/>
            <a:ext cx="141174" cy="47442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22"/>
          <p:cNvSpPr>
            <a:spLocks noChangeShapeType="1"/>
          </p:cNvSpPr>
          <p:nvPr/>
        </p:nvSpPr>
        <p:spPr bwMode="auto">
          <a:xfrm flipV="1">
            <a:off x="3790742" y="2876526"/>
            <a:ext cx="705871" cy="211139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23"/>
          <p:cNvSpPr>
            <a:spLocks noChangeShapeType="1"/>
          </p:cNvSpPr>
          <p:nvPr/>
        </p:nvSpPr>
        <p:spPr bwMode="auto">
          <a:xfrm>
            <a:off x="3743684" y="3350953"/>
            <a:ext cx="1647031" cy="127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25"/>
          <p:cNvSpPr>
            <a:spLocks noChangeShapeType="1"/>
          </p:cNvSpPr>
          <p:nvPr/>
        </p:nvSpPr>
        <p:spPr bwMode="auto">
          <a:xfrm flipH="1" flipV="1">
            <a:off x="4778961" y="3139814"/>
            <a:ext cx="423522" cy="100100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26"/>
          <p:cNvSpPr>
            <a:spLocks noChangeShapeType="1"/>
          </p:cNvSpPr>
          <p:nvPr/>
        </p:nvSpPr>
        <p:spPr bwMode="auto">
          <a:xfrm flipV="1">
            <a:off x="5343658" y="3719811"/>
            <a:ext cx="282348" cy="42100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27"/>
          <p:cNvSpPr>
            <a:spLocks noChangeShapeType="1"/>
          </p:cNvSpPr>
          <p:nvPr/>
        </p:nvSpPr>
        <p:spPr bwMode="auto">
          <a:xfrm flipH="1" flipV="1">
            <a:off x="3790742" y="3508672"/>
            <a:ext cx="1223509" cy="843286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496613" y="2564904"/>
            <a:ext cx="494109" cy="52276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390716" y="3144200"/>
            <a:ext cx="494109" cy="522761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484865" y="4140818"/>
            <a:ext cx="494109" cy="522761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249575" y="2982095"/>
            <a:ext cx="494109" cy="52276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69580" y="26178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03848" y="35711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83707" y="30300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02496" y="36769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77932" y="40732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40249" y="38634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04774" y="34392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51" name="Straight Connector 50"/>
          <p:cNvCxnSpPr>
            <a:stCxn id="45" idx="0"/>
          </p:cNvCxnSpPr>
          <p:nvPr/>
        </p:nvCxnSpPr>
        <p:spPr>
          <a:xfrm flipH="1" flipV="1">
            <a:off x="4743667" y="2187783"/>
            <a:ext cx="1" cy="3771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558949" y="1806783"/>
            <a:ext cx="408245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8" name="TextBox 57"/>
          <p:cNvSpPr txBox="1"/>
          <p:nvPr/>
        </p:nvSpPr>
        <p:spPr>
          <a:xfrm>
            <a:off x="4743667" y="22033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6059763" y="3038262"/>
            <a:ext cx="408245" cy="758121"/>
            <a:chOff x="6248401" y="3109682"/>
            <a:chExt cx="408245" cy="758121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248401" y="3109682"/>
              <a:ext cx="408245" cy="381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 rot="10800000">
            <a:off x="5056573" y="4164477"/>
            <a:ext cx="408245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 rot="10800000">
            <a:off x="3527796" y="4663580"/>
            <a:ext cx="408245" cy="758121"/>
            <a:chOff x="6248400" y="3109682"/>
            <a:chExt cx="408245" cy="758121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solidFill>
              <a:srgbClr val="FF3399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 rot="16200000">
            <a:off x="2659861" y="2865104"/>
            <a:ext cx="408245" cy="758121"/>
            <a:chOff x="6248400" y="3109682"/>
            <a:chExt cx="408245" cy="758121"/>
          </a:xfrm>
        </p:grpSpPr>
        <p:cxnSp>
          <p:nvCxnSpPr>
            <p:cNvPr id="71" name="Straight Connector 70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930138" y="28262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28412" y="46601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884825" y="29664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319540" y="1457045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 = +0.5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349964" y="284386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 = -0.3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49575" y="5429079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s = -0.5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164007" y="343920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 = +0.8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036522" y="458917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 = 1</a:t>
            </a:r>
          </a:p>
        </p:txBody>
      </p:sp>
    </p:spTree>
    <p:extLst>
      <p:ext uri="{BB962C8B-B14F-4D97-AF65-F5344CB8AC3E}">
        <p14:creationId xmlns:p14="http://schemas.microsoft.com/office/powerpoint/2010/main" val="38205938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maximization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8363272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opinion maximization problem is </a:t>
                </a:r>
                <a:r>
                  <a:rPr lang="en-US" dirty="0">
                    <a:solidFill>
                      <a:srgbClr val="0070C0"/>
                    </a:solidFill>
                  </a:rPr>
                  <a:t>NP-hard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public opinion function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monotone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submodular</a:t>
                </a:r>
              </a:p>
              <a:p>
                <a:pPr lvl="1"/>
                <a:r>
                  <a:rPr lang="en-US" dirty="0"/>
                  <a:t>The Greedy algorithm gives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-approximate solution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In practice Greedy is slow. Heuristics that use random walks perform well.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8363272" cy="4525963"/>
              </a:xfrm>
              <a:blipFill>
                <a:blip r:embed="rId2"/>
                <a:stretch>
                  <a:fillRect l="-1676" t="-1750" r="-1093" b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11560" y="6237312"/>
            <a:ext cx="7905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A. </a:t>
            </a:r>
            <a:r>
              <a:rPr lang="en-US" dirty="0" err="1"/>
              <a:t>Gionis</a:t>
            </a:r>
            <a:r>
              <a:rPr lang="en-US" dirty="0"/>
              <a:t>, E. Terzi, P. Tsaparas. </a:t>
            </a:r>
            <a:r>
              <a:rPr lang="en-US" i="1" dirty="0"/>
              <a:t>Opinion Maximization in Social Networks</a:t>
            </a:r>
            <a:r>
              <a:rPr lang="en-US" dirty="0"/>
              <a:t>. SDM 2013</a:t>
            </a:r>
          </a:p>
        </p:txBody>
      </p:sp>
    </p:spTree>
    <p:extLst>
      <p:ext uri="{BB962C8B-B14F-4D97-AF65-F5344CB8AC3E}">
        <p14:creationId xmlns:p14="http://schemas.microsoft.com/office/powerpoint/2010/main" val="8073673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Ising</a:t>
            </a:r>
            <a:r>
              <a:rPr lang="en-US" dirty="0"/>
              <a:t> model</a:t>
            </a:r>
          </a:p>
          <a:p>
            <a:r>
              <a:rPr lang="en-US" dirty="0"/>
              <a:t>Voter model</a:t>
            </a:r>
          </a:p>
          <a:p>
            <a:r>
              <a:rPr lang="en-US" dirty="0"/>
              <a:t>Bounded confidence models</a:t>
            </a:r>
          </a:p>
          <a:p>
            <a:r>
              <a:rPr lang="en-US" dirty="0"/>
              <a:t>Axelrod cultural dynamics model</a:t>
            </a:r>
          </a:p>
        </p:txBody>
      </p:sp>
    </p:spTree>
    <p:extLst>
      <p:ext uri="{BB962C8B-B14F-4D97-AF65-F5344CB8AC3E}">
        <p14:creationId xmlns:p14="http://schemas.microsoft.com/office/powerpoint/2010/main" val="20417693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Physics-based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The </a:t>
                </a:r>
                <a:r>
                  <a:rPr lang="en-US" dirty="0" err="1"/>
                  <a:t>Ising</a:t>
                </a:r>
                <a:r>
                  <a:rPr lang="en-US" dirty="0"/>
                  <a:t> </a:t>
                </a:r>
                <a:r>
                  <a:rPr lang="en-US" dirty="0" err="1"/>
                  <a:t>ferromagnet</a:t>
                </a:r>
                <a:r>
                  <a:rPr lang="en-US" dirty="0"/>
                  <a:t> model:</a:t>
                </a:r>
              </a:p>
              <a:p>
                <a:pPr lvl="1"/>
                <a:r>
                  <a:rPr lang="en-US" dirty="0"/>
                  <a:t>A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</a:t>
                </a:r>
                <a:r>
                  <a:rPr lang="en-US" dirty="0">
                    <a:solidFill>
                      <a:srgbClr val="FF0000"/>
                    </a:solidFill>
                  </a:rPr>
                  <a:t>“spin”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that can assume two values: ±1</a:t>
                </a:r>
              </a:p>
              <a:p>
                <a:pPr lvl="1"/>
                <a:r>
                  <a:rPr lang="en-US" dirty="0"/>
                  <a:t>The total energy of the system is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〈"/>
                              <m:endChr m:val="〉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r>
                  <a:rPr lang="en-US" dirty="0"/>
                  <a:t>Defined over the neighboring pairs</a:t>
                </a:r>
              </a:p>
              <a:p>
                <a:pPr lvl="1"/>
                <a:r>
                  <a:rPr lang="en-US" dirty="0"/>
                  <a:t>A spin is flipped with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ΔE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the change in energy, and T is the “temperature” of the system.</a:t>
                </a:r>
              </a:p>
              <a:p>
                <a:r>
                  <a:rPr lang="en-US" dirty="0"/>
                  <a:t>The model assumes no topology</a:t>
                </a:r>
              </a:p>
              <a:p>
                <a:pPr lvl="1"/>
                <a:r>
                  <a:rPr lang="en-US" dirty="0"/>
                  <a:t>Complete graph (all-with-all), or regular lattice.</a:t>
                </a:r>
              </a:p>
              <a:p>
                <a:r>
                  <a:rPr lang="en-US" dirty="0"/>
                  <a:t>For low temperatures, the system converges to a single opinion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0">
                <a:blip r:embed="rId2"/>
                <a:stretch>
                  <a:fillRect l="-1037"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6016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Voter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Each user has an </a:t>
            </a:r>
            <a:r>
              <a:rPr lang="en-US" dirty="0">
                <a:solidFill>
                  <a:srgbClr val="0070C0"/>
                </a:solidFill>
              </a:rPr>
              <a:t>opinion</a:t>
            </a:r>
            <a:r>
              <a:rPr lang="en-US" dirty="0"/>
              <a:t> that is an </a:t>
            </a:r>
            <a:r>
              <a:rPr lang="en-US" dirty="0">
                <a:solidFill>
                  <a:srgbClr val="0070C0"/>
                </a:solidFill>
              </a:rPr>
              <a:t>integer</a:t>
            </a:r>
            <a:r>
              <a:rPr lang="en-US" dirty="0"/>
              <a:t> value </a:t>
            </a:r>
            <a:endParaRPr lang="el-GR" dirty="0"/>
          </a:p>
          <a:p>
            <a:pPr lvl="1"/>
            <a:r>
              <a:rPr lang="en-US" dirty="0"/>
              <a:t>Usually opinions are in {0,1} but multiple opinion values are also possible.</a:t>
            </a:r>
          </a:p>
          <a:p>
            <a:r>
              <a:rPr lang="en-US" dirty="0"/>
              <a:t>Opinion formation process:</a:t>
            </a:r>
          </a:p>
          <a:p>
            <a:pPr lvl="1"/>
            <a:r>
              <a:rPr lang="en-US" dirty="0"/>
              <a:t>At each step we select a user at random</a:t>
            </a:r>
          </a:p>
          <a:p>
            <a:pPr lvl="1"/>
            <a:r>
              <a:rPr lang="en-US" dirty="0"/>
              <a:t>The user selects one of its neighbors at random (including herself) and adopts their opinion</a:t>
            </a:r>
          </a:p>
          <a:p>
            <a:r>
              <a:rPr lang="en-US" dirty="0"/>
              <a:t>The model can be proven to converge for certain topologies. </a:t>
            </a:r>
          </a:p>
        </p:txBody>
      </p:sp>
    </p:spTree>
    <p:extLst>
      <p:ext uri="{BB962C8B-B14F-4D97-AF65-F5344CB8AC3E}">
        <p14:creationId xmlns:p14="http://schemas.microsoft.com/office/powerpoint/2010/main" val="24451336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 confidence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Confirmation bias</a:t>
                </a:r>
                <a:r>
                  <a:rPr lang="en-US" dirty="0"/>
                  <a:t>: People tend to accept opinions that agree with them</a:t>
                </a:r>
              </a:p>
              <a:p>
                <a:pPr lvl="1"/>
                <a:r>
                  <a:rPr lang="en-US" dirty="0"/>
                  <a:t>“</a:t>
                </a:r>
                <a:r>
                  <a:rPr lang="en-US" dirty="0">
                    <a:hlinkClick r:id="rId2"/>
                  </a:rPr>
                  <a:t>Why facts don’t change our minds</a:t>
                </a:r>
                <a:r>
                  <a:rPr lang="en-US" dirty="0"/>
                  <a:t>” (New Yorker)</a:t>
                </a:r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Bounded Confidence </a:t>
                </a:r>
                <a:r>
                  <a:rPr lang="en-US" dirty="0"/>
                  <a:t>model: A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is influenced by a 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only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some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6571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 Confidence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Defuant </a:t>
                </a:r>
                <a:r>
                  <a:rPr lang="en-US" dirty="0"/>
                  <a:t>model: Given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, a randomly selected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selects a 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at random, and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their opinions are updated as: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𝜇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l-GR" dirty="0">
                  <a:solidFill>
                    <a:srgbClr val="FF0000"/>
                  </a:solidFill>
                </a:endParaRPr>
              </a:p>
              <a:p>
                <a:r>
                  <a:rPr lang="en-US" dirty="0" err="1">
                    <a:solidFill>
                      <a:srgbClr val="FF0000"/>
                    </a:solidFill>
                  </a:rPr>
                  <a:t>Hegselmann</a:t>
                </a:r>
                <a:r>
                  <a:rPr lang="en-US" dirty="0">
                    <a:solidFill>
                      <a:srgbClr val="FF0000"/>
                    </a:solidFill>
                  </a:rPr>
                  <a:t>-Krause</a:t>
                </a:r>
                <a:r>
                  <a:rPr lang="en-US" dirty="0"/>
                  <a:t> (HK) model: Each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updates their opinions as the average of the opinions of the neighbors that agree with them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: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: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0">
                <a:blip r:embed="rId2"/>
                <a:stretch>
                  <a:fillRect l="-1037" t="-2423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732240" y="2996952"/>
            <a:ext cx="228940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Similar to Voter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4208" y="6011996"/>
            <a:ext cx="257679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Similar to </a:t>
            </a:r>
            <a:r>
              <a:rPr lang="en-US" dirty="0" err="1"/>
              <a:t>DeGroot</a:t>
            </a:r>
            <a:r>
              <a:rPr lang="en-US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36682653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/>
              <a:t>Bounded Confidence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8229600" cy="892695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Depending on the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/>
                  <a:t> and the initial opinions, bounded confidence models can lead to </a:t>
                </a:r>
                <a:r>
                  <a:rPr lang="en-US" dirty="0">
                    <a:solidFill>
                      <a:srgbClr val="FF0000"/>
                    </a:solidFill>
                  </a:rPr>
                  <a:t>plurality</a:t>
                </a:r>
                <a:r>
                  <a:rPr lang="en-US" dirty="0"/>
                  <a:t> (multiple opinions), </a:t>
                </a:r>
                <a:r>
                  <a:rPr lang="en-US" dirty="0">
                    <a:solidFill>
                      <a:srgbClr val="FF0000"/>
                    </a:solidFill>
                  </a:rPr>
                  <a:t>polarization</a:t>
                </a:r>
                <a:r>
                  <a:rPr lang="en-US" dirty="0"/>
                  <a:t> (two competing opinions), or </a:t>
                </a:r>
                <a:r>
                  <a:rPr lang="en-US" dirty="0">
                    <a:solidFill>
                      <a:srgbClr val="FF0000"/>
                    </a:solidFill>
                  </a:rPr>
                  <a:t>consensus</a:t>
                </a:r>
                <a:r>
                  <a:rPr lang="en-US" dirty="0"/>
                  <a:t> (single opinion)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8229600" cy="892695"/>
              </a:xfrm>
              <a:blipFill rotWithShape="1">
                <a:blip r:embed="rId2"/>
                <a:stretch>
                  <a:fillRect l="-667" t="-9589"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485" y="5003998"/>
            <a:ext cx="2163266" cy="160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485" y="3573016"/>
            <a:ext cx="2019250" cy="154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07" y="2263011"/>
            <a:ext cx="2127203" cy="149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63011"/>
            <a:ext cx="3477477" cy="451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181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opinion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There is a lot of work from different perspectives: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Psychologists/Sociologists</a:t>
            </a:r>
            <a:r>
              <a:rPr lang="en-US" dirty="0"/>
              <a:t>: field experiments and decades of observations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Statistical Physicists</a:t>
            </a:r>
            <a:r>
              <a:rPr lang="en-US" dirty="0"/>
              <a:t>: model humans as particles and predict their behavior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Mathematicians/Economists</a:t>
            </a:r>
            <a:r>
              <a:rPr lang="en-US" dirty="0"/>
              <a:t>: Use game theory to model human behavior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Computer Scientists</a:t>
            </a:r>
            <a:r>
              <a:rPr lang="en-US" dirty="0"/>
              <a:t>: build algorithms on top of the models</a:t>
            </a:r>
          </a:p>
          <a:p>
            <a:r>
              <a:rPr lang="en-US" dirty="0"/>
              <a:t>Questions asked:</a:t>
            </a:r>
          </a:p>
          <a:p>
            <a:pPr lvl="1"/>
            <a:r>
              <a:rPr lang="en-US" dirty="0"/>
              <a:t>How do societies reach </a:t>
            </a:r>
            <a:r>
              <a:rPr lang="en-US" dirty="0">
                <a:solidFill>
                  <a:srgbClr val="FF0000"/>
                </a:solidFill>
              </a:rPr>
              <a:t>consensus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Not always the case, but necessary for many issues in order for society to function</a:t>
            </a:r>
          </a:p>
          <a:p>
            <a:pPr lvl="1"/>
            <a:r>
              <a:rPr lang="en-US" dirty="0"/>
              <a:t>When do we get </a:t>
            </a:r>
            <a:r>
              <a:rPr lang="en-US" dirty="0">
                <a:solidFill>
                  <a:srgbClr val="FF0000"/>
                </a:solidFill>
              </a:rPr>
              <a:t>polarization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opinion clusters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More realistic in the real world where consensus tends to be local</a:t>
            </a:r>
          </a:p>
        </p:txBody>
      </p:sp>
    </p:spTree>
    <p:extLst>
      <p:ext uri="{BB962C8B-B14F-4D97-AF65-F5344CB8AC3E}">
        <p14:creationId xmlns:p14="http://schemas.microsoft.com/office/powerpoint/2010/main" val="27626329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Axelrod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Cultural dynamics</a:t>
                </a:r>
                <a:r>
                  <a:rPr lang="en-US" dirty="0"/>
                  <a:t>: Goes beyond single opinions, and looks at different features/habits/traits</a:t>
                </a:r>
              </a:p>
              <a:p>
                <a:pPr lvl="1"/>
                <a:r>
                  <a:rPr lang="en-US" dirty="0"/>
                  <a:t>Tries to model the effects of </a:t>
                </a:r>
                <a:r>
                  <a:rPr lang="en-US" dirty="0">
                    <a:solidFill>
                      <a:srgbClr val="FF0000"/>
                    </a:solidFill>
                  </a:rPr>
                  <a:t>social influence </a:t>
                </a:r>
                <a:r>
                  <a:rPr lang="en-US" dirty="0"/>
                  <a:t>and </a:t>
                </a:r>
                <a:r>
                  <a:rPr lang="en-US" dirty="0" err="1">
                    <a:solidFill>
                      <a:srgbClr val="FF0000"/>
                    </a:solidFill>
                  </a:rPr>
                  <a:t>homophily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Model: </a:t>
                </a:r>
              </a:p>
              <a:p>
                <a:pPr lvl="1"/>
                <a:r>
                  <a:rPr lang="en-US" dirty="0"/>
                  <a:t>Each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has </a:t>
                </a:r>
                <a:r>
                  <a:rPr lang="en-US" dirty="0">
                    <a:solidFill>
                      <a:srgbClr val="0070C0"/>
                    </a:solidFill>
                  </a:rPr>
                  <a:t>a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features</a:t>
                </a:r>
                <a:endParaRPr lang="en-US" dirty="0"/>
              </a:p>
              <a:p>
                <a:pPr lvl="1"/>
                <a:r>
                  <a:rPr lang="en-US" dirty="0"/>
                  <a:t>A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decides to interact with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with probability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F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If there is interaction, the user changes </a:t>
                </a:r>
                <a:r>
                  <a:rPr lang="en-US" dirty="0">
                    <a:solidFill>
                      <a:srgbClr val="0070C0"/>
                    </a:solidFill>
                  </a:rPr>
                  <a:t>one of the disagreeing features</a:t>
                </a:r>
                <a:r>
                  <a:rPr lang="en-US" dirty="0"/>
                  <a:t> to the value of the neighbor</a:t>
                </a:r>
              </a:p>
              <a:p>
                <a:r>
                  <a:rPr lang="en-US" dirty="0"/>
                  <a:t>The state where all users have the same features is an equilibrium, but it is not always reached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cultural pockets</a:t>
                </a:r>
                <a:r>
                  <a:rPr lang="en-US" dirty="0"/>
                  <a:t>)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37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230293" y="4005064"/>
            <a:ext cx="289861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Fraction of common features</a:t>
            </a:r>
          </a:p>
        </p:txBody>
      </p:sp>
    </p:spTree>
    <p:extLst>
      <p:ext uri="{BB962C8B-B14F-4D97-AF65-F5344CB8AC3E}">
        <p14:creationId xmlns:p14="http://schemas.microsoft.com/office/powerpoint/2010/main" val="21918058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Empirical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There have been various experiments for validating the different models in practice</a:t>
            </a:r>
          </a:p>
          <a:p>
            <a:endParaRPr lang="en-US" dirty="0"/>
          </a:p>
          <a:p>
            <a:r>
              <a:rPr lang="en-US" dirty="0"/>
              <a:t>Das, </a:t>
            </a:r>
            <a:r>
              <a:rPr lang="en-US" dirty="0" err="1"/>
              <a:t>Gollapudi</a:t>
            </a:r>
            <a:r>
              <a:rPr lang="en-US" dirty="0"/>
              <a:t>, </a:t>
            </a:r>
            <a:r>
              <a:rPr lang="en-US" dirty="0" err="1"/>
              <a:t>Munagala</a:t>
            </a:r>
            <a:r>
              <a:rPr lang="en-US" dirty="0"/>
              <a:t> (WSDM 2014)</a:t>
            </a:r>
          </a:p>
          <a:p>
            <a:pPr lvl="1"/>
            <a:r>
              <a:rPr lang="en-US" dirty="0"/>
              <a:t>User surveys: </a:t>
            </a:r>
          </a:p>
          <a:p>
            <a:pPr lvl="2"/>
            <a:r>
              <a:rPr lang="en-US" dirty="0"/>
              <a:t>estimate number of dots in images</a:t>
            </a:r>
          </a:p>
          <a:p>
            <a:pPr lvl="2"/>
            <a:r>
              <a:rPr lang="en-US" dirty="0"/>
              <a:t>Estimate annual sales of various brands.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each survey:</a:t>
            </a:r>
          </a:p>
          <a:p>
            <a:pPr lvl="2"/>
            <a:r>
              <a:rPr lang="en-US" dirty="0"/>
              <a:t>Users asked to provide initial answers on all questions in the survey</a:t>
            </a:r>
          </a:p>
          <a:p>
            <a:pPr lvl="2"/>
            <a:r>
              <a:rPr lang="en-US" dirty="0"/>
              <a:t>Then, each user shown varying number of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synthetic</a:t>
            </a:r>
            <a:r>
              <a:rPr lang="en-US" dirty="0"/>
              <a:t>)</a:t>
            </a:r>
            <a:r>
              <a:rPr lang="el-GR" dirty="0"/>
              <a:t> </a:t>
            </a:r>
            <a:r>
              <a:rPr lang="en-US" dirty="0"/>
              <a:t>neighboring answers</a:t>
            </a:r>
            <a:r>
              <a:rPr lang="el-GR" dirty="0"/>
              <a:t>.</a:t>
            </a:r>
            <a:endParaRPr lang="en-US" dirty="0"/>
          </a:p>
          <a:p>
            <a:pPr lvl="2"/>
            <a:r>
              <a:rPr lang="en-US" dirty="0"/>
              <a:t>Users given opportunity to update their answers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88840"/>
            <a:ext cx="2438397" cy="243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626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Online User Studies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6330" y="3729294"/>
                <a:ext cx="8807670" cy="2724042"/>
              </a:xfrm>
            </p:spPr>
            <p:txBody>
              <a:bodyPr>
                <a:normAutofit fontScale="70000" lnSpcReduction="20000"/>
              </a:bodyPr>
              <a:lstStyle/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original opinion,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: final opinion,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: closest neighboring opinion)</a:t>
                </a:r>
              </a:p>
              <a:p>
                <a:r>
                  <a:rPr lang="en-US" dirty="0"/>
                  <a:t>User behavior categorized as: 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Stubborn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&lt;0.1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DeGroot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0.1&lt;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 0.9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Voter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&gt; 0.9</m:t>
                    </m:r>
                  </m:oMath>
                </a14:m>
                <a:r>
                  <a:rPr lang="en-US" dirty="0"/>
                  <a:t>)  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330" y="3729294"/>
                <a:ext cx="8807670" cy="2724042"/>
              </a:xfrm>
              <a:blipFill rotWithShape="0">
                <a:blip r:embed="rId2"/>
                <a:stretch>
                  <a:fillRect l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16696"/>
            <a:ext cx="5861294" cy="1533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41" y="1290897"/>
            <a:ext cx="1828798" cy="24383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39162" y="1925320"/>
            <a:ext cx="29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18934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Voter vs </a:t>
            </a:r>
            <a:r>
              <a:rPr lang="en-US" dirty="0" err="1"/>
              <a:t>DeGroot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1911" y="4509120"/>
            <a:ext cx="4034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Distribution over stubborn, </a:t>
            </a:r>
            <a:r>
              <a:rPr lang="en-US" sz="1600" dirty="0" err="1"/>
              <a:t>deGroot</a:t>
            </a:r>
            <a:r>
              <a:rPr lang="en-US" sz="1600" dirty="0"/>
              <a:t> and voter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3968" y="5301208"/>
            <a:ext cx="8210282" cy="11521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Voter model is prevalent for large number of neighbors, </a:t>
            </a:r>
          </a:p>
          <a:p>
            <a:r>
              <a:rPr lang="en-US" sz="2400" dirty="0" err="1"/>
              <a:t>DeGroot</a:t>
            </a:r>
            <a:r>
              <a:rPr lang="en-US" sz="2400" dirty="0"/>
              <a:t> becomes more prevalent for smaller number of neighbors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91034" y="4515282"/>
            <a:ext cx="3603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Effect of number of neighboring opinions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113879" y="1812158"/>
          <a:ext cx="3907815" cy="267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4722390" y="1740150"/>
          <a:ext cx="3816425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7686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422" y="201223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Biased Conforming Behavior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04322" y="5138740"/>
            <a:ext cx="8210282" cy="1845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Adoption of neighboring opinions not uniform random (unlike Voter Model)</a:t>
            </a:r>
          </a:p>
          <a:p>
            <a:r>
              <a:rPr lang="en-US" sz="2400" dirty="0"/>
              <a:t>Users give higher weights to “close by” opinions</a:t>
            </a:r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47" y="1450662"/>
            <a:ext cx="4529003" cy="34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161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problems related to opinion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Modeling </a:t>
            </a:r>
            <a:r>
              <a:rPr lang="en-US" dirty="0">
                <a:solidFill>
                  <a:srgbClr val="0070C0"/>
                </a:solidFill>
              </a:rPr>
              <a:t>polarization</a:t>
            </a:r>
          </a:p>
          <a:p>
            <a:pPr lvl="1"/>
            <a:r>
              <a:rPr lang="en-US" dirty="0"/>
              <a:t>Understand why extreme opinions are formed and people cluster around them</a:t>
            </a:r>
          </a:p>
          <a:p>
            <a:r>
              <a:rPr lang="en-US" dirty="0"/>
              <a:t>Modeling </a:t>
            </a:r>
            <a:r>
              <a:rPr lang="en-US" dirty="0">
                <a:solidFill>
                  <a:srgbClr val="0070C0"/>
                </a:solidFill>
              </a:rPr>
              <a:t>herding/flocking</a:t>
            </a:r>
          </a:p>
          <a:p>
            <a:pPr lvl="1"/>
            <a:r>
              <a:rPr lang="en-US" dirty="0"/>
              <a:t>Understand under what conditions people tend to follow the crowd</a:t>
            </a:r>
          </a:p>
          <a:p>
            <a:r>
              <a:rPr lang="en-US" dirty="0">
                <a:solidFill>
                  <a:srgbClr val="0070C0"/>
                </a:solidFill>
              </a:rPr>
              <a:t>Computational Sociology</a:t>
            </a:r>
          </a:p>
          <a:p>
            <a:pPr lvl="1"/>
            <a:r>
              <a:rPr lang="en-US" dirty="0"/>
              <a:t>Use big data for modeling human social behavior.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388" y="5847060"/>
            <a:ext cx="7931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R. </a:t>
            </a:r>
            <a:r>
              <a:rPr lang="en-US" dirty="0" err="1"/>
              <a:t>Hegselmann</a:t>
            </a:r>
            <a:r>
              <a:rPr lang="en-US" dirty="0"/>
              <a:t>, U. Krause. </a:t>
            </a:r>
            <a:r>
              <a:rPr lang="en-US" i="1" dirty="0"/>
              <a:t>Opinion Dynamics and Bounded Confidence. Models, Analysis, and Simulation</a:t>
            </a:r>
            <a:r>
              <a:rPr lang="en-US" dirty="0"/>
              <a:t>. Journal of Artificial Societies and Social Simulation (JASSS) vol.5, no. 3, 2002</a:t>
            </a:r>
          </a:p>
        </p:txBody>
      </p:sp>
    </p:spTree>
    <p:extLst>
      <p:ext uri="{BB962C8B-B14F-4D97-AF65-F5344CB8AC3E}">
        <p14:creationId xmlns:p14="http://schemas.microsoft.com/office/powerpoint/2010/main" val="17788372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thanks to </a:t>
            </a:r>
            <a:r>
              <a:rPr lang="en-US" dirty="0" err="1"/>
              <a:t>Evimaria</a:t>
            </a:r>
            <a:r>
              <a:rPr lang="en-US" dirty="0"/>
              <a:t> Terzi, </a:t>
            </a:r>
            <a:r>
              <a:rPr lang="en-US" dirty="0" err="1"/>
              <a:t>Aris</a:t>
            </a:r>
            <a:r>
              <a:rPr lang="en-US" dirty="0"/>
              <a:t> </a:t>
            </a:r>
            <a:r>
              <a:rPr lang="en-US" dirty="0" err="1"/>
              <a:t>Gionis</a:t>
            </a:r>
            <a:r>
              <a:rPr lang="en-US" dirty="0"/>
              <a:t> and </a:t>
            </a:r>
            <a:r>
              <a:rPr lang="en-US" dirty="0" err="1"/>
              <a:t>Sreenivas</a:t>
            </a:r>
            <a:r>
              <a:rPr lang="en-US" dirty="0"/>
              <a:t> </a:t>
            </a:r>
            <a:r>
              <a:rPr lang="en-US" dirty="0" err="1"/>
              <a:t>Gollapudi</a:t>
            </a:r>
            <a:r>
              <a:rPr lang="en-US" dirty="0"/>
              <a:t> for their generous slide contributions.</a:t>
            </a:r>
          </a:p>
        </p:txBody>
      </p:sp>
    </p:spTree>
    <p:extLst>
      <p:ext uri="{BB962C8B-B14F-4D97-AF65-F5344CB8AC3E}">
        <p14:creationId xmlns:p14="http://schemas.microsoft.com/office/powerpoint/2010/main" val="15108631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M. H. </a:t>
            </a:r>
            <a:r>
              <a:rPr lang="en-US" dirty="0" err="1"/>
              <a:t>DeGroot</a:t>
            </a:r>
            <a:r>
              <a:rPr lang="en-US" dirty="0"/>
              <a:t>. </a:t>
            </a:r>
            <a:r>
              <a:rPr lang="en-US" i="1" dirty="0"/>
              <a:t>Reaching a consensus</a:t>
            </a:r>
            <a:r>
              <a:rPr lang="en-US" dirty="0"/>
              <a:t>. J. American</a:t>
            </a:r>
            <a:r>
              <a:rPr lang="el-GR" dirty="0"/>
              <a:t> </a:t>
            </a:r>
            <a:r>
              <a:rPr lang="en-US" dirty="0"/>
              <a:t>Statistical Association, 69:118–121, 1974.</a:t>
            </a:r>
            <a:endParaRPr lang="el-GR" dirty="0"/>
          </a:p>
          <a:p>
            <a:r>
              <a:rPr lang="en-US" dirty="0"/>
              <a:t>N. E. </a:t>
            </a:r>
            <a:r>
              <a:rPr lang="en-US" dirty="0" err="1"/>
              <a:t>Friedkin</a:t>
            </a:r>
            <a:r>
              <a:rPr lang="en-US" dirty="0"/>
              <a:t> and E. C. Johnsen. </a:t>
            </a:r>
            <a:r>
              <a:rPr lang="en-US" i="1" dirty="0"/>
              <a:t>Social influence and</a:t>
            </a:r>
            <a:r>
              <a:rPr lang="el-GR" i="1" dirty="0"/>
              <a:t> </a:t>
            </a:r>
            <a:r>
              <a:rPr lang="en-US" i="1" dirty="0"/>
              <a:t>opinions</a:t>
            </a:r>
            <a:r>
              <a:rPr lang="en-US" dirty="0"/>
              <a:t>. J. Mathematical Sociology, 15(3-4):193–205, 1990.</a:t>
            </a:r>
          </a:p>
          <a:p>
            <a:r>
              <a:rPr lang="en-US" dirty="0"/>
              <a:t>D. </a:t>
            </a:r>
            <a:r>
              <a:rPr lang="en-US" dirty="0" err="1"/>
              <a:t>Bindel</a:t>
            </a:r>
            <a:r>
              <a:rPr lang="en-US" dirty="0"/>
              <a:t>, J. Kleinberg, S. Oren. </a:t>
            </a:r>
            <a:r>
              <a:rPr lang="en-US" i="1" dirty="0"/>
              <a:t>How Bad is Forming Your Own Opinion?</a:t>
            </a:r>
            <a:r>
              <a:rPr lang="en-US" dirty="0"/>
              <a:t> Proc. 52nd IEEE Symposium on Foundations of Computer Science, 2011.</a:t>
            </a:r>
            <a:endParaRPr lang="el-GR" dirty="0"/>
          </a:p>
          <a:p>
            <a:r>
              <a:rPr lang="en-US" dirty="0"/>
              <a:t>P. G. Doyle, J. L. Snell. </a:t>
            </a:r>
            <a:r>
              <a:rPr lang="en-US" i="1" dirty="0"/>
              <a:t>Random Walks and Electrical Networks</a:t>
            </a:r>
            <a:r>
              <a:rPr lang="en-US" dirty="0"/>
              <a:t>. 1984</a:t>
            </a:r>
          </a:p>
          <a:p>
            <a:r>
              <a:rPr lang="en-US" dirty="0"/>
              <a:t>A. </a:t>
            </a:r>
            <a:r>
              <a:rPr lang="en-US" dirty="0" err="1"/>
              <a:t>Gionis</a:t>
            </a:r>
            <a:r>
              <a:rPr lang="en-US" dirty="0"/>
              <a:t>, E. Terzi, P. Tsaparas. </a:t>
            </a:r>
            <a:r>
              <a:rPr lang="en-US" i="1" dirty="0"/>
              <a:t>Opinion Maximization in Social Networks</a:t>
            </a:r>
            <a:r>
              <a:rPr lang="en-US" dirty="0"/>
              <a:t>. SDM 2013</a:t>
            </a:r>
          </a:p>
          <a:p>
            <a:r>
              <a:rPr lang="en-US" dirty="0"/>
              <a:t>R. </a:t>
            </a:r>
            <a:r>
              <a:rPr lang="en-US" dirty="0" err="1"/>
              <a:t>Hegselmann</a:t>
            </a:r>
            <a:r>
              <a:rPr lang="en-US" dirty="0"/>
              <a:t>, U. Krause. </a:t>
            </a:r>
            <a:r>
              <a:rPr lang="en-US" i="1" dirty="0"/>
              <a:t>Opinion Dynamics and Bounded Confidence. Models, Analysis, and Simulation</a:t>
            </a:r>
            <a:r>
              <a:rPr lang="en-US" dirty="0"/>
              <a:t>. Journal of Artificial Societies and Social Simulation (JASSS) vol.5, no. 3, 2002</a:t>
            </a:r>
          </a:p>
          <a:p>
            <a:r>
              <a:rPr lang="en-US" dirty="0"/>
              <a:t>C. Castellano, S. Fortunato, V. Loreto. </a:t>
            </a:r>
            <a:r>
              <a:rPr lang="en-US" i="1" dirty="0"/>
              <a:t>Statistical Physics of Social Dynamics</a:t>
            </a:r>
            <a:r>
              <a:rPr lang="en-US" dirty="0"/>
              <a:t>, Reviews of Modern Physics 81, 591-646 (2009)</a:t>
            </a:r>
          </a:p>
          <a:p>
            <a:r>
              <a:rPr lang="en-US" dirty="0"/>
              <a:t>A. Das, S. </a:t>
            </a:r>
            <a:r>
              <a:rPr lang="en-US" dirty="0" err="1"/>
              <a:t>Gollapudi</a:t>
            </a:r>
            <a:r>
              <a:rPr lang="en-US" dirty="0"/>
              <a:t>, K. </a:t>
            </a:r>
            <a:r>
              <a:rPr lang="en-US" dirty="0" err="1"/>
              <a:t>Munagala</a:t>
            </a:r>
            <a:r>
              <a:rPr lang="en-US" dirty="0"/>
              <a:t>, </a:t>
            </a:r>
            <a:r>
              <a:rPr lang="en-US" i="1" dirty="0"/>
              <a:t>Modeling opinion dynamics in social networks</a:t>
            </a:r>
            <a:r>
              <a:rPr lang="en-US" dirty="0"/>
              <a:t>. WSDM 2014</a:t>
            </a:r>
          </a:p>
        </p:txBody>
      </p:sp>
    </p:spTree>
    <p:extLst>
      <p:ext uri="{BB962C8B-B14F-4D97-AF65-F5344CB8AC3E}">
        <p14:creationId xmlns:p14="http://schemas.microsoft.com/office/powerpoint/2010/main" val="263571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formation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975" y="1484784"/>
            <a:ext cx="8102754" cy="4810546"/>
          </a:xfrm>
        </p:spPr>
        <p:txBody>
          <a:bodyPr>
            <a:normAutofit/>
          </a:bodyPr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0070C0"/>
                </a:solidFill>
              </a:rPr>
              <a:t>opinion</a:t>
            </a:r>
            <a:r>
              <a:rPr lang="en-US" dirty="0"/>
              <a:t> is a </a:t>
            </a:r>
            <a:r>
              <a:rPr lang="en-US" dirty="0">
                <a:solidFill>
                  <a:srgbClr val="0070C0"/>
                </a:solidFill>
              </a:rPr>
              <a:t>real value</a:t>
            </a:r>
          </a:p>
          <a:p>
            <a:pPr lvl="1"/>
            <a:r>
              <a:rPr lang="en-US" dirty="0"/>
              <a:t>E.g., a value in the interval [0,1], or [-1,1]</a:t>
            </a:r>
          </a:p>
          <a:p>
            <a:r>
              <a:rPr lang="en-US" dirty="0"/>
              <a:t>Opinions are shaped through our interactions with our </a:t>
            </a:r>
            <a:r>
              <a:rPr lang="en-US" dirty="0">
                <a:solidFill>
                  <a:srgbClr val="0070C0"/>
                </a:solidFill>
              </a:rPr>
              <a:t>social network</a:t>
            </a:r>
          </a:p>
          <a:p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149080"/>
            <a:ext cx="3207765" cy="2116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58" y="4148488"/>
            <a:ext cx="4075771" cy="229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17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4"/>
          </a:xfrm>
        </p:spPr>
        <p:txBody>
          <a:bodyPr>
            <a:normAutofit/>
          </a:bodyPr>
          <a:lstStyle/>
          <a:p>
            <a:r>
              <a:rPr lang="en-US" dirty="0"/>
              <a:t>There are two main types of social influence: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Normative Influence</a:t>
            </a:r>
            <a:r>
              <a:rPr lang="en-US" dirty="0"/>
              <a:t>: </a:t>
            </a:r>
            <a:r>
              <a:rPr lang="en-US" dirty="0">
                <a:sym typeface="Wingdings" panose="05000000000000000000" pitchFamily="2" charset="2"/>
              </a:rPr>
              <a:t>Users influenced by opinion of neighbors due to social norms, conformity, group acceptance, avoiding ridicule, </a:t>
            </a:r>
            <a:r>
              <a:rPr lang="en-US" dirty="0" err="1">
                <a:sym typeface="Wingdings" panose="05000000000000000000" pitchFamily="2" charset="2"/>
              </a:rPr>
              <a:t>etc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Informational Influence</a:t>
            </a:r>
            <a:r>
              <a:rPr lang="en-US" dirty="0">
                <a:sym typeface="Wingdings" panose="05000000000000000000" pitchFamily="2" charset="2"/>
              </a:rPr>
              <a:t>: Users lacking necessary information, or not trusting their information, use opinion of neighbors to form their opinions</a:t>
            </a:r>
          </a:p>
          <a:p>
            <a:r>
              <a:rPr lang="en-US" dirty="0">
                <a:sym typeface="Wingdings" panose="05000000000000000000" pitchFamily="2" charset="2"/>
              </a:rPr>
              <a:t>Asch’s conformity experiment [55]:</a:t>
            </a:r>
          </a:p>
        </p:txBody>
      </p:sp>
      <p:pic>
        <p:nvPicPr>
          <p:cNvPr id="4" name="Picture 3" descr="C:\Users\abhidas\Desktop\Asch_experim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93365"/>
            <a:ext cx="1716553" cy="135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479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Opinion formation models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79955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Long list of models</a:t>
            </a:r>
          </a:p>
          <a:p>
            <a:pPr lvl="1"/>
            <a:r>
              <a:rPr lang="en-US" dirty="0" err="1"/>
              <a:t>Ising</a:t>
            </a:r>
            <a:r>
              <a:rPr lang="en-US" dirty="0"/>
              <a:t> model</a:t>
            </a:r>
          </a:p>
          <a:p>
            <a:pPr lvl="2"/>
            <a:r>
              <a:rPr lang="en-US" i="1" dirty="0"/>
              <a:t>Claudio Castellano, Santo Fortunato, and Vittorio Loreto. 2009. Statistical physics. of social dynamics. Rev. Mod. Phys. 81 (May 2009), 591–646.</a:t>
            </a:r>
          </a:p>
          <a:p>
            <a:pPr lvl="1"/>
            <a:r>
              <a:rPr lang="en-US" dirty="0"/>
              <a:t>Voter model</a:t>
            </a:r>
          </a:p>
          <a:p>
            <a:pPr lvl="2"/>
            <a:r>
              <a:rPr lang="en-US" i="1" dirty="0"/>
              <a:t>Holley and Liggett. 1975. Ergodic Theorems for Weakly Interacting Infinite Systems and the Voter Model. The Annals of Probability 3, 4 (1975), 643–663.</a:t>
            </a:r>
          </a:p>
          <a:p>
            <a:pPr lvl="1"/>
            <a:r>
              <a:rPr lang="en-US" dirty="0" err="1"/>
              <a:t>DeGroot</a:t>
            </a:r>
            <a:r>
              <a:rPr lang="en-US" dirty="0"/>
              <a:t> Model</a:t>
            </a:r>
          </a:p>
          <a:p>
            <a:pPr lvl="2"/>
            <a:r>
              <a:rPr lang="en-US" i="1" dirty="0" err="1"/>
              <a:t>DeGroot</a:t>
            </a:r>
            <a:r>
              <a:rPr lang="en-US" i="1" dirty="0"/>
              <a:t>. 1974. Reaching a consensus. JASA 69, 345 (1974), 118–121</a:t>
            </a:r>
          </a:p>
          <a:p>
            <a:pPr lvl="1"/>
            <a:r>
              <a:rPr lang="en-US" dirty="0" err="1"/>
              <a:t>Friedkin</a:t>
            </a:r>
            <a:r>
              <a:rPr lang="en-US" dirty="0"/>
              <a:t>-Johnson model</a:t>
            </a:r>
          </a:p>
          <a:p>
            <a:pPr lvl="2"/>
            <a:r>
              <a:rPr lang="en-US" i="1" dirty="0" err="1"/>
              <a:t>Friedkin</a:t>
            </a:r>
            <a:r>
              <a:rPr lang="en-US" i="1" dirty="0"/>
              <a:t> and Johnsen. 1990. Social influence and opinions. Journal of Mathematical Sociology 15, 3-4 (1990), 193–206.</a:t>
            </a:r>
          </a:p>
          <a:p>
            <a:pPr lvl="1"/>
            <a:r>
              <a:rPr lang="en-US" dirty="0"/>
              <a:t>Bounded Confidence models</a:t>
            </a:r>
          </a:p>
          <a:p>
            <a:pPr lvl="2"/>
            <a:r>
              <a:rPr lang="en-US" i="1" dirty="0" err="1"/>
              <a:t>Deffuant</a:t>
            </a:r>
            <a:r>
              <a:rPr lang="en-US" i="1" dirty="0"/>
              <a:t>, </a:t>
            </a:r>
            <a:r>
              <a:rPr lang="en-US" i="1" dirty="0" err="1"/>
              <a:t>Neau</a:t>
            </a:r>
            <a:r>
              <a:rPr lang="en-US" i="1" dirty="0"/>
              <a:t>, </a:t>
            </a:r>
            <a:r>
              <a:rPr lang="en-US" i="1" dirty="0" err="1"/>
              <a:t>Amblard</a:t>
            </a:r>
            <a:r>
              <a:rPr lang="en-US" i="1" dirty="0"/>
              <a:t>, and </a:t>
            </a:r>
            <a:r>
              <a:rPr lang="en-US" i="1" dirty="0" err="1"/>
              <a:t>Weisbuch</a:t>
            </a:r>
            <a:r>
              <a:rPr lang="en-US" i="1" dirty="0"/>
              <a:t>. Mixing beliefs among interacting </a:t>
            </a:r>
            <a:r>
              <a:rPr lang="en-US" i="1" dirty="0" err="1"/>
              <a:t>agents.Advances</a:t>
            </a:r>
            <a:r>
              <a:rPr lang="en-US" i="1" dirty="0"/>
              <a:t> in Complex Systems. 2000. </a:t>
            </a:r>
          </a:p>
          <a:p>
            <a:pPr lvl="2"/>
            <a:r>
              <a:rPr lang="en-US" i="1" dirty="0"/>
              <a:t>Krause. A discrete nonlinear and non–autonomous model of consensus formation. Communications in difference equations. 2000.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Axelrod cultural dynamics</a:t>
            </a:r>
          </a:p>
          <a:p>
            <a:pPr lvl="2"/>
            <a:r>
              <a:rPr lang="en-US" i="1" dirty="0"/>
              <a:t>Axelrod. The dissemination of culture: A model with local convergence and global polarization. Journal of conflict resolution. 1997.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… and multiple variants of those…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 Groot opinion formation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Every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has an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opinion of each user in the network is </a:t>
                </a:r>
                <a:r>
                  <a:rPr lang="en-US" dirty="0">
                    <a:solidFill>
                      <a:srgbClr val="0070C0"/>
                    </a:solidFill>
                  </a:rPr>
                  <a:t>iteratively</a:t>
                </a:r>
                <a:r>
                  <a:rPr lang="en-US" dirty="0"/>
                  <a:t> updated, each time taking the </a:t>
                </a:r>
                <a:r>
                  <a:rPr lang="en-US" dirty="0">
                    <a:solidFill>
                      <a:srgbClr val="0070C0"/>
                    </a:solidFill>
                  </a:rPr>
                  <a:t>average</a:t>
                </a:r>
                <a:r>
                  <a:rPr lang="en-US" dirty="0"/>
                  <a:t> of the opinions of its neighbors and herself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set of neighbors of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iterative process converges to a </a:t>
                </a:r>
                <a:r>
                  <a:rPr lang="en-US" dirty="0">
                    <a:solidFill>
                      <a:srgbClr val="FF0000"/>
                    </a:solidFill>
                  </a:rPr>
                  <a:t>consensus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964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4421</TotalTime>
  <Words>3891</Words>
  <Application>Microsoft Office PowerPoint</Application>
  <PresentationFormat>On-screen Show (4:3)</PresentationFormat>
  <Paragraphs>561</Paragraphs>
  <Slides>57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Cambria Math</vt:lpstr>
      <vt:lpstr>Gill Sans</vt:lpstr>
      <vt:lpstr>Office Theme</vt:lpstr>
      <vt:lpstr>Εξίσωση</vt:lpstr>
      <vt:lpstr>Online Social Networks and Media </vt:lpstr>
      <vt:lpstr>Opinion FORMATION in SOCIAL NETWORKS</vt:lpstr>
      <vt:lpstr>Diffusion of items</vt:lpstr>
      <vt:lpstr>Diffusion of opinions</vt:lpstr>
      <vt:lpstr>Modeling opinion formation</vt:lpstr>
      <vt:lpstr>Opinion formation models</vt:lpstr>
      <vt:lpstr>Social Influence</vt:lpstr>
      <vt:lpstr>Opinion formation models literature</vt:lpstr>
      <vt:lpstr>De Groot opinion formation model </vt:lpstr>
      <vt:lpstr>What about personal biases?</vt:lpstr>
      <vt:lpstr>Another opinion formation model  (Friedkin and Johnsen)</vt:lpstr>
      <vt:lpstr>Opinion formation as a game</vt:lpstr>
      <vt:lpstr>Opinion formation as a game</vt:lpstr>
      <vt:lpstr>Understanding opinion formation</vt:lpstr>
      <vt:lpstr>Random Walks on Graphs</vt:lpstr>
      <vt:lpstr>The Transition Probability matrix</vt:lpstr>
      <vt:lpstr>Node Probability vector</vt:lpstr>
      <vt:lpstr>Stationary distribution</vt:lpstr>
      <vt:lpstr>Random walk with absorbing nodes</vt:lpstr>
      <vt:lpstr>Absorption probability</vt:lpstr>
      <vt:lpstr>Absorption probabilities</vt:lpstr>
      <vt:lpstr>Absorption probabilities</vt:lpstr>
      <vt:lpstr>Absorption probabilities</vt:lpstr>
      <vt:lpstr>Absorption probabilities</vt:lpstr>
      <vt:lpstr>Penalizing long paths</vt:lpstr>
      <vt:lpstr>Penalizing long paths</vt:lpstr>
      <vt:lpstr>Linear Algebra</vt:lpstr>
      <vt:lpstr>Linear algebra</vt:lpstr>
      <vt:lpstr>Propagating values</vt:lpstr>
      <vt:lpstr>Linear algebra</vt:lpstr>
      <vt:lpstr>Electrical networks and random walks</vt:lpstr>
      <vt:lpstr>Springs and random walks</vt:lpstr>
      <vt:lpstr>Springs and random walks</vt:lpstr>
      <vt:lpstr>Application: Transductive learning</vt:lpstr>
      <vt:lpstr>Back to opinion formation</vt:lpstr>
      <vt:lpstr>Opinion formation and absorbing random walks</vt:lpstr>
      <vt:lpstr>Opinion of a user</vt:lpstr>
      <vt:lpstr>PowerPoint Presentation</vt:lpstr>
      <vt:lpstr>Opinion maximization problem</vt:lpstr>
      <vt:lpstr>Possible interventions</vt:lpstr>
      <vt:lpstr>Fixing the expressed opinion</vt:lpstr>
      <vt:lpstr>Fixing the expressed opinion</vt:lpstr>
      <vt:lpstr>Opinion maximization problem</vt:lpstr>
      <vt:lpstr>Additional models</vt:lpstr>
      <vt:lpstr>A Physics-based model</vt:lpstr>
      <vt:lpstr>The Voter model</vt:lpstr>
      <vt:lpstr>Bounded confidence model</vt:lpstr>
      <vt:lpstr>Bounded Confidence models</vt:lpstr>
      <vt:lpstr>Bounded Confidence models</vt:lpstr>
      <vt:lpstr>Axelrod model</vt:lpstr>
      <vt:lpstr>Empirical measurements</vt:lpstr>
      <vt:lpstr>Online User Studies</vt:lpstr>
      <vt:lpstr>Voter vs DeGroot</vt:lpstr>
      <vt:lpstr>Biased Conforming Behavior</vt:lpstr>
      <vt:lpstr>Other problems related to opinion formation</vt:lpstr>
      <vt:lpstr>Acknowledgements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Panayiotis Tsaparas</cp:lastModifiedBy>
  <cp:revision>354</cp:revision>
  <dcterms:created xsi:type="dcterms:W3CDTF">2012-10-10T06:53:19Z</dcterms:created>
  <dcterms:modified xsi:type="dcterms:W3CDTF">2019-11-25T14:56:08Z</dcterms:modified>
</cp:coreProperties>
</file>