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359" r:id="rId2"/>
    <p:sldId id="770" r:id="rId3"/>
    <p:sldId id="771" r:id="rId4"/>
    <p:sldId id="772" r:id="rId5"/>
    <p:sldId id="773" r:id="rId6"/>
    <p:sldId id="775" r:id="rId7"/>
    <p:sldId id="776" r:id="rId8"/>
    <p:sldId id="777" r:id="rId9"/>
    <p:sldId id="778" r:id="rId10"/>
    <p:sldId id="779" r:id="rId11"/>
    <p:sldId id="982" r:id="rId12"/>
    <p:sldId id="937" r:id="rId13"/>
    <p:sldId id="938" r:id="rId14"/>
    <p:sldId id="939" r:id="rId15"/>
    <p:sldId id="940" r:id="rId16"/>
    <p:sldId id="941" r:id="rId17"/>
    <p:sldId id="942" r:id="rId18"/>
    <p:sldId id="943" r:id="rId19"/>
    <p:sldId id="944" r:id="rId20"/>
    <p:sldId id="945" r:id="rId21"/>
    <p:sldId id="954" r:id="rId22"/>
    <p:sldId id="955" r:id="rId23"/>
    <p:sldId id="956" r:id="rId24"/>
    <p:sldId id="593" r:id="rId25"/>
    <p:sldId id="1000" r:id="rId26"/>
    <p:sldId id="676" r:id="rId27"/>
    <p:sldId id="679" r:id="rId28"/>
    <p:sldId id="1001" r:id="rId29"/>
    <p:sldId id="594" r:id="rId30"/>
    <p:sldId id="595" r:id="rId31"/>
    <p:sldId id="596" r:id="rId32"/>
    <p:sldId id="597" r:id="rId33"/>
    <p:sldId id="598" r:id="rId34"/>
    <p:sldId id="599" r:id="rId35"/>
    <p:sldId id="600" r:id="rId36"/>
    <p:sldId id="601" r:id="rId37"/>
    <p:sldId id="602" r:id="rId38"/>
    <p:sldId id="603" r:id="rId39"/>
    <p:sldId id="604" r:id="rId40"/>
    <p:sldId id="605" r:id="rId41"/>
    <p:sldId id="606" r:id="rId42"/>
    <p:sldId id="607" r:id="rId43"/>
    <p:sldId id="608" r:id="rId44"/>
    <p:sldId id="609" r:id="rId45"/>
    <p:sldId id="929" r:id="rId46"/>
    <p:sldId id="915" r:id="rId47"/>
    <p:sldId id="931" r:id="rId48"/>
    <p:sldId id="917" r:id="rId49"/>
    <p:sldId id="916" r:id="rId50"/>
    <p:sldId id="919" r:id="rId51"/>
    <p:sldId id="928" r:id="rId52"/>
    <p:sldId id="960" r:id="rId53"/>
    <p:sldId id="920" r:id="rId54"/>
    <p:sldId id="921" r:id="rId55"/>
    <p:sldId id="922" r:id="rId56"/>
    <p:sldId id="923" r:id="rId57"/>
    <p:sldId id="924" r:id="rId58"/>
    <p:sldId id="925" r:id="rId59"/>
    <p:sldId id="926" r:id="rId60"/>
    <p:sldId id="927" r:id="rId61"/>
    <p:sldId id="934" r:id="rId62"/>
    <p:sldId id="935" r:id="rId63"/>
    <p:sldId id="933" r:id="rId64"/>
    <p:sldId id="965" r:id="rId65"/>
    <p:sldId id="961" r:id="rId66"/>
    <p:sldId id="962" r:id="rId67"/>
    <p:sldId id="963" r:id="rId68"/>
    <p:sldId id="958" r:id="rId69"/>
    <p:sldId id="966" r:id="rId70"/>
    <p:sldId id="967" r:id="rId71"/>
    <p:sldId id="959" r:id="rId72"/>
    <p:sldId id="968" r:id="rId73"/>
    <p:sldId id="930" r:id="rId74"/>
    <p:sldId id="988" r:id="rId75"/>
    <p:sldId id="804" r:id="rId76"/>
    <p:sldId id="805" r:id="rId77"/>
    <p:sldId id="807" r:id="rId78"/>
    <p:sldId id="809" r:id="rId79"/>
    <p:sldId id="806" r:id="rId80"/>
    <p:sldId id="977" r:id="rId81"/>
    <p:sldId id="976" r:id="rId82"/>
    <p:sldId id="978" r:id="rId83"/>
    <p:sldId id="979" r:id="rId84"/>
    <p:sldId id="980" r:id="rId85"/>
    <p:sldId id="810" r:id="rId86"/>
    <p:sldId id="811" r:id="rId87"/>
    <p:sldId id="989" r:id="rId88"/>
    <p:sldId id="990" r:id="rId89"/>
    <p:sldId id="991" r:id="rId90"/>
    <p:sldId id="812" r:id="rId91"/>
    <p:sldId id="992" r:id="rId92"/>
    <p:sldId id="981" r:id="rId93"/>
    <p:sldId id="983" r:id="rId94"/>
    <p:sldId id="984" r:id="rId95"/>
    <p:sldId id="985" r:id="rId96"/>
    <p:sldId id="986" r:id="rId97"/>
    <p:sldId id="987" r:id="rId98"/>
    <p:sldId id="951" r:id="rId99"/>
    <p:sldId id="952" r:id="rId100"/>
    <p:sldId id="953" r:id="rId101"/>
    <p:sldId id="818" r:id="rId102"/>
    <p:sldId id="994" r:id="rId103"/>
    <p:sldId id="997" r:id="rId104"/>
    <p:sldId id="900" r:id="rId105"/>
    <p:sldId id="828" r:id="rId106"/>
    <p:sldId id="829" r:id="rId107"/>
    <p:sldId id="832" r:id="rId108"/>
    <p:sldId id="836" r:id="rId109"/>
    <p:sldId id="871" r:id="rId110"/>
    <p:sldId id="898" r:id="rId111"/>
    <p:sldId id="872" r:id="rId112"/>
    <p:sldId id="869" r:id="rId113"/>
    <p:sldId id="878" r:id="rId114"/>
    <p:sldId id="835" r:id="rId115"/>
    <p:sldId id="998" r:id="rId116"/>
    <p:sldId id="847" r:id="rId117"/>
    <p:sldId id="993" r:id="rId118"/>
    <p:sldId id="852" r:id="rId119"/>
    <p:sldId id="999" r:id="rId120"/>
    <p:sldId id="886" r:id="rId121"/>
    <p:sldId id="909" r:id="rId122"/>
    <p:sldId id="903" r:id="rId123"/>
    <p:sldId id="904" r:id="rId124"/>
    <p:sldId id="905" r:id="rId125"/>
    <p:sldId id="857" r:id="rId126"/>
    <p:sldId id="853" r:id="rId127"/>
    <p:sldId id="854" r:id="rId128"/>
    <p:sldId id="874" r:id="rId129"/>
    <p:sldId id="840" r:id="rId130"/>
    <p:sldId id="908" r:id="rId131"/>
    <p:sldId id="844" r:id="rId132"/>
    <p:sldId id="875" r:id="rId133"/>
    <p:sldId id="858" r:id="rId134"/>
    <p:sldId id="876" r:id="rId135"/>
    <p:sldId id="859" r:id="rId136"/>
    <p:sldId id="880" r:id="rId137"/>
    <p:sldId id="882" r:id="rId138"/>
    <p:sldId id="881" r:id="rId139"/>
    <p:sldId id="864" r:id="rId140"/>
    <p:sldId id="883" r:id="rId141"/>
    <p:sldId id="884" r:id="rId142"/>
    <p:sldId id="890" r:id="rId143"/>
    <p:sldId id="995" r:id="rId1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elis hristidis" initials="vh" lastIdx="2" clrIdx="0">
    <p:extLst>
      <p:ext uri="{19B8F6BF-5375-455C-9EA6-DF929625EA0E}">
        <p15:presenceInfo xmlns:p15="http://schemas.microsoft.com/office/powerpoint/2012/main" userId="4f311c13892de8a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F01B6"/>
    <a:srgbClr val="B10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28" autoAdjust="0"/>
  </p:normalViewPr>
  <p:slideViewPr>
    <p:cSldViewPr>
      <p:cViewPr varScale="1">
        <p:scale>
          <a:sx n="63" d="100"/>
          <a:sy n="63" d="100"/>
        </p:scale>
        <p:origin x="1374" y="3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3514"/>
    </p:cViewPr>
  </p:sorterViewPr>
  <p:notesViewPr>
    <p:cSldViewPr>
      <p:cViewPr varScale="1">
        <p:scale>
          <a:sx n="98" d="100"/>
          <a:sy n="98" d="100"/>
        </p:scale>
        <p:origin x="3516"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wmf"/><Relationship Id="rId4"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05.709"/>
    </inkml:context>
    <inkml:brush xml:id="br0">
      <inkml:brushProperty name="width" value="0.2" units="cm"/>
      <inkml:brushProperty name="height" value="0.2" units="cm"/>
      <inkml:brushProperty name="color" value="#006BBC"/>
    </inkml:brush>
  </inkml:definitions>
  <inkml:trace contextRef="#ctx0" brushRef="#br0">62 1 488,'0'1'64,"1"1"1,-1-1-1,1 1 0,-1-1 0,0 1 1,0 0-1,0-1 0,0 1 0,0-1 1,0 1-1,0-1 0,0 1 0,-1-1 1,1 1-1,-1 0-64,0 1 185,-1-1 0,1 1 1,-1-1-1,1 0 0,-1 1 0,0-1 1,0 0-1,0 1-185,-17 11 1783,18-13-1763,1-1-1,0 0 1,-1 0-1,1 1 1,0-1-1,-1 0 1,1 0-1,0 0 1,-1 0-1,1 1 1,-1-1-1,1 0 1,0 0-1,-1 0 1,1 0-1,-1 0 1,1 0-1,0 0 1,-1 0 0,1 0-1,-1 0 1,1 0-1,0 0 1,-1-1-20,1 1 24,0 0 0,-1 0 0,1 0 0,0 0 1,0 0-1,-1 0 0,1 0 0,0 0 0,0 0 0,-1 0 1,1 0-1,0 0 0,0 0 0,-1 0 0,1 0 0,0 0 1,0 0-1,-1 0 0,1 0 0,0 0 0,0 0 1,0 0-1,-1 1 0,1-1 0,0 0 0,0 0 0,0 0 1,-1 0-1,1 1 0,0-1 0,0 0 0,0 0 0,0 0 1,-1 1-1,1-1 0,0 0 0,0 0 0,0 0 0,0 1 1,0-1-1,0 0 0,0 0 0,0 1 0,0-1-24,0 0 17,0 1 0,0-1 0,0 0 0,0 1 0,-1-1 0,1 0 0,0 0 0,0 1 0,0-1-1,0 0 1,0 0 0,0 1 0,0-1 0,-1 0 0,1 0 0,0 1 0,0-1 0,0 0 0,-1 0 0,1 0 0,0 1-1,0-1 1,-1 0 0,1 0 0,0 0 0,0 0 0,-1 0 0,1 1 0,0-1 0,0 0 0,-1 0 0,1 0-1,0 0 1,-1 0 0,1 0 0,0 0 0,0 0 0,-1 0 0,1 0 0,0 0 0,-1 0-17,1 0 165,0 0 54,0 0 32,0 0 2,0 0-18,0 0-38,0 0-22,0 0-16,2 10 1266,1-3-1390,0-1-26,0 0-1,1 1 0,-1-1 0,1 0 0,1-1 0,-1 1 0,3 2-8,29 33 7,-33-38-7,0 1 0,0-1 0,1 0 1,-1-1-1,1 1 0,0 0 0,2 0 0,-3-1 0,0 0 0,0 0 0,0 0 0,2 2 0,0 0 0,-4-2 0,1 0 0,0-1 0,0 1 0,0 0 0,0-1 0,0 0 0,0 0 0,1 1 0,-1-1 0,0-1 0,3 2 0,2 0 0,0 1-1,1 0 1,-1 0 0,1 1 0,-2 0-2,1-1 1,-1-1 0,0 1-1,1-1 1,0 0 0,3 0 1,4 1-2,-1 0 0,0 0 0,1 2 0,6 3 2,-1 1-5,-16-7 4,0-1 0,0 1 0,1 0-1,-1-1 1,1 0 0,-1 0-1,1 0 1,-1 0 0,1 0-1,-1-1 1,1 0 0,0 1-1,2-2 2,9 1-4,0 0-1,1 1 0,13 2 5,19 2-10,-35-4 10,-2 0-2,0-1 0,0 0 0,0 0 0,2-2 2,-2 0 0,0 1 0,0 0 0,0 1-1,0 0 1,1 1 0,23 1 3,12-1-3,-37-2 2,0 0 0,0 0 0,0-1 0,0 0 0,0 0 0,9-4-2,22-13 1,-24 11-1,1 0 0,8-2 0,7 2 0,24-4 0,-24 6 0,30-10 0,72-21 8,-133 36-7,1 0 0,-1 0 0,1 0 0,-1 0-1,1 0 1,-1-1 0,0 1 0,0-1 0,2-1-1,8-6 0,-11 8 0,13-7 0,0 0 0,1 0 0,0 1 0,10-3 0,11 0 0,-11-5 1,-5 7 3,-15 6-2,0 0-1,-1 0 0,1-1 1,0 1-1,-1-1 0,1 0 1,-1 0-1,3-3-1,-6 4 2,1 1 0,0-1 1,0 1-1,-1-1 0,1 1 0,0 0 0,0 0 0,1-1-2,-2 2 2,-1 0-1,1 0 0,-1-1 0,1 1 1,-1 0-1,1-1 0,-1 1 0,0 0 1,1-1-1,-1 1 0,1-1 0,-1 1 0,0 0 1,0-1-1,1 1 0,-1-1 0,0 1 1,0-1-1,1 0-1,2-5 38,-3 6-37,0 0 0,0 0 0,0 0 0,0 0 1,0 0-1,1 0 0,-1 0 0,0 0 0,0 0 0,0-1 1,0 1-1,0 0 0,0 0 0,0 0 0,0 0 0,0 0 1,0 0-1,0 0 0,0 0 0,0-1 0,0 1 0,0 0 1,0 0-1,0 0 0,0 0 0,0 0 0,0 0 0,0 0 0,0 0 1,-1 0-1,1-1 0,0 1 0,0 0 0,0 0 0,0 0 1,0 0-1,0 0 0,0 0 0,0 0 0,0 0 0,0 0-1,-5-4 37,0 1-460,5 1-194,0 0 270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27.972"/>
    </inkml:context>
    <inkml:brush xml:id="br0">
      <inkml:brushProperty name="width" value="0.2" units="cm"/>
      <inkml:brushProperty name="height" value="0.2" units="cm"/>
      <inkml:brushProperty name="color" value="#006BBC"/>
    </inkml:brush>
  </inkml:definitions>
  <inkml:trace contextRef="#ctx0" brushRef="#br0">69 1 248,'-8'0'492,"6"0"-118,-1-1 0,1 1 1,0 0-1,-1 0 0,1 0 1,-1 1-1,1-1 0,-1 1-374,-16 14 943,18-14-791,0 0 0,0 1 1,0-1-1,0 0 0,0 0 0,0 1 1,0-1-1,1 0 0,-1 1 0,0-1 0,1 1 1,-1-1-1,1 1-152,-7 12 667,7-13-647,0 1 0,-1-1-1,1 0 1,0 0 0,-1 0 0,1 0 0,0 0-1,0 0 1,0 1 0,0-1 0,0 0 0,0 0-1,1 0-19,-1 4 163,0-5-90,0 0-14,0 0-27,0 0-4,0 0-8,0 0 7,-1 1-2,1 0 1,0 0-1,0 1 1,0-1-1,0 0 1,0 0-1,0 0 1,0 0 0,1 1-26,-1 1 59,9 42 659,-9-39-696,1 3-6,0 0 0,0 0-1,1 0 1,0 0 0,3 6-16,-2-5 3,0-2 0,0 0 1,0 0-1,1 0 0,0-1 0,0 1 1,1 0-4,-4-7 2,0 0 3,0 1 0,0-1 0,0 1 0,0-1 0,0 1 0,0 0 0,0-1 0,-1 1 1,1 0-1,-1-1 0,1 1 0,-1 0 0,1 0 0,-1 1-5,0-2 3,0 1 0,1-1-1,-1 1 1,1 0 0,-1-1 0,1 0 0,0 1 0,-1-1-1,1 1 1,0-1 0,0 0 0,0 0 0,0 1 0,0-1-1,1 1-2,20 17 9,-16-15-5,6 8 1,-12-12-5,1 1 1,-1-1-1,0 0 0,1 1 0,-1-1 0,0 1 0,1-1 1,-1 1-1,0-1 0,0 1 0,1-1 0,-1 1 0,0-1 0,0 1 1,0-1-1,0 1 0,0-1 0,0 1 0,0-1 0,0 1 1,0 0-1,0-1 0,0 1 0,0-1 0,0 1 0,0-1 0,-1 0 1,1 1-1,0-1 0,0 0 0,0 0 1,0 1-1,0-1 0,0 0 0,-1 1 1,1-1-1,0 0 0,0 1 0,0-1 1,0 0-1,0 1 0,1-1 0,-1 0 1,0 1-1,0-1 0,0 0 0,0 1 1,0-1-1,0 0 0,0 1 0,1-1 1,-1 0-1,0 1 0,0-1 0,0 0 1,1 0-1,-1 1 0,1 0 9,-1-1 5,0 0-4,1 0 4,11 6-1,-5-2-8,1-1 3,-5-1-7,0-1 0,0 1 1,0-1-1,0 1 0,-1 0 0,1 0 0,-1 0 1,3 2-2,40 33 12,-43-35-11,1 0 1,0 0 0,-1 0 0,1 0 0,0-1-1,0 1 1,0-1 0,0 0 0,1 0 0,0 0-2,-2 0 2,0-1 0,0 1 1,-1 0-1,1-1 0,0 1 1,2 1-3,0 1 1,0-1 1,0 0-1,0 1 0,1-2 1,-1 1-1,1 0 1,-1-1-1,1 0 1,0 0-1,0 0 1,-1-1-1,6 0-1,-6 0 1,1 1 0,0-1 0,-1 1 0,1 0-1,0 0 1,-1 1 0,1-1 0,-1 1 0,4 2-1,16 5 8,60 10 7,-76-17-14,1 0 1,1-1-1,-1 0 0,0 0 1,0-1-1,7-1-1,-5 1 4,0-1 0,-1 2 0,1 0 0,10 2-4,50 10 2,5 5 12,-63-15-11,0-1 1,0-1-1,0-1 1,1 1-1,10-3-3,20-1 7,-12 2-6,-23 1 1,1 0 0,-1 1 0,0 0-1,0 1 1,4 0-2,17 4 7,-7-7 7,-4 0-5,-9 1-9,-1 0 0,1-1 1,0-1-1,-1 1 0,0-2 1,3 0-1,-4 1 0,42-5 8,44-15 23,-85 20-31,1 0 0,7 0 0,-10 1 0,1 0 0,-1 0 0,0 0 0,0-1 0,1-1 0,0 0 1,0 1 0,1 0 0,-1 0 1,1 1-1,2 0-1,19-3 2,-10-5 5,13 7-6,1-3-1,-32 4 0,0 1 1,0-1-1,0 1 0,0-1 1,0 0-1,0 0 0,0 0 1,0 0-1,0 0 0,0 0 3,0 0-1,1-1 1,-1 1-1,1 0 1,1 0-3,30-7 15,-34 8-15,1 0 0,-1 0 0,0-1 0,1 1 0,-1 0 0,0 0 0,0-1 0,1 1 0,-1-1 0,0 1 0,0 0 0,1-1 0,-1 1 0,0 0 0,0-1 1,0 1-1,0-1 0,0 1 0,0-1 0,1 1 0,-1 0 0,0-1 0,0 1 0,0-1 0,0 1 0,-1-1 0,1 1 0,1-6 0,14-11 0,-15 16 0,1 0 0,0 0 0,0 0 0,0 0 0,0 1 0,0-1 0,0 0 0,1 1 0,-1-1 0,0 1 0,1-1 0,5-2 0,49-28 8,-38 20-10,-13 8 2,0 0-1,1 0 0,-1 0 1,1 1-1,0-1 0,0 1 0,4 0 1,-9 1 1,-1 1-1,1 0 1,0 0 0,-1 0-1,1 0 1,0-1-1,-1 1 1,1 0-1,0-1 1,-1 1-1,1-1 1,-1 1-1,1 0 1,0-1 0,-1 1-1,0-1 1,1 0-1,0 1 0,4-5 4,-5 4-4,1 1 0,0 0 0,0-1 0,0 1 0,-1 0 1,1-1-1,0 1 0,0 0 0,0 0 0,0 0 0,0 0 0,0 0 0,0 0 0,0 0 0,0 0 0,0-1 0,-1 1 0,1 0 0,0 0 0,0-1 0,0 1 0,-1-1 0,1 1 0,0 0 0,0-1 0,-1 0 0,1 1 0,0-1 0,4-5 0,-2 3 0,0 0 0,-1 0 0,1 0 0,0 0 0,1 1 0,10-12 0,-11 11 0,0 0 0,0 0 0,0 0 0,0 0 0,1 1 0,-3 1 0,0 0 0,0 1 0,0-1 0,0 0 0,0 0 0,0 0 0,0 0 0,0 0 0,0 0 0,0 0 0,-1 0 0,1 0 0,0 0 0,-1-1 0,1 1 0,4-9 0,-4 8 3,0 1 0,0 0 1,-1 0-1,1 0 0,-1-1 0,1 1 0,-1 0 1,0-1-1,0 1 0,1 0 0,-1-1 0,0 1 1,0-1-1,0 1 0,0-1-3,0 0-21,0 1 1,0-1-1,0 0 0,0 1 1,1-1-1,-1 1 0,1-3 21,2-9-332,-2 7-1533,0 3 1158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0.294"/>
    </inkml:context>
    <inkml:brush xml:id="br0">
      <inkml:brushProperty name="width" value="0.2" units="cm"/>
      <inkml:brushProperty name="height" value="0.2" units="cm"/>
      <inkml:brushProperty name="color" value="#006BBC"/>
    </inkml:brush>
  </inkml:definitions>
  <inkml:trace contextRef="#ctx0" brushRef="#br0">0 2 816,'0'0'71,"0"0"-1,0 0 1,0 0 0,1 0-1,-1 0 1,0 0 0,0 0-1,0 0 1,0 0 0,0 0-1,0 0 1,0 0 0,0 0-1,0 0 1,0 0 0,0 0-1,0 0 1,0 0 0,0 0-1,0 0 1,0 0 0,0 0-1,0 0 1,0 0 0,0-1-1,0 1 1,0 0-1,0 0 1,0 0 0,0 0-1,0 0 1,1 0 0,-1 0-1,0 0 1,0 0 0,0 0-1,0 0 1,0 0 0,0 0-1,0 0 1,0 0 0,0 0-71,9 4 720,14 7-530,-1 2 20,54 35 126,-72-45-297,0 1-1,0 0 1,0 0 0,-1 0 0,1 1-1,-1-1 1,0 1 0,-1 0 0,1 0 0,0 2-39,7 10 255,2 6 83,-6-12-189,0 0 0,1 0 0,0-1 0,1 0-1,4 5-148,-9-12 12,1 0-1,-1-1 0,1 1 0,0-1 0,-1 0 0,1 0 0,0 0 0,0-1 1,1 1-12,-3-1 2,0 0 0,0 1 1,1-1-1,-1 0 1,-1 1-1,1-1 1,0 1-1,0 0 1,0 0-1,-1-1 1,1 1-1,-1 0 1,0 1-1,1-1 1,-1 1-3,1 0 5,-1 0 1,1-1 0,0 1-1,0-1 1,0 1 0,0-1-1,1 0 1,-1 0 0,3 2-6,9 6 39,-12-8-26,0 0-1,1 0 0,-1 0 0,1-1 1,-1 1-1,2 0-12,3 1 39,0 2 1,0-1-1,0 1-39,-2-1 43,1 0 0,0 0 0,0-1-1,0 0 1,1 0-43,0-1 87,1 0-1,7 1-86,-9-2 33,-1 1 0,1-1 0,0 1 0,5 2-33,-6-1 20,1-1-1,-1 1 1,1-1 0,-1-1-1,1 1 1,0-1-1,0 0 1,0 0-1,4 0-19,-3-1 10,-1 1-1,0 0 0,0 0 0,0 1 1,3 1-10,19 3 3,-16-4-5,0-1 6,0 1 0,0 1-1,10 3-3,8 5 50,1-2 0,18 3-50,-28-10 141,0 0 0,11 0-141,6-1 125,-12 0-33,21-2-92,-28 0 8,-3 0 8,0-2 0,0 1 0,8-4-16,-17 4 9,35-6 62,-28 8-50,5-2 5,10-5 31,10 0-57,-7 2 41,-17 2-9,-1 0 4,0 0 1,4-1-37,-14 2 5,0 1 0,1-1 0,-1 0 0,0-1 0,0 1-1,0-1 1,0 1 0,3-4-5,-3 3 4,0 0 0,0 0 0,0 1 0,0-1 0,1 1-1,-1 0 1,1 1 0,4-2-4,7-3 7,3-3-2,-18 9-5,1-1 0,-1 0 1,1 0-1,-1 1 1,0-1-1,1 0 1,-1 0-1,0-1 1,0 1-1,1-1 0,-1-5 0,-1 6 0,0 0 0,1-1 0,-1 1 1,0 0-1,0-1 0,1 1 0,-1 0 0,1 0 0,-1-1 0,3-11 5,-3 11-5,0-1 1,0 1-1,1-1 0,-1 1 1,1 0-1,0-2 0,2 0 1,0 1-1,0 0 1,0 0 0,0 0-1,0 0 1,1 0 0,-1 1-1,1 0 1,0-1 0,1 1-1,7-6 1,-9 6-1,0 0 0,0 1 0,1 0 0,-1-1 0,0 1 0,0 1 0,1-1 0,0 0 0,-1 0 0,0 0 0,1 0 0,-1-1 0,2 0 0,-3 1 0,-1 0 0,0 0 0,1 0 0,-1 0 0,0 0 0,0-1 0,0 1 0,0 0 0,0 0 0,0-1 0,0 1 0,-1-1 0,1 1 0,0-1 0,-1 0 0,2-2 0,-2 3 0,0 0 0,1-1 0,-1 1 0,1-1 0,-1 1 0,1 0 0,-1 0 0,1-1 0,0 1 0,0 0 0,0 0 0,-1 0 0,1 0 0,0 0 0,0 0 0,1 0 0,-1 0 0,0 0 0,0 0 0,0 1 0,1-1 0,-1 0 0,1 0 0,4 0 0,-5 1 0,0 0 0,0 0 0,-1 0 0,1 0 0,0 0 0,0-1 0,0 1 0,0 0 0,-1-1 0,1 1 0,0-1 0,0 1 0,-1-1 0,1 1 0,0-1 0,-1 1 0,1-1 0,-1 1 0,1-1 0,0 0 0,-1 1 0,0-1 0,1 0 0,0 0 0,19-28 0,-16 23 0,-3 4 0,0 0 0,0 0 0,0 1 0,0-1 0,0 0 0,1 0 0,-1 1 0,2-2 0,-3 3 0,1-1 0,-1 1 0,1-1 1,-1 1-1,1 0 0,-1-1 0,0 1 0,1-1 0,-1 0 0,0 1 1,0-1-1,1 1 0,-1-1 0,0 1 0,0-1 0,0 0 0,1 0 0,-1 1 1,0-1-1,0 0 0,0 1 1,0-1-1,1 0 0,-1 1 0,0-1 1,1 1-1,-1-1 0,0 1 1,1-1-1,-1 0 0,1 1 0,-1-1 1,1 1-1,2-5 1,-2 4-1,-1 0 0,1 0 0,0 0 0,0 0 0,0 0 0,0 0 0,0 0 0,1-1 0,1 0 0,-3 2-1,0 0-1,1 0 1,-1-1 0,1 1 0,-1 0 0,0 0-1,1-1 1,-1 1 0,1 0 0,-1 0-1,1 0 1,-1 0 0,1 0 0,-1-1-1,1 1 1,-1 0 0,0 0 0,1 0-1,-1 0 1,1 1 0,-1-1 0,1 0 0,-1 0-1,1 0 1,-1 0 0,1 0 0,-1 1 1,0-1 1,1 0 1,-1 0-1,0 0 1,1 0-1,-1 1 1,0-1 0,1 0-1,-1 0 1,0 0-1,0 0 1,1 0-1,-1 0 1,0 0-1,1 0 1,-1 0 0,0 0-1,1 0 1,-1 0-1,0 0 1,1 0-1,-1 0 1,0 0-1,1-1 1,-1 1 0,0 0-2,1 0-63,-1-1 1,0 1-1,0-1 1,1 1-1,-1-1 1,0 1 0,0-1-1,0 1 1,0-1-1,0 1 1,0-1-1,0 1 1,0-1 0,0 1-1,0-1 63,0-1-309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3.140"/>
    </inkml:context>
    <inkml:brush xml:id="br0">
      <inkml:brushProperty name="width" value="0.2" units="cm"/>
      <inkml:brushProperty name="height" value="0.2" units="cm"/>
      <inkml:brushProperty name="color" value="#006BBC"/>
    </inkml:brush>
  </inkml:definitions>
  <inkml:trace contextRef="#ctx0" brushRef="#br0">47 0 440,'-38'9'119,"37"-9"-97,1 0 0,0 0 1,-1 0-1,1 0 1,0 0-1,-1 0 0,1 0 1,0 0-1,-1 0 0,1 0 1,0 0-1,0 0 0,-1 0 1,1 0-1,0 0 0,-1 0 1,1 0-1,0 0 0,-1-1 1,1 1-1,0 0 0,0 0 1,-1 0-1,1-1 0,0 1 1,0 0-1,-1 0-22,3-2 1345,3 3-637,19 5 175,-21-5-842,0 0-1,-1 0 1,1 0-1,0 0 0,-1 1 1,1-1-1,2 2-40,3 2 93,-4-2-25,0 0 0,0 0 0,0 0 0,2 3-68,1 1 30,15 12 28,22 24 4,-37-37-6,0 1 1,0 0 0,0 0-1,-1 1 1,0 0 0,-1 0-1,0 0 1,2 5-57,-5-10 49,0 0 0,0 0-1,1 0 1,-1 0 0,1-1 0,0 1-1,-1-1 1,1 1 0,0-1 0,0 0-1,1 0 1,-1 0 0,2 0-49,15 10 130,21 14 492,1-1-622,-38-23 38,1 1 0,0-1 0,0 0 0,0-1 0,0 1 0,0-1 0,1 0 0,-1-1 0,0 1 0,0-1 1,5 0-39,-3 0 14,0 0 0,0 1 0,-1-1 0,1 1 0,-1 1 0,1-1 0,-1 1 0,1 1-14,84 25 56,-82-24-51,65 21 95,-69-23-89,1 0 1,-1 1 0,1-1-1,-1 1 1,0 0-1,0 1-11,1-1 17,-1 1-1,1-1 0,-1-1 1,5 3-17,9-2 45,-9 0-14,-7-2-8,1 0 0,-1 0 0,0 0-1,1 0 1,2-1-23,1 1 40,-5 0-26,0-1 0,0 0 1,0 1-1,0-1 1,-1 0-1,1 0 0,0 0-14,0-1 8,0 1-1,0 0 1,0 0-1,0 1 1,0-1-1,0 0 1,0 1-1,0-1-7,8 2 15,7-1 2,1-1 1,0-1-18,-3-1 2,-13 1-1,0 1 0,-1-1-1,1 1 1,0 0-1,0 0 1,0 0 0,0 0-1,0 0 1,0 0-1,-1 1 1,2-1-1,12 3 10,0 0 0,0-1 0,0-1 1,6 0-11,15-1 22,13-3-22,-33 0 3,1 0 0,-1 0 0,11-5-3,-23 7 2,-1 1 0,1-1 0,0 1 0,-1 0 0,1 0 0,-1 0 0,1 1 0,-1-1 0,1 1-1,-1 0 1,2 0-2,-1 0 4,1 0-1,0 0 1,-1-1-1,1 1 1,2-1-4,2 0 8,-1-1 0,1 0 0,0-1 0,-1 0 0,1 0 0,3-2-8,-9 3 2,0 0 0,0 0 0,1 0 0,-1 0 0,1 0 1,-1 1-1,1 0 0,-1 0 0,1 0 0,-1 0 0,1 0 0,-1 0 0,1 1 1,-1 0-1,1 0-2,0 1 0,-1-1 0,1 0-1,0 0 1,0 0 0,0 0 0,1 0 0,-1-1 0,0 0 0,-2 0 1,0 0-1,0 0 1,0 0-1,0-1 1,0 1 0,0-1-1,0 0 1,0 1-1,0-1 1,0 0 0,0 0-1,-1 0 1,1 0-1,0 0 1,-1-1 0,1 1-1,0-1 0,-1 0 3,1 1-1,-1-1 1,1 0 0,0 1-1,0 0 1,-1-1 0,1 1-1,0 0 1,0 0 0,0 0-1,0 0 1,0 0 0,1 0-1,-1 1 1,0-1 0,0 1-1,0 0 1,1-1 0,-1 1-1,0 0 1,0 0 0,1 0-1,-1 1-2,19 3 10,-14-2-8,0 0 0,-1-1 0,3 0-2,-8-1 1,1 0-1,-1 0 1,1 0-1,0 0 1,-1 0-1,1 0 1,-1 0-1,1-1 1,-1 1-1,1-1 1,-1 1-1,1-1 1,-1 1-1,0-1 1,1 0-1,-1 0 0,1 0 1,0 0-1,0 0 0,0 0 0,-1 1 0,1-1 0,0 1 0,1-1 0,-1 1 0,0 0 1,0-1-1,0 1 0,0 0 0,0 1 0,0-1 0,7 0 1,25-3 7,-34 3-8,1 0 1,-1 0-1,0 0 0,1 0 0,-1 0 1,0 0-1,1 0 0,-1 0 1,0 0-1,0 0 0,1-1 0,-1 1 1,0 0-1,1 0 0,-1 0 1,0-1-1,0 1 0,1 0 0,-1 0 1,0-1-1,0 1 0,0 0 0,1 0 1,-1-1-1,0 1 0,0 0 1,0-1-1,0 1 0,0 0 0,1 0 0,-1-1 1,0 1-1,0 0 0,0 0 1,0-1-1,1 1 0,-1 0 0,0 0 1,0-1-1,1 1 0,-1 0 1,0 0-1,0 0 0,1 0 1,-1-1-1,0 1 0,0 0 0,1 0 0,12-2 2,-1-5-2,-2 4 0,-8 3 0,0-1 0,0 1 0,0-1 0,0 0 0,0 1 1,0-1-1,0 0 0,0-1 0,1 0 0,6-4 5,-4 5-3,-5 1-2,1 0 0,-1-1 0,0 1 0,0 0 0,0 0 0,0 0 0,1 0 0,-1 0 0,0 0 0,0 0 0,0 0 0,0 0 0,0 0 0,1 0 0,-1 0 0,0-1 0,0 1 0,0 0 0,0 0 0,0 0 0,0 0 0,0 0 0,0-1 0,1 1 0,-1 0 0,0 0 0,0 0 0,0 0 0,0 0 0,1-2 0,1-1 0,-2 3 0,1 0 0,-1 0 1,0 0-1,0 0 0,0-1 0,0 1 1,0 0-1,1 0 0,-1 0 1,0 0-1,0-1 0,0 1 1,0 0-1,0 0 0,0-1 0,0 1 1,0 0-1,0 0 0,0 0 1,0-1-1,0 1 0,0 0 1,0 0-1,0-1 0,0 1 0,0 0 1,0-1-1,1 1 0,-1 0 0,1-1 0,-1 1 0,0 0 0,1-1 0,0 1 0,-1 0 0,1 0 0,-1 0 0,1-1 0,-1 1 0,1 0 0,-1 0 0,1 0 0,0 0 0,-1 0 0,1 0 0,2 0 0,-1-1 0,16-2-5,-1-1 0,0-1 0,16-6 5,9-10-2,-27 13 3,-1 1-1,1 0 0,6-1 0,0 1 4,0-1 0,14-9-4,-25 12-6,-1-1 0,0 0 0,6-6 6,-6 5-2,0 0 0,0 0 0,2 1 2,3-3 3,0 0-1,5-5-2,-16 12 3,6-8 14,8-5-2,11-7-23,-28 22 7,1-1 1,-1 1-1,1-1 0,-1 1 1,1-1-1,-1 1 1,0-1-1,1 0 1,-1 1-1,0-1 0,0 1 1,1-1-1,-1 0 1,0 1-1,0-1 1,0 0-1,0 1 0,0-1 1,0 0-1,0 1 1,0-1-1,0 0 1,0 1-1,0-2 1,0-1-1,0 2 1,0 1 0,1-1 0,-1 1 1,0-1-1,1 1 0,-1-1 0,0 1 0,1-1 0,-1 1 0,1 0 0,-1-1 1,1 1-1,-1 0 0,0-1 0,1 1 0,0 0 0,-1-1 0,1 1 0,-1 0 0,1 0 1,-1 0-1,1-1 0,0 1 0,-1 0-3,1 0 0,0-1 0,0 1 1,0-1-1,0 1 0,-1-1 0,1 1 0,0-1 1,0 1-1,0-1 3,3-4-16,-4 5-18,1 0 0,-1 0 0,1-1 1,-1 1-1,0 0 0,1-1 0,-1 1 0,0 0 0,1-1 1,-1 1-1,0-1 0,0 1 0,1-1 0,-1 1 0,0 0 1,0-1-1,0 1 0,0-1 0,0 1 0,1-1 0,-1 1 1,0-1 33,0-1-256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6T19:26:35.905"/>
    </inkml:context>
    <inkml:brush xml:id="br0">
      <inkml:brushProperty name="width" value="0.2" units="cm"/>
      <inkml:brushProperty name="height" value="0.2" units="cm"/>
      <inkml:brushProperty name="color" value="#006BBC"/>
    </inkml:brush>
  </inkml:definitions>
  <inkml:trace contextRef="#ctx0" brushRef="#br0">0 1 864,'0'0'646,"0"0"-30,0 0-89,10 4 331,2 2-739,-11-6-100,-1 0-1,0 0 13,0 0 9,0 1-28,0 0-1,1 0 0,-1 0 1,0 0-1,1 0 1,-1 0-1,1 0 1,-1 0-1,1 0 0,-1 0 1,1-1-1,0 1 1,-1 0-1,1 0 0,0-1 1,0 1-12,6 7 169,-6-6-114,0 0-1,0-1 0,1 1 1,-1-1-1,1 1 1,-1-1-1,1 1 0,0-1-54,9 9 279,-9-7-209,0-1 0,0 1 0,-1 0 0,1 0 0,-1 0-1,0 0 1,1 0-70,0 3 74,1 0 0,-1 0-1,2-1 1,-1 1-1,1 0-73,30 40 171,-31-43-151,-1 0 0,0 1 0,0-1 1,0 1-1,-1 0 0,1 0 0,-1-1 0,0 1 1,0 0-1,0 0 0,0 0 0,-1 0 0,1 0 0,-1 0 1,-1 4-21,1-4 17,0-4-11,0 1 1,1 0-1,-1 0 1,0 0-1,0 0 1,1-1-1,-1 1 1,0 0-1,1 0 1,-1-1-1,0 1 1,1 0-1,-1 0 1,1-1-1,0 1-6,0 0 58,-1-1 2,1 0-50,0 1 1,0-1 0,0 1-1,0-1 1,0 1 0,0 0-1,0-1 1,0 1 0,0 0-1,0 0-10,4 2 15,40 25 50,-4-4-43,-40-23-21,0 0 0,0-1 0,0 1 0,0 0 0,0-1 0,0 0 1,0 1-1,0-1 0,1 1 0,-1-1 0,0 0 0,0 0 0,0 0 0,0 0 0,1 0 0,-1 0 1,0 0-1,0 0 0,0 0 0,0 0 0,1-1-1,-1 1 1,-1 0 0,0 0 0,1-1 0,-1 1 0,1 0 0,0 0 0,-1 0 0,1 0 0,-1 0 0,1 0 0,-1 0 0,1 0 0,-1 0 0,1 1 0,-1-1 0,1 0 0,-1 0 0,1 0 0,-1 0 0,0 1 0,1-1 0,-1 0 0,1 1 0,-1-1 0,0 0 0,1 1 0,0-1-1,32 27 155,-31-25-124,0-1 0,-1 0 0,1 0 0,0 0 0,0 0 0,-1 0 0,3 1-31,9 5 158,-8-3-133,1 0-1,-1-1 1,1 1 0,0-1 0,1 0-1,-1 0 1,0-1 0,1 0 0,3 1-25,14-3 35,-17 0-21,0 0 1,-1 0-1,7 2-14,5 3 13,-14-3-10,1-1 0,0 1 0,0-1 1,2 0-4,9 2 6,-11-2-3,1 0 0,-1 0 0,1-1 1,0 1-1,-1-1 0,2-1-3,-4 1 2,0-1 1,0 1 0,1 0-1,-1 0 1,0 0-1,1 0 1,-1 0-1,0 1 1,2 0-3,13 2 14,-14-2-12,0-1 1,0 1-1,0 0 0,3 1-2,-2 0 3,1 0 0,0-1 0,5 1-3,8 1 8,-2 0-2,0 0 0,0-2 1,0 0-1,10-1-6,-20 0 4,0-1 1,-1 2 0,1-1-1,0 1 1,3 0-5,-4 0 1,0 0 0,0 0 1,-1-1-1,1 0 0,4-1-1,34-5 10,-43 6-10,2 0 2,1-1 0,-1 1 0,1-1 0,2-1-2,12-5 8,-14 7-6,0-1-1,0 1 1,0 1 0,0-1 0,1 1-2,11 0 7,-12 0-5,0-1 0,-1 1 0,1 0 0,2 1-2,-4-1 1,0-1 0,0 1 0,0 0 0,0-1 0,0 0 0,0 1 0,0-1 0,0 0 0,0 0 0,0 0 0,0 0 0,0-1 0,0 1 0,-1 0 0,1-1 0,2 0-1,2-1 1,1-1 1,-1 1 0,1 0-1,0 1 1,0 0-1,0 0 1,0 0 0,0 1-1,0 0-1,14 1 5,0 1 0,8 2-5,-24-3 1,1-1-1,-1 1 1,0-1 0,1 0 0,-1-1 0,0 1 0,0-1 0,1 0 0,3-2-1,20-7 23,-17 6-15,1-1-1,2-1-7,-13 4 0,1 1 1,-1 1-1,1-1 0,-1 0 0,1 1 0,-1-1 0,1 1 0,0 0 1,-1 0-1,2 0 0,25 3 0,-23-1 0,0-1 0,0-1 0,-1 1 1,1-1-1,5 0 0,-9 0 1,0-1 0,0 1 0,0 0 1,0-1-1,0 1 0,0-1 0,0 0 0,0 0 0,0 1 0,-1-1 0,1 0 1,0-1-1,0 1-1,-1 0 0,-1 1 0,0-1 0,1 1 1,-1-1-1,0 1 0,1-1 0,-1 1 1,0 0-1,1-1 0,-1 1 1,1 0-1,-1-1 0,1 1 0,-1 0 1,1-1-1,-1 1 0,1 0 0,-1 0 1,1 0-1,-1 0 0,1 0 0,-1-1 1,1 1-1,-1 0 0,1 0 0,0 0 1,-1 0-1,1 1 0,-1-1 0,1 0 0,4 0 1,-5 0-1,1 0 0,0 0 0,-1 0 1,1-1-1,0 1 0,-1 0 0,1 0 0,0 0 1,-1-1-1,1 1 0,0 0 0,-1-1 0,1 1 1,0 0-1,-1-1 0,1 1 0,-1-1 0,1 1 1,-1-1-1,1 0 0,-1 1 0,0-1 0,1 1 1,-1-1-1,0 0 0,1 1 0,-1-1 1,0 0-1,0 1 0,1-1 0,-1 0 0,0 1 1,0-1-1,0 0 0,0 1 0,0-1 0,0 0 0,0 0 0,1 0 0,-1 0 0,0 0 0,0 0 0,1 1 0,-1-1 0,0 0 0,1 0 0,-1 0 0,1 1 0,-1-1 0,1 0 0,-1 1 0,1-1 0,0 0 0,-1 1 0,1-1 0,0 1 0,0-1 0,-1 1 0,1-1 0,0 1 1,0 0-1,0-1 0,-1 1 0,1 0 0,0 0 0,0-1 0,0 1 0,0 0 0,8 1 0,-7-1 0,-1 1 0,1-1 0,-1 0 0,1 0 0,-1 0 0,0 0 0,1 0 0,-1 0 0,1-1 0,-1 1 0,2-1 0,-1 0 0,1 0 0,-1 0 0,1 0 0,-1 0 0,1-1 0,-1 1 0,0-1 0,0 0 0,0 0 0,0 0 0,1-1 0,-1 1 0,-2 2 0,0-1 0,1 0 0,-1 1 0,1-1 0,-1 0 0,1 1 0,-1-1 0,1 1 0,0-1 0,-1 1 0,1 0 0,0-1 0,-1 1 0,1-1 0,0 1 0,0 0 0,-1 0 0,1-1 0,0 1 0,0 0 0,0 0 0,1 0 0,-1-1 0,1 1 1,0-1-1,0 0 0,-1 1 1,1-1-1,-1 0 0,1 0 1,0-1-1,4-1 5,-6 3-5,0 0 1,1-1 0,-1 1-1,0 0 1,0 0 0,1-1-1,-1 1 1,0 0 0,0-1-1,0 1 1,1 0 0,-1-1-1,0 1 1,0 0 0,0-1-1,0 1 1,0 0 0,0-1-1,0 1 1,0 0 0,0-1-1,0 1 1,0-1 0,0 1-1,0 0 1,0-1 0,0 1-1,0-1 0,-1 1 1,1 0 0,0-1-1,0 1 1,0-1-1,0 1 1,0-1-1,0 1 1,0 0 0,0-1-1,0 1 1,0-1-1,0 1 1,0 0 0,1-1-1,-1 1 1,0-1-1,0 1 1,0 0-1,0-1 1,1 1 0,-1-1-1,0 1 1,1 0-1,4-4-1,1 1 0,-1 0 0,1 1 0,4-2 1,-4 1-1,0 1 0,0-1 0,0 0 0,4-3 1,-9 5-49,0 1 0,0-1 0,0 0 0,0 0 1,1 0-1,-1 0 0,-1 0 0,1 0 0,0 0 1,0 0-1,0-1 0,-1 1 0,1 0 0,0 0 1,-1-1 48,0 2-1239,0 0 537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7B57C5-3770-495C-8B92-F5FDF1A84E46}" type="datetimeFigureOut">
              <a:rPr lang="en-US" smtClean="0"/>
              <a:pPr/>
              <a:t>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304180-1105-47D3-A5E8-12D0BE6D8163}" type="slidenum">
              <a:rPr lang="en-US" smtClean="0"/>
              <a:pPr/>
              <a:t>‹#›</a:t>
            </a:fld>
            <a:endParaRPr lang="en-US"/>
          </a:p>
        </p:txBody>
      </p:sp>
    </p:spTree>
    <p:extLst>
      <p:ext uri="{BB962C8B-B14F-4D97-AF65-F5344CB8AC3E}">
        <p14:creationId xmlns:p14="http://schemas.microsoft.com/office/powerpoint/2010/main" val="256588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6CC3C5-CBBF-408B-BDA1-19EDB5143399}" type="slidenum">
              <a:rPr lang="en-US"/>
              <a:pPr/>
              <a:t>1</a:t>
            </a:fld>
            <a:endParaRPr lang="en-US" dirty="0"/>
          </a:p>
        </p:txBody>
      </p:sp>
      <p:sp>
        <p:nvSpPr>
          <p:cNvPr id="10242" name="Rectangle 2"/>
          <p:cNvSpPr>
            <a:spLocks noGrp="1" noRot="1" noChangeAspect="1" noChangeArrowheads="1" noTextEdit="1"/>
          </p:cNvSpPr>
          <p:nvPr>
            <p:ph type="sldImg"/>
          </p:nvPr>
        </p:nvSpPr>
        <p:spPr>
          <a:xfrm>
            <a:off x="1143000" y="685800"/>
            <a:ext cx="4572000" cy="3429000"/>
          </a:xfrm>
          <a:ln/>
        </p:spPr>
      </p:sp>
      <p:sp>
        <p:nvSpPr>
          <p:cNvPr id="102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6827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14</a:t>
            </a:fld>
            <a:endParaRPr lang="en-US"/>
          </a:p>
        </p:txBody>
      </p:sp>
    </p:spTree>
    <p:extLst>
      <p:ext uri="{BB962C8B-B14F-4D97-AF65-F5344CB8AC3E}">
        <p14:creationId xmlns:p14="http://schemas.microsoft.com/office/powerpoint/2010/main" val="123197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D0282-9444-4BDF-BE39-E71ECC6EC01A}" type="slidenum">
              <a:rPr lang="en-US"/>
              <a:pPr/>
              <a:t>15</a:t>
            </a:fld>
            <a:endParaRPr lang="en-US"/>
          </a:p>
        </p:txBody>
      </p:sp>
      <p:sp>
        <p:nvSpPr>
          <p:cNvPr id="296962" name="Rectangle 2"/>
          <p:cNvSpPr>
            <a:spLocks noGrp="1" noRot="1" noChangeAspect="1" noChangeArrowheads="1" noTextEdit="1"/>
          </p:cNvSpPr>
          <p:nvPr>
            <p:ph type="sldImg"/>
          </p:nvPr>
        </p:nvSpPr>
        <p:spPr>
          <a:xfrm>
            <a:off x="1143000" y="685800"/>
            <a:ext cx="4572000" cy="3429000"/>
          </a:xfrm>
          <a:ln/>
        </p:spPr>
      </p:sp>
      <p:sp>
        <p:nvSpPr>
          <p:cNvPr id="296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8057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16</a:t>
            </a:fld>
            <a:endParaRPr lang="en-US"/>
          </a:p>
        </p:txBody>
      </p:sp>
    </p:spTree>
    <p:extLst>
      <p:ext uri="{BB962C8B-B14F-4D97-AF65-F5344CB8AC3E}">
        <p14:creationId xmlns:p14="http://schemas.microsoft.com/office/powerpoint/2010/main" val="1248513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19</a:t>
            </a:fld>
            <a:endParaRPr lang="en-US"/>
          </a:p>
        </p:txBody>
      </p:sp>
    </p:spTree>
    <p:extLst>
      <p:ext uri="{BB962C8B-B14F-4D97-AF65-F5344CB8AC3E}">
        <p14:creationId xmlns:p14="http://schemas.microsoft.com/office/powerpoint/2010/main" val="72413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30</a:t>
            </a:fld>
            <a:endParaRPr lang="en-US"/>
          </a:p>
        </p:txBody>
      </p:sp>
    </p:spTree>
    <p:extLst>
      <p:ext uri="{BB962C8B-B14F-4D97-AF65-F5344CB8AC3E}">
        <p14:creationId xmlns:p14="http://schemas.microsoft.com/office/powerpoint/2010/main" val="424414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42</a:t>
            </a:fld>
            <a:endParaRPr lang="en-US"/>
          </a:p>
        </p:txBody>
      </p:sp>
    </p:spTree>
    <p:extLst>
      <p:ext uri="{BB962C8B-B14F-4D97-AF65-F5344CB8AC3E}">
        <p14:creationId xmlns:p14="http://schemas.microsoft.com/office/powerpoint/2010/main" val="144928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central new idea is that you change the word representation, as well as the other parameters of the model.</a:t>
            </a:r>
          </a:p>
          <a:p>
            <a:r>
              <a:rPr lang="en-US" baseline="0" dirty="0"/>
              <a:t>I’m going to directly and concretely build one, concrete prediction models. You may already know of some other things you might do, and we’ll come back to other possibilities next week, but this way of doing it is one of the best ways known.</a:t>
            </a:r>
            <a:endParaRPr lang="en-US" dirty="0"/>
          </a:p>
        </p:txBody>
      </p:sp>
      <p:sp>
        <p:nvSpPr>
          <p:cNvPr id="4" name="Slide Number Placeholder 3"/>
          <p:cNvSpPr>
            <a:spLocks noGrp="1"/>
          </p:cNvSpPr>
          <p:nvPr>
            <p:ph type="sldNum" sz="quarter" idx="10"/>
          </p:nvPr>
        </p:nvSpPr>
        <p:spPr/>
        <p:txBody>
          <a:bodyPr/>
          <a:lstStyle/>
          <a:p>
            <a:fld id="{3EB9031F-EB71-7642-8F3C-6FDC1408CB92}" type="slidenum">
              <a:rPr lang="en-US" smtClean="0"/>
              <a:pPr/>
              <a:t>47</a:t>
            </a:fld>
            <a:endParaRPr lang="en-US"/>
          </a:p>
        </p:txBody>
      </p:sp>
    </p:spTree>
    <p:extLst>
      <p:ext uri="{BB962C8B-B14F-4D97-AF65-F5344CB8AC3E}">
        <p14:creationId xmlns:p14="http://schemas.microsoft.com/office/powerpoint/2010/main" val="4085810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t>
            </a:r>
            <a:r>
              <a:rPr lang="en-US" baseline="0" dirty="0"/>
              <a:t> contains input word vectors.</a:t>
            </a:r>
          </a:p>
          <a:p>
            <a:r>
              <a:rPr lang="en-US" baseline="0" dirty="0"/>
              <a:t>W’ contains output word vectors.</a:t>
            </a:r>
          </a:p>
          <a:p>
            <a:endParaRPr lang="en-US" baseline="0" dirty="0"/>
          </a:p>
          <a:p>
            <a:r>
              <a:rPr lang="en-US" baseline="0" dirty="0"/>
              <a:t>We can consider either W or W’ as the word’s representation. Or even take the average.</a:t>
            </a:r>
            <a:endParaRPr lang="en-US" dirty="0"/>
          </a:p>
        </p:txBody>
      </p:sp>
      <p:sp>
        <p:nvSpPr>
          <p:cNvPr id="4" name="Slide Number Placeholder 3"/>
          <p:cNvSpPr>
            <a:spLocks noGrp="1"/>
          </p:cNvSpPr>
          <p:nvPr>
            <p:ph type="sldNum" sz="quarter" idx="10"/>
          </p:nvPr>
        </p:nvSpPr>
        <p:spPr/>
        <p:txBody>
          <a:bodyPr/>
          <a:lstStyle/>
          <a:p>
            <a:fld id="{5DE69103-2D17-4832-98EE-51E176497DD9}" type="slidenum">
              <a:rPr lang="en-US" smtClean="0"/>
              <a:t>60</a:t>
            </a:fld>
            <a:endParaRPr lang="en-US"/>
          </a:p>
        </p:txBody>
      </p:sp>
    </p:spTree>
    <p:extLst>
      <p:ext uri="{BB962C8B-B14F-4D97-AF65-F5344CB8AC3E}">
        <p14:creationId xmlns:p14="http://schemas.microsoft.com/office/powerpoint/2010/main" val="109532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92</a:t>
            </a:fld>
            <a:endParaRPr lang="en-US"/>
          </a:p>
        </p:txBody>
      </p:sp>
    </p:spTree>
    <p:extLst>
      <p:ext uri="{BB962C8B-B14F-4D97-AF65-F5344CB8AC3E}">
        <p14:creationId xmlns:p14="http://schemas.microsoft.com/office/powerpoint/2010/main" val="658285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Let us focus on learning the representation for the vertex A in the graph. We can see that A receives two types</a:t>
            </a:r>
          </a:p>
          <a:p>
            <a:r>
              <a:rPr lang="en-US" sz="1200" b="0" i="0" u="none" strike="noStrike" kern="1200" baseline="0" dirty="0">
                <a:solidFill>
                  <a:schemeClr val="tx1"/>
                </a:solidFill>
                <a:latin typeface="+mn-lt"/>
                <a:ea typeface="+mn-ea"/>
                <a:cs typeface="+mn-cs"/>
              </a:rPr>
              <a:t>of information when learning its representation: 1-step information from B, as well as 2-step information from all C</a:t>
            </a:r>
          </a:p>
          <a:p>
            <a:r>
              <a:rPr lang="en-US" sz="1200" b="0" i="0" u="none" strike="noStrike" kern="1200" baseline="0" dirty="0">
                <a:solidFill>
                  <a:schemeClr val="tx1"/>
                </a:solidFill>
                <a:latin typeface="+mn-lt"/>
                <a:ea typeface="+mn-ea"/>
                <a:cs typeface="+mn-cs"/>
              </a:rPr>
              <a:t>vertices. We note that if we do not distinguish these two different types of information, we can construct an alternative graph </a:t>
            </a:r>
          </a:p>
          <a:p>
            <a:r>
              <a:rPr lang="en-US" sz="1200" b="0" i="0" u="none" strike="noStrike" kern="1200" baseline="0" dirty="0">
                <a:solidFill>
                  <a:schemeClr val="tx1"/>
                </a:solidFill>
                <a:latin typeface="+mn-lt"/>
                <a:ea typeface="+mn-ea"/>
                <a:cs typeface="+mn-cs"/>
              </a:rPr>
              <a:t>as shown in (b) of Figure 2, where A receives exactly the same information as (a), but has a completely different structure</a:t>
            </a:r>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94</a:t>
            </a:fld>
            <a:endParaRPr lang="en-US"/>
          </a:p>
        </p:txBody>
      </p:sp>
    </p:spTree>
    <p:extLst>
      <p:ext uri="{BB962C8B-B14F-4D97-AF65-F5344CB8AC3E}">
        <p14:creationId xmlns:p14="http://schemas.microsoft.com/office/powerpoint/2010/main" val="168684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88C8D-18FA-4929-908F-A988049F88B2}"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3531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95</a:t>
            </a:fld>
            <a:endParaRPr lang="en-US"/>
          </a:p>
        </p:txBody>
      </p:sp>
    </p:spTree>
    <p:extLst>
      <p:ext uri="{BB962C8B-B14F-4D97-AF65-F5344CB8AC3E}">
        <p14:creationId xmlns:p14="http://schemas.microsoft.com/office/powerpoint/2010/main" val="1278639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96</a:t>
            </a:fld>
            <a:endParaRPr lang="en-US"/>
          </a:p>
        </p:txBody>
      </p:sp>
    </p:spTree>
    <p:extLst>
      <p:ext uri="{BB962C8B-B14F-4D97-AF65-F5344CB8AC3E}">
        <p14:creationId xmlns:p14="http://schemas.microsoft.com/office/powerpoint/2010/main" val="981075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97</a:t>
            </a:fld>
            <a:endParaRPr lang="en-US"/>
          </a:p>
        </p:txBody>
      </p:sp>
    </p:spTree>
    <p:extLst>
      <p:ext uri="{BB962C8B-B14F-4D97-AF65-F5344CB8AC3E}">
        <p14:creationId xmlns:p14="http://schemas.microsoft.com/office/powerpoint/2010/main" val="250139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98</a:t>
            </a:fld>
            <a:endParaRPr lang="en-US"/>
          </a:p>
        </p:txBody>
      </p:sp>
    </p:spTree>
    <p:extLst>
      <p:ext uri="{BB962C8B-B14F-4D97-AF65-F5344CB8AC3E}">
        <p14:creationId xmlns:p14="http://schemas.microsoft.com/office/powerpoint/2010/main" val="1865751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99</a:t>
            </a:fld>
            <a:endParaRPr lang="en-US"/>
          </a:p>
        </p:txBody>
      </p:sp>
    </p:spTree>
    <p:extLst>
      <p:ext uri="{BB962C8B-B14F-4D97-AF65-F5344CB8AC3E}">
        <p14:creationId xmlns:p14="http://schemas.microsoft.com/office/powerpoint/2010/main" val="86709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100</a:t>
            </a:fld>
            <a:endParaRPr lang="en-US"/>
          </a:p>
        </p:txBody>
      </p:sp>
    </p:spTree>
    <p:extLst>
      <p:ext uri="{BB962C8B-B14F-4D97-AF65-F5344CB8AC3E}">
        <p14:creationId xmlns:p14="http://schemas.microsoft.com/office/powerpoint/2010/main" val="383937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again that other</a:t>
            </a:r>
            <a:r>
              <a:rPr lang="en-US" baseline="0" dirty="0"/>
              <a:t> distance measures other than dot products could be used (e.g., Euclidean distance), but the dot product is the standard measure of similarity used. </a:t>
            </a:r>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104</a:t>
            </a:fld>
            <a:endParaRPr lang="en-US"/>
          </a:p>
        </p:txBody>
      </p:sp>
    </p:spTree>
    <p:extLst>
      <p:ext uri="{BB962C8B-B14F-4D97-AF65-F5344CB8AC3E}">
        <p14:creationId xmlns:p14="http://schemas.microsoft.com/office/powerpoint/2010/main" val="551542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111</a:t>
            </a:fld>
            <a:endParaRPr lang="en-US"/>
          </a:p>
        </p:txBody>
      </p:sp>
    </p:spTree>
    <p:extLst>
      <p:ext uri="{BB962C8B-B14F-4D97-AF65-F5344CB8AC3E}">
        <p14:creationId xmlns:p14="http://schemas.microsoft.com/office/powerpoint/2010/main" val="2837762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113</a:t>
            </a:fld>
            <a:endParaRPr lang="en-US"/>
          </a:p>
        </p:txBody>
      </p:sp>
    </p:spTree>
    <p:extLst>
      <p:ext uri="{BB962C8B-B14F-4D97-AF65-F5344CB8AC3E}">
        <p14:creationId xmlns:p14="http://schemas.microsoft.com/office/powerpoint/2010/main" val="301662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114</a:t>
            </a:fld>
            <a:endParaRPr lang="en-US"/>
          </a:p>
        </p:txBody>
      </p:sp>
    </p:spTree>
    <p:extLst>
      <p:ext uri="{BB962C8B-B14F-4D97-AF65-F5344CB8AC3E}">
        <p14:creationId xmlns:p14="http://schemas.microsoft.com/office/powerpoint/2010/main" val="1860878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188C8D-18FA-4929-908F-A988049F88B2}" type="slidenum">
              <a:rPr lang="en-US" smtClean="0"/>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403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26304180-1105-47D3-A5E8-12D0BE6D8163}" type="slidenum">
              <a:rPr lang="en-US" smtClean="0"/>
              <a:pPr/>
              <a:t>115</a:t>
            </a:fld>
            <a:endParaRPr lang="en-US"/>
          </a:p>
        </p:txBody>
      </p:sp>
    </p:spTree>
    <p:extLst>
      <p:ext uri="{BB962C8B-B14F-4D97-AF65-F5344CB8AC3E}">
        <p14:creationId xmlns:p14="http://schemas.microsoft.com/office/powerpoint/2010/main" val="315272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118</a:t>
            </a:fld>
            <a:endParaRPr lang="en-US"/>
          </a:p>
        </p:txBody>
      </p:sp>
    </p:spTree>
    <p:extLst>
      <p:ext uri="{BB962C8B-B14F-4D97-AF65-F5344CB8AC3E}">
        <p14:creationId xmlns:p14="http://schemas.microsoft.com/office/powerpoint/2010/main" val="1450234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119</a:t>
            </a:fld>
            <a:endParaRPr lang="en-US"/>
          </a:p>
        </p:txBody>
      </p:sp>
    </p:spTree>
    <p:extLst>
      <p:ext uri="{BB962C8B-B14F-4D97-AF65-F5344CB8AC3E}">
        <p14:creationId xmlns:p14="http://schemas.microsoft.com/office/powerpoint/2010/main" val="4254291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304180-1105-47D3-A5E8-12D0BE6D8163}" type="slidenum">
              <a:rPr lang="en-US" smtClean="0"/>
              <a:pPr/>
              <a:t>132</a:t>
            </a:fld>
            <a:endParaRPr lang="en-US"/>
          </a:p>
        </p:txBody>
      </p:sp>
    </p:spTree>
    <p:extLst>
      <p:ext uri="{BB962C8B-B14F-4D97-AF65-F5344CB8AC3E}">
        <p14:creationId xmlns:p14="http://schemas.microsoft.com/office/powerpoint/2010/main" val="418705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6</a:t>
            </a:fld>
            <a:endParaRPr lang="en-US"/>
          </a:p>
        </p:txBody>
      </p:sp>
    </p:spTree>
    <p:extLst>
      <p:ext uri="{BB962C8B-B14F-4D97-AF65-F5344CB8AC3E}">
        <p14:creationId xmlns:p14="http://schemas.microsoft.com/office/powerpoint/2010/main" val="32773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E1CAEB-67AD-458E-B98A-1074D66B1EF8}" type="slidenum">
              <a:rPr lang="en-US" smtClean="0"/>
              <a:t>7</a:t>
            </a:fld>
            <a:endParaRPr lang="en-US"/>
          </a:p>
        </p:txBody>
      </p:sp>
    </p:spTree>
    <p:extLst>
      <p:ext uri="{BB962C8B-B14F-4D97-AF65-F5344CB8AC3E}">
        <p14:creationId xmlns:p14="http://schemas.microsoft.com/office/powerpoint/2010/main" val="40143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8</a:t>
            </a:fld>
            <a:endParaRPr lang="en-US"/>
          </a:p>
        </p:txBody>
      </p:sp>
    </p:spTree>
    <p:extLst>
      <p:ext uri="{BB962C8B-B14F-4D97-AF65-F5344CB8AC3E}">
        <p14:creationId xmlns:p14="http://schemas.microsoft.com/office/powerpoint/2010/main" val="72924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9</a:t>
            </a:fld>
            <a:endParaRPr lang="en-US"/>
          </a:p>
        </p:txBody>
      </p:sp>
    </p:spTree>
    <p:extLst>
      <p:ext uri="{BB962C8B-B14F-4D97-AF65-F5344CB8AC3E}">
        <p14:creationId xmlns:p14="http://schemas.microsoft.com/office/powerpoint/2010/main" val="283146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10</a:t>
            </a:fld>
            <a:endParaRPr lang="en-US"/>
          </a:p>
        </p:txBody>
      </p:sp>
    </p:spTree>
    <p:extLst>
      <p:ext uri="{BB962C8B-B14F-4D97-AF65-F5344CB8AC3E}">
        <p14:creationId xmlns:p14="http://schemas.microsoft.com/office/powerpoint/2010/main" val="187839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E1CAEB-67AD-458E-B98A-1074D66B1EF8}" type="slidenum">
              <a:rPr lang="en-US" smtClean="0"/>
              <a:t>11</a:t>
            </a:fld>
            <a:endParaRPr lang="en-US"/>
          </a:p>
        </p:txBody>
      </p:sp>
    </p:spTree>
    <p:extLst>
      <p:ext uri="{BB962C8B-B14F-4D97-AF65-F5344CB8AC3E}">
        <p14:creationId xmlns:p14="http://schemas.microsoft.com/office/powerpoint/2010/main" val="240129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04F6DCE6-A980-4C44-A9E6-6DF329EFA37A}" type="datetime1">
              <a:rPr lang="el-GR" smtClean="0"/>
              <a:t>7/1/2020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781531E6-14B9-4E7E-9EE8-B67682DFE990}" type="datetime1">
              <a:rPr lang="el-GR" smtClean="0"/>
              <a:t>7/1/2020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6ECD39ED-D51B-4058-8D63-47A77537F2ED}" type="datetime1">
              <a:rPr lang="el-GR" smtClean="0"/>
              <a:t>7/1/2020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o Bullet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8C78D0-EACD-4646-A4C1-82BCC9602BE1}" type="slidenum">
              <a:rPr lang="en-US" smtClean="0"/>
              <a:pPr/>
              <a:t>‹#›</a:t>
            </a:fld>
            <a:endParaRPr lang="en-US"/>
          </a:p>
        </p:txBody>
      </p:sp>
      <p:sp>
        <p:nvSpPr>
          <p:cNvPr id="6" name="Content Placeholder 2"/>
          <p:cNvSpPr>
            <a:spLocks noGrp="1"/>
          </p:cNvSpPr>
          <p:nvPr>
            <p:ph idx="1"/>
          </p:nvPr>
        </p:nvSpPr>
        <p:spPr>
          <a:xfrm>
            <a:off x="304800" y="1803400"/>
            <a:ext cx="8534400" cy="4445000"/>
          </a:xfrm>
        </p:spPr>
        <p:txBody>
          <a:bodyPr/>
          <a:lstStyle>
            <a:lvl1pPr marL="0" indent="0">
              <a:spcBef>
                <a:spcPts val="1800"/>
              </a:spcBef>
              <a:buNone/>
              <a:defRPr sz="2800"/>
            </a:lvl1pPr>
            <a:lvl2pPr marL="457200" indent="0">
              <a:spcBef>
                <a:spcPts val="1500"/>
              </a:spcBef>
              <a:buNone/>
              <a:defRPr sz="2400"/>
            </a:lvl2pPr>
            <a:lvl3pPr marL="800100" indent="0">
              <a:spcBef>
                <a:spcPts val="1200"/>
              </a:spcBef>
              <a:buNone/>
              <a:defRPr sz="2400"/>
            </a:lvl3pPr>
            <a:lvl4pPr marL="1143000" indent="0">
              <a:spcBef>
                <a:spcPts val="900"/>
              </a:spcBef>
              <a:buNone/>
              <a:defRPr sz="2000"/>
            </a:lvl4pPr>
            <a:lvl5pPr marL="1485900" indent="0">
              <a:spcBef>
                <a:spcPts val="60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634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A237B4F9-E290-44B3-BAA6-8FE28E5DE141}" type="datetime1">
              <a:rPr lang="el-GR" smtClean="0"/>
              <a:t>7/1/2020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18E9C4-0292-4328-98EC-68CB61317F9B}" type="datetime1">
              <a:rPr lang="el-GR" smtClean="0"/>
              <a:t>7/1/2020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54B4D11F-7E5E-4227-8B9D-13D79BC5901D}" type="datetime1">
              <a:rPr lang="el-GR" smtClean="0"/>
              <a:t>7/1/2020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CE379569-397A-45E3-B661-310CA69C16CE}" type="datetime1">
              <a:rPr lang="el-GR" smtClean="0"/>
              <a:t>7/1/2020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6956FB8B-7CDA-4811-BF8A-3BF40C85257D}" type="datetime1">
              <a:rPr lang="el-GR" smtClean="0"/>
              <a:t>7/1/2020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72B19-6BB5-4322-BA85-00F42DB4ED67}" type="datetime1">
              <a:rPr lang="el-GR" smtClean="0"/>
              <a:t>7/1/2020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5404E9-BDEF-4856-B0A9-C9CA1D36AAD3}" type="datetime1">
              <a:rPr lang="el-GR" smtClean="0"/>
              <a:t>7/1/2020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1017EA1-2A42-432B-8651-867C60F8A652}" type="datetime1">
              <a:rPr lang="el-GR" smtClean="0"/>
              <a:t>7/1/2020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78E0B35-C73E-49DE-9EA0-4D9F6C87E1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9209C-0F2D-4A2B-81C1-73B1EF730F5E}" type="datetime1">
              <a:rPr lang="el-GR" smtClean="0"/>
              <a:t>7/1/2020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E0B35-C73E-49DE-9EA0-4D9F6C87E10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0.png"/></Relationships>
</file>

<file path=ppt/slides/_rels/slide100.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730.png"/><Relationship Id="rId4" Type="http://schemas.openxmlformats.org/officeDocument/2006/relationships/image" Target="../media/image72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105.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131.emf"/><Relationship Id="rId3" Type="http://schemas.openxmlformats.org/officeDocument/2006/relationships/image" Target="../media/image124.emf"/><Relationship Id="rId7" Type="http://schemas.openxmlformats.org/officeDocument/2006/relationships/image" Target="../media/image130.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emf"/></Relationships>
</file>

<file path=ppt/slides/_rels/slide11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34.emf"/></Relationships>
</file>

<file path=ppt/slides/_rels/slide11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tiff"/><Relationship Id="rId1" Type="http://schemas.openxmlformats.org/officeDocument/2006/relationships/slideLayout" Target="../slideLayouts/slideLayout2.xml"/><Relationship Id="rId4" Type="http://schemas.openxmlformats.org/officeDocument/2006/relationships/image" Target="../media/image126.tiff"/></Relationships>
</file>

<file path=ppt/slides/_rels/slide117.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wmf"/></Relationships>
</file>

<file path=ppt/slides/_rels/slide120.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38.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tiff"/><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35.tiff"/><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123.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emf"/><Relationship Id="rId1" Type="http://schemas.openxmlformats.org/officeDocument/2006/relationships/slideLayout" Target="../slideLayouts/slideLayout2.xml"/><Relationship Id="rId4" Type="http://schemas.openxmlformats.org/officeDocument/2006/relationships/image" Target="../media/image143.emf"/></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emf"/><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4.emf"/><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2.xml"/><Relationship Id="rId4" Type="http://schemas.openxmlformats.org/officeDocument/2006/relationships/image" Target="../media/image156.emf"/></Relationships>
</file>

<file path=ppt/slides/_rels/slide136.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hyperlink" Target="http://snap.stanford.edu/proj/embeddings-www/" TargetMode="External"/><Relationship Id="rId2" Type="http://schemas.openxmlformats.org/officeDocument/2006/relationships/hyperlink" Target="http://cs.stanford.edu/~jur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wmf"/><Relationship Id="rId5" Type="http://schemas.openxmlformats.org/officeDocument/2006/relationships/image" Target="../media/image3.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2.wmf"/></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image" Target="../media/image13.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3.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6.emf"/><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notesSlide" Target="../notesSlides/notesSlide15.xm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image" Target="NULL"/><Relationship Id="rId30" Type="http://schemas.openxmlformats.org/officeDocument/2006/relationships/image" Target="NULL"/></Relationships>
</file>

<file path=ppt/slides/_rels/slide4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NULL"/><Relationship Id="rId21" Type="http://schemas.openxmlformats.org/officeDocument/2006/relationships/customXml" Target="../ink/ink2.xm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5" Type="http://schemas.openxmlformats.org/officeDocument/2006/relationships/customXml" Target="../ink/ink4.xml"/><Relationship Id="rId2" Type="http://schemas.openxmlformats.org/officeDocument/2006/relationships/image" Target="NULL"/><Relationship Id="rId16" Type="http://schemas.openxmlformats.org/officeDocument/2006/relationships/image" Target="NULL"/><Relationship Id="rId20" Type="http://schemas.openxmlformats.org/officeDocument/2006/relationships/image" Target="NULL"/><Relationship Id="rId29"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customXml" Target="../ink/ink3.xml"/><Relationship Id="rId28" Type="http://schemas.openxmlformats.org/officeDocument/2006/relationships/image" Target="NULL"/><Relationship Id="rId10" Type="http://schemas.openxmlformats.org/officeDocument/2006/relationships/image" Target="NULL"/><Relationship Id="rId19" Type="http://schemas.openxmlformats.org/officeDocument/2006/relationships/customXml" Target="../ink/ink1.xm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 Id="rId27" Type="http://schemas.openxmlformats.org/officeDocument/2006/relationships/customXml" Target="../ink/ink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40.png"/><Relationship Id="rId1" Type="http://schemas.openxmlformats.org/officeDocument/2006/relationships/slideLayout" Target="../slideLayouts/slideLayout2.xml"/><Relationship Id="rId4" Type="http://schemas.openxmlformats.org/officeDocument/2006/relationships/image" Target="../media/image9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5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3.pn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50.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220.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0.png"/><Relationship Id="rId4" Type="http://schemas.openxmlformats.org/officeDocument/2006/relationships/image" Target="../media/image190.png"/></Relationships>
</file>

<file path=ppt/slides/_rels/slide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40.png"/><Relationship Id="rId7" Type="http://schemas.openxmlformats.org/officeDocument/2006/relationships/image" Target="../media/image240.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30.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6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3.png"/><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350.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610.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30.png"/><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 Id="rId4" Type="http://schemas.openxmlformats.org/officeDocument/2006/relationships/image" Target="../media/image93.emf"/></Relationships>
</file>

<file path=ppt/slides/_rels/slide81.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image" Target="../media/image91.emf"/><Relationship Id="rId1" Type="http://schemas.openxmlformats.org/officeDocument/2006/relationships/slideLayout" Target="../slideLayouts/slideLayout7.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8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0.png"/><Relationship Id="rId2" Type="http://schemas.openxmlformats.org/officeDocument/2006/relationships/image" Target="../media/image860.png"/><Relationship Id="rId1" Type="http://schemas.openxmlformats.org/officeDocument/2006/relationships/slideLayout" Target="../slideLayouts/slideLayout2.xml"/><Relationship Id="rId5" Type="http://schemas.openxmlformats.org/officeDocument/2006/relationships/image" Target="../media/image102.emf"/><Relationship Id="rId4" Type="http://schemas.openxmlformats.org/officeDocument/2006/relationships/image" Target="../media/image880.pn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6.png"/><Relationship Id="rId7" Type="http://schemas.openxmlformats.org/officeDocument/2006/relationships/image" Target="../media/image61.png"/><Relationship Id="rId12"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2.png"/><Relationship Id="rId10" Type="http://schemas.openxmlformats.org/officeDocument/2006/relationships/image" Target="../media/image691.png"/><Relationship Id="rId9" Type="http://schemas.openxmlformats.org/officeDocument/2006/relationships/image" Target="../media/image103.emf"/><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image" Target="../media/image105.emf"/><Relationship Id="rId1" Type="http://schemas.openxmlformats.org/officeDocument/2006/relationships/slideLayout" Target="../slideLayouts/slideLayout7.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 Id="rId9" Type="http://schemas.openxmlformats.org/officeDocument/2006/relationships/image" Target="../media/image112.emf"/></Relationships>
</file>

<file path=ppt/slides/_rels/slide9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14.emf"/></Relationships>
</file>

<file path=ppt/slides/_rels/slide9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oleObject" Target="../embeddings/oleObject13.bin"/><Relationship Id="rId3" Type="http://schemas.openxmlformats.org/officeDocument/2006/relationships/notesSlide" Target="../notesSlides/notesSlide20.xml"/><Relationship Id="rId7" Type="http://schemas.openxmlformats.org/officeDocument/2006/relationships/image" Target="../media/image96.png"/><Relationship Id="rId12" Type="http://schemas.openxmlformats.org/officeDocument/2006/relationships/image" Target="../media/image116.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95.png"/><Relationship Id="rId11" Type="http://schemas.openxmlformats.org/officeDocument/2006/relationships/oleObject" Target="../embeddings/oleObject12.bin"/><Relationship Id="rId5" Type="http://schemas.openxmlformats.org/officeDocument/2006/relationships/image" Target="../media/image91.png"/><Relationship Id="rId10" Type="http://schemas.openxmlformats.org/officeDocument/2006/relationships/image" Target="../media/image115.wmf"/><Relationship Id="rId4" Type="http://schemas.openxmlformats.org/officeDocument/2006/relationships/image" Target="../media/image89.png"/><Relationship Id="rId9" Type="http://schemas.openxmlformats.org/officeDocument/2006/relationships/oleObject" Target="../embeddings/oleObject11.bin"/><Relationship Id="rId14" Type="http://schemas.openxmlformats.org/officeDocument/2006/relationships/image" Target="../media/image117.wmf"/></Relationships>
</file>

<file path=ppt/slides/_rels/slide9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7.png"/><Relationship Id="rId3" Type="http://schemas.openxmlformats.org/officeDocument/2006/relationships/notesSlide" Target="../notesSlides/notesSlide21.xml"/><Relationship Id="rId7" Type="http://schemas.openxmlformats.org/officeDocument/2006/relationships/image" Target="../media/image105.png"/><Relationship Id="rId12" Type="http://schemas.openxmlformats.org/officeDocument/2006/relationships/image" Target="../media/image119.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102.png"/><Relationship Id="rId11" Type="http://schemas.openxmlformats.org/officeDocument/2006/relationships/oleObject" Target="../embeddings/oleObject15.bin"/><Relationship Id="rId5" Type="http://schemas.openxmlformats.org/officeDocument/2006/relationships/image" Target="../media/image101.png"/><Relationship Id="rId10" Type="http://schemas.openxmlformats.org/officeDocument/2006/relationships/image" Target="../media/image118.wmf"/><Relationship Id="rId4" Type="http://schemas.openxmlformats.org/officeDocument/2006/relationships/image" Target="../media/image100.png"/><Relationship Id="rId9" Type="http://schemas.openxmlformats.org/officeDocument/2006/relationships/oleObject" Target="../embeddings/oleObject14.bin"/></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70.png"/></Relationships>
</file>

<file path=ppt/slides/_rels/slide99.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1</a:t>
            </a:fld>
            <a:endParaRPr lang="el-GR"/>
          </a:p>
        </p:txBody>
      </p:sp>
      <p:sp>
        <p:nvSpPr>
          <p:cNvPr id="8194" name="Rectangle 2"/>
          <p:cNvSpPr>
            <a:spLocks noGrp="1" noChangeArrowheads="1"/>
          </p:cNvSpPr>
          <p:nvPr>
            <p:ph type="ctrTitle"/>
          </p:nvPr>
        </p:nvSpPr>
        <p:spPr>
          <a:xfrm>
            <a:off x="611560" y="2083823"/>
            <a:ext cx="7772400" cy="1470025"/>
          </a:xfrm>
        </p:spPr>
        <p:txBody>
          <a:bodyPr/>
          <a:lstStyle/>
          <a:p>
            <a:r>
              <a:rPr lang="en-US" dirty="0">
                <a:solidFill>
                  <a:schemeClr val="accent6">
                    <a:lumMod val="50000"/>
                  </a:schemeClr>
                </a:solidFill>
              </a:rPr>
              <a:t>Online Social Networks and Media </a:t>
            </a:r>
          </a:p>
        </p:txBody>
      </p:sp>
      <p:sp>
        <p:nvSpPr>
          <p:cNvPr id="4" name="Subtitle 3"/>
          <p:cNvSpPr>
            <a:spLocks noGrp="1"/>
          </p:cNvSpPr>
          <p:nvPr>
            <p:ph type="subTitle" idx="1"/>
          </p:nvPr>
        </p:nvSpPr>
        <p:spPr>
          <a:xfrm>
            <a:off x="1403648" y="3861048"/>
            <a:ext cx="6400800" cy="1752600"/>
          </a:xfrm>
        </p:spPr>
        <p:txBody>
          <a:bodyPr/>
          <a:lstStyle/>
          <a:p>
            <a:r>
              <a:rPr lang="en-US" dirty="0">
                <a:solidFill>
                  <a:schemeClr val="tx1"/>
                </a:solidFill>
              </a:rPr>
              <a:t>Graph </a:t>
            </a:r>
            <a:r>
              <a:rPr lang="en-US" dirty="0" err="1">
                <a:solidFill>
                  <a:schemeClr val="tx1"/>
                </a:solidFill>
              </a:rPr>
              <a:t>Embeddings</a:t>
            </a:r>
            <a:endParaRPr lang="en-US" dirty="0">
              <a:solidFill>
                <a:schemeClr val="tx1"/>
              </a:solidFill>
            </a:endParaRPr>
          </a:p>
          <a:p>
            <a:endParaRPr lang="el-GR" dirty="0">
              <a:solidFill>
                <a:schemeClr val="tx1"/>
              </a:solidFill>
            </a:endParaRPr>
          </a:p>
        </p:txBody>
      </p:sp>
    </p:spTree>
    <p:extLst>
      <p:ext uri="{BB962C8B-B14F-4D97-AF65-F5344CB8AC3E}">
        <p14:creationId xmlns:p14="http://schemas.microsoft.com/office/powerpoint/2010/main" val="230737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Shallow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10</a:t>
            </a:fld>
            <a:endParaRPr lang="en-US" dirty="0"/>
          </a:p>
        </p:txBody>
      </p:sp>
      <p:sp>
        <p:nvSpPr>
          <p:cNvPr id="4" name="Rectangle 3"/>
          <p:cNvSpPr/>
          <p:nvPr/>
        </p:nvSpPr>
        <p:spPr>
          <a:xfrm>
            <a:off x="395536" y="2924944"/>
            <a:ext cx="4320479" cy="2192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2009895" y="1930234"/>
            <a:ext cx="1584176" cy="584775"/>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Z</a:t>
            </a:r>
            <a:endParaRPr lang="el-GR" sz="3200" dirty="0">
              <a:latin typeface="Cambria Math" panose="02040503050406030204" pitchFamily="18" charset="0"/>
              <a:ea typeface="Cambria Math" panose="02040503050406030204" pitchFamily="18" charset="0"/>
            </a:endParaRPr>
          </a:p>
        </p:txBody>
      </p:sp>
      <p:sp>
        <p:nvSpPr>
          <p:cNvPr id="15" name="Rectangle 14"/>
          <p:cNvSpPr/>
          <p:nvPr/>
        </p:nvSpPr>
        <p:spPr>
          <a:xfrm>
            <a:off x="1979712" y="2796123"/>
            <a:ext cx="360040" cy="246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a14="http://schemas.microsoft.com/office/drawing/2010/main">
        <mc:Choice Requires="a14">
          <p:sp>
            <p:nvSpPr>
              <p:cNvPr id="16" name="TextBox 15"/>
              <p:cNvSpPr txBox="1"/>
              <p:nvPr/>
            </p:nvSpPr>
            <p:spPr>
              <a:xfrm>
                <a:off x="2105650" y="5371707"/>
                <a:ext cx="20881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m:oMathPara>
                </a14:m>
                <a:endParaRPr lang="el-GR"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105650" y="5371707"/>
                <a:ext cx="208814" cy="369332"/>
              </a:xfrm>
              <a:prstGeom prst="rect">
                <a:avLst/>
              </a:prstGeom>
              <a:blipFill rotWithShape="0">
                <a:blip r:embed="rId3"/>
                <a:stretch>
                  <a:fillRect l="-34286" r="-40000" b="-14754"/>
                </a:stretch>
              </a:blipFill>
            </p:spPr>
            <p:txBody>
              <a:bodyPr/>
              <a:lstStyle/>
              <a:p>
                <a:r>
                  <a:rPr lang="el-GR">
                    <a:noFill/>
                  </a:rPr>
                  <a:t> </a:t>
                </a:r>
              </a:p>
            </p:txBody>
          </p:sp>
        </mc:Fallback>
      </mc:AlternateContent>
      <p:sp>
        <p:nvSpPr>
          <p:cNvPr id="17" name="TextBox 16"/>
          <p:cNvSpPr txBox="1"/>
          <p:nvPr/>
        </p:nvSpPr>
        <p:spPr>
          <a:xfrm>
            <a:off x="2044155" y="2475697"/>
            <a:ext cx="231154" cy="338554"/>
          </a:xfrm>
          <a:prstGeom prst="rect">
            <a:avLst/>
          </a:prstGeom>
          <a:noFill/>
        </p:spPr>
        <p:txBody>
          <a:bodyPr wrap="none" rtlCol="0">
            <a:spAutoFit/>
          </a:bodyPr>
          <a:lstStyle/>
          <a:p>
            <a:r>
              <a:rPr lang="en-US" sz="1600" i="1" dirty="0">
                <a:solidFill>
                  <a:srgbClr val="FF0000"/>
                </a:solidFill>
              </a:rPr>
              <a:t>i</a:t>
            </a:r>
            <a:endParaRPr lang="el-GR" sz="1600" i="1" dirty="0">
              <a:solidFill>
                <a:srgbClr val="FF0000"/>
              </a:solidFill>
            </a:endParaRPr>
          </a:p>
        </p:txBody>
      </p:sp>
      <mc:AlternateContent xmlns:mc="http://schemas.openxmlformats.org/markup-compatibility/2006" xmlns:a14="http://schemas.microsoft.com/office/drawing/2010/main">
        <mc:Choice Requires="a14">
          <p:sp>
            <p:nvSpPr>
              <p:cNvPr id="20" name="TextBox 19"/>
              <p:cNvSpPr txBox="1"/>
              <p:nvPr/>
            </p:nvSpPr>
            <p:spPr>
              <a:xfrm>
                <a:off x="3122711" y="1520320"/>
                <a:ext cx="3186608"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𝐸𝑁𝐶</m:t>
                      </m:r>
                      <m:d>
                        <m:dPr>
                          <m:ctrlPr>
                            <a:rPr lang="en-US" sz="3600" b="0" i="1" smtClean="0">
                              <a:latin typeface="Cambria Math" panose="02040503050406030204" pitchFamily="18" charset="0"/>
                            </a:rPr>
                          </m:ctrlPr>
                        </m:dPr>
                        <m:e>
                          <m:r>
                            <a:rPr lang="en-US" sz="3600" b="0" i="1" smtClean="0">
                              <a:latin typeface="Cambria Math" panose="02040503050406030204" pitchFamily="18" charset="0"/>
                            </a:rPr>
                            <m:t>𝑖</m:t>
                          </m:r>
                        </m:e>
                      </m:d>
                      <m:r>
                        <a:rPr lang="en-US" sz="3600" b="0" i="1" smtClean="0">
                          <a:latin typeface="Cambria Math" panose="02040503050406030204" pitchFamily="18" charset="0"/>
                        </a:rPr>
                        <m:t>=</m:t>
                      </m:r>
                      <m:r>
                        <a:rPr lang="en-US" sz="3600" b="0" i="1" smtClean="0">
                          <a:latin typeface="Cambria Math" panose="02040503050406030204" pitchFamily="18" charset="0"/>
                        </a:rPr>
                        <m:t>𝑍</m:t>
                      </m:r>
                      <m:r>
                        <a:rPr lang="en-US" sz="3600" b="0" i="1" smtClean="0">
                          <a:latin typeface="Cambria Math" panose="02040503050406030204" pitchFamily="18" charset="0"/>
                        </a:rPr>
                        <m:t> </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𝐼</m:t>
                          </m:r>
                        </m:e>
                        <m:sub>
                          <m:r>
                            <a:rPr lang="en-US" sz="3600" b="0" i="1" smtClean="0">
                              <a:latin typeface="Cambria Math" panose="02040503050406030204" pitchFamily="18" charset="0"/>
                            </a:rPr>
                            <m:t>𝑖</m:t>
                          </m:r>
                        </m:sub>
                      </m:sSub>
                    </m:oMath>
                  </m:oMathPara>
                </a14:m>
                <a:endParaRPr lang="el-GR"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122711" y="1520320"/>
                <a:ext cx="3186608" cy="646331"/>
              </a:xfrm>
              <a:prstGeom prst="rect">
                <a:avLst/>
              </a:prstGeom>
              <a:blipFill rotWithShape="0">
                <a:blip r:embed="rId4"/>
                <a:stretch>
                  <a:fillRect/>
                </a:stretch>
              </a:blipFill>
            </p:spPr>
            <p:txBody>
              <a:bodyPr/>
              <a:lstStyle/>
              <a:p>
                <a:r>
                  <a:rPr lang="el-GR">
                    <a:noFill/>
                  </a:rPr>
                  <a:t> </a:t>
                </a:r>
              </a:p>
            </p:txBody>
          </p:sp>
        </mc:Fallback>
      </mc:AlternateContent>
      <p:sp>
        <p:nvSpPr>
          <p:cNvPr id="31" name="TextBox 30"/>
          <p:cNvSpPr txBox="1"/>
          <p:nvPr/>
        </p:nvSpPr>
        <p:spPr>
          <a:xfrm>
            <a:off x="4853957" y="3599628"/>
            <a:ext cx="263214" cy="276999"/>
          </a:xfrm>
          <a:prstGeom prst="rect">
            <a:avLst/>
          </a:prstGeom>
          <a:noFill/>
        </p:spPr>
        <p:txBody>
          <a:bodyPr wrap="none" rtlCol="0">
            <a:spAutoFit/>
          </a:bodyPr>
          <a:lstStyle/>
          <a:p>
            <a:r>
              <a:rPr lang="en-US" sz="1200" dirty="0"/>
              <a:t>0</a:t>
            </a:r>
            <a:endParaRPr lang="el-GR" sz="1200" dirty="0"/>
          </a:p>
        </p:txBody>
      </p:sp>
      <p:sp>
        <p:nvSpPr>
          <p:cNvPr id="32" name="TextBox 31"/>
          <p:cNvSpPr txBox="1"/>
          <p:nvPr/>
        </p:nvSpPr>
        <p:spPr>
          <a:xfrm>
            <a:off x="5106668" y="3606216"/>
            <a:ext cx="263214" cy="276999"/>
          </a:xfrm>
          <a:prstGeom prst="rect">
            <a:avLst/>
          </a:prstGeom>
          <a:noFill/>
        </p:spPr>
        <p:txBody>
          <a:bodyPr wrap="none" rtlCol="0">
            <a:spAutoFit/>
          </a:bodyPr>
          <a:lstStyle/>
          <a:p>
            <a:r>
              <a:rPr lang="en-US" sz="1200" dirty="0"/>
              <a:t>0</a:t>
            </a:r>
            <a:endParaRPr lang="el-GR" sz="1200" dirty="0"/>
          </a:p>
        </p:txBody>
      </p:sp>
      <p:sp>
        <p:nvSpPr>
          <p:cNvPr id="33" name="TextBox 32"/>
          <p:cNvSpPr txBox="1"/>
          <p:nvPr/>
        </p:nvSpPr>
        <p:spPr>
          <a:xfrm>
            <a:off x="6030902" y="3602139"/>
            <a:ext cx="263214" cy="276999"/>
          </a:xfrm>
          <a:prstGeom prst="rect">
            <a:avLst/>
          </a:prstGeom>
          <a:noFill/>
        </p:spPr>
        <p:txBody>
          <a:bodyPr wrap="none" rtlCol="0">
            <a:spAutoFit/>
          </a:bodyPr>
          <a:lstStyle/>
          <a:p>
            <a:r>
              <a:rPr lang="en-US" sz="1200" dirty="0"/>
              <a:t>1</a:t>
            </a:r>
            <a:endParaRPr lang="el-GR" sz="1200" dirty="0"/>
          </a:p>
        </p:txBody>
      </p:sp>
      <p:graphicFrame>
        <p:nvGraphicFramePr>
          <p:cNvPr id="40" name="Table 39"/>
          <p:cNvGraphicFramePr>
            <a:graphicFrameLocks noGrp="1"/>
          </p:cNvGraphicFramePr>
          <p:nvPr/>
        </p:nvGraphicFramePr>
        <p:xfrm>
          <a:off x="4836679" y="3539016"/>
          <a:ext cx="3384376" cy="365760"/>
        </p:xfrm>
        <a:graphic>
          <a:graphicData uri="http://schemas.openxmlformats.org/drawingml/2006/table">
            <a:tbl>
              <a:tblPr/>
              <a:tblGrid>
                <a:gridCol w="3384376">
                  <a:extLst>
                    <a:ext uri="{9D8B030D-6E8A-4147-A177-3AD203B41FA5}">
                      <a16:colId xmlns:a16="http://schemas.microsoft.com/office/drawing/2014/main" val="20000"/>
                    </a:ext>
                  </a:extLst>
                </a:gridCol>
              </a:tblGrid>
              <a:tr h="325390">
                <a:tc>
                  <a:txBody>
                    <a:bodyPr/>
                    <a:lstStyle/>
                    <a:p>
                      <a:endParaRPr lang="el-GR"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000"/>
                  </a:ext>
                </a:extLst>
              </a:tr>
            </a:tbl>
          </a:graphicData>
        </a:graphic>
      </p:graphicFrame>
      <p:cxnSp>
        <p:nvCxnSpPr>
          <p:cNvPr id="42" name="Straight Connector 41"/>
          <p:cNvCxnSpPr/>
          <p:nvPr/>
        </p:nvCxnSpPr>
        <p:spPr>
          <a:xfrm>
            <a:off x="5099893"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5363107"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24128"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276839"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933023" y="3539016"/>
            <a:ext cx="0" cy="3693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949150" y="3554616"/>
            <a:ext cx="263214" cy="276999"/>
          </a:xfrm>
          <a:prstGeom prst="rect">
            <a:avLst/>
          </a:prstGeom>
          <a:noFill/>
        </p:spPr>
        <p:txBody>
          <a:bodyPr wrap="none" rtlCol="0">
            <a:spAutoFit/>
          </a:bodyPr>
          <a:lstStyle/>
          <a:p>
            <a:r>
              <a:rPr lang="en-US" sz="1200" dirty="0"/>
              <a:t>0</a:t>
            </a:r>
            <a:endParaRPr lang="el-GR" sz="1200" dirty="0"/>
          </a:p>
        </p:txBody>
      </p:sp>
      <p:sp>
        <p:nvSpPr>
          <p:cNvPr id="26" name="TextBox 25"/>
          <p:cNvSpPr txBox="1"/>
          <p:nvPr/>
        </p:nvSpPr>
        <p:spPr>
          <a:xfrm>
            <a:off x="6062962" y="3176562"/>
            <a:ext cx="231154" cy="338554"/>
          </a:xfrm>
          <a:prstGeom prst="rect">
            <a:avLst/>
          </a:prstGeom>
          <a:noFill/>
        </p:spPr>
        <p:txBody>
          <a:bodyPr wrap="none" rtlCol="0">
            <a:spAutoFit/>
          </a:bodyPr>
          <a:lstStyle/>
          <a:p>
            <a:r>
              <a:rPr lang="en-US" sz="1600" i="1" dirty="0">
                <a:solidFill>
                  <a:srgbClr val="FF0000"/>
                </a:solidFill>
              </a:rPr>
              <a:t>i</a:t>
            </a:r>
            <a:endParaRPr lang="el-GR" sz="1600" i="1" dirty="0">
              <a:solidFill>
                <a:srgbClr val="FF0000"/>
              </a:solidFill>
            </a:endParaRPr>
          </a:p>
        </p:txBody>
      </p:sp>
      <p:sp>
        <p:nvSpPr>
          <p:cNvPr id="3" name="TextBox 2"/>
          <p:cNvSpPr txBox="1"/>
          <p:nvPr/>
        </p:nvSpPr>
        <p:spPr>
          <a:xfrm>
            <a:off x="5099892" y="4242739"/>
            <a:ext cx="3288531" cy="646331"/>
          </a:xfrm>
          <a:prstGeom prst="rect">
            <a:avLst/>
          </a:prstGeom>
          <a:noFill/>
        </p:spPr>
        <p:txBody>
          <a:bodyPr wrap="square" rtlCol="0">
            <a:spAutoFit/>
          </a:bodyPr>
          <a:lstStyle/>
          <a:p>
            <a:r>
              <a:rPr lang="en-US" dirty="0">
                <a:solidFill>
                  <a:srgbClr val="FF0000"/>
                </a:solidFill>
              </a:rPr>
              <a:t>One-hot</a:t>
            </a:r>
            <a:r>
              <a:rPr lang="en-US" dirty="0"/>
              <a:t> or </a:t>
            </a:r>
            <a:r>
              <a:rPr lang="en-US" dirty="0">
                <a:solidFill>
                  <a:srgbClr val="FF0000"/>
                </a:solidFill>
              </a:rPr>
              <a:t>indicator vector</a:t>
            </a:r>
            <a:r>
              <a:rPr lang="en-US" dirty="0"/>
              <a:t>, all 0s but position </a:t>
            </a:r>
            <a:r>
              <a:rPr lang="en-US" i="1" dirty="0"/>
              <a:t>i</a:t>
            </a:r>
            <a:endParaRPr lang="el-GR" i="1" dirty="0"/>
          </a:p>
        </p:txBody>
      </p:sp>
      <mc:AlternateContent xmlns:mc="http://schemas.openxmlformats.org/markup-compatibility/2006" xmlns:a14="http://schemas.microsoft.com/office/drawing/2010/main">
        <mc:Choice Requires="a14">
          <p:sp>
            <p:nvSpPr>
              <p:cNvPr id="6" name="TextBox 5"/>
              <p:cNvSpPr txBox="1"/>
              <p:nvPr/>
            </p:nvSpPr>
            <p:spPr>
              <a:xfrm>
                <a:off x="6336438" y="2811749"/>
                <a:ext cx="2021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𝑖</m:t>
                          </m:r>
                        </m:sub>
                      </m:sSub>
                    </m:oMath>
                  </m:oMathPara>
                </a14:m>
                <a:endParaRPr lang="el-GR" dirty="0"/>
              </a:p>
            </p:txBody>
          </p:sp>
        </mc:Choice>
        <mc:Fallback xmlns="">
          <p:sp>
            <p:nvSpPr>
              <p:cNvPr id="6" name="TextBox 5"/>
              <p:cNvSpPr txBox="1">
                <a:spLocks noRot="1" noChangeAspect="1" noMove="1" noResize="1" noEditPoints="1" noAdjustHandles="1" noChangeArrowheads="1" noChangeShapeType="1" noTextEdit="1"/>
              </p:cNvSpPr>
              <p:nvPr/>
            </p:nvSpPr>
            <p:spPr>
              <a:xfrm>
                <a:off x="6336438" y="2811749"/>
                <a:ext cx="202171" cy="276999"/>
              </a:xfrm>
              <a:prstGeom prst="rect">
                <a:avLst/>
              </a:prstGeom>
              <a:blipFill rotWithShape="0">
                <a:blip r:embed="rId5"/>
                <a:stretch>
                  <a:fillRect l="-26471" r="-8824" b="-17391"/>
                </a:stretch>
              </a:blipFill>
            </p:spPr>
            <p:txBody>
              <a:bodyPr/>
              <a:lstStyle/>
              <a:p>
                <a:r>
                  <a:rPr lang="el-GR">
                    <a:noFill/>
                  </a:rPr>
                  <a:t> </a:t>
                </a:r>
              </a:p>
            </p:txBody>
          </p:sp>
        </mc:Fallback>
      </mc:AlternateContent>
      <p:sp>
        <p:nvSpPr>
          <p:cNvPr id="10" name="TextBox 9"/>
          <p:cNvSpPr txBox="1"/>
          <p:nvPr/>
        </p:nvSpPr>
        <p:spPr>
          <a:xfrm>
            <a:off x="251520" y="1009120"/>
            <a:ext cx="4734044" cy="461665"/>
          </a:xfrm>
          <a:prstGeom prst="rect">
            <a:avLst/>
          </a:prstGeom>
          <a:noFill/>
        </p:spPr>
        <p:txBody>
          <a:bodyPr wrap="square" rtlCol="0">
            <a:spAutoFit/>
          </a:bodyPr>
          <a:lstStyle/>
          <a:p>
            <a:r>
              <a:rPr lang="en-US" sz="2400" dirty="0"/>
              <a:t>Encoder is an embedding lookup</a:t>
            </a:r>
            <a:endParaRPr lang="el-GR" sz="2400" dirty="0"/>
          </a:p>
        </p:txBody>
      </p:sp>
    </p:spTree>
    <p:extLst>
      <p:ext uri="{BB962C8B-B14F-4D97-AF65-F5344CB8AC3E}">
        <p14:creationId xmlns:p14="http://schemas.microsoft.com/office/powerpoint/2010/main" val="4235071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405" y="7128"/>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100</a:t>
            </a:fld>
            <a:endParaRPr lang="el-GR" dirty="0"/>
          </a:p>
        </p:txBody>
      </p:sp>
      <mc:AlternateContent xmlns:mc="http://schemas.openxmlformats.org/markup-compatibility/2006" xmlns:a14="http://schemas.microsoft.com/office/drawing/2010/main">
        <mc:Choice Requires="a14">
          <p:sp>
            <p:nvSpPr>
              <p:cNvPr id="9" name="TextBox 8"/>
              <p:cNvSpPr txBox="1"/>
              <p:nvPr/>
            </p:nvSpPr>
            <p:spPr>
              <a:xfrm>
                <a:off x="179512" y="1374504"/>
                <a:ext cx="9080884" cy="507960"/>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𝑘</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 </m:t>
                    </m:r>
                    <m:nary>
                      <m:naryPr>
                        <m:chr m:val="∑"/>
                        <m:supHide m:val="on"/>
                        <m:ctrlPr>
                          <a:rPr lang="en-US" sz="2400" i="1" smtClean="0">
                            <a:solidFill>
                              <a:schemeClr val="tx1"/>
                            </a:solidFill>
                            <a:latin typeface="Cambria Math" panose="02040503050406030204" pitchFamily="18" charset="0"/>
                          </a:rPr>
                        </m:ctrlPr>
                      </m:naryPr>
                      <m:sub>
                        <m:r>
                          <m:rPr>
                            <m:brk m:alnAt="7"/>
                          </m:rPr>
                          <a:rPr lang="en-US" sz="2400" b="0" i="1" smtClean="0">
                            <a:solidFill>
                              <a:schemeClr val="tx1"/>
                            </a:solidFill>
                            <a:latin typeface="Cambria Math"/>
                          </a:rPr>
                          <m:t>𝑗</m:t>
                        </m:r>
                        <m:r>
                          <a:rPr lang="en-US" sz="2400" b="0" i="1" smtClean="0">
                            <a:solidFill>
                              <a:schemeClr val="tx1"/>
                            </a:solidFill>
                            <a:latin typeface="Cambria Math"/>
                          </a:rPr>
                          <m:t> ∈ </m:t>
                        </m:r>
                        <m:r>
                          <m:rPr>
                            <m:brk m:alnAt="7"/>
                          </m:rPr>
                          <a:rPr lang="en-US" sz="2400" b="0" i="1" smtClean="0">
                            <a:solidFill>
                              <a:schemeClr val="tx1"/>
                            </a:solidFill>
                            <a:latin typeface="Cambria Math"/>
                            <a:ea typeface="Cambria Math"/>
                          </a:rPr>
                          <m:t>𝑉</m:t>
                        </m:r>
                      </m:sub>
                      <m:sup/>
                      <m:e>
                        <m:r>
                          <a:rPr lang="en-US" sz="2400" b="0" i="1" smtClean="0">
                            <a:solidFill>
                              <a:schemeClr val="tx1"/>
                            </a:solidFill>
                            <a:latin typeface="Cambria Math"/>
                          </a:rPr>
                          <m:t> (</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a:rPr>
                              <m:t>𝑝</m:t>
                            </m:r>
                          </m:e>
                          <m:sub>
                            <m:r>
                              <a:rPr lang="en-US" sz="2400" b="0" i="1" smtClean="0">
                                <a:solidFill>
                                  <a:schemeClr val="tx1"/>
                                </a:solidFill>
                                <a:latin typeface="Cambria Math"/>
                              </a:rPr>
                              <m:t>𝑘</m:t>
                            </m:r>
                          </m:sub>
                        </m:sSub>
                        <m:d>
                          <m:dPr>
                            <m:ctrlPr>
                              <a:rPr lang="en-US" sz="2400" i="1">
                                <a:solidFill>
                                  <a:schemeClr val="tx1"/>
                                </a:solidFill>
                                <a:latin typeface="Cambria Math" panose="02040503050406030204" pitchFamily="18" charset="0"/>
                              </a:rPr>
                            </m:ctrlPr>
                          </m:dPr>
                          <m:e>
                            <m:r>
                              <a:rPr lang="en-US" sz="2400" b="0" i="1" smtClean="0">
                                <a:solidFill>
                                  <a:schemeClr val="tx1"/>
                                </a:solidFill>
                                <a:latin typeface="Cambria Math"/>
                              </a:rPr>
                              <m:t>𝑗</m:t>
                            </m:r>
                          </m:e>
                          <m:e>
                            <m:r>
                              <a:rPr lang="en-US" sz="2400" i="1">
                                <a:solidFill>
                                  <a:schemeClr val="tx1"/>
                                </a:solidFill>
                                <a:latin typeface="Cambria Math"/>
                              </a:rPr>
                              <m:t>𝑖</m:t>
                            </m:r>
                          </m:e>
                        </m:d>
                        <m:r>
                          <m:rPr>
                            <m:nor/>
                          </m:rPr>
                          <a:rPr lang="en-US" sz="2400" b="0" i="0" smtClean="0">
                            <a:solidFill>
                              <a:schemeClr val="tx1"/>
                            </a:solidFill>
                            <a:latin typeface="Cambria Math"/>
                          </a:rPr>
                          <m:t> </m:t>
                        </m:r>
                        <m:r>
                          <m:rPr>
                            <m:nor/>
                          </m:rPr>
                          <a:rPr lang="en-US" sz="2400" b="0" i="0" smtClean="0">
                            <a:solidFill>
                              <a:schemeClr val="tx1"/>
                            </a:solidFill>
                            <a:latin typeface="Cambria Math"/>
                          </a:rPr>
                          <m:t>log</m:t>
                        </m:r>
                        <m:r>
                          <a:rPr lang="en-US" sz="2400" b="0" i="1" smtClean="0">
                            <a:solidFill>
                              <a:schemeClr val="tx1"/>
                            </a:solidFill>
                            <a:latin typeface="Cambria Math"/>
                          </a:rPr>
                          <m:t> </m:t>
                        </m:r>
                        <m:r>
                          <a:rPr lang="en-US" sz="2400" b="0" i="1" smtClean="0">
                            <a:solidFill>
                              <a:schemeClr val="tx1"/>
                            </a:solidFill>
                            <a:latin typeface="Cambria Math"/>
                            <a:ea typeface="Cambria Math"/>
                          </a:rPr>
                          <m:t>𝜎</m:t>
                        </m:r>
                        <m:r>
                          <a:rPr lang="en-US" sz="2400" b="0" i="1" smtClean="0">
                            <a:solidFill>
                              <a:schemeClr val="tx1"/>
                            </a:solidFill>
                            <a:latin typeface="Cambria Math"/>
                            <a:ea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𝑖</m:t>
                            </m:r>
                          </m:sub>
                        </m:sSub>
                      </m:e>
                    </m:nary>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a:rPr lang="en-US" sz="2400" b="0" i="1" smtClean="0">
                            <a:solidFill>
                              <a:schemeClr val="tx1"/>
                            </a:solidFill>
                            <a:latin typeface="Cambria Math"/>
                          </a:rPr>
                          <m:t>𝑧</m:t>
                        </m:r>
                      </m:e>
                      <m:sub>
                        <m:r>
                          <a:rPr lang="en-US" sz="2400" b="0" i="1" smtClean="0">
                            <a:solidFill>
                              <a:schemeClr val="tx1"/>
                            </a:solidFill>
                            <a:latin typeface="Cambria Math"/>
                          </a:rPr>
                          <m:t>𝑗</m:t>
                        </m:r>
                      </m:sub>
                    </m:sSub>
                    <m:r>
                      <a:rPr lang="en-US" sz="2400" b="0" i="1" smtClean="0">
                        <a:solidFill>
                          <a:schemeClr val="tx1"/>
                        </a:solidFill>
                        <a:latin typeface="Cambria Math"/>
                      </a:rPr>
                      <m:t>))+</m:t>
                    </m:r>
                    <m:r>
                      <a:rPr lang="el-GR" sz="2400" b="0" i="1" smtClean="0">
                        <a:latin typeface="Cambria Math"/>
                      </a:rPr>
                      <m:t>𝜆</m:t>
                    </m:r>
                    <m:r>
                      <a:rPr lang="el-GR" sz="2400" b="0" i="1" smtClean="0">
                        <a:latin typeface="Cambria Math"/>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a:rPr>
                          <m:t>𝐸</m:t>
                        </m:r>
                      </m:e>
                      <m:sub>
                        <m:r>
                          <a:rPr lang="en-US" sz="2400" b="0" i="1" smtClean="0">
                            <a:solidFill>
                              <a:schemeClr val="tx1"/>
                            </a:solidFill>
                            <a:latin typeface="Cambria Math"/>
                          </a:rPr>
                          <m:t>𝑗</m:t>
                        </m:r>
                        <m:r>
                          <a:rPr lang="en-US" sz="2400" b="0" i="1" smtClean="0">
                            <a:solidFill>
                              <a:schemeClr val="tx1"/>
                            </a:solidFill>
                            <a:latin typeface="Cambria Math"/>
                          </a:rPr>
                          <m:t>′</m:t>
                        </m:r>
                        <m:r>
                          <a:rPr lang="en-US" sz="2400" b="0" i="1" smtClean="0">
                            <a:solidFill>
                              <a:schemeClr val="tx1"/>
                            </a:solidFill>
                            <a:latin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𝑝</m:t>
                            </m:r>
                          </m:e>
                          <m:sub>
                            <m:r>
                              <a:rPr lang="en-US" sz="2400" b="0" i="1" smtClean="0">
                                <a:solidFill>
                                  <a:schemeClr val="tx1"/>
                                </a:solidFill>
                                <a:latin typeface="Cambria Math"/>
                                <a:ea typeface="Cambria Math"/>
                              </a:rPr>
                              <m:t>𝑘</m:t>
                            </m:r>
                          </m:sub>
                        </m:sSub>
                        <m:r>
                          <a:rPr lang="en-US" sz="2400" b="0" i="1" smtClean="0">
                            <a:solidFill>
                              <a:schemeClr val="tx1"/>
                            </a:solidFill>
                            <a:latin typeface="Cambria Math"/>
                            <a:ea typeface="Cambria Math"/>
                          </a:rPr>
                          <m:t>(</m:t>
                        </m:r>
                        <m:r>
                          <a:rPr lang="en-US" sz="2400" b="0" i="1" smtClean="0">
                            <a:solidFill>
                              <a:schemeClr val="tx1"/>
                            </a:solidFill>
                            <a:latin typeface="Cambria Math"/>
                            <a:ea typeface="Cambria Math"/>
                          </a:rPr>
                          <m:t>𝑉</m:t>
                        </m:r>
                        <m:r>
                          <a:rPr lang="en-US" sz="2400" b="0" i="1" smtClean="0">
                            <a:solidFill>
                              <a:schemeClr val="tx1"/>
                            </a:solidFill>
                            <a:latin typeface="Cambria Math"/>
                            <a:ea typeface="Cambria Math"/>
                          </a:rPr>
                          <m:t>)</m:t>
                        </m:r>
                      </m:sub>
                    </m:sSub>
                    <m:r>
                      <a:rPr lang="en-US" sz="2400" b="0" i="1" smtClean="0">
                        <a:solidFill>
                          <a:schemeClr val="tx1"/>
                        </a:solidFill>
                        <a:latin typeface="Cambria Math"/>
                      </a:rPr>
                      <m:t>[</m:t>
                    </m:r>
                    <m:r>
                      <m:rPr>
                        <m:nor/>
                      </m:rPr>
                      <a:rPr lang="en-US" sz="2400" b="0" i="0" smtClean="0">
                        <a:solidFill>
                          <a:schemeClr val="tx1"/>
                        </a:solidFill>
                        <a:latin typeface="Cambria Math"/>
                      </a:rPr>
                      <m:t>log</m:t>
                    </m:r>
                    <m:r>
                      <a:rPr lang="en-US" sz="2400" b="0" i="1" smtClean="0">
                        <a:solidFill>
                          <a:schemeClr val="tx1"/>
                        </a:solidFill>
                        <a:latin typeface="Cambria Math"/>
                      </a:rPr>
                      <m:t> </m:t>
                    </m:r>
                    <m:r>
                      <a:rPr lang="en-US" sz="2400" b="0" i="1" smtClean="0">
                        <a:solidFill>
                          <a:schemeClr val="tx1"/>
                        </a:solidFill>
                        <a:latin typeface="Cambria Math"/>
                        <a:ea typeface="Cambria Math"/>
                      </a:rPr>
                      <m:t>𝜎</m:t>
                    </m:r>
                    <m:r>
                      <a:rPr lang="en-US" sz="2400" b="0" i="1" smtClean="0">
                        <a:solidFill>
                          <a:schemeClr val="tx1"/>
                        </a:solidFill>
                        <a:latin typeface="Cambria Math"/>
                        <a:ea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𝑖</m:t>
                        </m:r>
                      </m:sub>
                    </m:sSub>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 </m:t>
                        </m:r>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a:ea typeface="Cambria Math"/>
                          </a:rPr>
                          <m:t>𝑧</m:t>
                        </m:r>
                      </m:e>
                      <m:sub>
                        <m:sSup>
                          <m:sSupPr>
                            <m:ctrlPr>
                              <a:rPr lang="en-US" sz="2400" b="0" i="1" smtClean="0">
                                <a:solidFill>
                                  <a:schemeClr val="tx1"/>
                                </a:solidFill>
                                <a:latin typeface="Cambria Math" panose="02040503050406030204" pitchFamily="18" charset="0"/>
                                <a:ea typeface="Cambria Math"/>
                              </a:rPr>
                            </m:ctrlPr>
                          </m:sSupPr>
                          <m:e>
                            <m:r>
                              <a:rPr lang="en-US" sz="2400" b="0" i="1" smtClean="0">
                                <a:solidFill>
                                  <a:schemeClr val="tx1"/>
                                </a:solidFill>
                                <a:latin typeface="Cambria Math"/>
                                <a:ea typeface="Cambria Math"/>
                              </a:rPr>
                              <m:t>𝑗</m:t>
                            </m:r>
                          </m:e>
                          <m:sup>
                            <m:r>
                              <a:rPr lang="en-US" sz="2400" b="0" i="1" smtClean="0">
                                <a:solidFill>
                                  <a:schemeClr val="tx1"/>
                                </a:solidFill>
                                <a:latin typeface="Cambria Math"/>
                                <a:ea typeface="Cambria Math"/>
                              </a:rPr>
                              <m:t>′</m:t>
                            </m:r>
                          </m:sup>
                        </m:sSup>
                      </m:sub>
                    </m:sSub>
                    <m:r>
                      <a:rPr lang="en-US" sz="2400" b="0" i="1" smtClean="0">
                        <a:solidFill>
                          <a:schemeClr val="tx1"/>
                        </a:solidFill>
                        <a:latin typeface="Cambria Math"/>
                        <a:ea typeface="Cambria Math"/>
                      </a:rPr>
                      <m:t>)</m:t>
                    </m:r>
                    <m:r>
                      <a:rPr lang="en-US" sz="2400" b="0" i="1" smtClean="0">
                        <a:solidFill>
                          <a:schemeClr val="tx1"/>
                        </a:solidFill>
                        <a:latin typeface="Cambria Math"/>
                      </a:rPr>
                      <m:t> ]</m:t>
                    </m:r>
                  </m:oMath>
                </a14:m>
                <a:r>
                  <a:rPr lang="en-US" sz="2400" dirty="0"/>
                  <a:t> </a:t>
                </a:r>
              </a:p>
            </p:txBody>
          </p:sp>
        </mc:Choice>
        <mc:Fallback xmlns="">
          <p:sp>
            <p:nvSpPr>
              <p:cNvPr id="9" name="TextBox 8"/>
              <p:cNvSpPr txBox="1">
                <a:spLocks noRot="1" noChangeAspect="1" noMove="1" noResize="1" noEditPoints="1" noAdjustHandles="1" noChangeArrowheads="1" noChangeShapeType="1" noTextEdit="1"/>
              </p:cNvSpPr>
              <p:nvPr/>
            </p:nvSpPr>
            <p:spPr>
              <a:xfrm>
                <a:off x="179512" y="1374504"/>
                <a:ext cx="9080884" cy="507960"/>
              </a:xfrm>
              <a:prstGeom prst="rect">
                <a:avLst/>
              </a:prstGeom>
              <a:blipFill rotWithShape="0">
                <a:blip r:embed="rId3"/>
                <a:stretch>
                  <a:fillRect l="-134" t="-116667" b="-16785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55576" y="3005295"/>
                <a:ext cx="7930697" cy="633763"/>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𝑘</m:t>
                        </m:r>
                      </m:sub>
                    </m:sSub>
                    <m:d>
                      <m:dPr>
                        <m:ctrlPr>
                          <a:rPr lang="en-US" sz="2400" b="0" i="1" smtClean="0">
                            <a:latin typeface="Cambria Math" panose="02040503050406030204" pitchFamily="18" charset="0"/>
                          </a:rPr>
                        </m:ctrlPr>
                      </m:dPr>
                      <m:e>
                        <m:r>
                          <a:rPr lang="en-US" sz="2400" b="0" i="1" smtClean="0">
                            <a:latin typeface="Cambria Math"/>
                          </a:rPr>
                          <m:t>𝑖</m:t>
                        </m:r>
                        <m:r>
                          <a:rPr lang="en-US" sz="2400" b="0" i="1" smtClean="0">
                            <a:latin typeface="Cambria Math"/>
                          </a:rPr>
                          <m:t>,</m:t>
                        </m:r>
                        <m:r>
                          <a:rPr lang="en-US" sz="2400" b="0" i="1" smtClean="0">
                            <a:latin typeface="Cambria Math"/>
                          </a:rPr>
                          <m:t>𝑗</m:t>
                        </m:r>
                      </m:e>
                    </m:d>
                    <m:r>
                      <a:rPr lang="en-US" sz="2400" b="0" i="1" smtClean="0">
                        <a:latin typeface="Cambria Math"/>
                      </a:rPr>
                      <m:t>= </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a:rPr>
                          <m:t>𝑖𝑗</m:t>
                        </m:r>
                      </m:sub>
                      <m:sup>
                        <m:r>
                          <a:rPr lang="en-US" sz="2400" b="0" i="1" smtClean="0">
                            <a:latin typeface="Cambria Math" panose="02040503050406030204" pitchFamily="18" charset="0"/>
                          </a:rPr>
                          <m:t>𝑘</m:t>
                        </m:r>
                      </m:sup>
                    </m:sSubSup>
                    <m:r>
                      <m:rPr>
                        <m:nor/>
                      </m:rPr>
                      <a:rPr lang="en-US" sz="2400" b="0" i="0" smtClean="0">
                        <a:latin typeface="Cambria Math"/>
                      </a:rPr>
                      <m:t> </m:t>
                    </m:r>
                    <m:r>
                      <m:rPr>
                        <m:nor/>
                      </m:rPr>
                      <a:rPr lang="en-US" sz="2400" b="0" i="0" smtClean="0">
                        <a:latin typeface="Cambria Math"/>
                      </a:rPr>
                      <m:t>log</m:t>
                    </m:r>
                    <m:r>
                      <a:rPr lang="en-US" sz="2400" b="0" i="1" smtClean="0">
                        <a:latin typeface="Cambria Math"/>
                      </a:rPr>
                      <m:t> </m:t>
                    </m:r>
                    <m:r>
                      <a:rPr lang="en-US" sz="2400" b="0" i="1" smtClean="0">
                        <a:latin typeface="Cambria Math"/>
                        <a:ea typeface="Cambria Math"/>
                      </a:rPr>
                      <m:t>𝜎</m:t>
                    </m:r>
                    <m:d>
                      <m:dPr>
                        <m:ctrlPr>
                          <a:rPr lang="en-US" sz="2400" b="0" i="1" smtClean="0">
                            <a:latin typeface="Cambria Math" panose="02040503050406030204" pitchFamily="18" charset="0"/>
                            <a:ea typeface="Cambria Math"/>
                          </a:rPr>
                        </m:ctrlPr>
                      </m:dPr>
                      <m:e>
                        <m:sSub>
                          <m:sSubPr>
                            <m:ctrlPr>
                              <a:rPr lang="en-US" sz="2400" b="0" i="1" smtClean="0">
                                <a:latin typeface="Cambria Math" panose="02040503050406030204" pitchFamily="18" charset="0"/>
                                <a:ea typeface="Cambria Math"/>
                              </a:rPr>
                            </m:ctrlPr>
                          </m:sSubPr>
                          <m:e>
                            <m:r>
                              <a:rPr lang="en-US" sz="2400" b="0" i="1" smtClean="0">
                                <a:latin typeface="Cambria Math"/>
                                <a:ea typeface="Cambria Math"/>
                              </a:rPr>
                              <m:t>𝑧</m:t>
                            </m:r>
                          </m:e>
                          <m:sub>
                            <m:r>
                              <a:rPr lang="en-US" sz="2400" b="0" i="1" smtClean="0">
                                <a:latin typeface="Cambria Math"/>
                                <a:ea typeface="Cambria Math"/>
                              </a:rPr>
                              <m:t>𝑖</m:t>
                            </m:r>
                          </m:sub>
                        </m:sSub>
                        <m:sSub>
                          <m:sSubPr>
                            <m:ctrlPr>
                              <a:rPr lang="en-US" sz="2400" b="0" i="1" smtClean="0">
                                <a:latin typeface="Cambria Math" panose="02040503050406030204" pitchFamily="18" charset="0"/>
                                <a:ea typeface="Cambria Math"/>
                              </a:rPr>
                            </m:ctrlPr>
                          </m:sSubPr>
                          <m:e>
                            <m:r>
                              <a:rPr lang="en-US" sz="2400" b="0" i="1" smtClean="0">
                                <a:latin typeface="Cambria Math" panose="02040503050406030204" pitchFamily="18" charset="0"/>
                                <a:ea typeface="Cambria Math" panose="02040503050406030204" pitchFamily="18" charset="0"/>
                              </a:rPr>
                              <m:t>∙</m:t>
                            </m:r>
                            <m:r>
                              <a:rPr lang="en-US" sz="2400" b="0" i="1" smtClean="0">
                                <a:latin typeface="Cambria Math"/>
                                <a:ea typeface="Cambria Math"/>
                              </a:rPr>
                              <m:t>𝑧</m:t>
                            </m:r>
                          </m:e>
                          <m:sub>
                            <m:r>
                              <a:rPr lang="en-US" sz="2400" b="0" i="1" smtClean="0">
                                <a:latin typeface="Cambria Math"/>
                                <a:ea typeface="Cambria Math"/>
                              </a:rPr>
                              <m:t>𝑗</m:t>
                            </m:r>
                          </m:sub>
                        </m:sSub>
                      </m:e>
                    </m:d>
                    <m:r>
                      <a:rPr lang="en-US" sz="2400" b="0" i="1" smtClean="0">
                        <a:solidFill>
                          <a:schemeClr val="tx1"/>
                        </a:solidFill>
                        <a:latin typeface="Cambria Math"/>
                      </a:rPr>
                      <m:t>+</m:t>
                    </m:r>
                    <m:r>
                      <a:rPr lang="el-GR" sz="2400" b="0" i="1" smtClean="0">
                        <a:solidFill>
                          <a:schemeClr val="tx1"/>
                        </a:solidFill>
                        <a:latin typeface="Cambria Math"/>
                      </a:rPr>
                      <m:t> </m:t>
                    </m:r>
                    <m:f>
                      <m:fPr>
                        <m:ctrlPr>
                          <a:rPr lang="el-GR" sz="2400" b="0" i="1" smtClean="0">
                            <a:solidFill>
                              <a:schemeClr val="tx1"/>
                            </a:solidFill>
                            <a:latin typeface="Cambria Math" panose="02040503050406030204" pitchFamily="18" charset="0"/>
                          </a:rPr>
                        </m:ctrlPr>
                      </m:fPr>
                      <m:num>
                        <m:r>
                          <a:rPr lang="el-GR" sz="2400" b="0" i="1" smtClean="0">
                            <a:solidFill>
                              <a:schemeClr val="tx1"/>
                            </a:solidFill>
                            <a:latin typeface="Cambria Math" panose="02040503050406030204" pitchFamily="18" charset="0"/>
                          </a:rPr>
                          <m:t>𝜆</m:t>
                        </m:r>
                      </m:num>
                      <m:den>
                        <m:r>
                          <m:rPr>
                            <m:sty m:val="p"/>
                          </m:rPr>
                          <a:rPr lang="en-US" sz="2400" b="0" i="0" smtClean="0">
                            <a:solidFill>
                              <a:schemeClr val="tx1"/>
                            </a:solidFill>
                            <a:latin typeface="Cambria Math"/>
                          </a:rPr>
                          <m:t>N</m:t>
                        </m:r>
                      </m:den>
                    </m:f>
                    <m:r>
                      <a:rPr lang="en-US" sz="2400" b="0" i="1" smtClean="0">
                        <a:solidFill>
                          <a:schemeClr val="tx1"/>
                        </a:solidFill>
                        <a:latin typeface="Cambria Math"/>
                      </a:rPr>
                      <m:t>   </m:t>
                    </m:r>
                    <m:nary>
                      <m:naryPr>
                        <m:chr m:val="∑"/>
                        <m:supHide m:val="on"/>
                        <m:ctrlPr>
                          <a:rPr lang="en-US" sz="2400" b="0" i="1" smtClean="0">
                            <a:solidFill>
                              <a:schemeClr val="tx1"/>
                            </a:solidFill>
                            <a:latin typeface="Cambria Math" panose="02040503050406030204" pitchFamily="18" charset="0"/>
                          </a:rPr>
                        </m:ctrlPr>
                      </m:naryPr>
                      <m:sub>
                        <m:r>
                          <m:rPr>
                            <m:brk m:alnAt="7"/>
                          </m:rPr>
                          <a:rPr lang="en-US" sz="2400" b="0" i="1" smtClean="0">
                            <a:solidFill>
                              <a:schemeClr val="tx1"/>
                            </a:solidFill>
                            <a:latin typeface="Cambria Math"/>
                          </a:rPr>
                          <m:t>𝑗</m:t>
                        </m:r>
                        <m:r>
                          <a:rPr lang="en-US" sz="2400" b="0" i="1" smtClean="0">
                            <a:solidFill>
                              <a:schemeClr val="tx1"/>
                            </a:solidFill>
                            <a:latin typeface="Cambria Math"/>
                          </a:rPr>
                          <m:t>′</m:t>
                        </m:r>
                        <m:r>
                          <a:rPr lang="en-US" sz="2400" b="0" i="1" smtClean="0">
                            <a:solidFill>
                              <a:schemeClr val="tx1"/>
                            </a:solidFill>
                            <a:latin typeface="Cambria Math"/>
                          </a:rPr>
                          <m:t>∈</m:t>
                        </m:r>
                        <m:r>
                          <m:rPr>
                            <m:brk m:alnAt="7"/>
                          </m:rPr>
                          <a:rPr lang="en-US" sz="2400" b="0" i="1" smtClean="0">
                            <a:solidFill>
                              <a:schemeClr val="tx1"/>
                            </a:solidFill>
                            <a:latin typeface="Cambria Math"/>
                            <a:ea typeface="Cambria Math"/>
                          </a:rPr>
                          <m:t>𝑉</m:t>
                        </m:r>
                      </m:sub>
                      <m:sup/>
                      <m:e>
                        <m:sSubSup>
                          <m:sSubSupPr>
                            <m:ctrlPr>
                              <a:rPr lang="en-US" sz="2400" b="0" i="1" smtClean="0">
                                <a:solidFill>
                                  <a:schemeClr val="tx1"/>
                                </a:solidFill>
                                <a:latin typeface="Cambria Math" panose="02040503050406030204" pitchFamily="18" charset="0"/>
                              </a:rPr>
                            </m:ctrlPr>
                          </m:sSubSupPr>
                          <m:e>
                            <m:r>
                              <a:rPr lang="en-US" sz="2400" b="0" i="1" smtClean="0">
                                <a:solidFill>
                                  <a:schemeClr val="tx1"/>
                                </a:solidFill>
                                <a:latin typeface="Cambria Math" panose="02040503050406030204" pitchFamily="18" charset="0"/>
                              </a:rPr>
                              <m:t>𝑃</m:t>
                            </m:r>
                          </m:e>
                          <m:sub>
                            <m:r>
                              <a:rPr lang="en-US" sz="2400" b="0" i="1" smtClean="0">
                                <a:solidFill>
                                  <a:schemeClr val="tx1"/>
                                </a:solidFill>
                                <a:latin typeface="Cambria Math"/>
                              </a:rPr>
                              <m:t>𝑖</m:t>
                            </m:r>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a:rPr>
                                  <m:t>𝑗</m:t>
                                </m:r>
                              </m:e>
                              <m:sup>
                                <m:r>
                                  <a:rPr lang="en-US" sz="2400" b="0" i="1" smtClean="0">
                                    <a:solidFill>
                                      <a:schemeClr val="tx1"/>
                                    </a:solidFill>
                                    <a:latin typeface="Cambria Math"/>
                                  </a:rPr>
                                  <m:t>′</m:t>
                                </m:r>
                              </m:sup>
                            </m:sSup>
                          </m:sub>
                          <m:sup>
                            <m:r>
                              <a:rPr lang="en-US" sz="2400" b="0" i="1" smtClean="0">
                                <a:solidFill>
                                  <a:schemeClr val="tx1"/>
                                </a:solidFill>
                                <a:latin typeface="Cambria Math" panose="02040503050406030204" pitchFamily="18" charset="0"/>
                              </a:rPr>
                              <m:t>𝑘</m:t>
                            </m:r>
                          </m:sup>
                        </m:sSubSup>
                      </m:e>
                    </m:nary>
                    <m:r>
                      <a:rPr lang="en-US" sz="2400" b="0" i="1" baseline="30000" smtClean="0">
                        <a:solidFill>
                          <a:schemeClr val="tx1"/>
                        </a:solidFill>
                        <a:latin typeface="Cambria Math"/>
                      </a:rPr>
                      <m:t> </m:t>
                    </m:r>
                    <m:r>
                      <m:rPr>
                        <m:nor/>
                      </m:rPr>
                      <a:rPr lang="en-US" sz="2400" b="0" i="0" smtClean="0">
                        <a:solidFill>
                          <a:schemeClr val="tx1"/>
                        </a:solidFill>
                        <a:latin typeface="Cambria Math"/>
                      </a:rPr>
                      <m:t>log</m:t>
                    </m:r>
                    <m:r>
                      <m:rPr>
                        <m:nor/>
                      </m:rPr>
                      <a:rPr lang="en-US" sz="2400" b="0" i="0" smtClean="0">
                        <a:solidFill>
                          <a:schemeClr val="tx1"/>
                        </a:solidFill>
                        <a:latin typeface="Cambria Math"/>
                      </a:rPr>
                      <m:t> </m:t>
                    </m:r>
                    <m:r>
                      <m:rPr>
                        <m:sty m:val="p"/>
                      </m:rPr>
                      <a:rPr lang="el-GR" sz="2400" b="0" i="1" smtClean="0">
                        <a:solidFill>
                          <a:schemeClr val="tx1"/>
                        </a:solidFill>
                        <a:latin typeface="Cambria Math"/>
                        <a:ea typeface="Cambria Math"/>
                      </a:rPr>
                      <m:t>σ</m:t>
                    </m:r>
                    <m:r>
                      <a:rPr lang="en-US" sz="2400" b="0" i="1" smtClean="0">
                        <a:solidFill>
                          <a:schemeClr val="tx1"/>
                        </a:solidFill>
                        <a:latin typeface="Cambria Math"/>
                        <a:ea typeface="Cambria Math"/>
                      </a:rPr>
                      <m:t>(−</m:t>
                    </m:r>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𝑖</m:t>
                        </m:r>
                      </m:sub>
                    </m:sSub>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a:ea typeface="Cambria Math"/>
                          </a:rPr>
                          <m:t>𝑧</m:t>
                        </m:r>
                      </m:e>
                      <m:sub>
                        <m:r>
                          <a:rPr lang="en-US" sz="2400" b="0" i="1" smtClean="0">
                            <a:solidFill>
                              <a:schemeClr val="tx1"/>
                            </a:solidFill>
                            <a:latin typeface="Cambria Math"/>
                            <a:ea typeface="Cambria Math"/>
                          </a:rPr>
                          <m:t>𝑗</m:t>
                        </m:r>
                        <m:r>
                          <a:rPr lang="en-US" sz="2400" b="0" i="1" smtClean="0">
                            <a:solidFill>
                              <a:schemeClr val="tx1"/>
                            </a:solidFill>
                            <a:latin typeface="Cambria Math" panose="02040503050406030204" pitchFamily="18" charset="0"/>
                            <a:ea typeface="Cambria Math"/>
                          </a:rPr>
                          <m:t>′</m:t>
                        </m:r>
                      </m:sub>
                    </m:sSub>
                    <m:r>
                      <a:rPr lang="en-US" sz="2400" b="0" i="1" smtClean="0">
                        <a:solidFill>
                          <a:schemeClr val="tx1"/>
                        </a:solidFill>
                        <a:latin typeface="Cambria Math"/>
                      </a:rPr>
                      <m:t>]</m:t>
                    </m:r>
                  </m:oMath>
                </a14:m>
                <a:r>
                  <a:rPr lang="en-US" sz="2400" dirty="0"/>
                  <a:t> </a:t>
                </a:r>
              </a:p>
            </p:txBody>
          </p:sp>
        </mc:Choice>
        <mc:Fallback xmlns="">
          <p:sp>
            <p:nvSpPr>
              <p:cNvPr id="15" name="TextBox 14"/>
              <p:cNvSpPr txBox="1">
                <a:spLocks noRot="1" noChangeAspect="1" noMove="1" noResize="1" noEditPoints="1" noAdjustHandles="1" noChangeArrowheads="1" noChangeShapeType="1" noTextEdit="1"/>
              </p:cNvSpPr>
              <p:nvPr/>
            </p:nvSpPr>
            <p:spPr>
              <a:xfrm>
                <a:off x="755576" y="3005295"/>
                <a:ext cx="7930697" cy="633763"/>
              </a:xfrm>
              <a:prstGeom prst="rect">
                <a:avLst/>
              </a:prstGeom>
              <a:blipFill rotWithShape="0">
                <a:blip r:embed="rId4"/>
                <a:stretch>
                  <a:fillRect/>
                </a:stretch>
              </a:blipFill>
            </p:spPr>
            <p:txBody>
              <a:bodyPr/>
              <a:lstStyle/>
              <a:p>
                <a:r>
                  <a:rPr lang="el-GR">
                    <a:noFill/>
                  </a:rPr>
                  <a:t> </a:t>
                </a:r>
              </a:p>
            </p:txBody>
          </p:sp>
        </mc:Fallback>
      </mc:AlternateContent>
      <p:sp>
        <p:nvSpPr>
          <p:cNvPr id="4" name="TextBox 3"/>
          <p:cNvSpPr txBox="1"/>
          <p:nvPr/>
        </p:nvSpPr>
        <p:spPr>
          <a:xfrm>
            <a:off x="187185" y="2322659"/>
            <a:ext cx="6408712" cy="461665"/>
          </a:xfrm>
          <a:prstGeom prst="rect">
            <a:avLst/>
          </a:prstGeom>
          <a:noFill/>
        </p:spPr>
        <p:txBody>
          <a:bodyPr wrap="square" rtlCol="0">
            <a:spAutoFit/>
          </a:bodyPr>
          <a:lstStyle/>
          <a:p>
            <a:r>
              <a:rPr lang="en-US" sz="2400" dirty="0">
                <a:solidFill>
                  <a:schemeClr val="accent6">
                    <a:lumMod val="75000"/>
                  </a:schemeClr>
                </a:solidFill>
              </a:rPr>
              <a:t>Local objective for a specific pair of nodes </a:t>
            </a:r>
          </a:p>
        </p:txBody>
      </p:sp>
      <p:sp>
        <p:nvSpPr>
          <p:cNvPr id="7" name="TextBox 6"/>
          <p:cNvSpPr txBox="1"/>
          <p:nvPr/>
        </p:nvSpPr>
        <p:spPr>
          <a:xfrm>
            <a:off x="251520" y="3826247"/>
            <a:ext cx="7993347" cy="369332"/>
          </a:xfrm>
          <a:prstGeom prst="rect">
            <a:avLst/>
          </a:prstGeom>
          <a:noFill/>
        </p:spPr>
        <p:txBody>
          <a:bodyPr wrap="square" rtlCol="0">
            <a:spAutoFit/>
          </a:bodyPr>
          <a:lstStyle/>
          <a:p>
            <a:r>
              <a:rPr lang="en-US" dirty="0"/>
              <a:t>As before, compute the gradient and use stochastic gradient descent</a:t>
            </a:r>
          </a:p>
        </p:txBody>
      </p:sp>
      <mc:AlternateContent xmlns:mc="http://schemas.openxmlformats.org/markup-compatibility/2006" xmlns:a14="http://schemas.microsoft.com/office/drawing/2010/main">
        <mc:Choice Requires="a14">
          <p:sp>
            <p:nvSpPr>
              <p:cNvPr id="5" name="TextBox 4"/>
              <p:cNvSpPr txBox="1"/>
              <p:nvPr/>
            </p:nvSpPr>
            <p:spPr>
              <a:xfrm>
                <a:off x="1791063" y="5039951"/>
                <a:ext cx="4804834" cy="596574"/>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𝑧</m:t>
                        </m:r>
                      </m:e>
                      <m:sub>
                        <m:r>
                          <a:rPr lang="en-US" b="0" i="1" smtClean="0">
                            <a:latin typeface="Cambria Math"/>
                          </a:rPr>
                          <m:t>𝑖</m:t>
                        </m:r>
                      </m:sub>
                    </m:sSub>
                    <m:sSub>
                      <m:sSubPr>
                        <m:ctrlPr>
                          <a:rPr lang="en-US" i="1" smtClean="0">
                            <a:latin typeface="Cambria Math" panose="02040503050406030204" pitchFamily="18" charset="0"/>
                          </a:rPr>
                        </m:ctrlPr>
                      </m:sSubPr>
                      <m:e>
                        <m:r>
                          <a:rPr lang="en-US" b="0" i="1" smtClean="0">
                            <a:latin typeface="Cambria Math"/>
                          </a:rPr>
                          <m:t>𝑧</m:t>
                        </m:r>
                      </m:e>
                      <m:sub>
                        <m:r>
                          <a:rPr lang="en-US" b="0" i="1" smtClean="0">
                            <a:latin typeface="Cambria Math"/>
                          </a:rPr>
                          <m:t>𝑗</m:t>
                        </m:r>
                      </m:sub>
                    </m:sSub>
                  </m:oMath>
                </a14:m>
                <a:r>
                  <a:rPr lang="en-US" dirty="0"/>
                  <a:t>= </a:t>
                </a:r>
                <a14:m>
                  <m:oMath xmlns:m="http://schemas.openxmlformats.org/officeDocument/2006/math">
                    <m:r>
                      <m:rPr>
                        <m:sty m:val="p"/>
                      </m:rPr>
                      <a:rPr lang="en-US" b="0" i="0" dirty="0" smtClean="0">
                        <a:latin typeface="Cambria Math"/>
                      </a:rPr>
                      <m:t>log</m:t>
                    </m:r>
                    <m:r>
                      <a:rPr lang="en-US" b="0" i="1" dirty="0" smtClean="0">
                        <a:latin typeface="Cambria Math"/>
                      </a:rPr>
                      <m:t>⁡(</m:t>
                    </m:r>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b="0" i="1" dirty="0" smtClean="0">
                                <a:latin typeface="Cambria Math"/>
                              </a:rPr>
                              <m:t>𝑆</m:t>
                            </m:r>
                          </m:e>
                          <m:sub>
                            <m:r>
                              <a:rPr lang="en-US" b="0" i="1" dirty="0" smtClean="0">
                                <a:latin typeface="Cambria Math"/>
                              </a:rPr>
                              <m:t>𝑖</m:t>
                            </m:r>
                            <m:r>
                              <a:rPr lang="en-US" b="0" i="1" dirty="0" smtClean="0">
                                <a:latin typeface="Cambria Math"/>
                              </a:rPr>
                              <m:t>,</m:t>
                            </m:r>
                            <m:r>
                              <a:rPr lang="en-US" b="0" i="1" dirty="0" smtClean="0">
                                <a:latin typeface="Cambria Math"/>
                              </a:rPr>
                              <m:t>𝑗𝑘</m:t>
                            </m:r>
                          </m:sub>
                        </m:sSub>
                      </m:num>
                      <m:den>
                        <m:nary>
                          <m:naryPr>
                            <m:chr m:val="∑"/>
                            <m:supHide m:val="on"/>
                            <m:ctrlPr>
                              <a:rPr lang="en-US" b="0" i="1" dirty="0" smtClean="0">
                                <a:latin typeface="Cambria Math" panose="02040503050406030204" pitchFamily="18" charset="0"/>
                              </a:rPr>
                            </m:ctrlPr>
                          </m:naryPr>
                          <m:sub>
                            <m:r>
                              <m:rPr>
                                <m:brk m:alnAt="7"/>
                              </m:rPr>
                              <a:rPr lang="en-US" b="0" i="1" dirty="0" smtClean="0">
                                <a:latin typeface="Cambria Math"/>
                              </a:rPr>
                              <m:t>𝑖</m:t>
                            </m:r>
                            <m:r>
                              <a:rPr lang="en-US" b="0" i="1" dirty="0" smtClean="0">
                                <a:latin typeface="Cambria Math"/>
                              </a:rPr>
                              <m:t>′</m:t>
                            </m:r>
                          </m:sub>
                          <m:sup/>
                          <m:e>
                            <m:sSub>
                              <m:sSubPr>
                                <m:ctrlPr>
                                  <a:rPr lang="en-US" b="0" i="1" dirty="0" smtClean="0">
                                    <a:latin typeface="Cambria Math" panose="02040503050406030204" pitchFamily="18" charset="0"/>
                                  </a:rPr>
                                </m:ctrlPr>
                              </m:sSubPr>
                              <m:e>
                                <m:r>
                                  <a:rPr lang="en-US" b="0" i="1" dirty="0" smtClean="0">
                                    <a:latin typeface="Cambria Math"/>
                                  </a:rPr>
                                  <m:t>𝐴</m:t>
                                </m:r>
                              </m:e>
                              <m:sub>
                                <m:sSup>
                                  <m:sSupPr>
                                    <m:ctrlPr>
                                      <a:rPr lang="en-US" b="0" i="1" dirty="0" smtClean="0">
                                        <a:latin typeface="Cambria Math" panose="02040503050406030204" pitchFamily="18" charset="0"/>
                                      </a:rPr>
                                    </m:ctrlPr>
                                  </m:sSupPr>
                                  <m:e>
                                    <m:r>
                                      <a:rPr lang="en-US" b="0" i="1" dirty="0" smtClean="0">
                                        <a:latin typeface="Cambria Math"/>
                                      </a:rPr>
                                      <m:t>𝑖</m:t>
                                    </m:r>
                                  </m:e>
                                  <m:sup>
                                    <m:r>
                                      <a:rPr lang="en-US" b="0" i="1" dirty="0" smtClean="0">
                                        <a:latin typeface="Cambria Math"/>
                                      </a:rPr>
                                      <m:t>′</m:t>
                                    </m:r>
                                  </m:sup>
                                </m:sSup>
                                <m:r>
                                  <a:rPr lang="en-US" b="0" i="1" dirty="0" smtClean="0">
                                    <a:latin typeface="Cambria Math"/>
                                  </a:rPr>
                                  <m:t>,</m:t>
                                </m:r>
                                <m:r>
                                  <a:rPr lang="en-US" b="0" i="1" dirty="0" smtClean="0">
                                    <a:latin typeface="Cambria Math"/>
                                  </a:rPr>
                                  <m:t>𝑗𝑘𝑘</m:t>
                                </m:r>
                              </m:sub>
                            </m:sSub>
                          </m:e>
                        </m:nary>
                      </m:den>
                    </m:f>
                  </m:oMath>
                </a14:m>
                <a:r>
                  <a:rPr lang="en-US" dirty="0"/>
                  <a:t>) – log(</a:t>
                </a:r>
                <a:r>
                  <a:rPr lang="el-GR" dirty="0"/>
                  <a:t>β</a:t>
                </a:r>
                <a:r>
                  <a:rPr lang="en-US" dirty="0"/>
                  <a:t>)</a:t>
                </a:r>
                <a:r>
                  <a:rPr lang="el-GR" dirty="0"/>
                  <a:t>, β   =</a:t>
                </a:r>
                <a14:m>
                  <m:oMath xmlns:m="http://schemas.openxmlformats.org/officeDocument/2006/math">
                    <m:f>
                      <m:fPr>
                        <m:ctrlPr>
                          <a:rPr lang="el-GR" i="1" smtClean="0">
                            <a:latin typeface="Cambria Math" panose="02040503050406030204" pitchFamily="18" charset="0"/>
                          </a:rPr>
                        </m:ctrlPr>
                      </m:fPr>
                      <m:num>
                        <m:r>
                          <a:rPr lang="el-GR" b="0" i="1" smtClean="0">
                            <a:latin typeface="Cambria Math"/>
                          </a:rPr>
                          <m:t>𝜆</m:t>
                        </m:r>
                      </m:num>
                      <m:den>
                        <m:r>
                          <m:rPr>
                            <m:sty m:val="p"/>
                          </m:rPr>
                          <a:rPr lang="el-GR" b="0" i="0" smtClean="0">
                            <a:latin typeface="Cambria Math"/>
                          </a:rPr>
                          <m:t>Ν</m:t>
                        </m:r>
                      </m:den>
                    </m:f>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791063" y="5039951"/>
                <a:ext cx="4804834" cy="596574"/>
              </a:xfrm>
              <a:prstGeom prst="rect">
                <a:avLst/>
              </a:prstGeom>
              <a:blipFill rotWithShape="0">
                <a:blip r:embed="rId5"/>
                <a:stretch>
                  <a:fillRect t="-12245" b="-74490"/>
                </a:stretch>
              </a:blipFill>
            </p:spPr>
            <p:txBody>
              <a:bodyPr/>
              <a:lstStyle/>
              <a:p>
                <a:r>
                  <a:rPr lang="el-GR">
                    <a:noFill/>
                  </a:rPr>
                  <a:t> </a:t>
                </a:r>
              </a:p>
            </p:txBody>
          </p:sp>
        </mc:Fallback>
      </mc:AlternateContent>
      <p:sp>
        <p:nvSpPr>
          <p:cNvPr id="10" name="TextBox 9"/>
          <p:cNvSpPr txBox="1"/>
          <p:nvPr/>
        </p:nvSpPr>
        <p:spPr>
          <a:xfrm>
            <a:off x="339405" y="4375246"/>
            <a:ext cx="7993347" cy="369332"/>
          </a:xfrm>
          <a:prstGeom prst="rect">
            <a:avLst/>
          </a:prstGeom>
          <a:noFill/>
        </p:spPr>
        <p:txBody>
          <a:bodyPr wrap="square" rtlCol="0">
            <a:spAutoFit/>
          </a:bodyPr>
          <a:lstStyle/>
          <a:p>
            <a:r>
              <a:rPr lang="en-US" dirty="0"/>
              <a:t>Or solve by setting = 0 and get</a:t>
            </a:r>
          </a:p>
        </p:txBody>
      </p:sp>
    </p:spTree>
    <p:extLst>
      <p:ext uri="{BB962C8B-B14F-4D97-AF65-F5344CB8AC3E}">
        <p14:creationId xmlns:p14="http://schemas.microsoft.com/office/powerpoint/2010/main" val="325120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1143000"/>
          </a:xfrm>
        </p:spPr>
        <p:txBody>
          <a:bodyPr/>
          <a:lstStyle/>
          <a:p>
            <a:r>
              <a:rPr lang="en-US" dirty="0">
                <a:solidFill>
                  <a:schemeClr val="accent6">
                    <a:lumMod val="75000"/>
                  </a:schemeClr>
                </a:solidFill>
              </a:rPr>
              <a:t>Summary</a:t>
            </a:r>
          </a:p>
        </p:txBody>
      </p:sp>
      <p:sp>
        <p:nvSpPr>
          <p:cNvPr id="4" name="Slide Number Placeholder 3"/>
          <p:cNvSpPr>
            <a:spLocks noGrp="1"/>
          </p:cNvSpPr>
          <p:nvPr>
            <p:ph type="sldNum" sz="quarter" idx="12"/>
          </p:nvPr>
        </p:nvSpPr>
        <p:spPr/>
        <p:txBody>
          <a:bodyPr/>
          <a:lstStyle/>
          <a:p>
            <a:fld id="{4D267013-DFFC-4352-B274-32112D0CCE19}" type="slidenum">
              <a:rPr lang="en-US" smtClean="0"/>
              <a:t>101</a:t>
            </a:fld>
            <a:endParaRPr lang="en-US"/>
          </a:p>
        </p:txBody>
      </p:sp>
      <p:sp>
        <p:nvSpPr>
          <p:cNvPr id="6" name="Content Placeholder 5"/>
          <p:cNvSpPr>
            <a:spLocks noGrp="1"/>
          </p:cNvSpPr>
          <p:nvPr>
            <p:ph idx="1"/>
          </p:nvPr>
        </p:nvSpPr>
        <p:spPr>
          <a:xfrm>
            <a:off x="323528" y="1346994"/>
            <a:ext cx="9042400" cy="5080000"/>
          </a:xfrm>
        </p:spPr>
        <p:txBody>
          <a:bodyPr>
            <a:normAutofit lnSpcReduction="10000"/>
          </a:bodyPr>
          <a:lstStyle/>
          <a:p>
            <a:r>
              <a:rPr lang="en-US" b="1" dirty="0">
                <a:solidFill>
                  <a:schemeClr val="accent2"/>
                </a:solidFill>
              </a:rPr>
              <a:t>Basic idea: </a:t>
            </a:r>
            <a:r>
              <a:rPr lang="en-US" dirty="0"/>
              <a:t>Embed nodes so that distances in embedding space reflect node similarities in the original network.</a:t>
            </a:r>
          </a:p>
          <a:p>
            <a:r>
              <a:rPr lang="en-US" dirty="0"/>
              <a:t>Different notions of node similarity:</a:t>
            </a:r>
          </a:p>
          <a:p>
            <a:pPr lvl="1"/>
            <a:r>
              <a:rPr lang="en-US" dirty="0"/>
              <a:t>Adjacency-based (i.e., similar if connected)</a:t>
            </a:r>
          </a:p>
          <a:p>
            <a:pPr lvl="1"/>
            <a:r>
              <a:rPr lang="en-US" dirty="0"/>
              <a:t>Multi-hop similarity definitions (HOPE, </a:t>
            </a:r>
            <a:r>
              <a:rPr lang="en-US" dirty="0" err="1"/>
              <a:t>GraRep</a:t>
            </a:r>
            <a:r>
              <a:rPr lang="en-US" dirty="0"/>
              <a:t>).</a:t>
            </a:r>
          </a:p>
          <a:p>
            <a:pPr lvl="1"/>
            <a:r>
              <a:rPr lang="en-US" dirty="0"/>
              <a:t>Random walk approaches (</a:t>
            </a:r>
            <a:r>
              <a:rPr lang="en-US" dirty="0" err="1"/>
              <a:t>DeepWalk</a:t>
            </a:r>
            <a:r>
              <a:rPr lang="en-US" dirty="0"/>
              <a:t>, node2vec). </a:t>
            </a:r>
          </a:p>
          <a:p>
            <a:r>
              <a:rPr lang="en-US" dirty="0"/>
              <a:t>No one method wins in all cases</a:t>
            </a:r>
            <a:endParaRPr lang="en-CA" dirty="0"/>
          </a:p>
          <a:p>
            <a:pPr lvl="1"/>
            <a:r>
              <a:rPr lang="en-CA" sz="2667" dirty="0"/>
              <a:t>e.g., node2vec performs better on node classification while multi-hop methods performs better on link prediction</a:t>
            </a:r>
            <a:endParaRPr lang="en-US" dirty="0"/>
          </a:p>
          <a:p>
            <a:pPr lvl="1"/>
            <a:endParaRPr lang="en-US" dirty="0"/>
          </a:p>
        </p:txBody>
      </p:sp>
    </p:spTree>
    <p:extLst>
      <p:ext uri="{BB962C8B-B14F-4D97-AF65-F5344CB8AC3E}">
        <p14:creationId xmlns:p14="http://schemas.microsoft.com/office/powerpoint/2010/main" val="1212451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0192-47F3-401F-95EE-B33F5D6B3518}"/>
              </a:ext>
            </a:extLst>
          </p:cNvPr>
          <p:cNvSpPr>
            <a:spLocks noGrp="1"/>
          </p:cNvSpPr>
          <p:nvPr>
            <p:ph type="title"/>
          </p:nvPr>
        </p:nvSpPr>
        <p:spPr/>
        <p:txBody>
          <a:bodyPr/>
          <a:lstStyle/>
          <a:p>
            <a:pPr algn="r"/>
            <a:r>
              <a:rPr lang="en-US" dirty="0"/>
              <a:t>Graph neural networks</a:t>
            </a:r>
          </a:p>
        </p:txBody>
      </p:sp>
      <p:sp>
        <p:nvSpPr>
          <p:cNvPr id="4" name="Slide Number Placeholder 3">
            <a:extLst>
              <a:ext uri="{FF2B5EF4-FFF2-40B4-BE49-F238E27FC236}">
                <a16:creationId xmlns:a16="http://schemas.microsoft.com/office/drawing/2014/main" id="{E1A5D11B-AC90-4F91-A895-03CE13CCC6AF}"/>
              </a:ext>
            </a:extLst>
          </p:cNvPr>
          <p:cNvSpPr>
            <a:spLocks noGrp="1"/>
          </p:cNvSpPr>
          <p:nvPr>
            <p:ph type="sldNum" sz="quarter" idx="12"/>
          </p:nvPr>
        </p:nvSpPr>
        <p:spPr/>
        <p:txBody>
          <a:bodyPr/>
          <a:lstStyle/>
          <a:p>
            <a:fld id="{878E0B35-C73E-49DE-9EA0-4D9F6C87E107}" type="slidenum">
              <a:rPr lang="el-GR" smtClean="0"/>
              <a:pPr/>
              <a:t>102</a:t>
            </a:fld>
            <a:endParaRPr lang="el-GR"/>
          </a:p>
        </p:txBody>
      </p:sp>
    </p:spTree>
    <p:extLst>
      <p:ext uri="{BB962C8B-B14F-4D97-AF65-F5344CB8AC3E}">
        <p14:creationId xmlns:p14="http://schemas.microsoft.com/office/powerpoint/2010/main" val="24278477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F5F50-32BB-4225-8106-486DB2DFDF02}"/>
              </a:ext>
            </a:extLst>
          </p:cNvPr>
          <p:cNvSpPr>
            <a:spLocks noGrp="1"/>
          </p:cNvSpPr>
          <p:nvPr>
            <p:ph type="title"/>
          </p:nvPr>
        </p:nvSpPr>
        <p:spPr/>
        <p:txBody>
          <a:bodyPr/>
          <a:lstStyle/>
          <a:p>
            <a:r>
              <a:rPr lang="en-US" dirty="0"/>
              <a:t>Outline</a:t>
            </a:r>
          </a:p>
        </p:txBody>
      </p:sp>
      <p:sp>
        <p:nvSpPr>
          <p:cNvPr id="3" name="Slide Number Placeholder 2">
            <a:extLst>
              <a:ext uri="{FF2B5EF4-FFF2-40B4-BE49-F238E27FC236}">
                <a16:creationId xmlns:a16="http://schemas.microsoft.com/office/drawing/2014/main" id="{FFC29BA6-A9A8-4236-86AB-8EE144F8C505}"/>
              </a:ext>
            </a:extLst>
          </p:cNvPr>
          <p:cNvSpPr>
            <a:spLocks noGrp="1"/>
          </p:cNvSpPr>
          <p:nvPr>
            <p:ph type="sldNum" sz="quarter" idx="12"/>
          </p:nvPr>
        </p:nvSpPr>
        <p:spPr/>
        <p:txBody>
          <a:bodyPr/>
          <a:lstStyle/>
          <a:p>
            <a:fld id="{878E0B35-C73E-49DE-9EA0-4D9F6C87E107}" type="slidenum">
              <a:rPr lang="el-GR" smtClean="0"/>
              <a:pPr/>
              <a:t>103</a:t>
            </a:fld>
            <a:endParaRPr lang="el-GR"/>
          </a:p>
        </p:txBody>
      </p:sp>
      <p:sp>
        <p:nvSpPr>
          <p:cNvPr id="4" name="TextBox 3">
            <a:extLst>
              <a:ext uri="{FF2B5EF4-FFF2-40B4-BE49-F238E27FC236}">
                <a16:creationId xmlns:a16="http://schemas.microsoft.com/office/drawing/2014/main" id="{B53E2F89-848E-44ED-80D3-6EC0E40BDC43}"/>
              </a:ext>
            </a:extLst>
          </p:cNvPr>
          <p:cNvSpPr txBox="1"/>
          <p:nvPr/>
        </p:nvSpPr>
        <p:spPr>
          <a:xfrm>
            <a:off x="1547664" y="2060848"/>
            <a:ext cx="5832648" cy="2862322"/>
          </a:xfrm>
          <a:prstGeom prst="rect">
            <a:avLst/>
          </a:prstGeom>
          <a:noFill/>
        </p:spPr>
        <p:txBody>
          <a:bodyPr wrap="square" rtlCol="0">
            <a:spAutoFit/>
          </a:bodyPr>
          <a:lstStyle/>
          <a:p>
            <a:pPr marL="571500" indent="-571500">
              <a:buFont typeface="Wingdings" panose="05000000000000000000" pitchFamily="2" charset="2"/>
              <a:buChar char="§"/>
            </a:pPr>
            <a:r>
              <a:rPr lang="en-US" sz="3600" dirty="0"/>
              <a:t>Basic Variant</a:t>
            </a:r>
          </a:p>
          <a:p>
            <a:pPr marL="571500" indent="-571500">
              <a:buFont typeface="Wingdings" panose="05000000000000000000" pitchFamily="2" charset="2"/>
              <a:buChar char="§"/>
            </a:pPr>
            <a:r>
              <a:rPr lang="en-US" sz="3600" dirty="0"/>
              <a:t>Convolution GNNs</a:t>
            </a:r>
          </a:p>
          <a:p>
            <a:pPr marL="571500" indent="-571500">
              <a:buFont typeface="Wingdings" panose="05000000000000000000" pitchFamily="2" charset="2"/>
              <a:buChar char="§"/>
            </a:pPr>
            <a:r>
              <a:rPr lang="en-US" sz="3600" dirty="0" err="1"/>
              <a:t>GraphSAGE</a:t>
            </a:r>
            <a:endParaRPr lang="en-US" sz="3600" dirty="0"/>
          </a:p>
          <a:p>
            <a:pPr marL="571500" indent="-571500">
              <a:buFont typeface="Wingdings" panose="05000000000000000000" pitchFamily="2" charset="2"/>
              <a:buChar char="§"/>
            </a:pPr>
            <a:r>
              <a:rPr lang="en-US" sz="3600" dirty="0"/>
              <a:t>Gated GNNs</a:t>
            </a:r>
          </a:p>
          <a:p>
            <a:pPr marL="571500" indent="-571500">
              <a:buFont typeface="Wingdings" panose="05000000000000000000" pitchFamily="2" charset="2"/>
              <a:buChar char="§"/>
            </a:pPr>
            <a:endParaRPr lang="en-US" sz="3600" dirty="0"/>
          </a:p>
        </p:txBody>
      </p:sp>
    </p:spTree>
    <p:extLst>
      <p:ext uri="{BB962C8B-B14F-4D97-AF65-F5344CB8AC3E}">
        <p14:creationId xmlns:p14="http://schemas.microsoft.com/office/powerpoint/2010/main" val="1223386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80"/>
            <a:ext cx="9144000" cy="1143000"/>
          </a:xfrm>
        </p:spPr>
        <p:txBody>
          <a:bodyPr/>
          <a:lstStyle/>
          <a:p>
            <a:r>
              <a:rPr lang="en-US" dirty="0" err="1"/>
              <a:t>Embeddings</a:t>
            </a:r>
            <a:r>
              <a:rPr lang="en-US" dirty="0"/>
              <a:t>:  Key Components</a:t>
            </a:r>
          </a:p>
        </p:txBody>
      </p:sp>
      <p:sp>
        <p:nvSpPr>
          <p:cNvPr id="5" name="Slide Number Placeholder 4"/>
          <p:cNvSpPr>
            <a:spLocks noGrp="1"/>
          </p:cNvSpPr>
          <p:nvPr>
            <p:ph type="sldNum" sz="quarter" idx="12"/>
          </p:nvPr>
        </p:nvSpPr>
        <p:spPr/>
        <p:txBody>
          <a:bodyPr/>
          <a:lstStyle/>
          <a:p>
            <a:fld id="{4D267013-DFFC-4352-B274-32112D0CCE19}" type="slidenum">
              <a:rPr lang="en-US" smtClean="0"/>
              <a:t>104</a:t>
            </a:fld>
            <a:endParaRPr lang="en-US" dirty="0"/>
          </a:p>
        </p:txBody>
      </p:sp>
      <p:sp>
        <p:nvSpPr>
          <p:cNvPr id="10" name="Content Placeholder 2"/>
          <p:cNvSpPr>
            <a:spLocks noGrp="1"/>
          </p:cNvSpPr>
          <p:nvPr>
            <p:ph idx="1"/>
          </p:nvPr>
        </p:nvSpPr>
        <p:spPr>
          <a:xfrm>
            <a:off x="114295" y="1105051"/>
            <a:ext cx="8770932" cy="4548660"/>
          </a:xfrm>
        </p:spPr>
        <p:txBody>
          <a:bodyPr>
            <a:noAutofit/>
          </a:bodyPr>
          <a:lstStyle/>
          <a:p>
            <a:pPr marL="0" indent="0">
              <a:buNone/>
            </a:pPr>
            <a:r>
              <a:rPr lang="en-US" sz="2800" dirty="0">
                <a:solidFill>
                  <a:srgbClr val="FF0000"/>
                </a:solidFill>
              </a:rPr>
              <a:t>Encoder</a:t>
            </a:r>
            <a:r>
              <a:rPr lang="en-US" sz="2800" b="1" dirty="0">
                <a:solidFill>
                  <a:srgbClr val="FF0000"/>
                </a:solidFill>
              </a:rPr>
              <a:t> </a:t>
            </a:r>
            <a:r>
              <a:rPr lang="en-US" sz="2800" dirty="0"/>
              <a:t>maps each node to a low-dimensional vector.</a:t>
            </a:r>
          </a:p>
          <a:p>
            <a:endParaRPr lang="en-US" dirty="0"/>
          </a:p>
          <a:p>
            <a:pPr marL="0" indent="0">
              <a:buNone/>
            </a:pPr>
            <a:endParaRPr lang="en-US" b="1" dirty="0">
              <a:solidFill>
                <a:srgbClr val="C00000"/>
              </a:solidFill>
            </a:endParaRPr>
          </a:p>
          <a:p>
            <a:pPr marL="0" indent="0">
              <a:buNone/>
            </a:pPr>
            <a:endParaRPr lang="en-US" sz="2400" b="1" dirty="0">
              <a:solidFill>
                <a:schemeClr val="accent4"/>
              </a:solidFill>
            </a:endParaRPr>
          </a:p>
          <a:p>
            <a:pPr marL="0" indent="0">
              <a:buNone/>
            </a:pPr>
            <a:r>
              <a:rPr lang="en-US" sz="2800" dirty="0">
                <a:solidFill>
                  <a:srgbClr val="FF0000"/>
                </a:solidFill>
              </a:rPr>
              <a:t>Similarity function </a:t>
            </a:r>
            <a:r>
              <a:rPr lang="en-US" sz="2800" dirty="0"/>
              <a:t>specifies how relationships in vector space map to relationships in the original network. </a:t>
            </a:r>
          </a:p>
        </p:txBody>
      </p:sp>
      <p:grpSp>
        <p:nvGrpSpPr>
          <p:cNvPr id="3" name="Group 2"/>
          <p:cNvGrpSpPr/>
          <p:nvPr/>
        </p:nvGrpSpPr>
        <p:grpSpPr>
          <a:xfrm>
            <a:off x="1759252" y="1489336"/>
            <a:ext cx="6041103" cy="1492487"/>
            <a:chOff x="1219200" y="1713748"/>
            <a:chExt cx="4530827" cy="1119365"/>
          </a:xfrm>
        </p:grpSpPr>
        <p:pic>
          <p:nvPicPr>
            <p:cNvPr id="11" name="Picture 10"/>
            <p:cNvPicPr>
              <a:picLocks noChangeAspect="1"/>
            </p:cNvPicPr>
            <p:nvPr/>
          </p:nvPicPr>
          <p:blipFill>
            <a:blip r:embed="rId3"/>
            <a:stretch>
              <a:fillRect/>
            </a:stretch>
          </p:blipFill>
          <p:spPr>
            <a:xfrm>
              <a:off x="1923288" y="2057456"/>
              <a:ext cx="1565910" cy="306554"/>
            </a:xfrm>
            <a:prstGeom prst="rect">
              <a:avLst/>
            </a:prstGeom>
          </p:spPr>
        </p:pic>
        <p:cxnSp>
          <p:nvCxnSpPr>
            <p:cNvPr id="13" name="Straight Arrow Connector 12"/>
            <p:cNvCxnSpPr/>
            <p:nvPr/>
          </p:nvCxnSpPr>
          <p:spPr>
            <a:xfrm flipV="1">
              <a:off x="2520696" y="2343150"/>
              <a:ext cx="100584" cy="14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462713" y="2062744"/>
              <a:ext cx="347472" cy="82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19200" y="2343150"/>
              <a:ext cx="2743200" cy="489963"/>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Helvetica Neue Light" charset="0"/>
                  <a:cs typeface="Helvetica Neue Light" charset="0"/>
                  <a:sym typeface="Open Sans"/>
                </a:rPr>
                <a:t>node in the input graph</a:t>
              </a:r>
            </a:p>
          </p:txBody>
        </p:sp>
        <p:sp>
          <p:nvSpPr>
            <p:cNvPr id="20" name="TextBox 19"/>
            <p:cNvSpPr txBox="1"/>
            <p:nvPr/>
          </p:nvSpPr>
          <p:spPr>
            <a:xfrm>
              <a:off x="3470621" y="1713748"/>
              <a:ext cx="2279406" cy="697991"/>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Cambria Math" charset="0"/>
                  <a:cs typeface="Cambria Math" charset="0"/>
                  <a:sym typeface="Open Sans"/>
                </a:rPr>
                <a:t>d</a:t>
              </a:r>
              <a:r>
                <a:rPr lang="en-US" sz="2000" dirty="0">
                  <a:solidFill>
                    <a:schemeClr val="tx2"/>
                  </a:solidFill>
                  <a:ea typeface="Helvetica Neue Light" charset="0"/>
                  <a:cs typeface="Helvetica Neue Light" charset="0"/>
                  <a:sym typeface="Open Sans"/>
                </a:rPr>
                <a:t>-dimensional embedding</a:t>
              </a:r>
            </a:p>
          </p:txBody>
        </p:sp>
      </p:grpSp>
      <p:grpSp>
        <p:nvGrpSpPr>
          <p:cNvPr id="6" name="Group 5"/>
          <p:cNvGrpSpPr/>
          <p:nvPr/>
        </p:nvGrpSpPr>
        <p:grpSpPr>
          <a:xfrm>
            <a:off x="-5173" y="4273285"/>
            <a:ext cx="9034414" cy="1609532"/>
            <a:chOff x="107105" y="3929156"/>
            <a:chExt cx="6775811" cy="1207149"/>
          </a:xfrm>
        </p:grpSpPr>
        <p:sp>
          <p:nvSpPr>
            <p:cNvPr id="34" name="TextBox 33"/>
            <p:cNvSpPr txBox="1"/>
            <p:nvPr/>
          </p:nvSpPr>
          <p:spPr>
            <a:xfrm>
              <a:off x="107105" y="4217375"/>
              <a:ext cx="2638878" cy="661875"/>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Helvetica Neue Light" charset="0"/>
                  <a:cs typeface="Helvetica Neue Light" charset="0"/>
                  <a:sym typeface="Open Sans"/>
                </a:rPr>
                <a:t>Similarity of </a:t>
              </a:r>
              <a:r>
                <a:rPr lang="en-US" sz="2000" i="1" dirty="0">
                  <a:solidFill>
                    <a:schemeClr val="tx2"/>
                  </a:solidFill>
                  <a:ea typeface="Cambria Math" charset="0"/>
                  <a:cs typeface="Cambria Math" charset="0"/>
                  <a:sym typeface="Open Sans"/>
                </a:rPr>
                <a:t>u</a:t>
              </a:r>
              <a:r>
                <a:rPr lang="en-US" sz="2000" i="1" dirty="0">
                  <a:solidFill>
                    <a:schemeClr val="tx2"/>
                  </a:solidFill>
                  <a:ea typeface="Helvetica Neue Light" charset="0"/>
                  <a:cs typeface="Helvetica Neue Light" charset="0"/>
                  <a:sym typeface="Open Sans"/>
                </a:rPr>
                <a:t> </a:t>
              </a:r>
              <a:r>
                <a:rPr lang="en-US" sz="2000" dirty="0">
                  <a:solidFill>
                    <a:schemeClr val="tx2"/>
                  </a:solidFill>
                  <a:ea typeface="Helvetica Neue Light" charset="0"/>
                  <a:cs typeface="Helvetica Neue Light" charset="0"/>
                  <a:sym typeface="Open Sans"/>
                </a:rPr>
                <a:t>and </a:t>
              </a:r>
              <a:r>
                <a:rPr lang="en-US" sz="2000" i="1" dirty="0">
                  <a:solidFill>
                    <a:schemeClr val="tx2"/>
                  </a:solidFill>
                  <a:ea typeface="Cambria Math" charset="0"/>
                  <a:cs typeface="Cambria Math" charset="0"/>
                  <a:sym typeface="Open Sans"/>
                </a:rPr>
                <a:t>v</a:t>
              </a:r>
              <a:r>
                <a:rPr lang="en-US" sz="2000" i="1" dirty="0">
                  <a:solidFill>
                    <a:schemeClr val="tx2"/>
                  </a:solidFill>
                  <a:ea typeface="Helvetica Neue Light" charset="0"/>
                  <a:cs typeface="Helvetica Neue Light" charset="0"/>
                  <a:sym typeface="Open Sans"/>
                </a:rPr>
                <a:t> </a:t>
              </a:r>
              <a:r>
                <a:rPr lang="en-US" sz="2000" dirty="0">
                  <a:solidFill>
                    <a:schemeClr val="tx2"/>
                  </a:solidFill>
                  <a:ea typeface="Helvetica Neue Light" charset="0"/>
                  <a:cs typeface="Helvetica Neue Light" charset="0"/>
                  <a:sym typeface="Open Sans"/>
                </a:rPr>
                <a:t>in the original network</a:t>
              </a:r>
            </a:p>
          </p:txBody>
        </p:sp>
        <p:sp>
          <p:nvSpPr>
            <p:cNvPr id="26" name="TextBox 25"/>
            <p:cNvSpPr txBox="1"/>
            <p:nvPr/>
          </p:nvSpPr>
          <p:spPr>
            <a:xfrm>
              <a:off x="3192640" y="4437028"/>
              <a:ext cx="3690276" cy="699277"/>
            </a:xfrm>
            <a:prstGeom prst="rect">
              <a:avLst/>
            </a:prstGeom>
            <a:noFill/>
            <a:ln>
              <a:noFill/>
            </a:ln>
          </p:spPr>
          <p:txBody>
            <a:bodyPr wrap="square" lIns="91425" tIns="91425" rIns="91425" bIns="91425" rtlCol="0" anchor="t" anchorCtr="0">
              <a:noAutofit/>
            </a:bodyPr>
            <a:lstStyle/>
            <a:p>
              <a:pPr algn="ctr"/>
              <a:r>
                <a:rPr lang="en-US" sz="2000" dirty="0">
                  <a:solidFill>
                    <a:schemeClr val="tx2"/>
                  </a:solidFill>
                  <a:ea typeface="Helvetica Neue Light" charset="0"/>
                  <a:cs typeface="Helvetica Neue Light" charset="0"/>
                  <a:sym typeface="Open Sans"/>
                </a:rPr>
                <a:t>dot product between node embeddings (*)</a:t>
              </a:r>
            </a:p>
            <a:p>
              <a:pPr algn="ctr"/>
              <a:endParaRPr lang="en-US" sz="2667" dirty="0">
                <a:solidFill>
                  <a:schemeClr val="tx2"/>
                </a:solidFill>
                <a:ea typeface="Helvetica Neue Light" charset="0"/>
                <a:cs typeface="Helvetica Neue Light" charset="0"/>
                <a:sym typeface="Open Sans"/>
              </a:endParaRPr>
            </a:p>
          </p:txBody>
        </p:sp>
        <p:cxnSp>
          <p:nvCxnSpPr>
            <p:cNvPr id="25" name="Straight Arrow Connector 24"/>
            <p:cNvCxnSpPr/>
            <p:nvPr/>
          </p:nvCxnSpPr>
          <p:spPr>
            <a:xfrm flipH="1" flipV="1">
              <a:off x="4838796" y="4256640"/>
              <a:ext cx="102659" cy="139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462707" y="4269584"/>
              <a:ext cx="395620" cy="163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662545" y="4239492"/>
              <a:ext cx="230910" cy="120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stretch>
              <a:fillRect/>
            </a:stretch>
          </p:blipFill>
          <p:spPr>
            <a:xfrm>
              <a:off x="1919946" y="3929156"/>
              <a:ext cx="3101558" cy="366945"/>
            </a:xfrm>
            <a:prstGeom prst="rect">
              <a:avLst/>
            </a:prstGeom>
          </p:spPr>
        </p:pic>
      </p:grpSp>
      <p:sp>
        <p:nvSpPr>
          <p:cNvPr id="7" name="TextBox 6">
            <a:extLst>
              <a:ext uri="{FF2B5EF4-FFF2-40B4-BE49-F238E27FC236}">
                <a16:creationId xmlns:a16="http://schemas.microsoft.com/office/drawing/2014/main" id="{66FDD2CA-B925-427E-B5DE-D3DE8D425481}"/>
              </a:ext>
            </a:extLst>
          </p:cNvPr>
          <p:cNvSpPr txBox="1"/>
          <p:nvPr/>
        </p:nvSpPr>
        <p:spPr>
          <a:xfrm>
            <a:off x="251520" y="5908848"/>
            <a:ext cx="8136904" cy="646331"/>
          </a:xfrm>
          <a:prstGeom prst="rect">
            <a:avLst/>
          </a:prstGeom>
          <a:noFill/>
        </p:spPr>
        <p:txBody>
          <a:bodyPr wrap="square" rtlCol="0">
            <a:spAutoFit/>
          </a:bodyPr>
          <a:lstStyle/>
          <a:p>
            <a:r>
              <a:rPr lang="en-US" dirty="0"/>
              <a:t>(*) other distance measures than dot products could be used (e.g., Euclidean distance), but the dot product is the standard measure of similarity used. </a:t>
            </a:r>
          </a:p>
        </p:txBody>
      </p:sp>
    </p:spTree>
    <p:extLst>
      <p:ext uri="{BB962C8B-B14F-4D97-AF65-F5344CB8AC3E}">
        <p14:creationId xmlns:p14="http://schemas.microsoft.com/office/powerpoint/2010/main" val="20095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140423"/>
            <a:ext cx="8596952" cy="1143000"/>
          </a:xfrm>
        </p:spPr>
        <p:txBody>
          <a:bodyPr/>
          <a:lstStyle/>
          <a:p>
            <a:r>
              <a:rPr lang="en-US" dirty="0"/>
              <a:t>From “Shallow” to “Deep”</a:t>
            </a:r>
          </a:p>
        </p:txBody>
      </p:sp>
      <p:sp>
        <p:nvSpPr>
          <p:cNvPr id="5" name="Slide Number Placeholder 4"/>
          <p:cNvSpPr>
            <a:spLocks noGrp="1"/>
          </p:cNvSpPr>
          <p:nvPr>
            <p:ph type="sldNum" sz="quarter" idx="12"/>
          </p:nvPr>
        </p:nvSpPr>
        <p:spPr/>
        <p:txBody>
          <a:bodyPr/>
          <a:lstStyle/>
          <a:p>
            <a:fld id="{4D267013-DFFC-4352-B274-32112D0CCE19}" type="slidenum">
              <a:rPr lang="en-US" smtClean="0"/>
              <a:t>105</a:t>
            </a:fld>
            <a:endParaRPr lang="en-US"/>
          </a:p>
        </p:txBody>
      </p:sp>
      <p:sp>
        <p:nvSpPr>
          <p:cNvPr id="3" name="Content Placeholder 2"/>
          <p:cNvSpPr>
            <a:spLocks noGrp="1"/>
          </p:cNvSpPr>
          <p:nvPr>
            <p:ph idx="1"/>
          </p:nvPr>
        </p:nvSpPr>
        <p:spPr>
          <a:xfrm>
            <a:off x="223520" y="1435229"/>
            <a:ext cx="8802624" cy="5080000"/>
          </a:xfrm>
        </p:spPr>
        <p:txBody>
          <a:bodyPr/>
          <a:lstStyle/>
          <a:p>
            <a:pPr marL="0" indent="0">
              <a:buNone/>
            </a:pPr>
            <a:r>
              <a:rPr lang="en-US" dirty="0"/>
              <a:t>So far, </a:t>
            </a:r>
            <a:r>
              <a:rPr lang="en-US" i="1" dirty="0">
                <a:solidFill>
                  <a:schemeClr val="accent1">
                    <a:lumMod val="75000"/>
                  </a:schemeClr>
                </a:solidFill>
              </a:rPr>
              <a:t>“shallow” encoders</a:t>
            </a:r>
            <a:r>
              <a:rPr lang="en-US" dirty="0"/>
              <a:t>, i.e. embedding lookups:</a:t>
            </a:r>
          </a:p>
        </p:txBody>
      </p:sp>
      <p:pic>
        <p:nvPicPr>
          <p:cNvPr id="13" name="Picture 12"/>
          <p:cNvPicPr>
            <a:picLocks noChangeAspect="1"/>
          </p:cNvPicPr>
          <p:nvPr/>
        </p:nvPicPr>
        <p:blipFill>
          <a:blip r:embed="rId2"/>
          <a:stretch>
            <a:fillRect/>
          </a:stretch>
        </p:blipFill>
        <p:spPr>
          <a:xfrm>
            <a:off x="899969" y="3883327"/>
            <a:ext cx="1016000" cy="423333"/>
          </a:xfrm>
          <a:prstGeom prst="rect">
            <a:avLst/>
          </a:prstGeom>
        </p:spPr>
      </p:pic>
      <p:sp>
        <p:nvSpPr>
          <p:cNvPr id="27" name="Left Brace 26"/>
          <p:cNvSpPr/>
          <p:nvPr/>
        </p:nvSpPr>
        <p:spPr>
          <a:xfrm rot="16200000">
            <a:off x="4116150" y="3198039"/>
            <a:ext cx="440267" cy="42702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8" name="Left Brace 27"/>
          <p:cNvSpPr/>
          <p:nvPr/>
        </p:nvSpPr>
        <p:spPr>
          <a:xfrm rot="10800000">
            <a:off x="6437376" y="2941588"/>
            <a:ext cx="417545" cy="203071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9" name="TextBox 28"/>
          <p:cNvSpPr txBox="1"/>
          <p:nvPr/>
        </p:nvSpPr>
        <p:spPr>
          <a:xfrm>
            <a:off x="6776720" y="3082990"/>
            <a:ext cx="2286000" cy="1625600"/>
          </a:xfrm>
          <a:prstGeom prst="rect">
            <a:avLst/>
          </a:prstGeom>
          <a:noFill/>
          <a:ln>
            <a:noFill/>
          </a:ln>
        </p:spPr>
        <p:txBody>
          <a:bodyPr wrap="square" lIns="91425" tIns="91425" rIns="91425" bIns="91425" rtlCol="0" anchor="t" anchorCtr="0">
            <a:noAutofit/>
          </a:bodyPr>
          <a:lstStyle/>
          <a:p>
            <a:r>
              <a:rPr lang="en-US" sz="1600">
                <a:ea typeface="Helvetica Neue Light" charset="0"/>
                <a:cs typeface="Helvetica Neue Light" charset="0"/>
                <a:sym typeface="Open Sans"/>
              </a:rPr>
              <a:t>Dimension/size of </a:t>
            </a:r>
            <a:r>
              <a:rPr lang="en-US" sz="1600" dirty="0" err="1">
                <a:ea typeface="Helvetica Neue Light" charset="0"/>
                <a:cs typeface="Helvetica Neue Light" charset="0"/>
                <a:sym typeface="Open Sans"/>
              </a:rPr>
              <a:t>embeddings</a:t>
            </a:r>
            <a:endParaRPr lang="en-US" sz="1600" dirty="0">
              <a:ea typeface="Helvetica Neue Light" charset="0"/>
              <a:cs typeface="Helvetica Neue Light" charset="0"/>
              <a:sym typeface="Open Sans"/>
            </a:endParaRPr>
          </a:p>
        </p:txBody>
      </p:sp>
      <p:sp>
        <p:nvSpPr>
          <p:cNvPr id="30" name="TextBox 29"/>
          <p:cNvSpPr txBox="1"/>
          <p:nvPr/>
        </p:nvSpPr>
        <p:spPr>
          <a:xfrm>
            <a:off x="2699792" y="5530547"/>
            <a:ext cx="3107113" cy="543708"/>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one column per node </a:t>
            </a:r>
          </a:p>
        </p:txBody>
      </p:sp>
      <p:sp>
        <p:nvSpPr>
          <p:cNvPr id="31" name="TextBox 30"/>
          <p:cNvSpPr txBox="1"/>
          <p:nvPr/>
        </p:nvSpPr>
        <p:spPr>
          <a:xfrm>
            <a:off x="-43898" y="2899998"/>
            <a:ext cx="2330689" cy="763753"/>
          </a:xfrm>
          <a:prstGeom prst="rect">
            <a:avLst/>
          </a:prstGeom>
          <a:noFill/>
          <a:ln>
            <a:noFill/>
          </a:ln>
        </p:spPr>
        <p:txBody>
          <a:bodyPr wrap="square" lIns="91425" tIns="91425" rIns="91425" bIns="91425" rtlCol="0" anchor="t" anchorCtr="0">
            <a:noAutofit/>
          </a:bodyPr>
          <a:lstStyle/>
          <a:p>
            <a:pPr algn="ctr"/>
            <a:r>
              <a:rPr lang="en-US" sz="2000" dirty="0">
                <a:ea typeface="Helvetica Neue Light" charset="0"/>
                <a:cs typeface="Helvetica Neue Light" charset="0"/>
                <a:sym typeface="Open Sans"/>
              </a:rPr>
              <a:t>embedding matrix</a:t>
            </a:r>
          </a:p>
        </p:txBody>
      </p:sp>
      <p:cxnSp>
        <p:nvCxnSpPr>
          <p:cNvPr id="32" name="Straight Arrow Connector 31"/>
          <p:cNvCxnSpPr/>
          <p:nvPr/>
        </p:nvCxnSpPr>
        <p:spPr>
          <a:xfrm>
            <a:off x="881161" y="3331241"/>
            <a:ext cx="181033" cy="411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843808" y="2246835"/>
            <a:ext cx="4464496" cy="763753"/>
          </a:xfrm>
          <a:prstGeom prst="rect">
            <a:avLst/>
          </a:prstGeom>
          <a:noFill/>
          <a:ln>
            <a:noFill/>
          </a:ln>
        </p:spPr>
        <p:txBody>
          <a:bodyPr wrap="square" lIns="91425" tIns="91425" rIns="91425" bIns="91425" rtlCol="0" anchor="t" anchorCtr="0">
            <a:noAutofit/>
          </a:bodyPr>
          <a:lstStyle/>
          <a:p>
            <a:pPr algn="ctr"/>
            <a:r>
              <a:rPr lang="en-US" sz="2000" dirty="0">
                <a:ea typeface="Helvetica Neue Light" charset="0"/>
                <a:cs typeface="Helvetica Neue Light" charset="0"/>
                <a:sym typeface="Open Sans"/>
              </a:rPr>
              <a:t>embedding vector for a specific node</a:t>
            </a:r>
          </a:p>
        </p:txBody>
      </p:sp>
      <p:grpSp>
        <p:nvGrpSpPr>
          <p:cNvPr id="6" name="Group 5">
            <a:extLst>
              <a:ext uri="{FF2B5EF4-FFF2-40B4-BE49-F238E27FC236}">
                <a16:creationId xmlns:a16="http://schemas.microsoft.com/office/drawing/2014/main" id="{BE5B0794-EA8C-480B-A677-63B1EFC28FD1}"/>
              </a:ext>
            </a:extLst>
          </p:cNvPr>
          <p:cNvGrpSpPr/>
          <p:nvPr/>
        </p:nvGrpSpPr>
        <p:grpSpPr>
          <a:xfrm>
            <a:off x="2258091" y="2856277"/>
            <a:ext cx="4217940" cy="2201335"/>
            <a:chOff x="2170546" y="3472873"/>
            <a:chExt cx="4217940" cy="2201335"/>
          </a:xfrm>
        </p:grpSpPr>
        <p:sp>
          <p:nvSpPr>
            <p:cNvPr id="12" name="Rectangle 11"/>
            <p:cNvSpPr/>
            <p:nvPr/>
          </p:nvSpPr>
          <p:spPr>
            <a:xfrm>
              <a:off x="2170546" y="3627330"/>
              <a:ext cx="4217940" cy="20468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p:cNvSpPr/>
            <p:nvPr/>
          </p:nvSpPr>
          <p:spPr>
            <a:xfrm>
              <a:off x="3262407" y="3643241"/>
              <a:ext cx="219456" cy="2030967"/>
            </a:xfrm>
            <a:prstGeom prst="round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5" name="Group 14"/>
            <p:cNvGrpSpPr/>
            <p:nvPr/>
          </p:nvGrpSpPr>
          <p:grpSpPr>
            <a:xfrm>
              <a:off x="3298983" y="3670747"/>
              <a:ext cx="158496" cy="768096"/>
              <a:chOff x="3081528" y="2681478"/>
              <a:chExt cx="118872" cy="576072"/>
            </a:xfrm>
          </p:grpSpPr>
          <p:sp>
            <p:nvSpPr>
              <p:cNvPr id="16" name="Oval 15"/>
              <p:cNvSpPr>
                <a:spLocks noChangeAspect="1"/>
              </p:cNvSpPr>
              <p:nvPr/>
            </p:nvSpPr>
            <p:spPr>
              <a:xfrm>
                <a:off x="3081528" y="26814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p:cNvSpPr>
                <a:spLocks noChangeAspect="1"/>
              </p:cNvSpPr>
              <p:nvPr/>
            </p:nvSpPr>
            <p:spPr>
              <a:xfrm>
                <a:off x="3081528" y="28338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p:cNvSpPr>
                <a:spLocks noChangeAspect="1"/>
              </p:cNvSpPr>
              <p:nvPr/>
            </p:nvSpPr>
            <p:spPr>
              <a:xfrm>
                <a:off x="3081528" y="29862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Oval 18"/>
              <p:cNvSpPr>
                <a:spLocks noChangeAspect="1"/>
              </p:cNvSpPr>
              <p:nvPr/>
            </p:nvSpPr>
            <p:spPr>
              <a:xfrm>
                <a:off x="3081528" y="31386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0" name="Group 19"/>
            <p:cNvGrpSpPr/>
            <p:nvPr/>
          </p:nvGrpSpPr>
          <p:grpSpPr>
            <a:xfrm>
              <a:off x="3298983" y="4483547"/>
              <a:ext cx="158496" cy="768096"/>
              <a:chOff x="3081528" y="2681478"/>
              <a:chExt cx="118872" cy="576072"/>
            </a:xfrm>
          </p:grpSpPr>
          <p:sp>
            <p:nvSpPr>
              <p:cNvPr id="21" name="Oval 20"/>
              <p:cNvSpPr>
                <a:spLocks noChangeAspect="1"/>
              </p:cNvSpPr>
              <p:nvPr/>
            </p:nvSpPr>
            <p:spPr>
              <a:xfrm>
                <a:off x="3081528" y="26814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Oval 21"/>
              <p:cNvSpPr>
                <a:spLocks noChangeAspect="1"/>
              </p:cNvSpPr>
              <p:nvPr/>
            </p:nvSpPr>
            <p:spPr>
              <a:xfrm>
                <a:off x="3081528" y="28338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Oval 22"/>
              <p:cNvSpPr>
                <a:spLocks noChangeAspect="1"/>
              </p:cNvSpPr>
              <p:nvPr/>
            </p:nvSpPr>
            <p:spPr>
              <a:xfrm>
                <a:off x="3081528" y="29862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Oval 23"/>
              <p:cNvSpPr>
                <a:spLocks noChangeAspect="1"/>
              </p:cNvSpPr>
              <p:nvPr/>
            </p:nvSpPr>
            <p:spPr>
              <a:xfrm>
                <a:off x="3081528" y="3138678"/>
                <a:ext cx="118872" cy="118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5" name="Oval 24"/>
            <p:cNvSpPr>
              <a:spLocks noChangeAspect="1"/>
            </p:cNvSpPr>
            <p:nvPr/>
          </p:nvSpPr>
          <p:spPr>
            <a:xfrm>
              <a:off x="3298983" y="5296347"/>
              <a:ext cx="158496" cy="158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p:cNvSpPr>
              <a:spLocks noChangeAspect="1"/>
            </p:cNvSpPr>
            <p:nvPr/>
          </p:nvSpPr>
          <p:spPr>
            <a:xfrm>
              <a:off x="3298983" y="5499547"/>
              <a:ext cx="158496" cy="158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4" name="Straight Arrow Connector 33"/>
            <p:cNvCxnSpPr/>
            <p:nvPr/>
          </p:nvCxnSpPr>
          <p:spPr>
            <a:xfrm flipH="1">
              <a:off x="3559081" y="3472873"/>
              <a:ext cx="1083731" cy="886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756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267013-DFFC-4352-B274-32112D0CCE19}" type="slidenum">
              <a:rPr lang="en-US" smtClean="0"/>
              <a:t>106</a:t>
            </a:fld>
            <a:endParaRPr lang="en-US"/>
          </a:p>
        </p:txBody>
      </p:sp>
      <p:sp>
        <p:nvSpPr>
          <p:cNvPr id="3" name="Content Placeholder 2"/>
          <p:cNvSpPr>
            <a:spLocks noGrp="1"/>
          </p:cNvSpPr>
          <p:nvPr>
            <p:ph idx="1"/>
          </p:nvPr>
        </p:nvSpPr>
        <p:spPr>
          <a:xfrm>
            <a:off x="207264" y="1600200"/>
            <a:ext cx="8613208" cy="4133056"/>
          </a:xfrm>
        </p:spPr>
        <p:txBody>
          <a:bodyPr/>
          <a:lstStyle/>
          <a:p>
            <a:pPr marL="0" indent="0">
              <a:buNone/>
            </a:pPr>
            <a:r>
              <a:rPr lang="en-US" dirty="0"/>
              <a:t>“deeper” methods based on </a:t>
            </a:r>
            <a:r>
              <a:rPr lang="en-US" i="1" dirty="0">
                <a:solidFill>
                  <a:srgbClr val="FF0000"/>
                </a:solidFill>
              </a:rPr>
              <a:t>graph neural networks.</a:t>
            </a:r>
          </a:p>
          <a:p>
            <a:endParaRPr lang="en-US" b="1" dirty="0">
              <a:solidFill>
                <a:schemeClr val="accent2"/>
              </a:solidFill>
            </a:endParaRPr>
          </a:p>
          <a:p>
            <a:endParaRPr lang="en-US" dirty="0">
              <a:solidFill>
                <a:schemeClr val="accent2"/>
              </a:solidFill>
            </a:endParaRPr>
          </a:p>
          <a:p>
            <a:pPr marL="0" indent="0">
              <a:buNone/>
            </a:pPr>
            <a:endParaRPr lang="en-US" dirty="0"/>
          </a:p>
          <a:p>
            <a:pPr>
              <a:buFont typeface="Wingdings" panose="05000000000000000000" pitchFamily="2" charset="2"/>
              <a:buChar char="§"/>
            </a:pPr>
            <a:r>
              <a:rPr lang="en-US" sz="2800" dirty="0"/>
              <a:t>In general, all these more complex encoders can be </a:t>
            </a:r>
            <a:r>
              <a:rPr lang="en-US" sz="2800" i="1" dirty="0">
                <a:solidFill>
                  <a:schemeClr val="tx2">
                    <a:lumMod val="60000"/>
                    <a:lumOff val="40000"/>
                  </a:schemeClr>
                </a:solidFill>
              </a:rPr>
              <a:t>combined with the similarity functions </a:t>
            </a:r>
            <a:r>
              <a:rPr lang="en-US" sz="2800" dirty="0"/>
              <a:t>we discussed</a:t>
            </a:r>
          </a:p>
        </p:txBody>
      </p:sp>
      <p:pic>
        <p:nvPicPr>
          <p:cNvPr id="6" name="Picture 5"/>
          <p:cNvPicPr>
            <a:picLocks noChangeAspect="1"/>
          </p:cNvPicPr>
          <p:nvPr/>
        </p:nvPicPr>
        <p:blipFill>
          <a:blip r:embed="rId2"/>
          <a:stretch>
            <a:fillRect/>
          </a:stretch>
        </p:blipFill>
        <p:spPr>
          <a:xfrm>
            <a:off x="1187624" y="2780928"/>
            <a:ext cx="2455333" cy="626533"/>
          </a:xfrm>
          <a:prstGeom prst="rect">
            <a:avLst/>
          </a:prstGeom>
        </p:spPr>
      </p:pic>
      <p:sp>
        <p:nvSpPr>
          <p:cNvPr id="12" name="TextBox 11"/>
          <p:cNvSpPr txBox="1"/>
          <p:nvPr/>
        </p:nvSpPr>
        <p:spPr>
          <a:xfrm>
            <a:off x="3622938" y="2614432"/>
            <a:ext cx="4572000" cy="914400"/>
          </a:xfrm>
          <a:prstGeom prst="rect">
            <a:avLst/>
          </a:prstGeom>
          <a:noFill/>
          <a:ln>
            <a:noFill/>
          </a:ln>
        </p:spPr>
        <p:txBody>
          <a:bodyPr wrap="square" lIns="91425" tIns="91425" rIns="91425" bIns="91425" rtlCol="0" anchor="t" anchorCtr="0">
            <a:noAutofit/>
          </a:bodyPr>
          <a:lstStyle/>
          <a:p>
            <a:r>
              <a:rPr lang="en-US" sz="2800" dirty="0">
                <a:solidFill>
                  <a:schemeClr val="accent1"/>
                </a:solidFill>
                <a:ea typeface="Helvetica Neue Light" charset="0"/>
                <a:cs typeface="Helvetica Neue Light" charset="0"/>
                <a:sym typeface="Open Sans"/>
              </a:rPr>
              <a:t>complex function that depends on graph structure.</a:t>
            </a:r>
          </a:p>
        </p:txBody>
      </p:sp>
      <p:sp>
        <p:nvSpPr>
          <p:cNvPr id="11" name="Title 1">
            <a:extLst>
              <a:ext uri="{FF2B5EF4-FFF2-40B4-BE49-F238E27FC236}">
                <a16:creationId xmlns:a16="http://schemas.microsoft.com/office/drawing/2014/main" id="{9778874D-F9CC-49F9-BCEC-B281F4C5376B}"/>
              </a:ext>
            </a:extLst>
          </p:cNvPr>
          <p:cNvSpPr>
            <a:spLocks noGrp="1"/>
          </p:cNvSpPr>
          <p:nvPr>
            <p:ph type="title"/>
          </p:nvPr>
        </p:nvSpPr>
        <p:spPr>
          <a:xfrm>
            <a:off x="223520" y="140423"/>
            <a:ext cx="8596952" cy="1143000"/>
          </a:xfrm>
        </p:spPr>
        <p:txBody>
          <a:bodyPr/>
          <a:lstStyle/>
          <a:p>
            <a:r>
              <a:rPr lang="en-US" dirty="0"/>
              <a:t>From “Shallow” to “Deep”</a:t>
            </a:r>
          </a:p>
        </p:txBody>
      </p:sp>
    </p:spTree>
    <p:extLst>
      <p:ext uri="{BB962C8B-B14F-4D97-AF65-F5344CB8AC3E}">
        <p14:creationId xmlns:p14="http://schemas.microsoft.com/office/powerpoint/2010/main" val="3737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644" y="136525"/>
            <a:ext cx="8346008" cy="1143000"/>
          </a:xfrm>
        </p:spPr>
        <p:txBody>
          <a:bodyPr/>
          <a:lstStyle/>
          <a:p>
            <a:r>
              <a:rPr lang="en-US" dirty="0"/>
              <a:t>Setup</a:t>
            </a:r>
          </a:p>
        </p:txBody>
      </p:sp>
      <p:sp>
        <p:nvSpPr>
          <p:cNvPr id="5" name="Slide Number Placeholder 4"/>
          <p:cNvSpPr>
            <a:spLocks noGrp="1"/>
          </p:cNvSpPr>
          <p:nvPr>
            <p:ph type="sldNum" sz="quarter" idx="12"/>
          </p:nvPr>
        </p:nvSpPr>
        <p:spPr/>
        <p:txBody>
          <a:bodyPr/>
          <a:lstStyle/>
          <a:p>
            <a:fld id="{4D267013-DFFC-4352-B274-32112D0CCE19}" type="slidenum">
              <a:rPr lang="en-US" smtClean="0"/>
              <a:t>107</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11328" y="1508381"/>
                <a:ext cx="8676640" cy="4152867"/>
              </a:xfrm>
            </p:spPr>
            <p:txBody>
              <a:bodyPr>
                <a:normAutofit/>
              </a:bodyPr>
              <a:lstStyle/>
              <a:p>
                <a:pPr marL="0" indent="0">
                  <a:buNone/>
                </a:pPr>
                <a:r>
                  <a:rPr lang="en-US" dirty="0"/>
                  <a:t>Assume we have a graph </a:t>
                </a:r>
                <a:r>
                  <a:rPr lang="en-US" dirty="0">
                    <a:solidFill>
                      <a:schemeClr val="tx2">
                        <a:lumMod val="60000"/>
                        <a:lumOff val="40000"/>
                      </a:schemeClr>
                    </a:solidFill>
                    <a:latin typeface="Cambria Math" charset="0"/>
                    <a:ea typeface="Cambria Math" charset="0"/>
                    <a:cs typeface="Cambria Math" charset="0"/>
                  </a:rPr>
                  <a:t>G</a:t>
                </a:r>
                <a:r>
                  <a:rPr lang="en-US" dirty="0"/>
                  <a:t>:</a:t>
                </a:r>
              </a:p>
              <a:p>
                <a:pPr lvl="1"/>
                <a:r>
                  <a:rPr lang="en-US" dirty="0">
                    <a:solidFill>
                      <a:schemeClr val="tx2">
                        <a:lumMod val="60000"/>
                        <a:lumOff val="40000"/>
                      </a:schemeClr>
                    </a:solidFill>
                    <a:latin typeface="Cambria Math" charset="0"/>
                    <a:ea typeface="Cambria Math" charset="0"/>
                    <a:cs typeface="Cambria Math" charset="0"/>
                  </a:rPr>
                  <a:t>V</a:t>
                </a:r>
                <a:r>
                  <a:rPr lang="en-US" dirty="0"/>
                  <a:t> is the vertex set.</a:t>
                </a:r>
              </a:p>
              <a:p>
                <a:pPr lvl="1"/>
                <a:r>
                  <a:rPr lang="en-US" dirty="0">
                    <a:solidFill>
                      <a:schemeClr val="tx2">
                        <a:lumMod val="60000"/>
                        <a:lumOff val="40000"/>
                      </a:schemeClr>
                    </a:solidFill>
                    <a:latin typeface="Cambria Math" charset="0"/>
                    <a:ea typeface="Cambria Math" charset="0"/>
                    <a:cs typeface="Cambria Math" charset="0"/>
                  </a:rPr>
                  <a:t>A</a:t>
                </a:r>
                <a:r>
                  <a:rPr lang="en-US" dirty="0">
                    <a:solidFill>
                      <a:schemeClr val="tx2">
                        <a:lumMod val="60000"/>
                        <a:lumOff val="40000"/>
                      </a:schemeClr>
                    </a:solidFill>
                  </a:rPr>
                  <a:t> </a:t>
                </a:r>
                <a:r>
                  <a:rPr lang="en-US" dirty="0"/>
                  <a:t>is the adjacency matrix (assume binary).</a:t>
                </a:r>
              </a:p>
              <a:p>
                <a:pPr lvl="1"/>
                <a:r>
                  <a:rPr lang="en-US" dirty="0">
                    <a:solidFill>
                      <a:schemeClr val="tx2">
                        <a:lumMod val="60000"/>
                        <a:lumOff val="40000"/>
                      </a:schemeClr>
                    </a:solidFill>
                    <a:latin typeface="Cambria Math" charset="0"/>
                    <a:ea typeface="Cambria Math" charset="0"/>
                    <a:cs typeface="Cambria Math" charset="0"/>
                  </a:rPr>
                  <a:t>X </a:t>
                </a:r>
                <a14:m>
                  <m:oMath xmlns:m="http://schemas.openxmlformats.org/officeDocument/2006/math">
                    <m:r>
                      <a:rPr lang="en-US" b="0" i="1" smtClean="0">
                        <a:solidFill>
                          <a:schemeClr val="tx2">
                            <a:lumMod val="60000"/>
                            <a:lumOff val="40000"/>
                          </a:schemeClr>
                        </a:solidFill>
                        <a:latin typeface="Cambria Math" charset="0"/>
                        <a:ea typeface="Cambria Math" charset="0"/>
                        <a:cs typeface="Cambria Math" charset="0"/>
                      </a:rPr>
                      <m:t>∈</m:t>
                    </m:r>
                    <m:sSup>
                      <m:sSupPr>
                        <m:ctrlPr>
                          <a:rPr lang="en-CA" i="1" smtClean="0">
                            <a:solidFill>
                              <a:schemeClr val="tx2">
                                <a:lumMod val="60000"/>
                                <a:lumOff val="40000"/>
                              </a:schemeClr>
                            </a:solidFill>
                            <a:latin typeface="Cambria Math" panose="02040503050406030204" pitchFamily="18" charset="0"/>
                            <a:ea typeface="Cambria Math" charset="0"/>
                            <a:cs typeface="Cambria Math" charset="0"/>
                          </a:rPr>
                        </m:ctrlPr>
                      </m:sSupPr>
                      <m:e>
                        <m:r>
                          <m:rPr>
                            <m:nor/>
                          </m:rPr>
                          <a:rPr lang="en-CA" i="0" smtClean="0">
                            <a:solidFill>
                              <a:schemeClr val="tx2">
                                <a:lumMod val="60000"/>
                                <a:lumOff val="40000"/>
                              </a:schemeClr>
                            </a:solidFill>
                            <a:latin typeface="Cambria Math" charset="0"/>
                            <a:ea typeface="Cambria Math" charset="0"/>
                            <a:cs typeface="Cambria Math" charset="0"/>
                          </a:rPr>
                          <m:t>R</m:t>
                        </m:r>
                      </m:e>
                      <m:sup>
                        <m:r>
                          <a:rPr lang="en-CA" b="0" i="1" smtClean="0">
                            <a:solidFill>
                              <a:schemeClr val="tx2">
                                <a:lumMod val="60000"/>
                                <a:lumOff val="40000"/>
                              </a:schemeClr>
                            </a:solidFill>
                            <a:latin typeface="Cambria Math" charset="0"/>
                            <a:ea typeface="Cambria Math" charset="0"/>
                            <a:cs typeface="Cambria Math" charset="0"/>
                          </a:rPr>
                          <m:t>𝑚</m:t>
                        </m:r>
                        <m:r>
                          <a:rPr lang="en-CA" b="0" i="1" smtClean="0">
                            <a:solidFill>
                              <a:schemeClr val="tx2">
                                <a:lumMod val="60000"/>
                                <a:lumOff val="40000"/>
                              </a:schemeClr>
                            </a:solidFill>
                            <a:latin typeface="Cambria Math" charset="0"/>
                            <a:ea typeface="Cambria Math" charset="0"/>
                            <a:cs typeface="Cambria Math" charset="0"/>
                          </a:rPr>
                          <m:t>×|</m:t>
                        </m:r>
                        <m:r>
                          <a:rPr lang="en-CA" b="0" i="1" smtClean="0">
                            <a:solidFill>
                              <a:schemeClr val="tx2">
                                <a:lumMod val="60000"/>
                                <a:lumOff val="40000"/>
                              </a:schemeClr>
                            </a:solidFill>
                            <a:latin typeface="Cambria Math" charset="0"/>
                            <a:ea typeface="Cambria Math" charset="0"/>
                            <a:cs typeface="Cambria Math" charset="0"/>
                          </a:rPr>
                          <m:t>𝑉</m:t>
                        </m:r>
                        <m:r>
                          <a:rPr lang="en-CA" b="0" i="1" smtClean="0">
                            <a:solidFill>
                              <a:schemeClr val="tx2">
                                <a:lumMod val="60000"/>
                                <a:lumOff val="40000"/>
                              </a:schemeClr>
                            </a:solidFill>
                            <a:latin typeface="Cambria Math" charset="0"/>
                            <a:ea typeface="Cambria Math" charset="0"/>
                            <a:cs typeface="Cambria Math" charset="0"/>
                          </a:rPr>
                          <m:t>|</m:t>
                        </m:r>
                      </m:sup>
                    </m:sSup>
                  </m:oMath>
                </a14:m>
                <a:r>
                  <a:rPr lang="en-US" dirty="0">
                    <a:solidFill>
                      <a:schemeClr val="tx2">
                        <a:lumMod val="60000"/>
                        <a:lumOff val="40000"/>
                      </a:schemeClr>
                    </a:solidFill>
                  </a:rPr>
                  <a:t> </a:t>
                </a:r>
                <a:r>
                  <a:rPr lang="en-US" dirty="0"/>
                  <a:t>is a matrix of </a:t>
                </a:r>
                <a:r>
                  <a:rPr lang="en-US" i="1" dirty="0"/>
                  <a:t>m</a:t>
                </a:r>
                <a:r>
                  <a:rPr lang="en-US" dirty="0"/>
                  <a:t> </a:t>
                </a:r>
                <a:r>
                  <a:rPr lang="en-US" dirty="0">
                    <a:solidFill>
                      <a:schemeClr val="tx2">
                        <a:lumMod val="60000"/>
                        <a:lumOff val="40000"/>
                      </a:schemeClr>
                    </a:solidFill>
                  </a:rPr>
                  <a:t>node features </a:t>
                </a:r>
                <a:r>
                  <a:rPr lang="en-US" sz="2000" dirty="0"/>
                  <a:t>(input representation of a node)</a:t>
                </a:r>
                <a:endParaRPr lang="en-US" sz="2000" b="1" dirty="0"/>
              </a:p>
              <a:p>
                <a:pPr lvl="2"/>
                <a:r>
                  <a:rPr lang="en-US" dirty="0"/>
                  <a:t>Categorical attributes, text, image data</a:t>
                </a:r>
              </a:p>
              <a:p>
                <a:pPr lvl="3"/>
                <a:r>
                  <a:rPr lang="en-US" dirty="0"/>
                  <a:t>E.g., profile information in a social network.</a:t>
                </a:r>
              </a:p>
              <a:p>
                <a:pPr lvl="2"/>
                <a:r>
                  <a:rPr lang="en-US" dirty="0"/>
                  <a:t>Node degrees, clustering coefficients, etc.</a:t>
                </a:r>
              </a:p>
              <a:p>
                <a:pPr lvl="2"/>
                <a:r>
                  <a:rPr lang="en-US" dirty="0"/>
                  <a:t>Indicator vectors (i.e., one-hot encoding of each node)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11328" y="1508381"/>
                <a:ext cx="8676640" cy="4152867"/>
              </a:xfrm>
              <a:blipFill rotWithShape="0">
                <a:blip r:embed="rId2"/>
                <a:stretch>
                  <a:fillRect l="-1827" t="-2199" b="-2493"/>
                </a:stretch>
              </a:blipFill>
            </p:spPr>
            <p:txBody>
              <a:bodyPr/>
              <a:lstStyle/>
              <a:p>
                <a:r>
                  <a:rPr lang="el-GR">
                    <a:noFill/>
                  </a:rPr>
                  <a:t> </a:t>
                </a:r>
              </a:p>
            </p:txBody>
          </p:sp>
        </mc:Fallback>
      </mc:AlternateContent>
    </p:spTree>
    <p:extLst>
      <p:ext uri="{BB962C8B-B14F-4D97-AF65-F5344CB8AC3E}">
        <p14:creationId xmlns:p14="http://schemas.microsoft.com/office/powerpoint/2010/main" val="719909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72212"/>
            <a:ext cx="8788400" cy="1143000"/>
          </a:xfrm>
        </p:spPr>
        <p:txBody>
          <a:bodyPr/>
          <a:lstStyle/>
          <a:p>
            <a:r>
              <a:rPr lang="en-US" dirty="0"/>
              <a:t>Neighborhood Aggregation</a:t>
            </a:r>
          </a:p>
        </p:txBody>
      </p:sp>
      <p:sp>
        <p:nvSpPr>
          <p:cNvPr id="5" name="Slide Number Placeholder 4"/>
          <p:cNvSpPr>
            <a:spLocks noGrp="1"/>
          </p:cNvSpPr>
          <p:nvPr>
            <p:ph type="sldNum" sz="quarter" idx="12"/>
          </p:nvPr>
        </p:nvSpPr>
        <p:spPr/>
        <p:txBody>
          <a:bodyPr/>
          <a:lstStyle/>
          <a:p>
            <a:fld id="{4D267013-DFFC-4352-B274-32112D0CCE19}" type="slidenum">
              <a:rPr lang="en-US" smtClean="0"/>
              <a:t>108</a:t>
            </a:fld>
            <a:endParaRPr lang="en-US"/>
          </a:p>
        </p:txBody>
      </p:sp>
      <p:sp>
        <p:nvSpPr>
          <p:cNvPr id="3" name="Content Placeholder 2"/>
          <p:cNvSpPr>
            <a:spLocks noGrp="1"/>
          </p:cNvSpPr>
          <p:nvPr>
            <p:ph idx="1"/>
          </p:nvPr>
        </p:nvSpPr>
        <p:spPr>
          <a:xfrm>
            <a:off x="134112" y="1486409"/>
            <a:ext cx="8940800" cy="1422400"/>
          </a:xfrm>
        </p:spPr>
        <p:txBody>
          <a:bodyPr>
            <a:normAutofit/>
          </a:bodyPr>
          <a:lstStyle/>
          <a:p>
            <a:pPr marL="0" indent="0">
              <a:buNone/>
            </a:pPr>
            <a:r>
              <a:rPr lang="en-CA" dirty="0">
                <a:solidFill>
                  <a:srgbClr val="FF0000"/>
                </a:solidFill>
              </a:rPr>
              <a:t>Key idea: </a:t>
            </a:r>
            <a:r>
              <a:rPr lang="en-CA" dirty="0"/>
              <a:t>Generate node </a:t>
            </a:r>
            <a:r>
              <a:rPr lang="en-CA" dirty="0" err="1"/>
              <a:t>embeddings</a:t>
            </a:r>
            <a:r>
              <a:rPr lang="en-CA" dirty="0"/>
              <a:t> based on </a:t>
            </a:r>
            <a:r>
              <a:rPr lang="en-CA" i="1" dirty="0"/>
              <a:t>local neighborhoods.</a:t>
            </a:r>
            <a:r>
              <a:rPr lang="en-CA" dirty="0"/>
              <a:t> </a:t>
            </a:r>
            <a:endParaRPr lang="en-CA"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9563514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109</a:t>
            </a:fld>
            <a:endParaRPr lang="en-US"/>
          </a:p>
        </p:txBody>
      </p:sp>
      <p:sp>
        <p:nvSpPr>
          <p:cNvPr id="3" name="Content Placeholder 2"/>
          <p:cNvSpPr>
            <a:spLocks noGrp="1"/>
          </p:cNvSpPr>
          <p:nvPr>
            <p:ph idx="1"/>
          </p:nvPr>
        </p:nvSpPr>
        <p:spPr>
          <a:xfrm>
            <a:off x="146305" y="1486409"/>
            <a:ext cx="8803559" cy="1422400"/>
          </a:xfrm>
        </p:spPr>
        <p:txBody>
          <a:bodyPr>
            <a:normAutofit/>
          </a:bodyPr>
          <a:lstStyle/>
          <a:p>
            <a:pPr marL="0" indent="0">
              <a:buNone/>
            </a:pPr>
            <a:r>
              <a:rPr lang="en-CA" dirty="0">
                <a:solidFill>
                  <a:srgbClr val="FF0000"/>
                </a:solidFill>
              </a:rPr>
              <a:t>Intuition: </a:t>
            </a:r>
            <a:r>
              <a:rPr lang="en-CA" dirty="0"/>
              <a:t>Nodes aggregate information from their neighbors using </a:t>
            </a:r>
            <a:r>
              <a:rPr lang="en-CA" i="1" dirty="0"/>
              <a:t>neural networks</a:t>
            </a:r>
            <a:endParaRPr lang="en-CA" i="1"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933982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11</a:t>
            </a:fld>
            <a:endParaRPr lang="en-US" dirty="0"/>
          </a:p>
        </p:txBody>
      </p:sp>
      <p:sp>
        <p:nvSpPr>
          <p:cNvPr id="7" name="TextBox 6"/>
          <p:cNvSpPr txBox="1"/>
          <p:nvPr/>
        </p:nvSpPr>
        <p:spPr>
          <a:xfrm>
            <a:off x="899592" y="1335887"/>
            <a:ext cx="6264696" cy="5016758"/>
          </a:xfrm>
          <a:prstGeom prst="rect">
            <a:avLst/>
          </a:prstGeom>
          <a:noFill/>
        </p:spPr>
        <p:txBody>
          <a:bodyPr wrap="square" rtlCol="0">
            <a:spAutoFit/>
          </a:bodyPr>
          <a:lstStyle/>
          <a:p>
            <a:r>
              <a:rPr lang="en-US" sz="3200" dirty="0"/>
              <a:t>Three approaches based on:</a:t>
            </a:r>
          </a:p>
          <a:p>
            <a:pPr marL="571500" indent="-571500">
              <a:buFont typeface="Wingdings" panose="05000000000000000000" pitchFamily="2" charset="2"/>
              <a:buChar char="§"/>
            </a:pPr>
            <a:r>
              <a:rPr lang="en-US" sz="3200" dirty="0"/>
              <a:t>Adjacency matrix</a:t>
            </a:r>
          </a:p>
          <a:p>
            <a:pPr marL="571500" indent="-571500">
              <a:buFont typeface="Wingdings" panose="05000000000000000000" pitchFamily="2" charset="2"/>
              <a:buChar char="§"/>
            </a:pPr>
            <a:r>
              <a:rPr lang="en-US" sz="3200" dirty="0"/>
              <a:t>Multi-hop neighborhoods </a:t>
            </a:r>
            <a:r>
              <a:rPr lang="en-US" sz="3200" dirty="0">
                <a:solidFill>
                  <a:srgbClr val="FF0000"/>
                </a:solidFill>
              </a:rPr>
              <a:t>	</a:t>
            </a:r>
          </a:p>
          <a:p>
            <a:pPr marL="1028700" lvl="1" indent="-571500">
              <a:buFont typeface="Wingdings" panose="05000000000000000000" pitchFamily="2" charset="2"/>
              <a:buChar char="§"/>
            </a:pPr>
            <a:r>
              <a:rPr lang="en-US" sz="3200" dirty="0"/>
              <a:t>HOPE</a:t>
            </a:r>
          </a:p>
          <a:p>
            <a:pPr marL="1028700" lvl="1" indent="-571500">
              <a:buFont typeface="Wingdings" panose="05000000000000000000" pitchFamily="2" charset="2"/>
              <a:buChar char="§"/>
            </a:pPr>
            <a:r>
              <a:rPr lang="en-US" sz="3200" dirty="0" err="1"/>
              <a:t>GraRep</a:t>
            </a:r>
            <a:endParaRPr lang="en-US" sz="3200" dirty="0"/>
          </a:p>
          <a:p>
            <a:pPr lvl="1"/>
            <a:r>
              <a:rPr lang="en-US" sz="3200" i="1" dirty="0"/>
              <a:t>Background on word2vec</a:t>
            </a:r>
          </a:p>
          <a:p>
            <a:pPr marL="571500" indent="-571500">
              <a:buFont typeface="Wingdings" panose="05000000000000000000" pitchFamily="2" charset="2"/>
              <a:buChar char="§"/>
            </a:pPr>
            <a:r>
              <a:rPr lang="en-US" sz="3200" dirty="0"/>
              <a:t>Random-walks</a:t>
            </a:r>
          </a:p>
          <a:p>
            <a:pPr marL="1028700" lvl="1" indent="-571500">
              <a:buFont typeface="Wingdings" panose="05000000000000000000" pitchFamily="2" charset="2"/>
              <a:buChar char="§"/>
            </a:pPr>
            <a:r>
              <a:rPr lang="en-US" sz="3200" dirty="0" err="1"/>
              <a:t>DeepWalk</a:t>
            </a:r>
            <a:endParaRPr lang="en-US" sz="3200" dirty="0"/>
          </a:p>
          <a:p>
            <a:pPr marL="1028700" lvl="1" indent="-571500">
              <a:buFont typeface="Wingdings" panose="05000000000000000000" pitchFamily="2" charset="2"/>
              <a:buChar char="§"/>
            </a:pPr>
            <a:r>
              <a:rPr lang="en-US" sz="3200" dirty="0"/>
              <a:t>Node2Vec</a:t>
            </a:r>
          </a:p>
          <a:p>
            <a:endParaRPr lang="el-GR" sz="3200" dirty="0"/>
          </a:p>
        </p:txBody>
      </p:sp>
    </p:spTree>
    <p:extLst>
      <p:ext uri="{BB962C8B-B14F-4D97-AF65-F5344CB8AC3E}">
        <p14:creationId xmlns:p14="http://schemas.microsoft.com/office/powerpoint/2010/main" val="37436117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110</a:t>
            </a:fld>
            <a:endParaRPr lang="en-US"/>
          </a:p>
        </p:txBody>
      </p:sp>
      <p:sp>
        <p:nvSpPr>
          <p:cNvPr id="3" name="Content Placeholder 2"/>
          <p:cNvSpPr>
            <a:spLocks noGrp="1"/>
          </p:cNvSpPr>
          <p:nvPr>
            <p:ph idx="1"/>
          </p:nvPr>
        </p:nvSpPr>
        <p:spPr>
          <a:xfrm>
            <a:off x="189441" y="1215750"/>
            <a:ext cx="8803559" cy="1422400"/>
          </a:xfrm>
        </p:spPr>
        <p:txBody>
          <a:bodyPr>
            <a:normAutofit/>
          </a:bodyPr>
          <a:lstStyle/>
          <a:p>
            <a:pPr marL="0" indent="0">
              <a:buNone/>
            </a:pPr>
            <a:r>
              <a:rPr lang="en-CA" sz="3467" dirty="0">
                <a:solidFill>
                  <a:srgbClr val="FF0000"/>
                </a:solidFill>
              </a:rPr>
              <a:t>Intuition:</a:t>
            </a:r>
            <a:r>
              <a:rPr lang="en-CA" sz="3467" b="1" dirty="0">
                <a:solidFill>
                  <a:schemeClr val="accent2"/>
                </a:solidFill>
              </a:rPr>
              <a:t> </a:t>
            </a:r>
            <a:r>
              <a:rPr lang="en-US" sz="3467" dirty="0"/>
              <a:t>Network neighborhood defines a computation graph</a:t>
            </a:r>
            <a:endParaRPr lang="en-CA" sz="3467" dirty="0">
              <a:solidFill>
                <a:schemeClr val="accent1"/>
              </a:solidFill>
            </a:endParaRPr>
          </a:p>
        </p:txBody>
      </p:sp>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pic>
        <p:nvPicPr>
          <p:cNvPr id="9" name="Picture 8"/>
          <p:cNvPicPr>
            <a:picLocks noChangeAspect="1"/>
          </p:cNvPicPr>
          <p:nvPr/>
        </p:nvPicPr>
        <p:blipFill>
          <a:blip r:embed="rId2"/>
          <a:stretch>
            <a:fillRect/>
          </a:stretch>
        </p:blipFill>
        <p:spPr>
          <a:xfrm>
            <a:off x="0" y="4747419"/>
            <a:ext cx="9144000" cy="1596529"/>
          </a:xfrm>
          <a:prstGeom prst="rect">
            <a:avLst/>
          </a:prstGeom>
        </p:spPr>
      </p:pic>
      <p:pic>
        <p:nvPicPr>
          <p:cNvPr id="10" name="Picture 9"/>
          <p:cNvPicPr>
            <a:picLocks noChangeAspect="1"/>
          </p:cNvPicPr>
          <p:nvPr/>
        </p:nvPicPr>
        <p:blipFill>
          <a:blip r:embed="rId3"/>
          <a:stretch>
            <a:fillRect/>
          </a:stretch>
        </p:blipFill>
        <p:spPr>
          <a:xfrm>
            <a:off x="5588000" y="2031560"/>
            <a:ext cx="2183360" cy="2209241"/>
          </a:xfrm>
          <a:prstGeom prst="rect">
            <a:avLst/>
          </a:prstGeom>
        </p:spPr>
      </p:pic>
      <p:cxnSp>
        <p:nvCxnSpPr>
          <p:cNvPr id="12" name="Straight Arrow Connector 11"/>
          <p:cNvCxnSpPr/>
          <p:nvPr/>
        </p:nvCxnSpPr>
        <p:spPr>
          <a:xfrm>
            <a:off x="2844800" y="3530600"/>
            <a:ext cx="5486400" cy="142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28325" y="3536093"/>
            <a:ext cx="3970639" cy="131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11848" y="3530601"/>
            <a:ext cx="2712995" cy="1302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328563" y="3514724"/>
            <a:ext cx="497016" cy="13181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829170" y="3532554"/>
            <a:ext cx="1223847" cy="1333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85342" y="3532553"/>
            <a:ext cx="2036012" cy="13607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9781" y="2644483"/>
            <a:ext cx="5080000" cy="987717"/>
          </a:xfrm>
          <a:prstGeom prst="rect">
            <a:avLst/>
          </a:prstGeom>
          <a:noFill/>
          <a:ln>
            <a:noFill/>
          </a:ln>
        </p:spPr>
        <p:txBody>
          <a:bodyPr wrap="square" lIns="91425" tIns="91425" rIns="91425" bIns="91425" rtlCol="0" anchor="t" anchorCtr="0">
            <a:noAutofit/>
          </a:bodyPr>
          <a:lstStyle/>
          <a:p>
            <a:pPr algn="ctr"/>
            <a:r>
              <a:rPr lang="en-US" sz="2667" dirty="0">
                <a:solidFill>
                  <a:schemeClr val="accent1"/>
                </a:solidFill>
                <a:ea typeface="Helvetica Neue Light" charset="0"/>
                <a:cs typeface="Helvetica Neue Light" charset="0"/>
                <a:sym typeface="Open Sans"/>
              </a:rPr>
              <a:t>Every node defines a unique computation graph!</a:t>
            </a:r>
          </a:p>
        </p:txBody>
      </p:sp>
    </p:spTree>
    <p:extLst>
      <p:ext uri="{BB962C8B-B14F-4D97-AF65-F5344CB8AC3E}">
        <p14:creationId xmlns:p14="http://schemas.microsoft.com/office/powerpoint/2010/main" val="5883921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422" y="37291"/>
            <a:ext cx="8085091" cy="817561"/>
          </a:xfrm>
        </p:spPr>
        <p:txBody>
          <a:bodyPr/>
          <a:lstStyle/>
          <a:p>
            <a:r>
              <a:rPr lang="en-US" dirty="0"/>
              <a:t>Neighborhood Aggregation</a:t>
            </a:r>
          </a:p>
        </p:txBody>
      </p:sp>
      <p:sp>
        <p:nvSpPr>
          <p:cNvPr id="3" name="Content Placeholder 2"/>
          <p:cNvSpPr>
            <a:spLocks noGrp="1"/>
          </p:cNvSpPr>
          <p:nvPr>
            <p:ph idx="1"/>
          </p:nvPr>
        </p:nvSpPr>
        <p:spPr>
          <a:xfrm>
            <a:off x="121920" y="1167131"/>
            <a:ext cx="8900159" cy="1422400"/>
          </a:xfrm>
        </p:spPr>
        <p:txBody>
          <a:bodyPr>
            <a:noAutofit/>
          </a:bodyPr>
          <a:lstStyle/>
          <a:p>
            <a:pPr>
              <a:buFont typeface="Wingdings" panose="05000000000000000000" pitchFamily="2" charset="2"/>
              <a:buChar char="§"/>
            </a:pPr>
            <a:r>
              <a:rPr lang="en-CA" sz="2800" dirty="0"/>
              <a:t>Nodes have </a:t>
            </a:r>
            <a:r>
              <a:rPr lang="en-CA" sz="2800" dirty="0" err="1">
                <a:solidFill>
                  <a:schemeClr val="tx2">
                    <a:lumMod val="60000"/>
                    <a:lumOff val="40000"/>
                  </a:schemeClr>
                </a:solidFill>
              </a:rPr>
              <a:t>embeddings</a:t>
            </a:r>
            <a:r>
              <a:rPr lang="en-CA" sz="2800" dirty="0">
                <a:solidFill>
                  <a:schemeClr val="tx2">
                    <a:lumMod val="60000"/>
                    <a:lumOff val="40000"/>
                  </a:schemeClr>
                </a:solidFill>
              </a:rPr>
              <a:t> at each layer</a:t>
            </a:r>
            <a:r>
              <a:rPr lang="en-CA" sz="2800" dirty="0"/>
              <a:t>.</a:t>
            </a:r>
          </a:p>
          <a:p>
            <a:pPr>
              <a:buFont typeface="Wingdings" panose="05000000000000000000" pitchFamily="2" charset="2"/>
              <a:buChar char="§"/>
            </a:pPr>
            <a:r>
              <a:rPr lang="en-CA" sz="2800" dirty="0"/>
              <a:t>Model can be of </a:t>
            </a:r>
            <a:r>
              <a:rPr lang="en-CA" sz="2800" i="1" dirty="0">
                <a:solidFill>
                  <a:schemeClr val="tx2">
                    <a:lumMod val="60000"/>
                    <a:lumOff val="40000"/>
                  </a:schemeClr>
                </a:solidFill>
              </a:rPr>
              <a:t>arbitrary depth</a:t>
            </a:r>
            <a:r>
              <a:rPr lang="en-CA" sz="2800" dirty="0"/>
              <a:t>.</a:t>
            </a:r>
          </a:p>
          <a:p>
            <a:pPr>
              <a:buFont typeface="Wingdings" panose="05000000000000000000" pitchFamily="2" charset="2"/>
              <a:buChar char="§"/>
            </a:pPr>
            <a:r>
              <a:rPr lang="en-CA" sz="2800" i="1" dirty="0">
                <a:solidFill>
                  <a:schemeClr val="tx2">
                    <a:lumMod val="60000"/>
                    <a:lumOff val="40000"/>
                  </a:schemeClr>
                </a:solidFill>
              </a:rPr>
              <a:t>layer-0</a:t>
            </a:r>
            <a:r>
              <a:rPr lang="en-CA" sz="2800" dirty="0"/>
              <a:t> embedding of node </a:t>
            </a:r>
            <a:r>
              <a:rPr lang="en-CA" sz="2800" dirty="0">
                <a:latin typeface="Cambria Math" charset="0"/>
                <a:ea typeface="Cambria Math" charset="0"/>
                <a:cs typeface="Cambria Math" charset="0"/>
              </a:rPr>
              <a:t>u</a:t>
            </a:r>
            <a:r>
              <a:rPr lang="en-CA" sz="2800" dirty="0"/>
              <a:t> is its </a:t>
            </a:r>
            <a:r>
              <a:rPr lang="en-CA" sz="2800" i="1" dirty="0">
                <a:solidFill>
                  <a:schemeClr val="tx2">
                    <a:lumMod val="60000"/>
                    <a:lumOff val="40000"/>
                  </a:schemeClr>
                </a:solidFill>
              </a:rPr>
              <a:t>input feature</a:t>
            </a:r>
            <a:r>
              <a:rPr lang="en-CA" sz="2800" dirty="0"/>
              <a:t>, i.e. </a:t>
            </a:r>
            <a:r>
              <a:rPr lang="en-CA" sz="2800" dirty="0" err="1">
                <a:latin typeface="Cambria Math" charset="0"/>
                <a:ea typeface="Cambria Math" charset="0"/>
                <a:cs typeface="Cambria Math" charset="0"/>
              </a:rPr>
              <a:t>x</a:t>
            </a:r>
            <a:r>
              <a:rPr lang="en-CA" sz="2800" baseline="-25000" dirty="0" err="1">
                <a:latin typeface="Cambria Math" charset="0"/>
                <a:ea typeface="Cambria Math" charset="0"/>
                <a:cs typeface="Cambria Math" charset="0"/>
              </a:rPr>
              <a:t>u</a:t>
            </a:r>
            <a:r>
              <a:rPr lang="en-CA" sz="2800" dirty="0"/>
              <a:t>.</a:t>
            </a:r>
          </a:p>
          <a:p>
            <a:endParaRPr lang="en-CA"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22" y="3356726"/>
            <a:ext cx="8193959" cy="3264151"/>
          </a:xfrm>
          <a:prstGeom prst="rect">
            <a:avLst/>
          </a:prstGeom>
        </p:spPr>
      </p:pic>
      <p:sp>
        <p:nvSpPr>
          <p:cNvPr id="8" name="TextBox 7"/>
          <p:cNvSpPr txBox="1"/>
          <p:nvPr/>
        </p:nvSpPr>
        <p:spPr>
          <a:xfrm>
            <a:off x="390144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pic>
        <p:nvPicPr>
          <p:cNvPr id="6" name="Picture 5"/>
          <p:cNvPicPr>
            <a:picLocks noChangeAspect="1"/>
          </p:cNvPicPr>
          <p:nvPr/>
        </p:nvPicPr>
        <p:blipFill>
          <a:blip r:embed="rId4"/>
          <a:stretch>
            <a:fillRect/>
          </a:stretch>
        </p:blipFill>
        <p:spPr>
          <a:xfrm>
            <a:off x="8406669" y="3294277"/>
            <a:ext cx="463011" cy="293220"/>
          </a:xfrm>
          <a:prstGeom prst="rect">
            <a:avLst/>
          </a:prstGeom>
        </p:spPr>
      </p:pic>
      <p:pic>
        <p:nvPicPr>
          <p:cNvPr id="9" name="Picture 8"/>
          <p:cNvPicPr>
            <a:picLocks noChangeAspect="1"/>
          </p:cNvPicPr>
          <p:nvPr/>
        </p:nvPicPr>
        <p:blipFill>
          <a:blip r:embed="rId5"/>
          <a:stretch>
            <a:fillRect/>
          </a:stretch>
        </p:blipFill>
        <p:spPr>
          <a:xfrm>
            <a:off x="8372513" y="4842193"/>
            <a:ext cx="474035" cy="293220"/>
          </a:xfrm>
          <a:prstGeom prst="rect">
            <a:avLst/>
          </a:prstGeom>
        </p:spPr>
      </p:pic>
      <p:pic>
        <p:nvPicPr>
          <p:cNvPr id="10" name="Picture 9"/>
          <p:cNvPicPr>
            <a:picLocks noChangeAspect="1"/>
          </p:cNvPicPr>
          <p:nvPr/>
        </p:nvPicPr>
        <p:blipFill>
          <a:blip r:embed="rId6"/>
          <a:stretch>
            <a:fillRect/>
          </a:stretch>
        </p:blipFill>
        <p:spPr>
          <a:xfrm>
            <a:off x="8481380" y="3897803"/>
            <a:ext cx="474035" cy="293220"/>
          </a:xfrm>
          <a:prstGeom prst="rect">
            <a:avLst/>
          </a:prstGeom>
        </p:spPr>
      </p:pic>
      <p:pic>
        <p:nvPicPr>
          <p:cNvPr id="11" name="Picture 10"/>
          <p:cNvPicPr>
            <a:picLocks noChangeAspect="1"/>
          </p:cNvPicPr>
          <p:nvPr/>
        </p:nvPicPr>
        <p:blipFill>
          <a:blip r:embed="rId7"/>
          <a:stretch>
            <a:fillRect/>
          </a:stretch>
        </p:blipFill>
        <p:spPr>
          <a:xfrm>
            <a:off x="8348271" y="5231989"/>
            <a:ext cx="474035" cy="293220"/>
          </a:xfrm>
          <a:prstGeom prst="rect">
            <a:avLst/>
          </a:prstGeom>
        </p:spPr>
      </p:pic>
      <p:pic>
        <p:nvPicPr>
          <p:cNvPr id="12" name="Picture 11"/>
          <p:cNvPicPr>
            <a:picLocks noChangeAspect="1"/>
          </p:cNvPicPr>
          <p:nvPr/>
        </p:nvPicPr>
        <p:blipFill>
          <a:blip r:embed="rId8"/>
          <a:stretch>
            <a:fillRect/>
          </a:stretch>
        </p:blipFill>
        <p:spPr>
          <a:xfrm>
            <a:off x="8308509" y="5625594"/>
            <a:ext cx="474035" cy="293220"/>
          </a:xfrm>
          <a:prstGeom prst="rect">
            <a:avLst/>
          </a:prstGeom>
        </p:spPr>
      </p:pic>
      <p:pic>
        <p:nvPicPr>
          <p:cNvPr id="14" name="Picture 13"/>
          <p:cNvPicPr>
            <a:picLocks noChangeAspect="1"/>
          </p:cNvPicPr>
          <p:nvPr/>
        </p:nvPicPr>
        <p:blipFill>
          <a:blip r:embed="rId4"/>
          <a:stretch>
            <a:fillRect/>
          </a:stretch>
        </p:blipFill>
        <p:spPr>
          <a:xfrm>
            <a:off x="8305069" y="4411877"/>
            <a:ext cx="463011" cy="293220"/>
          </a:xfrm>
          <a:prstGeom prst="rect">
            <a:avLst/>
          </a:prstGeom>
        </p:spPr>
      </p:pic>
      <p:pic>
        <p:nvPicPr>
          <p:cNvPr id="15" name="Picture 14"/>
          <p:cNvPicPr>
            <a:picLocks noChangeAspect="1"/>
          </p:cNvPicPr>
          <p:nvPr/>
        </p:nvPicPr>
        <p:blipFill>
          <a:blip r:embed="rId4"/>
          <a:stretch>
            <a:fillRect/>
          </a:stretch>
        </p:blipFill>
        <p:spPr>
          <a:xfrm>
            <a:off x="8317261" y="6386981"/>
            <a:ext cx="463011" cy="293220"/>
          </a:xfrm>
          <a:prstGeom prst="rect">
            <a:avLst/>
          </a:prstGeom>
        </p:spPr>
      </p:pic>
      <p:sp>
        <p:nvSpPr>
          <p:cNvPr id="13" name="TextBox 12"/>
          <p:cNvSpPr txBox="1"/>
          <p:nvPr/>
        </p:nvSpPr>
        <p:spPr>
          <a:xfrm>
            <a:off x="3368040" y="3137472"/>
            <a:ext cx="1752600" cy="393128"/>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16" name="TextBox 15"/>
          <p:cNvSpPr txBox="1"/>
          <p:nvPr/>
        </p:nvSpPr>
        <p:spPr>
          <a:xfrm>
            <a:off x="3417824" y="4257296"/>
            <a:ext cx="1625600" cy="419672"/>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Layer-2</a:t>
            </a:r>
          </a:p>
        </p:txBody>
      </p:sp>
      <p:sp>
        <p:nvSpPr>
          <p:cNvPr id="17" name="TextBox 16"/>
          <p:cNvSpPr txBox="1"/>
          <p:nvPr/>
        </p:nvSpPr>
        <p:spPr>
          <a:xfrm>
            <a:off x="5876544" y="3177032"/>
            <a:ext cx="1625600" cy="419672"/>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Layer-1</a:t>
            </a:r>
          </a:p>
        </p:txBody>
      </p:sp>
      <p:sp>
        <p:nvSpPr>
          <p:cNvPr id="18" name="TextBox 17"/>
          <p:cNvSpPr txBox="1"/>
          <p:nvPr/>
        </p:nvSpPr>
        <p:spPr>
          <a:xfrm>
            <a:off x="7518400" y="2770632"/>
            <a:ext cx="1625600" cy="419672"/>
          </a:xfrm>
          <a:prstGeom prst="rect">
            <a:avLst/>
          </a:prstGeom>
          <a:noFill/>
          <a:ln>
            <a:noFill/>
          </a:ln>
        </p:spPr>
        <p:txBody>
          <a:bodyPr wrap="square" lIns="91425" tIns="91425" rIns="91425" bIns="91425" rtlCol="0" anchor="t" anchorCtr="0">
            <a:noAutofit/>
          </a:bodyPr>
          <a:lstStyle/>
          <a:p>
            <a:r>
              <a:rPr lang="en-US" sz="2000" dirty="0">
                <a:ea typeface="Helvetica Neue Light" charset="0"/>
                <a:cs typeface="Helvetica Neue Light" charset="0"/>
                <a:sym typeface="Open Sans"/>
              </a:rPr>
              <a:t>Layer-0</a:t>
            </a:r>
          </a:p>
        </p:txBody>
      </p:sp>
    </p:spTree>
    <p:extLst>
      <p:ext uri="{BB962C8B-B14F-4D97-AF65-F5344CB8AC3E}">
        <p14:creationId xmlns:p14="http://schemas.microsoft.com/office/powerpoint/2010/main" val="19042444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Neighborhood Aggregation</a:t>
            </a:r>
          </a:p>
        </p:txBody>
      </p:sp>
      <p:sp>
        <p:nvSpPr>
          <p:cNvPr id="5" name="Slide Number Placeholder 4"/>
          <p:cNvSpPr>
            <a:spLocks noGrp="1"/>
          </p:cNvSpPr>
          <p:nvPr>
            <p:ph type="sldNum" sz="quarter" idx="12"/>
          </p:nvPr>
        </p:nvSpPr>
        <p:spPr/>
        <p:txBody>
          <a:bodyPr/>
          <a:lstStyle/>
          <a:p>
            <a:fld id="{4D267013-DFFC-4352-B274-32112D0CCE19}" type="slidenum">
              <a:rPr lang="en-US" smtClean="0"/>
              <a:t>112</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grpSp>
        <p:nvGrpSpPr>
          <p:cNvPr id="3" name="Group 2"/>
          <p:cNvGrpSpPr/>
          <p:nvPr/>
        </p:nvGrpSpPr>
        <p:grpSpPr>
          <a:xfrm>
            <a:off x="3133344" y="2921002"/>
            <a:ext cx="5136897" cy="3096767"/>
            <a:chOff x="2350007" y="2190751"/>
            <a:chExt cx="3852673" cy="2322575"/>
          </a:xfrm>
        </p:grpSpPr>
        <p:sp>
          <p:nvSpPr>
            <p:cNvPr id="6" name="TextBox 5"/>
            <p:cNvSpPr txBox="1"/>
            <p:nvPr/>
          </p:nvSpPr>
          <p:spPr>
            <a:xfrm>
              <a:off x="3630167" y="3278887"/>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9" name="TextBox 8"/>
            <p:cNvSpPr txBox="1"/>
            <p:nvPr/>
          </p:nvSpPr>
          <p:spPr>
            <a:xfrm>
              <a:off x="5519927" y="2324863"/>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10" name="TextBox 9"/>
            <p:cNvSpPr txBox="1"/>
            <p:nvPr/>
          </p:nvSpPr>
          <p:spPr>
            <a:xfrm>
              <a:off x="5516879" y="3217927"/>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11" name="TextBox 10"/>
            <p:cNvSpPr txBox="1"/>
            <p:nvPr/>
          </p:nvSpPr>
          <p:spPr>
            <a:xfrm>
              <a:off x="5458967" y="4056127"/>
              <a:ext cx="682753" cy="457199"/>
            </a:xfrm>
            <a:prstGeom prst="rect">
              <a:avLst/>
            </a:prstGeom>
            <a:noFill/>
            <a:ln>
              <a:noFill/>
            </a:ln>
          </p:spPr>
          <p:txBody>
            <a:bodyPr wrap="square" lIns="91425" tIns="91425" rIns="91425" bIns="91425" rtlCol="0" anchor="t" anchorCtr="0">
              <a:noAutofit/>
            </a:bodyPr>
            <a:lstStyle/>
            <a:p>
              <a:r>
                <a:rPr lang="en-US" sz="3200" b="1" dirty="0">
                  <a:solidFill>
                    <a:srgbClr val="FF0000"/>
                  </a:solidFill>
                  <a:latin typeface="Helvetica Neue Light" charset="0"/>
                  <a:ea typeface="Helvetica Neue Light" charset="0"/>
                  <a:cs typeface="Helvetica Neue Light" charset="0"/>
                  <a:sym typeface="Open Sans"/>
                </a:rPr>
                <a:t>?</a:t>
              </a:r>
            </a:p>
          </p:txBody>
        </p:sp>
        <p:sp>
          <p:nvSpPr>
            <p:cNvPr id="12" name="TextBox 11"/>
            <p:cNvSpPr txBox="1"/>
            <p:nvPr/>
          </p:nvSpPr>
          <p:spPr>
            <a:xfrm>
              <a:off x="2350007" y="2190751"/>
              <a:ext cx="3316225" cy="457199"/>
            </a:xfrm>
            <a:prstGeom prst="rect">
              <a:avLst/>
            </a:prstGeom>
            <a:noFill/>
            <a:ln>
              <a:noFill/>
            </a:ln>
          </p:spPr>
          <p:txBody>
            <a:bodyPr wrap="square" lIns="91425" tIns="91425" rIns="91425" bIns="91425" rtlCol="0" anchor="t" anchorCtr="0">
              <a:noAutofit/>
            </a:bodyPr>
            <a:lstStyle/>
            <a:p>
              <a:r>
                <a:rPr lang="en-US" sz="3200" dirty="0">
                  <a:solidFill>
                    <a:srgbClr val="FF0000"/>
                  </a:solidFill>
                  <a:ea typeface="Helvetica Neue Light" charset="0"/>
                  <a:cs typeface="Helvetica Neue Light" charset="0"/>
                  <a:sym typeface="Open Sans"/>
                </a:rPr>
                <a:t>what’s in the box!</a:t>
              </a:r>
            </a:p>
          </p:txBody>
        </p:sp>
      </p:grpSp>
      <p:sp>
        <p:nvSpPr>
          <p:cNvPr id="14" name="Content Placeholder 2"/>
          <p:cNvSpPr>
            <a:spLocks noGrp="1"/>
          </p:cNvSpPr>
          <p:nvPr>
            <p:ph idx="1"/>
          </p:nvPr>
        </p:nvSpPr>
        <p:spPr>
          <a:xfrm>
            <a:off x="457200" y="1283423"/>
            <a:ext cx="8435280" cy="1308394"/>
          </a:xfrm>
        </p:spPr>
        <p:txBody>
          <a:bodyPr>
            <a:normAutofit/>
          </a:bodyPr>
          <a:lstStyle/>
          <a:p>
            <a:pPr marL="0" indent="0">
              <a:buNone/>
            </a:pPr>
            <a:r>
              <a:rPr lang="en-CA" dirty="0"/>
              <a:t>Key distinctions in how different approaches </a:t>
            </a:r>
            <a:r>
              <a:rPr lang="en-CA" dirty="0">
                <a:solidFill>
                  <a:srgbClr val="FF0000"/>
                </a:solidFill>
              </a:rPr>
              <a:t>aggregate information </a:t>
            </a:r>
            <a:r>
              <a:rPr lang="en-CA" dirty="0"/>
              <a:t>across the layers.</a:t>
            </a:r>
          </a:p>
        </p:txBody>
      </p:sp>
    </p:spTree>
    <p:extLst>
      <p:ext uri="{BB962C8B-B14F-4D97-AF65-F5344CB8AC3E}">
        <p14:creationId xmlns:p14="http://schemas.microsoft.com/office/powerpoint/2010/main" val="7189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Neighborhood Aggregation</a:t>
            </a:r>
          </a:p>
        </p:txBody>
      </p:sp>
      <p:sp>
        <p:nvSpPr>
          <p:cNvPr id="5" name="Slide Number Placeholder 4"/>
          <p:cNvSpPr>
            <a:spLocks noGrp="1"/>
          </p:cNvSpPr>
          <p:nvPr>
            <p:ph type="sldNum" sz="quarter" idx="12"/>
          </p:nvPr>
        </p:nvSpPr>
        <p:spPr/>
        <p:txBody>
          <a:bodyPr/>
          <a:lstStyle/>
          <a:p>
            <a:fld id="{4D267013-DFFC-4352-B274-32112D0CCE19}" type="slidenum">
              <a:rPr lang="en-US" smtClean="0"/>
              <a:t>113</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15" name="Content Placeholder 2"/>
          <p:cNvSpPr txBox="1">
            <a:spLocks/>
          </p:cNvSpPr>
          <p:nvPr/>
        </p:nvSpPr>
        <p:spPr>
          <a:xfrm>
            <a:off x="91441" y="1242677"/>
            <a:ext cx="8936736" cy="142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200" dirty="0">
                <a:solidFill>
                  <a:srgbClr val="FF0000"/>
                </a:solidFill>
                <a:latin typeface="+mn-lt"/>
              </a:rPr>
              <a:t>Basic approach: </a:t>
            </a:r>
            <a:r>
              <a:rPr lang="en-CA" sz="3200" dirty="0">
                <a:latin typeface="+mn-lt"/>
              </a:rPr>
              <a:t>Average neighbor information and apply a neural network.</a:t>
            </a:r>
          </a:p>
        </p:txBody>
      </p:sp>
      <p:grpSp>
        <p:nvGrpSpPr>
          <p:cNvPr id="22" name="Group 21"/>
          <p:cNvGrpSpPr/>
          <p:nvPr/>
        </p:nvGrpSpPr>
        <p:grpSpPr>
          <a:xfrm>
            <a:off x="2178304" y="2624330"/>
            <a:ext cx="4267201" cy="2023871"/>
            <a:chOff x="1633727" y="1968247"/>
            <a:chExt cx="3200401" cy="1517903"/>
          </a:xfrm>
        </p:grpSpPr>
        <p:sp>
          <p:nvSpPr>
            <p:cNvPr id="16" name="TextBox 15"/>
            <p:cNvSpPr txBox="1"/>
            <p:nvPr/>
          </p:nvSpPr>
          <p:spPr>
            <a:xfrm>
              <a:off x="1633727" y="1968247"/>
              <a:ext cx="3200401" cy="960280"/>
            </a:xfrm>
            <a:prstGeom prst="rect">
              <a:avLst/>
            </a:prstGeom>
            <a:noFill/>
            <a:ln>
              <a:noFill/>
            </a:ln>
          </p:spPr>
          <p:txBody>
            <a:bodyPr wrap="square" lIns="91425" tIns="91425" rIns="91425" bIns="91425" rtlCol="0" anchor="t" anchorCtr="0">
              <a:noAutofit/>
            </a:bodyPr>
            <a:lstStyle/>
            <a:p>
              <a:pPr algn="ctr"/>
              <a:r>
                <a:rPr lang="en-US" sz="3200" dirty="0">
                  <a:solidFill>
                    <a:schemeClr val="tx2">
                      <a:lumMod val="60000"/>
                      <a:lumOff val="40000"/>
                    </a:schemeClr>
                  </a:solidFill>
                  <a:ea typeface="Helvetica Neue Light" charset="0"/>
                  <a:cs typeface="Helvetica Neue Light" charset="0"/>
                  <a:sym typeface="Open Sans"/>
                </a:rPr>
                <a:t>1) average messages from neighbors </a:t>
              </a:r>
            </a:p>
          </p:txBody>
        </p:sp>
        <p:cxnSp>
          <p:nvCxnSpPr>
            <p:cNvPr id="17" name="Straight Arrow Connector 16"/>
            <p:cNvCxnSpPr/>
            <p:nvPr/>
          </p:nvCxnSpPr>
          <p:spPr>
            <a:xfrm>
              <a:off x="3733800" y="2800350"/>
              <a:ext cx="609600" cy="685800"/>
            </a:xfrm>
            <a:prstGeom prst="straightConnector1">
              <a:avLst/>
            </a:prstGeom>
            <a:ln w="793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987040" y="4840224"/>
            <a:ext cx="4421633" cy="1653032"/>
            <a:chOff x="2240279" y="3630168"/>
            <a:chExt cx="3316225" cy="1239774"/>
          </a:xfrm>
        </p:grpSpPr>
        <p:sp>
          <p:nvSpPr>
            <p:cNvPr id="12" name="TextBox 11"/>
            <p:cNvSpPr txBox="1"/>
            <p:nvPr/>
          </p:nvSpPr>
          <p:spPr>
            <a:xfrm>
              <a:off x="2240279" y="4412743"/>
              <a:ext cx="3316225" cy="457199"/>
            </a:xfrm>
            <a:prstGeom prst="rect">
              <a:avLst/>
            </a:prstGeom>
            <a:noFill/>
            <a:ln>
              <a:noFill/>
            </a:ln>
          </p:spPr>
          <p:txBody>
            <a:bodyPr wrap="square" lIns="91425" tIns="91425" rIns="91425" bIns="91425" rtlCol="0" anchor="t" anchorCtr="0">
              <a:noAutofit/>
            </a:bodyPr>
            <a:lstStyle/>
            <a:p>
              <a:r>
                <a:rPr lang="en-US" sz="3200" dirty="0">
                  <a:solidFill>
                    <a:schemeClr val="tx2">
                      <a:lumMod val="75000"/>
                    </a:schemeClr>
                  </a:solidFill>
                  <a:ea typeface="Helvetica Neue Light" charset="0"/>
                  <a:cs typeface="Helvetica Neue Light" charset="0"/>
                  <a:sym typeface="Open Sans"/>
                </a:rPr>
                <a:t>2) apply neural network</a:t>
              </a:r>
            </a:p>
          </p:txBody>
        </p:sp>
        <p:cxnSp>
          <p:nvCxnSpPr>
            <p:cNvPr id="18" name="Straight Arrow Connector 17"/>
            <p:cNvCxnSpPr/>
            <p:nvPr/>
          </p:nvCxnSpPr>
          <p:spPr>
            <a:xfrm flipV="1">
              <a:off x="3419856" y="3630168"/>
              <a:ext cx="539496" cy="850392"/>
            </a:xfrm>
            <a:prstGeom prst="straightConnector1">
              <a:avLst/>
            </a:prstGeom>
            <a:ln w="793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26080" y="3671928"/>
            <a:ext cx="4913376" cy="3261360"/>
            <a:chOff x="2194560" y="2919222"/>
            <a:chExt cx="3685032" cy="2446020"/>
          </a:xfrm>
        </p:grpSpPr>
        <p:sp>
          <p:nvSpPr>
            <p:cNvPr id="16" name="Rectangle 15"/>
            <p:cNvSpPr/>
            <p:nvPr/>
          </p:nvSpPr>
          <p:spPr>
            <a:xfrm>
              <a:off x="2194560" y="2919222"/>
              <a:ext cx="1819656" cy="1133856"/>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p:cNvSpPr txBox="1"/>
            <p:nvPr/>
          </p:nvSpPr>
          <p:spPr>
            <a:xfrm>
              <a:off x="2977896" y="4388280"/>
              <a:ext cx="2901696" cy="976962"/>
            </a:xfrm>
            <a:prstGeom prst="rect">
              <a:avLst/>
            </a:prstGeom>
            <a:noFill/>
            <a:ln>
              <a:noFill/>
            </a:ln>
          </p:spPr>
          <p:txBody>
            <a:bodyPr wrap="square" lIns="91425" tIns="91425" rIns="91425" bIns="91425" rtlCol="0" anchor="t" anchorCtr="0">
              <a:noAutofit/>
            </a:bodyPr>
            <a:lstStyle/>
            <a:p>
              <a:pPr algn="ctr"/>
              <a:r>
                <a:rPr lang="en-US" sz="2400" dirty="0">
                  <a:solidFill>
                    <a:schemeClr val="accent2"/>
                  </a:solidFill>
                  <a:latin typeface="Helvetica Neue Light" charset="0"/>
                  <a:ea typeface="Helvetica Neue Light" charset="0"/>
                  <a:cs typeface="Helvetica Neue Light" charset="0"/>
                  <a:sym typeface="Open Sans"/>
                </a:rPr>
                <a:t>average of neighbor’s previous layer </a:t>
              </a:r>
              <a:r>
                <a:rPr lang="en-US" sz="2400" dirty="0" err="1">
                  <a:solidFill>
                    <a:schemeClr val="accent2"/>
                  </a:solidFill>
                  <a:latin typeface="Helvetica Neue Light" charset="0"/>
                  <a:ea typeface="Helvetica Neue Light" charset="0"/>
                  <a:cs typeface="Helvetica Neue Light" charset="0"/>
                  <a:sym typeface="Open Sans"/>
                </a:rPr>
                <a:t>embeddings</a:t>
              </a:r>
              <a:endParaRPr lang="en-US" sz="2400" i="1" dirty="0">
                <a:solidFill>
                  <a:schemeClr val="accent2"/>
                </a:solidFill>
                <a:latin typeface="Cambria Math" charset="0"/>
                <a:ea typeface="Cambria Math" charset="0"/>
                <a:cs typeface="Cambria Math" charset="0"/>
                <a:sym typeface="Open Sans"/>
              </a:endParaRPr>
            </a:p>
          </p:txBody>
        </p:sp>
        <p:cxnSp>
          <p:nvCxnSpPr>
            <p:cNvPr id="24" name="Straight Arrow Connector 23"/>
            <p:cNvCxnSpPr/>
            <p:nvPr/>
          </p:nvCxnSpPr>
          <p:spPr>
            <a:xfrm flipH="1" flipV="1">
              <a:off x="3462528" y="4114038"/>
              <a:ext cx="697992" cy="35737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01600" y="140423"/>
            <a:ext cx="9347200" cy="1143000"/>
          </a:xfrm>
        </p:spPr>
        <p:txBody>
          <a:bodyPr/>
          <a:lstStyle/>
          <a:p>
            <a:r>
              <a:rPr lang="en-US" dirty="0"/>
              <a:t>The Math</a:t>
            </a:r>
          </a:p>
        </p:txBody>
      </p:sp>
      <p:grpSp>
        <p:nvGrpSpPr>
          <p:cNvPr id="6" name="Group 5"/>
          <p:cNvGrpSpPr/>
          <p:nvPr/>
        </p:nvGrpSpPr>
        <p:grpSpPr>
          <a:xfrm>
            <a:off x="481584" y="2413000"/>
            <a:ext cx="6280912" cy="1359512"/>
            <a:chOff x="361188" y="1975026"/>
            <a:chExt cx="4710684" cy="1019634"/>
          </a:xfrm>
        </p:grpSpPr>
        <p:sp>
          <p:nvSpPr>
            <p:cNvPr id="39" name="Rectangle 38"/>
            <p:cNvSpPr/>
            <p:nvPr/>
          </p:nvSpPr>
          <p:spPr>
            <a:xfrm>
              <a:off x="361188" y="2359152"/>
              <a:ext cx="1101852" cy="438912"/>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1892808" y="1975026"/>
              <a:ext cx="3179064" cy="1019634"/>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Helvetica Neue Light" charset="0"/>
                  <a:ea typeface="Helvetica Neue Light" charset="0"/>
                  <a:cs typeface="Helvetica Neue Light" charset="0"/>
                  <a:sym typeface="Open Sans"/>
                </a:rPr>
                <a:t>Initial “layer 0” </a:t>
              </a:r>
              <a:r>
                <a:rPr lang="en-US" sz="2400" dirty="0" err="1">
                  <a:solidFill>
                    <a:schemeClr val="accent4"/>
                  </a:solidFill>
                  <a:latin typeface="Helvetica Neue Light" charset="0"/>
                  <a:ea typeface="Helvetica Neue Light" charset="0"/>
                  <a:cs typeface="Helvetica Neue Light" charset="0"/>
                  <a:sym typeface="Open Sans"/>
                </a:rPr>
                <a:t>embeddings</a:t>
              </a:r>
              <a:r>
                <a:rPr lang="en-US" sz="2400" dirty="0">
                  <a:solidFill>
                    <a:schemeClr val="accent4"/>
                  </a:solidFill>
                  <a:latin typeface="Helvetica Neue Light" charset="0"/>
                  <a:ea typeface="Helvetica Neue Light" charset="0"/>
                  <a:cs typeface="Helvetica Neue Light" charset="0"/>
                  <a:sym typeface="Open Sans"/>
                </a:rPr>
                <a:t> are equal to node features</a:t>
              </a:r>
              <a:endParaRPr lang="en-US" sz="2400" i="1" dirty="0">
                <a:solidFill>
                  <a:schemeClr val="accent4"/>
                </a:solidFill>
                <a:latin typeface="Cambria Math" charset="0"/>
                <a:ea typeface="Cambria Math" charset="0"/>
                <a:cs typeface="Cambria Math" charset="0"/>
                <a:sym typeface="Open Sans"/>
              </a:endParaRPr>
            </a:p>
          </p:txBody>
        </p:sp>
        <p:cxnSp>
          <p:nvCxnSpPr>
            <p:cNvPr id="33" name="Straight Arrow Connector 32"/>
            <p:cNvCxnSpPr/>
            <p:nvPr/>
          </p:nvCxnSpPr>
          <p:spPr>
            <a:xfrm flipH="1">
              <a:off x="1527048" y="2432304"/>
              <a:ext cx="493776" cy="16687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4704" y="4074264"/>
            <a:ext cx="1828800" cy="2347976"/>
            <a:chOff x="33528" y="3220974"/>
            <a:chExt cx="1371600" cy="1760982"/>
          </a:xfrm>
        </p:grpSpPr>
        <p:sp>
          <p:nvSpPr>
            <p:cNvPr id="28" name="Rectangle 27"/>
            <p:cNvSpPr/>
            <p:nvPr/>
          </p:nvSpPr>
          <p:spPr>
            <a:xfrm>
              <a:off x="361188" y="3220974"/>
              <a:ext cx="443484" cy="408432"/>
            </a:xfrm>
            <a:prstGeom prst="rect">
              <a:avLst/>
            </a:prstGeom>
            <a:solidFill>
              <a:schemeClr val="accent3">
                <a:alpha val="60000"/>
              </a:schemeClr>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Arrow Connector 29"/>
            <p:cNvCxnSpPr/>
            <p:nvPr/>
          </p:nvCxnSpPr>
          <p:spPr>
            <a:xfrm flipH="1" flipV="1">
              <a:off x="573024" y="3656076"/>
              <a:ext cx="3048" cy="25908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528" y="3962322"/>
              <a:ext cx="1371600" cy="1019634"/>
            </a:xfrm>
            <a:prstGeom prst="rect">
              <a:avLst/>
            </a:prstGeom>
            <a:noFill/>
            <a:ln>
              <a:noFill/>
            </a:ln>
          </p:spPr>
          <p:txBody>
            <a:bodyPr wrap="square" lIns="91425" tIns="91425" rIns="91425" bIns="91425" rtlCol="0" anchor="t" anchorCtr="0">
              <a:noAutofit/>
            </a:bodyPr>
            <a:lstStyle/>
            <a:p>
              <a:pPr algn="ctr"/>
              <a:r>
                <a:rPr lang="en-US" sz="2400" dirty="0" err="1">
                  <a:solidFill>
                    <a:schemeClr val="accent3"/>
                  </a:solidFill>
                  <a:latin typeface="Helvetica Neue Light" charset="0"/>
                  <a:ea typeface="Helvetica Neue Light" charset="0"/>
                  <a:cs typeface="Helvetica Neue Light" charset="0"/>
                  <a:sym typeface="Open Sans"/>
                </a:rPr>
                <a:t>kth</a:t>
              </a:r>
              <a:r>
                <a:rPr lang="en-US" sz="2400" dirty="0">
                  <a:solidFill>
                    <a:schemeClr val="accent3"/>
                  </a:solidFill>
                  <a:latin typeface="Helvetica Neue Light" charset="0"/>
                  <a:ea typeface="Helvetica Neue Light" charset="0"/>
                  <a:cs typeface="Helvetica Neue Light" charset="0"/>
                  <a:sym typeface="Open Sans"/>
                </a:rPr>
                <a:t> layer embedding of </a:t>
              </a:r>
              <a:r>
                <a:rPr lang="en-US" sz="2400" i="1" dirty="0">
                  <a:solidFill>
                    <a:schemeClr val="accent3"/>
                  </a:solidFill>
                  <a:latin typeface="Cambria Math" charset="0"/>
                  <a:ea typeface="Cambria Math" charset="0"/>
                  <a:cs typeface="Cambria Math" charset="0"/>
                  <a:sym typeface="Open Sans"/>
                </a:rPr>
                <a:t>v</a:t>
              </a:r>
            </a:p>
          </p:txBody>
        </p:sp>
      </p:grpSp>
      <p:grpSp>
        <p:nvGrpSpPr>
          <p:cNvPr id="11" name="Group 10"/>
          <p:cNvGrpSpPr/>
          <p:nvPr/>
        </p:nvGrpSpPr>
        <p:grpSpPr>
          <a:xfrm>
            <a:off x="1475232" y="4184904"/>
            <a:ext cx="2710688" cy="2656840"/>
            <a:chOff x="1115568" y="3266694"/>
            <a:chExt cx="2033016" cy="1992630"/>
          </a:xfrm>
        </p:grpSpPr>
        <p:sp>
          <p:nvSpPr>
            <p:cNvPr id="14" name="Rectangle 13"/>
            <p:cNvSpPr/>
            <p:nvPr/>
          </p:nvSpPr>
          <p:spPr>
            <a:xfrm>
              <a:off x="1115568" y="3266694"/>
              <a:ext cx="201168" cy="298704"/>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Arrow Connector 11"/>
            <p:cNvCxnSpPr/>
            <p:nvPr/>
          </p:nvCxnSpPr>
          <p:spPr>
            <a:xfrm flipH="1" flipV="1">
              <a:off x="1225296" y="3605022"/>
              <a:ext cx="813816" cy="7200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176528" y="4239690"/>
              <a:ext cx="1972056" cy="1019634"/>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 non-linearity (e.g., </a:t>
              </a:r>
              <a:r>
                <a:rPr lang="en-US" sz="2400" dirty="0" err="1">
                  <a:solidFill>
                    <a:schemeClr val="accent1"/>
                  </a:solidFill>
                  <a:latin typeface="Helvetica Neue Light" charset="0"/>
                  <a:ea typeface="Helvetica Neue Light" charset="0"/>
                  <a:cs typeface="Helvetica Neue Light" charset="0"/>
                  <a:sym typeface="Open Sans"/>
                </a:rPr>
                <a:t>ReLU</a:t>
              </a:r>
              <a:r>
                <a:rPr lang="en-US" sz="2400" dirty="0">
                  <a:solidFill>
                    <a:schemeClr val="accent1"/>
                  </a:solidFill>
                  <a:latin typeface="Helvetica Neue Light" charset="0"/>
                  <a:ea typeface="Helvetica Neue Light" charset="0"/>
                  <a:cs typeface="Helvetica Neue Light" charset="0"/>
                  <a:sym typeface="Open Sans"/>
                </a:rPr>
                <a:t> or </a:t>
              </a:r>
              <a:r>
                <a:rPr lang="en-US" sz="2400" dirty="0" err="1">
                  <a:solidFill>
                    <a:schemeClr val="accent1"/>
                  </a:solidFill>
                  <a:latin typeface="Helvetica Neue Light" charset="0"/>
                  <a:ea typeface="Helvetica Neue Light" charset="0"/>
                  <a:cs typeface="Helvetica Neue Light" charset="0"/>
                  <a:sym typeface="Open Sans"/>
                </a:rPr>
                <a:t>tanh</a:t>
              </a:r>
              <a:r>
                <a:rPr lang="en-US" sz="2400" dirty="0">
                  <a:solidFill>
                    <a:schemeClr val="accent1"/>
                  </a:solidFill>
                  <a:latin typeface="Helvetica Neue Light" charset="0"/>
                  <a:ea typeface="Helvetica Neue Light" charset="0"/>
                  <a:cs typeface="Helvetica Neue Light" charset="0"/>
                  <a:sym typeface="Open Sans"/>
                </a:rPr>
                <a:t>)</a:t>
              </a:r>
              <a:endParaRPr lang="en-US" sz="2400" i="1" dirty="0">
                <a:solidFill>
                  <a:schemeClr val="accent1"/>
                </a:solidFill>
                <a:latin typeface="Cambria Math" charset="0"/>
                <a:ea typeface="Cambria Math" charset="0"/>
                <a:cs typeface="Cambria Math" charset="0"/>
                <a:sym typeface="Open Sans"/>
              </a:endParaRPr>
            </a:p>
          </p:txBody>
        </p:sp>
      </p:grpSp>
      <p:grpSp>
        <p:nvGrpSpPr>
          <p:cNvPr id="17" name="Group 16"/>
          <p:cNvGrpSpPr/>
          <p:nvPr/>
        </p:nvGrpSpPr>
        <p:grpSpPr>
          <a:xfrm>
            <a:off x="6299200" y="2506472"/>
            <a:ext cx="2771648" cy="2235304"/>
            <a:chOff x="4724400" y="2045130"/>
            <a:chExt cx="2078736" cy="1676478"/>
          </a:xfrm>
        </p:grpSpPr>
        <p:sp>
          <p:nvSpPr>
            <p:cNvPr id="25" name="Rectangle 24"/>
            <p:cNvSpPr/>
            <p:nvPr/>
          </p:nvSpPr>
          <p:spPr>
            <a:xfrm>
              <a:off x="4724400" y="3136392"/>
              <a:ext cx="652272" cy="585216"/>
            </a:xfrm>
            <a:prstGeom prst="rect">
              <a:avLst/>
            </a:prstGeom>
            <a:solidFill>
              <a:schemeClr val="accent6">
                <a:alpha val="6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5093208" y="2045130"/>
              <a:ext cx="1709928" cy="1019634"/>
            </a:xfrm>
            <a:prstGeom prst="rect">
              <a:avLst/>
            </a:prstGeom>
            <a:noFill/>
            <a:ln>
              <a:noFill/>
            </a:ln>
          </p:spPr>
          <p:txBody>
            <a:bodyPr wrap="square" lIns="91425" tIns="91425" rIns="91425" bIns="91425" rtlCol="0" anchor="t" anchorCtr="0">
              <a:noAutofit/>
            </a:bodyPr>
            <a:lstStyle/>
            <a:p>
              <a:pPr algn="ctr"/>
              <a:r>
                <a:rPr lang="en-US" sz="2400" dirty="0">
                  <a:solidFill>
                    <a:schemeClr val="accent6"/>
                  </a:solidFill>
                  <a:latin typeface="Helvetica Neue Light" charset="0"/>
                  <a:ea typeface="Helvetica Neue Light" charset="0"/>
                  <a:cs typeface="Helvetica Neue Light" charset="0"/>
                  <a:sym typeface="Open Sans"/>
                </a:rPr>
                <a:t>previous layer embedding of </a:t>
              </a:r>
              <a:r>
                <a:rPr lang="en-US" sz="2400" i="1" dirty="0">
                  <a:solidFill>
                    <a:schemeClr val="accent6"/>
                  </a:solidFill>
                  <a:latin typeface="Cambria Math" charset="0"/>
                  <a:ea typeface="Cambria Math" charset="0"/>
                  <a:cs typeface="Cambria Math" charset="0"/>
                  <a:sym typeface="Open Sans"/>
                </a:rPr>
                <a:t>v</a:t>
              </a:r>
            </a:p>
          </p:txBody>
        </p:sp>
        <p:cxnSp>
          <p:nvCxnSpPr>
            <p:cNvPr id="27" name="Straight Arrow Connector 26"/>
            <p:cNvCxnSpPr/>
            <p:nvPr/>
          </p:nvCxnSpPr>
          <p:spPr>
            <a:xfrm flipH="1">
              <a:off x="4965192" y="2660904"/>
              <a:ext cx="475488" cy="412164"/>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p:cNvPicPr>
            <a:picLocks noChangeAspect="1"/>
          </p:cNvPicPr>
          <p:nvPr/>
        </p:nvPicPr>
        <p:blipFill>
          <a:blip r:embed="rId3"/>
          <a:stretch>
            <a:fillRect/>
          </a:stretch>
        </p:blipFill>
        <p:spPr>
          <a:xfrm>
            <a:off x="512064" y="2959220"/>
            <a:ext cx="8607552" cy="2118265"/>
          </a:xfrm>
          <a:prstGeom prst="rect">
            <a:avLst/>
          </a:prstGeom>
        </p:spPr>
      </p:pic>
      <p:sp>
        <p:nvSpPr>
          <p:cNvPr id="29" name="Content Placeholder 2">
            <a:extLst>
              <a:ext uri="{FF2B5EF4-FFF2-40B4-BE49-F238E27FC236}">
                <a16:creationId xmlns:a16="http://schemas.microsoft.com/office/drawing/2014/main" id="{EEA9D35D-4A81-4251-90AE-40B899F05507}"/>
              </a:ext>
            </a:extLst>
          </p:cNvPr>
          <p:cNvSpPr txBox="1">
            <a:spLocks/>
          </p:cNvSpPr>
          <p:nvPr/>
        </p:nvSpPr>
        <p:spPr>
          <a:xfrm>
            <a:off x="174752" y="1065888"/>
            <a:ext cx="8936736" cy="142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200" dirty="0">
                <a:solidFill>
                  <a:srgbClr val="FF0000"/>
                </a:solidFill>
                <a:latin typeface="+mn-lt"/>
              </a:rPr>
              <a:t>Basic approach: </a:t>
            </a:r>
            <a:r>
              <a:rPr lang="en-CA" sz="3200" dirty="0">
                <a:latin typeface="+mn-lt"/>
              </a:rPr>
              <a:t>Average neighbor information and apply a neural network.</a:t>
            </a:r>
          </a:p>
        </p:txBody>
      </p:sp>
    </p:spTree>
    <p:extLst>
      <p:ext uri="{BB962C8B-B14F-4D97-AF65-F5344CB8AC3E}">
        <p14:creationId xmlns:p14="http://schemas.microsoft.com/office/powerpoint/2010/main" val="4301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115</a:t>
            </a:fld>
            <a:endParaRPr lang="el-GR"/>
          </a:p>
        </p:txBody>
      </p:sp>
      <p:pic>
        <p:nvPicPr>
          <p:cNvPr id="3" name="Picture 2"/>
          <p:cNvPicPr>
            <a:picLocks noChangeAspect="1"/>
          </p:cNvPicPr>
          <p:nvPr/>
        </p:nvPicPr>
        <p:blipFill>
          <a:blip r:embed="rId3"/>
          <a:stretch>
            <a:fillRect/>
          </a:stretch>
        </p:blipFill>
        <p:spPr>
          <a:xfrm>
            <a:off x="467544" y="854852"/>
            <a:ext cx="2741850" cy="2829871"/>
          </a:xfrm>
          <a:prstGeom prst="rect">
            <a:avLst/>
          </a:prstGeom>
        </p:spPr>
      </p:pic>
      <p:pic>
        <p:nvPicPr>
          <p:cNvPr id="4" name="Picture 3"/>
          <p:cNvPicPr>
            <a:picLocks noChangeAspect="1"/>
          </p:cNvPicPr>
          <p:nvPr/>
        </p:nvPicPr>
        <p:blipFill>
          <a:blip r:embed="rId4"/>
          <a:stretch>
            <a:fillRect/>
          </a:stretch>
        </p:blipFill>
        <p:spPr>
          <a:xfrm>
            <a:off x="4572000" y="821383"/>
            <a:ext cx="2640300" cy="2652210"/>
          </a:xfrm>
          <a:prstGeom prst="rect">
            <a:avLst/>
          </a:prstGeom>
        </p:spPr>
      </p:pic>
      <p:sp>
        <p:nvSpPr>
          <p:cNvPr id="5" name="TextBox 4"/>
          <p:cNvSpPr txBox="1"/>
          <p:nvPr/>
        </p:nvSpPr>
        <p:spPr>
          <a:xfrm>
            <a:off x="395536" y="6092334"/>
            <a:ext cx="8244916" cy="461665"/>
          </a:xfrm>
          <a:prstGeom prst="rect">
            <a:avLst/>
          </a:prstGeom>
          <a:noFill/>
        </p:spPr>
        <p:txBody>
          <a:bodyPr wrap="square" rtlCol="0">
            <a:spAutoFit/>
          </a:bodyPr>
          <a:lstStyle/>
          <a:p>
            <a:r>
              <a:rPr lang="en-GB" sz="1200" dirty="0" err="1">
                <a:solidFill>
                  <a:schemeClr val="accent3">
                    <a:lumMod val="75000"/>
                  </a:schemeClr>
                </a:solidFill>
              </a:rPr>
              <a:t>Zonghan</a:t>
            </a:r>
            <a:r>
              <a:rPr lang="en-GB" sz="1200" dirty="0">
                <a:solidFill>
                  <a:schemeClr val="accent3">
                    <a:lumMod val="75000"/>
                  </a:schemeClr>
                </a:solidFill>
              </a:rPr>
              <a:t> Wu, </a:t>
            </a:r>
            <a:r>
              <a:rPr lang="en-GB" sz="1200" dirty="0" err="1">
                <a:solidFill>
                  <a:schemeClr val="accent3">
                    <a:lumMod val="75000"/>
                  </a:schemeClr>
                </a:solidFill>
              </a:rPr>
              <a:t>Shirui</a:t>
            </a:r>
            <a:r>
              <a:rPr lang="en-GB" sz="1200" dirty="0">
                <a:solidFill>
                  <a:schemeClr val="accent3">
                    <a:lumMod val="75000"/>
                  </a:schemeClr>
                </a:solidFill>
              </a:rPr>
              <a:t> Pan, </a:t>
            </a:r>
            <a:r>
              <a:rPr lang="en-GB" sz="1200" dirty="0" err="1">
                <a:solidFill>
                  <a:schemeClr val="accent3">
                    <a:lumMod val="75000"/>
                  </a:schemeClr>
                </a:solidFill>
              </a:rPr>
              <a:t>Fengwen</a:t>
            </a:r>
            <a:r>
              <a:rPr lang="en-GB" sz="1200" dirty="0">
                <a:solidFill>
                  <a:schemeClr val="accent3">
                    <a:lumMod val="75000"/>
                  </a:schemeClr>
                </a:solidFill>
              </a:rPr>
              <a:t> Chen, </a:t>
            </a:r>
            <a:r>
              <a:rPr lang="en-GB" sz="1200" dirty="0" err="1">
                <a:solidFill>
                  <a:schemeClr val="accent3">
                    <a:lumMod val="75000"/>
                  </a:schemeClr>
                </a:solidFill>
              </a:rPr>
              <a:t>Guodong</a:t>
            </a:r>
            <a:r>
              <a:rPr lang="en-GB" sz="1200" dirty="0">
                <a:solidFill>
                  <a:schemeClr val="accent3">
                    <a:lumMod val="75000"/>
                  </a:schemeClr>
                </a:solidFill>
              </a:rPr>
              <a:t> Long, </a:t>
            </a:r>
            <a:r>
              <a:rPr lang="en-GB" sz="1200" dirty="0" err="1">
                <a:solidFill>
                  <a:schemeClr val="accent3">
                    <a:lumMod val="75000"/>
                  </a:schemeClr>
                </a:solidFill>
              </a:rPr>
              <a:t>Chengqi</a:t>
            </a:r>
            <a:r>
              <a:rPr lang="en-GB" sz="1200" dirty="0">
                <a:solidFill>
                  <a:schemeClr val="accent3">
                    <a:lumMod val="75000"/>
                  </a:schemeClr>
                </a:solidFill>
              </a:rPr>
              <a:t> Zhang, Philip S. Yu:  A Comprehensive Survey on Graph Neural Networks. </a:t>
            </a:r>
            <a:r>
              <a:rPr lang="en-GB" sz="1200" dirty="0" err="1">
                <a:solidFill>
                  <a:schemeClr val="accent3">
                    <a:lumMod val="75000"/>
                  </a:schemeClr>
                </a:solidFill>
              </a:rPr>
              <a:t>CoRR</a:t>
            </a:r>
            <a:r>
              <a:rPr lang="en-GB" sz="1200" dirty="0">
                <a:solidFill>
                  <a:schemeClr val="accent3">
                    <a:lumMod val="75000"/>
                  </a:schemeClr>
                </a:solidFill>
              </a:rPr>
              <a:t> abs/1901.00596 (2019)</a:t>
            </a:r>
            <a:endParaRPr lang="el-GR" sz="1200" dirty="0">
              <a:solidFill>
                <a:schemeClr val="accent3">
                  <a:lumMod val="75000"/>
                </a:schemeClr>
              </a:solidFill>
            </a:endParaRPr>
          </a:p>
        </p:txBody>
      </p:sp>
      <p:sp>
        <p:nvSpPr>
          <p:cNvPr id="6" name="Title 1"/>
          <p:cNvSpPr txBox="1">
            <a:spLocks/>
          </p:cNvSpPr>
          <p:nvPr/>
        </p:nvSpPr>
        <p:spPr>
          <a:xfrm>
            <a:off x="287422" y="37291"/>
            <a:ext cx="8085091" cy="81756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Graph Convolution</a:t>
            </a:r>
          </a:p>
        </p:txBody>
      </p:sp>
      <p:sp>
        <p:nvSpPr>
          <p:cNvPr id="7" name="TextBox 6"/>
          <p:cNvSpPr txBox="1"/>
          <p:nvPr/>
        </p:nvSpPr>
        <p:spPr>
          <a:xfrm>
            <a:off x="286433" y="3768536"/>
            <a:ext cx="4212570" cy="2031325"/>
          </a:xfrm>
          <a:prstGeom prst="rect">
            <a:avLst/>
          </a:prstGeom>
          <a:noFill/>
        </p:spPr>
        <p:txBody>
          <a:bodyPr wrap="square" rtlCol="0">
            <a:spAutoFit/>
          </a:bodyPr>
          <a:lstStyle/>
          <a:p>
            <a:pPr marL="285750" indent="-285750">
              <a:buFont typeface="Wingdings" panose="05000000000000000000" pitchFamily="2" charset="2"/>
              <a:buChar char="§"/>
            </a:pPr>
            <a:r>
              <a:rPr lang="en-US" dirty="0"/>
              <a:t>Each </a:t>
            </a:r>
            <a:r>
              <a:rPr lang="en-US" i="1" dirty="0">
                <a:solidFill>
                  <a:srgbClr val="FF0000"/>
                </a:solidFill>
              </a:rPr>
              <a:t>pixel</a:t>
            </a:r>
            <a:r>
              <a:rPr lang="en-US" dirty="0"/>
              <a:t> in an </a:t>
            </a:r>
            <a:r>
              <a:rPr lang="en-US" dirty="0">
                <a:solidFill>
                  <a:srgbClr val="FF0000"/>
                </a:solidFill>
              </a:rPr>
              <a:t>image</a:t>
            </a:r>
            <a:r>
              <a:rPr lang="en-US" dirty="0"/>
              <a:t> as a node with neighbors determined </a:t>
            </a:r>
            <a:r>
              <a:rPr lang="en-GB" dirty="0"/>
              <a:t>by the </a:t>
            </a:r>
            <a:r>
              <a:rPr lang="en-GB" i="1" dirty="0">
                <a:solidFill>
                  <a:schemeClr val="tx2">
                    <a:lumMod val="60000"/>
                    <a:lumOff val="40000"/>
                  </a:schemeClr>
                </a:solidFill>
              </a:rPr>
              <a:t>filter size</a:t>
            </a:r>
            <a:r>
              <a:rPr lang="en-GB" dirty="0"/>
              <a:t>.</a:t>
            </a:r>
          </a:p>
          <a:p>
            <a:pPr marL="285750" indent="-285750">
              <a:buFont typeface="Wingdings" panose="05000000000000000000" pitchFamily="2" charset="2"/>
              <a:buChar char="§"/>
            </a:pPr>
            <a:r>
              <a:rPr lang="en-US" dirty="0"/>
              <a:t>2D convolution takes a weighted </a:t>
            </a:r>
            <a:r>
              <a:rPr lang="en-US" i="1" dirty="0"/>
              <a:t>average of pixel values of the red node along with its neighbors</a:t>
            </a:r>
            <a:r>
              <a:rPr lang="en-US" dirty="0"/>
              <a:t>. </a:t>
            </a:r>
          </a:p>
          <a:p>
            <a:pPr marL="285750" indent="-285750">
              <a:buFont typeface="Wingdings" panose="05000000000000000000" pitchFamily="2" charset="2"/>
              <a:buChar char="§"/>
            </a:pPr>
            <a:r>
              <a:rPr lang="en-US" dirty="0"/>
              <a:t>Neighbors of a node are </a:t>
            </a:r>
            <a:r>
              <a:rPr lang="en-US" i="1" dirty="0">
                <a:solidFill>
                  <a:schemeClr val="tx2">
                    <a:lumMod val="60000"/>
                    <a:lumOff val="40000"/>
                  </a:schemeClr>
                </a:solidFill>
              </a:rPr>
              <a:t>ordered</a:t>
            </a:r>
            <a:r>
              <a:rPr lang="en-US" dirty="0"/>
              <a:t> and have a </a:t>
            </a:r>
            <a:r>
              <a:rPr lang="en-GB" i="1" dirty="0">
                <a:solidFill>
                  <a:schemeClr val="tx2">
                    <a:lumMod val="60000"/>
                    <a:lumOff val="40000"/>
                  </a:schemeClr>
                </a:solidFill>
              </a:rPr>
              <a:t>fixed size</a:t>
            </a:r>
            <a:r>
              <a:rPr lang="en-GB" dirty="0"/>
              <a:t>.</a:t>
            </a:r>
            <a:endParaRPr lang="el-GR" dirty="0"/>
          </a:p>
        </p:txBody>
      </p:sp>
      <p:sp>
        <p:nvSpPr>
          <p:cNvPr id="8" name="TextBox 7"/>
          <p:cNvSpPr txBox="1"/>
          <p:nvPr/>
        </p:nvSpPr>
        <p:spPr>
          <a:xfrm>
            <a:off x="4932040" y="3774569"/>
            <a:ext cx="4032448" cy="1754326"/>
          </a:xfrm>
          <a:prstGeom prst="rect">
            <a:avLst/>
          </a:prstGeom>
          <a:noFill/>
        </p:spPr>
        <p:txBody>
          <a:bodyPr wrap="square" rtlCol="0">
            <a:spAutoFit/>
          </a:bodyPr>
          <a:lstStyle/>
          <a:p>
            <a:pPr marL="285750" indent="-285750">
              <a:buFont typeface="Wingdings" panose="05000000000000000000" pitchFamily="2" charset="2"/>
              <a:buChar char="§"/>
            </a:pPr>
            <a:r>
              <a:rPr lang="en-GB" dirty="0"/>
              <a:t>To get </a:t>
            </a:r>
            <a:r>
              <a:rPr lang="en-US" dirty="0"/>
              <a:t>a hidden representation of the </a:t>
            </a:r>
            <a:r>
              <a:rPr lang="en-GB" dirty="0"/>
              <a:t>red </a:t>
            </a:r>
            <a:r>
              <a:rPr lang="en-GB" i="1" dirty="0">
                <a:solidFill>
                  <a:srgbClr val="FF0000"/>
                </a:solidFill>
              </a:rPr>
              <a:t>graph node</a:t>
            </a:r>
            <a:r>
              <a:rPr lang="en-GB" dirty="0"/>
              <a:t>, takes the average value </a:t>
            </a:r>
            <a:r>
              <a:rPr lang="en-US" dirty="0"/>
              <a:t>of the node features of the red node along with its neighbors.</a:t>
            </a:r>
          </a:p>
          <a:p>
            <a:pPr marL="285750" indent="-285750">
              <a:buFont typeface="Wingdings" panose="05000000000000000000" pitchFamily="2" charset="2"/>
              <a:buChar char="§"/>
            </a:pPr>
            <a:r>
              <a:rPr lang="en-US" dirty="0"/>
              <a:t>Neighbors of a node are </a:t>
            </a:r>
            <a:r>
              <a:rPr lang="en-US" i="1" dirty="0">
                <a:solidFill>
                  <a:schemeClr val="tx2">
                    <a:lumMod val="60000"/>
                    <a:lumOff val="40000"/>
                  </a:schemeClr>
                </a:solidFill>
              </a:rPr>
              <a:t>unordered</a:t>
            </a:r>
            <a:r>
              <a:rPr lang="en-US" dirty="0"/>
              <a:t> </a:t>
            </a:r>
            <a:r>
              <a:rPr lang="en-GB" dirty="0"/>
              <a:t>and </a:t>
            </a:r>
            <a:r>
              <a:rPr lang="en-GB" i="1" dirty="0">
                <a:solidFill>
                  <a:schemeClr val="tx2">
                    <a:lumMod val="60000"/>
                    <a:lumOff val="40000"/>
                  </a:schemeClr>
                </a:solidFill>
              </a:rPr>
              <a:t>variable in size</a:t>
            </a:r>
            <a:r>
              <a:rPr lang="en-GB" dirty="0"/>
              <a:t>.</a:t>
            </a:r>
            <a:endParaRPr lang="el-GR" dirty="0"/>
          </a:p>
        </p:txBody>
      </p:sp>
    </p:spTree>
    <p:extLst>
      <p:ext uri="{BB962C8B-B14F-4D97-AF65-F5344CB8AC3E}">
        <p14:creationId xmlns:p14="http://schemas.microsoft.com/office/powerpoint/2010/main" val="15773269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116</a:t>
            </a:fld>
            <a:endParaRPr lang="en-US"/>
          </a:p>
        </p:txBody>
      </p:sp>
      <p:pic>
        <p:nvPicPr>
          <p:cNvPr id="16" name="Picture 15"/>
          <p:cNvPicPr>
            <a:picLocks noChangeAspect="1"/>
          </p:cNvPicPr>
          <p:nvPr/>
        </p:nvPicPr>
        <p:blipFill>
          <a:blip r:embed="rId2"/>
          <a:stretch>
            <a:fillRect/>
          </a:stretch>
        </p:blipFill>
        <p:spPr>
          <a:xfrm>
            <a:off x="4267200" y="2646444"/>
            <a:ext cx="3858053" cy="2745153"/>
          </a:xfrm>
          <a:prstGeom prst="rect">
            <a:avLst/>
          </a:prstGeom>
        </p:spPr>
      </p:pic>
      <p:grpSp>
        <p:nvGrpSpPr>
          <p:cNvPr id="18" name="Group 17"/>
          <p:cNvGrpSpPr/>
          <p:nvPr/>
        </p:nvGrpSpPr>
        <p:grpSpPr>
          <a:xfrm>
            <a:off x="2339752" y="4019020"/>
            <a:ext cx="5373280" cy="2659525"/>
            <a:chOff x="1761240" y="2818873"/>
            <a:chExt cx="4029960" cy="1994644"/>
          </a:xfrm>
        </p:grpSpPr>
        <p:pic>
          <p:nvPicPr>
            <p:cNvPr id="20" name="Picture 19"/>
            <p:cNvPicPr>
              <a:picLocks noChangeAspect="1"/>
            </p:cNvPicPr>
            <p:nvPr/>
          </p:nvPicPr>
          <p:blipFill>
            <a:blip r:embed="rId3"/>
            <a:stretch>
              <a:fillRect/>
            </a:stretch>
          </p:blipFill>
          <p:spPr>
            <a:xfrm>
              <a:off x="2772921" y="2818873"/>
              <a:ext cx="393700" cy="238292"/>
            </a:xfrm>
            <a:prstGeom prst="rect">
              <a:avLst/>
            </a:prstGeom>
          </p:spPr>
        </p:pic>
        <p:grpSp>
          <p:nvGrpSpPr>
            <p:cNvPr id="22" name="Group 21"/>
            <p:cNvGrpSpPr/>
            <p:nvPr/>
          </p:nvGrpSpPr>
          <p:grpSpPr>
            <a:xfrm>
              <a:off x="1761240" y="3129699"/>
              <a:ext cx="4029960" cy="1683818"/>
              <a:chOff x="1761240" y="3129699"/>
              <a:chExt cx="4029960" cy="1683818"/>
            </a:xfrm>
          </p:grpSpPr>
          <p:sp>
            <p:nvSpPr>
              <p:cNvPr id="24" name="TextBox 23"/>
              <p:cNvSpPr txBox="1"/>
              <p:nvPr/>
            </p:nvSpPr>
            <p:spPr>
              <a:xfrm>
                <a:off x="1761240" y="3959436"/>
                <a:ext cx="4029960" cy="854081"/>
              </a:xfrm>
              <a:prstGeom prst="rect">
                <a:avLst/>
              </a:prstGeom>
              <a:noFill/>
              <a:ln>
                <a:noFill/>
              </a:ln>
            </p:spPr>
            <p:txBody>
              <a:bodyPr wrap="square" lIns="91425" tIns="91425" rIns="91425" bIns="91425" rtlCol="0" anchor="t" anchorCtr="0">
                <a:noAutofit/>
              </a:bodyPr>
              <a:lstStyle/>
              <a:p>
                <a:pPr algn="just"/>
                <a:r>
                  <a:rPr lang="en-US" sz="2800" dirty="0">
                    <a:ea typeface="Helvetica Neue Light" charset="0"/>
                    <a:cs typeface="Helvetica Neue Light" charset="0"/>
                    <a:sym typeface="Open Sans"/>
                  </a:rPr>
                  <a:t>Need to define a </a:t>
                </a:r>
                <a:r>
                  <a:rPr lang="en-US" sz="2800" dirty="0">
                    <a:solidFill>
                      <a:schemeClr val="tx2">
                        <a:lumMod val="60000"/>
                        <a:lumOff val="40000"/>
                      </a:schemeClr>
                    </a:solidFill>
                    <a:ea typeface="Helvetica Neue Light" charset="0"/>
                    <a:cs typeface="Helvetica Neue Light" charset="0"/>
                    <a:sym typeface="Open Sans"/>
                  </a:rPr>
                  <a:t>loss function </a:t>
                </a:r>
                <a:r>
                  <a:rPr lang="en-US" sz="2800" dirty="0">
                    <a:ea typeface="Helvetica Neue Light" charset="0"/>
                    <a:cs typeface="Helvetica Neue Light" charset="0"/>
                    <a:sym typeface="Open Sans"/>
                  </a:rPr>
                  <a:t>on the </a:t>
                </a:r>
                <a:r>
                  <a:rPr lang="en-US" sz="2800" dirty="0" err="1">
                    <a:ea typeface="Helvetica Neue Light" charset="0"/>
                    <a:cs typeface="Helvetica Neue Light" charset="0"/>
                    <a:sym typeface="Open Sans"/>
                  </a:rPr>
                  <a:t>embeddings</a:t>
                </a:r>
                <a:r>
                  <a:rPr lang="en-US" sz="2800" dirty="0">
                    <a:ea typeface="Helvetica Neue Light" charset="0"/>
                    <a:cs typeface="Helvetica Neue Light" charset="0"/>
                    <a:sym typeface="Open Sans"/>
                  </a:rPr>
                  <a:t>, </a:t>
                </a:r>
                <a:r>
                  <a:rPr lang="en-US" sz="2800" dirty="0">
                    <a:ea typeface="Apple Chancery" charset="0"/>
                    <a:cs typeface="Apple Chancery" charset="0"/>
                    <a:sym typeface="Open Sans"/>
                  </a:rPr>
                  <a:t>L(</a:t>
                </a:r>
                <a:r>
                  <a:rPr lang="en-US" sz="2800" dirty="0" err="1">
                    <a:ea typeface="Cambria Math" charset="0"/>
                    <a:cs typeface="Cambria Math" charset="0"/>
                    <a:sym typeface="Open Sans"/>
                  </a:rPr>
                  <a:t>z</a:t>
                </a:r>
                <a:r>
                  <a:rPr lang="en-US" sz="2800" baseline="-25000" dirty="0" err="1">
                    <a:ea typeface="Cambria Math" charset="0"/>
                    <a:cs typeface="Cambria Math" charset="0"/>
                    <a:sym typeface="Open Sans"/>
                  </a:rPr>
                  <a:t>u</a:t>
                </a:r>
                <a:r>
                  <a:rPr lang="en-US" sz="2800" dirty="0">
                    <a:ea typeface="Apple Chancery" charset="0"/>
                    <a:cs typeface="Apple Chancery" charset="0"/>
                    <a:sym typeface="Open Sans"/>
                  </a:rPr>
                  <a:t>)!</a:t>
                </a:r>
              </a:p>
            </p:txBody>
          </p:sp>
          <p:cxnSp>
            <p:nvCxnSpPr>
              <p:cNvPr id="27" name="Straight Arrow Connector 26"/>
              <p:cNvCxnSpPr/>
              <p:nvPr/>
            </p:nvCxnSpPr>
            <p:spPr>
              <a:xfrm flipH="1" flipV="1">
                <a:off x="2960016" y="3129699"/>
                <a:ext cx="471341" cy="82955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8" name="Picture 27"/>
          <p:cNvPicPr>
            <a:picLocks noChangeAspect="1"/>
          </p:cNvPicPr>
          <p:nvPr/>
        </p:nvPicPr>
        <p:blipFill>
          <a:blip r:embed="rId4"/>
          <a:stretch>
            <a:fillRect/>
          </a:stretch>
        </p:blipFill>
        <p:spPr>
          <a:xfrm>
            <a:off x="748906" y="2834206"/>
            <a:ext cx="2527431" cy="2557391"/>
          </a:xfrm>
          <a:prstGeom prst="rect">
            <a:avLst/>
          </a:prstGeom>
        </p:spPr>
      </p:pic>
      <p:sp>
        <p:nvSpPr>
          <p:cNvPr id="29" name="Content Placeholder 2"/>
          <p:cNvSpPr txBox="1">
            <a:spLocks/>
          </p:cNvSpPr>
          <p:nvPr/>
        </p:nvSpPr>
        <p:spPr>
          <a:xfrm>
            <a:off x="103632" y="1187447"/>
            <a:ext cx="8936736" cy="14224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3200" dirty="0">
                <a:latin typeface="+mn-lt"/>
              </a:rPr>
              <a:t>How do we </a:t>
            </a:r>
            <a:r>
              <a:rPr lang="en-CA" sz="3200" dirty="0">
                <a:solidFill>
                  <a:schemeClr val="tx2">
                    <a:lumMod val="60000"/>
                    <a:lumOff val="40000"/>
                  </a:schemeClr>
                </a:solidFill>
                <a:latin typeface="+mn-lt"/>
              </a:rPr>
              <a:t>train</a:t>
            </a:r>
            <a:r>
              <a:rPr lang="en-CA" sz="3200" dirty="0">
                <a:latin typeface="+mn-lt"/>
              </a:rPr>
              <a:t> the model to generate high-quality embeddings?</a:t>
            </a:r>
          </a:p>
        </p:txBody>
      </p:sp>
    </p:spTree>
    <p:extLst>
      <p:ext uri="{BB962C8B-B14F-4D97-AF65-F5344CB8AC3E}">
        <p14:creationId xmlns:p14="http://schemas.microsoft.com/office/powerpoint/2010/main" val="13373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49504" y="3617493"/>
            <a:ext cx="1381760" cy="552171"/>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a:off x="1767840" y="2621280"/>
            <a:ext cx="585216" cy="58521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p:cNvSpPr/>
          <p:nvPr/>
        </p:nvSpPr>
        <p:spPr>
          <a:xfrm>
            <a:off x="4876800" y="2621280"/>
            <a:ext cx="548640" cy="560832"/>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117</a:t>
            </a:fld>
            <a:endParaRPr lang="en-US"/>
          </a:p>
        </p:txBody>
      </p:sp>
      <p:sp>
        <p:nvSpPr>
          <p:cNvPr id="3" name="Content Placeholder 2"/>
          <p:cNvSpPr>
            <a:spLocks noGrp="1"/>
          </p:cNvSpPr>
          <p:nvPr>
            <p:ph idx="1"/>
          </p:nvPr>
        </p:nvSpPr>
        <p:spPr>
          <a:xfrm>
            <a:off x="189856" y="4593002"/>
            <a:ext cx="8496944" cy="1992433"/>
          </a:xfrm>
        </p:spPr>
        <p:txBody>
          <a:bodyPr>
            <a:noAutofit/>
          </a:bodyPr>
          <a:lstStyle/>
          <a:p>
            <a:r>
              <a:rPr lang="en-CA" sz="2400" dirty="0"/>
              <a:t>After K-layers of neighborhood aggregation, we get output </a:t>
            </a:r>
            <a:r>
              <a:rPr lang="en-CA" sz="2400" dirty="0" err="1"/>
              <a:t>embeddings</a:t>
            </a:r>
            <a:r>
              <a:rPr lang="en-CA" sz="2400" dirty="0"/>
              <a:t> for each node.</a:t>
            </a:r>
          </a:p>
          <a:p>
            <a:r>
              <a:rPr lang="en-CA" sz="2400" dirty="0"/>
              <a:t>We can feed these </a:t>
            </a:r>
            <a:r>
              <a:rPr lang="en-CA" sz="2400" dirty="0" err="1"/>
              <a:t>embeddings</a:t>
            </a:r>
            <a:r>
              <a:rPr lang="en-CA" sz="2400" dirty="0"/>
              <a:t> into </a:t>
            </a:r>
            <a:r>
              <a:rPr lang="en-CA" sz="2400" i="1" dirty="0">
                <a:solidFill>
                  <a:schemeClr val="tx2">
                    <a:lumMod val="60000"/>
                    <a:lumOff val="40000"/>
                  </a:schemeClr>
                </a:solidFill>
              </a:rPr>
              <a:t>any loss function </a:t>
            </a:r>
            <a:r>
              <a:rPr lang="en-CA" sz="2400" dirty="0"/>
              <a:t>and run </a:t>
            </a:r>
            <a:r>
              <a:rPr lang="en-CA" sz="2400" i="1" dirty="0">
                <a:solidFill>
                  <a:schemeClr val="tx2">
                    <a:lumMod val="60000"/>
                    <a:lumOff val="40000"/>
                  </a:schemeClr>
                </a:solidFill>
              </a:rPr>
              <a:t>stochastic gradient descent </a:t>
            </a:r>
            <a:r>
              <a:rPr lang="en-CA" sz="2400" dirty="0"/>
              <a:t>to train the aggregation parameters. </a:t>
            </a:r>
            <a:endParaRPr lang="en-US" sz="2400" dirty="0"/>
          </a:p>
        </p:txBody>
      </p:sp>
      <p:sp>
        <p:nvSpPr>
          <p:cNvPr id="15" name="TextBox 14"/>
          <p:cNvSpPr txBox="1"/>
          <p:nvPr/>
        </p:nvSpPr>
        <p:spPr>
          <a:xfrm>
            <a:off x="2731008" y="1292248"/>
            <a:ext cx="2987040" cy="868680"/>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trainable matrices (i.e., what we learn) </a:t>
            </a:r>
            <a:endParaRPr lang="en-US" sz="2400" i="1" dirty="0">
              <a:solidFill>
                <a:schemeClr val="accent1"/>
              </a:solidFill>
              <a:latin typeface="Cambria Math" charset="0"/>
              <a:ea typeface="Cambria Math" charset="0"/>
              <a:cs typeface="Cambria Math" charset="0"/>
              <a:sym typeface="Open Sans"/>
            </a:endParaRPr>
          </a:p>
        </p:txBody>
      </p:sp>
      <p:cxnSp>
        <p:nvCxnSpPr>
          <p:cNvPr id="21" name="Straight Arrow Connector 20"/>
          <p:cNvCxnSpPr/>
          <p:nvPr/>
        </p:nvCxnSpPr>
        <p:spPr>
          <a:xfrm flipH="1">
            <a:off x="2206752" y="2121408"/>
            <a:ext cx="1072896" cy="414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840480" y="2121408"/>
            <a:ext cx="1219200" cy="414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flipH="1" flipV="1">
            <a:off x="1824736" y="3921760"/>
            <a:ext cx="587024" cy="60425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329184" y="1701801"/>
            <a:ext cx="8707312" cy="2405833"/>
          </a:xfrm>
          <a:prstGeom prst="rect">
            <a:avLst/>
          </a:prstGeom>
        </p:spPr>
      </p:pic>
    </p:spTree>
    <p:extLst>
      <p:ext uri="{BB962C8B-B14F-4D97-AF65-F5344CB8AC3E}">
        <p14:creationId xmlns:p14="http://schemas.microsoft.com/office/powerpoint/2010/main" val="4393130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118</a:t>
            </a:fld>
            <a:endParaRPr lang="en-US"/>
          </a:p>
        </p:txBody>
      </p:sp>
      <p:sp>
        <p:nvSpPr>
          <p:cNvPr id="3" name="Content Placeholder 2"/>
          <p:cNvSpPr>
            <a:spLocks noGrp="1"/>
          </p:cNvSpPr>
          <p:nvPr>
            <p:ph idx="1"/>
          </p:nvPr>
        </p:nvSpPr>
        <p:spPr>
          <a:xfrm>
            <a:off x="215516" y="1628800"/>
            <a:ext cx="8712968" cy="2608775"/>
          </a:xfrm>
        </p:spPr>
        <p:txBody>
          <a:bodyPr>
            <a:noAutofit/>
          </a:bodyPr>
          <a:lstStyle/>
          <a:p>
            <a:r>
              <a:rPr lang="en-US" sz="2800" dirty="0"/>
              <a:t>Train in an </a:t>
            </a:r>
            <a:r>
              <a:rPr lang="en-US" sz="2800" dirty="0">
                <a:solidFill>
                  <a:srgbClr val="FF0000"/>
                </a:solidFill>
              </a:rPr>
              <a:t>unsupervised manner </a:t>
            </a:r>
            <a:r>
              <a:rPr lang="en-US" sz="2800" dirty="0"/>
              <a:t>using </a:t>
            </a:r>
            <a:r>
              <a:rPr lang="en-US" sz="2800" dirty="0">
                <a:solidFill>
                  <a:srgbClr val="FF0000"/>
                </a:solidFill>
              </a:rPr>
              <a:t>only the graph structure.</a:t>
            </a:r>
          </a:p>
          <a:p>
            <a:r>
              <a:rPr lang="en-US" sz="2800" dirty="0">
                <a:solidFill>
                  <a:srgbClr val="FF0000"/>
                </a:solidFill>
              </a:rPr>
              <a:t>Unsupervised loss function </a:t>
            </a:r>
            <a:r>
              <a:rPr lang="en-US" sz="2800" dirty="0"/>
              <a:t>can be anything from the last section, e.g., based on</a:t>
            </a:r>
          </a:p>
          <a:p>
            <a:pPr lvl="1"/>
            <a:r>
              <a:rPr lang="en-US" dirty="0"/>
              <a:t>Random walks (node2vec, </a:t>
            </a:r>
            <a:r>
              <a:rPr lang="en-US" dirty="0" err="1"/>
              <a:t>DeepWalk</a:t>
            </a:r>
            <a:r>
              <a:rPr lang="en-US" dirty="0"/>
              <a:t>)</a:t>
            </a:r>
          </a:p>
          <a:p>
            <a:pPr lvl="1"/>
            <a:r>
              <a:rPr lang="en-US" dirty="0"/>
              <a:t>Graph factorization</a:t>
            </a:r>
          </a:p>
          <a:p>
            <a:pPr lvl="1"/>
            <a:r>
              <a:rPr lang="en-US" dirty="0"/>
              <a:t>i.e., train the model so that </a:t>
            </a:r>
            <a:r>
              <a:rPr lang="en-US" dirty="0">
                <a:solidFill>
                  <a:schemeClr val="tx2">
                    <a:lumMod val="60000"/>
                    <a:lumOff val="40000"/>
                  </a:schemeClr>
                </a:solidFill>
              </a:rPr>
              <a:t>“similar” nodes </a:t>
            </a:r>
            <a:r>
              <a:rPr lang="en-US" dirty="0"/>
              <a:t>have </a:t>
            </a:r>
            <a:r>
              <a:rPr lang="en-US" dirty="0">
                <a:solidFill>
                  <a:schemeClr val="tx2">
                    <a:lumMod val="60000"/>
                    <a:lumOff val="40000"/>
                  </a:schemeClr>
                </a:solidFill>
              </a:rPr>
              <a:t>similar </a:t>
            </a:r>
            <a:r>
              <a:rPr lang="en-US" dirty="0" err="1">
                <a:solidFill>
                  <a:schemeClr val="tx2">
                    <a:lumMod val="60000"/>
                    <a:lumOff val="40000"/>
                  </a:schemeClr>
                </a:solidFill>
              </a:rPr>
              <a:t>embeddings</a:t>
            </a:r>
            <a:r>
              <a:rPr lang="en-US" dirty="0"/>
              <a:t>.</a:t>
            </a:r>
          </a:p>
        </p:txBody>
      </p:sp>
    </p:spTree>
    <p:extLst>
      <p:ext uri="{BB962C8B-B14F-4D97-AF65-F5344CB8AC3E}">
        <p14:creationId xmlns:p14="http://schemas.microsoft.com/office/powerpoint/2010/main" val="1991899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119</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611560" y="2393475"/>
                <a:ext cx="7635937" cy="645048"/>
              </a:xfrm>
              <a:prstGeom prst="rect">
                <a:avLst/>
              </a:prstGeom>
              <a:noFill/>
            </p:spPr>
            <p:txBody>
              <a:bodyPr wrap="none" rtlCol="0">
                <a:spAutoFit/>
              </a:bodyPr>
              <a:lstStyle/>
              <a:p>
                <a:r>
                  <a:rPr lang="en-US" sz="2400" b="0" i="1" dirty="0">
                    <a:solidFill>
                      <a:schemeClr val="tx1"/>
                    </a:solidFill>
                  </a:rPr>
                  <a:t>L</a:t>
                </a:r>
                <a14:m>
                  <m:oMath xmlns:m="http://schemas.openxmlformats.org/officeDocument/2006/math">
                    <m:d>
                      <m:dPr>
                        <m:ctrlPr>
                          <a:rPr lang="en-US" sz="2400" b="0" i="1" smtClean="0">
                            <a:solidFill>
                              <a:schemeClr val="tx1"/>
                            </a:solidFill>
                            <a:latin typeface="Cambria Math" panose="02040503050406030204" pitchFamily="18" charset="0"/>
                          </a:rPr>
                        </m:ctrlPr>
                      </m:dPr>
                      <m:e>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𝑢</m:t>
                            </m:r>
                          </m:sub>
                        </m:sSub>
                      </m:e>
                    </m:d>
                    <m:r>
                      <a:rPr lang="en-US" sz="2400" b="0" i="1" smtClean="0">
                        <a:solidFill>
                          <a:schemeClr val="tx1"/>
                        </a:solidFill>
                        <a:latin typeface="Cambria Math"/>
                      </a:rPr>
                      <m:t>=</m:t>
                    </m:r>
                    <m:r>
                      <a:rPr lang="en-US" sz="2400" b="0" i="1" smtClean="0">
                        <a:solidFill>
                          <a:schemeClr val="tx1"/>
                        </a:solidFill>
                        <a:latin typeface="Cambria Math" panose="02040503050406030204" pitchFamily="18" charset="0"/>
                      </a:rPr>
                      <m:t>−</m:t>
                    </m:r>
                    <m:func>
                      <m:funcPr>
                        <m:ctrlPr>
                          <a:rPr lang="en-US" sz="2400" b="0" i="1" smtClean="0">
                            <a:solidFill>
                              <a:schemeClr val="tx1"/>
                            </a:solidFill>
                            <a:latin typeface="Cambria Math" panose="02040503050406030204" pitchFamily="18" charset="0"/>
                          </a:rPr>
                        </m:ctrlPr>
                      </m:funcPr>
                      <m:fName>
                        <m:r>
                          <m:rPr>
                            <m:sty m:val="p"/>
                          </m:rPr>
                          <a:rPr lang="en-US" sz="2400" b="0" i="0" smtClean="0">
                            <a:solidFill>
                              <a:schemeClr val="tx1"/>
                            </a:solidFill>
                            <a:latin typeface="Cambria Math" panose="02040503050406030204" pitchFamily="18" charset="0"/>
                          </a:rPr>
                          <m:t>log</m:t>
                        </m:r>
                      </m:fName>
                      <m:e>
                        <m:d>
                          <m:dPr>
                            <m:ctrlPr>
                              <a:rPr lang="en-US" sz="2400" b="0" i="1" smtClean="0">
                                <a:solidFill>
                                  <a:schemeClr val="tx1"/>
                                </a:solidFill>
                                <a:latin typeface="Cambria Math" panose="02040503050406030204" pitchFamily="18" charset="0"/>
                              </a:rPr>
                            </m:ctrlPr>
                          </m:dPr>
                          <m:e>
                            <m:r>
                              <a:rPr lang="el-GR" sz="2400" b="0" i="1" smtClean="0">
                                <a:solidFill>
                                  <a:schemeClr val="tx1"/>
                                </a:solidFill>
                                <a:latin typeface="Cambria Math" panose="02040503050406030204" pitchFamily="18" charset="0"/>
                              </a:rPr>
                              <m:t>𝜎</m:t>
                            </m:r>
                            <m:d>
                              <m:dPr>
                                <m:ctrlPr>
                                  <a:rPr lang="el-GR" sz="2400" b="0" i="1" smtClean="0">
                                    <a:solidFill>
                                      <a:schemeClr val="tx1"/>
                                    </a:solidFill>
                                    <a:latin typeface="Cambria Math" panose="02040503050406030204" pitchFamily="18" charset="0"/>
                                  </a:rPr>
                                </m:ctrlPr>
                              </m:dPr>
                              <m:e>
                                <m:sSup>
                                  <m:sSupPr>
                                    <m:ctrlPr>
                                      <a:rPr lang="el-GR" sz="2400" b="0" i="1" smtClean="0">
                                        <a:solidFill>
                                          <a:schemeClr val="tx1"/>
                                        </a:solidFill>
                                        <a:latin typeface="Cambria Math" panose="02040503050406030204" pitchFamily="18" charset="0"/>
                                      </a:rPr>
                                    </m:ctrlPr>
                                  </m:sSupPr>
                                  <m:e>
                                    <m:sSub>
                                      <m:sSubPr>
                                        <m:ctrlPr>
                                          <a:rPr lang="el-GR"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𝑧</m:t>
                                        </m:r>
                                      </m:e>
                                      <m:sub>
                                        <m:r>
                                          <a:rPr lang="en-US" sz="2400" b="0" i="1" smtClean="0">
                                            <a:solidFill>
                                              <a:schemeClr val="tx1"/>
                                            </a:solidFill>
                                            <a:latin typeface="Cambria Math" panose="02040503050406030204" pitchFamily="18" charset="0"/>
                                          </a:rPr>
                                          <m:t>𝑢</m:t>
                                        </m:r>
                                      </m:sub>
                                    </m:sSub>
                                  </m:e>
                                  <m:sup>
                                    <m:r>
                                      <m:rPr>
                                        <m:sty m:val="p"/>
                                      </m:rPr>
                                      <a:rPr lang="el-GR" sz="2400" b="0" i="0" smtClean="0">
                                        <a:solidFill>
                                          <a:schemeClr val="tx1"/>
                                        </a:solidFill>
                                        <a:latin typeface="Cambria Math" panose="02040503050406030204" pitchFamily="18" charset="0"/>
                                      </a:rPr>
                                      <m:t>Τ</m:t>
                                    </m:r>
                                  </m:sup>
                                </m:sSup>
                                <m:sSub>
                                  <m:sSubPr>
                                    <m:ctrlPr>
                                      <a:rPr lang="el-GR" sz="2400" b="0" i="1" smtClean="0">
                                        <a:solidFill>
                                          <a:schemeClr val="accent3">
                                            <a:lumMod val="75000"/>
                                          </a:schemeClr>
                                        </a:solidFill>
                                        <a:latin typeface="Cambria Math" panose="02040503050406030204" pitchFamily="18" charset="0"/>
                                      </a:rPr>
                                    </m:ctrlPr>
                                  </m:sSubPr>
                                  <m:e>
                                    <m:r>
                                      <a:rPr lang="en-US" sz="2400" b="0" i="1" smtClean="0">
                                        <a:solidFill>
                                          <a:schemeClr val="accent3">
                                            <a:lumMod val="75000"/>
                                          </a:schemeClr>
                                        </a:solidFill>
                                        <a:latin typeface="Cambria Math" panose="02040503050406030204" pitchFamily="18" charset="0"/>
                                      </a:rPr>
                                      <m:t>𝑧</m:t>
                                    </m:r>
                                  </m:e>
                                  <m:sub>
                                    <m:r>
                                      <a:rPr lang="en-US" sz="2400" b="0" i="1" smtClean="0">
                                        <a:solidFill>
                                          <a:schemeClr val="accent3">
                                            <a:lumMod val="75000"/>
                                          </a:schemeClr>
                                        </a:solidFill>
                                        <a:latin typeface="Cambria Math" panose="02040503050406030204" pitchFamily="18" charset="0"/>
                                      </a:rPr>
                                      <m:t>𝑣</m:t>
                                    </m:r>
                                  </m:sub>
                                </m:sSub>
                              </m:e>
                            </m:d>
                          </m:e>
                        </m:d>
                      </m:e>
                    </m:func>
                    <m:r>
                      <a:rPr lang="en-US" sz="2400" b="0" i="1" smtClean="0">
                        <a:solidFill>
                          <a:schemeClr val="tx1"/>
                        </a:solidFill>
                        <a:latin typeface="Cambria Math" panose="02040503050406030204" pitchFamily="18" charset="0"/>
                      </a:rPr>
                      <m:t>−</m:t>
                    </m:r>
                    <m:r>
                      <a:rPr lang="el-GR" sz="2400" b="0" i="1" smtClean="0">
                        <a:solidFill>
                          <a:schemeClr val="tx1"/>
                        </a:solidFill>
                        <a:latin typeface="Cambria Math"/>
                      </a:rPr>
                      <m:t>𝜆</m:t>
                    </m:r>
                    <m:r>
                      <a:rPr lang="el-GR" sz="2400" b="0" i="1" smtClean="0">
                        <a:solidFill>
                          <a:schemeClr val="tx1"/>
                        </a:solidFill>
                        <a:latin typeface="Cambria Math"/>
                      </a:rPr>
                      <m:t>  </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a:rPr>
                          <m:t>𝐸</m:t>
                        </m:r>
                      </m:e>
                      <m: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𝑣</m:t>
                            </m:r>
                          </m:e>
                          <m:sub>
                            <m:r>
                              <a:rPr lang="en-US" sz="2400" b="0" i="1" smtClean="0">
                                <a:solidFill>
                                  <a:schemeClr val="tx1"/>
                                </a:solidFill>
                                <a:latin typeface="Cambria Math" panose="02040503050406030204" pitchFamily="18" charset="0"/>
                              </a:rPr>
                              <m:t>𝑛</m:t>
                            </m:r>
                          </m:sub>
                        </m:sSub>
                        <m:r>
                          <a:rPr lang="en-US" sz="2400" b="0" i="1" smtClean="0">
                            <a:solidFill>
                              <a:schemeClr val="tx1"/>
                            </a:solidFill>
                            <a:latin typeface="Cambria Math"/>
                          </a:rPr>
                          <m:t>~</m:t>
                        </m:r>
                        <m:sSub>
                          <m:sSubPr>
                            <m:ctrlPr>
                              <a:rPr lang="en-US" sz="2400" b="0" i="1" smtClean="0">
                                <a:solidFill>
                                  <a:schemeClr val="tx2">
                                    <a:lumMod val="60000"/>
                                    <a:lumOff val="40000"/>
                                  </a:schemeClr>
                                </a:solidFill>
                                <a:latin typeface="Cambria Math" panose="02040503050406030204" pitchFamily="18" charset="0"/>
                              </a:rPr>
                            </m:ctrlPr>
                          </m:sSubPr>
                          <m:e>
                            <m:r>
                              <a:rPr lang="en-US" sz="2400" b="0" i="1" smtClean="0">
                                <a:solidFill>
                                  <a:schemeClr val="tx2">
                                    <a:lumMod val="60000"/>
                                    <a:lumOff val="40000"/>
                                  </a:schemeClr>
                                </a:solidFill>
                                <a:latin typeface="Cambria Math" panose="02040503050406030204" pitchFamily="18" charset="0"/>
                              </a:rPr>
                              <m:t>𝑃</m:t>
                            </m:r>
                          </m:e>
                          <m:sub>
                            <m:r>
                              <a:rPr lang="en-US" sz="2400" b="0" i="1" smtClean="0">
                                <a:solidFill>
                                  <a:schemeClr val="tx2">
                                    <a:lumMod val="60000"/>
                                    <a:lumOff val="40000"/>
                                  </a:schemeClr>
                                </a:solidFill>
                                <a:latin typeface="Cambria Math" panose="02040503050406030204" pitchFamily="18" charset="0"/>
                              </a:rPr>
                              <m:t>𝑛</m:t>
                            </m:r>
                          </m:sub>
                        </m:sSub>
                        <m:r>
                          <a:rPr lang="en-US" sz="2400" b="0" i="1" smtClean="0">
                            <a:solidFill>
                              <a:schemeClr val="tx2">
                                <a:lumMod val="60000"/>
                                <a:lumOff val="40000"/>
                              </a:schemeClr>
                            </a:solidFill>
                            <a:latin typeface="Cambria Math" panose="02040503050406030204" pitchFamily="18" charset="0"/>
                            <a:ea typeface="Cambria Math"/>
                          </a:rPr>
                          <m:t> </m:t>
                        </m:r>
                        <m:d>
                          <m:dPr>
                            <m:ctrlPr>
                              <a:rPr lang="en-US" sz="2400" b="0" i="1" smtClean="0">
                                <a:solidFill>
                                  <a:schemeClr val="tx2">
                                    <a:lumMod val="60000"/>
                                    <a:lumOff val="40000"/>
                                  </a:schemeClr>
                                </a:solidFill>
                                <a:latin typeface="Cambria Math" panose="02040503050406030204" pitchFamily="18" charset="0"/>
                                <a:ea typeface="Cambria Math"/>
                              </a:rPr>
                            </m:ctrlPr>
                          </m:dPr>
                          <m:e>
                            <m:r>
                              <a:rPr lang="en-US" sz="2400" b="0" i="1" smtClean="0">
                                <a:solidFill>
                                  <a:schemeClr val="tx2">
                                    <a:lumMod val="60000"/>
                                    <a:lumOff val="40000"/>
                                  </a:schemeClr>
                                </a:solidFill>
                                <a:latin typeface="Cambria Math" panose="02040503050406030204" pitchFamily="18" charset="0"/>
                                <a:ea typeface="Cambria Math"/>
                              </a:rPr>
                              <m:t>𝑣</m:t>
                            </m:r>
                          </m:e>
                        </m:d>
                      </m:sub>
                    </m:sSub>
                    <m:r>
                      <a:rPr lang="en-US" sz="2400" b="0" i="1" smtClean="0">
                        <a:solidFill>
                          <a:schemeClr val="tx1"/>
                        </a:solidFill>
                        <a:latin typeface="Cambria Math"/>
                      </a:rPr>
                      <m:t>[</m:t>
                    </m:r>
                    <m:r>
                      <m:rPr>
                        <m:nor/>
                      </m:rPr>
                      <a:rPr lang="en-US" sz="2400" b="0" i="0" smtClean="0">
                        <a:solidFill>
                          <a:schemeClr val="tx1"/>
                        </a:solidFill>
                        <a:latin typeface="Cambria Math"/>
                      </a:rPr>
                      <m:t>log</m:t>
                    </m:r>
                    <m:r>
                      <a:rPr lang="en-US" sz="2400" b="0" i="1" smtClean="0">
                        <a:solidFill>
                          <a:schemeClr val="tx1"/>
                        </a:solidFill>
                        <a:latin typeface="Cambria Math"/>
                      </a:rPr>
                      <m:t> </m:t>
                    </m:r>
                    <m:r>
                      <a:rPr lang="en-US" sz="2400" b="0" i="1" smtClean="0">
                        <a:solidFill>
                          <a:schemeClr val="tx1"/>
                        </a:solidFill>
                        <a:latin typeface="Cambria Math"/>
                        <a:ea typeface="Cambria Math"/>
                      </a:rPr>
                      <m:t>𝜎</m:t>
                    </m:r>
                    <m:d>
                      <m:dPr>
                        <m:ctrlPr>
                          <a:rPr lang="en-US" sz="2400" b="0" i="1" smtClean="0">
                            <a:solidFill>
                              <a:schemeClr val="tx1"/>
                            </a:solidFill>
                            <a:latin typeface="Cambria Math" panose="02040503050406030204" pitchFamily="18" charset="0"/>
                            <a:ea typeface="Cambria Math"/>
                          </a:rPr>
                        </m:ctrlPr>
                      </m:dPr>
                      <m:e>
                        <m:r>
                          <a:rPr lang="en-US" sz="2400" b="0" i="1" smtClean="0">
                            <a:solidFill>
                              <a:schemeClr val="tx1"/>
                            </a:solidFill>
                            <a:latin typeface="Cambria Math"/>
                            <a:ea typeface="Cambria Math"/>
                          </a:rPr>
                          <m:t>−</m:t>
                        </m:r>
                        <m:sSubSup>
                          <m:sSubSupPr>
                            <m:ctrlPr>
                              <a:rPr lang="en-US" sz="2400" b="0" i="1" smtClean="0">
                                <a:solidFill>
                                  <a:schemeClr val="tx1"/>
                                </a:solidFill>
                                <a:latin typeface="Cambria Math" panose="02040503050406030204" pitchFamily="18" charset="0"/>
                                <a:ea typeface="Cambria Math"/>
                              </a:rPr>
                            </m:ctrlPr>
                          </m:sSubSupPr>
                          <m:e>
                            <m:r>
                              <a:rPr lang="en-US" sz="2400" b="0" i="1" smtClean="0">
                                <a:solidFill>
                                  <a:schemeClr val="tx1"/>
                                </a:solidFill>
                                <a:latin typeface="Cambria Math" panose="02040503050406030204" pitchFamily="18" charset="0"/>
                                <a:ea typeface="Cambria Math"/>
                              </a:rPr>
                              <m:t>𝑧</m:t>
                            </m:r>
                          </m:e>
                          <m:sub>
                            <m:r>
                              <a:rPr lang="en-US" sz="2400" b="0" i="1" smtClean="0">
                                <a:solidFill>
                                  <a:schemeClr val="tx1"/>
                                </a:solidFill>
                                <a:latin typeface="Cambria Math" panose="02040503050406030204" pitchFamily="18" charset="0"/>
                                <a:ea typeface="Cambria Math"/>
                              </a:rPr>
                              <m:t>𝑢</m:t>
                            </m:r>
                          </m:sub>
                          <m:sup>
                            <m:r>
                              <a:rPr lang="en-US" sz="2400" b="0" i="1" smtClean="0">
                                <a:solidFill>
                                  <a:schemeClr val="tx1"/>
                                </a:solidFill>
                                <a:latin typeface="Cambria Math" panose="02040503050406030204" pitchFamily="18" charset="0"/>
                                <a:ea typeface="Cambria Math"/>
                              </a:rPr>
                              <m:t>𝑇</m:t>
                            </m:r>
                          </m:sup>
                        </m:sSubSup>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panose="02040503050406030204" pitchFamily="18" charset="0"/>
                                <a:ea typeface="Cambria Math"/>
                              </a:rPr>
                              <m:t>𝑧</m:t>
                            </m:r>
                          </m:e>
                          <m:sub>
                            <m:sSub>
                              <m:sSubPr>
                                <m:ctrlPr>
                                  <a:rPr lang="en-US" sz="2400" b="0" i="1" smtClean="0">
                                    <a:solidFill>
                                      <a:schemeClr val="tx1"/>
                                    </a:solidFill>
                                    <a:latin typeface="Cambria Math" panose="02040503050406030204" pitchFamily="18" charset="0"/>
                                    <a:ea typeface="Cambria Math"/>
                                  </a:rPr>
                                </m:ctrlPr>
                              </m:sSubPr>
                              <m:e>
                                <m:r>
                                  <a:rPr lang="en-US" sz="2400" b="0" i="1" smtClean="0">
                                    <a:solidFill>
                                      <a:schemeClr val="tx1"/>
                                    </a:solidFill>
                                    <a:latin typeface="Cambria Math" panose="02040503050406030204" pitchFamily="18" charset="0"/>
                                    <a:ea typeface="Cambria Math"/>
                                  </a:rPr>
                                  <m:t>𝑣</m:t>
                                </m:r>
                              </m:e>
                              <m:sub>
                                <m:r>
                                  <a:rPr lang="en-US" sz="2400" b="0" i="1" smtClean="0">
                                    <a:solidFill>
                                      <a:schemeClr val="tx1"/>
                                    </a:solidFill>
                                    <a:latin typeface="Cambria Math" panose="02040503050406030204" pitchFamily="18" charset="0"/>
                                    <a:ea typeface="Cambria Math"/>
                                  </a:rPr>
                                  <m:t>𝑛</m:t>
                                </m:r>
                              </m:sub>
                            </m:sSub>
                          </m:sub>
                        </m:sSub>
                      </m:e>
                    </m:d>
                    <m:r>
                      <a:rPr lang="en-US" sz="2400" b="0" i="1" smtClean="0">
                        <a:solidFill>
                          <a:schemeClr val="tx1"/>
                        </a:solidFill>
                        <a:latin typeface="Cambria Math" panose="02040503050406030204" pitchFamily="18" charset="0"/>
                        <a:ea typeface="Cambria Math"/>
                      </a:rPr>
                      <m:t>)</m:t>
                    </m:r>
                  </m:oMath>
                </a14:m>
                <a:r>
                  <a:rPr lang="en-US" sz="2400" dirty="0">
                    <a:solidFill>
                      <a:schemeClr val="tx1"/>
                    </a:solidFill>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611560" y="2393475"/>
                <a:ext cx="7635937" cy="645048"/>
              </a:xfrm>
              <a:prstGeom prst="rect">
                <a:avLst/>
              </a:prstGeom>
              <a:blipFill rotWithShape="0">
                <a:blip r:embed="rId3"/>
                <a:stretch>
                  <a:fillRect l="-1197" b="-8571"/>
                </a:stretch>
              </a:blipFill>
            </p:spPr>
            <p:txBody>
              <a:bodyPr/>
              <a:lstStyle/>
              <a:p>
                <a:r>
                  <a:rPr lang="el-GR">
                    <a:noFill/>
                  </a:rPr>
                  <a:t> </a:t>
                </a:r>
              </a:p>
            </p:txBody>
          </p:sp>
        </mc:Fallback>
      </mc:AlternateContent>
      <p:sp>
        <p:nvSpPr>
          <p:cNvPr id="8" name="TextBox 7"/>
          <p:cNvSpPr txBox="1"/>
          <p:nvPr/>
        </p:nvSpPr>
        <p:spPr>
          <a:xfrm>
            <a:off x="1936144" y="3316630"/>
            <a:ext cx="2493384" cy="923330"/>
          </a:xfrm>
          <a:prstGeom prst="rect">
            <a:avLst/>
          </a:prstGeom>
          <a:noFill/>
        </p:spPr>
        <p:txBody>
          <a:bodyPr wrap="square" rtlCol="0">
            <a:spAutoFit/>
          </a:bodyPr>
          <a:lstStyle/>
          <a:p>
            <a:r>
              <a:rPr lang="en-US" i="1" dirty="0">
                <a:solidFill>
                  <a:schemeClr val="accent3">
                    <a:lumMod val="75000"/>
                  </a:schemeClr>
                </a:solidFill>
              </a:rPr>
              <a:t>v</a:t>
            </a:r>
            <a:r>
              <a:rPr lang="en-US" dirty="0">
                <a:solidFill>
                  <a:schemeClr val="accent3">
                    <a:lumMod val="75000"/>
                  </a:schemeClr>
                </a:solidFill>
              </a:rPr>
              <a:t> a node that co-occurs near u on fixed-length random walk</a:t>
            </a:r>
            <a:endParaRPr lang="el-GR" dirty="0">
              <a:solidFill>
                <a:schemeClr val="accent3">
                  <a:lumMod val="75000"/>
                </a:schemeClr>
              </a:solidFill>
            </a:endParaRPr>
          </a:p>
        </p:txBody>
      </p:sp>
      <p:sp>
        <p:nvSpPr>
          <p:cNvPr id="9" name="TextBox 8"/>
          <p:cNvSpPr txBox="1"/>
          <p:nvPr/>
        </p:nvSpPr>
        <p:spPr>
          <a:xfrm>
            <a:off x="4887638" y="3138259"/>
            <a:ext cx="1909192" cy="923330"/>
          </a:xfrm>
          <a:prstGeom prst="rect">
            <a:avLst/>
          </a:prstGeom>
          <a:noFill/>
        </p:spPr>
        <p:txBody>
          <a:bodyPr wrap="square" rtlCol="0">
            <a:spAutoFit/>
          </a:bodyPr>
          <a:lstStyle/>
          <a:p>
            <a:r>
              <a:rPr lang="en-US" i="1" dirty="0" err="1">
                <a:solidFill>
                  <a:schemeClr val="tx2">
                    <a:lumMod val="60000"/>
                    <a:lumOff val="40000"/>
                  </a:schemeClr>
                </a:solidFill>
              </a:rPr>
              <a:t>P</a:t>
            </a:r>
            <a:r>
              <a:rPr lang="en-US" i="1" baseline="-25000" dirty="0" err="1">
                <a:solidFill>
                  <a:schemeClr val="tx2">
                    <a:lumMod val="60000"/>
                    <a:lumOff val="40000"/>
                  </a:schemeClr>
                </a:solidFill>
              </a:rPr>
              <a:t>n</a:t>
            </a:r>
            <a:r>
              <a:rPr lang="en-US" dirty="0">
                <a:solidFill>
                  <a:schemeClr val="tx2">
                    <a:lumMod val="60000"/>
                    <a:lumOff val="40000"/>
                  </a:schemeClr>
                </a:solidFill>
              </a:rPr>
              <a:t> negative sampling distribution</a:t>
            </a:r>
            <a:endParaRPr lang="el-GR" dirty="0">
              <a:solidFill>
                <a:schemeClr val="tx2">
                  <a:lumMod val="60000"/>
                  <a:lumOff val="40000"/>
                </a:schemeClr>
              </a:solidFill>
            </a:endParaRPr>
          </a:p>
        </p:txBody>
      </p:sp>
      <p:cxnSp>
        <p:nvCxnSpPr>
          <p:cNvPr id="11" name="Straight Arrow Connector 10"/>
          <p:cNvCxnSpPr/>
          <p:nvPr/>
        </p:nvCxnSpPr>
        <p:spPr>
          <a:xfrm flipV="1">
            <a:off x="3275856" y="2899438"/>
            <a:ext cx="237036" cy="28803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3851920" y="1689140"/>
            <a:ext cx="2520280" cy="646331"/>
          </a:xfrm>
          <a:prstGeom prst="rect">
            <a:avLst/>
          </a:prstGeom>
          <a:noFill/>
        </p:spPr>
        <p:txBody>
          <a:bodyPr wrap="square" rtlCol="0">
            <a:spAutoFit/>
          </a:bodyPr>
          <a:lstStyle/>
          <a:p>
            <a:r>
              <a:rPr lang="el-GR" i="1" dirty="0">
                <a:solidFill>
                  <a:schemeClr val="accent2">
                    <a:lumMod val="75000"/>
                  </a:schemeClr>
                </a:solidFill>
              </a:rPr>
              <a:t>λ</a:t>
            </a:r>
            <a:r>
              <a:rPr lang="en-US" dirty="0">
                <a:solidFill>
                  <a:schemeClr val="accent2">
                    <a:lumMod val="75000"/>
                  </a:schemeClr>
                </a:solidFill>
              </a:rPr>
              <a:t> number of negative samples</a:t>
            </a:r>
            <a:endParaRPr lang="el-GR" dirty="0">
              <a:solidFill>
                <a:schemeClr val="accent2">
                  <a:lumMod val="75000"/>
                </a:schemeClr>
              </a:solidFill>
            </a:endParaRPr>
          </a:p>
        </p:txBody>
      </p:sp>
      <p:cxnSp>
        <p:nvCxnSpPr>
          <p:cNvPr id="15" name="Straight Arrow Connector 14"/>
          <p:cNvCxnSpPr/>
          <p:nvPr/>
        </p:nvCxnSpPr>
        <p:spPr>
          <a:xfrm flipV="1">
            <a:off x="5436096" y="2942126"/>
            <a:ext cx="144016" cy="245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499992" y="2244528"/>
            <a:ext cx="216024" cy="23860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TextBox 17"/>
          <p:cNvSpPr txBox="1"/>
          <p:nvPr/>
        </p:nvSpPr>
        <p:spPr>
          <a:xfrm>
            <a:off x="467544" y="4662413"/>
            <a:ext cx="7416824" cy="923330"/>
          </a:xfrm>
          <a:prstGeom prst="rect">
            <a:avLst/>
          </a:prstGeom>
          <a:noFill/>
        </p:spPr>
        <p:txBody>
          <a:bodyPr wrap="square" rtlCol="0">
            <a:spAutoFit/>
          </a:bodyPr>
          <a:lstStyle/>
          <a:p>
            <a:pPr marL="285750" indent="-285750">
              <a:buFont typeface="Wingdings" panose="05000000000000000000" pitchFamily="2" charset="2"/>
              <a:buChar char="§"/>
            </a:pPr>
            <a:r>
              <a:rPr lang="en-US" dirty="0"/>
              <a:t>representations </a:t>
            </a:r>
            <a:r>
              <a:rPr lang="en-US" i="1" dirty="0" err="1"/>
              <a:t>z</a:t>
            </a:r>
            <a:r>
              <a:rPr lang="en-US" i="1" baseline="-25000" dirty="0" err="1"/>
              <a:t>u</a:t>
            </a:r>
            <a:r>
              <a:rPr lang="en-US" dirty="0"/>
              <a:t> feed into </a:t>
            </a:r>
            <a:r>
              <a:rPr lang="en-US" dirty="0" err="1"/>
              <a:t>th</a:t>
            </a:r>
            <a:r>
              <a:rPr lang="el-GR" dirty="0"/>
              <a:t>ε</a:t>
            </a:r>
            <a:r>
              <a:rPr lang="en-US" dirty="0"/>
              <a:t> loss function</a:t>
            </a:r>
            <a:r>
              <a:rPr lang="el-GR" dirty="0"/>
              <a:t> </a:t>
            </a:r>
            <a:r>
              <a:rPr lang="en-US" dirty="0"/>
              <a:t>are generated from the features contained within a node’s local neighborhood, rather than training a</a:t>
            </a:r>
            <a:r>
              <a:rPr lang="el-GR" dirty="0"/>
              <a:t> </a:t>
            </a:r>
            <a:r>
              <a:rPr lang="en-US" dirty="0"/>
              <a:t>unique embedding for each node</a:t>
            </a:r>
            <a:endParaRPr lang="el-GR" dirty="0"/>
          </a:p>
        </p:txBody>
      </p:sp>
    </p:spTree>
    <p:extLst>
      <p:ext uri="{BB962C8B-B14F-4D97-AF65-F5344CB8AC3E}">
        <p14:creationId xmlns:p14="http://schemas.microsoft.com/office/powerpoint/2010/main" val="3241485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267013-DFFC-4352-B274-32112D0CCE19}" type="slidenum">
              <a:rPr lang="en-US" smtClean="0"/>
              <a:t>12</a:t>
            </a:fld>
            <a:endParaRPr lang="en-US" dirty="0"/>
          </a:p>
        </p:txBody>
      </p:sp>
      <p:sp>
        <p:nvSpPr>
          <p:cNvPr id="21" name="Title 1"/>
          <p:cNvSpPr>
            <a:spLocks noGrp="1"/>
          </p:cNvSpPr>
          <p:nvPr>
            <p:ph type="title"/>
          </p:nvPr>
        </p:nvSpPr>
        <p:spPr>
          <a:xfrm>
            <a:off x="391407" y="98391"/>
            <a:ext cx="7715975" cy="1143000"/>
          </a:xfrm>
        </p:spPr>
        <p:txBody>
          <a:bodyPr/>
          <a:lstStyle/>
          <a:p>
            <a:r>
              <a:rPr lang="en-US" dirty="0">
                <a:solidFill>
                  <a:schemeClr val="accent6">
                    <a:lumMod val="75000"/>
                  </a:schemeClr>
                </a:solidFill>
              </a:rPr>
              <a:t>Adjacency-based approach</a:t>
            </a:r>
          </a:p>
        </p:txBody>
      </p:sp>
      <p:grpSp>
        <p:nvGrpSpPr>
          <p:cNvPr id="6" name="Group 5"/>
          <p:cNvGrpSpPr/>
          <p:nvPr/>
        </p:nvGrpSpPr>
        <p:grpSpPr>
          <a:xfrm>
            <a:off x="1043608" y="1556792"/>
            <a:ext cx="2136752" cy="2138288"/>
            <a:chOff x="2492375" y="2333216"/>
            <a:chExt cx="3439729" cy="3361685"/>
          </a:xfrm>
        </p:grpSpPr>
        <p:grpSp>
          <p:nvGrpSpPr>
            <p:cNvPr id="8" name="Group 7"/>
            <p:cNvGrpSpPr/>
            <p:nvPr/>
          </p:nvGrpSpPr>
          <p:grpSpPr>
            <a:xfrm>
              <a:off x="2492375" y="2841650"/>
              <a:ext cx="3439729" cy="2483919"/>
              <a:chOff x="2492375" y="2841650"/>
              <a:chExt cx="3439729" cy="2483919"/>
            </a:xfrm>
          </p:grpSpPr>
          <p:sp>
            <p:nvSpPr>
              <p:cNvPr id="15" name="Line 20"/>
              <p:cNvSpPr>
                <a:spLocks noChangeShapeType="1"/>
              </p:cNvSpPr>
              <p:nvPr/>
            </p:nvSpPr>
            <p:spPr bwMode="auto">
              <a:xfrm flipH="1">
                <a:off x="3143250" y="3542671"/>
                <a:ext cx="1079500" cy="1117971"/>
              </a:xfrm>
              <a:prstGeom prst="line">
                <a:avLst/>
              </a:prstGeom>
              <a:noFill/>
              <a:ln w="28575">
                <a:solidFill>
                  <a:schemeClr val="tx1"/>
                </a:solidFill>
                <a:miter lim="800000"/>
                <a:headEnd type="none" w="med" len="med"/>
                <a:tailEnd type="none" w="med" len="med"/>
              </a:ln>
            </p:spPr>
            <p:txBody>
              <a:bodyPr/>
              <a:lstStyle/>
              <a:p>
                <a:endParaRPr lang="en-US"/>
              </a:p>
            </p:txBody>
          </p:sp>
          <p:sp>
            <p:nvSpPr>
              <p:cNvPr id="17" name="Line 22"/>
              <p:cNvSpPr>
                <a:spLocks noChangeShapeType="1"/>
              </p:cNvSpPr>
              <p:nvPr/>
            </p:nvSpPr>
            <p:spPr bwMode="auto">
              <a:xfrm flipV="1">
                <a:off x="3143250" y="3213856"/>
                <a:ext cx="952500" cy="263052"/>
              </a:xfrm>
              <a:prstGeom prst="line">
                <a:avLst/>
              </a:prstGeom>
              <a:noFill/>
              <a:ln w="57150">
                <a:solidFill>
                  <a:schemeClr val="tx1"/>
                </a:solidFill>
                <a:miter lim="800000"/>
                <a:headEnd type="none" w="med" len="med"/>
                <a:tailEnd type="none" w="med" len="med"/>
              </a:ln>
            </p:spPr>
            <p:txBody>
              <a:bodyPr/>
              <a:lstStyle/>
              <a:p>
                <a:endParaRPr lang="en-US"/>
              </a:p>
            </p:txBody>
          </p:sp>
          <p:sp>
            <p:nvSpPr>
              <p:cNvPr id="18" name="Line 23"/>
              <p:cNvSpPr>
                <a:spLocks noChangeShapeType="1"/>
              </p:cNvSpPr>
              <p:nvPr/>
            </p:nvSpPr>
            <p:spPr bwMode="auto">
              <a:xfrm>
                <a:off x="3079750" y="3805723"/>
                <a:ext cx="2222500" cy="1370"/>
              </a:xfrm>
              <a:prstGeom prst="line">
                <a:avLst/>
              </a:prstGeom>
              <a:noFill/>
              <a:ln w="28575">
                <a:solidFill>
                  <a:schemeClr val="tx1"/>
                </a:solidFill>
                <a:miter lim="800000"/>
                <a:headEnd type="none" w="med" len="med"/>
                <a:tailEnd type="none" w="med" len="med"/>
              </a:ln>
            </p:spPr>
            <p:txBody>
              <a:bodyPr/>
              <a:lstStyle/>
              <a:p>
                <a:endParaRPr lang="en-US"/>
              </a:p>
            </p:txBody>
          </p:sp>
          <p:sp>
            <p:nvSpPr>
              <p:cNvPr id="20" name="Line 25"/>
              <p:cNvSpPr>
                <a:spLocks noChangeShapeType="1"/>
              </p:cNvSpPr>
              <p:nvPr/>
            </p:nvSpPr>
            <p:spPr bwMode="auto">
              <a:xfrm flipH="1" flipV="1">
                <a:off x="4476750" y="3542671"/>
                <a:ext cx="571500" cy="1249497"/>
              </a:xfrm>
              <a:prstGeom prst="line">
                <a:avLst/>
              </a:prstGeom>
              <a:noFill/>
              <a:ln w="57150">
                <a:solidFill>
                  <a:schemeClr val="tx1"/>
                </a:solidFill>
                <a:miter lim="800000"/>
                <a:headEnd type="none" w="med" len="med"/>
                <a:tailEnd type="none" w="med" len="med"/>
              </a:ln>
            </p:spPr>
            <p:txBody>
              <a:bodyPr/>
              <a:lstStyle/>
              <a:p>
                <a:endParaRPr lang="en-US"/>
              </a:p>
            </p:txBody>
          </p:sp>
          <p:sp>
            <p:nvSpPr>
              <p:cNvPr id="22" name="Line 26"/>
              <p:cNvSpPr>
                <a:spLocks noChangeShapeType="1"/>
              </p:cNvSpPr>
              <p:nvPr/>
            </p:nvSpPr>
            <p:spPr bwMode="auto">
              <a:xfrm flipV="1">
                <a:off x="5238750" y="4266065"/>
                <a:ext cx="381000" cy="526104"/>
              </a:xfrm>
              <a:prstGeom prst="line">
                <a:avLst/>
              </a:prstGeom>
              <a:noFill/>
              <a:ln w="28575">
                <a:solidFill>
                  <a:schemeClr val="tx1"/>
                </a:solidFill>
                <a:miter lim="800000"/>
                <a:headEnd type="none" w="med" len="med"/>
                <a:tailEnd type="none" w="med" len="med"/>
              </a:ln>
            </p:spPr>
            <p:txBody>
              <a:bodyPr/>
              <a:lstStyle/>
              <a:p>
                <a:endParaRPr lang="en-US"/>
              </a:p>
            </p:txBody>
          </p:sp>
          <p:sp>
            <p:nvSpPr>
              <p:cNvPr id="23" name="Line 27"/>
              <p:cNvSpPr>
                <a:spLocks noChangeShapeType="1"/>
              </p:cNvSpPr>
              <p:nvPr/>
            </p:nvSpPr>
            <p:spPr bwMode="auto">
              <a:xfrm flipH="1" flipV="1">
                <a:off x="3143250" y="4003012"/>
                <a:ext cx="1651000" cy="1052208"/>
              </a:xfrm>
              <a:prstGeom prst="line">
                <a:avLst/>
              </a:prstGeom>
              <a:noFill/>
              <a:ln w="3175">
                <a:solidFill>
                  <a:schemeClr val="tx1"/>
                </a:solidFill>
                <a:miter lim="800000"/>
                <a:headEnd type="none" w="med" len="med"/>
                <a:tailEnd type="none" w="med" len="med"/>
              </a:ln>
            </p:spPr>
            <p:txBody>
              <a:bodyPr/>
              <a:lstStyle/>
              <a:p>
                <a:endParaRPr lang="en-US"/>
              </a:p>
            </p:txBody>
          </p:sp>
          <p:sp>
            <p:nvSpPr>
              <p:cNvPr id="24" name="Oval 23"/>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5" name="Oval 24"/>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6" name="Oval 25"/>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7" name="Oval 26"/>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8" name="Oval 27"/>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9" name="TextBox 8"/>
                <p:cNvSpPr txBox="1"/>
                <p:nvPr/>
              </p:nvSpPr>
              <p:spPr>
                <a:xfrm>
                  <a:off x="4168229" y="2333216"/>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168229" y="2333216"/>
                  <a:ext cx="478913" cy="369332"/>
                </a:xfrm>
                <a:prstGeom prst="rect">
                  <a:avLst/>
                </a:prstGeom>
                <a:blipFill rotWithShape="0">
                  <a:blip r:embed="rId3"/>
                  <a:stretch>
                    <a:fillRect r="-24490" b="-5384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452218" y="309809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452218" y="3098094"/>
                  <a:ext cx="478913" cy="369332"/>
                </a:xfrm>
                <a:prstGeom prst="rect">
                  <a:avLst/>
                </a:prstGeom>
                <a:blipFill rotWithShape="0">
                  <a:blip r:embed="rId4"/>
                  <a:stretch>
                    <a:fillRect r="-24490" b="-5384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5"/>
                  <a:stretch>
                    <a:fillRect r="-22449"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6"/>
                  <a:stretch>
                    <a:fillRect r="-29167"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573349" y="27912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573349" y="2791263"/>
                  <a:ext cx="478913" cy="369332"/>
                </a:xfrm>
                <a:prstGeom prst="rect">
                  <a:avLst/>
                </a:prstGeom>
                <a:blipFill rotWithShape="0">
                  <a:blip r:embed="rId7"/>
                  <a:stretch>
                    <a:fillRect r="-24490" b="-53846"/>
                  </a:stretch>
                </a:blipFill>
              </p:spPr>
              <p:txBody>
                <a:bodyPr/>
                <a:lstStyle/>
                <a:p>
                  <a:r>
                    <a:rPr lang="el-GR">
                      <a:noFill/>
                    </a:rPr>
                    <a:t> </a:t>
                  </a:r>
                </a:p>
              </p:txBody>
            </p:sp>
          </mc:Fallback>
        </mc:AlternateContent>
      </p:grpSp>
      <p:graphicFrame>
        <p:nvGraphicFramePr>
          <p:cNvPr id="29" name="Object 28"/>
          <p:cNvGraphicFramePr>
            <a:graphicFrameLocks noChangeAspect="1"/>
          </p:cNvGraphicFramePr>
          <p:nvPr/>
        </p:nvGraphicFramePr>
        <p:xfrm>
          <a:off x="4306888" y="1727200"/>
          <a:ext cx="2119312" cy="1752600"/>
        </p:xfrm>
        <a:graphic>
          <a:graphicData uri="http://schemas.openxmlformats.org/presentationml/2006/ole">
            <mc:AlternateContent xmlns:mc="http://schemas.openxmlformats.org/markup-compatibility/2006">
              <mc:Choice xmlns:v="urn:schemas-microsoft-com:vml" Requires="v">
                <p:oleObj spid="_x0000_s33841" name="Equation" r:id="rId8" imgW="1384200" imgH="1143000" progId="Equation.3">
                  <p:embed/>
                </p:oleObj>
              </mc:Choice>
              <mc:Fallback>
                <p:oleObj name="Equation" r:id="rId8" imgW="1384200" imgH="1143000" progId="Equation.3">
                  <p:embed/>
                  <p:pic>
                    <p:nvPicPr>
                      <p:cNvPr id="0" name=""/>
                      <p:cNvPicPr>
                        <a:picLocks noChangeAspect="1" noChangeArrowheads="1"/>
                      </p:cNvPicPr>
                      <p:nvPr/>
                    </p:nvPicPr>
                    <p:blipFill>
                      <a:blip r:embed="rId9"/>
                      <a:srcRect/>
                      <a:stretch>
                        <a:fillRect/>
                      </a:stretch>
                    </p:blipFill>
                    <p:spPr bwMode="auto">
                      <a:xfrm>
                        <a:off x="4306888" y="1727200"/>
                        <a:ext cx="2119312" cy="1752600"/>
                      </a:xfrm>
                      <a:prstGeom prst="rect">
                        <a:avLst/>
                      </a:prstGeom>
                      <a:noFill/>
                      <a:ln>
                        <a:noFill/>
                      </a:ln>
                    </p:spPr>
                  </p:pic>
                </p:oleObj>
              </mc:Fallback>
            </mc:AlternateContent>
          </a:graphicData>
        </a:graphic>
      </p:graphicFrame>
      <p:sp>
        <p:nvSpPr>
          <p:cNvPr id="2" name="Rectangle 1"/>
          <p:cNvSpPr/>
          <p:nvPr/>
        </p:nvSpPr>
        <p:spPr>
          <a:xfrm>
            <a:off x="391406" y="4089670"/>
            <a:ext cx="8357057" cy="1569660"/>
          </a:xfrm>
          <a:prstGeom prst="rect">
            <a:avLst/>
          </a:prstGeom>
        </p:spPr>
        <p:txBody>
          <a:bodyPr wrap="square">
            <a:spAutoFit/>
          </a:bodyPr>
          <a:lstStyle/>
          <a:p>
            <a:pPr marL="342900" indent="-342900">
              <a:buFont typeface="Wingdings" panose="05000000000000000000" pitchFamily="2" charset="2"/>
              <a:buChar char="§"/>
            </a:pPr>
            <a:r>
              <a:rPr lang="en-US" sz="2400" i="1" dirty="0">
                <a:solidFill>
                  <a:srgbClr val="FF0000"/>
                </a:solidFill>
                <a:ea typeface="Helvetica Neue Light" charset="0"/>
                <a:cs typeface="Helvetica Neue Light" charset="0"/>
                <a:sym typeface="Open Sans"/>
              </a:rPr>
              <a:t>Similarity function </a:t>
            </a:r>
            <a:r>
              <a:rPr lang="en-US" sz="2400" dirty="0">
                <a:ea typeface="Helvetica Neue Light" charset="0"/>
                <a:cs typeface="Helvetica Neue Light" charset="0"/>
                <a:sym typeface="Open Sans"/>
              </a:rPr>
              <a:t>is just the edge (weight) between </a:t>
            </a:r>
            <a:r>
              <a:rPr lang="en-US" sz="2400" i="1" dirty="0">
                <a:ea typeface="Cambria Math" charset="0"/>
                <a:cs typeface="Cambria Math" charset="0"/>
                <a:sym typeface="Open Sans"/>
              </a:rPr>
              <a:t>u</a:t>
            </a:r>
            <a:r>
              <a:rPr lang="en-US" sz="2400" dirty="0">
                <a:ea typeface="Helvetica Neue Light" charset="0"/>
                <a:cs typeface="Helvetica Neue Light" charset="0"/>
                <a:sym typeface="Open Sans"/>
              </a:rPr>
              <a:t> and </a:t>
            </a:r>
            <a:r>
              <a:rPr lang="en-US" sz="2400" i="1" dirty="0">
                <a:ea typeface="Cambria Math" charset="0"/>
                <a:cs typeface="Cambria Math" charset="0"/>
                <a:sym typeface="Open Sans"/>
              </a:rPr>
              <a:t>v</a:t>
            </a:r>
            <a:r>
              <a:rPr lang="en-US" sz="2400" dirty="0">
                <a:ea typeface="Helvetica Neue Light" charset="0"/>
                <a:cs typeface="Helvetica Neue Light" charset="0"/>
                <a:sym typeface="Open Sans"/>
              </a:rPr>
              <a:t> in the original network.</a:t>
            </a:r>
          </a:p>
          <a:p>
            <a:pPr marL="342900" indent="-342900">
              <a:buFont typeface="Wingdings" panose="05000000000000000000" pitchFamily="2" charset="2"/>
              <a:buChar char="§"/>
            </a:pPr>
            <a:r>
              <a:rPr lang="en-US" sz="2400" dirty="0">
                <a:ea typeface="Helvetica Neue Light" charset="0"/>
                <a:cs typeface="Helvetica Neue Light" charset="0"/>
                <a:sym typeface="Open Sans"/>
              </a:rPr>
              <a:t>Dot products between node </a:t>
            </a:r>
            <a:r>
              <a:rPr lang="en-US" sz="2400" dirty="0" err="1">
                <a:ea typeface="Helvetica Neue Light" charset="0"/>
                <a:cs typeface="Helvetica Neue Light" charset="0"/>
                <a:sym typeface="Open Sans"/>
              </a:rPr>
              <a:t>embeddings</a:t>
            </a:r>
            <a:r>
              <a:rPr lang="en-US" sz="2400" dirty="0">
                <a:ea typeface="Helvetica Neue Light" charset="0"/>
                <a:cs typeface="Helvetica Neue Light" charset="0"/>
                <a:sym typeface="Open Sans"/>
              </a:rPr>
              <a:t> approximate </a:t>
            </a:r>
            <a:r>
              <a:rPr lang="en-US" sz="2400" i="1" dirty="0">
                <a:solidFill>
                  <a:srgbClr val="FF0000"/>
                </a:solidFill>
                <a:ea typeface="Helvetica Neue Light" charset="0"/>
                <a:cs typeface="Helvetica Neue Light" charset="0"/>
                <a:sym typeface="Open Sans"/>
              </a:rPr>
              <a:t>edge existence</a:t>
            </a:r>
            <a:r>
              <a:rPr lang="en-US" sz="2400" dirty="0">
                <a:ea typeface="Helvetica Neue Light" charset="0"/>
                <a:cs typeface="Helvetica Neue Light" charset="0"/>
                <a:sym typeface="Open Sans"/>
              </a:rPr>
              <a:t>.</a:t>
            </a:r>
            <a:endParaRPr lang="en-US" sz="2400" b="1" dirty="0">
              <a:ea typeface="Helvetica Neue Light" charset="0"/>
              <a:cs typeface="Helvetica Neue Light" charset="0"/>
              <a:sym typeface="Open Sans"/>
            </a:endParaRPr>
          </a:p>
        </p:txBody>
      </p:sp>
      <p:sp>
        <p:nvSpPr>
          <p:cNvPr id="3" name="TextBox 2"/>
          <p:cNvSpPr txBox="1"/>
          <p:nvPr/>
        </p:nvSpPr>
        <p:spPr>
          <a:xfrm>
            <a:off x="323528" y="6021288"/>
            <a:ext cx="8136904" cy="461665"/>
          </a:xfrm>
          <a:prstGeom prst="rect">
            <a:avLst/>
          </a:prstGeom>
          <a:noFill/>
        </p:spPr>
        <p:txBody>
          <a:bodyPr wrap="square" rtlCol="0">
            <a:spAutoFit/>
          </a:bodyPr>
          <a:lstStyle/>
          <a:p>
            <a:r>
              <a:rPr lang="en-US" sz="1200" dirty="0">
                <a:solidFill>
                  <a:schemeClr val="tx2">
                    <a:lumMod val="60000"/>
                    <a:lumOff val="40000"/>
                  </a:schemeClr>
                </a:solidFill>
                <a:ea typeface="Helvetica Neue Light" charset="0"/>
                <a:cs typeface="Helvetica Neue Light" charset="0"/>
                <a:sym typeface="Open Sans"/>
              </a:rPr>
              <a:t>A. Ahmed, N. </a:t>
            </a:r>
            <a:r>
              <a:rPr lang="en-US" sz="1200" dirty="0" err="1">
                <a:solidFill>
                  <a:schemeClr val="tx2">
                    <a:lumMod val="60000"/>
                    <a:lumOff val="40000"/>
                  </a:schemeClr>
                </a:solidFill>
                <a:ea typeface="Helvetica Neue Light" charset="0"/>
                <a:cs typeface="Helvetica Neue Light" charset="0"/>
                <a:sym typeface="Open Sans"/>
              </a:rPr>
              <a:t>Shervashidze</a:t>
            </a:r>
            <a:r>
              <a:rPr lang="en-US" sz="1200" dirty="0">
                <a:solidFill>
                  <a:schemeClr val="tx2">
                    <a:lumMod val="60000"/>
                    <a:lumOff val="40000"/>
                  </a:schemeClr>
                </a:solidFill>
                <a:ea typeface="Helvetica Neue Light" charset="0"/>
                <a:cs typeface="Helvetica Neue Light" charset="0"/>
                <a:sym typeface="Open Sans"/>
              </a:rPr>
              <a:t>, S. M. </a:t>
            </a:r>
            <a:r>
              <a:rPr lang="en-US" sz="1200" dirty="0" err="1">
                <a:solidFill>
                  <a:schemeClr val="tx2">
                    <a:lumMod val="60000"/>
                    <a:lumOff val="40000"/>
                  </a:schemeClr>
                </a:solidFill>
                <a:ea typeface="Helvetica Neue Light" charset="0"/>
                <a:cs typeface="Helvetica Neue Light" charset="0"/>
                <a:sym typeface="Open Sans"/>
              </a:rPr>
              <a:t>Narayanamurthy</a:t>
            </a:r>
            <a:r>
              <a:rPr lang="en-US" sz="1200" dirty="0">
                <a:solidFill>
                  <a:schemeClr val="tx2">
                    <a:lumMod val="60000"/>
                    <a:lumOff val="40000"/>
                  </a:schemeClr>
                </a:solidFill>
                <a:ea typeface="Helvetica Neue Light" charset="0"/>
                <a:cs typeface="Helvetica Neue Light" charset="0"/>
                <a:sym typeface="Open Sans"/>
              </a:rPr>
              <a:t>, V. </a:t>
            </a:r>
            <a:r>
              <a:rPr lang="en-US" sz="1200" dirty="0" err="1">
                <a:solidFill>
                  <a:schemeClr val="tx2">
                    <a:lumMod val="60000"/>
                    <a:lumOff val="40000"/>
                  </a:schemeClr>
                </a:solidFill>
                <a:ea typeface="Helvetica Neue Light" charset="0"/>
                <a:cs typeface="Helvetica Neue Light" charset="0"/>
                <a:sym typeface="Open Sans"/>
              </a:rPr>
              <a:t>Josifovski</a:t>
            </a:r>
            <a:r>
              <a:rPr lang="en-US" sz="1200" dirty="0">
                <a:solidFill>
                  <a:schemeClr val="tx2">
                    <a:lumMod val="60000"/>
                    <a:lumOff val="40000"/>
                  </a:schemeClr>
                </a:solidFill>
                <a:ea typeface="Helvetica Neue Light" charset="0"/>
                <a:cs typeface="Helvetica Neue Light" charset="0"/>
                <a:sym typeface="Open Sans"/>
              </a:rPr>
              <a:t>, A. J. </a:t>
            </a:r>
            <a:r>
              <a:rPr lang="en-US" sz="1200" dirty="0" err="1">
                <a:solidFill>
                  <a:schemeClr val="tx2">
                    <a:lumMod val="60000"/>
                    <a:lumOff val="40000"/>
                  </a:schemeClr>
                </a:solidFill>
                <a:ea typeface="Helvetica Neue Light" charset="0"/>
                <a:cs typeface="Helvetica Neue Light" charset="0"/>
                <a:sym typeface="Open Sans"/>
              </a:rPr>
              <a:t>Smola</a:t>
            </a:r>
            <a:r>
              <a:rPr lang="en-US" sz="1200" dirty="0">
                <a:solidFill>
                  <a:schemeClr val="tx2">
                    <a:lumMod val="60000"/>
                    <a:lumOff val="40000"/>
                  </a:schemeClr>
                </a:solidFill>
                <a:ea typeface="Helvetica Neue Light" charset="0"/>
                <a:cs typeface="Helvetica Neue Light" charset="0"/>
                <a:sym typeface="Open Sans"/>
              </a:rPr>
              <a:t>: </a:t>
            </a:r>
            <a:r>
              <a:rPr lang="en-US" sz="1200" i="1" dirty="0">
                <a:solidFill>
                  <a:schemeClr val="tx2">
                    <a:lumMod val="60000"/>
                    <a:lumOff val="40000"/>
                  </a:schemeClr>
                </a:solidFill>
                <a:ea typeface="Helvetica Neue Light" charset="0"/>
                <a:cs typeface="Helvetica Neue Light" charset="0"/>
                <a:sym typeface="Open Sans"/>
              </a:rPr>
              <a:t>Distributed large-scale natural graph factorization</a:t>
            </a:r>
            <a:r>
              <a:rPr lang="en-US" sz="1200" dirty="0">
                <a:solidFill>
                  <a:schemeClr val="tx2">
                    <a:lumMod val="60000"/>
                    <a:lumOff val="40000"/>
                  </a:schemeClr>
                </a:solidFill>
                <a:ea typeface="Helvetica Neue Light" charset="0"/>
                <a:cs typeface="Helvetica Neue Light" charset="0"/>
                <a:sym typeface="Open Sans"/>
              </a:rPr>
              <a:t>. WWW 2013</a:t>
            </a:r>
          </a:p>
        </p:txBody>
      </p:sp>
    </p:spTree>
    <p:extLst>
      <p:ext uri="{BB962C8B-B14F-4D97-AF65-F5344CB8AC3E}">
        <p14:creationId xmlns:p14="http://schemas.microsoft.com/office/powerpoint/2010/main" val="5534036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120</a:t>
            </a:fld>
            <a:endParaRPr lang="en-US"/>
          </a:p>
        </p:txBody>
      </p:sp>
      <p:sp>
        <p:nvSpPr>
          <p:cNvPr id="3" name="Content Placeholder 2"/>
          <p:cNvSpPr>
            <a:spLocks noGrp="1"/>
          </p:cNvSpPr>
          <p:nvPr>
            <p:ph idx="1"/>
          </p:nvPr>
        </p:nvSpPr>
        <p:spPr>
          <a:xfrm>
            <a:off x="276352" y="1300971"/>
            <a:ext cx="8184080" cy="849723"/>
          </a:xfrm>
        </p:spPr>
        <p:txBody>
          <a:bodyPr>
            <a:noAutofit/>
          </a:bodyPr>
          <a:lstStyle/>
          <a:p>
            <a:pPr marL="0" indent="0" algn="just">
              <a:buNone/>
            </a:pPr>
            <a:r>
              <a:rPr lang="en-US" b="1" dirty="0"/>
              <a:t>Alternative</a:t>
            </a:r>
            <a:r>
              <a:rPr lang="en-US" dirty="0"/>
              <a:t>: Directly train the model for a </a:t>
            </a:r>
            <a:r>
              <a:rPr lang="en-US" dirty="0">
                <a:solidFill>
                  <a:srgbClr val="FF0000"/>
                </a:solidFill>
              </a:rPr>
              <a:t>supervised task </a:t>
            </a:r>
            <a:r>
              <a:rPr lang="en-US" dirty="0"/>
              <a:t>(e.g., node classification):</a:t>
            </a:r>
          </a:p>
        </p:txBody>
      </p:sp>
      <p:pic>
        <p:nvPicPr>
          <p:cNvPr id="6" name="Picture 5"/>
          <p:cNvPicPr>
            <a:picLocks noChangeAspect="1"/>
          </p:cNvPicPr>
          <p:nvPr/>
        </p:nvPicPr>
        <p:blipFill>
          <a:blip r:embed="rId2"/>
          <a:stretch>
            <a:fillRect/>
          </a:stretch>
        </p:blipFill>
        <p:spPr>
          <a:xfrm>
            <a:off x="135578" y="3766468"/>
            <a:ext cx="2306685" cy="2604323"/>
          </a:xfrm>
          <a:prstGeom prst="rect">
            <a:avLst/>
          </a:prstGeom>
        </p:spPr>
      </p:pic>
      <p:pic>
        <p:nvPicPr>
          <p:cNvPr id="46" name="Picture 45"/>
          <p:cNvPicPr>
            <a:picLocks noChangeAspect="1"/>
          </p:cNvPicPr>
          <p:nvPr/>
        </p:nvPicPr>
        <p:blipFill>
          <a:blip r:embed="rId3"/>
          <a:stretch>
            <a:fillRect/>
          </a:stretch>
        </p:blipFill>
        <p:spPr>
          <a:xfrm>
            <a:off x="4192835" y="2717801"/>
            <a:ext cx="3441829" cy="3482628"/>
          </a:xfrm>
          <a:prstGeom prst="rect">
            <a:avLst/>
          </a:prstGeom>
        </p:spPr>
      </p:pic>
      <p:grpSp>
        <p:nvGrpSpPr>
          <p:cNvPr id="49" name="Group 48"/>
          <p:cNvGrpSpPr/>
          <p:nvPr/>
        </p:nvGrpSpPr>
        <p:grpSpPr>
          <a:xfrm>
            <a:off x="553829" y="2828846"/>
            <a:ext cx="4841185" cy="1424676"/>
            <a:chOff x="445417" y="2135760"/>
            <a:chExt cx="3630889" cy="1068507"/>
          </a:xfrm>
        </p:grpSpPr>
        <p:sp>
          <p:nvSpPr>
            <p:cNvPr id="45" name="TextBox 44"/>
            <p:cNvSpPr txBox="1"/>
            <p:nvPr/>
          </p:nvSpPr>
          <p:spPr>
            <a:xfrm>
              <a:off x="445417" y="2237883"/>
              <a:ext cx="1234126" cy="637292"/>
            </a:xfrm>
            <a:prstGeom prst="rect">
              <a:avLst/>
            </a:prstGeom>
            <a:noFill/>
            <a:ln>
              <a:noFill/>
            </a:ln>
          </p:spPr>
          <p:txBody>
            <a:bodyPr wrap="square" lIns="91425" tIns="91425" rIns="91425" bIns="91425" rtlCol="0" anchor="t" anchorCtr="0">
              <a:noAutofit/>
            </a:bodyPr>
            <a:lstStyle/>
            <a:p>
              <a:pPr algn="ctr"/>
              <a:r>
                <a:rPr lang="en-US" sz="2400" b="1" dirty="0">
                  <a:solidFill>
                    <a:schemeClr val="accent2"/>
                  </a:solidFill>
                  <a:latin typeface="Helvetica Neue Light" charset="0"/>
                  <a:ea typeface="Helvetica Neue Light" charset="0"/>
                  <a:cs typeface="Helvetica Neue Light" charset="0"/>
                  <a:sym typeface="Open Sans"/>
                </a:rPr>
                <a:t>Human or bot?</a:t>
              </a:r>
              <a:endParaRPr lang="en-US" sz="2400" dirty="0">
                <a:latin typeface="Helvetica Neue Light" charset="0"/>
                <a:ea typeface="Helvetica Neue Light" charset="0"/>
                <a:cs typeface="Helvetica Neue Light" charset="0"/>
                <a:sym typeface="Open Sans"/>
              </a:endParaRPr>
            </a:p>
          </p:txBody>
        </p:sp>
        <p:sp>
          <p:nvSpPr>
            <p:cNvPr id="47" name="Oval 46"/>
            <p:cNvSpPr/>
            <p:nvPr/>
          </p:nvSpPr>
          <p:spPr>
            <a:xfrm>
              <a:off x="3466706" y="2619670"/>
              <a:ext cx="609600" cy="584597"/>
            </a:xfrm>
            <a:prstGeom prst="ellipse">
              <a:avLst/>
            </a:prstGeom>
            <a:noFill/>
            <a:ln w="444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TextBox 47"/>
            <p:cNvSpPr txBox="1"/>
            <p:nvPr/>
          </p:nvSpPr>
          <p:spPr>
            <a:xfrm>
              <a:off x="2511458" y="2135760"/>
              <a:ext cx="1234126" cy="470749"/>
            </a:xfrm>
            <a:prstGeom prst="rect">
              <a:avLst/>
            </a:prstGeom>
            <a:noFill/>
            <a:ln>
              <a:noFill/>
            </a:ln>
          </p:spPr>
          <p:txBody>
            <a:bodyPr wrap="square" lIns="91425" tIns="91425" rIns="91425" bIns="91425" rtlCol="0" anchor="t" anchorCtr="0">
              <a:noAutofit/>
            </a:bodyPr>
            <a:lstStyle/>
            <a:p>
              <a:pPr algn="ctr"/>
              <a:r>
                <a:rPr lang="en-US" sz="2400" b="1" dirty="0">
                  <a:solidFill>
                    <a:schemeClr val="accent2"/>
                  </a:solidFill>
                  <a:latin typeface="Helvetica Neue Light" charset="0"/>
                  <a:ea typeface="Helvetica Neue Light" charset="0"/>
                  <a:cs typeface="Helvetica Neue Light" charset="0"/>
                  <a:sym typeface="Open Sans"/>
                </a:rPr>
                <a:t>Human or bot?</a:t>
              </a:r>
              <a:endParaRPr lang="en-US" sz="2400" dirty="0">
                <a:latin typeface="Helvetica Neue Light" charset="0"/>
                <a:ea typeface="Helvetica Neue Light" charset="0"/>
                <a:cs typeface="Helvetica Neue Light" charset="0"/>
                <a:sym typeface="Open Sans"/>
              </a:endParaRPr>
            </a:p>
          </p:txBody>
        </p:sp>
      </p:grpSp>
      <p:sp>
        <p:nvSpPr>
          <p:cNvPr id="50" name="Rectangle 49"/>
          <p:cNvSpPr/>
          <p:nvPr/>
        </p:nvSpPr>
        <p:spPr>
          <a:xfrm>
            <a:off x="5080000" y="5969001"/>
            <a:ext cx="1828800" cy="401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TextBox 50"/>
          <p:cNvSpPr txBox="1"/>
          <p:nvPr/>
        </p:nvSpPr>
        <p:spPr>
          <a:xfrm>
            <a:off x="3830949" y="5688211"/>
            <a:ext cx="4165600" cy="850701"/>
          </a:xfrm>
          <a:prstGeom prst="rect">
            <a:avLst/>
          </a:prstGeom>
          <a:noFill/>
          <a:ln>
            <a:noFill/>
          </a:ln>
        </p:spPr>
        <p:txBody>
          <a:bodyPr wrap="square" lIns="91425" tIns="91425" rIns="91425" bIns="91425" rtlCol="0" anchor="t" anchorCtr="0">
            <a:noAutofit/>
          </a:bodyPr>
          <a:lstStyle/>
          <a:p>
            <a:pPr algn="ctr"/>
            <a:r>
              <a:rPr lang="en-US" sz="1600" b="1" dirty="0">
                <a:ea typeface="Helvetica Neue Light" charset="0"/>
                <a:cs typeface="Helvetica Neue Light" charset="0"/>
                <a:sym typeface="Open Sans"/>
              </a:rPr>
              <a:t>e.g., an online social network </a:t>
            </a:r>
          </a:p>
        </p:txBody>
      </p:sp>
    </p:spTree>
    <p:extLst>
      <p:ext uri="{BB962C8B-B14F-4D97-AF65-F5344CB8AC3E}">
        <p14:creationId xmlns:p14="http://schemas.microsoft.com/office/powerpoint/2010/main" val="8306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Training the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121</a:t>
            </a:fld>
            <a:endParaRPr lang="en-US"/>
          </a:p>
        </p:txBody>
      </p:sp>
      <p:pic>
        <p:nvPicPr>
          <p:cNvPr id="24" name="Picture 23"/>
          <p:cNvPicPr>
            <a:picLocks noChangeAspect="1"/>
          </p:cNvPicPr>
          <p:nvPr/>
        </p:nvPicPr>
        <p:blipFill>
          <a:blip r:embed="rId2"/>
          <a:stretch>
            <a:fillRect/>
          </a:stretch>
        </p:blipFill>
        <p:spPr>
          <a:xfrm>
            <a:off x="2041570" y="3474173"/>
            <a:ext cx="6952229" cy="731137"/>
          </a:xfrm>
          <a:prstGeom prst="rect">
            <a:avLst/>
          </a:prstGeom>
        </p:spPr>
      </p:pic>
      <p:sp>
        <p:nvSpPr>
          <p:cNvPr id="8" name="Rectangle 7"/>
          <p:cNvSpPr/>
          <p:nvPr/>
        </p:nvSpPr>
        <p:spPr>
          <a:xfrm>
            <a:off x="3187725" y="3530600"/>
            <a:ext cx="368275" cy="387933"/>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2393714" y="4848866"/>
            <a:ext cx="2820625" cy="1193092"/>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Helvetica Neue Light" charset="0"/>
                <a:ea typeface="Helvetica Neue Light" charset="0"/>
                <a:cs typeface="Helvetica Neue Light" charset="0"/>
                <a:sym typeface="Open Sans"/>
              </a:rPr>
              <a:t>output node embedding</a:t>
            </a:r>
            <a:endParaRPr lang="en-US" sz="2400" i="1" dirty="0">
              <a:solidFill>
                <a:schemeClr val="accent4"/>
              </a:solidFill>
              <a:latin typeface="Cambria Math" charset="0"/>
              <a:ea typeface="Cambria Math" charset="0"/>
              <a:cs typeface="Cambria Math" charset="0"/>
              <a:sym typeface="Open Sans"/>
            </a:endParaRPr>
          </a:p>
        </p:txBody>
      </p:sp>
      <p:sp>
        <p:nvSpPr>
          <p:cNvPr id="11" name="Rectangle 10"/>
          <p:cNvSpPr/>
          <p:nvPr/>
        </p:nvSpPr>
        <p:spPr>
          <a:xfrm>
            <a:off x="6282735" y="3529437"/>
            <a:ext cx="345440" cy="423672"/>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Arrow Connector 13"/>
          <p:cNvCxnSpPr/>
          <p:nvPr/>
        </p:nvCxnSpPr>
        <p:spPr>
          <a:xfrm flipH="1" flipV="1">
            <a:off x="6510781" y="4084948"/>
            <a:ext cx="892404" cy="13071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801387" y="3481632"/>
            <a:ext cx="221216" cy="401633"/>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Arrow Connector 20"/>
          <p:cNvCxnSpPr/>
          <p:nvPr/>
        </p:nvCxnSpPr>
        <p:spPr>
          <a:xfrm flipH="1">
            <a:off x="5065338" y="3217683"/>
            <a:ext cx="1872791" cy="26395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572107" y="3506772"/>
            <a:ext cx="226244" cy="364504"/>
          </a:xfrm>
          <a:prstGeom prst="rect">
            <a:avLst/>
          </a:prstGeom>
          <a:solidFill>
            <a:schemeClr val="accent2">
              <a:alpha val="6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Arrow Connector 24"/>
          <p:cNvCxnSpPr/>
          <p:nvPr/>
        </p:nvCxnSpPr>
        <p:spPr>
          <a:xfrm>
            <a:off x="8345864" y="3179975"/>
            <a:ext cx="251381" cy="21367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23188" y="2548244"/>
            <a:ext cx="2175256" cy="866373"/>
          </a:xfrm>
          <a:prstGeom prst="rect">
            <a:avLst/>
          </a:prstGeom>
          <a:noFill/>
          <a:ln>
            <a:noFill/>
          </a:ln>
        </p:spPr>
        <p:txBody>
          <a:bodyPr wrap="square" lIns="91425" tIns="91425" rIns="91425" bIns="91425" rtlCol="0" anchor="t" anchorCtr="0">
            <a:noAutofit/>
          </a:bodyPr>
          <a:lstStyle/>
          <a:p>
            <a:pPr algn="ctr"/>
            <a:r>
              <a:rPr lang="en-US" sz="2400" dirty="0">
                <a:solidFill>
                  <a:schemeClr val="accent2"/>
                </a:solidFill>
                <a:latin typeface="Helvetica Neue Light" charset="0"/>
                <a:ea typeface="Helvetica Neue Light" charset="0"/>
                <a:cs typeface="Helvetica Neue Light" charset="0"/>
                <a:sym typeface="Open Sans"/>
              </a:rPr>
              <a:t>classification weights</a:t>
            </a:r>
            <a:endParaRPr lang="en-US" sz="2400" i="1" dirty="0">
              <a:solidFill>
                <a:schemeClr val="accent2"/>
              </a:solidFill>
              <a:latin typeface="Cambria Math" charset="0"/>
              <a:ea typeface="Cambria Math" charset="0"/>
              <a:cs typeface="Cambria Math" charset="0"/>
              <a:sym typeface="Open Sans"/>
            </a:endParaRPr>
          </a:p>
        </p:txBody>
      </p:sp>
      <p:pic>
        <p:nvPicPr>
          <p:cNvPr id="6" name="Picture 5"/>
          <p:cNvPicPr>
            <a:picLocks noChangeAspect="1"/>
          </p:cNvPicPr>
          <p:nvPr/>
        </p:nvPicPr>
        <p:blipFill>
          <a:blip r:embed="rId3"/>
          <a:stretch>
            <a:fillRect/>
          </a:stretch>
        </p:blipFill>
        <p:spPr>
          <a:xfrm>
            <a:off x="76872" y="3977159"/>
            <a:ext cx="2306685" cy="2604323"/>
          </a:xfrm>
          <a:prstGeom prst="rect">
            <a:avLst/>
          </a:prstGeom>
        </p:spPr>
      </p:pic>
      <p:cxnSp>
        <p:nvCxnSpPr>
          <p:cNvPr id="23" name="Straight Arrow Connector 22"/>
          <p:cNvCxnSpPr/>
          <p:nvPr/>
        </p:nvCxnSpPr>
        <p:spPr>
          <a:xfrm flipV="1">
            <a:off x="3808430" y="3959257"/>
            <a:ext cx="4311191" cy="95524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426409" y="3534002"/>
            <a:ext cx="312131" cy="401633"/>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Rectangle 29"/>
          <p:cNvSpPr/>
          <p:nvPr/>
        </p:nvSpPr>
        <p:spPr>
          <a:xfrm>
            <a:off x="8186657" y="3548666"/>
            <a:ext cx="312131" cy="401633"/>
          </a:xfrm>
          <a:prstGeom prst="rect">
            <a:avLst/>
          </a:prstGeom>
          <a:solidFill>
            <a:schemeClr val="accent4">
              <a:alpha val="6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6161000" y="5369825"/>
            <a:ext cx="2820625" cy="1193092"/>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node class label</a:t>
            </a:r>
            <a:endParaRPr lang="en-US" sz="2400" i="1" dirty="0">
              <a:solidFill>
                <a:schemeClr val="accent1"/>
              </a:solidFill>
              <a:latin typeface="Cambria Math" charset="0"/>
              <a:ea typeface="Cambria Math" charset="0"/>
              <a:cs typeface="Cambria Math" charset="0"/>
              <a:sym typeface="Open Sans"/>
            </a:endParaRPr>
          </a:p>
        </p:txBody>
      </p:sp>
      <p:cxnSp>
        <p:nvCxnSpPr>
          <p:cNvPr id="35" name="Straight Arrow Connector 34"/>
          <p:cNvCxnSpPr/>
          <p:nvPr/>
        </p:nvCxnSpPr>
        <p:spPr>
          <a:xfrm flipH="1" flipV="1">
            <a:off x="3456495" y="4034675"/>
            <a:ext cx="3808429" cy="142030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3659695" y="4022103"/>
            <a:ext cx="814895" cy="88192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1470581" y="4185502"/>
            <a:ext cx="2002672" cy="720625"/>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30491" y="3172380"/>
            <a:ext cx="1645501" cy="849723"/>
          </a:xfrm>
          <a:prstGeom prst="rect">
            <a:avLst/>
          </a:prstGeom>
          <a:noFill/>
          <a:ln>
            <a:noFill/>
          </a:ln>
        </p:spPr>
        <p:txBody>
          <a:bodyPr wrap="square" lIns="91425" tIns="91425" rIns="91425" bIns="91425" rtlCol="0" anchor="t" anchorCtr="0">
            <a:noAutofit/>
          </a:bodyPr>
          <a:lstStyle/>
          <a:p>
            <a:pPr algn="ctr"/>
            <a:r>
              <a:rPr lang="en-US" sz="2400" b="1" dirty="0">
                <a:solidFill>
                  <a:schemeClr val="accent2"/>
                </a:solidFill>
                <a:latin typeface="Helvetica Neue Light" charset="0"/>
                <a:ea typeface="Helvetica Neue Light" charset="0"/>
                <a:cs typeface="Helvetica Neue Light" charset="0"/>
                <a:sym typeface="Open Sans"/>
              </a:rPr>
              <a:t>Human or bot?</a:t>
            </a:r>
            <a:endParaRPr lang="en-US" sz="2400" dirty="0">
              <a:latin typeface="Helvetica Neue Light" charset="0"/>
              <a:ea typeface="Helvetica Neue Light" charset="0"/>
              <a:cs typeface="Helvetica Neue Light" charset="0"/>
              <a:sym typeface="Open Sans"/>
            </a:endParaRPr>
          </a:p>
        </p:txBody>
      </p:sp>
      <p:sp>
        <p:nvSpPr>
          <p:cNvPr id="32" name="Content Placeholder 2">
            <a:extLst>
              <a:ext uri="{FF2B5EF4-FFF2-40B4-BE49-F238E27FC236}">
                <a16:creationId xmlns:a16="http://schemas.microsoft.com/office/drawing/2014/main" id="{70193E87-557A-4AF0-8EC6-25BE8B569705}"/>
              </a:ext>
            </a:extLst>
          </p:cNvPr>
          <p:cNvSpPr>
            <a:spLocks noGrp="1"/>
          </p:cNvSpPr>
          <p:nvPr>
            <p:ph idx="1"/>
          </p:nvPr>
        </p:nvSpPr>
        <p:spPr>
          <a:xfrm>
            <a:off x="276352" y="1300971"/>
            <a:ext cx="8184080" cy="849723"/>
          </a:xfrm>
        </p:spPr>
        <p:txBody>
          <a:bodyPr>
            <a:noAutofit/>
          </a:bodyPr>
          <a:lstStyle/>
          <a:p>
            <a:pPr marL="0" indent="0" algn="just">
              <a:buNone/>
            </a:pPr>
            <a:r>
              <a:rPr lang="en-US" b="1" dirty="0"/>
              <a:t>Alternative</a:t>
            </a:r>
            <a:r>
              <a:rPr lang="en-US" dirty="0"/>
              <a:t>: Directly train the model for a </a:t>
            </a:r>
            <a:r>
              <a:rPr lang="en-US" dirty="0">
                <a:solidFill>
                  <a:srgbClr val="FF0000"/>
                </a:solidFill>
              </a:rPr>
              <a:t>supervised task </a:t>
            </a:r>
            <a:r>
              <a:rPr lang="en-US" dirty="0"/>
              <a:t>(e.g., node classification):</a:t>
            </a:r>
          </a:p>
        </p:txBody>
      </p:sp>
    </p:spTree>
    <p:extLst>
      <p:ext uri="{BB962C8B-B14F-4D97-AF65-F5344CB8AC3E}">
        <p14:creationId xmlns:p14="http://schemas.microsoft.com/office/powerpoint/2010/main" val="10098664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Overview of Model Design</a:t>
            </a:r>
          </a:p>
        </p:txBody>
      </p:sp>
      <p:sp>
        <p:nvSpPr>
          <p:cNvPr id="5" name="Slide Number Placeholder 4"/>
          <p:cNvSpPr>
            <a:spLocks noGrp="1"/>
          </p:cNvSpPr>
          <p:nvPr>
            <p:ph type="sldNum" sz="quarter" idx="12"/>
          </p:nvPr>
        </p:nvSpPr>
        <p:spPr/>
        <p:txBody>
          <a:bodyPr/>
          <a:lstStyle/>
          <a:p>
            <a:fld id="{4D267013-DFFC-4352-B274-32112D0CCE19}" type="slidenum">
              <a:rPr lang="en-US" smtClean="0"/>
              <a:t>122</a:t>
            </a:fld>
            <a:endParaRPr lang="en-US"/>
          </a:p>
        </p:txBody>
      </p:sp>
      <p:pic>
        <p:nvPicPr>
          <p:cNvPr id="3" name="Picture 2"/>
          <p:cNvPicPr>
            <a:picLocks noChangeAspect="1"/>
          </p:cNvPicPr>
          <p:nvPr/>
        </p:nvPicPr>
        <p:blipFill>
          <a:blip r:embed="rId2"/>
          <a:stretch>
            <a:fillRect/>
          </a:stretch>
        </p:blipFill>
        <p:spPr>
          <a:xfrm>
            <a:off x="4267200" y="2384266"/>
            <a:ext cx="3858053" cy="2745153"/>
          </a:xfrm>
          <a:prstGeom prst="rect">
            <a:avLst/>
          </a:prstGeom>
        </p:spPr>
      </p:pic>
      <p:pic>
        <p:nvPicPr>
          <p:cNvPr id="6" name="Picture 5"/>
          <p:cNvPicPr>
            <a:picLocks noChangeAspect="1"/>
          </p:cNvPicPr>
          <p:nvPr/>
        </p:nvPicPr>
        <p:blipFill>
          <a:blip r:embed="rId3"/>
          <a:stretch>
            <a:fillRect/>
          </a:stretch>
        </p:blipFill>
        <p:spPr>
          <a:xfrm>
            <a:off x="748906" y="2572029"/>
            <a:ext cx="2527431" cy="2557391"/>
          </a:xfrm>
          <a:prstGeom prst="rect">
            <a:avLst/>
          </a:prstGeom>
        </p:spPr>
      </p:pic>
      <p:grpSp>
        <p:nvGrpSpPr>
          <p:cNvPr id="17" name="Group 16"/>
          <p:cNvGrpSpPr/>
          <p:nvPr/>
        </p:nvGrpSpPr>
        <p:grpSpPr>
          <a:xfrm>
            <a:off x="3173165" y="1462804"/>
            <a:ext cx="4902464" cy="3363721"/>
            <a:chOff x="2379874" y="1097102"/>
            <a:chExt cx="3676848" cy="2522791"/>
          </a:xfrm>
        </p:grpSpPr>
        <p:sp>
          <p:nvSpPr>
            <p:cNvPr id="7" name="TextBox 6"/>
            <p:cNvSpPr txBox="1"/>
            <p:nvPr/>
          </p:nvSpPr>
          <p:spPr>
            <a:xfrm>
              <a:off x="2379874" y="1097102"/>
              <a:ext cx="3676848" cy="733858"/>
            </a:xfrm>
            <a:prstGeom prst="rect">
              <a:avLst/>
            </a:prstGeom>
            <a:noFill/>
            <a:ln>
              <a:noFill/>
            </a:ln>
          </p:spPr>
          <p:txBody>
            <a:bodyPr wrap="square" lIns="91425" tIns="91425" rIns="91425" bIns="91425" rtlCol="0" anchor="t" anchorCtr="0">
              <a:noAutofit/>
            </a:bodyPr>
            <a:lstStyle/>
            <a:p>
              <a:pPr algn="ctr"/>
              <a:r>
                <a:rPr lang="en-US" sz="2400" dirty="0">
                  <a:ea typeface="Helvetica Neue Light" charset="0"/>
                  <a:cs typeface="Helvetica Neue Light" charset="0"/>
                  <a:sym typeface="Open Sans"/>
                </a:rPr>
                <a:t>1) Define a neighborhood aggregation function.</a:t>
              </a:r>
            </a:p>
          </p:txBody>
        </p:sp>
        <p:cxnSp>
          <p:nvCxnSpPr>
            <p:cNvPr id="8" name="Straight Arrow Connector 7"/>
            <p:cNvCxnSpPr>
              <a:stCxn id="7" idx="2"/>
            </p:cNvCxnSpPr>
            <p:nvPr/>
          </p:nvCxnSpPr>
          <p:spPr>
            <a:xfrm>
              <a:off x="4218298" y="1830960"/>
              <a:ext cx="1051286" cy="17694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2"/>
            </p:cNvCxnSpPr>
            <p:nvPr/>
          </p:nvCxnSpPr>
          <p:spPr>
            <a:xfrm flipH="1">
              <a:off x="3822400" y="1830960"/>
              <a:ext cx="395898" cy="83032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17955" y="1840546"/>
              <a:ext cx="1155323" cy="996922"/>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10099" y="1832691"/>
              <a:ext cx="1125472" cy="1787202"/>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2348320" y="3758498"/>
            <a:ext cx="4902464" cy="2499229"/>
            <a:chOff x="1761240" y="2818873"/>
            <a:chExt cx="3676848" cy="1874422"/>
          </a:xfrm>
        </p:grpSpPr>
        <p:pic>
          <p:nvPicPr>
            <p:cNvPr id="19" name="Picture 18"/>
            <p:cNvPicPr>
              <a:picLocks noChangeAspect="1"/>
            </p:cNvPicPr>
            <p:nvPr/>
          </p:nvPicPr>
          <p:blipFill>
            <a:blip r:embed="rId4"/>
            <a:stretch>
              <a:fillRect/>
            </a:stretch>
          </p:blipFill>
          <p:spPr>
            <a:xfrm>
              <a:off x="2772921" y="2818873"/>
              <a:ext cx="393700" cy="238292"/>
            </a:xfrm>
            <a:prstGeom prst="rect">
              <a:avLst/>
            </a:prstGeom>
          </p:spPr>
        </p:pic>
        <p:grpSp>
          <p:nvGrpSpPr>
            <p:cNvPr id="27" name="Group 26"/>
            <p:cNvGrpSpPr/>
            <p:nvPr/>
          </p:nvGrpSpPr>
          <p:grpSpPr>
            <a:xfrm>
              <a:off x="1761240" y="3129699"/>
              <a:ext cx="3676848" cy="1563596"/>
              <a:chOff x="1761240" y="3129699"/>
              <a:chExt cx="3676848" cy="1563596"/>
            </a:xfrm>
          </p:grpSpPr>
          <p:sp>
            <p:nvSpPr>
              <p:cNvPr id="18" name="TextBox 17"/>
              <p:cNvSpPr txBox="1"/>
              <p:nvPr/>
            </p:nvSpPr>
            <p:spPr>
              <a:xfrm>
                <a:off x="1761240" y="3959437"/>
                <a:ext cx="3676848" cy="733858"/>
              </a:xfrm>
              <a:prstGeom prst="rect">
                <a:avLst/>
              </a:prstGeom>
              <a:noFill/>
              <a:ln>
                <a:noFill/>
              </a:ln>
            </p:spPr>
            <p:txBody>
              <a:bodyPr wrap="square" lIns="91425" tIns="91425" rIns="91425" bIns="91425" rtlCol="0" anchor="t" anchorCtr="0">
                <a:noAutofit/>
              </a:bodyPr>
              <a:lstStyle/>
              <a:p>
                <a:pPr algn="ctr"/>
                <a:r>
                  <a:rPr lang="en-US" sz="2400" dirty="0">
                    <a:ea typeface="Helvetica Neue Light" charset="0"/>
                    <a:cs typeface="Helvetica Neue Light" charset="0"/>
                    <a:sym typeface="Open Sans"/>
                  </a:rPr>
                  <a:t>2) Define a loss function on the </a:t>
                </a:r>
                <a:r>
                  <a:rPr lang="en-US" sz="2400" dirty="0" err="1">
                    <a:ea typeface="Helvetica Neue Light" charset="0"/>
                    <a:cs typeface="Helvetica Neue Light" charset="0"/>
                    <a:sym typeface="Open Sans"/>
                  </a:rPr>
                  <a:t>embeddings</a:t>
                </a:r>
                <a:r>
                  <a:rPr lang="en-US" sz="2400" dirty="0">
                    <a:ea typeface="Helvetica Neue Light" charset="0"/>
                    <a:cs typeface="Helvetica Neue Light" charset="0"/>
                    <a:sym typeface="Open Sans"/>
                  </a:rPr>
                  <a:t>, </a:t>
                </a:r>
                <a:r>
                  <a:rPr lang="en-US" sz="2400" dirty="0">
                    <a:ea typeface="Apple Chancery" charset="0"/>
                    <a:cs typeface="Apple Chancery" charset="0"/>
                    <a:sym typeface="Open Sans"/>
                  </a:rPr>
                  <a:t>L(</a:t>
                </a:r>
                <a:r>
                  <a:rPr lang="en-US" sz="2400" dirty="0" err="1">
                    <a:ea typeface="Cambria Math" charset="0"/>
                    <a:cs typeface="Cambria Math" charset="0"/>
                    <a:sym typeface="Open Sans"/>
                  </a:rPr>
                  <a:t>z</a:t>
                </a:r>
                <a:r>
                  <a:rPr lang="en-US" sz="2400" baseline="-25000" dirty="0" err="1">
                    <a:ea typeface="Cambria Math" charset="0"/>
                    <a:cs typeface="Cambria Math" charset="0"/>
                    <a:sym typeface="Open Sans"/>
                  </a:rPr>
                  <a:t>u</a:t>
                </a:r>
                <a:r>
                  <a:rPr lang="en-US" sz="2400" dirty="0">
                    <a:ea typeface="Apple Chancery" charset="0"/>
                    <a:cs typeface="Apple Chancery" charset="0"/>
                    <a:sym typeface="Open Sans"/>
                  </a:rPr>
                  <a:t>)</a:t>
                </a:r>
              </a:p>
            </p:txBody>
          </p:sp>
          <p:cxnSp>
            <p:nvCxnSpPr>
              <p:cNvPr id="20" name="Straight Arrow Connector 19"/>
              <p:cNvCxnSpPr/>
              <p:nvPr/>
            </p:nvCxnSpPr>
            <p:spPr>
              <a:xfrm flipH="1" flipV="1">
                <a:off x="2960016" y="3129699"/>
                <a:ext cx="471341" cy="829559"/>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316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Overview of Model Design</a:t>
            </a:r>
          </a:p>
        </p:txBody>
      </p:sp>
      <p:sp>
        <p:nvSpPr>
          <p:cNvPr id="5" name="Slide Number Placeholder 4"/>
          <p:cNvSpPr>
            <a:spLocks noGrp="1"/>
          </p:cNvSpPr>
          <p:nvPr>
            <p:ph type="sldNum" sz="quarter" idx="12"/>
          </p:nvPr>
        </p:nvSpPr>
        <p:spPr/>
        <p:txBody>
          <a:bodyPr/>
          <a:lstStyle/>
          <a:p>
            <a:fld id="{4D267013-DFFC-4352-B274-32112D0CCE19}" type="slidenum">
              <a:rPr lang="en-US" smtClean="0"/>
              <a:t>123</a:t>
            </a:fld>
            <a:endParaRPr lang="en-US"/>
          </a:p>
        </p:txBody>
      </p:sp>
      <p:pic>
        <p:nvPicPr>
          <p:cNvPr id="6" name="Picture 5"/>
          <p:cNvPicPr>
            <a:picLocks noChangeAspect="1"/>
          </p:cNvPicPr>
          <p:nvPr/>
        </p:nvPicPr>
        <p:blipFill>
          <a:blip r:embed="rId2"/>
          <a:stretch>
            <a:fillRect/>
          </a:stretch>
        </p:blipFill>
        <p:spPr>
          <a:xfrm>
            <a:off x="540470" y="1563542"/>
            <a:ext cx="2527431" cy="2557391"/>
          </a:xfrm>
          <a:prstGeom prst="rect">
            <a:avLst/>
          </a:prstGeom>
        </p:spPr>
      </p:pic>
      <p:pic>
        <p:nvPicPr>
          <p:cNvPr id="10" name="Picture 9"/>
          <p:cNvPicPr>
            <a:picLocks noChangeAspect="1"/>
          </p:cNvPicPr>
          <p:nvPr/>
        </p:nvPicPr>
        <p:blipFill>
          <a:blip r:embed="rId3"/>
          <a:stretch>
            <a:fillRect/>
          </a:stretch>
        </p:blipFill>
        <p:spPr>
          <a:xfrm>
            <a:off x="1194066" y="4300499"/>
            <a:ext cx="6830789" cy="2191776"/>
          </a:xfrm>
          <a:prstGeom prst="rect">
            <a:avLst/>
          </a:prstGeom>
        </p:spPr>
      </p:pic>
      <p:sp>
        <p:nvSpPr>
          <p:cNvPr id="11" name="Rounded Rectangle 10"/>
          <p:cNvSpPr/>
          <p:nvPr/>
        </p:nvSpPr>
        <p:spPr>
          <a:xfrm>
            <a:off x="1016001" y="4300499"/>
            <a:ext cx="7091052" cy="233597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Box 20"/>
          <p:cNvSpPr txBox="1"/>
          <p:nvPr/>
        </p:nvSpPr>
        <p:spPr>
          <a:xfrm>
            <a:off x="3259577" y="2076596"/>
            <a:ext cx="5617331" cy="914843"/>
          </a:xfrm>
          <a:prstGeom prst="rect">
            <a:avLst/>
          </a:prstGeom>
          <a:noFill/>
          <a:ln>
            <a:noFill/>
          </a:ln>
        </p:spPr>
        <p:txBody>
          <a:bodyPr wrap="square" lIns="91425" tIns="91425" rIns="91425" bIns="91425" rtlCol="0" anchor="t" anchorCtr="0">
            <a:noAutofit/>
          </a:bodyPr>
          <a:lstStyle/>
          <a:p>
            <a:pPr algn="ctr"/>
            <a:r>
              <a:rPr lang="en-US" sz="2400" dirty="0">
                <a:ea typeface="Helvetica Neue Light" charset="0"/>
                <a:cs typeface="Helvetica Neue Light" charset="0"/>
                <a:sym typeface="Open Sans"/>
              </a:rPr>
              <a:t>3) Train on a set of nodes, i.e., a batch of compute graphs</a:t>
            </a:r>
            <a:endParaRPr lang="en-US" sz="2400" dirty="0">
              <a:ea typeface="Apple Chancery" charset="0"/>
              <a:cs typeface="Apple Chancery" charset="0"/>
              <a:sym typeface="Open Sans"/>
            </a:endParaRPr>
          </a:p>
        </p:txBody>
      </p:sp>
      <p:cxnSp>
        <p:nvCxnSpPr>
          <p:cNvPr id="22" name="Straight Arrow Connector 21"/>
          <p:cNvCxnSpPr/>
          <p:nvPr/>
        </p:nvCxnSpPr>
        <p:spPr>
          <a:xfrm flipH="1">
            <a:off x="4508911" y="2991439"/>
            <a:ext cx="983773" cy="1159816"/>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968864" y="2242272"/>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Oval 25"/>
          <p:cNvSpPr>
            <a:spLocks noChangeAspect="1"/>
          </p:cNvSpPr>
          <p:nvPr/>
        </p:nvSpPr>
        <p:spPr>
          <a:xfrm>
            <a:off x="2064468" y="1540499"/>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Oval 28"/>
          <p:cNvSpPr>
            <a:spLocks noChangeAspect="1"/>
          </p:cNvSpPr>
          <p:nvPr/>
        </p:nvSpPr>
        <p:spPr>
          <a:xfrm>
            <a:off x="2418497" y="2334446"/>
            <a:ext cx="365760" cy="365445"/>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349987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Overview of Model</a:t>
            </a:r>
          </a:p>
        </p:txBody>
      </p:sp>
      <p:sp>
        <p:nvSpPr>
          <p:cNvPr id="5" name="Slide Number Placeholder 4"/>
          <p:cNvSpPr>
            <a:spLocks noGrp="1"/>
          </p:cNvSpPr>
          <p:nvPr>
            <p:ph type="sldNum" sz="quarter" idx="12"/>
          </p:nvPr>
        </p:nvSpPr>
        <p:spPr/>
        <p:txBody>
          <a:bodyPr/>
          <a:lstStyle/>
          <a:p>
            <a:fld id="{4D267013-DFFC-4352-B274-32112D0CCE19}" type="slidenum">
              <a:rPr lang="en-US" smtClean="0"/>
              <a:t>124</a:t>
            </a:fld>
            <a:endParaRPr lang="en-US"/>
          </a:p>
        </p:txBody>
      </p:sp>
      <p:pic>
        <p:nvPicPr>
          <p:cNvPr id="6" name="Picture 5"/>
          <p:cNvPicPr>
            <a:picLocks noChangeAspect="1"/>
          </p:cNvPicPr>
          <p:nvPr/>
        </p:nvPicPr>
        <p:blipFill>
          <a:blip r:embed="rId2"/>
          <a:stretch>
            <a:fillRect/>
          </a:stretch>
        </p:blipFill>
        <p:spPr>
          <a:xfrm>
            <a:off x="540470" y="1563542"/>
            <a:ext cx="2527431" cy="2557391"/>
          </a:xfrm>
          <a:prstGeom prst="rect">
            <a:avLst/>
          </a:prstGeom>
        </p:spPr>
      </p:pic>
      <p:sp>
        <p:nvSpPr>
          <p:cNvPr id="21" name="TextBox 20"/>
          <p:cNvSpPr txBox="1"/>
          <p:nvPr/>
        </p:nvSpPr>
        <p:spPr>
          <a:xfrm>
            <a:off x="2543140" y="1837784"/>
            <a:ext cx="5617331" cy="914843"/>
          </a:xfrm>
          <a:prstGeom prst="rect">
            <a:avLst/>
          </a:prstGeom>
          <a:noFill/>
          <a:ln>
            <a:noFill/>
          </a:ln>
        </p:spPr>
        <p:txBody>
          <a:bodyPr wrap="square" lIns="91425" tIns="91425" rIns="91425" bIns="91425" rtlCol="0" anchor="t" anchorCtr="0">
            <a:noAutofit/>
          </a:bodyPr>
          <a:lstStyle/>
          <a:p>
            <a:pPr algn="ctr"/>
            <a:r>
              <a:rPr lang="en-US" sz="2000" dirty="0">
                <a:ea typeface="Helvetica Neue Light" charset="0"/>
                <a:cs typeface="Helvetica Neue Light" charset="0"/>
                <a:sym typeface="Open Sans"/>
              </a:rPr>
              <a:t>4) Generate </a:t>
            </a:r>
            <a:r>
              <a:rPr lang="en-US" sz="2000" dirty="0" err="1">
                <a:ea typeface="Helvetica Neue Light" charset="0"/>
                <a:cs typeface="Helvetica Neue Light" charset="0"/>
                <a:sym typeface="Open Sans"/>
              </a:rPr>
              <a:t>embeddings</a:t>
            </a:r>
            <a:r>
              <a:rPr lang="en-US" sz="2000" dirty="0">
                <a:ea typeface="Helvetica Neue Light" charset="0"/>
                <a:cs typeface="Helvetica Neue Light" charset="0"/>
                <a:sym typeface="Open Sans"/>
              </a:rPr>
              <a:t> for nodes as needed</a:t>
            </a:r>
            <a:endParaRPr lang="en-US" sz="2000" dirty="0">
              <a:ea typeface="Apple Chancery" charset="0"/>
              <a:cs typeface="Apple Chancery" charset="0"/>
              <a:sym typeface="Open Sans"/>
            </a:endParaRPr>
          </a:p>
        </p:txBody>
      </p:sp>
      <p:cxnSp>
        <p:nvCxnSpPr>
          <p:cNvPr id="22" name="Straight Arrow Connector 21"/>
          <p:cNvCxnSpPr/>
          <p:nvPr/>
        </p:nvCxnSpPr>
        <p:spPr>
          <a:xfrm flipH="1">
            <a:off x="4374038" y="2802903"/>
            <a:ext cx="389641" cy="1483151"/>
          </a:xfrm>
          <a:prstGeom prst="straightConnector1">
            <a:avLst/>
          </a:prstGeom>
          <a:ln w="50800">
            <a:solidFill>
              <a:schemeClr val="accent1">
                <a:shade val="95000"/>
                <a:satMod val="105000"/>
                <a:alpha val="49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67117" y="4675294"/>
            <a:ext cx="8772084" cy="1531593"/>
          </a:xfrm>
          <a:prstGeom prst="rect">
            <a:avLst/>
          </a:prstGeom>
        </p:spPr>
      </p:pic>
      <p:sp>
        <p:nvSpPr>
          <p:cNvPr id="16" name="Rounded Rectangle 15"/>
          <p:cNvSpPr/>
          <p:nvPr/>
        </p:nvSpPr>
        <p:spPr>
          <a:xfrm>
            <a:off x="101913" y="4633867"/>
            <a:ext cx="8949179" cy="17415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2" name="Group 11"/>
          <p:cNvGrpSpPr/>
          <p:nvPr/>
        </p:nvGrpSpPr>
        <p:grpSpPr>
          <a:xfrm>
            <a:off x="4766730" y="2880431"/>
            <a:ext cx="4299671" cy="3444692"/>
            <a:chOff x="3575047" y="2160323"/>
            <a:chExt cx="3224753" cy="2583519"/>
          </a:xfrm>
        </p:grpSpPr>
        <p:sp>
          <p:nvSpPr>
            <p:cNvPr id="18" name="TextBox 17"/>
            <p:cNvSpPr txBox="1"/>
            <p:nvPr/>
          </p:nvSpPr>
          <p:spPr>
            <a:xfrm>
              <a:off x="3575047" y="2160323"/>
              <a:ext cx="3224753" cy="686132"/>
            </a:xfrm>
            <a:prstGeom prst="rect">
              <a:avLst/>
            </a:prstGeom>
            <a:noFill/>
            <a:ln>
              <a:noFill/>
            </a:ln>
          </p:spPr>
          <p:txBody>
            <a:bodyPr wrap="square" lIns="91425" tIns="91425" rIns="91425" bIns="91425" rtlCol="0" anchor="t" anchorCtr="0">
              <a:noAutofit/>
            </a:bodyPr>
            <a:lstStyle/>
            <a:p>
              <a:pPr algn="ctr"/>
              <a:r>
                <a:rPr lang="en-US" sz="2000" dirty="0">
                  <a:solidFill>
                    <a:schemeClr val="accent2"/>
                  </a:solidFill>
                  <a:ea typeface="Helvetica Neue Light" charset="0"/>
                  <a:cs typeface="Helvetica Neue Light" charset="0"/>
                  <a:sym typeface="Open Sans"/>
                </a:rPr>
                <a:t>Even for nodes we never trained on!!!!</a:t>
              </a:r>
              <a:endParaRPr lang="en-US" sz="2000" dirty="0">
                <a:solidFill>
                  <a:schemeClr val="accent2"/>
                </a:solidFill>
                <a:ea typeface="Apple Chancery" charset="0"/>
                <a:cs typeface="Apple Chancery" charset="0"/>
                <a:sym typeface="Open Sans"/>
              </a:endParaRPr>
            </a:p>
          </p:txBody>
        </p:sp>
        <p:sp>
          <p:nvSpPr>
            <p:cNvPr id="19" name="Rounded Rectangle 18"/>
            <p:cNvSpPr/>
            <p:nvPr/>
          </p:nvSpPr>
          <p:spPr>
            <a:xfrm>
              <a:off x="3864989" y="3518802"/>
              <a:ext cx="2854476" cy="122504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2"/>
                </a:solidFill>
              </a:endParaRPr>
            </a:p>
          </p:txBody>
        </p:sp>
        <p:cxnSp>
          <p:nvCxnSpPr>
            <p:cNvPr id="20" name="Straight Arrow Connector 19"/>
            <p:cNvCxnSpPr/>
            <p:nvPr/>
          </p:nvCxnSpPr>
          <p:spPr>
            <a:xfrm>
              <a:off x="5092047" y="2782478"/>
              <a:ext cx="190754" cy="679763"/>
            </a:xfrm>
            <a:prstGeom prst="straightConnector1">
              <a:avLst/>
            </a:prstGeom>
            <a:ln w="50800">
              <a:solidFill>
                <a:schemeClr val="accent2">
                  <a:alpha val="49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30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Inductive Capability</a:t>
            </a:r>
          </a:p>
        </p:txBody>
      </p:sp>
      <p:sp>
        <p:nvSpPr>
          <p:cNvPr id="5" name="Slide Number Placeholder 4"/>
          <p:cNvSpPr>
            <a:spLocks noGrp="1"/>
          </p:cNvSpPr>
          <p:nvPr>
            <p:ph type="sldNum" sz="quarter" idx="12"/>
          </p:nvPr>
        </p:nvSpPr>
        <p:spPr/>
        <p:txBody>
          <a:bodyPr/>
          <a:lstStyle/>
          <a:p>
            <a:fld id="{4D267013-DFFC-4352-B274-32112D0CCE19}" type="slidenum">
              <a:rPr lang="en-US" smtClean="0"/>
              <a:t>125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22" y="3733800"/>
            <a:ext cx="8858879" cy="2711704"/>
          </a:xfrm>
          <a:prstGeom prst="rect">
            <a:avLst/>
          </a:prstGeom>
        </p:spPr>
      </p:pic>
      <p:pic>
        <p:nvPicPr>
          <p:cNvPr id="6" name="Picture 5"/>
          <p:cNvPicPr>
            <a:picLocks noChangeAspect="1"/>
          </p:cNvPicPr>
          <p:nvPr/>
        </p:nvPicPr>
        <p:blipFill>
          <a:blip r:embed="rId3"/>
          <a:stretch>
            <a:fillRect/>
          </a:stretch>
        </p:blipFill>
        <p:spPr>
          <a:xfrm>
            <a:off x="4918698" y="4697429"/>
            <a:ext cx="669413" cy="364067"/>
          </a:xfrm>
          <a:prstGeom prst="rect">
            <a:avLst/>
          </a:prstGeom>
        </p:spPr>
      </p:pic>
      <p:pic>
        <p:nvPicPr>
          <p:cNvPr id="8" name="Picture 7"/>
          <p:cNvPicPr>
            <a:picLocks noChangeAspect="1"/>
          </p:cNvPicPr>
          <p:nvPr/>
        </p:nvPicPr>
        <p:blipFill>
          <a:blip r:embed="rId4"/>
          <a:stretch>
            <a:fillRect/>
          </a:stretch>
        </p:blipFill>
        <p:spPr>
          <a:xfrm>
            <a:off x="5954773" y="4704403"/>
            <a:ext cx="547627" cy="394800"/>
          </a:xfrm>
          <a:prstGeom prst="rect">
            <a:avLst/>
          </a:prstGeom>
        </p:spPr>
      </p:pic>
      <p:sp>
        <p:nvSpPr>
          <p:cNvPr id="9" name="Content Placeholder 2"/>
          <p:cNvSpPr txBox="1">
            <a:spLocks/>
          </p:cNvSpPr>
          <p:nvPr/>
        </p:nvSpPr>
        <p:spPr>
          <a:xfrm>
            <a:off x="138176" y="1252817"/>
            <a:ext cx="8867648" cy="2098311"/>
          </a:xfrm>
          <a:prstGeom prst="rect">
            <a:avLst/>
          </a:prstGeom>
        </p:spPr>
        <p:txBody>
          <a:bodyPr vert="horz" lIns="121920" tIns="60960" rIns="121920" bIns="60960" rtlCol="0">
            <a:normAutofit fontScale="85000" lnSpcReduction="10000"/>
          </a:bodyPr>
          <a:lstStyle>
            <a:lvl1pPr marL="342900" indent="-342900" algn="l" defTabSz="914400" rtl="0" eaLnBrk="1" latinLnBrk="0" hangingPunct="1">
              <a:spcBef>
                <a:spcPct val="20000"/>
              </a:spcBef>
              <a:buClr>
                <a:srgbClr val="C00000"/>
              </a:buClr>
              <a:buFont typeface="Wingdings" pitchFamily="2" charset="2"/>
              <a:buChar char="§"/>
              <a:defRPr lang="en-US" sz="2800" b="0" i="0" kern="1200">
                <a:solidFill>
                  <a:schemeClr val="tx1"/>
                </a:solidFill>
                <a:latin typeface="Helvetica Neue Light" charset="0"/>
                <a:ea typeface="Helvetica Neue Light" charset="0"/>
                <a:cs typeface="Helvetica Neue Light" charset="0"/>
              </a:defRPr>
            </a:lvl1pPr>
            <a:lvl2pPr marL="742950" indent="-285750" algn="l" defTabSz="914400" rtl="0" eaLnBrk="1" latinLnBrk="0" hangingPunct="1">
              <a:spcBef>
                <a:spcPct val="20000"/>
              </a:spcBef>
              <a:buClr>
                <a:srgbClr val="C00000"/>
              </a:buClr>
              <a:buFont typeface="Wingdings" charset="2"/>
              <a:buChar char="§"/>
              <a:defRPr lang="en-US" sz="2400" b="0" i="0" kern="1200">
                <a:solidFill>
                  <a:schemeClr val="tx1"/>
                </a:solidFill>
                <a:latin typeface="Helvetica Neue Light" charset="0"/>
                <a:ea typeface="Helvetica Neue Light" charset="0"/>
                <a:cs typeface="Helvetica Neue Light" charset="0"/>
              </a:defRPr>
            </a:lvl2pPr>
            <a:lvl3pPr marL="1143000" indent="-228600" algn="l" defTabSz="914400" rtl="0" eaLnBrk="1" latinLnBrk="0" hangingPunct="1">
              <a:spcBef>
                <a:spcPct val="20000"/>
              </a:spcBef>
              <a:buClr>
                <a:srgbClr val="C00000"/>
              </a:buClr>
              <a:buFont typeface="Wingdings" charset="2"/>
              <a:buChar char="§"/>
              <a:defRPr lang="en-US"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spcBef>
                <a:spcPct val="20000"/>
              </a:spcBef>
              <a:buFont typeface="Arial" pitchFamily="34" charset="0"/>
              <a:buChar char="–"/>
              <a:defRPr lang="en-US" sz="1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spcBef>
                <a:spcPct val="20000"/>
              </a:spcBef>
              <a:buFont typeface="Arial" pitchFamily="34" charset="0"/>
              <a:buChar char="»"/>
              <a:defRPr lang="en-US" sz="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3733" dirty="0">
                <a:latin typeface="+mn-lt"/>
              </a:rPr>
              <a:t>The </a:t>
            </a:r>
            <a:r>
              <a:rPr lang="en-CA" sz="3733" dirty="0">
                <a:solidFill>
                  <a:srgbClr val="FF0000"/>
                </a:solidFill>
                <a:latin typeface="+mn-lt"/>
              </a:rPr>
              <a:t>same aggregation parameters </a:t>
            </a:r>
            <a:r>
              <a:rPr lang="en-CA" sz="3733" dirty="0">
                <a:latin typeface="+mn-lt"/>
              </a:rPr>
              <a:t>are shared </a:t>
            </a:r>
            <a:r>
              <a:rPr lang="en-CA" sz="3733" dirty="0">
                <a:solidFill>
                  <a:srgbClr val="FF0000"/>
                </a:solidFill>
                <a:latin typeface="+mn-lt"/>
              </a:rPr>
              <a:t>for all nodes</a:t>
            </a:r>
            <a:r>
              <a:rPr lang="en-CA" sz="3733" dirty="0">
                <a:latin typeface="+mn-lt"/>
              </a:rPr>
              <a:t>.</a:t>
            </a:r>
          </a:p>
          <a:p>
            <a:r>
              <a:rPr lang="en-CA" sz="3733" dirty="0">
                <a:latin typeface="+mn-lt"/>
              </a:rPr>
              <a:t>The number of model parameters is </a:t>
            </a:r>
            <a:r>
              <a:rPr lang="en-CA" sz="3733" dirty="0" err="1">
                <a:latin typeface="+mn-lt"/>
              </a:rPr>
              <a:t>sublinear</a:t>
            </a:r>
            <a:r>
              <a:rPr lang="en-CA" sz="3733" dirty="0">
                <a:latin typeface="+mn-lt"/>
              </a:rPr>
              <a:t> in </a:t>
            </a:r>
            <a:r>
              <a:rPr lang="en-CA" sz="3733" dirty="0">
                <a:latin typeface="+mn-lt"/>
                <a:ea typeface="Cambria Math" charset="0"/>
                <a:cs typeface="Cambria Math" charset="0"/>
              </a:rPr>
              <a:t>|V| </a:t>
            </a:r>
            <a:r>
              <a:rPr lang="en-CA" sz="3733" dirty="0">
                <a:latin typeface="+mn-lt"/>
              </a:rPr>
              <a:t>and we can generalize to unseen nodes!</a:t>
            </a:r>
            <a:r>
              <a:rPr lang="en-CA" sz="3733" b="1" dirty="0">
                <a:latin typeface="+mn-lt"/>
              </a:rPr>
              <a:t> </a:t>
            </a:r>
            <a:endParaRPr lang="en-CA" sz="3733" dirty="0">
              <a:latin typeface="+mn-lt"/>
            </a:endParaRPr>
          </a:p>
        </p:txBody>
      </p:sp>
    </p:spTree>
    <p:extLst>
      <p:ext uri="{BB962C8B-B14F-4D97-AF65-F5344CB8AC3E}">
        <p14:creationId xmlns:p14="http://schemas.microsoft.com/office/powerpoint/2010/main" val="3159095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Rectangle"/>
          <p:cNvSpPr/>
          <p:nvPr/>
        </p:nvSpPr>
        <p:spPr>
          <a:xfrm>
            <a:off x="4995279" y="1694173"/>
            <a:ext cx="3540439" cy="3206355"/>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186" name="Rectangle"/>
          <p:cNvSpPr/>
          <p:nvPr/>
        </p:nvSpPr>
        <p:spPr>
          <a:xfrm>
            <a:off x="520991" y="1694173"/>
            <a:ext cx="3540439" cy="3206355"/>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187" name="This work: Learning to embed nodes, inductively (across distinct graphs)"/>
          <p:cNvSpPr txBox="1">
            <a:spLocks noGrp="1"/>
          </p:cNvSpPr>
          <p:nvPr>
            <p:ph type="title"/>
          </p:nvPr>
        </p:nvSpPr>
        <p:spPr>
          <a:prstGeom prst="rect">
            <a:avLst/>
          </a:prstGeom>
        </p:spPr>
        <p:txBody>
          <a:bodyPr/>
          <a:lstStyle/>
          <a:p>
            <a:r>
              <a:rPr lang="en-US" dirty="0"/>
              <a:t>Inductive Capability</a:t>
            </a:r>
            <a:endParaRPr dirty="0"/>
          </a:p>
        </p:txBody>
      </p:sp>
      <p:sp>
        <p:nvSpPr>
          <p:cNvPr id="188"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126</a:t>
            </a:fld>
            <a:endParaRPr/>
          </a:p>
        </p:txBody>
      </p:sp>
      <p:sp>
        <p:nvSpPr>
          <p:cNvPr id="190" name="Line"/>
          <p:cNvSpPr/>
          <p:nvPr/>
        </p:nvSpPr>
        <p:spPr>
          <a:xfrm flipV="1">
            <a:off x="7555533" y="2852928"/>
            <a:ext cx="320499" cy="615109"/>
          </a:xfrm>
          <a:prstGeom prst="line">
            <a:avLst/>
          </a:prstGeom>
          <a:ln w="25400">
            <a:solidFill>
              <a:srgbClr val="000000"/>
            </a:solidFill>
            <a:bevel/>
            <a:tailEnd type="triangle"/>
          </a:ln>
        </p:spPr>
        <p:txBody>
          <a:bodyPr lIns="32145" tIns="32145" rIns="32145" bIns="32145"/>
          <a:lstStyle/>
          <a:p>
            <a:pPr defTabSz="321435">
              <a:defRPr sz="1200">
                <a:latin typeface="+mj-lt"/>
                <a:ea typeface="+mj-ea"/>
                <a:cs typeface="+mj-cs"/>
                <a:sym typeface="Helvetica"/>
              </a:defRPr>
            </a:pPr>
            <a:endParaRPr sz="844"/>
          </a:p>
        </p:txBody>
      </p:sp>
      <p:sp>
        <p:nvSpPr>
          <p:cNvPr id="191" name="Inductive node embedding          generalize to entirely unseen graphs"/>
          <p:cNvSpPr txBox="1"/>
          <p:nvPr/>
        </p:nvSpPr>
        <p:spPr>
          <a:xfrm>
            <a:off x="304801" y="5287324"/>
            <a:ext cx="8243924"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3100"/>
            </a:lvl1pPr>
          </a:lstStyle>
          <a:p>
            <a:r>
              <a:rPr sz="2000" dirty="0">
                <a:ea typeface="Helvetica Neue Light" charset="0"/>
                <a:cs typeface="Helvetica Neue Light" charset="0"/>
              </a:rPr>
              <a:t>Inductive node embedding        </a:t>
            </a:r>
            <a:r>
              <a:rPr lang="en-US" sz="2000" dirty="0">
                <a:ea typeface="Helvetica Neue Light" charset="0"/>
                <a:cs typeface="Helvetica Neue Light" charset="0"/>
              </a:rPr>
              <a:t>                  </a:t>
            </a:r>
            <a:r>
              <a:rPr sz="2000" dirty="0">
                <a:ea typeface="Helvetica Neue Light" charset="0"/>
                <a:cs typeface="Helvetica Neue Light" charset="0"/>
              </a:rPr>
              <a:t>  generalize to entirely unseen graphs</a:t>
            </a:r>
          </a:p>
        </p:txBody>
      </p:sp>
      <p:sp>
        <p:nvSpPr>
          <p:cNvPr id="192" name="e.g., train on protein interaction graph from model organism A and generate embeddings on newly collected data about organism B"/>
          <p:cNvSpPr txBox="1"/>
          <p:nvPr/>
        </p:nvSpPr>
        <p:spPr>
          <a:xfrm>
            <a:off x="285629" y="5853017"/>
            <a:ext cx="8874948" cy="6876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defRPr sz="3100">
                <a:solidFill>
                  <a:srgbClr val="535353"/>
                </a:solidFill>
              </a:defRPr>
            </a:lvl1pPr>
          </a:lstStyle>
          <a:p>
            <a:r>
              <a:rPr sz="2000" dirty="0">
                <a:solidFill>
                  <a:schemeClr val="accent2"/>
                </a:solidFill>
                <a:ea typeface="Helvetica Neue Light" charset="0"/>
                <a:cs typeface="Helvetica Neue Light" charset="0"/>
              </a:rPr>
              <a:t>e.g., train on protein interaction graph from model organism A and generate embeddings on newly collected data about organism B</a:t>
            </a:r>
          </a:p>
        </p:txBody>
      </p:sp>
      <p:sp>
        <p:nvSpPr>
          <p:cNvPr id="257" name="train on one graph"/>
          <p:cNvSpPr txBox="1"/>
          <p:nvPr/>
        </p:nvSpPr>
        <p:spPr>
          <a:xfrm>
            <a:off x="519490" y="4526635"/>
            <a:ext cx="2380716"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dirty="0">
                <a:ea typeface="Helvetica Neue Light" charset="0"/>
                <a:cs typeface="Helvetica Neue Light" charset="0"/>
              </a:rPr>
              <a:t>train on one graph</a:t>
            </a:r>
          </a:p>
        </p:txBody>
      </p:sp>
      <p:sp>
        <p:nvSpPr>
          <p:cNvPr id="258" name="generalize to an entirely new graph"/>
          <p:cNvSpPr txBox="1"/>
          <p:nvPr/>
        </p:nvSpPr>
        <p:spPr>
          <a:xfrm>
            <a:off x="4986350" y="4511534"/>
            <a:ext cx="3060839" cy="4414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dirty="0">
                <a:ea typeface="Helvetica Neue Light" charset="0"/>
                <a:cs typeface="Helvetica Neue Light" charset="0"/>
              </a:rPr>
              <a:t>generalize to new graph</a:t>
            </a:r>
          </a:p>
        </p:txBody>
      </p:sp>
      <p:sp>
        <p:nvSpPr>
          <p:cNvPr id="259" name="Line"/>
          <p:cNvSpPr/>
          <p:nvPr/>
        </p:nvSpPr>
        <p:spPr>
          <a:xfrm>
            <a:off x="3657600" y="5525501"/>
            <a:ext cx="402515" cy="1"/>
          </a:xfrm>
          <a:prstGeom prst="line">
            <a:avLst/>
          </a:prstGeom>
          <a:ln w="50800">
            <a:solidFill>
              <a:schemeClr val="accent1"/>
            </a:solidFill>
            <a:bevel/>
            <a:tailEnd type="triangle"/>
          </a:ln>
        </p:spPr>
        <p:txBody>
          <a:bodyPr lIns="32145" tIns="32145" rIns="32145" bIns="32145"/>
          <a:lstStyle/>
          <a:p>
            <a:pPr defTabSz="321435">
              <a:defRPr sz="1200">
                <a:latin typeface="+mj-lt"/>
                <a:ea typeface="+mj-ea"/>
                <a:cs typeface="+mj-cs"/>
                <a:sym typeface="Helvetica"/>
              </a:defRPr>
            </a:pPr>
            <a:endParaRPr sz="844"/>
          </a:p>
        </p:txBody>
      </p:sp>
      <p:pic>
        <p:nvPicPr>
          <p:cNvPr id="3" name="Picture 2"/>
          <p:cNvPicPr>
            <a:picLocks noChangeAspect="1"/>
          </p:cNvPicPr>
          <p:nvPr/>
        </p:nvPicPr>
        <p:blipFill>
          <a:blip r:embed="rId2"/>
          <a:stretch>
            <a:fillRect/>
          </a:stretch>
        </p:blipFill>
        <p:spPr>
          <a:xfrm>
            <a:off x="7697894" y="2466171"/>
            <a:ext cx="575733" cy="389467"/>
          </a:xfrm>
          <a:prstGeom prst="rect">
            <a:avLst/>
          </a:prstGeom>
        </p:spPr>
      </p:pic>
      <p:pic>
        <p:nvPicPr>
          <p:cNvPr id="4" name="Picture 3"/>
          <p:cNvPicPr>
            <a:picLocks noChangeAspect="1"/>
          </p:cNvPicPr>
          <p:nvPr/>
        </p:nvPicPr>
        <p:blipFill>
          <a:blip r:embed="rId3"/>
          <a:stretch>
            <a:fillRect/>
          </a:stretch>
        </p:blipFill>
        <p:spPr>
          <a:xfrm>
            <a:off x="945360" y="1975597"/>
            <a:ext cx="2473369" cy="2346467"/>
          </a:xfrm>
          <a:prstGeom prst="rect">
            <a:avLst/>
          </a:prstGeom>
        </p:spPr>
      </p:pic>
      <p:pic>
        <p:nvPicPr>
          <p:cNvPr id="5" name="Picture 4"/>
          <p:cNvPicPr>
            <a:picLocks noChangeAspect="1"/>
          </p:cNvPicPr>
          <p:nvPr/>
        </p:nvPicPr>
        <p:blipFill>
          <a:blip r:embed="rId4"/>
          <a:stretch>
            <a:fillRect/>
          </a:stretch>
        </p:blipFill>
        <p:spPr>
          <a:xfrm>
            <a:off x="5575386" y="2478024"/>
            <a:ext cx="2073263" cy="1625600"/>
          </a:xfrm>
          <a:prstGeom prst="rect">
            <a:avLst/>
          </a:prstGeom>
        </p:spPr>
      </p:pic>
    </p:spTree>
    <p:extLst>
      <p:ext uri="{BB962C8B-B14F-4D97-AF65-F5344CB8AC3E}">
        <p14:creationId xmlns:p14="http://schemas.microsoft.com/office/powerpoint/2010/main" val="19929208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p:cNvSpPr/>
          <p:nvPr/>
        </p:nvSpPr>
        <p:spPr>
          <a:xfrm>
            <a:off x="3257908" y="1675120"/>
            <a:ext cx="2628184" cy="3177297"/>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262" name="Rectangle"/>
          <p:cNvSpPr/>
          <p:nvPr/>
        </p:nvSpPr>
        <p:spPr>
          <a:xfrm>
            <a:off x="121652" y="1699504"/>
            <a:ext cx="2628185" cy="3152913"/>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263" name="Rectangle"/>
          <p:cNvSpPr/>
          <p:nvPr/>
        </p:nvSpPr>
        <p:spPr>
          <a:xfrm>
            <a:off x="6293115" y="1687312"/>
            <a:ext cx="2719085" cy="3177297"/>
          </a:xfrm>
          <a:prstGeom prst="rect">
            <a:avLst/>
          </a:prstGeom>
          <a:solidFill>
            <a:srgbClr val="FFFFFF"/>
          </a:solidFill>
          <a:ln w="25400">
            <a:solidFill>
              <a:schemeClr val="accent1"/>
            </a:solidFill>
            <a:bevel/>
          </a:ln>
        </p:spPr>
        <p:txBody>
          <a:bodyPr lIns="35719" tIns="35719" rIns="35719" bIns="35719" anchor="ctr"/>
          <a:lstStyle/>
          <a:p>
            <a:endParaRPr sz="1265"/>
          </a:p>
        </p:txBody>
      </p:sp>
      <p:sp>
        <p:nvSpPr>
          <p:cNvPr id="264" name="This work: Learning to embed nodes, inductively (on evolving graphs)"/>
          <p:cNvSpPr txBox="1">
            <a:spLocks noGrp="1"/>
          </p:cNvSpPr>
          <p:nvPr>
            <p:ph type="title"/>
          </p:nvPr>
        </p:nvSpPr>
        <p:spPr>
          <a:prstGeom prst="rect">
            <a:avLst/>
          </a:prstGeom>
        </p:spPr>
        <p:txBody>
          <a:bodyPr/>
          <a:lstStyle/>
          <a:p>
            <a:r>
              <a:rPr lang="en-US" dirty="0"/>
              <a:t>Inductive Capability</a:t>
            </a:r>
            <a:endParaRPr dirty="0"/>
          </a:p>
        </p:txBody>
      </p:sp>
      <p:sp>
        <p:nvSpPr>
          <p:cNvPr id="265"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127</a:t>
            </a:fld>
            <a:endParaRPr/>
          </a:p>
        </p:txBody>
      </p:sp>
      <p:sp>
        <p:nvSpPr>
          <p:cNvPr id="377" name="Line"/>
          <p:cNvSpPr/>
          <p:nvPr/>
        </p:nvSpPr>
        <p:spPr>
          <a:xfrm flipV="1">
            <a:off x="8497824" y="2011679"/>
            <a:ext cx="12192" cy="207263"/>
          </a:xfrm>
          <a:prstGeom prst="line">
            <a:avLst/>
          </a:prstGeom>
          <a:noFill/>
          <a:ln w="25400" cap="flat">
            <a:solidFill>
              <a:srgbClr val="000000"/>
            </a:solidFill>
            <a:prstDash val="solid"/>
            <a:bevel/>
            <a:tailEnd type="triangle" w="med" len="med"/>
          </a:ln>
          <a:effectLst/>
        </p:spPr>
        <p:txBody>
          <a:bodyPr wrap="square" lIns="32145" tIns="32145" rIns="32145" bIns="32145" numCol="1" anchor="t">
            <a:noAutofit/>
          </a:bodyPr>
          <a:lstStyle/>
          <a:p>
            <a:pPr defTabSz="321435">
              <a:defRPr sz="1200">
                <a:latin typeface="+mj-lt"/>
                <a:ea typeface="+mj-ea"/>
                <a:cs typeface="+mj-cs"/>
                <a:sym typeface="Helvetica"/>
              </a:defRPr>
            </a:pPr>
            <a:endParaRPr sz="844"/>
          </a:p>
        </p:txBody>
      </p:sp>
      <p:sp>
        <p:nvSpPr>
          <p:cNvPr id="379" name="train at t=0"/>
          <p:cNvSpPr txBox="1"/>
          <p:nvPr/>
        </p:nvSpPr>
        <p:spPr>
          <a:xfrm>
            <a:off x="100529" y="4445033"/>
            <a:ext cx="2576026" cy="4003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lvl1pPr>
          </a:lstStyle>
          <a:p>
            <a:r>
              <a:rPr sz="2133" b="1" dirty="0">
                <a:latin typeface="Helvetica Neue" charset="0"/>
                <a:ea typeface="Helvetica Neue" charset="0"/>
                <a:cs typeface="Helvetica Neue" charset="0"/>
              </a:rPr>
              <a:t>train </a:t>
            </a:r>
            <a:r>
              <a:rPr lang="en-CA" sz="2133" b="1" dirty="0">
                <a:latin typeface="Helvetica Neue" charset="0"/>
                <a:ea typeface="Helvetica Neue" charset="0"/>
                <a:cs typeface="Helvetica Neue" charset="0"/>
              </a:rPr>
              <a:t>with snapshot</a:t>
            </a:r>
            <a:endParaRPr sz="2133" b="1" dirty="0">
              <a:latin typeface="Helvetica Neue" charset="0"/>
              <a:ea typeface="Helvetica Neue" charset="0"/>
              <a:cs typeface="Helvetica Neue" charset="0"/>
            </a:endParaRPr>
          </a:p>
        </p:txBody>
      </p:sp>
      <p:sp>
        <p:nvSpPr>
          <p:cNvPr id="380" name="new node arrives at t=1"/>
          <p:cNvSpPr txBox="1"/>
          <p:nvPr/>
        </p:nvSpPr>
        <p:spPr>
          <a:xfrm>
            <a:off x="3261172" y="4445033"/>
            <a:ext cx="2427136" cy="40036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defRPr sz="2400"/>
            </a:lvl1pPr>
          </a:lstStyle>
          <a:p>
            <a:r>
              <a:rPr sz="2133" b="1" dirty="0">
                <a:latin typeface="Helvetica Neue" charset="0"/>
                <a:ea typeface="Helvetica Neue" charset="0"/>
                <a:cs typeface="Helvetica Neue" charset="0"/>
              </a:rPr>
              <a:t>new node arrives</a:t>
            </a:r>
          </a:p>
        </p:txBody>
      </p:sp>
      <p:sp>
        <p:nvSpPr>
          <p:cNvPr id="381" name="generate embedding for new node at t=2"/>
          <p:cNvSpPr txBox="1"/>
          <p:nvPr/>
        </p:nvSpPr>
        <p:spPr>
          <a:xfrm>
            <a:off x="6295827" y="4140264"/>
            <a:ext cx="2746573" cy="728597"/>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2400"/>
            </a:lvl1pPr>
          </a:lstStyle>
          <a:p>
            <a:r>
              <a:rPr sz="2133" b="1" dirty="0">
                <a:latin typeface="Helvetica Neue" charset="0"/>
                <a:ea typeface="Helvetica Neue" charset="0"/>
                <a:cs typeface="Helvetica Neue" charset="0"/>
              </a:rPr>
              <a:t>generate embedding for new node</a:t>
            </a:r>
          </a:p>
        </p:txBody>
      </p:sp>
      <p:sp>
        <p:nvSpPr>
          <p:cNvPr id="382" name="Many application settings constantly encounter previously unseen nodes."/>
          <p:cNvSpPr txBox="1"/>
          <p:nvPr/>
        </p:nvSpPr>
        <p:spPr>
          <a:xfrm>
            <a:off x="100528" y="5019547"/>
            <a:ext cx="8794716"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3100"/>
            </a:pPr>
            <a:r>
              <a:rPr sz="2180" dirty="0">
                <a:solidFill>
                  <a:schemeClr val="accent2"/>
                </a:solidFill>
                <a:latin typeface="Helvetica Neue Light" charset="0"/>
                <a:ea typeface="Helvetica Neue Light" charset="0"/>
                <a:cs typeface="Helvetica Neue Light" charset="0"/>
              </a:rPr>
              <a:t>Many application settings constantly encounter previously </a:t>
            </a:r>
            <a:r>
              <a:rPr sz="2180" dirty="0">
                <a:solidFill>
                  <a:schemeClr val="accent2"/>
                </a:solidFill>
                <a:latin typeface="Helvetica Neue Light" charset="0"/>
                <a:ea typeface="Helvetica Neue Light" charset="0"/>
                <a:cs typeface="Helvetica Neue Light" charset="0"/>
                <a:sym typeface="Helvetica Neue"/>
              </a:rPr>
              <a:t>unseen nodes.</a:t>
            </a:r>
          </a:p>
        </p:txBody>
      </p:sp>
      <p:sp>
        <p:nvSpPr>
          <p:cNvPr id="383" name="e.g., Reddit, YouTube, GoogleScholar, …."/>
          <p:cNvSpPr txBox="1"/>
          <p:nvPr/>
        </p:nvSpPr>
        <p:spPr>
          <a:xfrm>
            <a:off x="109459" y="5395172"/>
            <a:ext cx="5020991"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defRPr sz="3100">
                <a:solidFill>
                  <a:srgbClr val="535353"/>
                </a:solidFill>
              </a:defRPr>
            </a:lvl1pPr>
          </a:lstStyle>
          <a:p>
            <a:r>
              <a:rPr sz="2180" dirty="0">
                <a:latin typeface="Helvetica Neue Light" charset="0"/>
                <a:ea typeface="Helvetica Neue Light" charset="0"/>
                <a:cs typeface="Helvetica Neue Light" charset="0"/>
              </a:rPr>
              <a:t>e.g., Reddit, YouTube, GoogleScholar, ….</a:t>
            </a:r>
          </a:p>
        </p:txBody>
      </p:sp>
      <p:sp>
        <p:nvSpPr>
          <p:cNvPr id="384" name="Need to generate new embeddings “on the fly”"/>
          <p:cNvSpPr txBox="1"/>
          <p:nvPr/>
        </p:nvSpPr>
        <p:spPr>
          <a:xfrm>
            <a:off x="90557" y="5912516"/>
            <a:ext cx="5641417" cy="4076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3100"/>
            </a:pPr>
            <a:r>
              <a:rPr sz="2180" dirty="0">
                <a:solidFill>
                  <a:schemeClr val="accent2"/>
                </a:solidFill>
                <a:latin typeface="Helvetica Neue Light" charset="0"/>
                <a:ea typeface="Helvetica Neue Light" charset="0"/>
                <a:cs typeface="Helvetica Neue Light" charset="0"/>
              </a:rPr>
              <a:t>Need to generate new embeddings </a:t>
            </a:r>
            <a:r>
              <a:rPr sz="2180" dirty="0">
                <a:solidFill>
                  <a:schemeClr val="accent2"/>
                </a:solidFill>
                <a:latin typeface="Helvetica Neue Light" charset="0"/>
                <a:ea typeface="Helvetica Neue Light" charset="0"/>
                <a:cs typeface="Helvetica Neue Light" charset="0"/>
                <a:sym typeface="Helvetica Neue"/>
              </a:rPr>
              <a:t>“on the fly”</a:t>
            </a:r>
          </a:p>
        </p:txBody>
      </p:sp>
      <p:pic>
        <p:nvPicPr>
          <p:cNvPr id="127" name="Picture 126"/>
          <p:cNvPicPr>
            <a:picLocks noChangeAspect="1"/>
          </p:cNvPicPr>
          <p:nvPr/>
        </p:nvPicPr>
        <p:blipFill>
          <a:blip r:embed="rId2"/>
          <a:stretch>
            <a:fillRect/>
          </a:stretch>
        </p:blipFill>
        <p:spPr>
          <a:xfrm>
            <a:off x="8344070" y="1722459"/>
            <a:ext cx="575733" cy="389467"/>
          </a:xfrm>
          <a:prstGeom prst="rect">
            <a:avLst/>
          </a:prstGeom>
        </p:spPr>
      </p:pic>
      <p:pic>
        <p:nvPicPr>
          <p:cNvPr id="4" name="Picture 3"/>
          <p:cNvPicPr>
            <a:picLocks noChangeAspect="1"/>
          </p:cNvPicPr>
          <p:nvPr/>
        </p:nvPicPr>
        <p:blipFill>
          <a:blip r:embed="rId3"/>
          <a:stretch>
            <a:fillRect/>
          </a:stretch>
        </p:blipFill>
        <p:spPr>
          <a:xfrm>
            <a:off x="444056" y="2301613"/>
            <a:ext cx="1817840" cy="1910723"/>
          </a:xfrm>
          <a:prstGeom prst="rect">
            <a:avLst/>
          </a:prstGeom>
        </p:spPr>
      </p:pic>
      <p:pic>
        <p:nvPicPr>
          <p:cNvPr id="5" name="Picture 4"/>
          <p:cNvPicPr>
            <a:picLocks noChangeAspect="1"/>
          </p:cNvPicPr>
          <p:nvPr/>
        </p:nvPicPr>
        <p:blipFill>
          <a:blip r:embed="rId4"/>
          <a:stretch>
            <a:fillRect/>
          </a:stretch>
        </p:blipFill>
        <p:spPr>
          <a:xfrm>
            <a:off x="3542267" y="2259342"/>
            <a:ext cx="1873263" cy="1892033"/>
          </a:xfrm>
          <a:prstGeom prst="rect">
            <a:avLst/>
          </a:prstGeom>
        </p:spPr>
      </p:pic>
      <p:pic>
        <p:nvPicPr>
          <p:cNvPr id="6" name="Picture 5"/>
          <p:cNvPicPr>
            <a:picLocks noChangeAspect="1"/>
          </p:cNvPicPr>
          <p:nvPr/>
        </p:nvPicPr>
        <p:blipFill>
          <a:blip r:embed="rId5"/>
          <a:stretch>
            <a:fillRect/>
          </a:stretch>
        </p:blipFill>
        <p:spPr>
          <a:xfrm>
            <a:off x="6614651" y="2160828"/>
            <a:ext cx="1970799" cy="1990547"/>
          </a:xfrm>
          <a:prstGeom prst="rect">
            <a:avLst/>
          </a:prstGeom>
        </p:spPr>
      </p:pic>
    </p:spTree>
    <p:extLst>
      <p:ext uri="{BB962C8B-B14F-4D97-AF65-F5344CB8AC3E}">
        <p14:creationId xmlns:p14="http://schemas.microsoft.com/office/powerpoint/2010/main" val="7176618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Quick Recap</a:t>
            </a:r>
          </a:p>
        </p:txBody>
      </p:sp>
      <p:sp>
        <p:nvSpPr>
          <p:cNvPr id="5" name="Slide Number Placeholder 4"/>
          <p:cNvSpPr>
            <a:spLocks noGrp="1"/>
          </p:cNvSpPr>
          <p:nvPr>
            <p:ph type="sldNum" sz="quarter" idx="12"/>
          </p:nvPr>
        </p:nvSpPr>
        <p:spPr/>
        <p:txBody>
          <a:bodyPr/>
          <a:lstStyle/>
          <a:p>
            <a:fld id="{4D267013-DFFC-4352-B274-32112D0CCE19}" type="slidenum">
              <a:rPr lang="en-US" smtClean="0"/>
              <a:t>128</a:t>
            </a:fld>
            <a:endParaRPr lang="en-US"/>
          </a:p>
        </p:txBody>
      </p:sp>
      <p:sp>
        <p:nvSpPr>
          <p:cNvPr id="3" name="Content Placeholder 2"/>
          <p:cNvSpPr>
            <a:spLocks noGrp="1"/>
          </p:cNvSpPr>
          <p:nvPr>
            <p:ph idx="1"/>
          </p:nvPr>
        </p:nvSpPr>
        <p:spPr>
          <a:xfrm>
            <a:off x="101600" y="1700808"/>
            <a:ext cx="8940800" cy="2497371"/>
          </a:xfrm>
        </p:spPr>
        <p:txBody>
          <a:bodyPr>
            <a:normAutofit/>
          </a:bodyPr>
          <a:lstStyle/>
          <a:p>
            <a:pPr marL="0" indent="0">
              <a:buNone/>
            </a:pPr>
            <a:r>
              <a:rPr lang="en-CA" b="1" dirty="0">
                <a:solidFill>
                  <a:schemeClr val="accent2"/>
                </a:solidFill>
              </a:rPr>
              <a:t>Basic variant: </a:t>
            </a:r>
            <a:r>
              <a:rPr lang="en-CA" dirty="0"/>
              <a:t>Generate node embeddings by aggregating neighborhood information.</a:t>
            </a:r>
          </a:p>
          <a:p>
            <a:pPr lvl="1"/>
            <a:r>
              <a:rPr lang="en-CA" dirty="0">
                <a:solidFill>
                  <a:schemeClr val="accent2"/>
                </a:solidFill>
              </a:rPr>
              <a:t>Allows for parameter sharing in the encoder.</a:t>
            </a:r>
          </a:p>
          <a:p>
            <a:pPr lvl="1"/>
            <a:r>
              <a:rPr lang="en-CA" dirty="0">
                <a:solidFill>
                  <a:schemeClr val="accent2"/>
                </a:solidFill>
              </a:rPr>
              <a:t>Allows for inductive learning.</a:t>
            </a:r>
          </a:p>
          <a:p>
            <a:pPr marL="0" indent="0">
              <a:buNone/>
            </a:pPr>
            <a:endParaRPr lang="en-CA" dirty="0">
              <a:solidFill>
                <a:schemeClr val="accent1"/>
              </a:solidFill>
            </a:endParaRPr>
          </a:p>
        </p:txBody>
      </p:sp>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2722545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Graph Convolutional Networks (GCNs)</a:t>
            </a:r>
          </a:p>
        </p:txBody>
      </p:sp>
      <p:sp>
        <p:nvSpPr>
          <p:cNvPr id="5" name="Slide Number Placeholder 4"/>
          <p:cNvSpPr>
            <a:spLocks noGrp="1"/>
          </p:cNvSpPr>
          <p:nvPr>
            <p:ph type="sldNum" sz="quarter" idx="12"/>
          </p:nvPr>
        </p:nvSpPr>
        <p:spPr/>
        <p:txBody>
          <a:bodyPr/>
          <a:lstStyle/>
          <a:p>
            <a:fld id="{4D267013-DFFC-4352-B274-32112D0CCE19}" type="slidenum">
              <a:rPr lang="en-US" smtClean="0"/>
              <a:t>129</a:t>
            </a:fld>
            <a:endParaRPr lang="en-US"/>
          </a:p>
        </p:txBody>
      </p:sp>
      <p:sp>
        <p:nvSpPr>
          <p:cNvPr id="3" name="Content Placeholder 2"/>
          <p:cNvSpPr>
            <a:spLocks noGrp="1"/>
          </p:cNvSpPr>
          <p:nvPr>
            <p:ph idx="1"/>
          </p:nvPr>
        </p:nvSpPr>
        <p:spPr>
          <a:xfrm>
            <a:off x="207264" y="1700808"/>
            <a:ext cx="8936736" cy="778271"/>
          </a:xfrm>
        </p:spPr>
        <p:txBody>
          <a:bodyPr>
            <a:normAutofit/>
          </a:bodyPr>
          <a:lstStyle/>
          <a:p>
            <a:pPr marL="0" indent="0">
              <a:buNone/>
            </a:pPr>
            <a:r>
              <a:rPr lang="en-US" dirty="0"/>
              <a:t>Variation on the neighborhood aggregation idea:</a:t>
            </a:r>
          </a:p>
        </p:txBody>
      </p:sp>
      <p:pic>
        <p:nvPicPr>
          <p:cNvPr id="24" name="Picture 23"/>
          <p:cNvPicPr>
            <a:picLocks noChangeAspect="1"/>
          </p:cNvPicPr>
          <p:nvPr/>
        </p:nvPicPr>
        <p:blipFill>
          <a:blip r:embed="rId2"/>
          <a:stretch>
            <a:fillRect/>
          </a:stretch>
        </p:blipFill>
        <p:spPr>
          <a:xfrm>
            <a:off x="611560" y="2816096"/>
            <a:ext cx="7473696" cy="1572136"/>
          </a:xfrm>
          <a:prstGeom prst="rect">
            <a:avLst/>
          </a:prstGeom>
        </p:spPr>
      </p:pic>
      <p:sp>
        <p:nvSpPr>
          <p:cNvPr id="6" name="TextBox 5">
            <a:extLst>
              <a:ext uri="{FF2B5EF4-FFF2-40B4-BE49-F238E27FC236}">
                <a16:creationId xmlns:a16="http://schemas.microsoft.com/office/drawing/2014/main" id="{355CCCBE-F8FE-4C29-A29C-E3486B48EF1A}"/>
              </a:ext>
            </a:extLst>
          </p:cNvPr>
          <p:cNvSpPr txBox="1"/>
          <p:nvPr/>
        </p:nvSpPr>
        <p:spPr>
          <a:xfrm>
            <a:off x="144649" y="6008468"/>
            <a:ext cx="8854702" cy="369332"/>
          </a:xfrm>
          <a:prstGeom prst="rect">
            <a:avLst/>
          </a:prstGeom>
          <a:noFill/>
        </p:spPr>
        <p:txBody>
          <a:bodyPr wrap="square" rtlCol="0">
            <a:spAutoFit/>
          </a:bodyPr>
          <a:lstStyle/>
          <a:p>
            <a:r>
              <a:rPr lang="en-US" dirty="0" err="1">
                <a:solidFill>
                  <a:schemeClr val="accent3">
                    <a:lumMod val="75000"/>
                  </a:schemeClr>
                </a:solidFill>
              </a:rPr>
              <a:t>Kipf</a:t>
            </a:r>
            <a:r>
              <a:rPr lang="en-US" dirty="0">
                <a:solidFill>
                  <a:schemeClr val="accent3">
                    <a:lumMod val="75000"/>
                  </a:schemeClr>
                </a:solidFill>
              </a:rPr>
              <a:t> et al., 2017. </a:t>
            </a:r>
            <a:r>
              <a:rPr lang="en-US" i="1" dirty="0" err="1">
                <a:solidFill>
                  <a:schemeClr val="accent3">
                    <a:lumMod val="75000"/>
                  </a:schemeClr>
                </a:solidFill>
              </a:rPr>
              <a:t>Semisupervised</a:t>
            </a:r>
            <a:r>
              <a:rPr lang="en-US" i="1" dirty="0">
                <a:solidFill>
                  <a:schemeClr val="accent3">
                    <a:lumMod val="75000"/>
                  </a:schemeClr>
                </a:solidFill>
              </a:rPr>
              <a:t> Classification with Graph Convolutional Networks</a:t>
            </a:r>
            <a:r>
              <a:rPr lang="en-US" dirty="0">
                <a:solidFill>
                  <a:schemeClr val="accent3">
                    <a:lumMod val="75000"/>
                  </a:schemeClr>
                </a:solidFill>
              </a:rPr>
              <a:t>. ICLR.</a:t>
            </a:r>
          </a:p>
        </p:txBody>
      </p:sp>
    </p:spTree>
    <p:extLst>
      <p:ext uri="{BB962C8B-B14F-4D97-AF65-F5344CB8AC3E}">
        <p14:creationId xmlns:p14="http://schemas.microsoft.com/office/powerpoint/2010/main" val="2089838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13</a:t>
            </a:fld>
            <a:endParaRPr lang="el-GR" dirty="0"/>
          </a:p>
        </p:txBody>
      </p:sp>
      <mc:AlternateContent xmlns:mc="http://schemas.openxmlformats.org/markup-compatibility/2006" xmlns:a14="http://schemas.microsoft.com/office/drawing/2010/main">
        <mc:Choice Requires="a14">
          <p:sp>
            <p:nvSpPr>
              <p:cNvPr id="7" name="TextBox 6"/>
              <p:cNvSpPr txBox="1"/>
              <p:nvPr/>
            </p:nvSpPr>
            <p:spPr>
              <a:xfrm>
                <a:off x="426016" y="3272022"/>
                <a:ext cx="7734112" cy="795731"/>
              </a:xfrm>
              <a:prstGeom prst="rect">
                <a:avLst/>
              </a:prstGeom>
              <a:noFill/>
            </p:spPr>
            <p:txBody>
              <a:bodyPr wrap="square" rtlCol="0">
                <a:spAutoFit/>
              </a:bodyPr>
              <a:lstStyle/>
              <a:p>
                <a14:m>
                  <m:oMath xmlns:m="http://schemas.openxmlformats.org/officeDocument/2006/math">
                    <m:r>
                      <a:rPr lang="en-US" sz="4000" b="0" i="1" smtClean="0">
                        <a:latin typeface="Cambria Math"/>
                      </a:rPr>
                      <m:t>𝐿</m:t>
                    </m:r>
                    <m:r>
                      <a:rPr lang="en-US" sz="4000" b="0" i="1" smtClean="0">
                        <a:latin typeface="Cambria Math"/>
                      </a:rPr>
                      <m:t> =   </m:t>
                    </m:r>
                    <m:nary>
                      <m:naryPr>
                        <m:chr m:val="∑"/>
                        <m:supHide m:val="on"/>
                        <m:ctrlPr>
                          <a:rPr lang="en-US" sz="4000" i="1" smtClean="0">
                            <a:latin typeface="Cambria Math" panose="02040503050406030204" pitchFamily="18" charset="0"/>
                          </a:rPr>
                        </m:ctrlPr>
                      </m:naryPr>
                      <m:sub>
                        <m:r>
                          <a:rPr lang="en-US" sz="4000" b="0" i="1" smtClean="0">
                            <a:solidFill>
                              <a:schemeClr val="accent3">
                                <a:lumMod val="75000"/>
                              </a:schemeClr>
                            </a:solidFill>
                            <a:latin typeface="Cambria Math" panose="02040503050406030204" pitchFamily="18" charset="0"/>
                          </a:rPr>
                          <m:t>𝑖</m:t>
                        </m:r>
                        <m:r>
                          <a:rPr lang="en-US" sz="4000" b="0" i="1" smtClean="0">
                            <a:solidFill>
                              <a:schemeClr val="accent3">
                                <a:lumMod val="75000"/>
                              </a:schemeClr>
                            </a:solidFill>
                            <a:latin typeface="Cambria Math" panose="02040503050406030204" pitchFamily="18" charset="0"/>
                          </a:rPr>
                          <m:t>,</m:t>
                        </m:r>
                        <m:r>
                          <a:rPr lang="en-US" sz="4000" b="0" i="1" smtClean="0">
                            <a:solidFill>
                              <a:schemeClr val="accent3">
                                <a:lumMod val="75000"/>
                              </a:schemeClr>
                            </a:solidFill>
                            <a:latin typeface="Cambria Math" panose="02040503050406030204" pitchFamily="18" charset="0"/>
                          </a:rPr>
                          <m:t>𝑗</m:t>
                        </m:r>
                        <m:r>
                          <m:rPr>
                            <m:brk m:alnAt="7"/>
                          </m:rPr>
                          <a:rPr lang="en-US" sz="4000" b="0" i="1" smtClean="0">
                            <a:solidFill>
                              <a:schemeClr val="accent3">
                                <a:lumMod val="75000"/>
                              </a:schemeClr>
                            </a:solidFill>
                            <a:latin typeface="Cambria Math"/>
                          </a:rPr>
                          <m:t> </m:t>
                        </m:r>
                        <m:r>
                          <a:rPr lang="en-US" sz="4000" b="0" i="1" smtClean="0">
                            <a:solidFill>
                              <a:schemeClr val="accent3">
                                <a:lumMod val="75000"/>
                              </a:schemeClr>
                            </a:solidFill>
                            <a:latin typeface="Cambria Math"/>
                          </a:rPr>
                          <m:t> </m:t>
                        </m:r>
                        <m:r>
                          <a:rPr lang="en-US" sz="4000" b="0" i="1" smtClean="0">
                            <a:solidFill>
                              <a:schemeClr val="accent3">
                                <a:lumMod val="75000"/>
                              </a:schemeClr>
                            </a:solidFill>
                            <a:latin typeface="Cambria Math"/>
                            <a:ea typeface="Cambria Math"/>
                          </a:rPr>
                          <m:t>∈  </m:t>
                        </m:r>
                        <m:r>
                          <a:rPr lang="en-US" sz="4000" b="0" i="1" smtClean="0">
                            <a:solidFill>
                              <a:schemeClr val="accent3">
                                <a:lumMod val="75000"/>
                              </a:schemeClr>
                            </a:solidFill>
                            <a:latin typeface="Cambria Math"/>
                            <a:ea typeface="Cambria Math"/>
                          </a:rPr>
                          <m:t>𝑉</m:t>
                        </m:r>
                        <m:r>
                          <a:rPr lang="en-US" sz="4000" b="0" i="1" smtClean="0">
                            <a:solidFill>
                              <a:schemeClr val="accent3">
                                <a:lumMod val="75000"/>
                              </a:schemeClr>
                            </a:solidFill>
                            <a:latin typeface="Cambria Math"/>
                            <a:ea typeface="Cambria Math"/>
                          </a:rPr>
                          <m:t> </m:t>
                        </m:r>
                        <m:r>
                          <a:rPr lang="en-US" sz="4000" b="0" i="1" smtClean="0">
                            <a:solidFill>
                              <a:schemeClr val="accent3">
                                <a:lumMod val="75000"/>
                              </a:schemeClr>
                            </a:solidFill>
                            <a:latin typeface="Cambria Math"/>
                            <a:ea typeface="Cambria Math"/>
                          </a:rPr>
                          <m:t>𝑥</m:t>
                        </m:r>
                        <m:r>
                          <a:rPr lang="en-US" sz="4000" b="0" i="1" smtClean="0">
                            <a:solidFill>
                              <a:schemeClr val="accent3">
                                <a:lumMod val="75000"/>
                              </a:schemeClr>
                            </a:solidFill>
                            <a:latin typeface="Cambria Math"/>
                            <a:ea typeface="Cambria Math"/>
                          </a:rPr>
                          <m:t>  </m:t>
                        </m:r>
                        <m:r>
                          <a:rPr lang="en-US" sz="4000" b="0" i="1" smtClean="0">
                            <a:solidFill>
                              <a:schemeClr val="accent3">
                                <a:lumMod val="75000"/>
                              </a:schemeClr>
                            </a:solidFill>
                            <a:latin typeface="Cambria Math"/>
                            <a:ea typeface="Cambria Math"/>
                          </a:rPr>
                          <m:t>𝑉</m:t>
                        </m:r>
                        <m:r>
                          <a:rPr lang="en-US" sz="4000" b="0" i="1" smtClean="0">
                            <a:solidFill>
                              <a:schemeClr val="accent3">
                                <a:lumMod val="75000"/>
                              </a:schemeClr>
                            </a:solidFill>
                            <a:latin typeface="Cambria Math"/>
                            <a:ea typeface="Cambria Math"/>
                          </a:rPr>
                          <m:t> </m:t>
                        </m:r>
                      </m:sub>
                      <m:sup/>
                      <m:e>
                        <m:r>
                          <a:rPr lang="en-US" sz="4000" b="0" i="1" smtClean="0">
                            <a:latin typeface="Cambria Math"/>
                          </a:rPr>
                          <m:t>||</m:t>
                        </m:r>
                        <m:sSub>
                          <m:sSubPr>
                            <m:ctrlPr>
                              <a:rPr lang="en-US" sz="4000" b="0" i="1" smtClean="0">
                                <a:solidFill>
                                  <a:schemeClr val="tx2">
                                    <a:lumMod val="60000"/>
                                    <a:lumOff val="40000"/>
                                  </a:schemeClr>
                                </a:solidFill>
                                <a:latin typeface="Cambria Math" panose="02040503050406030204" pitchFamily="18" charset="0"/>
                              </a:rPr>
                            </m:ctrlPr>
                          </m:sSubPr>
                          <m:e>
                            <m:r>
                              <a:rPr lang="en-US" sz="4000" b="0" i="1" smtClean="0">
                                <a:solidFill>
                                  <a:schemeClr val="tx2">
                                    <a:lumMod val="60000"/>
                                    <a:lumOff val="40000"/>
                                  </a:schemeClr>
                                </a:solidFill>
                                <a:latin typeface="Cambria Math"/>
                              </a:rPr>
                              <m:t>𝐴</m:t>
                            </m:r>
                          </m:e>
                          <m:sub>
                            <m:r>
                              <a:rPr lang="en-US" sz="4000" b="0" i="1" smtClean="0">
                                <a:solidFill>
                                  <a:schemeClr val="tx2">
                                    <a:lumMod val="60000"/>
                                    <a:lumOff val="40000"/>
                                  </a:schemeClr>
                                </a:solidFill>
                                <a:latin typeface="Cambria Math"/>
                              </a:rPr>
                              <m:t>𝑖𝑗</m:t>
                            </m:r>
                          </m:sub>
                        </m:sSub>
                      </m:e>
                    </m:nary>
                  </m:oMath>
                </a14:m>
                <a:r>
                  <a:rPr lang="en-US" sz="4000" dirty="0"/>
                  <a:t> - </a:t>
                </a:r>
                <a14:m>
                  <m:oMath xmlns:m="http://schemas.openxmlformats.org/officeDocument/2006/math">
                    <m:sSubSup>
                      <m:sSubSupPr>
                        <m:ctrlPr>
                          <a:rPr lang="en-US" sz="4000" i="1" smtClean="0">
                            <a:solidFill>
                              <a:schemeClr val="accent4">
                                <a:lumMod val="75000"/>
                              </a:schemeClr>
                            </a:solidFill>
                            <a:latin typeface="Cambria Math" panose="02040503050406030204" pitchFamily="18" charset="0"/>
                          </a:rPr>
                        </m:ctrlPr>
                      </m:sSubSupPr>
                      <m:e>
                        <m:r>
                          <a:rPr lang="en-US" sz="4000" b="0" i="1" smtClean="0">
                            <a:solidFill>
                              <a:schemeClr val="accent4">
                                <a:lumMod val="75000"/>
                              </a:schemeClr>
                            </a:solidFill>
                            <a:latin typeface="Cambria Math"/>
                          </a:rPr>
                          <m:t>𝑧</m:t>
                        </m:r>
                      </m:e>
                      <m:sub>
                        <m:r>
                          <a:rPr lang="en-US" sz="4000" b="0" i="1" smtClean="0">
                            <a:solidFill>
                              <a:schemeClr val="accent4">
                                <a:lumMod val="75000"/>
                              </a:schemeClr>
                            </a:solidFill>
                            <a:latin typeface="Cambria Math" panose="02040503050406030204" pitchFamily="18" charset="0"/>
                          </a:rPr>
                          <m:t>𝑖</m:t>
                        </m:r>
                      </m:sub>
                      <m:sup/>
                    </m:sSubSup>
                  </m:oMath>
                </a14:m>
                <a:r>
                  <a:rPr lang="en-US" sz="4000" dirty="0">
                    <a:solidFill>
                      <a:schemeClr val="accent4">
                        <a:lumMod val="75000"/>
                      </a:schemeClr>
                    </a:solidFill>
                  </a:rPr>
                  <a:t> </a:t>
                </a:r>
                <a14:m>
                  <m:oMath xmlns:m="http://schemas.openxmlformats.org/officeDocument/2006/math">
                    <m:sSubSup>
                      <m:sSubSupPr>
                        <m:ctrlPr>
                          <a:rPr lang="en-US" sz="4000" i="1" smtClean="0">
                            <a:solidFill>
                              <a:schemeClr val="accent4">
                                <a:lumMod val="75000"/>
                              </a:schemeClr>
                            </a:solidFill>
                            <a:latin typeface="Cambria Math" panose="02040503050406030204" pitchFamily="18" charset="0"/>
                          </a:rPr>
                        </m:ctrlPr>
                      </m:sSubSupPr>
                      <m:e>
                        <m:r>
                          <a:rPr lang="en-US" sz="4000" i="1" smtClean="0">
                            <a:solidFill>
                              <a:schemeClr val="accent4">
                                <a:lumMod val="75000"/>
                              </a:schemeClr>
                            </a:solidFill>
                            <a:latin typeface="Cambria Math" panose="02040503050406030204" pitchFamily="18" charset="0"/>
                            <a:ea typeface="Cambria Math" panose="02040503050406030204" pitchFamily="18" charset="0"/>
                          </a:rPr>
                          <m:t>∙</m:t>
                        </m:r>
                        <m:r>
                          <a:rPr lang="en-US" sz="4000" b="0" i="1" smtClean="0">
                            <a:solidFill>
                              <a:schemeClr val="accent4">
                                <a:lumMod val="75000"/>
                              </a:schemeClr>
                            </a:solidFill>
                            <a:latin typeface="Cambria Math"/>
                          </a:rPr>
                          <m:t>𝑧</m:t>
                        </m:r>
                      </m:e>
                      <m:sub>
                        <m:r>
                          <a:rPr lang="en-US" sz="4000" b="0" i="1" smtClean="0">
                            <a:solidFill>
                              <a:schemeClr val="accent4">
                                <a:lumMod val="75000"/>
                              </a:schemeClr>
                            </a:solidFill>
                            <a:latin typeface="Cambria Math" panose="02040503050406030204" pitchFamily="18" charset="0"/>
                          </a:rPr>
                          <m:t>𝑗</m:t>
                        </m:r>
                      </m:sub>
                      <m:sup>
                        <m:r>
                          <a:rPr lang="en-US" sz="4000" b="0" i="1" smtClean="0">
                            <a:solidFill>
                              <a:schemeClr val="accent4">
                                <a:lumMod val="75000"/>
                              </a:schemeClr>
                            </a:solidFill>
                            <a:latin typeface="Cambria Math"/>
                          </a:rPr>
                          <m:t> </m:t>
                        </m:r>
                      </m:sup>
                    </m:sSubSup>
                    <m:r>
                      <a:rPr lang="en-US" sz="4000" b="0" i="1" smtClean="0">
                        <a:latin typeface="Cambria Math"/>
                      </a:rPr>
                      <m:t>||</m:t>
                    </m:r>
                    <m:r>
                      <a:rPr lang="en-US" sz="4000" b="0" i="1" baseline="30000" smtClean="0">
                        <a:latin typeface="Cambria Math"/>
                      </a:rPr>
                      <m:t>2</m:t>
                    </m:r>
                  </m:oMath>
                </a14:m>
                <a:endParaRPr lang="en-US" sz="4000" baseline="30000" dirty="0"/>
              </a:p>
            </p:txBody>
          </p:sp>
        </mc:Choice>
        <mc:Fallback xmlns="">
          <p:sp>
            <p:nvSpPr>
              <p:cNvPr id="7" name="TextBox 6"/>
              <p:cNvSpPr txBox="1">
                <a:spLocks noRot="1" noChangeAspect="1" noMove="1" noResize="1" noEditPoints="1" noAdjustHandles="1" noChangeArrowheads="1" noChangeShapeType="1" noTextEdit="1"/>
              </p:cNvSpPr>
              <p:nvPr/>
            </p:nvSpPr>
            <p:spPr>
              <a:xfrm>
                <a:off x="426016" y="3272022"/>
                <a:ext cx="7734112" cy="795731"/>
              </a:xfrm>
              <a:prstGeom prst="rect">
                <a:avLst/>
              </a:prstGeom>
              <a:blipFill rotWithShape="0">
                <a:blip r:embed="rId2"/>
                <a:stretch>
                  <a:fillRect t="-8462" b="-26923"/>
                </a:stretch>
              </a:blipFill>
            </p:spPr>
            <p:txBody>
              <a:bodyPr/>
              <a:lstStyle/>
              <a:p>
                <a:r>
                  <a:rPr lang="el-GR">
                    <a:noFill/>
                  </a:rPr>
                  <a:t> </a:t>
                </a:r>
              </a:p>
            </p:txBody>
          </p:sp>
        </mc:Fallback>
      </mc:AlternateContent>
      <p:sp>
        <p:nvSpPr>
          <p:cNvPr id="8" name="TextBox 7"/>
          <p:cNvSpPr txBox="1"/>
          <p:nvPr/>
        </p:nvSpPr>
        <p:spPr>
          <a:xfrm>
            <a:off x="1259632" y="4299370"/>
            <a:ext cx="2684036" cy="457087"/>
          </a:xfrm>
          <a:prstGeom prst="rect">
            <a:avLst/>
          </a:prstGeom>
          <a:noFill/>
          <a:ln>
            <a:noFill/>
          </a:ln>
        </p:spPr>
        <p:txBody>
          <a:bodyPr wrap="square" lIns="91425" tIns="91425" rIns="91425" bIns="91425" rtlCol="0" anchor="t" anchorCtr="0">
            <a:noAutofit/>
          </a:bodyPr>
          <a:lstStyle/>
          <a:p>
            <a:pPr algn="ctr"/>
            <a:r>
              <a:rPr lang="en-US" dirty="0">
                <a:solidFill>
                  <a:schemeClr val="accent3"/>
                </a:solidFill>
                <a:ea typeface="Helvetica Neue Light" charset="0"/>
                <a:cs typeface="Helvetica Neue Light" charset="0"/>
                <a:sym typeface="Open Sans"/>
              </a:rPr>
              <a:t>sum over all node pairs </a:t>
            </a:r>
          </a:p>
        </p:txBody>
      </p:sp>
      <p:sp>
        <p:nvSpPr>
          <p:cNvPr id="9" name="TextBox 8"/>
          <p:cNvSpPr txBox="1"/>
          <p:nvPr/>
        </p:nvSpPr>
        <p:spPr>
          <a:xfrm>
            <a:off x="323528" y="1529208"/>
            <a:ext cx="7476560" cy="1206035"/>
          </a:xfrm>
          <a:prstGeom prst="rect">
            <a:avLst/>
          </a:prstGeom>
          <a:noFill/>
          <a:ln>
            <a:noFill/>
          </a:ln>
        </p:spPr>
        <p:txBody>
          <a:bodyPr wrap="square" lIns="91425" tIns="91425" rIns="91425" bIns="91425" rtlCol="0" anchor="t" anchorCtr="0">
            <a:noAutofit/>
          </a:bodyPr>
          <a:lstStyle/>
          <a:p>
            <a:r>
              <a:rPr lang="en-US" sz="3200" dirty="0">
                <a:ea typeface="Helvetica Neue Light" charset="0"/>
                <a:cs typeface="Helvetica Neue Light" charset="0"/>
                <a:sym typeface="Open Sans"/>
              </a:rPr>
              <a:t>The loss that what we want to minimize</a:t>
            </a:r>
          </a:p>
        </p:txBody>
      </p:sp>
      <p:sp>
        <p:nvSpPr>
          <p:cNvPr id="10" name="TextBox 9"/>
          <p:cNvSpPr txBox="1"/>
          <p:nvPr/>
        </p:nvSpPr>
        <p:spPr>
          <a:xfrm>
            <a:off x="4244300" y="4220176"/>
            <a:ext cx="2643200" cy="991875"/>
          </a:xfrm>
          <a:prstGeom prst="rect">
            <a:avLst/>
          </a:prstGeom>
          <a:noFill/>
          <a:ln>
            <a:noFill/>
          </a:ln>
        </p:spPr>
        <p:txBody>
          <a:bodyPr wrap="square" lIns="91425" tIns="91425" rIns="91425" bIns="91425" rtlCol="0" anchor="t" anchorCtr="0">
            <a:noAutofit/>
          </a:bodyPr>
          <a:lstStyle/>
          <a:p>
            <a:pPr algn="ctr"/>
            <a:r>
              <a:rPr lang="en-US" dirty="0">
                <a:solidFill>
                  <a:schemeClr val="tx2">
                    <a:lumMod val="60000"/>
                    <a:lumOff val="40000"/>
                  </a:schemeClr>
                </a:solidFill>
                <a:ea typeface="Helvetica Neue Light" charset="0"/>
                <a:cs typeface="Helvetica Neue Light" charset="0"/>
                <a:sym typeface="Open Sans"/>
              </a:rPr>
              <a:t>(weighted) adjacency matrix for the graph</a:t>
            </a:r>
          </a:p>
        </p:txBody>
      </p:sp>
      <p:sp>
        <p:nvSpPr>
          <p:cNvPr id="11" name="TextBox 10"/>
          <p:cNvSpPr txBox="1"/>
          <p:nvPr/>
        </p:nvSpPr>
        <p:spPr>
          <a:xfrm>
            <a:off x="5796136" y="2551027"/>
            <a:ext cx="2643200" cy="991875"/>
          </a:xfrm>
          <a:prstGeom prst="rect">
            <a:avLst/>
          </a:prstGeom>
          <a:noFill/>
          <a:ln>
            <a:noFill/>
          </a:ln>
        </p:spPr>
        <p:txBody>
          <a:bodyPr wrap="square" lIns="91425" tIns="91425" rIns="91425" bIns="91425" rtlCol="0" anchor="t" anchorCtr="0">
            <a:noAutofit/>
          </a:bodyPr>
          <a:lstStyle/>
          <a:p>
            <a:pPr algn="ctr"/>
            <a:r>
              <a:rPr lang="en-US" dirty="0">
                <a:solidFill>
                  <a:schemeClr val="accent4"/>
                </a:solidFill>
                <a:ea typeface="Helvetica Neue Light" charset="0"/>
                <a:cs typeface="Helvetica Neue Light" charset="0"/>
                <a:sym typeface="Open Sans"/>
              </a:rPr>
              <a:t>embedding similarity</a:t>
            </a:r>
          </a:p>
        </p:txBody>
      </p:sp>
      <p:sp>
        <p:nvSpPr>
          <p:cNvPr id="14" name="Title 13"/>
          <p:cNvSpPr>
            <a:spLocks noGrp="1"/>
          </p:cNvSpPr>
          <p:nvPr>
            <p:ph type="title"/>
          </p:nvPr>
        </p:nvSpPr>
        <p:spPr>
          <a:xfrm>
            <a:off x="455692" y="95350"/>
            <a:ext cx="8229600" cy="1143000"/>
          </a:xfrm>
        </p:spPr>
        <p:txBody>
          <a:bodyPr/>
          <a:lstStyle/>
          <a:p>
            <a:r>
              <a:rPr lang="en-US" dirty="0">
                <a:solidFill>
                  <a:schemeClr val="accent6">
                    <a:lumMod val="75000"/>
                  </a:schemeClr>
                </a:solidFill>
              </a:rPr>
              <a:t>Adjacency-based approach</a:t>
            </a:r>
          </a:p>
        </p:txBody>
      </p:sp>
      <p:cxnSp>
        <p:nvCxnSpPr>
          <p:cNvPr id="4" name="Straight Arrow Connector 3"/>
          <p:cNvCxnSpPr/>
          <p:nvPr/>
        </p:nvCxnSpPr>
        <p:spPr>
          <a:xfrm flipH="1">
            <a:off x="6804248" y="2923455"/>
            <a:ext cx="216024" cy="377957"/>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364088" y="4022407"/>
            <a:ext cx="360040" cy="356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342388" y="4067753"/>
            <a:ext cx="285396" cy="31156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4177532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Graph Convolutional Networks</a:t>
            </a:r>
          </a:p>
        </p:txBody>
      </p:sp>
      <p:sp>
        <p:nvSpPr>
          <p:cNvPr id="5" name="Slide Number Placeholder 4"/>
          <p:cNvSpPr>
            <a:spLocks noGrp="1"/>
          </p:cNvSpPr>
          <p:nvPr>
            <p:ph type="sldNum" sz="quarter" idx="12"/>
          </p:nvPr>
        </p:nvSpPr>
        <p:spPr/>
        <p:txBody>
          <a:bodyPr/>
          <a:lstStyle/>
          <a:p>
            <a:fld id="{4D267013-DFFC-4352-B274-32112D0CCE19}" type="slidenum">
              <a:rPr lang="en-US" smtClean="0"/>
              <a:t>130</a:t>
            </a:fld>
            <a:endParaRPr lang="en-US"/>
          </a:p>
        </p:txBody>
      </p:sp>
      <p:cxnSp>
        <p:nvCxnSpPr>
          <p:cNvPr id="9" name="Straight Arrow Connector 8"/>
          <p:cNvCxnSpPr/>
          <p:nvPr/>
        </p:nvCxnSpPr>
        <p:spPr>
          <a:xfrm flipV="1">
            <a:off x="2631639" y="5040816"/>
            <a:ext cx="280416" cy="853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89197" y="5773439"/>
            <a:ext cx="3693212" cy="847211"/>
          </a:xfrm>
          <a:prstGeom prst="rect">
            <a:avLst/>
          </a:prstGeom>
          <a:noFill/>
          <a:ln>
            <a:noFill/>
          </a:ln>
        </p:spPr>
        <p:txBody>
          <a:bodyPr wrap="square" lIns="91425" tIns="91425" rIns="91425" bIns="91425" rtlCol="0" anchor="t" anchorCtr="0">
            <a:noAutofit/>
          </a:bodyPr>
          <a:lstStyle/>
          <a:p>
            <a:pPr algn="ctr"/>
            <a:r>
              <a:rPr lang="en-US" sz="2000" dirty="0">
                <a:solidFill>
                  <a:schemeClr val="accent1"/>
                </a:solidFill>
                <a:ea typeface="Helvetica Neue Light" charset="0"/>
                <a:cs typeface="Helvetica Neue Light" charset="0"/>
                <a:sym typeface="Open Sans"/>
              </a:rPr>
              <a:t>same matrix for self and neighbor </a:t>
            </a:r>
            <a:r>
              <a:rPr lang="en-US" sz="2000" dirty="0" err="1">
                <a:solidFill>
                  <a:schemeClr val="accent1"/>
                </a:solidFill>
                <a:ea typeface="Helvetica Neue Light" charset="0"/>
                <a:cs typeface="Helvetica Neue Light" charset="0"/>
                <a:sym typeface="Open Sans"/>
              </a:rPr>
              <a:t>embeddings</a:t>
            </a:r>
            <a:endParaRPr lang="en-US" sz="2000" i="1" dirty="0">
              <a:solidFill>
                <a:schemeClr val="accent1"/>
              </a:solidFill>
              <a:ea typeface="Cambria Math" charset="0"/>
              <a:cs typeface="Cambria Math" charset="0"/>
              <a:sym typeface="Open Sans"/>
            </a:endParaRPr>
          </a:p>
        </p:txBody>
      </p:sp>
      <p:cxnSp>
        <p:nvCxnSpPr>
          <p:cNvPr id="11" name="Straight Arrow Connector 10"/>
          <p:cNvCxnSpPr/>
          <p:nvPr/>
        </p:nvCxnSpPr>
        <p:spPr>
          <a:xfrm flipV="1">
            <a:off x="2648009" y="5570321"/>
            <a:ext cx="1426464" cy="3413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372295" y="5904803"/>
            <a:ext cx="3738880" cy="620541"/>
          </a:xfrm>
          <a:prstGeom prst="rect">
            <a:avLst/>
          </a:prstGeom>
          <a:noFill/>
          <a:ln>
            <a:noFill/>
          </a:ln>
        </p:spPr>
        <p:txBody>
          <a:bodyPr wrap="square" lIns="91425" tIns="91425" rIns="91425" bIns="91425" rtlCol="0" anchor="t" anchorCtr="0">
            <a:noAutofit/>
          </a:bodyPr>
          <a:lstStyle/>
          <a:p>
            <a:pPr algn="ctr"/>
            <a:r>
              <a:rPr lang="en-US" sz="2000" dirty="0">
                <a:solidFill>
                  <a:schemeClr val="accent2"/>
                </a:solidFill>
                <a:ea typeface="Helvetica Neue Light" charset="0"/>
                <a:cs typeface="Helvetica Neue Light" charset="0"/>
                <a:sym typeface="Open Sans"/>
              </a:rPr>
              <a:t>per-neighbor normalization</a:t>
            </a:r>
            <a:endParaRPr lang="en-US" sz="2000" i="1" dirty="0">
              <a:solidFill>
                <a:schemeClr val="accent2"/>
              </a:solidFill>
              <a:ea typeface="Cambria Math" charset="0"/>
              <a:cs typeface="Cambria Math" charset="0"/>
              <a:sym typeface="Open Sans"/>
            </a:endParaRPr>
          </a:p>
        </p:txBody>
      </p:sp>
      <p:pic>
        <p:nvPicPr>
          <p:cNvPr id="24" name="Picture 23"/>
          <p:cNvPicPr>
            <a:picLocks noChangeAspect="1"/>
          </p:cNvPicPr>
          <p:nvPr/>
        </p:nvPicPr>
        <p:blipFill>
          <a:blip r:embed="rId2"/>
          <a:stretch>
            <a:fillRect/>
          </a:stretch>
        </p:blipFill>
        <p:spPr>
          <a:xfrm>
            <a:off x="1052786" y="4208036"/>
            <a:ext cx="6696801" cy="1408712"/>
          </a:xfrm>
          <a:prstGeom prst="rect">
            <a:avLst/>
          </a:prstGeom>
        </p:spPr>
      </p:pic>
      <p:cxnSp>
        <p:nvCxnSpPr>
          <p:cNvPr id="27" name="Straight Arrow Connector 26"/>
          <p:cNvCxnSpPr/>
          <p:nvPr/>
        </p:nvCxnSpPr>
        <p:spPr>
          <a:xfrm flipH="1" flipV="1">
            <a:off x="6383559" y="5426990"/>
            <a:ext cx="240343" cy="5935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1098452" y="1973349"/>
            <a:ext cx="6367912" cy="1346063"/>
          </a:xfrm>
          <a:prstGeom prst="rect">
            <a:avLst/>
          </a:prstGeom>
        </p:spPr>
      </p:pic>
      <p:sp>
        <p:nvSpPr>
          <p:cNvPr id="8" name="Rounded Rectangle 7"/>
          <p:cNvSpPr/>
          <p:nvPr/>
        </p:nvSpPr>
        <p:spPr>
          <a:xfrm>
            <a:off x="711200" y="1512216"/>
            <a:ext cx="7213600" cy="193040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3"/>
              </a:solidFill>
            </a:endParaRPr>
          </a:p>
        </p:txBody>
      </p:sp>
      <p:sp>
        <p:nvSpPr>
          <p:cNvPr id="15" name="Rounded Rectangle 14"/>
          <p:cNvSpPr/>
          <p:nvPr/>
        </p:nvSpPr>
        <p:spPr>
          <a:xfrm>
            <a:off x="700641" y="3782907"/>
            <a:ext cx="7213600" cy="193040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p:cNvSpPr txBox="1"/>
          <p:nvPr/>
        </p:nvSpPr>
        <p:spPr>
          <a:xfrm>
            <a:off x="889386" y="1411663"/>
            <a:ext cx="5571116" cy="430107"/>
          </a:xfrm>
          <a:prstGeom prst="rect">
            <a:avLst/>
          </a:prstGeom>
          <a:noFill/>
          <a:ln>
            <a:noFill/>
          </a:ln>
        </p:spPr>
        <p:txBody>
          <a:bodyPr wrap="square" lIns="91425" tIns="91425" rIns="91425" bIns="91425" rtlCol="0" anchor="t" anchorCtr="0">
            <a:noAutofit/>
          </a:bodyPr>
          <a:lstStyle/>
          <a:p>
            <a:r>
              <a:rPr lang="en-US" sz="2400" b="1" dirty="0">
                <a:latin typeface="Helvetica Neue Light" charset="0"/>
                <a:ea typeface="Helvetica Neue Light" charset="0"/>
                <a:cs typeface="Helvetica Neue Light" charset="0"/>
                <a:sym typeface="Open Sans"/>
              </a:rPr>
              <a:t>Basic </a:t>
            </a:r>
            <a:r>
              <a:rPr lang="en-US" sz="2400" b="1">
                <a:latin typeface="Helvetica Neue Light" charset="0"/>
                <a:ea typeface="Helvetica Neue Light" charset="0"/>
                <a:cs typeface="Helvetica Neue Light" charset="0"/>
                <a:sym typeface="Open Sans"/>
              </a:rPr>
              <a:t>Neighborhood Aggregation</a:t>
            </a:r>
            <a:endParaRPr lang="en-US" sz="2400" b="1" dirty="0">
              <a:latin typeface="Helvetica Neue Light" charset="0"/>
              <a:ea typeface="Helvetica Neue Light" charset="0"/>
              <a:cs typeface="Helvetica Neue Light" charset="0"/>
              <a:sym typeface="Open Sans"/>
            </a:endParaRPr>
          </a:p>
        </p:txBody>
      </p:sp>
      <p:sp>
        <p:nvSpPr>
          <p:cNvPr id="18" name="TextBox 17"/>
          <p:cNvSpPr txBox="1"/>
          <p:nvPr/>
        </p:nvSpPr>
        <p:spPr>
          <a:xfrm>
            <a:off x="889385" y="3691059"/>
            <a:ext cx="5571116" cy="430107"/>
          </a:xfrm>
          <a:prstGeom prst="rect">
            <a:avLst/>
          </a:prstGeom>
          <a:noFill/>
          <a:ln>
            <a:noFill/>
          </a:ln>
        </p:spPr>
        <p:txBody>
          <a:bodyPr wrap="square" lIns="91425" tIns="91425" rIns="91425" bIns="91425" rtlCol="0" anchor="t" anchorCtr="0">
            <a:noAutofit/>
          </a:bodyPr>
          <a:lstStyle/>
          <a:p>
            <a:r>
              <a:rPr lang="en-US" sz="2400" b="1" dirty="0">
                <a:latin typeface="Helvetica Neue Light" charset="0"/>
                <a:ea typeface="Helvetica Neue Light" charset="0"/>
                <a:cs typeface="Helvetica Neue Light" charset="0"/>
                <a:sym typeface="Open Sans"/>
              </a:rPr>
              <a:t>GCN Neighborhood Aggregation</a:t>
            </a:r>
          </a:p>
        </p:txBody>
      </p:sp>
      <p:sp>
        <p:nvSpPr>
          <p:cNvPr id="19" name="TextBox 18"/>
          <p:cNvSpPr txBox="1"/>
          <p:nvPr/>
        </p:nvSpPr>
        <p:spPr>
          <a:xfrm>
            <a:off x="4058762" y="3319411"/>
            <a:ext cx="809916" cy="430107"/>
          </a:xfrm>
          <a:prstGeom prst="rect">
            <a:avLst/>
          </a:prstGeom>
          <a:noFill/>
          <a:ln>
            <a:noFill/>
          </a:ln>
        </p:spPr>
        <p:txBody>
          <a:bodyPr wrap="square" lIns="91425" tIns="91425" rIns="91425" bIns="91425" rtlCol="0" anchor="t" anchorCtr="0">
            <a:noAutofit/>
          </a:bodyPr>
          <a:lstStyle/>
          <a:p>
            <a:r>
              <a:rPr lang="en-US" sz="2400" b="1">
                <a:latin typeface="Helvetica Neue Light" charset="0"/>
                <a:ea typeface="Helvetica Neue Light" charset="0"/>
                <a:cs typeface="Helvetica Neue Light" charset="0"/>
                <a:sym typeface="Open Sans"/>
              </a:rPr>
              <a:t>VS.</a:t>
            </a:r>
            <a:endParaRPr lang="en-US" sz="2400" b="1"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16245817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dirty="0"/>
              <a:t>Graph Convolutional Networks</a:t>
            </a:r>
          </a:p>
        </p:txBody>
      </p:sp>
      <p:sp>
        <p:nvSpPr>
          <p:cNvPr id="5" name="Slide Number Placeholder 4"/>
          <p:cNvSpPr>
            <a:spLocks noGrp="1"/>
          </p:cNvSpPr>
          <p:nvPr>
            <p:ph type="sldNum" sz="quarter" idx="12"/>
          </p:nvPr>
        </p:nvSpPr>
        <p:spPr/>
        <p:txBody>
          <a:bodyPr/>
          <a:lstStyle/>
          <a:p>
            <a:fld id="{4D267013-DFFC-4352-B274-32112D0CCE19}" type="slidenum">
              <a:rPr lang="en-US" smtClean="0"/>
              <a:t>131</a:t>
            </a:fld>
            <a:endParaRPr lang="en-US"/>
          </a:p>
        </p:txBody>
      </p:sp>
      <p:sp>
        <p:nvSpPr>
          <p:cNvPr id="3" name="Content Placeholder 2"/>
          <p:cNvSpPr>
            <a:spLocks noGrp="1"/>
          </p:cNvSpPr>
          <p:nvPr>
            <p:ph idx="1"/>
          </p:nvPr>
        </p:nvSpPr>
        <p:spPr>
          <a:xfrm>
            <a:off x="410464" y="1329748"/>
            <a:ext cx="7794752" cy="1930400"/>
          </a:xfrm>
        </p:spPr>
        <p:txBody>
          <a:bodyPr>
            <a:normAutofit fontScale="92500" lnSpcReduction="10000"/>
          </a:bodyPr>
          <a:lstStyle/>
          <a:p>
            <a:pPr marL="0" indent="0">
              <a:buNone/>
            </a:pPr>
            <a:r>
              <a:rPr lang="en-US" dirty="0"/>
              <a:t>Empirically, they found this configuration to give the best results. </a:t>
            </a:r>
          </a:p>
          <a:p>
            <a:pPr lvl="1"/>
            <a:r>
              <a:rPr lang="en-US" dirty="0"/>
              <a:t>More parameter sharing.</a:t>
            </a:r>
          </a:p>
          <a:p>
            <a:pPr lvl="1"/>
            <a:r>
              <a:rPr lang="en-US" dirty="0"/>
              <a:t>Down-weights high degree neighbors.</a:t>
            </a:r>
          </a:p>
        </p:txBody>
      </p:sp>
      <p:cxnSp>
        <p:nvCxnSpPr>
          <p:cNvPr id="9" name="Straight Arrow Connector 8"/>
          <p:cNvCxnSpPr/>
          <p:nvPr/>
        </p:nvCxnSpPr>
        <p:spPr>
          <a:xfrm flipV="1">
            <a:off x="2511552" y="4730496"/>
            <a:ext cx="280416" cy="8534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0464" y="5445656"/>
            <a:ext cx="4702048" cy="1359512"/>
          </a:xfrm>
          <a:prstGeom prst="rect">
            <a:avLst/>
          </a:prstGeom>
          <a:noFill/>
          <a:ln>
            <a:noFill/>
          </a:ln>
        </p:spPr>
        <p:txBody>
          <a:bodyPr wrap="square" lIns="91425" tIns="91425" rIns="91425" bIns="91425" rtlCol="0" anchor="t" anchorCtr="0">
            <a:noAutofit/>
          </a:bodyPr>
          <a:lstStyle/>
          <a:p>
            <a:pPr algn="ctr"/>
            <a:r>
              <a:rPr lang="en-US" dirty="0">
                <a:solidFill>
                  <a:schemeClr val="accent1"/>
                </a:solidFill>
                <a:ea typeface="Helvetica Neue Light" charset="0"/>
                <a:cs typeface="Helvetica Neue Light" charset="0"/>
                <a:sym typeface="Open Sans"/>
              </a:rPr>
              <a:t>use the same transformation matrix for self and neighbor </a:t>
            </a:r>
            <a:r>
              <a:rPr lang="en-US" dirty="0" err="1">
                <a:solidFill>
                  <a:schemeClr val="accent1"/>
                </a:solidFill>
                <a:ea typeface="Helvetica Neue Light" charset="0"/>
                <a:cs typeface="Helvetica Neue Light" charset="0"/>
                <a:sym typeface="Open Sans"/>
              </a:rPr>
              <a:t>embeddings</a:t>
            </a:r>
            <a:endParaRPr lang="en-US" i="1" dirty="0">
              <a:solidFill>
                <a:schemeClr val="accent1"/>
              </a:solidFill>
              <a:ea typeface="Cambria Math" charset="0"/>
              <a:cs typeface="Cambria Math" charset="0"/>
              <a:sym typeface="Open Sans"/>
            </a:endParaRPr>
          </a:p>
        </p:txBody>
      </p:sp>
      <p:cxnSp>
        <p:nvCxnSpPr>
          <p:cNvPr id="11" name="Straight Arrow Connector 10"/>
          <p:cNvCxnSpPr/>
          <p:nvPr/>
        </p:nvCxnSpPr>
        <p:spPr>
          <a:xfrm flipV="1">
            <a:off x="2572512" y="5266944"/>
            <a:ext cx="1426464" cy="3413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46752" y="5417523"/>
            <a:ext cx="3738880" cy="1359512"/>
          </a:xfrm>
          <a:prstGeom prst="rect">
            <a:avLst/>
          </a:prstGeom>
          <a:noFill/>
          <a:ln>
            <a:noFill/>
          </a:ln>
        </p:spPr>
        <p:txBody>
          <a:bodyPr wrap="square" lIns="91425" tIns="91425" rIns="91425" bIns="91425" rtlCol="0" anchor="t" anchorCtr="0">
            <a:noAutofit/>
          </a:bodyPr>
          <a:lstStyle/>
          <a:p>
            <a:pPr algn="ctr"/>
            <a:r>
              <a:rPr lang="en-US" dirty="0">
                <a:solidFill>
                  <a:schemeClr val="accent2"/>
                </a:solidFill>
                <a:ea typeface="Helvetica Neue Light" charset="0"/>
                <a:cs typeface="Helvetica Neue Light" charset="0"/>
                <a:sym typeface="Open Sans"/>
              </a:rPr>
              <a:t>instead of simple average, normalization varies across neighbors</a:t>
            </a:r>
            <a:endParaRPr lang="en-US" i="1" dirty="0">
              <a:solidFill>
                <a:schemeClr val="accent2"/>
              </a:solidFill>
              <a:ea typeface="Cambria Math" charset="0"/>
              <a:cs typeface="Cambria Math" charset="0"/>
              <a:sym typeface="Open Sans"/>
            </a:endParaRPr>
          </a:p>
        </p:txBody>
      </p:sp>
      <p:pic>
        <p:nvPicPr>
          <p:cNvPr id="24" name="Picture 23"/>
          <p:cNvPicPr>
            <a:picLocks noChangeAspect="1"/>
          </p:cNvPicPr>
          <p:nvPr/>
        </p:nvPicPr>
        <p:blipFill>
          <a:blip r:embed="rId2"/>
          <a:stretch>
            <a:fillRect/>
          </a:stretch>
        </p:blipFill>
        <p:spPr>
          <a:xfrm>
            <a:off x="731520" y="3666675"/>
            <a:ext cx="7473696" cy="1572136"/>
          </a:xfrm>
          <a:prstGeom prst="rect">
            <a:avLst/>
          </a:prstGeom>
        </p:spPr>
      </p:pic>
      <p:cxnSp>
        <p:nvCxnSpPr>
          <p:cNvPr id="27" name="Straight Arrow Connector 26"/>
          <p:cNvCxnSpPr/>
          <p:nvPr/>
        </p:nvCxnSpPr>
        <p:spPr>
          <a:xfrm flipH="1" flipV="1">
            <a:off x="6498336" y="5132832"/>
            <a:ext cx="117856" cy="41046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4953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824" y="136525"/>
            <a:ext cx="8346008" cy="1143000"/>
          </a:xfrm>
        </p:spPr>
        <p:txBody>
          <a:bodyPr/>
          <a:lstStyle/>
          <a:p>
            <a:r>
              <a:rPr lang="en-US" dirty="0" err="1"/>
              <a:t>GraphSAGE</a:t>
            </a:r>
            <a:r>
              <a:rPr lang="en-US" dirty="0"/>
              <a:t> Idea</a:t>
            </a:r>
          </a:p>
        </p:txBody>
      </p:sp>
      <p:sp>
        <p:nvSpPr>
          <p:cNvPr id="5" name="Slide Number Placeholder 4"/>
          <p:cNvSpPr>
            <a:spLocks noGrp="1"/>
          </p:cNvSpPr>
          <p:nvPr>
            <p:ph type="sldNum" sz="quarter" idx="12"/>
          </p:nvPr>
        </p:nvSpPr>
        <p:spPr/>
        <p:txBody>
          <a:bodyPr/>
          <a:lstStyle/>
          <a:p>
            <a:fld id="{4D267013-DFFC-4352-B274-32112D0CCE19}" type="slidenum">
              <a:rPr lang="en-US" smtClean="0"/>
              <a:t>132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68" y="2492886"/>
            <a:ext cx="8193959" cy="3264151"/>
          </a:xfrm>
          <a:prstGeom prst="rect">
            <a:avLst/>
          </a:prstGeom>
        </p:spPr>
      </p:pic>
      <p:sp>
        <p:nvSpPr>
          <p:cNvPr id="8" name="TextBox 7"/>
          <p:cNvSpPr txBox="1"/>
          <p:nvPr/>
        </p:nvSpPr>
        <p:spPr>
          <a:xfrm>
            <a:off x="3607895" y="2635124"/>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6" name="TextBox 5"/>
          <p:cNvSpPr txBox="1"/>
          <p:nvPr/>
        </p:nvSpPr>
        <p:spPr>
          <a:xfrm>
            <a:off x="4680791" y="3943734"/>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9" name="TextBox 8"/>
          <p:cNvSpPr txBox="1"/>
          <p:nvPr/>
        </p:nvSpPr>
        <p:spPr>
          <a:xfrm>
            <a:off x="7200471" y="2671702"/>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10" name="TextBox 9"/>
          <p:cNvSpPr txBox="1"/>
          <p:nvPr/>
        </p:nvSpPr>
        <p:spPr>
          <a:xfrm>
            <a:off x="7196407" y="3862454"/>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11" name="TextBox 10"/>
          <p:cNvSpPr txBox="1"/>
          <p:nvPr/>
        </p:nvSpPr>
        <p:spPr>
          <a:xfrm>
            <a:off x="7119191" y="4980054"/>
            <a:ext cx="910337" cy="609599"/>
          </a:xfrm>
          <a:prstGeom prst="rect">
            <a:avLst/>
          </a:prstGeom>
          <a:noFill/>
          <a:ln>
            <a:noFill/>
          </a:ln>
        </p:spPr>
        <p:txBody>
          <a:bodyPr wrap="square" lIns="91425" tIns="91425" rIns="91425" bIns="91425" rtlCol="0" anchor="t" anchorCtr="0">
            <a:noAutofit/>
          </a:bodyPr>
          <a:lstStyle/>
          <a:p>
            <a:r>
              <a:rPr lang="en-US" sz="3200" b="1" dirty="0">
                <a:solidFill>
                  <a:schemeClr val="accent5"/>
                </a:solidFill>
                <a:latin typeface="Helvetica Neue Light" charset="0"/>
                <a:ea typeface="Helvetica Neue Light" charset="0"/>
                <a:cs typeface="Helvetica Neue Light" charset="0"/>
                <a:sym typeface="Open Sans"/>
              </a:rPr>
              <a:t>?</a:t>
            </a:r>
          </a:p>
        </p:txBody>
      </p:sp>
      <p:sp>
        <p:nvSpPr>
          <p:cNvPr id="14" name="Content Placeholder 2"/>
          <p:cNvSpPr>
            <a:spLocks noGrp="1"/>
          </p:cNvSpPr>
          <p:nvPr>
            <p:ph idx="1"/>
          </p:nvPr>
        </p:nvSpPr>
        <p:spPr>
          <a:xfrm>
            <a:off x="450168" y="1239014"/>
            <a:ext cx="8010264" cy="893842"/>
          </a:xfrm>
        </p:spPr>
        <p:txBody>
          <a:bodyPr>
            <a:noAutofit/>
          </a:bodyPr>
          <a:lstStyle/>
          <a:p>
            <a:pPr marL="0" indent="0">
              <a:buNone/>
            </a:pPr>
            <a:r>
              <a:rPr lang="en-CA" sz="2800" dirty="0"/>
              <a:t>So far we have aggregated the neighbor messages by taking their (weighted) average, can we do better?</a:t>
            </a:r>
          </a:p>
        </p:txBody>
      </p:sp>
      <p:sp>
        <p:nvSpPr>
          <p:cNvPr id="3" name="TextBox 2">
            <a:extLst>
              <a:ext uri="{FF2B5EF4-FFF2-40B4-BE49-F238E27FC236}">
                <a16:creationId xmlns:a16="http://schemas.microsoft.com/office/drawing/2014/main" id="{28EC5C3F-53E8-4A33-9E5B-D182CF59AEF2}"/>
              </a:ext>
            </a:extLst>
          </p:cNvPr>
          <p:cNvSpPr txBox="1"/>
          <p:nvPr/>
        </p:nvSpPr>
        <p:spPr>
          <a:xfrm>
            <a:off x="323527" y="6309320"/>
            <a:ext cx="7755705" cy="369332"/>
          </a:xfrm>
          <a:prstGeom prst="rect">
            <a:avLst/>
          </a:prstGeom>
          <a:noFill/>
        </p:spPr>
        <p:txBody>
          <a:bodyPr wrap="square" rtlCol="0">
            <a:spAutoFit/>
          </a:bodyPr>
          <a:lstStyle/>
          <a:p>
            <a:r>
              <a:rPr lang="en-US" dirty="0">
                <a:solidFill>
                  <a:schemeClr val="accent3">
                    <a:lumMod val="75000"/>
                  </a:schemeClr>
                </a:solidFill>
              </a:rPr>
              <a:t>Hamilton et al., 2017. </a:t>
            </a:r>
            <a:r>
              <a:rPr lang="en-US" i="1" dirty="0">
                <a:solidFill>
                  <a:schemeClr val="accent3">
                    <a:lumMod val="75000"/>
                  </a:schemeClr>
                </a:solidFill>
              </a:rPr>
              <a:t>Inductive Representation Learning on Large Graphs</a:t>
            </a:r>
            <a:r>
              <a:rPr lang="en-US" dirty="0">
                <a:solidFill>
                  <a:schemeClr val="accent3">
                    <a:lumMod val="75000"/>
                  </a:schemeClr>
                </a:solidFill>
              </a:rPr>
              <a:t>. NIPS</a:t>
            </a:r>
          </a:p>
        </p:txBody>
      </p:sp>
    </p:spTree>
    <p:extLst>
      <p:ext uri="{BB962C8B-B14F-4D97-AF65-F5344CB8AC3E}">
        <p14:creationId xmlns:p14="http://schemas.microsoft.com/office/powerpoint/2010/main" val="5160347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3" y="1555498"/>
            <a:ext cx="8193959" cy="3264151"/>
          </a:xfrm>
          <a:prstGeom prst="rect">
            <a:avLst/>
          </a:prstGeom>
        </p:spPr>
      </p:pic>
      <p:sp>
        <p:nvSpPr>
          <p:cNvPr id="16" name="Rectangle 15"/>
          <p:cNvSpPr/>
          <p:nvPr/>
        </p:nvSpPr>
        <p:spPr>
          <a:xfrm>
            <a:off x="2728976" y="5767643"/>
            <a:ext cx="4013200" cy="506157"/>
          </a:xfrm>
          <a:prstGeom prst="rect">
            <a:avLst/>
          </a:prstGeom>
          <a:solidFill>
            <a:schemeClr val="accent1">
              <a:alpha val="60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01600" y="140423"/>
            <a:ext cx="9347200" cy="1143000"/>
          </a:xfrm>
        </p:spPr>
        <p:txBody>
          <a:bodyPr/>
          <a:lstStyle/>
          <a:p>
            <a:r>
              <a:rPr lang="en-CA" dirty="0" err="1"/>
              <a:t>GraphSAGE</a:t>
            </a:r>
            <a:r>
              <a:rPr lang="en-CA" dirty="0"/>
              <a:t> Idea</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133</a:t>
            </a:fld>
            <a:endParaRPr lang="en-US"/>
          </a:p>
        </p:txBody>
      </p:sp>
      <p:pic>
        <p:nvPicPr>
          <p:cNvPr id="7" name="Picture 6"/>
          <p:cNvPicPr>
            <a:picLocks noChangeAspect="1"/>
          </p:cNvPicPr>
          <p:nvPr/>
        </p:nvPicPr>
        <p:blipFill>
          <a:blip r:embed="rId3"/>
          <a:stretch>
            <a:fillRect/>
          </a:stretch>
        </p:blipFill>
        <p:spPr>
          <a:xfrm>
            <a:off x="424688" y="5765800"/>
            <a:ext cx="8026400" cy="475792"/>
          </a:xfrm>
          <a:prstGeom prst="rect">
            <a:avLst/>
          </a:prstGeom>
        </p:spPr>
      </p:pic>
      <p:cxnSp>
        <p:nvCxnSpPr>
          <p:cNvPr id="10" name="Straight Arrow Connector 9"/>
          <p:cNvCxnSpPr/>
          <p:nvPr/>
        </p:nvCxnSpPr>
        <p:spPr>
          <a:xfrm flipV="1">
            <a:off x="4788816" y="3425952"/>
            <a:ext cx="283056" cy="5710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27808" y="3992944"/>
            <a:ext cx="4086352" cy="1184393"/>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Any differentiable function that maps set of vectors to a single vector.</a:t>
            </a:r>
            <a:endParaRPr lang="en-US" sz="2400" i="1" dirty="0">
              <a:solidFill>
                <a:schemeClr val="accent1"/>
              </a:solidFill>
              <a:latin typeface="Cambria Math" charset="0"/>
              <a:ea typeface="Cambria Math" charset="0"/>
              <a:cs typeface="Cambria Math" charset="0"/>
              <a:sym typeface="Open Sans"/>
            </a:endParaRPr>
          </a:p>
        </p:txBody>
      </p:sp>
      <p:cxnSp>
        <p:nvCxnSpPr>
          <p:cNvPr id="17" name="Straight Arrow Connector 16"/>
          <p:cNvCxnSpPr>
            <a:stCxn id="11" idx="2"/>
          </p:cNvCxnSpPr>
          <p:nvPr/>
        </p:nvCxnSpPr>
        <p:spPr>
          <a:xfrm>
            <a:off x="4570984" y="5177337"/>
            <a:ext cx="378968" cy="57125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3957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0" y="1466088"/>
            <a:ext cx="9144000" cy="5244213"/>
          </a:xfrm>
        </p:spPr>
        <p:txBody>
          <a:bodyPr>
            <a:normAutofit/>
          </a:bodyPr>
          <a:lstStyle/>
          <a:p>
            <a:r>
              <a:rPr lang="en-CA" sz="3467" dirty="0">
                <a:solidFill>
                  <a:schemeClr val="accent2"/>
                </a:solidFill>
              </a:rPr>
              <a:t>Simple neighborhood aggregation:</a:t>
            </a:r>
          </a:p>
          <a:p>
            <a:endParaRPr lang="en-CA" sz="3467" dirty="0">
              <a:solidFill>
                <a:schemeClr val="accent1"/>
              </a:solidFill>
            </a:endParaRPr>
          </a:p>
          <a:p>
            <a:endParaRPr lang="en-CA" sz="3467" dirty="0">
              <a:solidFill>
                <a:schemeClr val="accent1"/>
              </a:solidFill>
            </a:endParaRPr>
          </a:p>
          <a:p>
            <a:endParaRPr lang="en-CA" sz="3467" dirty="0">
              <a:solidFill>
                <a:schemeClr val="accent1"/>
              </a:solidFill>
            </a:endParaRPr>
          </a:p>
          <a:p>
            <a:r>
              <a:rPr lang="en-CA" sz="3467" dirty="0" err="1">
                <a:solidFill>
                  <a:schemeClr val="accent2"/>
                </a:solidFill>
              </a:rPr>
              <a:t>GraphSAGE</a:t>
            </a:r>
            <a:r>
              <a:rPr lang="en-CA" sz="3467" dirty="0">
                <a:solidFill>
                  <a:schemeClr val="accent2"/>
                </a:solidFill>
              </a:rPr>
              <a:t>:</a:t>
            </a:r>
          </a:p>
        </p:txBody>
      </p:sp>
      <p:sp>
        <p:nvSpPr>
          <p:cNvPr id="16" name="Rectangle 15"/>
          <p:cNvSpPr/>
          <p:nvPr/>
        </p:nvSpPr>
        <p:spPr>
          <a:xfrm>
            <a:off x="2936240" y="5158043"/>
            <a:ext cx="4074160" cy="506157"/>
          </a:xfrm>
          <a:prstGeom prst="rect">
            <a:avLst/>
          </a:prstGeom>
          <a:solidFill>
            <a:schemeClr val="accent1">
              <a:alpha val="60000"/>
            </a:schemeClr>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0" y="219750"/>
            <a:ext cx="7836992" cy="1143000"/>
          </a:xfrm>
        </p:spPr>
        <p:txBody>
          <a:bodyPr/>
          <a:lstStyle/>
          <a:p>
            <a:r>
              <a:rPr lang="en-CA" dirty="0" err="1"/>
              <a:t>GraphSAGE</a:t>
            </a:r>
            <a:r>
              <a:rPr lang="en-CA" dirty="0"/>
              <a:t> Differences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134</a:t>
            </a:fld>
            <a:endParaRPr lang="en-US"/>
          </a:p>
        </p:txBody>
      </p:sp>
      <p:cxnSp>
        <p:nvCxnSpPr>
          <p:cNvPr id="10" name="Straight Arrow Connector 9"/>
          <p:cNvCxnSpPr/>
          <p:nvPr/>
        </p:nvCxnSpPr>
        <p:spPr>
          <a:xfrm flipV="1">
            <a:off x="4376928" y="5691925"/>
            <a:ext cx="243840" cy="414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5728" y="6046218"/>
            <a:ext cx="3712464" cy="511341"/>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generalized aggregation</a:t>
            </a:r>
            <a:endParaRPr lang="en-US" sz="2400" i="1" dirty="0">
              <a:solidFill>
                <a:schemeClr val="accent1"/>
              </a:solidFill>
              <a:latin typeface="Cambria Math" charset="0"/>
              <a:ea typeface="Cambria Math" charset="0"/>
              <a:cs typeface="Cambria Math" charset="0"/>
              <a:sym typeface="Open Sans"/>
            </a:endParaRPr>
          </a:p>
        </p:txBody>
      </p:sp>
      <p:sp>
        <p:nvSpPr>
          <p:cNvPr id="8" name="TextBox 7"/>
          <p:cNvSpPr txBox="1"/>
          <p:nvPr/>
        </p:nvSpPr>
        <p:spPr>
          <a:xfrm>
            <a:off x="1879600" y="2321564"/>
            <a:ext cx="1219200" cy="1219200"/>
          </a:xfrm>
          <a:prstGeom prst="rect">
            <a:avLst/>
          </a:prstGeom>
          <a:noFill/>
          <a:ln>
            <a:noFill/>
          </a:ln>
        </p:spPr>
        <p:txBody>
          <a:bodyPr wrap="non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9" name="TextBox 8"/>
          <p:cNvSpPr txBox="1"/>
          <p:nvPr/>
        </p:nvSpPr>
        <p:spPr>
          <a:xfrm>
            <a:off x="609600" y="1755648"/>
            <a:ext cx="1219200" cy="1219200"/>
          </a:xfrm>
          <a:prstGeom prst="rect">
            <a:avLst/>
          </a:prstGeom>
          <a:noFill/>
          <a:ln>
            <a:noFill/>
          </a:ln>
        </p:spPr>
        <p:txBody>
          <a:bodyPr wrap="non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
        <p:nvSpPr>
          <p:cNvPr id="18" name="TextBox 17"/>
          <p:cNvSpPr txBox="1"/>
          <p:nvPr/>
        </p:nvSpPr>
        <p:spPr>
          <a:xfrm>
            <a:off x="4110736" y="3835401"/>
            <a:ext cx="4594352" cy="747052"/>
          </a:xfrm>
          <a:prstGeom prst="rect">
            <a:avLst/>
          </a:prstGeom>
          <a:noFill/>
          <a:ln>
            <a:noFill/>
          </a:ln>
        </p:spPr>
        <p:txBody>
          <a:bodyPr wrap="square" lIns="91425" tIns="91425" rIns="91425" bIns="91425" rtlCol="0" anchor="t" anchorCtr="0">
            <a:noAutofit/>
          </a:bodyPr>
          <a:lstStyle/>
          <a:p>
            <a:pPr algn="ctr"/>
            <a:r>
              <a:rPr lang="en-US" sz="2400" dirty="0">
                <a:solidFill>
                  <a:schemeClr val="accent4"/>
                </a:solidFill>
                <a:latin typeface="Helvetica Neue Light" charset="0"/>
                <a:ea typeface="Helvetica Neue Light" charset="0"/>
                <a:cs typeface="Helvetica Neue Light" charset="0"/>
                <a:sym typeface="Open Sans"/>
              </a:rPr>
              <a:t>concatenate self embedding and neighbor embedding </a:t>
            </a:r>
            <a:endParaRPr lang="en-US" sz="2400" i="1" dirty="0">
              <a:solidFill>
                <a:schemeClr val="accent4"/>
              </a:solidFill>
              <a:latin typeface="Cambria Math" charset="0"/>
              <a:ea typeface="Cambria Math" charset="0"/>
              <a:cs typeface="Cambria Math" charset="0"/>
              <a:sym typeface="Open Sans"/>
            </a:endParaRPr>
          </a:p>
        </p:txBody>
      </p:sp>
      <p:cxnSp>
        <p:nvCxnSpPr>
          <p:cNvPr id="19" name="Straight Arrow Connector 18"/>
          <p:cNvCxnSpPr/>
          <p:nvPr/>
        </p:nvCxnSpPr>
        <p:spPr>
          <a:xfrm flipH="1">
            <a:off x="3681984" y="4679989"/>
            <a:ext cx="1621536" cy="414528"/>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53087" y="4679612"/>
            <a:ext cx="1243584" cy="43891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628454" y="5197175"/>
            <a:ext cx="8171468" cy="468104"/>
          </a:xfrm>
          <a:prstGeom prst="rect">
            <a:avLst/>
          </a:prstGeom>
        </p:spPr>
      </p:pic>
      <p:pic>
        <p:nvPicPr>
          <p:cNvPr id="20" name="Picture 19"/>
          <p:cNvPicPr>
            <a:picLocks noChangeAspect="1"/>
          </p:cNvPicPr>
          <p:nvPr/>
        </p:nvPicPr>
        <p:blipFill>
          <a:blip r:embed="rId3"/>
          <a:stretch>
            <a:fillRect/>
          </a:stretch>
        </p:blipFill>
        <p:spPr>
          <a:xfrm>
            <a:off x="628453" y="2293771"/>
            <a:ext cx="7023256" cy="1484591"/>
          </a:xfrm>
          <a:prstGeom prst="rect">
            <a:avLst/>
          </a:prstGeom>
        </p:spPr>
      </p:pic>
    </p:spTree>
    <p:extLst>
      <p:ext uri="{BB962C8B-B14F-4D97-AF65-F5344CB8AC3E}">
        <p14:creationId xmlns:p14="http://schemas.microsoft.com/office/powerpoint/2010/main" val="18363888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CA" dirty="0" err="1"/>
              <a:t>GraphSAGE</a:t>
            </a:r>
            <a:r>
              <a:rPr lang="en-CA" dirty="0"/>
              <a:t> Variants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135</a:t>
            </a:fld>
            <a:endParaRPr lang="en-US"/>
          </a:p>
        </p:txBody>
      </p:sp>
      <p:sp>
        <p:nvSpPr>
          <p:cNvPr id="3" name="Content Placeholder 2"/>
          <p:cNvSpPr>
            <a:spLocks noGrp="1"/>
          </p:cNvSpPr>
          <p:nvPr>
            <p:ph idx="1"/>
          </p:nvPr>
        </p:nvSpPr>
        <p:spPr>
          <a:xfrm>
            <a:off x="61345" y="1099148"/>
            <a:ext cx="9021309" cy="5138040"/>
          </a:xfrm>
        </p:spPr>
        <p:txBody>
          <a:bodyPr>
            <a:normAutofit/>
          </a:bodyPr>
          <a:lstStyle/>
          <a:p>
            <a:r>
              <a:rPr lang="en-US" dirty="0">
                <a:solidFill>
                  <a:srgbClr val="FF0000"/>
                </a:solidFill>
              </a:rPr>
              <a:t>Mean:</a:t>
            </a:r>
          </a:p>
          <a:p>
            <a:endParaRPr lang="en-US" dirty="0">
              <a:solidFill>
                <a:srgbClr val="FF0000"/>
              </a:solidFill>
            </a:endParaRPr>
          </a:p>
          <a:p>
            <a:r>
              <a:rPr lang="en-US" dirty="0">
                <a:solidFill>
                  <a:srgbClr val="FF0000"/>
                </a:solidFill>
              </a:rPr>
              <a:t>Pool</a:t>
            </a:r>
          </a:p>
          <a:p>
            <a:pPr lvl="1"/>
            <a:r>
              <a:rPr lang="en-US" sz="2667" dirty="0"/>
              <a:t>Transform neighbor vectors and apply symmetric vector function</a:t>
            </a:r>
            <a:endParaRPr lang="en-US" sz="2667" dirty="0">
              <a:solidFill>
                <a:srgbClr val="FF0000"/>
              </a:solidFill>
            </a:endParaRPr>
          </a:p>
          <a:p>
            <a:endParaRPr lang="en-US" dirty="0">
              <a:solidFill>
                <a:srgbClr val="FF0000"/>
              </a:solidFill>
            </a:endParaRPr>
          </a:p>
          <a:p>
            <a:r>
              <a:rPr lang="en-US" dirty="0">
                <a:solidFill>
                  <a:srgbClr val="FF0000"/>
                </a:solidFill>
              </a:rPr>
              <a:t>LSTM:</a:t>
            </a:r>
          </a:p>
          <a:p>
            <a:pPr lvl="1"/>
            <a:r>
              <a:rPr lang="en-US" sz="2667" dirty="0"/>
              <a:t>Apply LSTM (Long Short-Term Memory) to random permutation of neighbors.</a:t>
            </a:r>
          </a:p>
          <a:p>
            <a:pPr lvl="1"/>
            <a:endParaRPr lang="en-US" b="1" dirty="0">
              <a:solidFill>
                <a:schemeClr val="accent1"/>
              </a:solidFill>
            </a:endParaRPr>
          </a:p>
        </p:txBody>
      </p:sp>
      <p:pic>
        <p:nvPicPr>
          <p:cNvPr id="8" name="Picture 7"/>
          <p:cNvPicPr>
            <a:picLocks noChangeAspect="1"/>
          </p:cNvPicPr>
          <p:nvPr/>
        </p:nvPicPr>
        <p:blipFill>
          <a:blip r:embed="rId2"/>
          <a:stretch>
            <a:fillRect/>
          </a:stretch>
        </p:blipFill>
        <p:spPr>
          <a:xfrm>
            <a:off x="2063575" y="1503848"/>
            <a:ext cx="3032083" cy="1004436"/>
          </a:xfrm>
          <a:prstGeom prst="rect">
            <a:avLst/>
          </a:prstGeom>
        </p:spPr>
      </p:pic>
      <p:pic>
        <p:nvPicPr>
          <p:cNvPr id="10" name="Picture 9"/>
          <p:cNvPicPr>
            <a:picLocks noChangeAspect="1"/>
          </p:cNvPicPr>
          <p:nvPr/>
        </p:nvPicPr>
        <p:blipFill>
          <a:blip r:embed="rId3"/>
          <a:stretch>
            <a:fillRect/>
          </a:stretch>
        </p:blipFill>
        <p:spPr>
          <a:xfrm>
            <a:off x="1379310" y="5876726"/>
            <a:ext cx="6089117" cy="479624"/>
          </a:xfrm>
          <a:prstGeom prst="rect">
            <a:avLst/>
          </a:prstGeom>
        </p:spPr>
      </p:pic>
      <p:grpSp>
        <p:nvGrpSpPr>
          <p:cNvPr id="7" name="Group 6">
            <a:extLst>
              <a:ext uri="{FF2B5EF4-FFF2-40B4-BE49-F238E27FC236}">
                <a16:creationId xmlns:a16="http://schemas.microsoft.com/office/drawing/2014/main" id="{F9D1EE0E-6D2B-4C19-AC56-95C44C930B21}"/>
              </a:ext>
            </a:extLst>
          </p:cNvPr>
          <p:cNvGrpSpPr/>
          <p:nvPr/>
        </p:nvGrpSpPr>
        <p:grpSpPr>
          <a:xfrm>
            <a:off x="2293360" y="3369454"/>
            <a:ext cx="5604595" cy="981154"/>
            <a:chOff x="2047917" y="3835401"/>
            <a:chExt cx="5604595" cy="981154"/>
          </a:xfrm>
        </p:grpSpPr>
        <p:cxnSp>
          <p:nvCxnSpPr>
            <p:cNvPr id="13" name="Straight Arrow Connector 12"/>
            <p:cNvCxnSpPr/>
            <p:nvPr/>
          </p:nvCxnSpPr>
          <p:spPr>
            <a:xfrm flipH="1">
              <a:off x="3413760" y="4174443"/>
              <a:ext cx="560832" cy="1828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FB12D1C-2240-4EF8-B9F2-8D67AB5A177F}"/>
                </a:ext>
              </a:extLst>
            </p:cNvPr>
            <p:cNvGrpSpPr/>
            <p:nvPr/>
          </p:nvGrpSpPr>
          <p:grpSpPr>
            <a:xfrm>
              <a:off x="2047917" y="3835401"/>
              <a:ext cx="5604595" cy="981154"/>
              <a:chOff x="2047917" y="3835401"/>
              <a:chExt cx="5604595" cy="981154"/>
            </a:xfrm>
          </p:grpSpPr>
          <p:pic>
            <p:nvPicPr>
              <p:cNvPr id="9" name="Picture 8"/>
              <p:cNvPicPr>
                <a:picLocks noChangeAspect="1"/>
              </p:cNvPicPr>
              <p:nvPr/>
            </p:nvPicPr>
            <p:blipFill>
              <a:blip r:embed="rId4"/>
              <a:stretch>
                <a:fillRect/>
              </a:stretch>
            </p:blipFill>
            <p:spPr>
              <a:xfrm>
                <a:off x="2047917" y="4331676"/>
                <a:ext cx="5175067" cy="482867"/>
              </a:xfrm>
              <a:prstGeom prst="rect">
                <a:avLst/>
              </a:prstGeom>
            </p:spPr>
          </p:pic>
          <p:sp>
            <p:nvSpPr>
              <p:cNvPr id="12" name="Rectangle 11"/>
              <p:cNvSpPr/>
              <p:nvPr/>
            </p:nvSpPr>
            <p:spPr>
              <a:xfrm>
                <a:off x="3255264" y="4393899"/>
                <a:ext cx="268224" cy="422656"/>
              </a:xfrm>
              <a:prstGeom prst="rect">
                <a:avLst/>
              </a:prstGeom>
              <a:solidFill>
                <a:schemeClr val="accent1">
                  <a:alpha val="60000"/>
                </a:schemeClr>
              </a:solidFill>
              <a:ln w="222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p:cNvSpPr txBox="1"/>
              <p:nvPr/>
            </p:nvSpPr>
            <p:spPr>
              <a:xfrm>
                <a:off x="3621024" y="3835401"/>
                <a:ext cx="4031488" cy="451713"/>
              </a:xfrm>
              <a:prstGeom prst="rect">
                <a:avLst/>
              </a:prstGeom>
              <a:noFill/>
              <a:ln>
                <a:noFill/>
              </a:ln>
            </p:spPr>
            <p:txBody>
              <a:bodyPr wrap="square" lIns="91425" tIns="91425" rIns="91425" bIns="91425" rtlCol="0" anchor="t" anchorCtr="0">
                <a:noAutofit/>
              </a:bodyPr>
              <a:lstStyle/>
              <a:p>
                <a:pPr algn="ctr"/>
                <a:r>
                  <a:rPr lang="en-US" sz="2400" dirty="0">
                    <a:solidFill>
                      <a:schemeClr val="accent1"/>
                    </a:solidFill>
                    <a:latin typeface="Helvetica Neue Light" charset="0"/>
                    <a:ea typeface="Helvetica Neue Light" charset="0"/>
                    <a:cs typeface="Helvetica Neue Light" charset="0"/>
                    <a:sym typeface="Open Sans"/>
                  </a:rPr>
                  <a:t>element-wise mean/max</a:t>
                </a:r>
                <a:endParaRPr lang="en-US" sz="2400" i="1" dirty="0">
                  <a:solidFill>
                    <a:schemeClr val="accent1"/>
                  </a:solidFill>
                  <a:latin typeface="Cambria Math" charset="0"/>
                  <a:ea typeface="Cambria Math" charset="0"/>
                  <a:cs typeface="Cambria Math" charset="0"/>
                  <a:sym typeface="Open Sans"/>
                </a:endParaRPr>
              </a:p>
            </p:txBody>
          </p:sp>
        </p:grpSp>
      </p:grpSp>
    </p:spTree>
    <p:extLst>
      <p:ext uri="{BB962C8B-B14F-4D97-AF65-F5344CB8AC3E}">
        <p14:creationId xmlns:p14="http://schemas.microsoft.com/office/powerpoint/2010/main" val="18978608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136</a:t>
            </a:fld>
            <a:endParaRPr lang="en-US"/>
          </a:p>
        </p:txBody>
      </p:sp>
      <p:sp>
        <p:nvSpPr>
          <p:cNvPr id="3" name="Content Placeholder 2"/>
          <p:cNvSpPr>
            <a:spLocks noGrp="1"/>
          </p:cNvSpPr>
          <p:nvPr>
            <p:ph idx="1"/>
          </p:nvPr>
        </p:nvSpPr>
        <p:spPr>
          <a:xfrm>
            <a:off x="1" y="1498601"/>
            <a:ext cx="8803559" cy="1422400"/>
          </a:xfrm>
        </p:spPr>
        <p:txBody>
          <a:bodyPr>
            <a:normAutofit/>
          </a:bodyPr>
          <a:lstStyle/>
          <a:p>
            <a:r>
              <a:rPr lang="en-CA" b="1" dirty="0">
                <a:solidFill>
                  <a:schemeClr val="accent2"/>
                </a:solidFill>
              </a:rPr>
              <a:t>Basic idea: </a:t>
            </a:r>
            <a:r>
              <a:rPr lang="en-CA" dirty="0"/>
              <a:t>Nodes aggregate “messages” from their neighbors using neural networks</a:t>
            </a:r>
            <a:endParaRPr lang="en-CA" dirty="0">
              <a:solidFill>
                <a:schemeClr val="accent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7139207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137</a:t>
            </a:fld>
            <a:endParaRPr lang="en-US"/>
          </a:p>
        </p:txBody>
      </p:sp>
      <p:sp>
        <p:nvSpPr>
          <p:cNvPr id="3" name="Content Placeholder 2"/>
          <p:cNvSpPr>
            <a:spLocks noGrp="1"/>
          </p:cNvSpPr>
          <p:nvPr>
            <p:ph idx="1"/>
          </p:nvPr>
        </p:nvSpPr>
        <p:spPr>
          <a:xfrm>
            <a:off x="1" y="1498601"/>
            <a:ext cx="8803559" cy="1422400"/>
          </a:xfrm>
        </p:spPr>
        <p:txBody>
          <a:bodyPr>
            <a:normAutofit/>
          </a:bodyPr>
          <a:lstStyle/>
          <a:p>
            <a:r>
              <a:rPr lang="en-CA" dirty="0"/>
              <a:t>GCNs and </a:t>
            </a:r>
            <a:r>
              <a:rPr lang="en-CA" dirty="0" err="1"/>
              <a:t>GraphSAGE</a:t>
            </a:r>
            <a:r>
              <a:rPr lang="en-CA" dirty="0"/>
              <a:t> </a:t>
            </a:r>
            <a:r>
              <a:rPr lang="en-CA" b="1" dirty="0"/>
              <a:t>generally only  2-3 layers deep.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921002"/>
            <a:ext cx="8193959" cy="3264151"/>
          </a:xfrm>
          <a:prstGeom prst="rect">
            <a:avLst/>
          </a:prstGeom>
        </p:spPr>
      </p:pic>
      <p:sp>
        <p:nvSpPr>
          <p:cNvPr id="8" name="TextBox 7"/>
          <p:cNvSpPr txBox="1"/>
          <p:nvPr/>
        </p:nvSpPr>
        <p:spPr>
          <a:xfrm>
            <a:off x="3657600" y="3124200"/>
            <a:ext cx="508000" cy="609600"/>
          </a:xfrm>
          <a:prstGeom prst="rect">
            <a:avLst/>
          </a:prstGeom>
          <a:noFill/>
          <a:ln>
            <a:noFill/>
          </a:ln>
        </p:spPr>
        <p:txBody>
          <a:bodyPr wrap="square" lIns="91425" tIns="91425" rIns="91425" bIns="91425" rtlCol="0" anchor="t" anchorCtr="0">
            <a:noAutofit/>
          </a:bodyPr>
          <a:lstStyle/>
          <a:p>
            <a:endParaRPr lang="en-US" sz="2400" dirty="0">
              <a:latin typeface="Helvetica Neue Light" charset="0"/>
              <a:ea typeface="Helvetica Neue Light" charset="0"/>
              <a:cs typeface="Helvetica Neue Light" charset="0"/>
              <a:sym typeface="Open Sans"/>
            </a:endParaRPr>
          </a:p>
        </p:txBody>
      </p:sp>
    </p:spTree>
    <p:extLst>
      <p:ext uri="{BB962C8B-B14F-4D97-AF65-F5344CB8AC3E}">
        <p14:creationId xmlns:p14="http://schemas.microsoft.com/office/powerpoint/2010/main" val="20050423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US"/>
              <a:t>Neighborhood Aggregation</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138</a:t>
            </a:fld>
            <a:endParaRPr lang="en-US"/>
          </a:p>
        </p:txBody>
      </p:sp>
      <p:sp>
        <p:nvSpPr>
          <p:cNvPr id="3" name="Content Placeholder 2"/>
          <p:cNvSpPr>
            <a:spLocks noGrp="1"/>
          </p:cNvSpPr>
          <p:nvPr>
            <p:ph idx="1"/>
          </p:nvPr>
        </p:nvSpPr>
        <p:spPr>
          <a:xfrm>
            <a:off x="1" y="1498601"/>
            <a:ext cx="8803559" cy="1422400"/>
          </a:xfrm>
        </p:spPr>
        <p:txBody>
          <a:bodyPr>
            <a:normAutofit/>
          </a:bodyPr>
          <a:lstStyle/>
          <a:p>
            <a:r>
              <a:rPr lang="en-CA" b="1" dirty="0">
                <a:solidFill>
                  <a:schemeClr val="accent2"/>
                </a:solidFill>
              </a:rPr>
              <a:t>But what if we want to go deeper?</a:t>
            </a:r>
            <a:endParaRPr lang="en-CA" dirty="0">
              <a:solidFill>
                <a:schemeClr val="accent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8" y="3221158"/>
            <a:ext cx="8594601" cy="2820986"/>
          </a:xfrm>
          <a:prstGeom prst="rect">
            <a:avLst/>
          </a:prstGeom>
        </p:spPr>
      </p:pic>
      <p:sp>
        <p:nvSpPr>
          <p:cNvPr id="11" name="TextBox 10"/>
          <p:cNvSpPr txBox="1"/>
          <p:nvPr/>
        </p:nvSpPr>
        <p:spPr>
          <a:xfrm>
            <a:off x="5072391" y="2616201"/>
            <a:ext cx="2844800" cy="609601"/>
          </a:xfrm>
          <a:prstGeom prst="rect">
            <a:avLst/>
          </a:prstGeom>
          <a:noFill/>
          <a:ln>
            <a:noFill/>
          </a:ln>
        </p:spPr>
        <p:txBody>
          <a:bodyPr wrap="square" lIns="91425" tIns="91425" rIns="91425" bIns="91425" rtlCol="0" anchor="t" anchorCtr="0">
            <a:noAutofit/>
          </a:bodyPr>
          <a:lstStyle/>
          <a:p>
            <a:r>
              <a:rPr lang="en-US" sz="3200" b="1" dirty="0">
                <a:solidFill>
                  <a:schemeClr val="accent1"/>
                </a:solidFill>
                <a:latin typeface="Helvetica Neue Light" charset="0"/>
                <a:ea typeface="Helvetica Neue Light" charset="0"/>
                <a:cs typeface="Helvetica Neue Light" charset="0"/>
                <a:sym typeface="Open Sans"/>
              </a:rPr>
              <a:t>10+ layers!?</a:t>
            </a:r>
          </a:p>
        </p:txBody>
      </p:sp>
    </p:spTree>
    <p:extLst>
      <p:ext uri="{BB962C8B-B14F-4D97-AF65-F5344CB8AC3E}">
        <p14:creationId xmlns:p14="http://schemas.microsoft.com/office/powerpoint/2010/main" val="10374023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CA" dirty="0"/>
              <a:t>Gated Graph Neural Networks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139</a:t>
            </a:fld>
            <a:endParaRPr lang="en-US"/>
          </a:p>
        </p:txBody>
      </p:sp>
      <p:sp>
        <p:nvSpPr>
          <p:cNvPr id="3" name="Content Placeholder 2"/>
          <p:cNvSpPr>
            <a:spLocks noGrp="1"/>
          </p:cNvSpPr>
          <p:nvPr>
            <p:ph idx="1"/>
          </p:nvPr>
        </p:nvSpPr>
        <p:spPr>
          <a:xfrm>
            <a:off x="90179" y="1516528"/>
            <a:ext cx="9021309" cy="3640664"/>
          </a:xfrm>
        </p:spPr>
        <p:txBody>
          <a:bodyPr>
            <a:noAutofit/>
          </a:bodyPr>
          <a:lstStyle/>
          <a:p>
            <a:r>
              <a:rPr lang="en-CA" dirty="0"/>
              <a:t>How can we build models with many layers of neighborhood aggregation?</a:t>
            </a:r>
          </a:p>
          <a:p>
            <a:r>
              <a:rPr lang="en-CA" b="1" dirty="0">
                <a:solidFill>
                  <a:schemeClr val="accent2"/>
                </a:solidFill>
              </a:rPr>
              <a:t>Challenges:</a:t>
            </a:r>
          </a:p>
          <a:p>
            <a:pPr lvl="1"/>
            <a:r>
              <a:rPr lang="en-CA" dirty="0" err="1">
                <a:solidFill>
                  <a:schemeClr val="accent2"/>
                </a:solidFill>
              </a:rPr>
              <a:t>Overfitting</a:t>
            </a:r>
            <a:r>
              <a:rPr lang="en-CA" dirty="0">
                <a:solidFill>
                  <a:schemeClr val="accent2"/>
                </a:solidFill>
              </a:rPr>
              <a:t> from too many parameters.</a:t>
            </a:r>
          </a:p>
          <a:p>
            <a:pPr lvl="1"/>
            <a:r>
              <a:rPr lang="en-CA" dirty="0">
                <a:solidFill>
                  <a:schemeClr val="accent2"/>
                </a:solidFill>
              </a:rPr>
              <a:t>Vanishing/exploding gradients during </a:t>
            </a:r>
            <a:r>
              <a:rPr lang="en-CA" dirty="0" err="1">
                <a:solidFill>
                  <a:schemeClr val="accent2"/>
                </a:solidFill>
              </a:rPr>
              <a:t>backpropagation</a:t>
            </a:r>
            <a:r>
              <a:rPr lang="en-CA" dirty="0">
                <a:solidFill>
                  <a:schemeClr val="accent2"/>
                </a:solidFill>
              </a:rPr>
              <a:t>. </a:t>
            </a:r>
          </a:p>
          <a:p>
            <a:r>
              <a:rPr lang="en-CA" b="1" dirty="0"/>
              <a:t>Idea: </a:t>
            </a:r>
            <a:r>
              <a:rPr lang="en-CA" dirty="0"/>
              <a:t>Use techniques from modern recurrent neural networks</a:t>
            </a:r>
            <a:endParaRPr lang="en-CA" dirty="0">
              <a:solidFill>
                <a:schemeClr val="accent2"/>
              </a:solidFill>
            </a:endParaRPr>
          </a:p>
        </p:txBody>
      </p:sp>
      <p:sp>
        <p:nvSpPr>
          <p:cNvPr id="6" name="TextBox 5">
            <a:extLst>
              <a:ext uri="{FF2B5EF4-FFF2-40B4-BE49-F238E27FC236}">
                <a16:creationId xmlns:a16="http://schemas.microsoft.com/office/drawing/2014/main" id="{D4231AF4-20FE-4D7A-8312-D38029C42C3B}"/>
              </a:ext>
            </a:extLst>
          </p:cNvPr>
          <p:cNvSpPr txBox="1"/>
          <p:nvPr/>
        </p:nvSpPr>
        <p:spPr>
          <a:xfrm>
            <a:off x="489803" y="6093296"/>
            <a:ext cx="7560840" cy="369332"/>
          </a:xfrm>
          <a:prstGeom prst="rect">
            <a:avLst/>
          </a:prstGeom>
          <a:noFill/>
        </p:spPr>
        <p:txBody>
          <a:bodyPr wrap="square" rtlCol="0">
            <a:spAutoFit/>
          </a:bodyPr>
          <a:lstStyle/>
          <a:p>
            <a:r>
              <a:rPr lang="en-US" i="1" dirty="0">
                <a:solidFill>
                  <a:schemeClr val="accent3">
                    <a:lumMod val="75000"/>
                  </a:schemeClr>
                </a:solidFill>
                <a:ea typeface="Helvetica Neue Light" charset="0"/>
                <a:cs typeface="Helvetica Neue Light" charset="0"/>
                <a:sym typeface="Open Sans"/>
              </a:rPr>
              <a:t>Li et al., 2016. Gated Graph Sequence Neural Networks. ICLR.</a:t>
            </a:r>
          </a:p>
        </p:txBody>
      </p:sp>
    </p:spTree>
    <p:extLst>
      <p:ext uri="{BB962C8B-B14F-4D97-AF65-F5344CB8AC3E}">
        <p14:creationId xmlns:p14="http://schemas.microsoft.com/office/powerpoint/2010/main" val="4707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D267013-DFFC-4352-B274-32112D0CCE19}" type="slidenum">
              <a:rPr lang="en-US" smtClean="0"/>
              <a:t>14</a:t>
            </a:fld>
            <a:endParaRPr lang="en-US" dirty="0"/>
          </a:p>
        </p:txBody>
      </p:sp>
      <p:sp>
        <p:nvSpPr>
          <p:cNvPr id="7" name="TextBox 6"/>
          <p:cNvSpPr txBox="1"/>
          <p:nvPr/>
        </p:nvSpPr>
        <p:spPr>
          <a:xfrm>
            <a:off x="683568" y="2276872"/>
            <a:ext cx="8704660" cy="1728192"/>
          </a:xfrm>
          <a:prstGeom prst="rect">
            <a:avLst/>
          </a:prstGeom>
          <a:noFill/>
          <a:ln>
            <a:noFill/>
          </a:ln>
        </p:spPr>
        <p:txBody>
          <a:bodyPr wrap="square" lIns="91425" tIns="91425" rIns="91425" bIns="91425" rtlCol="0" anchor="t" anchorCtr="0">
            <a:noAutofit/>
          </a:bodyPr>
          <a:lstStyle/>
          <a:p>
            <a:pPr marL="457200" indent="-457200">
              <a:buFont typeface="+mj-lt"/>
              <a:buAutoNum type="arabicPeriod"/>
            </a:pPr>
            <a:r>
              <a:rPr lang="en-US" sz="2400" dirty="0">
                <a:ea typeface="Helvetica Neue Light" charset="0"/>
                <a:cs typeface="Helvetica Neue Light" charset="0"/>
                <a:sym typeface="Open Sans"/>
              </a:rPr>
              <a:t>Matrix decomposition (for example, SVD decomposition)</a:t>
            </a:r>
          </a:p>
          <a:p>
            <a:pPr marL="800100" lvl="1" indent="-342900">
              <a:buFont typeface="+mj-lt"/>
              <a:buAutoNum type="arabicPeriod"/>
            </a:pPr>
            <a:r>
              <a:rPr lang="en-US" dirty="0">
                <a:ea typeface="Helvetica Neue Light" charset="0"/>
                <a:cs typeface="Helvetica Neue Light" charset="0"/>
                <a:sym typeface="Open Sans"/>
              </a:rPr>
              <a:t>Scalability issues</a:t>
            </a:r>
          </a:p>
          <a:p>
            <a:pPr marL="800100" lvl="1" indent="-342900">
              <a:buFont typeface="+mj-lt"/>
              <a:buAutoNum type="arabicPeriod"/>
            </a:pPr>
            <a:r>
              <a:rPr lang="en-US" dirty="0">
                <a:ea typeface="Helvetica Neue Light" charset="0"/>
                <a:cs typeface="Helvetica Neue Light" charset="0"/>
                <a:sym typeface="Open Sans"/>
              </a:rPr>
              <a:t>Produced matrices that are very dense</a:t>
            </a:r>
          </a:p>
          <a:p>
            <a:pPr marL="457200" indent="-457200">
              <a:buFont typeface="+mj-lt"/>
              <a:buAutoNum type="arabicPeriod"/>
            </a:pPr>
            <a:endParaRPr lang="en-US" sz="2400" dirty="0">
              <a:ea typeface="Helvetica Neue Light" charset="0"/>
              <a:cs typeface="Helvetica Neue Light" charset="0"/>
              <a:sym typeface="Open Sans"/>
            </a:endParaRPr>
          </a:p>
          <a:p>
            <a:pPr marL="457200" indent="-457200">
              <a:buFont typeface="+mj-lt"/>
              <a:buAutoNum type="arabicPeriod"/>
            </a:pPr>
            <a:r>
              <a:rPr lang="en-US" sz="2400" dirty="0">
                <a:ea typeface="Helvetica Neue Light" charset="0"/>
                <a:cs typeface="Helvetica Neue Light" charset="0"/>
                <a:sym typeface="Open Sans"/>
              </a:rPr>
              <a:t>Stochastic gradient descent</a:t>
            </a:r>
          </a:p>
        </p:txBody>
      </p:sp>
      <p:sp>
        <p:nvSpPr>
          <p:cNvPr id="8" name="Title 1"/>
          <p:cNvSpPr txBox="1">
            <a:spLocks/>
          </p:cNvSpPr>
          <p:nvPr/>
        </p:nvSpPr>
        <p:spPr>
          <a:xfrm>
            <a:off x="467544" y="44624"/>
            <a:ext cx="7992888" cy="1143000"/>
          </a:xfrm>
          <a:prstGeom prst="rect">
            <a:avLst/>
          </a:prstGeom>
        </p:spPr>
        <p:txBody>
          <a:bodyPr vert="horz" lIns="121920" tIns="60960" rIns="121920" bIns="60960" rtlCol="0" anchor="ctr">
            <a:noAutofit/>
          </a:bodyPr>
          <a:lstStyle>
            <a:lvl1pPr algn="ctr" defTabSz="914378"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pPr defTabSz="914400"/>
            <a:r>
              <a:rPr lang="en-US" sz="4400" dirty="0">
                <a:solidFill>
                  <a:schemeClr val="accent6">
                    <a:lumMod val="75000"/>
                  </a:schemeClr>
                </a:solidFill>
                <a:latin typeface="+mj-lt"/>
                <a:ea typeface="+mj-ea"/>
                <a:cs typeface="+mj-cs"/>
              </a:rPr>
              <a:t>How to minimize loss</a:t>
            </a:r>
          </a:p>
        </p:txBody>
      </p:sp>
    </p:spTree>
    <p:extLst>
      <p:ext uri="{BB962C8B-B14F-4D97-AF65-F5344CB8AC3E}">
        <p14:creationId xmlns:p14="http://schemas.microsoft.com/office/powerpoint/2010/main" val="11146042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9453"/>
            <a:ext cx="9144000" cy="4064000"/>
          </a:xfrm>
          <a:prstGeom prst="rect">
            <a:avLst/>
          </a:prstGeom>
        </p:spPr>
      </p:pic>
      <p:sp>
        <p:nvSpPr>
          <p:cNvPr id="2" name="Title 1"/>
          <p:cNvSpPr>
            <a:spLocks noGrp="1"/>
          </p:cNvSpPr>
          <p:nvPr>
            <p:ph type="title"/>
          </p:nvPr>
        </p:nvSpPr>
        <p:spPr>
          <a:xfrm>
            <a:off x="-101600" y="140423"/>
            <a:ext cx="9347200" cy="1143000"/>
          </a:xfrm>
        </p:spPr>
        <p:txBody>
          <a:bodyPr/>
          <a:lstStyle/>
          <a:p>
            <a:r>
              <a:rPr lang="en-CA" dirty="0"/>
              <a:t>Gated Graph Neural Networks</a:t>
            </a:r>
            <a:endParaRPr lang="en-US" dirty="0"/>
          </a:p>
        </p:txBody>
      </p:sp>
      <p:sp>
        <p:nvSpPr>
          <p:cNvPr id="5" name="Slide Number Placeholder 4"/>
          <p:cNvSpPr>
            <a:spLocks noGrp="1"/>
          </p:cNvSpPr>
          <p:nvPr>
            <p:ph type="sldNum" sz="quarter" idx="12"/>
          </p:nvPr>
        </p:nvSpPr>
        <p:spPr/>
        <p:txBody>
          <a:bodyPr/>
          <a:lstStyle/>
          <a:p>
            <a:fld id="{4D267013-DFFC-4352-B274-32112D0CCE19}" type="slidenum">
              <a:rPr lang="en-US" smtClean="0"/>
              <a:t>140</a:t>
            </a:fld>
            <a:endParaRPr lang="en-US"/>
          </a:p>
        </p:txBody>
      </p:sp>
      <p:sp>
        <p:nvSpPr>
          <p:cNvPr id="3" name="Content Placeholder 2"/>
          <p:cNvSpPr>
            <a:spLocks noGrp="1"/>
          </p:cNvSpPr>
          <p:nvPr>
            <p:ph idx="1"/>
          </p:nvPr>
        </p:nvSpPr>
        <p:spPr>
          <a:xfrm>
            <a:off x="90179" y="1516528"/>
            <a:ext cx="9021309" cy="896472"/>
          </a:xfrm>
        </p:spPr>
        <p:txBody>
          <a:bodyPr>
            <a:normAutofit/>
          </a:bodyPr>
          <a:lstStyle/>
          <a:p>
            <a:r>
              <a:rPr lang="en-CA" b="1" dirty="0"/>
              <a:t>Idea 1: </a:t>
            </a:r>
            <a:r>
              <a:rPr lang="en-CA" dirty="0"/>
              <a:t>Parameter sharing across layers.</a:t>
            </a:r>
            <a:endParaRPr lang="en-CA" dirty="0">
              <a:solidFill>
                <a:schemeClr val="accent2"/>
              </a:solidFill>
            </a:endParaRPr>
          </a:p>
          <a:p>
            <a:endParaRPr lang="en-CA" dirty="0">
              <a:solidFill>
                <a:schemeClr val="accent2"/>
              </a:solidFill>
            </a:endParaRPr>
          </a:p>
          <a:p>
            <a:endParaRPr lang="en-CA" dirty="0">
              <a:solidFill>
                <a:schemeClr val="accent2"/>
              </a:solidFill>
            </a:endParaRPr>
          </a:p>
          <a:p>
            <a:endParaRPr lang="en-CA" dirty="0">
              <a:solidFill>
                <a:schemeClr val="accent2"/>
              </a:solidFill>
            </a:endParaRPr>
          </a:p>
        </p:txBody>
      </p:sp>
      <p:sp>
        <p:nvSpPr>
          <p:cNvPr id="8" name="TextBox 7"/>
          <p:cNvSpPr txBox="1"/>
          <p:nvPr/>
        </p:nvSpPr>
        <p:spPr>
          <a:xfrm>
            <a:off x="2409952" y="2124458"/>
            <a:ext cx="4267201" cy="1280373"/>
          </a:xfrm>
          <a:prstGeom prst="rect">
            <a:avLst/>
          </a:prstGeom>
          <a:noFill/>
          <a:ln>
            <a:noFill/>
          </a:ln>
        </p:spPr>
        <p:txBody>
          <a:bodyPr wrap="square" lIns="91425" tIns="91425" rIns="91425" bIns="91425" rtlCol="0" anchor="t" anchorCtr="0">
            <a:noAutofit/>
          </a:bodyPr>
          <a:lstStyle/>
          <a:p>
            <a:pPr algn="ctr"/>
            <a:r>
              <a:rPr lang="en-US" sz="3200" dirty="0">
                <a:solidFill>
                  <a:schemeClr val="accent5"/>
                </a:solidFill>
                <a:latin typeface="Helvetica Neue Light" charset="0"/>
                <a:ea typeface="Helvetica Neue Light" charset="0"/>
                <a:cs typeface="Helvetica Neue Light" charset="0"/>
                <a:sym typeface="Open Sans"/>
              </a:rPr>
              <a:t>s</a:t>
            </a:r>
            <a:r>
              <a:rPr lang="en-US" sz="3200">
                <a:solidFill>
                  <a:schemeClr val="accent5"/>
                </a:solidFill>
                <a:latin typeface="Helvetica Neue Light" charset="0"/>
                <a:ea typeface="Helvetica Neue Light" charset="0"/>
                <a:cs typeface="Helvetica Neue Light" charset="0"/>
                <a:sym typeface="Open Sans"/>
              </a:rPr>
              <a:t>ame </a:t>
            </a:r>
            <a:r>
              <a:rPr lang="en-US" sz="3200" dirty="0">
                <a:solidFill>
                  <a:schemeClr val="accent5"/>
                </a:solidFill>
                <a:latin typeface="Helvetica Neue Light" charset="0"/>
                <a:ea typeface="Helvetica Neue Light" charset="0"/>
                <a:cs typeface="Helvetica Neue Light" charset="0"/>
                <a:sym typeface="Open Sans"/>
              </a:rPr>
              <a:t>neural </a:t>
            </a:r>
            <a:r>
              <a:rPr lang="en-US" sz="3200">
                <a:solidFill>
                  <a:schemeClr val="accent5"/>
                </a:solidFill>
                <a:latin typeface="Helvetica Neue Light" charset="0"/>
                <a:ea typeface="Helvetica Neue Light" charset="0"/>
                <a:cs typeface="Helvetica Neue Light" charset="0"/>
                <a:sym typeface="Open Sans"/>
              </a:rPr>
              <a:t>network across layers</a:t>
            </a:r>
            <a:endParaRPr lang="en-US" sz="3200" dirty="0">
              <a:solidFill>
                <a:schemeClr val="accent5"/>
              </a:solidFill>
              <a:latin typeface="Helvetica Neue Light" charset="0"/>
              <a:ea typeface="Helvetica Neue Light" charset="0"/>
              <a:cs typeface="Helvetica Neue Light" charset="0"/>
              <a:sym typeface="Open Sans"/>
            </a:endParaRPr>
          </a:p>
        </p:txBody>
      </p:sp>
      <p:cxnSp>
        <p:nvCxnSpPr>
          <p:cNvPr id="13" name="Straight Arrow Connector 12"/>
          <p:cNvCxnSpPr/>
          <p:nvPr/>
        </p:nvCxnSpPr>
        <p:spPr>
          <a:xfrm>
            <a:off x="4315968" y="3157728"/>
            <a:ext cx="12192" cy="1304544"/>
          </a:xfrm>
          <a:prstGeom prst="straightConnector1">
            <a:avLst/>
          </a:prstGeom>
          <a:ln w="79375">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263138" y="3190240"/>
            <a:ext cx="2259583" cy="1430528"/>
          </a:xfrm>
          <a:prstGeom prst="straightConnector1">
            <a:avLst/>
          </a:prstGeom>
          <a:ln w="63500">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263138" y="3190240"/>
            <a:ext cx="3438143" cy="914400"/>
          </a:xfrm>
          <a:prstGeom prst="straightConnector1">
            <a:avLst/>
          </a:prstGeom>
          <a:ln w="25400">
            <a:solidFill>
              <a:schemeClr val="accent5">
                <a:alpha val="27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605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40423"/>
            <a:ext cx="9347200" cy="1143000"/>
          </a:xfrm>
        </p:spPr>
        <p:txBody>
          <a:bodyPr/>
          <a:lstStyle/>
          <a:p>
            <a:r>
              <a:rPr lang="en-CA" dirty="0"/>
              <a:t>Gated Graph Neural Networks</a:t>
            </a:r>
            <a:endParaRPr lang="en-US" dirty="0"/>
          </a:p>
        </p:txBody>
      </p:sp>
      <p:sp>
        <p:nvSpPr>
          <p:cNvPr id="4" name="Footer Placeholder 3"/>
          <p:cNvSpPr>
            <a:spLocks noGrp="1"/>
          </p:cNvSpPr>
          <p:nvPr>
            <p:ph type="ftr" sz="quarter" idx="11"/>
          </p:nvPr>
        </p:nvSpPr>
        <p:spPr/>
        <p:txBody>
          <a:bodyPr/>
          <a:lstStyle/>
          <a:p>
            <a:r>
              <a:rPr lang="en-US"/>
              <a:t>Representation Learning on Networks, snap.stanford.edu/proj/embeddings-www, WWW 2018</a:t>
            </a:r>
          </a:p>
        </p:txBody>
      </p:sp>
      <p:sp>
        <p:nvSpPr>
          <p:cNvPr id="5" name="Slide Number Placeholder 4"/>
          <p:cNvSpPr>
            <a:spLocks noGrp="1"/>
          </p:cNvSpPr>
          <p:nvPr>
            <p:ph type="sldNum" sz="quarter" idx="12"/>
          </p:nvPr>
        </p:nvSpPr>
        <p:spPr/>
        <p:txBody>
          <a:bodyPr/>
          <a:lstStyle/>
          <a:p>
            <a:fld id="{4D267013-DFFC-4352-B274-32112D0CCE19}" type="slidenum">
              <a:rPr lang="en-US" smtClean="0"/>
              <a:t>141</a:t>
            </a:fld>
            <a:endParaRPr lang="en-US"/>
          </a:p>
        </p:txBody>
      </p:sp>
      <p:sp>
        <p:nvSpPr>
          <p:cNvPr id="3" name="Content Placeholder 2"/>
          <p:cNvSpPr>
            <a:spLocks noGrp="1"/>
          </p:cNvSpPr>
          <p:nvPr>
            <p:ph idx="1"/>
          </p:nvPr>
        </p:nvSpPr>
        <p:spPr>
          <a:xfrm>
            <a:off x="90179" y="1516528"/>
            <a:ext cx="9021309" cy="896472"/>
          </a:xfrm>
        </p:spPr>
        <p:txBody>
          <a:bodyPr>
            <a:normAutofit/>
          </a:bodyPr>
          <a:lstStyle/>
          <a:p>
            <a:r>
              <a:rPr lang="en-CA" b="1" dirty="0"/>
              <a:t>Idea 2: </a:t>
            </a:r>
            <a:r>
              <a:rPr lang="en-CA" dirty="0"/>
              <a:t>Recurrent state update.</a:t>
            </a:r>
            <a:endParaRPr lang="en-CA" dirty="0">
              <a:solidFill>
                <a:schemeClr val="accent2"/>
              </a:solidFill>
            </a:endParaRPr>
          </a:p>
          <a:p>
            <a:endParaRPr lang="en-CA" dirty="0">
              <a:solidFill>
                <a:schemeClr val="accent2"/>
              </a:solidFill>
            </a:endParaRPr>
          </a:p>
          <a:p>
            <a:endParaRPr lang="en-CA" dirty="0">
              <a:solidFill>
                <a:schemeClr val="accent2"/>
              </a:solidFill>
            </a:endParaRPr>
          </a:p>
          <a:p>
            <a:endParaRPr lang="en-CA" dirty="0">
              <a:solidFill>
                <a:schemeClr val="accent2"/>
              </a:solidFill>
            </a:endParaRPr>
          </a:p>
        </p:txBody>
      </p:sp>
      <p:sp>
        <p:nvSpPr>
          <p:cNvPr id="12" name="TextBox 11"/>
          <p:cNvSpPr txBox="1"/>
          <p:nvPr/>
        </p:nvSpPr>
        <p:spPr>
          <a:xfrm>
            <a:off x="2885441" y="2913705"/>
            <a:ext cx="4267201" cy="667511"/>
          </a:xfrm>
          <a:prstGeom prst="rect">
            <a:avLst/>
          </a:prstGeom>
          <a:noFill/>
          <a:ln>
            <a:noFill/>
          </a:ln>
        </p:spPr>
        <p:txBody>
          <a:bodyPr wrap="square" lIns="91425" tIns="91425" rIns="91425" bIns="91425" rtlCol="0" anchor="t" anchorCtr="0">
            <a:noAutofit/>
          </a:bodyPr>
          <a:lstStyle/>
          <a:p>
            <a:pPr algn="ctr"/>
            <a:r>
              <a:rPr lang="en-US" sz="3200" b="1" dirty="0">
                <a:solidFill>
                  <a:schemeClr val="accent5"/>
                </a:solidFill>
                <a:latin typeface="Helvetica Neue Light" charset="0"/>
                <a:ea typeface="Helvetica Neue Light" charset="0"/>
                <a:cs typeface="Helvetica Neue Light" charset="0"/>
                <a:sym typeface="Open Sans"/>
              </a:rPr>
              <a:t>RNN module</a:t>
            </a:r>
          </a:p>
        </p:txBody>
      </p:sp>
      <p:cxnSp>
        <p:nvCxnSpPr>
          <p:cNvPr id="14" name="Straight Arrow Connector 13"/>
          <p:cNvCxnSpPr/>
          <p:nvPr/>
        </p:nvCxnSpPr>
        <p:spPr>
          <a:xfrm flipH="1">
            <a:off x="4962144" y="3560064"/>
            <a:ext cx="12192" cy="841248"/>
          </a:xfrm>
          <a:prstGeom prst="straightConnector1">
            <a:avLst/>
          </a:prstGeom>
          <a:ln w="79375">
            <a:solidFill>
              <a:schemeClr val="accent5">
                <a:alpha val="63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9453"/>
            <a:ext cx="9144000" cy="4064000"/>
          </a:xfrm>
          <a:prstGeom prst="rect">
            <a:avLst/>
          </a:prstGeom>
        </p:spPr>
      </p:pic>
      <p:sp>
        <p:nvSpPr>
          <p:cNvPr id="19" name="TextBox 18"/>
          <p:cNvSpPr txBox="1"/>
          <p:nvPr/>
        </p:nvSpPr>
        <p:spPr>
          <a:xfrm>
            <a:off x="2105152" y="2538986"/>
            <a:ext cx="4267201" cy="1280373"/>
          </a:xfrm>
          <a:prstGeom prst="rect">
            <a:avLst/>
          </a:prstGeom>
          <a:noFill/>
          <a:ln>
            <a:noFill/>
          </a:ln>
        </p:spPr>
        <p:txBody>
          <a:bodyPr wrap="square" lIns="91425" tIns="91425" rIns="91425" bIns="91425" rtlCol="0" anchor="t" anchorCtr="0">
            <a:noAutofit/>
          </a:bodyPr>
          <a:lstStyle/>
          <a:p>
            <a:pPr algn="ctr"/>
            <a:r>
              <a:rPr lang="en-US" sz="3200" b="1" dirty="0">
                <a:solidFill>
                  <a:schemeClr val="accent5"/>
                </a:solidFill>
                <a:latin typeface="Helvetica Neue Light" charset="0"/>
                <a:ea typeface="Helvetica Neue Light" charset="0"/>
                <a:cs typeface="Helvetica Neue Light" charset="0"/>
                <a:sym typeface="Open Sans"/>
              </a:rPr>
              <a:t>RNN module!</a:t>
            </a:r>
          </a:p>
        </p:txBody>
      </p:sp>
      <p:cxnSp>
        <p:nvCxnSpPr>
          <p:cNvPr id="20" name="Straight Arrow Connector 19"/>
          <p:cNvCxnSpPr/>
          <p:nvPr/>
        </p:nvCxnSpPr>
        <p:spPr>
          <a:xfrm>
            <a:off x="4315968" y="3157728"/>
            <a:ext cx="12192" cy="1304544"/>
          </a:xfrm>
          <a:prstGeom prst="straightConnector1">
            <a:avLst/>
          </a:prstGeom>
          <a:ln w="79375">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63138" y="3190240"/>
            <a:ext cx="2259583" cy="1430528"/>
          </a:xfrm>
          <a:prstGeom prst="straightConnector1">
            <a:avLst/>
          </a:prstGeom>
          <a:ln w="63500">
            <a:solidFill>
              <a:schemeClr val="accent5">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263138" y="3190240"/>
            <a:ext cx="3438143" cy="914400"/>
          </a:xfrm>
          <a:prstGeom prst="straightConnector1">
            <a:avLst/>
          </a:prstGeom>
          <a:ln w="25400">
            <a:solidFill>
              <a:schemeClr val="accent5">
                <a:alpha val="27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230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40423"/>
            <a:ext cx="7344816" cy="1143000"/>
          </a:xfrm>
        </p:spPr>
        <p:txBody>
          <a:bodyPr/>
          <a:lstStyle/>
          <a:p>
            <a:r>
              <a:rPr lang="en-US" dirty="0"/>
              <a:t>Summary</a:t>
            </a:r>
          </a:p>
        </p:txBody>
      </p:sp>
      <p:sp>
        <p:nvSpPr>
          <p:cNvPr id="5" name="Slide Number Placeholder 4"/>
          <p:cNvSpPr>
            <a:spLocks noGrp="1"/>
          </p:cNvSpPr>
          <p:nvPr>
            <p:ph type="sldNum" sz="quarter" idx="12"/>
          </p:nvPr>
        </p:nvSpPr>
        <p:spPr/>
        <p:txBody>
          <a:bodyPr/>
          <a:lstStyle/>
          <a:p>
            <a:fld id="{4D267013-DFFC-4352-B274-32112D0CCE19}" type="slidenum">
              <a:rPr lang="en-US" smtClean="0"/>
              <a:t>142</a:t>
            </a:fld>
            <a:endParaRPr lang="en-US"/>
          </a:p>
        </p:txBody>
      </p:sp>
      <p:sp>
        <p:nvSpPr>
          <p:cNvPr id="3" name="Content Placeholder 2"/>
          <p:cNvSpPr>
            <a:spLocks noGrp="1"/>
          </p:cNvSpPr>
          <p:nvPr>
            <p:ph idx="1"/>
          </p:nvPr>
        </p:nvSpPr>
        <p:spPr>
          <a:xfrm>
            <a:off x="201104" y="1712275"/>
            <a:ext cx="8619367" cy="3516925"/>
          </a:xfrm>
        </p:spPr>
        <p:txBody>
          <a:bodyPr>
            <a:normAutofit lnSpcReduction="10000"/>
          </a:bodyPr>
          <a:lstStyle/>
          <a:p>
            <a:r>
              <a:rPr lang="en-CA" b="1" dirty="0">
                <a:solidFill>
                  <a:schemeClr val="accent2"/>
                </a:solidFill>
              </a:rPr>
              <a:t>Graph convolutional networks</a:t>
            </a:r>
          </a:p>
          <a:p>
            <a:pPr lvl="1"/>
            <a:r>
              <a:rPr lang="en-CA" dirty="0"/>
              <a:t>Average neighborhood information and stack neural networks.</a:t>
            </a:r>
          </a:p>
          <a:p>
            <a:r>
              <a:rPr lang="en-CA" b="1" dirty="0" err="1">
                <a:solidFill>
                  <a:schemeClr val="accent2"/>
                </a:solidFill>
              </a:rPr>
              <a:t>GraphSAGE</a:t>
            </a:r>
            <a:endParaRPr lang="en-CA" b="1" dirty="0">
              <a:solidFill>
                <a:schemeClr val="accent2"/>
              </a:solidFill>
            </a:endParaRPr>
          </a:p>
          <a:p>
            <a:pPr lvl="1"/>
            <a:r>
              <a:rPr lang="en-CA" dirty="0"/>
              <a:t>Generalized neighborhood aggregation.</a:t>
            </a:r>
          </a:p>
          <a:p>
            <a:r>
              <a:rPr lang="en-CA" b="1" dirty="0">
                <a:solidFill>
                  <a:schemeClr val="accent2"/>
                </a:solidFill>
              </a:rPr>
              <a:t>Gated Graph Neural Networks</a:t>
            </a:r>
          </a:p>
          <a:p>
            <a:pPr lvl="1"/>
            <a:r>
              <a:rPr lang="en-CA" dirty="0"/>
              <a:t>Neighborhood aggregation + RNNs</a:t>
            </a:r>
          </a:p>
          <a:p>
            <a:pPr lvl="1"/>
            <a:endParaRPr lang="en-CA" dirty="0"/>
          </a:p>
          <a:p>
            <a:pPr lvl="1"/>
            <a:endParaRPr lang="en-CA" dirty="0"/>
          </a:p>
          <a:p>
            <a:endParaRPr lang="en-CA" dirty="0">
              <a:solidFill>
                <a:schemeClr val="accent1"/>
              </a:solidFill>
            </a:endParaRPr>
          </a:p>
        </p:txBody>
      </p:sp>
    </p:spTree>
    <p:extLst>
      <p:ext uri="{BB962C8B-B14F-4D97-AF65-F5344CB8AC3E}">
        <p14:creationId xmlns:p14="http://schemas.microsoft.com/office/powerpoint/2010/main" val="5662103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089C8-F84D-4756-A3F9-7E5CAE34F782}"/>
              </a:ext>
            </a:extLst>
          </p:cNvPr>
          <p:cNvSpPr>
            <a:spLocks noGrp="1"/>
          </p:cNvSpPr>
          <p:nvPr>
            <p:ph type="sldNum" sz="quarter" idx="12"/>
          </p:nvPr>
        </p:nvSpPr>
        <p:spPr/>
        <p:txBody>
          <a:bodyPr/>
          <a:lstStyle/>
          <a:p>
            <a:fld id="{878E0B35-C73E-49DE-9EA0-4D9F6C87E107}" type="slidenum">
              <a:rPr lang="el-GR" smtClean="0"/>
              <a:pPr/>
              <a:t>143</a:t>
            </a:fld>
            <a:endParaRPr lang="el-GR"/>
          </a:p>
        </p:txBody>
      </p:sp>
      <p:sp>
        <p:nvSpPr>
          <p:cNvPr id="3" name="Title 1"/>
          <p:cNvSpPr txBox="1">
            <a:spLocks/>
          </p:cNvSpPr>
          <p:nvPr/>
        </p:nvSpPr>
        <p:spPr>
          <a:xfrm>
            <a:off x="539552" y="476672"/>
            <a:ext cx="7344816"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Acknowledgement</a:t>
            </a:r>
          </a:p>
        </p:txBody>
      </p:sp>
      <p:sp>
        <p:nvSpPr>
          <p:cNvPr id="4" name="TextBox 3"/>
          <p:cNvSpPr txBox="1"/>
          <p:nvPr/>
        </p:nvSpPr>
        <p:spPr>
          <a:xfrm>
            <a:off x="925947" y="2132856"/>
            <a:ext cx="6572026" cy="1938992"/>
          </a:xfrm>
          <a:prstGeom prst="rect">
            <a:avLst/>
          </a:prstGeom>
          <a:noFill/>
        </p:spPr>
        <p:txBody>
          <a:bodyPr wrap="square" rtlCol="0">
            <a:spAutoFit/>
          </a:bodyPr>
          <a:lstStyle/>
          <a:p>
            <a:pPr algn="just"/>
            <a:r>
              <a:rPr lang="en-US" sz="2400" dirty="0"/>
              <a:t>Most slides adopted from the following tutorial</a:t>
            </a:r>
          </a:p>
          <a:p>
            <a:pPr algn="just"/>
            <a:endParaRPr lang="en-US" sz="2400" dirty="0"/>
          </a:p>
          <a:p>
            <a:pPr algn="just"/>
            <a:r>
              <a:rPr lang="en-US" sz="2400" dirty="0"/>
              <a:t>William Hamilton, Rex Ying, </a:t>
            </a:r>
            <a:r>
              <a:rPr lang="en-US" sz="2400" u="sng" dirty="0">
                <a:hlinkClick r:id="rId2"/>
              </a:rPr>
              <a:t>Jure </a:t>
            </a:r>
            <a:r>
              <a:rPr lang="en-US" sz="2400" u="sng" dirty="0" err="1">
                <a:hlinkClick r:id="rId2"/>
              </a:rPr>
              <a:t>Leskovec</a:t>
            </a:r>
            <a:r>
              <a:rPr lang="en-US" sz="2400" dirty="0"/>
              <a:t> and </a:t>
            </a:r>
            <a:r>
              <a:rPr lang="en-US" sz="2400" dirty="0" err="1"/>
              <a:t>Rok</a:t>
            </a:r>
            <a:r>
              <a:rPr lang="en-US" sz="2400" dirty="0"/>
              <a:t> </a:t>
            </a:r>
            <a:r>
              <a:rPr lang="en-US" sz="2400" dirty="0" err="1"/>
              <a:t>Sosic</a:t>
            </a:r>
            <a:r>
              <a:rPr lang="en-US" sz="2400" dirty="0"/>
              <a:t>, </a:t>
            </a:r>
            <a:r>
              <a:rPr lang="en-US" sz="2400" dirty="0">
                <a:hlinkClick r:id="rId3"/>
              </a:rPr>
              <a:t>Representation Learning on Networks</a:t>
            </a:r>
            <a:r>
              <a:rPr lang="en-US" sz="2400" dirty="0"/>
              <a:t>. Held at WWW 2018 (April 24, Lyon, France).</a:t>
            </a:r>
          </a:p>
        </p:txBody>
      </p:sp>
    </p:spTree>
    <p:extLst>
      <p:ext uri="{BB962C8B-B14F-4D97-AF65-F5344CB8AC3E}">
        <p14:creationId xmlns:p14="http://schemas.microsoft.com/office/powerpoint/2010/main" val="381216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481806" y="123825"/>
            <a:ext cx="8229600" cy="1143000"/>
          </a:xfrm>
        </p:spPr>
        <p:txBody>
          <a:bodyPr/>
          <a:lstStyle/>
          <a:p>
            <a:r>
              <a:rPr lang="en-US" dirty="0">
                <a:solidFill>
                  <a:schemeClr val="accent6">
                    <a:lumMod val="75000"/>
                  </a:schemeClr>
                </a:solidFill>
              </a:rPr>
              <a:t>Singular Value Decomposition</a:t>
            </a:r>
          </a:p>
        </p:txBody>
      </p:sp>
      <p:sp>
        <p:nvSpPr>
          <p:cNvPr id="295939" name="Rectangle 3"/>
          <p:cNvSpPr>
            <a:spLocks noGrp="1" noChangeArrowheads="1"/>
          </p:cNvSpPr>
          <p:nvPr>
            <p:ph type="body" idx="1"/>
          </p:nvPr>
        </p:nvSpPr>
        <p:spPr>
          <a:xfrm>
            <a:off x="184150" y="1844675"/>
            <a:ext cx="8810625" cy="4752975"/>
          </a:xfrm>
        </p:spPr>
        <p:txBody>
          <a:bodyPr/>
          <a:lstStyle/>
          <a:p>
            <a:pPr>
              <a:lnSpc>
                <a:spcPct val="80000"/>
              </a:lnSpc>
            </a:pPr>
            <a:endParaRPr lang="en-US" sz="2000" dirty="0"/>
          </a:p>
          <a:p>
            <a:pPr>
              <a:lnSpc>
                <a:spcPct val="80000"/>
              </a:lnSpc>
            </a:pPr>
            <a:endParaRPr lang="en-US" sz="2000" dirty="0"/>
          </a:p>
          <a:p>
            <a:pPr>
              <a:lnSpc>
                <a:spcPct val="80000"/>
              </a:lnSpc>
            </a:pPr>
            <a:endParaRPr lang="en-US" sz="2000" dirty="0"/>
          </a:p>
          <a:p>
            <a:pPr>
              <a:lnSpc>
                <a:spcPct val="80000"/>
              </a:lnSpc>
            </a:pPr>
            <a:endParaRPr lang="en-US" sz="2000" dirty="0"/>
          </a:p>
          <a:p>
            <a:pPr>
              <a:lnSpc>
                <a:spcPct val="80000"/>
              </a:lnSpc>
              <a:spcBef>
                <a:spcPct val="10000"/>
              </a:spcBef>
            </a:pPr>
            <a:endParaRPr lang="en-US" sz="2200" i="1" dirty="0">
              <a:latin typeface="Palatino Linotype" pitchFamily="18" charset="0"/>
            </a:endParaRPr>
          </a:p>
          <a:p>
            <a:pPr>
              <a:lnSpc>
                <a:spcPct val="80000"/>
              </a:lnSpc>
              <a:spcBef>
                <a:spcPct val="10000"/>
              </a:spcBef>
            </a:pPr>
            <a:endParaRPr lang="en-US" sz="2200" i="1" dirty="0">
              <a:latin typeface="Palatino Linotype" pitchFamily="18" charset="0"/>
            </a:endParaRPr>
          </a:p>
          <a:p>
            <a:pPr>
              <a:lnSpc>
                <a:spcPct val="80000"/>
              </a:lnSpc>
              <a:spcBef>
                <a:spcPct val="10000"/>
              </a:spcBef>
            </a:pPr>
            <a:r>
              <a:rPr lang="en-US" sz="2200" b="1" dirty="0">
                <a:solidFill>
                  <a:srgbClr val="009900"/>
                </a:solidFill>
              </a:rPr>
              <a:t>r</a:t>
            </a:r>
            <a:r>
              <a:rPr lang="en-US" sz="2200" b="1" dirty="0">
                <a:solidFill>
                  <a:schemeClr val="folHlink"/>
                </a:solidFill>
                <a:latin typeface="Palatino Linotype" pitchFamily="18" charset="0"/>
              </a:rPr>
              <a:t> </a:t>
            </a:r>
            <a:r>
              <a:rPr lang="en-US" sz="2200" dirty="0"/>
              <a:t>: rank of matrix </a:t>
            </a:r>
            <a:r>
              <a:rPr lang="en-US" sz="2200" dirty="0">
                <a:solidFill>
                  <a:srgbClr val="0066FF"/>
                </a:solidFill>
              </a:rPr>
              <a:t>A</a:t>
            </a:r>
          </a:p>
          <a:p>
            <a:pPr>
              <a:lnSpc>
                <a:spcPct val="80000"/>
              </a:lnSpc>
              <a:spcBef>
                <a:spcPct val="10000"/>
              </a:spcBef>
            </a:pPr>
            <a:endParaRPr lang="fi-FI" sz="2200" b="1" dirty="0">
              <a:solidFill>
                <a:srgbClr val="FF3300"/>
              </a:solidFill>
              <a:latin typeface="Palatino Linotype" pitchFamily="18" charset="0"/>
              <a:cs typeface="Times New Roman" pitchFamily="18" charset="0"/>
            </a:endParaRPr>
          </a:p>
          <a:p>
            <a:pPr>
              <a:lnSpc>
                <a:spcPct val="80000"/>
              </a:lnSpc>
              <a:spcBef>
                <a:spcPct val="10000"/>
              </a:spcBef>
            </a:pPr>
            <a:r>
              <a:rPr lang="el-GR" sz="2200" b="1" dirty="0">
                <a:solidFill>
                  <a:srgbClr val="FF3300"/>
                </a:solidFill>
                <a:latin typeface="Palatino Linotype" pitchFamily="18" charset="0"/>
                <a:cs typeface="Times New Roman" pitchFamily="18" charset="0"/>
              </a:rPr>
              <a:t>σ</a:t>
            </a:r>
            <a:r>
              <a:rPr lang="en-US" sz="2200" b="1" baseline="-25000" dirty="0">
                <a:solidFill>
                  <a:srgbClr val="FF3300"/>
                </a:solidFill>
                <a:latin typeface="Palatino Linotype" pitchFamily="18" charset="0"/>
                <a:cs typeface="Times New Roman" pitchFamily="18" charset="0"/>
              </a:rPr>
              <a:t>1</a:t>
            </a:r>
            <a:r>
              <a:rPr lang="en-US" sz="2200" b="1" dirty="0">
                <a:solidFill>
                  <a:srgbClr val="FF3300"/>
                </a:solidFill>
                <a:latin typeface="Palatino Linotype" pitchFamily="18" charset="0"/>
                <a:cs typeface="Times New Roman" pitchFamily="18" charset="0"/>
              </a:rPr>
              <a:t>≥ </a:t>
            </a:r>
            <a:r>
              <a:rPr lang="el-GR" sz="2200" b="1" dirty="0">
                <a:solidFill>
                  <a:srgbClr val="FF3300"/>
                </a:solidFill>
                <a:latin typeface="Palatino Linotype" pitchFamily="18" charset="0"/>
                <a:cs typeface="Times New Roman" pitchFamily="18" charset="0"/>
              </a:rPr>
              <a:t>σ</a:t>
            </a:r>
            <a:r>
              <a:rPr lang="en-US" sz="2200" b="1" baseline="-25000" dirty="0">
                <a:solidFill>
                  <a:srgbClr val="FF3300"/>
                </a:solidFill>
                <a:latin typeface="Palatino Linotype" pitchFamily="18" charset="0"/>
                <a:cs typeface="Times New Roman" pitchFamily="18" charset="0"/>
              </a:rPr>
              <a:t>2</a:t>
            </a:r>
            <a:r>
              <a:rPr lang="en-US" sz="2200" b="1" dirty="0">
                <a:solidFill>
                  <a:srgbClr val="FF3300"/>
                </a:solidFill>
                <a:latin typeface="Palatino Linotype" pitchFamily="18" charset="0"/>
                <a:cs typeface="Times New Roman" pitchFamily="18" charset="0"/>
              </a:rPr>
              <a:t>≥ … ≥</a:t>
            </a:r>
            <a:r>
              <a:rPr lang="el-GR" sz="2200" b="1" dirty="0">
                <a:solidFill>
                  <a:srgbClr val="FF3300"/>
                </a:solidFill>
                <a:latin typeface="Palatino Linotype" pitchFamily="18" charset="0"/>
                <a:cs typeface="Times New Roman" pitchFamily="18" charset="0"/>
              </a:rPr>
              <a:t>σ</a:t>
            </a:r>
            <a:r>
              <a:rPr lang="en-US" sz="2200" b="1" baseline="-25000" dirty="0">
                <a:solidFill>
                  <a:srgbClr val="FF3300"/>
                </a:solidFill>
                <a:latin typeface="Palatino Linotype" pitchFamily="18" charset="0"/>
                <a:cs typeface="Times New Roman" pitchFamily="18" charset="0"/>
              </a:rPr>
              <a:t>r</a:t>
            </a:r>
            <a:r>
              <a:rPr lang="en-US" sz="2200" i="1" dirty="0">
                <a:latin typeface="Palatino Linotype" pitchFamily="18" charset="0"/>
                <a:cs typeface="Times New Roman" pitchFamily="18" charset="0"/>
              </a:rPr>
              <a:t> </a:t>
            </a:r>
            <a:r>
              <a:rPr lang="en-US" sz="2200" dirty="0">
                <a:cs typeface="Times New Roman" pitchFamily="18" charset="0"/>
              </a:rPr>
              <a:t>: singular values (square roots of </a:t>
            </a:r>
            <a:r>
              <a:rPr lang="en-US" sz="2200" dirty="0" err="1">
                <a:cs typeface="Times New Roman" pitchFamily="18" charset="0"/>
              </a:rPr>
              <a:t>eigenvals</a:t>
            </a:r>
            <a:r>
              <a:rPr lang="en-US" sz="2200" dirty="0">
                <a:cs typeface="Times New Roman" pitchFamily="18" charset="0"/>
              </a:rPr>
              <a:t> </a:t>
            </a:r>
            <a:r>
              <a:rPr lang="en-US" sz="2200" dirty="0">
                <a:solidFill>
                  <a:srgbClr val="0066FF"/>
                </a:solidFill>
                <a:cs typeface="Times New Roman" pitchFamily="18" charset="0"/>
              </a:rPr>
              <a:t>AA</a:t>
            </a:r>
            <a:r>
              <a:rPr lang="en-US" sz="2200" baseline="30000" dirty="0">
                <a:solidFill>
                  <a:srgbClr val="0066FF"/>
                </a:solidFill>
                <a:cs typeface="Times New Roman" pitchFamily="18" charset="0"/>
              </a:rPr>
              <a:t>T</a:t>
            </a:r>
            <a:r>
              <a:rPr lang="en-US" sz="2200" dirty="0">
                <a:solidFill>
                  <a:srgbClr val="0066FF"/>
                </a:solidFill>
                <a:cs typeface="Times New Roman" pitchFamily="18" charset="0"/>
              </a:rPr>
              <a:t>, A</a:t>
            </a:r>
            <a:r>
              <a:rPr lang="en-US" sz="2200" baseline="30000" dirty="0">
                <a:solidFill>
                  <a:srgbClr val="0066FF"/>
                </a:solidFill>
                <a:cs typeface="Times New Roman" pitchFamily="18" charset="0"/>
              </a:rPr>
              <a:t>T</a:t>
            </a:r>
            <a:r>
              <a:rPr lang="en-US" sz="2200" dirty="0">
                <a:solidFill>
                  <a:srgbClr val="0066FF"/>
                </a:solidFill>
                <a:cs typeface="Times New Roman" pitchFamily="18" charset="0"/>
              </a:rPr>
              <a:t>A</a:t>
            </a:r>
            <a:r>
              <a:rPr lang="en-US" sz="2200" dirty="0">
                <a:cs typeface="Times New Roman" pitchFamily="18" charset="0"/>
              </a:rPr>
              <a:t>)</a:t>
            </a:r>
          </a:p>
          <a:p>
            <a:pPr>
              <a:lnSpc>
                <a:spcPct val="80000"/>
              </a:lnSpc>
              <a:spcBef>
                <a:spcPct val="10000"/>
              </a:spcBef>
              <a:buFont typeface="Wingdings" pitchFamily="2" charset="2"/>
              <a:buNone/>
            </a:pPr>
            <a:r>
              <a:rPr lang="en-US" sz="2200" i="1" dirty="0">
                <a:latin typeface="Palatino Linotype" pitchFamily="18" charset="0"/>
                <a:cs typeface="Times New Roman" pitchFamily="18" charset="0"/>
              </a:rPr>
              <a:t>                     </a:t>
            </a:r>
          </a:p>
          <a:p>
            <a:pPr>
              <a:lnSpc>
                <a:spcPct val="80000"/>
              </a:lnSpc>
              <a:spcBef>
                <a:spcPct val="10000"/>
              </a:spcBef>
            </a:pPr>
            <a:r>
              <a:rPr lang="en-US" sz="2200" dirty="0">
                <a:cs typeface="Times New Roman" pitchFamily="18" charset="0"/>
              </a:rPr>
              <a:t>                       : left singular vectors (eigenvectors of </a:t>
            </a:r>
            <a:r>
              <a:rPr lang="en-US" sz="2200" dirty="0">
                <a:solidFill>
                  <a:srgbClr val="0066FF"/>
                </a:solidFill>
                <a:cs typeface="Times New Roman" pitchFamily="18" charset="0"/>
              </a:rPr>
              <a:t>AA</a:t>
            </a:r>
            <a:r>
              <a:rPr lang="en-US" sz="2200" baseline="30000" dirty="0">
                <a:solidFill>
                  <a:srgbClr val="0066FF"/>
                </a:solidFill>
                <a:cs typeface="Times New Roman" pitchFamily="18" charset="0"/>
              </a:rPr>
              <a:t>T</a:t>
            </a:r>
            <a:r>
              <a:rPr lang="en-US" sz="2200" dirty="0">
                <a:cs typeface="Times New Roman" pitchFamily="18" charset="0"/>
              </a:rPr>
              <a:t>)</a:t>
            </a:r>
          </a:p>
          <a:p>
            <a:pPr>
              <a:lnSpc>
                <a:spcPct val="80000"/>
              </a:lnSpc>
              <a:spcBef>
                <a:spcPct val="10000"/>
              </a:spcBef>
              <a:buFont typeface="Wingdings" pitchFamily="2" charset="2"/>
              <a:buNone/>
            </a:pPr>
            <a:r>
              <a:rPr lang="en-US" sz="2200" dirty="0">
                <a:latin typeface="Palatino Linotype" pitchFamily="18" charset="0"/>
                <a:cs typeface="Times New Roman" pitchFamily="18" charset="0"/>
              </a:rPr>
              <a:t>       </a:t>
            </a:r>
            <a:r>
              <a:rPr lang="en-US" sz="2200" dirty="0">
                <a:cs typeface="Times New Roman" pitchFamily="18" charset="0"/>
              </a:rPr>
              <a:t>             </a:t>
            </a:r>
          </a:p>
          <a:p>
            <a:pPr>
              <a:lnSpc>
                <a:spcPct val="80000"/>
              </a:lnSpc>
              <a:spcBef>
                <a:spcPct val="10000"/>
              </a:spcBef>
            </a:pPr>
            <a:r>
              <a:rPr lang="en-US" sz="2200" dirty="0">
                <a:cs typeface="Times New Roman" pitchFamily="18" charset="0"/>
              </a:rPr>
              <a:t>                         : right singular vectors (eigenvectors of </a:t>
            </a:r>
            <a:r>
              <a:rPr lang="en-US" sz="2200" dirty="0">
                <a:solidFill>
                  <a:srgbClr val="0066FF"/>
                </a:solidFill>
                <a:cs typeface="Times New Roman" pitchFamily="18" charset="0"/>
              </a:rPr>
              <a:t>A</a:t>
            </a:r>
            <a:r>
              <a:rPr lang="en-US" sz="2200" baseline="30000" dirty="0">
                <a:solidFill>
                  <a:srgbClr val="0066FF"/>
                </a:solidFill>
                <a:cs typeface="Times New Roman" pitchFamily="18" charset="0"/>
              </a:rPr>
              <a:t>T</a:t>
            </a:r>
            <a:r>
              <a:rPr lang="en-US" sz="2200" dirty="0">
                <a:solidFill>
                  <a:srgbClr val="0066FF"/>
                </a:solidFill>
                <a:cs typeface="Times New Roman" pitchFamily="18" charset="0"/>
              </a:rPr>
              <a:t>A</a:t>
            </a:r>
            <a:r>
              <a:rPr lang="en-US" sz="2200" dirty="0">
                <a:cs typeface="Times New Roman" pitchFamily="18" charset="0"/>
              </a:rPr>
              <a:t>)</a:t>
            </a:r>
          </a:p>
          <a:p>
            <a:pPr>
              <a:lnSpc>
                <a:spcPct val="80000"/>
              </a:lnSpc>
              <a:spcBef>
                <a:spcPct val="10000"/>
              </a:spcBef>
            </a:pPr>
            <a:endParaRPr lang="en-US" sz="2200" dirty="0">
              <a:cs typeface="Times New Roman" pitchFamily="18" charset="0"/>
            </a:endParaRPr>
          </a:p>
          <a:p>
            <a:pPr marL="0" indent="0">
              <a:lnSpc>
                <a:spcPct val="80000"/>
              </a:lnSpc>
              <a:spcBef>
                <a:spcPct val="10000"/>
              </a:spcBef>
              <a:buNone/>
            </a:pPr>
            <a:r>
              <a:rPr lang="en-US" sz="2200" dirty="0">
                <a:cs typeface="Times New Roman" pitchFamily="18" charset="0"/>
              </a:rPr>
              <a:t>  </a:t>
            </a:r>
          </a:p>
        </p:txBody>
      </p:sp>
      <p:grpSp>
        <p:nvGrpSpPr>
          <p:cNvPr id="295940" name="Group 4"/>
          <p:cNvGrpSpPr>
            <a:grpSpLocks/>
          </p:cNvGrpSpPr>
          <p:nvPr/>
        </p:nvGrpSpPr>
        <p:grpSpPr bwMode="auto">
          <a:xfrm>
            <a:off x="815975" y="1530350"/>
            <a:ext cx="7720013" cy="1955800"/>
            <a:chOff x="426" y="864"/>
            <a:chExt cx="4863" cy="1232"/>
          </a:xfrm>
        </p:grpSpPr>
        <p:graphicFrame>
          <p:nvGraphicFramePr>
            <p:cNvPr id="295941" name="Object 5"/>
            <p:cNvGraphicFramePr>
              <a:graphicFrameLocks noChangeAspect="1"/>
            </p:cNvGraphicFramePr>
            <p:nvPr/>
          </p:nvGraphicFramePr>
          <p:xfrm>
            <a:off x="426" y="864"/>
            <a:ext cx="4863" cy="1232"/>
          </p:xfrm>
          <a:graphic>
            <a:graphicData uri="http://schemas.openxmlformats.org/presentationml/2006/ole">
              <mc:AlternateContent xmlns:mc="http://schemas.openxmlformats.org/markup-compatibility/2006">
                <mc:Choice xmlns:v="urn:schemas-microsoft-com:vml" Requires="v">
                  <p:oleObj spid="_x0000_s35006" name="Equation" r:id="rId4" imgW="3708360" imgH="939600" progId="Equation.3">
                    <p:embed/>
                  </p:oleObj>
                </mc:Choice>
                <mc:Fallback>
                  <p:oleObj name="Equation" r:id="rId4" imgW="3708360" imgH="939600" progId="Equation.3">
                    <p:embed/>
                    <p:pic>
                      <p:nvPicPr>
                        <p:cNvPr id="0" name=""/>
                        <p:cNvPicPr>
                          <a:picLocks noChangeAspect="1" noChangeArrowheads="1"/>
                        </p:cNvPicPr>
                        <p:nvPr/>
                      </p:nvPicPr>
                      <p:blipFill>
                        <a:blip r:embed="rId5"/>
                        <a:srcRect/>
                        <a:stretch>
                          <a:fillRect/>
                        </a:stretch>
                      </p:blipFill>
                      <p:spPr bwMode="auto">
                        <a:xfrm>
                          <a:off x="426" y="864"/>
                          <a:ext cx="4863" cy="1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5942" name="Text Box 6"/>
            <p:cNvSpPr txBox="1">
              <a:spLocks noChangeArrowheads="1"/>
            </p:cNvSpPr>
            <p:nvPr/>
          </p:nvSpPr>
          <p:spPr bwMode="auto">
            <a:xfrm>
              <a:off x="576" y="1680"/>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kumimoji="1" lang="en-US" sz="2000">
                  <a:latin typeface="Times New Roman" pitchFamily="18" charset="0"/>
                </a:rPr>
                <a:t>[</a:t>
              </a:r>
              <a:r>
                <a:rPr kumimoji="1" lang="en-US" sz="2000" i="1">
                  <a:latin typeface="Times New Roman" pitchFamily="18" charset="0"/>
                </a:rPr>
                <a:t>n</a:t>
              </a:r>
              <a:r>
                <a:rPr kumimoji="1" lang="en-US" sz="2000" i="1">
                  <a:latin typeface="Times New Roman" pitchFamily="18" charset="0"/>
                  <a:cs typeface="Times New Roman" pitchFamily="18" charset="0"/>
                </a:rPr>
                <a:t>×r</a:t>
              </a:r>
              <a:r>
                <a:rPr kumimoji="1" lang="en-US" sz="2000">
                  <a:latin typeface="Times New Roman" pitchFamily="18" charset="0"/>
                  <a:cs typeface="Times New Roman" pitchFamily="18" charset="0"/>
                </a:rPr>
                <a:t>]</a:t>
              </a:r>
            </a:p>
          </p:txBody>
        </p:sp>
        <p:sp>
          <p:nvSpPr>
            <p:cNvPr id="295943" name="Text Box 7"/>
            <p:cNvSpPr txBox="1">
              <a:spLocks noChangeArrowheads="1"/>
            </p:cNvSpPr>
            <p:nvPr/>
          </p:nvSpPr>
          <p:spPr bwMode="auto">
            <a:xfrm>
              <a:off x="960" y="1680"/>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kumimoji="1" lang="en-US" sz="2000">
                  <a:latin typeface="Times New Roman" pitchFamily="18" charset="0"/>
                </a:rPr>
                <a:t>[</a:t>
              </a:r>
              <a:r>
                <a:rPr kumimoji="1" lang="en-US" sz="2000" i="1">
                  <a:latin typeface="Times New Roman" pitchFamily="18" charset="0"/>
                </a:rPr>
                <a:t>r</a:t>
              </a:r>
              <a:r>
                <a:rPr kumimoji="1" lang="en-US" sz="2000" i="1">
                  <a:latin typeface="Times New Roman" pitchFamily="18" charset="0"/>
                  <a:cs typeface="Times New Roman" pitchFamily="18" charset="0"/>
                </a:rPr>
                <a:t>×r</a:t>
              </a:r>
              <a:r>
                <a:rPr kumimoji="1" lang="en-US" sz="2000">
                  <a:latin typeface="Times New Roman" pitchFamily="18" charset="0"/>
                  <a:cs typeface="Times New Roman" pitchFamily="18" charset="0"/>
                </a:rPr>
                <a:t>]</a:t>
              </a:r>
            </a:p>
          </p:txBody>
        </p:sp>
        <p:sp>
          <p:nvSpPr>
            <p:cNvPr id="295944" name="Text Box 8"/>
            <p:cNvSpPr txBox="1">
              <a:spLocks noChangeArrowheads="1"/>
            </p:cNvSpPr>
            <p:nvPr/>
          </p:nvSpPr>
          <p:spPr bwMode="auto">
            <a:xfrm>
              <a:off x="1344" y="1680"/>
              <a:ext cx="49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20000"/>
                </a:spcBef>
              </a:pPr>
              <a:r>
                <a:rPr kumimoji="1" lang="en-US" sz="2000">
                  <a:latin typeface="Times New Roman" pitchFamily="18" charset="0"/>
                </a:rPr>
                <a:t>[</a:t>
              </a:r>
              <a:r>
                <a:rPr kumimoji="1" lang="en-US" sz="2000" i="1">
                  <a:latin typeface="Times New Roman" pitchFamily="18" charset="0"/>
                </a:rPr>
                <a:t>r</a:t>
              </a:r>
              <a:r>
                <a:rPr kumimoji="1" lang="en-US" sz="2000" i="1">
                  <a:latin typeface="Times New Roman" pitchFamily="18" charset="0"/>
                  <a:cs typeface="Times New Roman" pitchFamily="18" charset="0"/>
                </a:rPr>
                <a:t>×n</a:t>
              </a:r>
              <a:r>
                <a:rPr kumimoji="1" lang="en-US" sz="2000">
                  <a:latin typeface="Times New Roman" pitchFamily="18" charset="0"/>
                  <a:cs typeface="Times New Roman" pitchFamily="18" charset="0"/>
                </a:rPr>
                <a:t>]</a:t>
              </a:r>
            </a:p>
          </p:txBody>
        </p:sp>
      </p:grpSp>
      <p:graphicFrame>
        <p:nvGraphicFramePr>
          <p:cNvPr id="295945" name="Object 9"/>
          <p:cNvGraphicFramePr>
            <a:graphicFrameLocks noChangeAspect="1"/>
          </p:cNvGraphicFramePr>
          <p:nvPr/>
        </p:nvGraphicFramePr>
        <p:xfrm>
          <a:off x="552450" y="4802188"/>
          <a:ext cx="1508125" cy="420687"/>
        </p:xfrm>
        <a:graphic>
          <a:graphicData uri="http://schemas.openxmlformats.org/presentationml/2006/ole">
            <mc:AlternateContent xmlns:mc="http://schemas.openxmlformats.org/markup-compatibility/2006">
              <mc:Choice xmlns:v="urn:schemas-microsoft-com:vml" Requires="v">
                <p:oleObj spid="_x0000_s35007" name="Equation" r:id="rId6" imgW="774360" imgH="215640" progId="Equation.3">
                  <p:embed/>
                </p:oleObj>
              </mc:Choice>
              <mc:Fallback>
                <p:oleObj name="Equation" r:id="rId6" imgW="77436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4802188"/>
                        <a:ext cx="1508125"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5946" name="Object 10"/>
          <p:cNvGraphicFramePr>
            <a:graphicFrameLocks noChangeAspect="1"/>
          </p:cNvGraphicFramePr>
          <p:nvPr/>
        </p:nvGraphicFramePr>
        <p:xfrm>
          <a:off x="498475" y="5378450"/>
          <a:ext cx="1746250" cy="471488"/>
        </p:xfrm>
        <a:graphic>
          <a:graphicData uri="http://schemas.openxmlformats.org/presentationml/2006/ole">
            <mc:AlternateContent xmlns:mc="http://schemas.openxmlformats.org/markup-compatibility/2006">
              <mc:Choice xmlns:v="urn:schemas-microsoft-com:vml" Requires="v">
                <p:oleObj spid="_x0000_s35008" name="Equation" r:id="rId8" imgW="799920" imgH="215640" progId="Equation.3">
                  <p:embed/>
                </p:oleObj>
              </mc:Choice>
              <mc:Fallback>
                <p:oleObj name="Equation" r:id="rId8" imgW="79992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475" y="5378450"/>
                        <a:ext cx="1746250"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5947" name="Object 11"/>
          <p:cNvGraphicFramePr>
            <a:graphicFrameLocks noChangeAspect="1"/>
          </p:cNvGraphicFramePr>
          <p:nvPr/>
        </p:nvGraphicFramePr>
        <p:xfrm>
          <a:off x="2270125" y="6046788"/>
          <a:ext cx="4652963" cy="498475"/>
        </p:xfrm>
        <a:graphic>
          <a:graphicData uri="http://schemas.openxmlformats.org/presentationml/2006/ole">
            <mc:AlternateContent xmlns:mc="http://schemas.openxmlformats.org/markup-compatibility/2006">
              <mc:Choice xmlns:v="urn:schemas-microsoft-com:vml" Requires="v">
                <p:oleObj spid="_x0000_s35009" name="Equation" r:id="rId10" imgW="2133360" imgH="228600" progId="Equation.3">
                  <p:embed/>
                </p:oleObj>
              </mc:Choice>
              <mc:Fallback>
                <p:oleObj name="Equation" r:id="rId10" imgW="2133360" imgH="228600" progId="Equation.3">
                  <p:embed/>
                  <p:pic>
                    <p:nvPicPr>
                      <p:cNvPr id="0" name=""/>
                      <p:cNvPicPr>
                        <a:picLocks noChangeAspect="1" noChangeArrowheads="1"/>
                      </p:cNvPicPr>
                      <p:nvPr/>
                    </p:nvPicPr>
                    <p:blipFill>
                      <a:blip r:embed="rId11"/>
                      <a:srcRect/>
                      <a:stretch>
                        <a:fillRect/>
                      </a:stretch>
                    </p:blipFill>
                    <p:spPr bwMode="auto">
                      <a:xfrm>
                        <a:off x="2270125" y="6046788"/>
                        <a:ext cx="4652963"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4232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16</a:t>
            </a:fld>
            <a:endParaRPr lang="el-GR" dirty="0"/>
          </a:p>
        </p:txBody>
      </p:sp>
      <mc:AlternateContent xmlns:mc="http://schemas.openxmlformats.org/markup-compatibility/2006" xmlns:a14="http://schemas.microsoft.com/office/drawing/2010/main">
        <mc:Choice Requires="a14">
          <p:sp>
            <p:nvSpPr>
              <p:cNvPr id="5" name="TextBox 4"/>
              <p:cNvSpPr txBox="1"/>
              <p:nvPr/>
            </p:nvSpPr>
            <p:spPr>
              <a:xfrm>
                <a:off x="1259632" y="3347945"/>
                <a:ext cx="6336703" cy="710836"/>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m:t>
                    </m:r>
                    <m:nary>
                      <m:naryPr>
                        <m:chr m:val="∑"/>
                        <m:supHide m:val="on"/>
                        <m:ctrlPr>
                          <a:rPr lang="en-US" sz="3200" i="1" smtClean="0">
                            <a:latin typeface="Cambria Math" panose="02040503050406030204" pitchFamily="18" charset="0"/>
                          </a:rPr>
                        </m:ctrlPr>
                      </m:naryPr>
                      <m:sub>
                        <m:d>
                          <m:dPr>
                            <m:ctrlPr>
                              <a:rPr lang="en-US" sz="3200" b="0" i="1" smtClean="0">
                                <a:solidFill>
                                  <a:schemeClr val="accent3">
                                    <a:lumMod val="75000"/>
                                  </a:schemeClr>
                                </a:solidFill>
                                <a:latin typeface="Cambria Math" panose="02040503050406030204" pitchFamily="18" charset="0"/>
                              </a:rPr>
                            </m:ctrlPr>
                          </m:dPr>
                          <m:e>
                            <m:r>
                              <m:rPr>
                                <m:brk m:alnAt="7"/>
                              </m:rPr>
                              <a:rPr lang="en-US" sz="3200" b="0" i="1" smtClean="0">
                                <a:solidFill>
                                  <a:schemeClr val="accent3">
                                    <a:lumMod val="75000"/>
                                  </a:schemeClr>
                                </a:solidFill>
                                <a:latin typeface="Cambria Math"/>
                              </a:rPr>
                              <m:t>𝑖</m:t>
                            </m:r>
                            <m:r>
                              <a:rPr lang="en-US" sz="3200" b="0" i="1" smtClean="0">
                                <a:solidFill>
                                  <a:schemeClr val="accent3">
                                    <a:lumMod val="75000"/>
                                  </a:schemeClr>
                                </a:solidFill>
                                <a:latin typeface="Cambria Math"/>
                              </a:rPr>
                              <m:t>, </m:t>
                            </m:r>
                            <m:r>
                              <a:rPr lang="en-US" sz="3200" b="0" i="1" smtClean="0">
                                <a:solidFill>
                                  <a:schemeClr val="accent3">
                                    <a:lumMod val="75000"/>
                                  </a:schemeClr>
                                </a:solidFill>
                                <a:latin typeface="Cambria Math"/>
                              </a:rPr>
                              <m:t>𝑗</m:t>
                            </m:r>
                          </m:e>
                        </m:d>
                        <m:r>
                          <m:rPr>
                            <m:brk m:alnAt="7"/>
                          </m:rPr>
                          <a:rPr lang="en-US" sz="3200" b="0" i="1" smtClean="0">
                            <a:solidFill>
                              <a:schemeClr val="accent3">
                                <a:lumMod val="75000"/>
                              </a:schemeClr>
                            </a:solidFill>
                            <a:latin typeface="Cambria Math"/>
                          </a:rPr>
                          <m:t> </m:t>
                        </m:r>
                        <m:r>
                          <a:rPr lang="en-US" sz="3200" b="0" i="1" smtClean="0">
                            <a:solidFill>
                              <a:schemeClr val="accent3">
                                <a:lumMod val="75000"/>
                              </a:schemeClr>
                            </a:solidFill>
                            <a:latin typeface="Cambria Math"/>
                          </a:rPr>
                          <m:t> </m:t>
                        </m:r>
                        <m:r>
                          <a:rPr lang="en-US" sz="3200" b="0" i="1" smtClean="0">
                            <a:solidFill>
                              <a:schemeClr val="accent3">
                                <a:lumMod val="75000"/>
                              </a:schemeClr>
                            </a:solidFill>
                            <a:latin typeface="Cambria Math"/>
                            <a:ea typeface="Cambria Math"/>
                          </a:rPr>
                          <m:t>∈   </m:t>
                        </m:r>
                        <m:r>
                          <a:rPr lang="en-US" sz="3200" b="0" i="1" smtClean="0">
                            <a:solidFill>
                              <a:schemeClr val="accent3">
                                <a:lumMod val="75000"/>
                              </a:schemeClr>
                            </a:solidFill>
                            <a:latin typeface="Cambria Math"/>
                            <a:ea typeface="Cambria Math"/>
                          </a:rPr>
                          <m:t>𝐸</m:t>
                        </m:r>
                      </m:sub>
                      <m:sup/>
                      <m:e>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𝐴</m:t>
                            </m:r>
                          </m:e>
                          <m:sub>
                            <m:r>
                              <a:rPr lang="en-US" sz="3200" b="0" i="1" smtClean="0">
                                <a:latin typeface="Cambria Math"/>
                              </a:rPr>
                              <m:t>𝑖𝑗</m:t>
                            </m:r>
                          </m:sub>
                        </m:sSub>
                      </m:e>
                    </m:nary>
                  </m:oMath>
                </a14:m>
                <a:r>
                  <a:rPr lang="en-US" sz="3200" dirty="0"/>
                  <a:t> -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𝑖</m:t>
                        </m:r>
                      </m:sub>
                      <m:sup/>
                    </m:sSubSup>
                  </m:oMath>
                </a14:m>
                <a:r>
                  <a:rPr lang="en-US" sz="3200" dirty="0"/>
                  <a:t>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𝑗</m:t>
                        </m:r>
                      </m:sub>
                      <m:sup/>
                    </m:sSubSup>
                    <m:sSup>
                      <m:sSupPr>
                        <m:ctrlPr>
                          <a:rPr lang="en-US" sz="3200" b="0" i="1" smtClean="0">
                            <a:latin typeface="Cambria Math" panose="02040503050406030204" pitchFamily="18" charset="0"/>
                          </a:rPr>
                        </m:ctrlPr>
                      </m:sSupPr>
                      <m:e>
                        <m:r>
                          <a:rPr lang="en-US" sz="3200" b="0" i="1" smtClean="0">
                            <a:latin typeface="Cambria Math"/>
                          </a:rPr>
                          <m:t>)</m:t>
                        </m:r>
                      </m:e>
                      <m:sup>
                        <m:r>
                          <a:rPr lang="en-US" sz="3200" b="0" i="1" smtClean="0">
                            <a:latin typeface="Cambria Math"/>
                          </a:rPr>
                          <m:t>2</m:t>
                        </m:r>
                      </m:sup>
                    </m:sSup>
                    <m:r>
                      <m:rPr>
                        <m:nor/>
                      </m:rPr>
                      <a:rPr lang="en-US" sz="3200" b="0" i="0" smtClean="0">
                        <a:latin typeface="Cambria Math"/>
                      </a:rPr>
                      <m:t> </m:t>
                    </m:r>
                  </m:oMath>
                </a14:m>
                <a:endParaRPr lang="en-US"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1259632" y="3347945"/>
                <a:ext cx="6336703" cy="710836"/>
              </a:xfrm>
              <a:prstGeom prst="rect">
                <a:avLst/>
              </a:prstGeom>
              <a:blipFill rotWithShape="0">
                <a:blip r:embed="rId3"/>
                <a:stretch>
                  <a:fillRect t="-855" b="-1965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259632" y="2174556"/>
                <a:ext cx="6783576" cy="655116"/>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   </m:t>
                    </m:r>
                    <m:nary>
                      <m:naryPr>
                        <m:chr m:val="∑"/>
                        <m:supHide m:val="on"/>
                        <m:ctrlPr>
                          <a:rPr lang="en-US" sz="3200" i="1" smtClean="0">
                            <a:latin typeface="Cambria Math" panose="02040503050406030204" pitchFamily="18" charset="0"/>
                          </a:rPr>
                        </m:ctrlPr>
                      </m:naryPr>
                      <m:sub>
                        <m:r>
                          <a:rPr lang="en-US" sz="3200" b="0" i="1" smtClean="0">
                            <a:latin typeface="Cambria Math" panose="02040503050406030204" pitchFamily="18" charset="0"/>
                          </a:rPr>
                          <m:t> </m:t>
                        </m:r>
                        <m:r>
                          <m:rPr>
                            <m:brk m:alnAt="7"/>
                          </m:rPr>
                          <a:rPr lang="en-US" sz="3200" b="0" i="1" smtClean="0">
                            <a:solidFill>
                              <a:schemeClr val="tx2">
                                <a:lumMod val="60000"/>
                                <a:lumOff val="40000"/>
                              </a:schemeClr>
                            </a:solidFill>
                            <a:latin typeface="Cambria Math"/>
                          </a:rPr>
                          <m:t> </m:t>
                        </m:r>
                        <m:r>
                          <a:rPr lang="en-US" sz="3200" b="0" i="1" smtClean="0">
                            <a:solidFill>
                              <a:schemeClr val="tx2">
                                <a:lumMod val="60000"/>
                                <a:lumOff val="40000"/>
                              </a:schemeClr>
                            </a:solidFill>
                            <a:latin typeface="Cambria Math"/>
                          </a:rPr>
                          <m:t> </m:t>
                        </m:r>
                        <m:r>
                          <a:rPr lang="en-US" sz="3200" b="0" i="1" smtClean="0">
                            <a:solidFill>
                              <a:schemeClr val="tx2">
                                <a:lumMod val="60000"/>
                                <a:lumOff val="40000"/>
                              </a:schemeClr>
                            </a:solidFill>
                            <a:latin typeface="Cambria Math" panose="02040503050406030204" pitchFamily="18" charset="0"/>
                          </a:rPr>
                          <m:t>𝑖</m:t>
                        </m:r>
                        <m:r>
                          <a:rPr lang="en-US" sz="3200" b="0" i="1" smtClean="0">
                            <a:solidFill>
                              <a:schemeClr val="tx2">
                                <a:lumMod val="60000"/>
                                <a:lumOff val="40000"/>
                              </a:schemeClr>
                            </a:solidFill>
                            <a:latin typeface="Cambria Math" panose="02040503050406030204" pitchFamily="18" charset="0"/>
                          </a:rPr>
                          <m:t>, </m:t>
                        </m:r>
                        <m:r>
                          <a:rPr lang="en-US" sz="3200" b="0" i="1" smtClean="0">
                            <a:solidFill>
                              <a:schemeClr val="tx2">
                                <a:lumMod val="60000"/>
                                <a:lumOff val="40000"/>
                              </a:schemeClr>
                            </a:solidFill>
                            <a:latin typeface="Cambria Math" panose="02040503050406030204" pitchFamily="18" charset="0"/>
                          </a:rPr>
                          <m:t>𝑗</m:t>
                        </m:r>
                        <m:r>
                          <a:rPr lang="en-US" sz="3200" b="0" i="1" smtClean="0">
                            <a:solidFill>
                              <a:schemeClr val="tx2">
                                <a:lumMod val="60000"/>
                                <a:lumOff val="40000"/>
                              </a:schemeClr>
                            </a:solidFill>
                            <a:latin typeface="Cambria Math" panose="02040503050406030204" pitchFamily="18" charset="0"/>
                          </a:rPr>
                          <m:t> ∈  </m:t>
                        </m:r>
                        <m:r>
                          <a:rPr lang="en-US" sz="3200" b="0" i="1" smtClean="0">
                            <a:solidFill>
                              <a:schemeClr val="tx2">
                                <a:lumMod val="60000"/>
                                <a:lumOff val="40000"/>
                              </a:schemeClr>
                            </a:solidFill>
                            <a:latin typeface="Cambria Math"/>
                            <a:ea typeface="Cambria Math"/>
                          </a:rPr>
                          <m:t>𝑉</m:t>
                        </m:r>
                        <m:r>
                          <a:rPr lang="en-US" sz="3200" b="0" i="1" smtClean="0">
                            <a:solidFill>
                              <a:schemeClr val="tx2">
                                <a:lumMod val="60000"/>
                                <a:lumOff val="40000"/>
                              </a:schemeClr>
                            </a:solidFill>
                            <a:latin typeface="Cambria Math"/>
                            <a:ea typeface="Cambria Math"/>
                          </a:rPr>
                          <m:t> </m:t>
                        </m:r>
                        <m:r>
                          <a:rPr lang="en-US" sz="3200" b="0" i="1" smtClean="0">
                            <a:solidFill>
                              <a:schemeClr val="tx2">
                                <a:lumMod val="60000"/>
                                <a:lumOff val="40000"/>
                              </a:schemeClr>
                            </a:solidFill>
                            <a:latin typeface="Cambria Math"/>
                            <a:ea typeface="Cambria Math"/>
                          </a:rPr>
                          <m:t>𝑥</m:t>
                        </m:r>
                        <m:r>
                          <a:rPr lang="en-US" sz="3200" b="0" i="1" smtClean="0">
                            <a:solidFill>
                              <a:schemeClr val="tx2">
                                <a:lumMod val="60000"/>
                                <a:lumOff val="40000"/>
                              </a:schemeClr>
                            </a:solidFill>
                            <a:latin typeface="Cambria Math"/>
                            <a:ea typeface="Cambria Math"/>
                          </a:rPr>
                          <m:t>  </m:t>
                        </m:r>
                        <m:r>
                          <a:rPr lang="en-US" sz="3200" b="0" i="1" smtClean="0">
                            <a:solidFill>
                              <a:schemeClr val="tx2">
                                <a:lumMod val="60000"/>
                                <a:lumOff val="40000"/>
                              </a:schemeClr>
                            </a:solidFill>
                            <a:latin typeface="Cambria Math"/>
                            <a:ea typeface="Cambria Math"/>
                          </a:rPr>
                          <m:t>𝑉</m:t>
                        </m:r>
                        <m:r>
                          <a:rPr lang="en-US" sz="3200" b="0" i="1" smtClean="0">
                            <a:solidFill>
                              <a:schemeClr val="tx2">
                                <a:lumMod val="60000"/>
                                <a:lumOff val="40000"/>
                              </a:schemeClr>
                            </a:solidFill>
                            <a:latin typeface="Cambria Math"/>
                            <a:ea typeface="Cambria Math"/>
                          </a:rPr>
                          <m:t> </m:t>
                        </m:r>
                      </m:sub>
                      <m:sup/>
                      <m:e>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𝐴</m:t>
                            </m:r>
                          </m:e>
                          <m:sub>
                            <m:r>
                              <a:rPr lang="en-US" sz="3200" b="0" i="1" smtClean="0">
                                <a:latin typeface="Cambria Math"/>
                              </a:rPr>
                              <m:t>𝑖𝑗</m:t>
                            </m:r>
                          </m:sub>
                        </m:sSub>
                      </m:e>
                    </m:nary>
                    <m:r>
                      <a:rPr lang="en-US" sz="3200" b="0" i="1" smtClean="0">
                        <a:latin typeface="Cambria Math" panose="02040503050406030204" pitchFamily="18" charset="0"/>
                      </a:rPr>
                      <m:t> </m:t>
                    </m:r>
                  </m:oMath>
                </a14:m>
                <a:r>
                  <a:rPr lang="en-US" sz="3200" dirty="0"/>
                  <a:t> -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𝑖</m:t>
                        </m:r>
                      </m:sub>
                      <m:sup/>
                    </m:sSubSup>
                  </m:oMath>
                </a14:m>
                <a:r>
                  <a:rPr lang="en-US" sz="3200" dirty="0"/>
                  <a:t> </a:t>
                </a:r>
                <a14:m>
                  <m:oMath xmlns:m="http://schemas.openxmlformats.org/officeDocument/2006/math">
                    <m:sSubSup>
                      <m:sSubSupPr>
                        <m:ctrlPr>
                          <a:rPr lang="en-US" sz="3200" i="1" smtClean="0">
                            <a:latin typeface="Cambria Math" panose="02040503050406030204" pitchFamily="18" charset="0"/>
                          </a:rPr>
                        </m:ctrlPr>
                      </m:sSubSupPr>
                      <m:e>
                        <m:r>
                          <a:rPr lang="en-US" sz="3200" i="1" smtClean="0">
                            <a:latin typeface="Cambria Math" panose="02040503050406030204" pitchFamily="18" charset="0"/>
                            <a:ea typeface="Cambria Math" panose="02040503050406030204" pitchFamily="18" charset="0"/>
                          </a:rPr>
                          <m:t>∙</m:t>
                        </m:r>
                        <m:r>
                          <a:rPr lang="en-US" sz="3200" b="0" i="1" smtClean="0">
                            <a:latin typeface="Cambria Math"/>
                          </a:rPr>
                          <m:t>𝑧</m:t>
                        </m:r>
                      </m:e>
                      <m:sub>
                        <m:r>
                          <a:rPr lang="en-US" sz="3200" b="0" i="1" smtClean="0">
                            <a:latin typeface="Cambria Math" panose="02040503050406030204" pitchFamily="18" charset="0"/>
                          </a:rPr>
                          <m:t>𝑗</m:t>
                        </m:r>
                      </m:sub>
                      <m:sup>
                        <m:r>
                          <a:rPr lang="en-US" sz="3200" b="0" i="1" smtClean="0">
                            <a:latin typeface="Cambria Math"/>
                          </a:rPr>
                          <m:t> </m:t>
                        </m:r>
                      </m:sup>
                    </m:sSubSup>
                    <m:r>
                      <a:rPr lang="en-US" sz="3200" b="0" i="1" smtClean="0">
                        <a:latin typeface="Cambria Math"/>
                      </a:rPr>
                      <m:t>||</m:t>
                    </m:r>
                    <m:r>
                      <a:rPr lang="en-US" sz="3200" b="0" i="1" baseline="30000" smtClean="0">
                        <a:latin typeface="Cambria Math"/>
                      </a:rPr>
                      <m:t>2</m:t>
                    </m:r>
                  </m:oMath>
                </a14:m>
                <a:endParaRPr lang="en-US" sz="3200" baseline="30000" dirty="0"/>
              </a:p>
            </p:txBody>
          </p:sp>
        </mc:Choice>
        <mc:Fallback xmlns="">
          <p:sp>
            <p:nvSpPr>
              <p:cNvPr id="7" name="TextBox 6"/>
              <p:cNvSpPr txBox="1">
                <a:spLocks noRot="1" noChangeAspect="1" noMove="1" noResize="1" noEditPoints="1" noAdjustHandles="1" noChangeArrowheads="1" noChangeShapeType="1" noTextEdit="1"/>
              </p:cNvSpPr>
              <p:nvPr/>
            </p:nvSpPr>
            <p:spPr>
              <a:xfrm>
                <a:off x="1259632" y="2174556"/>
                <a:ext cx="6783576" cy="655116"/>
              </a:xfrm>
              <a:prstGeom prst="rect">
                <a:avLst/>
              </a:prstGeom>
              <a:blipFill rotWithShape="0">
                <a:blip r:embed="rId4"/>
                <a:stretch>
                  <a:fillRect t="-6542" b="-25234"/>
                </a:stretch>
              </a:blipFill>
            </p:spPr>
            <p:txBody>
              <a:bodyPr/>
              <a:lstStyle/>
              <a:p>
                <a:r>
                  <a:rPr lang="el-GR">
                    <a:noFill/>
                  </a:rPr>
                  <a:t> </a:t>
                </a:r>
              </a:p>
            </p:txBody>
          </p:sp>
        </mc:Fallback>
      </mc:AlternateContent>
      <p:sp>
        <p:nvSpPr>
          <p:cNvPr id="12" name="TextBox 11"/>
          <p:cNvSpPr txBox="1"/>
          <p:nvPr/>
        </p:nvSpPr>
        <p:spPr>
          <a:xfrm>
            <a:off x="1897884" y="4058781"/>
            <a:ext cx="2678441" cy="868747"/>
          </a:xfrm>
          <a:prstGeom prst="rect">
            <a:avLst/>
          </a:prstGeom>
          <a:noFill/>
          <a:ln>
            <a:noFill/>
          </a:ln>
        </p:spPr>
        <p:txBody>
          <a:bodyPr wrap="square" lIns="91425" tIns="91425" rIns="91425" bIns="91425" rtlCol="0" anchor="t" anchorCtr="0">
            <a:noAutofit/>
          </a:bodyPr>
          <a:lstStyle/>
          <a:p>
            <a:pPr algn="ctr"/>
            <a:r>
              <a:rPr lang="en-US" sz="2400" dirty="0">
                <a:solidFill>
                  <a:schemeClr val="accent3"/>
                </a:solidFill>
                <a:ea typeface="Helvetica Neue Light" charset="0"/>
                <a:cs typeface="Helvetica Neue Light" charset="0"/>
                <a:sym typeface="Open Sans"/>
              </a:rPr>
              <a:t>sum over all edges</a:t>
            </a:r>
          </a:p>
        </p:txBody>
      </p:sp>
      <mc:AlternateContent xmlns:mc="http://schemas.openxmlformats.org/markup-compatibility/2006" xmlns:a14="http://schemas.microsoft.com/office/drawing/2010/main">
        <mc:Choice Requires="a14">
          <p:sp>
            <p:nvSpPr>
              <p:cNvPr id="13" name="TextBox 12"/>
              <p:cNvSpPr txBox="1"/>
              <p:nvPr/>
            </p:nvSpPr>
            <p:spPr>
              <a:xfrm>
                <a:off x="457200" y="4667808"/>
                <a:ext cx="8229600" cy="813300"/>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m:t>
                    </m:r>
                    <m:f>
                      <m:fPr>
                        <m:ctrlPr>
                          <a:rPr lang="en-US" sz="3200" b="0" i="1" smtClean="0">
                            <a:latin typeface="Cambria Math" panose="02040503050406030204" pitchFamily="18" charset="0"/>
                          </a:rPr>
                        </m:ctrlPr>
                      </m:fPr>
                      <m:num>
                        <m:r>
                          <a:rPr lang="en-US" sz="3200" b="0" i="1" smtClean="0">
                            <a:latin typeface="Cambria Math"/>
                          </a:rPr>
                          <m:t>1</m:t>
                        </m:r>
                      </m:num>
                      <m:den>
                        <m:r>
                          <a:rPr lang="en-US" sz="3200" b="0" i="1" smtClean="0">
                            <a:latin typeface="Cambria Math"/>
                          </a:rPr>
                          <m:t>2</m:t>
                        </m:r>
                      </m:den>
                    </m:f>
                    <m:nary>
                      <m:naryPr>
                        <m:chr m:val="∑"/>
                        <m:supHide m:val="on"/>
                        <m:ctrlPr>
                          <a:rPr lang="en-US" sz="3200" i="1" smtClean="0">
                            <a:latin typeface="Cambria Math" panose="02040503050406030204" pitchFamily="18" charset="0"/>
                          </a:rPr>
                        </m:ctrlPr>
                      </m:naryPr>
                      <m:sub>
                        <m:d>
                          <m:dPr>
                            <m:ctrlPr>
                              <a:rPr lang="en-US" sz="3200" b="0" i="1" smtClean="0">
                                <a:latin typeface="Cambria Math" panose="02040503050406030204" pitchFamily="18" charset="0"/>
                              </a:rPr>
                            </m:ctrlPr>
                          </m:dPr>
                          <m:e>
                            <m:r>
                              <m:rPr>
                                <m:brk m:alnAt="7"/>
                              </m:rPr>
                              <a:rPr lang="en-US" sz="3200" b="0" i="1" smtClean="0">
                                <a:latin typeface="Cambria Math"/>
                              </a:rPr>
                              <m:t>𝑖</m:t>
                            </m:r>
                            <m:r>
                              <a:rPr lang="en-US" sz="3200" b="0" i="1" smtClean="0">
                                <a:latin typeface="Cambria Math"/>
                              </a:rPr>
                              <m:t>, </m:t>
                            </m:r>
                            <m:r>
                              <a:rPr lang="en-US" sz="3200" b="0" i="1" smtClean="0">
                                <a:latin typeface="Cambria Math"/>
                              </a:rPr>
                              <m:t>𝑗</m:t>
                            </m:r>
                          </m:e>
                        </m:d>
                        <m:r>
                          <m:rPr>
                            <m:brk m:alnAt="7"/>
                          </m:rPr>
                          <a:rPr lang="en-US" sz="3200" b="0" i="1" smtClean="0">
                            <a:latin typeface="Cambria Math"/>
                          </a:rPr>
                          <m:t> </m:t>
                        </m:r>
                        <m:r>
                          <a:rPr lang="en-US" sz="3200" b="0" i="1" smtClean="0">
                            <a:latin typeface="Cambria Math"/>
                          </a:rPr>
                          <m:t> </m:t>
                        </m:r>
                        <m:r>
                          <a:rPr lang="en-US" sz="3200" b="0" i="1" smtClean="0">
                            <a:latin typeface="Cambria Math"/>
                            <a:ea typeface="Cambria Math"/>
                          </a:rPr>
                          <m:t>∈   </m:t>
                        </m:r>
                        <m:r>
                          <a:rPr lang="en-US" sz="3200" b="0" i="1" smtClean="0">
                            <a:latin typeface="Cambria Math"/>
                            <a:ea typeface="Cambria Math"/>
                          </a:rPr>
                          <m:t>𝐸</m:t>
                        </m:r>
                      </m:sub>
                      <m:sup/>
                      <m:e>
                        <m:r>
                          <a:rPr lang="en-US" sz="3200" b="0" i="1" smtClean="0">
                            <a:latin typeface="Cambria Math"/>
                          </a:rPr>
                          <m:t>(</m:t>
                        </m:r>
                        <m:sSub>
                          <m:sSubPr>
                            <m:ctrlPr>
                              <a:rPr lang="en-US" sz="3200" b="0" i="1" smtClean="0">
                                <a:latin typeface="Cambria Math" panose="02040503050406030204" pitchFamily="18" charset="0"/>
                              </a:rPr>
                            </m:ctrlPr>
                          </m:sSubPr>
                          <m:e>
                            <m:r>
                              <a:rPr lang="en-US" sz="3200" b="0" i="1" smtClean="0">
                                <a:latin typeface="Cambria Math"/>
                              </a:rPr>
                              <m:t>𝐴</m:t>
                            </m:r>
                          </m:e>
                          <m:sub>
                            <m:r>
                              <a:rPr lang="en-US" sz="3200" b="0" i="1" smtClean="0">
                                <a:latin typeface="Cambria Math"/>
                              </a:rPr>
                              <m:t>𝑖𝑗</m:t>
                            </m:r>
                          </m:sub>
                        </m:sSub>
                      </m:e>
                    </m:nary>
                  </m:oMath>
                </a14:m>
                <a:r>
                  <a:rPr lang="en-US" sz="3200" dirty="0"/>
                  <a:t> -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𝑖</m:t>
                        </m:r>
                      </m:sub>
                      <m:sup/>
                    </m:sSubSup>
                    <m:r>
                      <a:rPr lang="en-US" sz="3200" b="0" i="1" smtClean="0">
                        <a:latin typeface="Cambria Math" panose="02040503050406030204" pitchFamily="18" charset="0"/>
                        <a:ea typeface="Cambria Math" panose="02040503050406030204" pitchFamily="18" charset="0"/>
                      </a:rPr>
                      <m:t>∙</m:t>
                    </m:r>
                  </m:oMath>
                </a14:m>
                <a:r>
                  <a:rPr lang="en-US" sz="3200" dirty="0"/>
                  <a:t> </a:t>
                </a:r>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a:rPr>
                          <m:t>𝑧</m:t>
                        </m:r>
                      </m:e>
                      <m:sub>
                        <m:r>
                          <a:rPr lang="en-US" sz="3200" b="0" i="1" smtClean="0">
                            <a:latin typeface="Cambria Math" panose="02040503050406030204" pitchFamily="18" charset="0"/>
                          </a:rPr>
                          <m:t>𝑗</m:t>
                        </m:r>
                      </m:sub>
                      <m:sup/>
                    </m:sSubSup>
                    <m:sSup>
                      <m:sSupPr>
                        <m:ctrlPr>
                          <a:rPr lang="en-US" sz="3200" b="0" i="1" smtClean="0">
                            <a:latin typeface="Cambria Math" panose="02040503050406030204" pitchFamily="18" charset="0"/>
                          </a:rPr>
                        </m:ctrlPr>
                      </m:sSupPr>
                      <m:e>
                        <m:r>
                          <a:rPr lang="en-US" sz="3200" b="0" i="1" smtClean="0">
                            <a:latin typeface="Cambria Math"/>
                          </a:rPr>
                          <m:t>)</m:t>
                        </m:r>
                      </m:e>
                      <m:sup>
                        <m:r>
                          <a:rPr lang="en-US" sz="3200" b="0" i="1" smtClean="0">
                            <a:latin typeface="Cambria Math"/>
                          </a:rPr>
                          <m:t>2</m:t>
                        </m:r>
                      </m:sup>
                    </m:sSup>
                    <m:r>
                      <m:rPr>
                        <m:nor/>
                      </m:rPr>
                      <a:rPr lang="en-US" sz="3200" b="0" i="0" smtClean="0">
                        <a:latin typeface="Cambria Math"/>
                      </a:rPr>
                      <m:t> + </m:t>
                    </m:r>
                    <m:f>
                      <m:fPr>
                        <m:ctrlPr>
                          <a:rPr lang="en-US" sz="3200" b="0" i="1" smtClean="0">
                            <a:solidFill>
                              <a:srgbClr val="FF0000"/>
                            </a:solidFill>
                            <a:latin typeface="Cambria Math" panose="02040503050406030204" pitchFamily="18" charset="0"/>
                          </a:rPr>
                        </m:ctrlPr>
                      </m:fPr>
                      <m:num>
                        <m:r>
                          <a:rPr lang="el-GR" sz="3200" b="0" i="1" smtClean="0">
                            <a:solidFill>
                              <a:srgbClr val="FF0000"/>
                            </a:solidFill>
                            <a:latin typeface="Cambria Math"/>
                          </a:rPr>
                          <m:t>𝜆</m:t>
                        </m:r>
                      </m:num>
                      <m:den>
                        <m:r>
                          <a:rPr lang="el-GR" sz="3200" b="0" i="1" smtClean="0">
                            <a:solidFill>
                              <a:srgbClr val="FF0000"/>
                            </a:solidFill>
                            <a:latin typeface="Cambria Math"/>
                          </a:rPr>
                          <m:t>2</m:t>
                        </m:r>
                      </m:den>
                    </m:f>
                    <m:r>
                      <m:rPr>
                        <m:nor/>
                      </m:rPr>
                      <a:rPr lang="el-GR" sz="3200" b="0" i="0" smtClean="0">
                        <a:solidFill>
                          <a:srgbClr val="FF0000"/>
                        </a:solidFill>
                        <a:latin typeface="Cambria Math"/>
                      </a:rPr>
                      <m:t> </m:t>
                    </m:r>
                    <m:nary>
                      <m:naryPr>
                        <m:chr m:val="∑"/>
                        <m:supHide m:val="on"/>
                        <m:ctrlPr>
                          <a:rPr lang="el-GR" sz="3200" b="0" i="1" smtClean="0">
                            <a:solidFill>
                              <a:srgbClr val="FF0000"/>
                            </a:solidFill>
                            <a:latin typeface="Cambria Math" panose="02040503050406030204" pitchFamily="18" charset="0"/>
                          </a:rPr>
                        </m:ctrlPr>
                      </m:naryPr>
                      <m:sub>
                        <m:r>
                          <m:rPr>
                            <m:brk m:alnAt="7"/>
                          </m:rPr>
                          <a:rPr lang="en-US" sz="3200" b="0" i="1" smtClean="0">
                            <a:solidFill>
                              <a:srgbClr val="FF0000"/>
                            </a:solidFill>
                            <a:latin typeface="Cambria Math"/>
                          </a:rPr>
                          <m:t>𝑖</m:t>
                        </m:r>
                      </m:sub>
                      <m:sup/>
                      <m:e>
                        <m:r>
                          <a:rPr lang="en-US" sz="3200" b="0" i="1" smtClean="0">
                            <a:solidFill>
                              <a:srgbClr val="FF0000"/>
                            </a:solidFill>
                            <a:latin typeface="Cambria Math"/>
                          </a:rPr>
                          <m:t>||</m:t>
                        </m:r>
                        <m:sSub>
                          <m:sSubPr>
                            <m:ctrlPr>
                              <a:rPr lang="en-US" sz="3200" b="0" i="1" smtClean="0">
                                <a:solidFill>
                                  <a:srgbClr val="FF0000"/>
                                </a:solidFill>
                                <a:latin typeface="Cambria Math" panose="02040503050406030204" pitchFamily="18" charset="0"/>
                              </a:rPr>
                            </m:ctrlPr>
                          </m:sSubPr>
                          <m:e>
                            <m:r>
                              <a:rPr lang="en-US" sz="3200" b="0" i="1" smtClean="0">
                                <a:solidFill>
                                  <a:srgbClr val="FF0000"/>
                                </a:solidFill>
                                <a:latin typeface="Cambria Math"/>
                              </a:rPr>
                              <m:t>𝑧</m:t>
                            </m:r>
                          </m:e>
                          <m:sub>
                            <m:r>
                              <a:rPr lang="en-US" sz="3200" b="0" i="1" smtClean="0">
                                <a:solidFill>
                                  <a:srgbClr val="FF0000"/>
                                </a:solidFill>
                                <a:latin typeface="Cambria Math"/>
                              </a:rPr>
                              <m:t>𝑖</m:t>
                            </m:r>
                          </m:sub>
                        </m:sSub>
                      </m:e>
                    </m:nary>
                    <m:r>
                      <m:rPr>
                        <m:nor/>
                      </m:rPr>
                      <a:rPr lang="en-US" sz="3200" b="0" i="0" smtClean="0">
                        <a:solidFill>
                          <a:srgbClr val="FF0000"/>
                        </a:solidFill>
                        <a:latin typeface="Cambria Math"/>
                      </a:rPr>
                      <m:t>|</m:t>
                    </m:r>
                    <m:sSup>
                      <m:sSupPr>
                        <m:ctrlPr>
                          <a:rPr lang="en-US" sz="3200" b="0" i="1" smtClean="0">
                            <a:solidFill>
                              <a:srgbClr val="FF0000"/>
                            </a:solidFill>
                            <a:latin typeface="Cambria Math" panose="02040503050406030204" pitchFamily="18" charset="0"/>
                          </a:rPr>
                        </m:ctrlPr>
                      </m:sSupPr>
                      <m:e>
                        <m:r>
                          <a:rPr lang="en-US" sz="3200" b="0" i="1" smtClean="0">
                            <a:solidFill>
                              <a:srgbClr val="FF0000"/>
                            </a:solidFill>
                            <a:latin typeface="Cambria Math"/>
                          </a:rPr>
                          <m:t>|</m:t>
                        </m:r>
                      </m:e>
                      <m:sup>
                        <m:r>
                          <a:rPr lang="en-US" sz="3200" b="0" i="1" smtClean="0">
                            <a:solidFill>
                              <a:srgbClr val="FF0000"/>
                            </a:solidFill>
                            <a:latin typeface="Cambria Math"/>
                          </a:rPr>
                          <m:t>2</m:t>
                        </m:r>
                      </m:sup>
                    </m:sSup>
                  </m:oMath>
                </a14:m>
                <a:endParaRPr lang="en-US" sz="3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457200" y="4667808"/>
                <a:ext cx="8229600" cy="813300"/>
              </a:xfrm>
              <a:prstGeom prst="rect">
                <a:avLst/>
              </a:prstGeom>
              <a:blipFill rotWithShape="0">
                <a:blip r:embed="rId5"/>
                <a:stretch>
                  <a:fillRect b="-12782"/>
                </a:stretch>
              </a:blipFill>
            </p:spPr>
            <p:txBody>
              <a:bodyPr/>
              <a:lstStyle/>
              <a:p>
                <a:r>
                  <a:rPr lang="el-GR">
                    <a:noFill/>
                  </a:rPr>
                  <a:t> </a:t>
                </a:r>
              </a:p>
            </p:txBody>
          </p:sp>
        </mc:Fallback>
      </mc:AlternateContent>
      <p:sp>
        <p:nvSpPr>
          <p:cNvPr id="14" name="Title 13"/>
          <p:cNvSpPr>
            <a:spLocks noGrp="1"/>
          </p:cNvSpPr>
          <p:nvPr>
            <p:ph type="title"/>
          </p:nvPr>
        </p:nvSpPr>
        <p:spPr>
          <a:xfrm>
            <a:off x="457200" y="48248"/>
            <a:ext cx="8229600" cy="1143000"/>
          </a:xfrm>
        </p:spPr>
        <p:txBody>
          <a:bodyPr>
            <a:normAutofit fontScale="90000"/>
          </a:bodyPr>
          <a:lstStyle/>
          <a:p>
            <a:r>
              <a:rPr lang="en-US" dirty="0">
                <a:solidFill>
                  <a:schemeClr val="accent6">
                    <a:lumMod val="75000"/>
                  </a:schemeClr>
                </a:solidFill>
              </a:rPr>
              <a:t>Adjacency-based approach – stochastic gradient descent </a:t>
            </a:r>
          </a:p>
        </p:txBody>
      </p:sp>
      <p:sp>
        <p:nvSpPr>
          <p:cNvPr id="2" name="TextBox 1"/>
          <p:cNvSpPr txBox="1"/>
          <p:nvPr/>
        </p:nvSpPr>
        <p:spPr>
          <a:xfrm>
            <a:off x="6264187" y="5549397"/>
            <a:ext cx="2664296" cy="369332"/>
          </a:xfrm>
          <a:prstGeom prst="rect">
            <a:avLst/>
          </a:prstGeom>
          <a:noFill/>
        </p:spPr>
        <p:txBody>
          <a:bodyPr wrap="square" rtlCol="0">
            <a:spAutoFit/>
          </a:bodyPr>
          <a:lstStyle/>
          <a:p>
            <a:r>
              <a:rPr lang="en-US" dirty="0">
                <a:solidFill>
                  <a:srgbClr val="FF0000"/>
                </a:solidFill>
              </a:rPr>
              <a:t>regularization factor</a:t>
            </a:r>
            <a:endParaRPr lang="el-GR" dirty="0">
              <a:solidFill>
                <a:srgbClr val="FF0000"/>
              </a:solidFill>
            </a:endParaRPr>
          </a:p>
        </p:txBody>
      </p:sp>
      <p:sp>
        <p:nvSpPr>
          <p:cNvPr id="4" name="TextBox 3"/>
          <p:cNvSpPr txBox="1"/>
          <p:nvPr/>
        </p:nvSpPr>
        <p:spPr>
          <a:xfrm>
            <a:off x="146107" y="1651336"/>
            <a:ext cx="4536504" cy="523220"/>
          </a:xfrm>
          <a:prstGeom prst="rect">
            <a:avLst/>
          </a:prstGeom>
          <a:noFill/>
        </p:spPr>
        <p:txBody>
          <a:bodyPr wrap="square" rtlCol="0">
            <a:spAutoFit/>
          </a:bodyPr>
          <a:lstStyle/>
          <a:p>
            <a:r>
              <a:rPr lang="en-US" sz="2800" dirty="0">
                <a:solidFill>
                  <a:schemeClr val="accent6">
                    <a:lumMod val="75000"/>
                  </a:schemeClr>
                </a:solidFill>
              </a:rPr>
              <a:t>A few manipulations </a:t>
            </a:r>
            <a:endParaRPr lang="el-GR" sz="2800" dirty="0">
              <a:solidFill>
                <a:schemeClr val="accent6">
                  <a:lumMod val="75000"/>
                </a:schemeClr>
              </a:solidFill>
            </a:endParaRPr>
          </a:p>
        </p:txBody>
      </p:sp>
      <p:sp>
        <p:nvSpPr>
          <p:cNvPr id="10" name="TextBox 9"/>
          <p:cNvSpPr txBox="1"/>
          <p:nvPr/>
        </p:nvSpPr>
        <p:spPr>
          <a:xfrm>
            <a:off x="1475656" y="2737195"/>
            <a:ext cx="3326513" cy="868747"/>
          </a:xfrm>
          <a:prstGeom prst="rect">
            <a:avLst/>
          </a:prstGeom>
          <a:noFill/>
          <a:ln>
            <a:noFill/>
          </a:ln>
        </p:spPr>
        <p:txBody>
          <a:bodyPr wrap="square" lIns="91425" tIns="91425" rIns="91425" bIns="91425" rtlCol="0" anchor="t" anchorCtr="0">
            <a:noAutofit/>
          </a:bodyPr>
          <a:lstStyle/>
          <a:p>
            <a:pPr algn="ctr"/>
            <a:r>
              <a:rPr lang="en-US" sz="2400" dirty="0">
                <a:solidFill>
                  <a:schemeClr val="tx2">
                    <a:lumMod val="60000"/>
                    <a:lumOff val="40000"/>
                  </a:schemeClr>
                </a:solidFill>
                <a:ea typeface="Helvetica Neue Light" charset="0"/>
                <a:cs typeface="Helvetica Neue Light" charset="0"/>
                <a:sym typeface="Open Sans"/>
              </a:rPr>
              <a:t>sum over all node pairs</a:t>
            </a:r>
          </a:p>
        </p:txBody>
      </p:sp>
    </p:spTree>
    <p:extLst>
      <p:ext uri="{BB962C8B-B14F-4D97-AF65-F5344CB8AC3E}">
        <p14:creationId xmlns:p14="http://schemas.microsoft.com/office/powerpoint/2010/main" val="383004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016" y="19697"/>
            <a:ext cx="8229600" cy="1143000"/>
          </a:xfrm>
        </p:spPr>
        <p:txBody>
          <a:bodyPr/>
          <a:lstStyle/>
          <a:p>
            <a:r>
              <a:rPr lang="en-US" dirty="0">
                <a:solidFill>
                  <a:schemeClr val="accent6">
                    <a:lumMod val="75000"/>
                  </a:schemeClr>
                </a:solidFill>
              </a:rPr>
              <a:t>Adjacency-based  approach</a:t>
            </a:r>
          </a:p>
        </p:txBody>
      </p:sp>
      <p:sp>
        <p:nvSpPr>
          <p:cNvPr id="3" name="Slide Number Placeholder 2"/>
          <p:cNvSpPr>
            <a:spLocks noGrp="1"/>
          </p:cNvSpPr>
          <p:nvPr>
            <p:ph type="sldNum" sz="quarter" idx="12"/>
          </p:nvPr>
        </p:nvSpPr>
        <p:spPr/>
        <p:txBody>
          <a:bodyPr/>
          <a:lstStyle/>
          <a:p>
            <a:fld id="{878E0B35-C73E-49DE-9EA0-4D9F6C87E107}" type="slidenum">
              <a:rPr lang="el-GR" smtClean="0"/>
              <a:pPr/>
              <a:t>17</a:t>
            </a:fld>
            <a:endParaRPr lang="el-GR" dirty="0"/>
          </a:p>
        </p:txBody>
      </p:sp>
      <mc:AlternateContent xmlns:mc="http://schemas.openxmlformats.org/markup-compatibility/2006" xmlns:a14="http://schemas.microsoft.com/office/drawing/2010/main">
        <mc:Choice Requires="a14">
          <p:sp>
            <p:nvSpPr>
              <p:cNvPr id="13" name="TextBox 12"/>
              <p:cNvSpPr txBox="1"/>
              <p:nvPr/>
            </p:nvSpPr>
            <p:spPr>
              <a:xfrm>
                <a:off x="782048" y="1145110"/>
                <a:ext cx="7171150" cy="723083"/>
              </a:xfrm>
              <a:prstGeom prst="rect">
                <a:avLst/>
              </a:prstGeom>
              <a:noFill/>
            </p:spPr>
            <p:txBody>
              <a:bodyPr wrap="square" rtlCol="0">
                <a:spAutoFit/>
              </a:bodyPr>
              <a:lstStyle/>
              <a:p>
                <a14:m>
                  <m:oMath xmlns:m="http://schemas.openxmlformats.org/officeDocument/2006/math">
                    <m:r>
                      <a:rPr lang="en-US" sz="2800" b="0" i="1" smtClean="0">
                        <a:solidFill>
                          <a:schemeClr val="tx2">
                            <a:lumMod val="60000"/>
                            <a:lumOff val="40000"/>
                          </a:schemeClr>
                        </a:solidFill>
                        <a:latin typeface="Cambria Math"/>
                      </a:rPr>
                      <m:t>𝐿</m:t>
                    </m:r>
                    <m:r>
                      <a:rPr lang="en-US" sz="2800" b="0" i="1" smtClean="0">
                        <a:solidFill>
                          <a:schemeClr val="tx2">
                            <a:lumMod val="60000"/>
                            <a:lumOff val="40000"/>
                          </a:schemeClr>
                        </a:solidFill>
                        <a:latin typeface="Cambria Math"/>
                      </a:rPr>
                      <m:t>= </m:t>
                    </m:r>
                    <m:f>
                      <m:fPr>
                        <m:ctrlPr>
                          <a:rPr lang="en-US" sz="2800" b="0" i="1" smtClean="0">
                            <a:solidFill>
                              <a:schemeClr val="tx2">
                                <a:lumMod val="60000"/>
                                <a:lumOff val="40000"/>
                              </a:schemeClr>
                            </a:solidFill>
                            <a:latin typeface="Cambria Math" panose="02040503050406030204" pitchFamily="18" charset="0"/>
                          </a:rPr>
                        </m:ctrlPr>
                      </m:fPr>
                      <m:num>
                        <m:r>
                          <a:rPr lang="en-US" sz="2800" b="0" i="1" smtClean="0">
                            <a:solidFill>
                              <a:schemeClr val="tx2">
                                <a:lumMod val="60000"/>
                                <a:lumOff val="40000"/>
                              </a:schemeClr>
                            </a:solidFill>
                            <a:latin typeface="Cambria Math"/>
                          </a:rPr>
                          <m:t>1</m:t>
                        </m:r>
                      </m:num>
                      <m:den>
                        <m:r>
                          <a:rPr lang="en-US" sz="2800" b="0" i="1" smtClean="0">
                            <a:solidFill>
                              <a:schemeClr val="tx2">
                                <a:lumMod val="60000"/>
                                <a:lumOff val="40000"/>
                              </a:schemeClr>
                            </a:solidFill>
                            <a:latin typeface="Cambria Math"/>
                          </a:rPr>
                          <m:t>2</m:t>
                        </m:r>
                      </m:den>
                    </m:f>
                    <m:nary>
                      <m:naryPr>
                        <m:chr m:val="∑"/>
                        <m:supHide m:val="on"/>
                        <m:ctrlPr>
                          <a:rPr lang="en-US" sz="2800" i="1" smtClean="0">
                            <a:solidFill>
                              <a:schemeClr val="tx2">
                                <a:lumMod val="60000"/>
                                <a:lumOff val="40000"/>
                              </a:schemeClr>
                            </a:solidFill>
                            <a:latin typeface="Cambria Math" panose="02040503050406030204" pitchFamily="18" charset="0"/>
                          </a:rPr>
                        </m:ctrlPr>
                      </m:naryPr>
                      <m:sub>
                        <m:d>
                          <m:dPr>
                            <m:ctrlPr>
                              <a:rPr lang="en-US" sz="2800" b="0" i="1" smtClean="0">
                                <a:solidFill>
                                  <a:schemeClr val="tx2">
                                    <a:lumMod val="60000"/>
                                    <a:lumOff val="40000"/>
                                  </a:schemeClr>
                                </a:solidFill>
                                <a:latin typeface="Cambria Math" panose="02040503050406030204" pitchFamily="18" charset="0"/>
                              </a:rPr>
                            </m:ctrlPr>
                          </m:dPr>
                          <m:e>
                            <m:r>
                              <m:rPr>
                                <m:brk m:alnAt="7"/>
                              </m:rPr>
                              <a:rPr lang="en-US" sz="2800" b="0" i="1" smtClean="0">
                                <a:solidFill>
                                  <a:schemeClr val="tx2">
                                    <a:lumMod val="60000"/>
                                    <a:lumOff val="40000"/>
                                  </a:schemeClr>
                                </a:solidFill>
                                <a:latin typeface="Cambria Math"/>
                              </a:rPr>
                              <m:t>𝑖</m:t>
                            </m:r>
                            <m:r>
                              <a:rPr lang="en-US" sz="2800" b="0" i="1" smtClean="0">
                                <a:solidFill>
                                  <a:schemeClr val="tx2">
                                    <a:lumMod val="60000"/>
                                    <a:lumOff val="40000"/>
                                  </a:schemeClr>
                                </a:solidFill>
                                <a:latin typeface="Cambria Math"/>
                              </a:rPr>
                              <m:t>, </m:t>
                            </m:r>
                            <m:r>
                              <a:rPr lang="en-US" sz="2800" b="0" i="1" smtClean="0">
                                <a:solidFill>
                                  <a:schemeClr val="tx2">
                                    <a:lumMod val="60000"/>
                                    <a:lumOff val="40000"/>
                                  </a:schemeClr>
                                </a:solidFill>
                                <a:latin typeface="Cambria Math"/>
                              </a:rPr>
                              <m:t>𝑗</m:t>
                            </m:r>
                          </m:e>
                        </m:d>
                        <m:r>
                          <m:rPr>
                            <m:brk m:alnAt="7"/>
                          </m:rPr>
                          <a:rPr lang="en-US" sz="2800" b="0" i="1" smtClean="0">
                            <a:solidFill>
                              <a:schemeClr val="tx2">
                                <a:lumMod val="60000"/>
                                <a:lumOff val="40000"/>
                              </a:schemeClr>
                            </a:solidFill>
                            <a:latin typeface="Cambria Math"/>
                          </a:rPr>
                          <m:t> </m:t>
                        </m:r>
                        <m:r>
                          <a:rPr lang="en-US" sz="2800" b="0" i="1" smtClean="0">
                            <a:solidFill>
                              <a:schemeClr val="tx2">
                                <a:lumMod val="60000"/>
                                <a:lumOff val="40000"/>
                              </a:schemeClr>
                            </a:solidFill>
                            <a:latin typeface="Cambria Math"/>
                          </a:rPr>
                          <m:t> </m:t>
                        </m:r>
                        <m:r>
                          <a:rPr lang="en-US" sz="2800" b="0" i="1" smtClean="0">
                            <a:solidFill>
                              <a:schemeClr val="tx2">
                                <a:lumMod val="60000"/>
                                <a:lumOff val="40000"/>
                              </a:schemeClr>
                            </a:solidFill>
                            <a:latin typeface="Cambria Math"/>
                            <a:ea typeface="Cambria Math"/>
                          </a:rPr>
                          <m:t>∈   </m:t>
                        </m:r>
                        <m:r>
                          <a:rPr lang="en-US" sz="2800" b="0" i="1" smtClean="0">
                            <a:solidFill>
                              <a:schemeClr val="tx2">
                                <a:lumMod val="60000"/>
                                <a:lumOff val="40000"/>
                              </a:schemeClr>
                            </a:solidFill>
                            <a:latin typeface="Cambria Math"/>
                            <a:ea typeface="Cambria Math"/>
                          </a:rPr>
                          <m:t>𝐸</m:t>
                        </m:r>
                      </m:sub>
                      <m:sup/>
                      <m:e>
                        <m:r>
                          <a:rPr lang="en-US" sz="2800" b="0" i="1" smtClean="0">
                            <a:solidFill>
                              <a:schemeClr val="tx2">
                                <a:lumMod val="60000"/>
                                <a:lumOff val="40000"/>
                              </a:schemeClr>
                            </a:solidFill>
                            <a:latin typeface="Cambria Math"/>
                          </a:rPr>
                          <m:t>(</m:t>
                        </m:r>
                        <m:sSub>
                          <m:sSubPr>
                            <m:ctrlPr>
                              <a:rPr lang="en-US" sz="2800" b="0" i="1" smtClean="0">
                                <a:solidFill>
                                  <a:schemeClr val="tx2">
                                    <a:lumMod val="60000"/>
                                    <a:lumOff val="40000"/>
                                  </a:schemeClr>
                                </a:solidFill>
                                <a:latin typeface="Cambria Math" panose="02040503050406030204" pitchFamily="18" charset="0"/>
                              </a:rPr>
                            </m:ctrlPr>
                          </m:sSubPr>
                          <m:e>
                            <m:r>
                              <a:rPr lang="en-US" sz="2800" b="0" i="1" smtClean="0">
                                <a:solidFill>
                                  <a:schemeClr val="tx2">
                                    <a:lumMod val="60000"/>
                                    <a:lumOff val="40000"/>
                                  </a:schemeClr>
                                </a:solidFill>
                                <a:latin typeface="Cambria Math"/>
                              </a:rPr>
                              <m:t>𝐴</m:t>
                            </m:r>
                          </m:e>
                          <m:sub>
                            <m:r>
                              <a:rPr lang="en-US" sz="2800" b="0" i="1" smtClean="0">
                                <a:solidFill>
                                  <a:schemeClr val="tx2">
                                    <a:lumMod val="60000"/>
                                    <a:lumOff val="40000"/>
                                  </a:schemeClr>
                                </a:solidFill>
                                <a:latin typeface="Cambria Math"/>
                              </a:rPr>
                              <m:t>𝑖𝑗</m:t>
                            </m:r>
                          </m:sub>
                        </m:sSub>
                      </m:e>
                    </m:nary>
                  </m:oMath>
                </a14:m>
                <a:r>
                  <a:rPr lang="en-US" sz="2800" dirty="0">
                    <a:solidFill>
                      <a:schemeClr val="tx2">
                        <a:lumMod val="60000"/>
                        <a:lumOff val="40000"/>
                      </a:schemeClr>
                    </a:solidFill>
                  </a:rPr>
                  <a:t> - </a:t>
                </a:r>
                <a14:m>
                  <m:oMath xmlns:m="http://schemas.openxmlformats.org/officeDocument/2006/math">
                    <m:sSubSup>
                      <m:sSubSupPr>
                        <m:ctrlPr>
                          <a:rPr lang="en-US" sz="2800" i="1" smtClean="0">
                            <a:solidFill>
                              <a:schemeClr val="tx2">
                                <a:lumMod val="60000"/>
                                <a:lumOff val="40000"/>
                              </a:schemeClr>
                            </a:solidFill>
                            <a:latin typeface="Cambria Math" panose="02040503050406030204" pitchFamily="18" charset="0"/>
                          </a:rPr>
                        </m:ctrlPr>
                      </m:sSubSupPr>
                      <m:e>
                        <m:r>
                          <a:rPr lang="en-US" sz="2800" b="0" i="1" smtClean="0">
                            <a:solidFill>
                              <a:schemeClr val="tx2">
                                <a:lumMod val="60000"/>
                                <a:lumOff val="40000"/>
                              </a:schemeClr>
                            </a:solidFill>
                            <a:latin typeface="Cambria Math"/>
                          </a:rPr>
                          <m:t>𝑧</m:t>
                        </m:r>
                      </m:e>
                      <m:sub>
                        <m:r>
                          <a:rPr lang="en-US" sz="2800" b="0" i="1" smtClean="0">
                            <a:solidFill>
                              <a:schemeClr val="tx2">
                                <a:lumMod val="60000"/>
                                <a:lumOff val="40000"/>
                              </a:schemeClr>
                            </a:solidFill>
                            <a:latin typeface="Cambria Math" panose="02040503050406030204" pitchFamily="18" charset="0"/>
                          </a:rPr>
                          <m:t>𝑖</m:t>
                        </m:r>
                      </m:sub>
                      <m:sup/>
                    </m:sSubSup>
                    <m:r>
                      <a:rPr lang="en-US" sz="2800" b="0" i="1" smtClean="0">
                        <a:solidFill>
                          <a:schemeClr val="tx2">
                            <a:lumMod val="60000"/>
                            <a:lumOff val="40000"/>
                          </a:schemeClr>
                        </a:solidFill>
                        <a:latin typeface="Cambria Math" panose="02040503050406030204" pitchFamily="18" charset="0"/>
                        <a:ea typeface="Cambria Math" panose="02040503050406030204" pitchFamily="18" charset="0"/>
                      </a:rPr>
                      <m:t>∙</m:t>
                    </m:r>
                  </m:oMath>
                </a14:m>
                <a:r>
                  <a:rPr lang="en-US" sz="2800" dirty="0">
                    <a:solidFill>
                      <a:schemeClr val="tx2">
                        <a:lumMod val="60000"/>
                        <a:lumOff val="40000"/>
                      </a:schemeClr>
                    </a:solidFill>
                  </a:rPr>
                  <a:t> </a:t>
                </a:r>
                <a14:m>
                  <m:oMath xmlns:m="http://schemas.openxmlformats.org/officeDocument/2006/math">
                    <m:sSubSup>
                      <m:sSubSupPr>
                        <m:ctrlPr>
                          <a:rPr lang="en-US" sz="2800" i="1" smtClean="0">
                            <a:solidFill>
                              <a:schemeClr val="tx2">
                                <a:lumMod val="60000"/>
                                <a:lumOff val="40000"/>
                              </a:schemeClr>
                            </a:solidFill>
                            <a:latin typeface="Cambria Math" panose="02040503050406030204" pitchFamily="18" charset="0"/>
                          </a:rPr>
                        </m:ctrlPr>
                      </m:sSubSupPr>
                      <m:e>
                        <m:r>
                          <a:rPr lang="en-US" sz="2800" b="0" i="1" smtClean="0">
                            <a:solidFill>
                              <a:schemeClr val="tx2">
                                <a:lumMod val="60000"/>
                                <a:lumOff val="40000"/>
                              </a:schemeClr>
                            </a:solidFill>
                            <a:latin typeface="Cambria Math"/>
                          </a:rPr>
                          <m:t>𝑧</m:t>
                        </m:r>
                      </m:e>
                      <m:sub>
                        <m:r>
                          <a:rPr lang="en-US" sz="2800" b="0" i="1" smtClean="0">
                            <a:solidFill>
                              <a:schemeClr val="tx2">
                                <a:lumMod val="60000"/>
                                <a:lumOff val="40000"/>
                              </a:schemeClr>
                            </a:solidFill>
                            <a:latin typeface="Cambria Math" panose="02040503050406030204" pitchFamily="18" charset="0"/>
                          </a:rPr>
                          <m:t>𝑖</m:t>
                        </m:r>
                      </m:sub>
                      <m:sup/>
                    </m:sSubSup>
                    <m:sSup>
                      <m:sSupPr>
                        <m:ctrlPr>
                          <a:rPr lang="en-US" sz="2800" b="0" i="1" smtClean="0">
                            <a:solidFill>
                              <a:schemeClr val="tx2">
                                <a:lumMod val="60000"/>
                                <a:lumOff val="40000"/>
                              </a:schemeClr>
                            </a:solidFill>
                            <a:latin typeface="Cambria Math" panose="02040503050406030204" pitchFamily="18" charset="0"/>
                          </a:rPr>
                        </m:ctrlPr>
                      </m:sSupPr>
                      <m:e>
                        <m:r>
                          <a:rPr lang="en-US" sz="2800" b="0" i="1" smtClean="0">
                            <a:solidFill>
                              <a:schemeClr val="tx2">
                                <a:lumMod val="60000"/>
                                <a:lumOff val="40000"/>
                              </a:schemeClr>
                            </a:solidFill>
                            <a:latin typeface="Cambria Math"/>
                          </a:rPr>
                          <m:t>)</m:t>
                        </m:r>
                      </m:e>
                      <m:sup>
                        <m:r>
                          <a:rPr lang="en-US" sz="2800" b="0" i="1" smtClean="0">
                            <a:solidFill>
                              <a:schemeClr val="tx2">
                                <a:lumMod val="60000"/>
                                <a:lumOff val="40000"/>
                              </a:schemeClr>
                            </a:solidFill>
                            <a:latin typeface="Cambria Math"/>
                          </a:rPr>
                          <m:t>2</m:t>
                        </m:r>
                      </m:sup>
                    </m:sSup>
                    <m:r>
                      <m:rPr>
                        <m:nor/>
                      </m:rPr>
                      <a:rPr lang="en-US" sz="2800" b="0" i="0" smtClean="0">
                        <a:solidFill>
                          <a:schemeClr val="tx2">
                            <a:lumMod val="60000"/>
                            <a:lumOff val="40000"/>
                          </a:schemeClr>
                        </a:solidFill>
                        <a:latin typeface="Cambria Math"/>
                      </a:rPr>
                      <m:t> + </m:t>
                    </m:r>
                    <m:f>
                      <m:fPr>
                        <m:ctrlPr>
                          <a:rPr lang="en-US" sz="2800" b="0" i="1" smtClean="0">
                            <a:solidFill>
                              <a:schemeClr val="tx2">
                                <a:lumMod val="60000"/>
                                <a:lumOff val="40000"/>
                              </a:schemeClr>
                            </a:solidFill>
                            <a:latin typeface="Cambria Math" panose="02040503050406030204" pitchFamily="18" charset="0"/>
                          </a:rPr>
                        </m:ctrlPr>
                      </m:fPr>
                      <m:num>
                        <m:r>
                          <a:rPr lang="el-GR" sz="2800" b="0" i="1" smtClean="0">
                            <a:solidFill>
                              <a:schemeClr val="tx2">
                                <a:lumMod val="60000"/>
                                <a:lumOff val="40000"/>
                              </a:schemeClr>
                            </a:solidFill>
                            <a:latin typeface="Cambria Math"/>
                          </a:rPr>
                          <m:t>𝜆</m:t>
                        </m:r>
                      </m:num>
                      <m:den>
                        <m:r>
                          <a:rPr lang="el-GR" sz="2800" b="0" i="1" smtClean="0">
                            <a:solidFill>
                              <a:schemeClr val="tx2">
                                <a:lumMod val="60000"/>
                                <a:lumOff val="40000"/>
                              </a:schemeClr>
                            </a:solidFill>
                            <a:latin typeface="Cambria Math"/>
                          </a:rPr>
                          <m:t>2</m:t>
                        </m:r>
                      </m:den>
                    </m:f>
                    <m:r>
                      <m:rPr>
                        <m:nor/>
                      </m:rPr>
                      <a:rPr lang="el-GR" sz="2800" b="0" i="0" smtClean="0">
                        <a:solidFill>
                          <a:schemeClr val="tx2">
                            <a:lumMod val="60000"/>
                            <a:lumOff val="40000"/>
                          </a:schemeClr>
                        </a:solidFill>
                        <a:latin typeface="Cambria Math"/>
                      </a:rPr>
                      <m:t> </m:t>
                    </m:r>
                    <m:nary>
                      <m:naryPr>
                        <m:chr m:val="∑"/>
                        <m:supHide m:val="on"/>
                        <m:ctrlPr>
                          <a:rPr lang="el-GR" sz="2800" b="0" i="1" smtClean="0">
                            <a:solidFill>
                              <a:schemeClr val="tx2">
                                <a:lumMod val="60000"/>
                                <a:lumOff val="40000"/>
                              </a:schemeClr>
                            </a:solidFill>
                            <a:latin typeface="Cambria Math" panose="02040503050406030204" pitchFamily="18" charset="0"/>
                          </a:rPr>
                        </m:ctrlPr>
                      </m:naryPr>
                      <m:sub>
                        <m:r>
                          <m:rPr>
                            <m:brk m:alnAt="7"/>
                          </m:rPr>
                          <a:rPr lang="en-US" sz="2800" b="0" i="1" smtClean="0">
                            <a:solidFill>
                              <a:schemeClr val="tx2">
                                <a:lumMod val="60000"/>
                                <a:lumOff val="40000"/>
                              </a:schemeClr>
                            </a:solidFill>
                            <a:latin typeface="Cambria Math"/>
                          </a:rPr>
                          <m:t>𝑖</m:t>
                        </m:r>
                      </m:sub>
                      <m:sup/>
                      <m:e>
                        <m:r>
                          <a:rPr lang="en-US" sz="2800" b="0" i="1" smtClean="0">
                            <a:solidFill>
                              <a:schemeClr val="tx2">
                                <a:lumMod val="60000"/>
                                <a:lumOff val="40000"/>
                              </a:schemeClr>
                            </a:solidFill>
                            <a:latin typeface="Cambria Math"/>
                          </a:rPr>
                          <m:t>||</m:t>
                        </m:r>
                        <m:sSub>
                          <m:sSubPr>
                            <m:ctrlPr>
                              <a:rPr lang="en-US" sz="2800" b="0" i="1" smtClean="0">
                                <a:solidFill>
                                  <a:schemeClr val="tx2">
                                    <a:lumMod val="60000"/>
                                    <a:lumOff val="40000"/>
                                  </a:schemeClr>
                                </a:solidFill>
                                <a:latin typeface="Cambria Math" panose="02040503050406030204" pitchFamily="18" charset="0"/>
                              </a:rPr>
                            </m:ctrlPr>
                          </m:sSubPr>
                          <m:e>
                            <m:r>
                              <a:rPr lang="en-US" sz="2800" b="0" i="1" smtClean="0">
                                <a:solidFill>
                                  <a:schemeClr val="tx2">
                                    <a:lumMod val="60000"/>
                                    <a:lumOff val="40000"/>
                                  </a:schemeClr>
                                </a:solidFill>
                                <a:latin typeface="Cambria Math"/>
                              </a:rPr>
                              <m:t>𝑧</m:t>
                            </m:r>
                          </m:e>
                          <m:sub>
                            <m:r>
                              <a:rPr lang="en-US" sz="2800" b="0" i="1" smtClean="0">
                                <a:solidFill>
                                  <a:schemeClr val="tx2">
                                    <a:lumMod val="60000"/>
                                    <a:lumOff val="40000"/>
                                  </a:schemeClr>
                                </a:solidFill>
                                <a:latin typeface="Cambria Math"/>
                              </a:rPr>
                              <m:t>𝑖</m:t>
                            </m:r>
                          </m:sub>
                        </m:sSub>
                      </m:e>
                    </m:nary>
                    <m:r>
                      <m:rPr>
                        <m:nor/>
                      </m:rPr>
                      <a:rPr lang="en-US" sz="2800" b="0" i="0" smtClean="0">
                        <a:solidFill>
                          <a:schemeClr val="tx2">
                            <a:lumMod val="60000"/>
                            <a:lumOff val="40000"/>
                          </a:schemeClr>
                        </a:solidFill>
                        <a:latin typeface="Cambria Math"/>
                      </a:rPr>
                      <m:t>|</m:t>
                    </m:r>
                    <m:sSup>
                      <m:sSupPr>
                        <m:ctrlPr>
                          <a:rPr lang="en-US" sz="2800" b="0" i="1" smtClean="0">
                            <a:solidFill>
                              <a:schemeClr val="tx2">
                                <a:lumMod val="60000"/>
                                <a:lumOff val="40000"/>
                              </a:schemeClr>
                            </a:solidFill>
                            <a:latin typeface="Cambria Math" panose="02040503050406030204" pitchFamily="18" charset="0"/>
                          </a:rPr>
                        </m:ctrlPr>
                      </m:sSupPr>
                      <m:e>
                        <m:r>
                          <a:rPr lang="en-US" sz="2800" b="0" i="1" smtClean="0">
                            <a:solidFill>
                              <a:schemeClr val="tx2">
                                <a:lumMod val="60000"/>
                                <a:lumOff val="40000"/>
                              </a:schemeClr>
                            </a:solidFill>
                            <a:latin typeface="Cambria Math"/>
                          </a:rPr>
                          <m:t>|</m:t>
                        </m:r>
                      </m:e>
                      <m:sup>
                        <m:r>
                          <a:rPr lang="en-US" sz="2800" b="0" i="1" smtClean="0">
                            <a:solidFill>
                              <a:schemeClr val="tx2">
                                <a:lumMod val="60000"/>
                                <a:lumOff val="40000"/>
                              </a:schemeClr>
                            </a:solidFill>
                            <a:latin typeface="Cambria Math"/>
                          </a:rPr>
                          <m:t>2</m:t>
                        </m:r>
                      </m:sup>
                    </m:sSup>
                  </m:oMath>
                </a14:m>
                <a:endParaRPr lang="en-US" sz="2800" dirty="0">
                  <a:solidFill>
                    <a:schemeClr val="tx2">
                      <a:lumMod val="60000"/>
                      <a:lumOff val="40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82048" y="1145110"/>
                <a:ext cx="7171150" cy="723083"/>
              </a:xfrm>
              <a:prstGeom prst="rect">
                <a:avLst/>
              </a:prstGeom>
              <a:blipFill rotWithShape="0">
                <a:blip r:embed="rId2"/>
                <a:stretch>
                  <a:fillRect b="-11864"/>
                </a:stretch>
              </a:blipFill>
            </p:spPr>
            <p:txBody>
              <a:bodyPr/>
              <a:lstStyle/>
              <a:p>
                <a:r>
                  <a:rPr lang="el-GR">
                    <a:noFill/>
                  </a:rPr>
                  <a:t> </a:t>
                </a:r>
              </a:p>
            </p:txBody>
          </p:sp>
        </mc:Fallback>
      </mc:AlternateContent>
      <p:sp>
        <p:nvSpPr>
          <p:cNvPr id="4" name="TextBox 3"/>
          <p:cNvSpPr txBox="1"/>
          <p:nvPr/>
        </p:nvSpPr>
        <p:spPr>
          <a:xfrm>
            <a:off x="248342" y="2983708"/>
            <a:ext cx="8329634" cy="830997"/>
          </a:xfrm>
          <a:prstGeom prst="rect">
            <a:avLst/>
          </a:prstGeom>
          <a:noFill/>
        </p:spPr>
        <p:txBody>
          <a:bodyPr wrap="square" rtlCol="0">
            <a:spAutoFit/>
          </a:bodyPr>
          <a:lstStyle/>
          <a:p>
            <a:r>
              <a:rPr lang="en-US" sz="2400" dirty="0"/>
              <a:t>Gradient of L with respect to each row (column) of Z (learn one vector per node)</a:t>
            </a:r>
          </a:p>
        </p:txBody>
      </p:sp>
      <mc:AlternateContent xmlns:mc="http://schemas.openxmlformats.org/markup-compatibility/2006" xmlns:a14="http://schemas.microsoft.com/office/drawing/2010/main">
        <mc:Choice Requires="a14">
          <p:sp>
            <p:nvSpPr>
              <p:cNvPr id="14" name="TextBox 13"/>
              <p:cNvSpPr txBox="1"/>
              <p:nvPr/>
            </p:nvSpPr>
            <p:spPr>
              <a:xfrm>
                <a:off x="1451891" y="3858131"/>
                <a:ext cx="5831464" cy="683457"/>
              </a:xfrm>
              <a:prstGeom prst="rect">
                <a:avLst/>
              </a:prstGeom>
              <a:noFill/>
            </p:spPr>
            <p:txBody>
              <a:bodyPr wrap="square" rtlCol="0">
                <a:spAutoFit/>
              </a:bodyPr>
              <a:lstStyle/>
              <a:p>
                <a14:m>
                  <m:oMath xmlns:m="http://schemas.openxmlformats.org/officeDocument/2006/math">
                    <m:f>
                      <m:fPr>
                        <m:ctrlPr>
                          <a:rPr lang="en-US" sz="2400" i="1" smtClean="0">
                            <a:latin typeface="Cambria Math" panose="02040503050406030204" pitchFamily="18" charset="0"/>
                            <a:ea typeface="Cambria Math"/>
                          </a:rPr>
                        </m:ctrlPr>
                      </m:fPr>
                      <m:num>
                        <m:r>
                          <a:rPr lang="en-US" sz="2400" i="1" smtClean="0">
                            <a:latin typeface="Cambria Math"/>
                            <a:ea typeface="Cambria Math"/>
                          </a:rPr>
                          <m:t>𝜕</m:t>
                        </m:r>
                        <m:r>
                          <a:rPr lang="en-US" sz="2400" b="0" i="1" smtClean="0">
                            <a:latin typeface="Cambria Math"/>
                            <a:ea typeface="Cambria Math"/>
                          </a:rPr>
                          <m:t>𝐿</m:t>
                        </m:r>
                      </m:num>
                      <m:den>
                        <m:r>
                          <a:rPr lang="en-US" sz="2400" i="1" smtClean="0">
                            <a:latin typeface="Cambria Math"/>
                            <a:ea typeface="Cambria Math"/>
                          </a:rPr>
                          <m:t>𝜕</m:t>
                        </m:r>
                        <m:sSub>
                          <m:sSubPr>
                            <m:ctrlPr>
                              <a:rPr lang="en-US" sz="2400" i="1" smtClean="0">
                                <a:latin typeface="Cambria Math" panose="02040503050406030204" pitchFamily="18" charset="0"/>
                                <a:ea typeface="Cambria Math"/>
                              </a:rPr>
                            </m:ctrlPr>
                          </m:sSubPr>
                          <m:e>
                            <m:r>
                              <a:rPr lang="en-US" sz="2400" b="0" i="1" smtClean="0">
                                <a:latin typeface="Cambria Math"/>
                                <a:ea typeface="Cambria Math"/>
                              </a:rPr>
                              <m:t>𝑧</m:t>
                            </m:r>
                          </m:e>
                          <m:sub>
                            <m:r>
                              <a:rPr lang="en-US" sz="2400" b="0" i="1" smtClean="0">
                                <a:latin typeface="Cambria Math"/>
                                <a:ea typeface="Cambria Math"/>
                              </a:rPr>
                              <m:t>𝑖</m:t>
                            </m:r>
                          </m:sub>
                        </m:sSub>
                      </m:den>
                    </m:f>
                  </m:oMath>
                </a14:m>
                <a:r>
                  <a:rPr lang="en-US" sz="2400" dirty="0"/>
                  <a:t> = - </a:t>
                </a:r>
                <a14:m>
                  <m:oMath xmlns:m="http://schemas.openxmlformats.org/officeDocument/2006/math">
                    <m:nary>
                      <m:naryPr>
                        <m:chr m:val="∑"/>
                        <m:supHide m:val="on"/>
                        <m:ctrlPr>
                          <a:rPr lang="en-US" sz="2000" i="1" smtClean="0">
                            <a:latin typeface="Cambria Math" panose="02040503050406030204" pitchFamily="18" charset="0"/>
                          </a:rPr>
                        </m:ctrlPr>
                      </m:naryPr>
                      <m:sub>
                        <m:r>
                          <m:rPr>
                            <m:brk m:alnAt="7"/>
                          </m:rPr>
                          <a:rPr lang="en-US" sz="2000" b="0" i="1" smtClean="0">
                            <a:latin typeface="Cambria Math"/>
                          </a:rPr>
                          <m:t>𝑗</m:t>
                        </m:r>
                        <m:r>
                          <a:rPr lang="en-US" sz="2000" b="0" i="1" smtClean="0">
                            <a:latin typeface="Cambria Math"/>
                          </a:rPr>
                          <m:t> ∈ </m:t>
                        </m:r>
                        <m:r>
                          <a:rPr lang="en-US" sz="2000" b="0" i="1" smtClean="0">
                            <a:latin typeface="Cambria Math"/>
                            <a:ea typeface="Cambria Math"/>
                          </a:rPr>
                          <m:t>𝑁</m:t>
                        </m:r>
                        <m:r>
                          <a:rPr lang="en-US" sz="2000" b="0" i="1" smtClean="0">
                            <a:latin typeface="Cambria Math"/>
                            <a:ea typeface="Cambria Math"/>
                          </a:rPr>
                          <m:t>(</m:t>
                        </m:r>
                        <m:r>
                          <a:rPr lang="en-US" sz="2000" b="0" i="1" smtClean="0">
                            <a:latin typeface="Cambria Math"/>
                            <a:ea typeface="Cambria Math"/>
                          </a:rPr>
                          <m:t>𝑖</m:t>
                        </m:r>
                        <m:r>
                          <a:rPr lang="en-US" sz="2000" b="0" i="1" smtClean="0">
                            <a:latin typeface="Cambria Math"/>
                            <a:ea typeface="Cambria Math"/>
                          </a:rPr>
                          <m:t>)</m:t>
                        </m:r>
                      </m:sub>
                      <m:sup/>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𝐴</m:t>
                                </m:r>
                              </m:e>
                              <m:sub>
                                <m:r>
                                  <a:rPr lang="en-US" sz="2000" i="1">
                                    <a:latin typeface="Cambria Math"/>
                                  </a:rPr>
                                  <m:t>𝑖𝑗</m:t>
                                </m:r>
                              </m:sub>
                            </m:sSub>
                            <m:r>
                              <a:rPr lang="en-US" sz="2000" i="1">
                                <a:latin typeface="Cambria Math"/>
                              </a:rPr>
                              <m:t>  −</m:t>
                            </m:r>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𝑧</m:t>
                                </m:r>
                              </m:e>
                              <m:sub>
                                <m:r>
                                  <a:rPr lang="en-US" sz="2000" b="0" i="1" smtClean="0">
                                    <a:latin typeface="Cambria Math"/>
                                  </a:rPr>
                                  <m:t>𝑗</m:t>
                                </m:r>
                              </m:sub>
                            </m:sSub>
                            <m:r>
                              <a:rPr lang="en-US" sz="2400" i="1">
                                <a:latin typeface="Cambria Math" panose="02040503050406030204" pitchFamily="18" charset="0"/>
                                <a:ea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a:rPr>
                                  <m:t>𝑧</m:t>
                                </m:r>
                              </m:e>
                              <m:sub>
                                <m:r>
                                  <a:rPr lang="en-US" sz="2000" i="1">
                                    <a:latin typeface="Cambria Math"/>
                                  </a:rPr>
                                  <m:t>𝑖</m:t>
                                </m:r>
                                <m:r>
                                  <a:rPr lang="en-US" sz="2000" i="1">
                                    <a:latin typeface="Cambria Math"/>
                                  </a:rPr>
                                  <m:t>  </m:t>
                                </m:r>
                              </m:sub>
                              <m:sup/>
                            </m:sSubSup>
                          </m:e>
                        </m:d>
                      </m:e>
                    </m:nary>
                    <m:sSub>
                      <m:sSubPr>
                        <m:ctrlPr>
                          <a:rPr lang="en-US" sz="2000" i="1" smtClean="0">
                            <a:latin typeface="Cambria Math" panose="02040503050406030204" pitchFamily="18" charset="0"/>
                          </a:rPr>
                        </m:ctrlPr>
                      </m:sSubPr>
                      <m:e>
                        <m:r>
                          <a:rPr lang="en-US" sz="2000" b="0" i="1" smtClean="0">
                            <a:latin typeface="Cambria Math"/>
                          </a:rPr>
                          <m:t>𝑧</m:t>
                        </m:r>
                      </m:e>
                      <m:sub>
                        <m:r>
                          <a:rPr lang="en-US" sz="2000" b="0" i="1" smtClean="0">
                            <a:latin typeface="Cambria Math"/>
                          </a:rPr>
                          <m:t>𝑗</m:t>
                        </m:r>
                        <m:r>
                          <a:rPr lang="en-US" sz="2000" b="0" i="1" smtClean="0">
                            <a:latin typeface="Cambria Math"/>
                          </a:rPr>
                          <m:t> </m:t>
                        </m:r>
                      </m:sub>
                    </m:sSub>
                  </m:oMath>
                </a14:m>
                <a:r>
                  <a:rPr lang="en-US" sz="2400" dirty="0"/>
                  <a:t> + </a:t>
                </a:r>
                <a:r>
                  <a:rPr lang="el-GR" sz="2400" dirty="0"/>
                  <a:t>λ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𝑖</m:t>
                        </m:r>
                      </m:sub>
                    </m:sSub>
                  </m:oMath>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451891" y="3858131"/>
                <a:ext cx="5831464" cy="683457"/>
              </a:xfrm>
              <a:prstGeom prst="rect">
                <a:avLst/>
              </a:prstGeom>
              <a:blipFill rotWithShape="0">
                <a:blip r:embed="rId3"/>
                <a:stretch>
                  <a:fillRect b="-1786"/>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48342" y="4825836"/>
                <a:ext cx="7416824" cy="461665"/>
              </a:xfrm>
              <a:prstGeom prst="rect">
                <a:avLst/>
              </a:prstGeom>
              <a:noFill/>
            </p:spPr>
            <p:txBody>
              <a:bodyPr wrap="square" rtlCol="0">
                <a:spAutoFit/>
              </a:bodyPr>
              <a:lstStyle/>
              <a:p>
                <a:r>
                  <a:rPr lang="en-US" sz="2400" dirty="0">
                    <a:solidFill>
                      <a:schemeClr val="tx2">
                        <a:lumMod val="60000"/>
                        <a:lumOff val="40000"/>
                      </a:schemeClr>
                    </a:solidFill>
                  </a:rPr>
                  <a:t>For each edge </a:t>
                </a:r>
                <a:r>
                  <a:rPr lang="en-US" sz="2400" dirty="0"/>
                  <a:t>(</a:t>
                </a:r>
                <a:r>
                  <a:rPr lang="en-US" sz="2400" dirty="0" err="1"/>
                  <a:t>i</a:t>
                </a:r>
                <a:r>
                  <a:rPr lang="en-US" sz="2400" dirty="0"/>
                  <a:t>, j) </a:t>
                </a:r>
                <a14:m>
                  <m:oMath xmlns:m="http://schemas.openxmlformats.org/officeDocument/2006/math">
                    <m:r>
                      <a:rPr lang="en-US" sz="2400" i="1" smtClean="0">
                        <a:latin typeface="Cambria Math"/>
                        <a:ea typeface="Cambria Math"/>
                      </a:rPr>
                      <m:t>∈</m:t>
                    </m:r>
                    <m:r>
                      <a:rPr lang="en-US" sz="2400" b="0" i="1" smtClean="0">
                        <a:latin typeface="Cambria Math"/>
                        <a:ea typeface="Cambria Math"/>
                      </a:rPr>
                      <m:t>𝐸</m:t>
                    </m:r>
                    <m:r>
                      <a:rPr lang="en-US" sz="2400" b="0" i="1" smtClean="0">
                        <a:latin typeface="Cambria Math"/>
                        <a:ea typeface="Cambria Math"/>
                      </a:rPr>
                      <m:t> </m:t>
                    </m:r>
                  </m:oMath>
                </a14:m>
                <a:r>
                  <a:rPr lang="en-US" sz="2400" dirty="0"/>
                  <a:t>this amounts for</a:t>
                </a:r>
              </a:p>
            </p:txBody>
          </p:sp>
        </mc:Choice>
        <mc:Fallback xmlns="">
          <p:sp>
            <p:nvSpPr>
              <p:cNvPr id="15" name="TextBox 14"/>
              <p:cNvSpPr txBox="1">
                <a:spLocks noRot="1" noChangeAspect="1" noMove="1" noResize="1" noEditPoints="1" noAdjustHandles="1" noChangeArrowheads="1" noChangeShapeType="1" noTextEdit="1"/>
              </p:cNvSpPr>
              <p:nvPr/>
            </p:nvSpPr>
            <p:spPr>
              <a:xfrm>
                <a:off x="248342" y="4825836"/>
                <a:ext cx="7416824" cy="461665"/>
              </a:xfrm>
              <a:prstGeom prst="rect">
                <a:avLst/>
              </a:prstGeom>
              <a:blipFill rotWithShape="0">
                <a:blip r:embed="rId4"/>
                <a:stretch>
                  <a:fillRect l="-1316" t="-10667" b="-30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547664" y="5509280"/>
                <a:ext cx="5831464" cy="683457"/>
              </a:xfrm>
              <a:prstGeom prst="rect">
                <a:avLst/>
              </a:prstGeom>
              <a:noFill/>
            </p:spPr>
            <p:txBody>
              <a:bodyPr wrap="square" rtlCol="0">
                <a:spAutoFit/>
              </a:bodyPr>
              <a:lstStyle/>
              <a:p>
                <a14:m>
                  <m:oMath xmlns:m="http://schemas.openxmlformats.org/officeDocument/2006/math">
                    <m:f>
                      <m:fPr>
                        <m:ctrlPr>
                          <a:rPr lang="en-US" sz="2400" i="1" smtClean="0">
                            <a:latin typeface="Cambria Math" panose="02040503050406030204" pitchFamily="18" charset="0"/>
                            <a:ea typeface="Cambria Math"/>
                          </a:rPr>
                        </m:ctrlPr>
                      </m:fPr>
                      <m:num>
                        <m:r>
                          <a:rPr lang="en-US" sz="2400" i="1" smtClean="0">
                            <a:latin typeface="Cambria Math"/>
                            <a:ea typeface="Cambria Math"/>
                          </a:rPr>
                          <m:t>𝜕</m:t>
                        </m:r>
                        <m:r>
                          <a:rPr lang="en-US" sz="2400" b="0" i="1" smtClean="0">
                            <a:latin typeface="Cambria Math"/>
                            <a:ea typeface="Cambria Math"/>
                          </a:rPr>
                          <m:t>𝐿</m:t>
                        </m:r>
                      </m:num>
                      <m:den>
                        <m:r>
                          <a:rPr lang="en-US" sz="2400" i="1" smtClean="0">
                            <a:latin typeface="Cambria Math"/>
                            <a:ea typeface="Cambria Math"/>
                          </a:rPr>
                          <m:t>𝜕</m:t>
                        </m:r>
                        <m:sSub>
                          <m:sSubPr>
                            <m:ctrlPr>
                              <a:rPr lang="en-US" sz="2400" i="1" smtClean="0">
                                <a:latin typeface="Cambria Math" panose="02040503050406030204" pitchFamily="18" charset="0"/>
                                <a:ea typeface="Cambria Math"/>
                              </a:rPr>
                            </m:ctrlPr>
                          </m:sSubPr>
                          <m:e>
                            <m:r>
                              <a:rPr lang="en-US" sz="2400" b="0" i="1" smtClean="0">
                                <a:latin typeface="Cambria Math"/>
                                <a:ea typeface="Cambria Math"/>
                              </a:rPr>
                              <m:t>𝑧</m:t>
                            </m:r>
                          </m:e>
                          <m:sub>
                            <m:r>
                              <a:rPr lang="en-US" sz="2400" b="0" i="1" smtClean="0">
                                <a:latin typeface="Cambria Math"/>
                                <a:ea typeface="Cambria Math"/>
                              </a:rPr>
                              <m:t>𝑖</m:t>
                            </m:r>
                          </m:sub>
                        </m:sSub>
                      </m:den>
                    </m:f>
                  </m:oMath>
                </a14:m>
                <a:r>
                  <a:rPr lang="en-US" sz="2400" dirty="0"/>
                  <a:t> = - </a:t>
                </a:r>
                <a14:m>
                  <m:oMath xmlns:m="http://schemas.openxmlformats.org/officeDocument/2006/math">
                    <m:r>
                      <a:rPr lang="en-US" sz="2000" b="0" i="0" smtClean="0">
                        <a:latin typeface="Cambria Math"/>
                      </a:rPr>
                      <m:t> </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𝐴</m:t>
                        </m:r>
                      </m:e>
                      <m:sub>
                        <m:r>
                          <a:rPr lang="en-US" sz="2000" b="0" i="1" smtClean="0">
                            <a:latin typeface="Cambria Math"/>
                          </a:rPr>
                          <m:t>𝑖𝑗</m:t>
                        </m:r>
                      </m:sub>
                    </m:sSub>
                    <m:sSub>
                      <m:sSubPr>
                        <m:ctrlPr>
                          <a:rPr lang="en-US" sz="2000" i="1" smtClean="0">
                            <a:latin typeface="Cambria Math" panose="02040503050406030204" pitchFamily="18" charset="0"/>
                          </a:rPr>
                        </m:ctrlPr>
                      </m:sSubPr>
                      <m:e>
                        <m:r>
                          <a:rPr lang="en-US" sz="2000" b="0" i="1" smtClean="0">
                            <a:latin typeface="Cambria Math"/>
                          </a:rPr>
                          <m:t> − </m:t>
                        </m:r>
                        <m:r>
                          <a:rPr lang="en-US" sz="2000" b="0" i="1" smtClean="0">
                            <a:latin typeface="Cambria Math"/>
                          </a:rPr>
                          <m:t>𝑧</m:t>
                        </m:r>
                      </m:e>
                      <m:sub>
                        <m:r>
                          <a:rPr lang="en-US" sz="2000" b="0" i="1" smtClean="0">
                            <a:latin typeface="Cambria Math"/>
                          </a:rPr>
                          <m:t>𝑖</m:t>
                        </m:r>
                        <m:r>
                          <a:rPr lang="en-US" sz="2000" b="0" i="1" smtClean="0">
                            <a:latin typeface="Cambria Math"/>
                          </a:rPr>
                          <m:t> </m:t>
                        </m:r>
                      </m:sub>
                    </m:sSub>
                    <m:sSub>
                      <m:sSubPr>
                        <m:ctrlPr>
                          <a:rPr lang="en-US" sz="2000" i="1" smtClean="0">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m:t>
                        </m:r>
                        <m:r>
                          <a:rPr lang="en-US" sz="2000" b="0" i="1" smtClean="0">
                            <a:latin typeface="Cambria Math"/>
                          </a:rPr>
                          <m:t>𝑧</m:t>
                        </m:r>
                      </m:e>
                      <m:sub>
                        <m:r>
                          <a:rPr lang="en-US" sz="2000" b="0" i="1" smtClean="0">
                            <a:latin typeface="Cambria Math"/>
                          </a:rPr>
                          <m:t>𝑗</m:t>
                        </m:r>
                      </m:sub>
                    </m:sSub>
                  </m:oMath>
                </a14:m>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𝑗</m:t>
                        </m:r>
                      </m:sub>
                    </m:sSub>
                  </m:oMath>
                </a14:m>
                <a:r>
                  <a:rPr lang="en-US" sz="2400" dirty="0"/>
                  <a:t> + </a:t>
                </a:r>
                <a:r>
                  <a:rPr lang="el-GR" sz="2400" dirty="0"/>
                  <a:t>λ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𝑖</m:t>
                        </m:r>
                      </m:sub>
                    </m:sSub>
                  </m:oMath>
                </a14:m>
                <a:endParaRPr lang="en-US"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1547664" y="5509280"/>
                <a:ext cx="5831464" cy="683457"/>
              </a:xfrm>
              <a:prstGeom prst="rect">
                <a:avLst/>
              </a:prstGeom>
              <a:blipFill rotWithShape="0">
                <a:blip r:embed="rId5"/>
                <a:stretch>
                  <a:fillRect b="-1786"/>
                </a:stretch>
              </a:blipFill>
            </p:spPr>
            <p:txBody>
              <a:bodyPr/>
              <a:lstStyle/>
              <a:p>
                <a:r>
                  <a:rPr lang="el-GR">
                    <a:noFill/>
                  </a:rPr>
                  <a:t> </a:t>
                </a:r>
              </a:p>
            </p:txBody>
          </p:sp>
        </mc:Fallback>
      </mc:AlternateContent>
      <p:sp>
        <p:nvSpPr>
          <p:cNvPr id="9" name="TextBox 8"/>
          <p:cNvSpPr txBox="1"/>
          <p:nvPr/>
        </p:nvSpPr>
        <p:spPr>
          <a:xfrm>
            <a:off x="214244" y="2186953"/>
            <a:ext cx="4536504" cy="523220"/>
          </a:xfrm>
          <a:prstGeom prst="rect">
            <a:avLst/>
          </a:prstGeom>
          <a:noFill/>
        </p:spPr>
        <p:txBody>
          <a:bodyPr wrap="square" rtlCol="0">
            <a:spAutoFit/>
          </a:bodyPr>
          <a:lstStyle/>
          <a:p>
            <a:r>
              <a:rPr lang="en-US" sz="2800" dirty="0">
                <a:solidFill>
                  <a:schemeClr val="accent6">
                    <a:lumMod val="75000"/>
                  </a:schemeClr>
                </a:solidFill>
              </a:rPr>
              <a:t>Taking the gradient</a:t>
            </a:r>
            <a:endParaRPr lang="el-GR" sz="2800" dirty="0">
              <a:solidFill>
                <a:schemeClr val="accent6">
                  <a:lumMod val="75000"/>
                </a:schemeClr>
              </a:solidFill>
            </a:endParaRPr>
          </a:p>
        </p:txBody>
      </p:sp>
    </p:spTree>
    <p:extLst>
      <p:ext uri="{BB962C8B-B14F-4D97-AF65-F5344CB8AC3E}">
        <p14:creationId xmlns:p14="http://schemas.microsoft.com/office/powerpoint/2010/main" val="392229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24"/>
            <a:ext cx="8229600" cy="1143000"/>
          </a:xfrm>
        </p:spPr>
        <p:txBody>
          <a:bodyPr/>
          <a:lstStyle/>
          <a:p>
            <a:r>
              <a:rPr lang="en-US" dirty="0">
                <a:solidFill>
                  <a:schemeClr val="accent6">
                    <a:lumMod val="75000"/>
                  </a:schemeClr>
                </a:solidFill>
              </a:rPr>
              <a:t>Adjacency-based approach</a:t>
            </a:r>
          </a:p>
        </p:txBody>
      </p:sp>
      <p:sp>
        <p:nvSpPr>
          <p:cNvPr id="3" name="Slide Number Placeholder 2"/>
          <p:cNvSpPr>
            <a:spLocks noGrp="1"/>
          </p:cNvSpPr>
          <p:nvPr>
            <p:ph type="sldNum" sz="quarter" idx="12"/>
          </p:nvPr>
        </p:nvSpPr>
        <p:spPr/>
        <p:txBody>
          <a:bodyPr/>
          <a:lstStyle/>
          <a:p>
            <a:fld id="{878E0B35-C73E-49DE-9EA0-4D9F6C87E107}" type="slidenum">
              <a:rPr lang="el-GR" smtClean="0"/>
              <a:pPr/>
              <a:t>18</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539552" y="1419186"/>
                <a:ext cx="7488832" cy="3709413"/>
              </a:xfrm>
              <a:prstGeom prst="rect">
                <a:avLst/>
              </a:prstGeom>
              <a:noFill/>
            </p:spPr>
            <p:txBody>
              <a:bodyPr wrap="square" rtlCol="0">
                <a:spAutoFit/>
              </a:bodyPr>
              <a:lstStyle/>
              <a:p>
                <a:r>
                  <a:rPr lang="en-US" b="1" dirty="0"/>
                  <a:t>Requires: </a:t>
                </a:r>
                <a:r>
                  <a:rPr lang="en-US" dirty="0"/>
                  <a:t>Adjacency matrix </a:t>
                </a:r>
                <a:r>
                  <a:rPr lang="en-US" i="1" dirty="0">
                    <a:solidFill>
                      <a:srgbClr val="FF0000"/>
                    </a:solidFill>
                  </a:rPr>
                  <a:t>A</a:t>
                </a:r>
                <a:r>
                  <a:rPr lang="en-US" dirty="0"/>
                  <a:t>, rank </a:t>
                </a:r>
                <a:r>
                  <a:rPr lang="en-US" i="1" dirty="0">
                    <a:solidFill>
                      <a:srgbClr val="FF0000"/>
                    </a:solidFill>
                  </a:rPr>
                  <a:t>d</a:t>
                </a:r>
                <a:r>
                  <a:rPr lang="en-US" dirty="0"/>
                  <a:t>, accuracy </a:t>
                </a:r>
                <a:r>
                  <a:rPr lang="el-GR" i="1" dirty="0">
                    <a:solidFill>
                      <a:srgbClr val="FF0000"/>
                    </a:solidFill>
                  </a:rPr>
                  <a:t>ε</a:t>
                </a:r>
              </a:p>
              <a:p>
                <a:r>
                  <a:rPr lang="en-US" b="1" dirty="0"/>
                  <a:t>Ensures:</a:t>
                </a:r>
                <a:r>
                  <a:rPr lang="en-US" dirty="0"/>
                  <a:t> Local minimum</a:t>
                </a:r>
              </a:p>
              <a:p>
                <a:r>
                  <a:rPr lang="en-US" dirty="0"/>
                  <a:t>1:  Initialize Z’ at random </a:t>
                </a:r>
              </a:p>
              <a:p>
                <a:r>
                  <a:rPr lang="en-US" dirty="0"/>
                  <a:t>2:   t </a:t>
                </a:r>
                <a:r>
                  <a:rPr lang="en-US" dirty="0">
                    <a:sym typeface="Symbol"/>
                  </a:rPr>
                  <a:t> 1</a:t>
                </a:r>
              </a:p>
              <a:p>
                <a:r>
                  <a:rPr lang="en-US" dirty="0">
                    <a:sym typeface="Symbol"/>
                  </a:rPr>
                  <a:t>3;   repeat </a:t>
                </a:r>
              </a:p>
              <a:p>
                <a:r>
                  <a:rPr lang="en-US" dirty="0">
                    <a:sym typeface="Symbol"/>
                  </a:rPr>
                  <a:t>4:        Z  Z’</a:t>
                </a:r>
              </a:p>
              <a:p>
                <a:r>
                  <a:rPr lang="en-US" dirty="0">
                    <a:sym typeface="Symbol"/>
                  </a:rPr>
                  <a:t>5:        </a:t>
                </a:r>
                <a:r>
                  <a:rPr lang="en-US" dirty="0">
                    <a:solidFill>
                      <a:schemeClr val="tx2">
                        <a:lumMod val="60000"/>
                        <a:lumOff val="40000"/>
                      </a:schemeClr>
                    </a:solidFill>
                    <a:sym typeface="Symbol"/>
                  </a:rPr>
                  <a:t>for all edges (</a:t>
                </a:r>
                <a:r>
                  <a:rPr lang="en-US" dirty="0" err="1">
                    <a:solidFill>
                      <a:schemeClr val="tx2">
                        <a:lumMod val="60000"/>
                        <a:lumOff val="40000"/>
                      </a:schemeClr>
                    </a:solidFill>
                    <a:sym typeface="Symbol"/>
                  </a:rPr>
                  <a:t>i</a:t>
                </a:r>
                <a:r>
                  <a:rPr lang="en-US" dirty="0">
                    <a:solidFill>
                      <a:schemeClr val="tx2">
                        <a:lumMod val="60000"/>
                        <a:lumOff val="40000"/>
                      </a:schemeClr>
                    </a:solidFill>
                    <a:sym typeface="Symbol"/>
                  </a:rPr>
                  <a:t>, j) </a:t>
                </a:r>
                <a:r>
                  <a:rPr lang="en-US" dirty="0">
                    <a:sym typeface="Symbol"/>
                  </a:rPr>
                  <a:t> E do</a:t>
                </a:r>
              </a:p>
              <a:p>
                <a:r>
                  <a:rPr lang="en-US" dirty="0">
                    <a:sym typeface="Symbol"/>
                  </a:rPr>
                  <a:t>6:             </a:t>
                </a:r>
                <a:r>
                  <a:rPr lang="el-GR" i="1" dirty="0">
                    <a:solidFill>
                      <a:schemeClr val="accent3">
                        <a:lumMod val="75000"/>
                      </a:schemeClr>
                    </a:solidFill>
                    <a:sym typeface="Symbol"/>
                  </a:rPr>
                  <a:t>η</a:t>
                </a:r>
                <a:r>
                  <a:rPr lang="el-GR" dirty="0">
                    <a:sym typeface="Symbol"/>
                  </a:rPr>
                  <a:t> </a:t>
                </a:r>
                <a:r>
                  <a:rPr lang="en-US" dirty="0">
                    <a:sym typeface="Symbol"/>
                  </a:rPr>
                  <a:t></a:t>
                </a:r>
                <a:r>
                  <a:rPr lang="el-GR" dirty="0">
                    <a:sym typeface="Symbol"/>
                  </a:rPr>
                  <a:t>  1/</a:t>
                </a:r>
                <a14:m>
                  <m:oMath xmlns:m="http://schemas.openxmlformats.org/officeDocument/2006/math">
                    <m:rad>
                      <m:radPr>
                        <m:degHide m:val="on"/>
                        <m:ctrlPr>
                          <a:rPr lang="en-US" i="1" smtClean="0">
                            <a:latin typeface="Cambria Math" panose="02040503050406030204" pitchFamily="18" charset="0"/>
                            <a:sym typeface="Symbol"/>
                          </a:rPr>
                        </m:ctrlPr>
                      </m:radPr>
                      <m:deg/>
                      <m:e>
                        <m:r>
                          <a:rPr lang="en-US" b="0" i="1" smtClean="0">
                            <a:latin typeface="Cambria Math"/>
                            <a:sym typeface="Symbol"/>
                          </a:rPr>
                          <m:t>𝑡</m:t>
                        </m:r>
                      </m:e>
                    </m:rad>
                  </m:oMath>
                </a14:m>
                <a:endParaRPr lang="el-GR" dirty="0"/>
              </a:p>
              <a:p>
                <a:r>
                  <a:rPr lang="en-US" dirty="0"/>
                  <a:t>7:             t </a:t>
                </a:r>
                <a:r>
                  <a:rPr lang="en-US" dirty="0">
                    <a:sym typeface="Symbol"/>
                  </a:rPr>
                  <a:t> t +1</a:t>
                </a:r>
              </a:p>
              <a:p>
                <a:r>
                  <a:rPr lang="en-US" dirty="0">
                    <a:solidFill>
                      <a:schemeClr val="tx2">
                        <a:lumMod val="60000"/>
                        <a:lumOff val="40000"/>
                      </a:schemeClr>
                    </a:solidFill>
                    <a:sym typeface="Symbol"/>
                  </a:rPr>
                  <a:t>8:             </a:t>
                </a:r>
                <a:r>
                  <a:rPr lang="en-US" dirty="0" err="1">
                    <a:solidFill>
                      <a:schemeClr val="tx2">
                        <a:lumMod val="60000"/>
                        <a:lumOff val="40000"/>
                      </a:schemeClr>
                    </a:solidFill>
                    <a:sym typeface="Symbol"/>
                  </a:rPr>
                  <a:t>Zi</a:t>
                </a:r>
                <a:r>
                  <a:rPr lang="en-US" dirty="0">
                    <a:solidFill>
                      <a:schemeClr val="tx2">
                        <a:lumMod val="60000"/>
                        <a:lumOff val="40000"/>
                      </a:schemeClr>
                    </a:solidFill>
                    <a:sym typeface="Symbol"/>
                  </a:rPr>
                  <a:t>  </a:t>
                </a:r>
                <a:r>
                  <a:rPr lang="en-US" dirty="0" err="1">
                    <a:solidFill>
                      <a:schemeClr val="tx2">
                        <a:lumMod val="60000"/>
                        <a:lumOff val="40000"/>
                      </a:schemeClr>
                    </a:solidFill>
                    <a:sym typeface="Symbol"/>
                  </a:rPr>
                  <a:t>Zi</a:t>
                </a:r>
                <a:r>
                  <a:rPr lang="en-US" dirty="0">
                    <a:solidFill>
                      <a:schemeClr val="tx2">
                        <a:lumMod val="60000"/>
                        <a:lumOff val="40000"/>
                      </a:schemeClr>
                    </a:solidFill>
                    <a:sym typeface="Symbol"/>
                  </a:rPr>
                  <a:t> + </a:t>
                </a:r>
                <a:r>
                  <a:rPr lang="el-GR" dirty="0">
                    <a:solidFill>
                      <a:schemeClr val="accent3">
                        <a:lumMod val="75000"/>
                      </a:schemeClr>
                    </a:solidFill>
                    <a:sym typeface="Symbol"/>
                  </a:rPr>
                  <a:t>η</a:t>
                </a:r>
                <a:r>
                  <a:rPr lang="el-GR" dirty="0">
                    <a:solidFill>
                      <a:schemeClr val="tx2">
                        <a:lumMod val="60000"/>
                        <a:lumOff val="40000"/>
                      </a:schemeClr>
                    </a:solidFill>
                    <a:sym typeface="Symbol"/>
                  </a:rPr>
                  <a:t> </a:t>
                </a:r>
                <a:r>
                  <a:rPr lang="en-US" dirty="0">
                    <a:solidFill>
                      <a:schemeClr val="tx2">
                        <a:lumMod val="60000"/>
                        <a:lumOff val="40000"/>
                      </a:schemeClr>
                    </a:solidFill>
                    <a:sym typeface="Symbol"/>
                  </a:rPr>
                  <a:t>(</a:t>
                </a:r>
                <a:r>
                  <a:rPr lang="el-GR" dirty="0">
                    <a:solidFill>
                      <a:schemeClr val="tx2">
                        <a:lumMod val="60000"/>
                        <a:lumOff val="40000"/>
                      </a:schemeClr>
                    </a:solidFill>
                    <a:sym typeface="Symbol"/>
                  </a:rPr>
                  <a:t>(</a:t>
                </a:r>
                <a:r>
                  <a:rPr lang="en-US" dirty="0" err="1">
                    <a:solidFill>
                      <a:schemeClr val="tx2">
                        <a:lumMod val="60000"/>
                        <a:lumOff val="40000"/>
                      </a:schemeClr>
                    </a:solidFill>
                    <a:sym typeface="Symbol"/>
                  </a:rPr>
                  <a:t>Aij</a:t>
                </a:r>
                <a:r>
                  <a:rPr lang="en-US" dirty="0">
                    <a:solidFill>
                      <a:schemeClr val="tx2">
                        <a:lumMod val="60000"/>
                        <a:lumOff val="40000"/>
                      </a:schemeClr>
                    </a:solidFill>
                    <a:sym typeface="Symbol"/>
                  </a:rPr>
                  <a:t> – &lt;</a:t>
                </a:r>
                <a:r>
                  <a:rPr lang="en-US" dirty="0" err="1">
                    <a:solidFill>
                      <a:schemeClr val="tx2">
                        <a:lumMod val="60000"/>
                        <a:lumOff val="40000"/>
                      </a:schemeClr>
                    </a:solidFill>
                    <a:sym typeface="Symbol"/>
                  </a:rPr>
                  <a:t>Zi</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 </m:t>
                    </m:r>
                  </m:oMath>
                </a14:m>
                <a:r>
                  <a:rPr lang="en-US" dirty="0" err="1">
                    <a:solidFill>
                      <a:schemeClr val="tx2">
                        <a:lumMod val="60000"/>
                        <a:lumOff val="40000"/>
                      </a:schemeClr>
                    </a:solidFill>
                    <a:sym typeface="Symbol"/>
                  </a:rPr>
                  <a:t>Zj</a:t>
                </a:r>
                <a:r>
                  <a:rPr lang="en-US" dirty="0">
                    <a:solidFill>
                      <a:schemeClr val="tx2">
                        <a:lumMod val="60000"/>
                        <a:lumOff val="40000"/>
                      </a:schemeClr>
                    </a:solidFill>
                    <a:sym typeface="Symbol"/>
                  </a:rPr>
                  <a:t>&gt;</a:t>
                </a:r>
                <a:r>
                  <a:rPr lang="en-US" dirty="0" err="1">
                    <a:solidFill>
                      <a:schemeClr val="tx2">
                        <a:lumMod val="60000"/>
                        <a:lumOff val="40000"/>
                      </a:schemeClr>
                    </a:solidFill>
                    <a:sym typeface="Symbol"/>
                  </a:rPr>
                  <a:t>Zj</a:t>
                </a:r>
                <a:r>
                  <a:rPr lang="en-US" dirty="0">
                    <a:solidFill>
                      <a:schemeClr val="tx2">
                        <a:lumMod val="60000"/>
                        <a:lumOff val="40000"/>
                      </a:schemeClr>
                    </a:solidFill>
                    <a:sym typeface="Symbol"/>
                  </a:rPr>
                  <a:t>) + </a:t>
                </a:r>
                <a:r>
                  <a:rPr lang="el-GR" dirty="0">
                    <a:solidFill>
                      <a:schemeClr val="tx2">
                        <a:lumMod val="60000"/>
                        <a:lumOff val="40000"/>
                      </a:schemeClr>
                    </a:solidFill>
                    <a:sym typeface="Symbol"/>
                  </a:rPr>
                  <a:t>λ Ζ</a:t>
                </a:r>
                <a:r>
                  <a:rPr lang="en-US" dirty="0" err="1">
                    <a:solidFill>
                      <a:schemeClr val="tx2">
                        <a:lumMod val="60000"/>
                        <a:lumOff val="40000"/>
                      </a:schemeClr>
                    </a:solidFill>
                    <a:sym typeface="Symbol"/>
                  </a:rPr>
                  <a:t>i</a:t>
                </a:r>
                <a:r>
                  <a:rPr lang="en-US" dirty="0">
                    <a:solidFill>
                      <a:schemeClr val="tx2">
                        <a:lumMod val="60000"/>
                        <a:lumOff val="40000"/>
                      </a:schemeClr>
                    </a:solidFill>
                    <a:sym typeface="Symbol"/>
                  </a:rPr>
                  <a:t>)</a:t>
                </a:r>
              </a:p>
              <a:p>
                <a:r>
                  <a:rPr lang="en-US" dirty="0">
                    <a:sym typeface="Symbol"/>
                  </a:rPr>
                  <a:t>9:         end for</a:t>
                </a:r>
              </a:p>
              <a:p>
                <a:r>
                  <a:rPr lang="en-US" dirty="0">
                    <a:sym typeface="Symbol"/>
                  </a:rPr>
                  <a:t>10: until ||Z- Z’||</a:t>
                </a:r>
                <a:r>
                  <a:rPr lang="en-US" baseline="30000" dirty="0">
                    <a:sym typeface="Symbol"/>
                  </a:rPr>
                  <a:t>2</a:t>
                </a:r>
                <a:r>
                  <a:rPr lang="en-US" dirty="0">
                    <a:sym typeface="Symbol"/>
                  </a:rPr>
                  <a:t> &lt;=</a:t>
                </a:r>
                <a:r>
                  <a:rPr lang="el-GR" dirty="0">
                    <a:sym typeface="Symbol"/>
                  </a:rPr>
                  <a:t> ε</a:t>
                </a:r>
              </a:p>
              <a:p>
                <a:r>
                  <a:rPr lang="el-GR" dirty="0">
                    <a:sym typeface="Symbol"/>
                  </a:rPr>
                  <a:t>11:  </a:t>
                </a:r>
                <a:r>
                  <a:rPr lang="en-US" dirty="0">
                    <a:sym typeface="Symbol"/>
                  </a:rPr>
                  <a:t>return Z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39552" y="1419186"/>
                <a:ext cx="7488832" cy="3709413"/>
              </a:xfrm>
              <a:prstGeom prst="rect">
                <a:avLst/>
              </a:prstGeom>
              <a:blipFill rotWithShape="0">
                <a:blip r:embed="rId2"/>
                <a:stretch>
                  <a:fillRect l="-733" t="-987" b="-1809"/>
                </a:stretch>
              </a:blipFill>
            </p:spPr>
            <p:txBody>
              <a:bodyPr/>
              <a:lstStyle/>
              <a:p>
                <a:r>
                  <a:rPr lang="el-GR">
                    <a:noFill/>
                  </a:rPr>
                  <a:t> </a:t>
                </a:r>
              </a:p>
            </p:txBody>
          </p:sp>
        </mc:Fallback>
      </mc:AlternateContent>
      <p:sp>
        <p:nvSpPr>
          <p:cNvPr id="5" name="TextBox 4"/>
          <p:cNvSpPr txBox="1"/>
          <p:nvPr/>
        </p:nvSpPr>
        <p:spPr>
          <a:xfrm>
            <a:off x="457200" y="5419309"/>
            <a:ext cx="5328592" cy="646331"/>
          </a:xfrm>
          <a:prstGeom prst="rect">
            <a:avLst/>
          </a:prstGeom>
          <a:noFill/>
        </p:spPr>
        <p:txBody>
          <a:bodyPr wrap="square" rtlCol="0">
            <a:spAutoFit/>
          </a:bodyPr>
          <a:lstStyle/>
          <a:p>
            <a:pPr marL="285750" indent="-285750">
              <a:buFont typeface="Wingdings" panose="05000000000000000000" pitchFamily="2" charset="2"/>
              <a:buChar char="§"/>
            </a:pPr>
            <a:r>
              <a:rPr lang="en-US" dirty="0"/>
              <a:t>Complexity O(|E|) </a:t>
            </a:r>
          </a:p>
          <a:p>
            <a:pPr marL="285750" indent="-285750">
              <a:buFont typeface="Wingdings" panose="05000000000000000000" pitchFamily="2" charset="2"/>
              <a:buChar char="§"/>
            </a:pPr>
            <a:r>
              <a:rPr lang="en-US" dirty="0"/>
              <a:t>Can be parallelized</a:t>
            </a:r>
          </a:p>
        </p:txBody>
      </p:sp>
      <p:sp>
        <p:nvSpPr>
          <p:cNvPr id="6" name="TextBox 5"/>
          <p:cNvSpPr txBox="1"/>
          <p:nvPr/>
        </p:nvSpPr>
        <p:spPr>
          <a:xfrm>
            <a:off x="4304908" y="2510375"/>
            <a:ext cx="4608512" cy="646331"/>
          </a:xfrm>
          <a:prstGeom prst="rect">
            <a:avLst/>
          </a:prstGeom>
          <a:noFill/>
        </p:spPr>
        <p:txBody>
          <a:bodyPr wrap="square" rtlCol="0">
            <a:spAutoFit/>
          </a:bodyPr>
          <a:lstStyle/>
          <a:p>
            <a:r>
              <a:rPr lang="el-GR" i="1" dirty="0">
                <a:solidFill>
                  <a:schemeClr val="accent3">
                    <a:lumMod val="75000"/>
                  </a:schemeClr>
                </a:solidFill>
              </a:rPr>
              <a:t>η</a:t>
            </a:r>
            <a:r>
              <a:rPr lang="en-US" dirty="0"/>
              <a:t>: learning rate, captures the extent  at which newly acquired information overrides old</a:t>
            </a:r>
            <a:endParaRPr lang="el-GR" dirty="0"/>
          </a:p>
        </p:txBody>
      </p:sp>
    </p:spTree>
    <p:extLst>
      <p:ext uri="{BB962C8B-B14F-4D97-AF65-F5344CB8AC3E}">
        <p14:creationId xmlns:p14="http://schemas.microsoft.com/office/powerpoint/2010/main" val="785889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19</a:t>
            </a:fld>
            <a:endParaRPr lang="en-US" dirty="0"/>
          </a:p>
        </p:txBody>
      </p:sp>
      <p:sp>
        <p:nvSpPr>
          <p:cNvPr id="7" name="TextBox 6"/>
          <p:cNvSpPr txBox="1"/>
          <p:nvPr/>
        </p:nvSpPr>
        <p:spPr>
          <a:xfrm>
            <a:off x="899592" y="1700808"/>
            <a:ext cx="6264696" cy="4524315"/>
          </a:xfrm>
          <a:prstGeom prst="rect">
            <a:avLst/>
          </a:prstGeom>
          <a:noFill/>
        </p:spPr>
        <p:txBody>
          <a:bodyPr wrap="square" rtlCol="0">
            <a:spAutoFit/>
          </a:bodyPr>
          <a:lstStyle/>
          <a:p>
            <a:r>
              <a:rPr lang="en-US" sz="3200" dirty="0"/>
              <a:t>Three approaches based on:</a:t>
            </a:r>
          </a:p>
          <a:p>
            <a:pPr marL="571500" indent="-571500">
              <a:buFont typeface="Wingdings" panose="05000000000000000000" pitchFamily="2" charset="2"/>
              <a:buChar char="§"/>
            </a:pPr>
            <a:r>
              <a:rPr lang="en-US" sz="3200" dirty="0"/>
              <a:t>Adjacency matrix</a:t>
            </a:r>
          </a:p>
          <a:p>
            <a:pPr marL="571500" indent="-571500">
              <a:buFont typeface="Wingdings" panose="05000000000000000000" pitchFamily="2" charset="2"/>
              <a:buChar char="§"/>
            </a:pPr>
            <a:r>
              <a:rPr lang="en-US" sz="3200" dirty="0">
                <a:solidFill>
                  <a:srgbClr val="FF0000"/>
                </a:solidFill>
              </a:rPr>
              <a:t>Multi-hop neighborhoods 	</a:t>
            </a:r>
          </a:p>
          <a:p>
            <a:pPr marL="1028700" lvl="1" indent="-571500">
              <a:buFont typeface="Wingdings" panose="05000000000000000000" pitchFamily="2" charset="2"/>
              <a:buChar char="§"/>
            </a:pPr>
            <a:r>
              <a:rPr lang="en-US" sz="3200" dirty="0"/>
              <a:t>HOPE</a:t>
            </a:r>
          </a:p>
          <a:p>
            <a:pPr marL="1028700" lvl="1" indent="-571500">
              <a:buFont typeface="Wingdings" panose="05000000000000000000" pitchFamily="2" charset="2"/>
              <a:buChar char="§"/>
            </a:pPr>
            <a:r>
              <a:rPr lang="en-US" sz="3200" dirty="0" err="1"/>
              <a:t>GraRep</a:t>
            </a:r>
            <a:endParaRPr lang="en-US" sz="3200" dirty="0"/>
          </a:p>
          <a:p>
            <a:pPr marL="571500" indent="-571500">
              <a:buFont typeface="Wingdings" panose="05000000000000000000" pitchFamily="2" charset="2"/>
              <a:buChar char="§"/>
            </a:pPr>
            <a:r>
              <a:rPr lang="en-US" sz="3200" dirty="0"/>
              <a:t>Random-walks</a:t>
            </a:r>
          </a:p>
          <a:p>
            <a:pPr marL="1028700" lvl="1" indent="-571500">
              <a:buFont typeface="Wingdings" panose="05000000000000000000" pitchFamily="2" charset="2"/>
              <a:buChar char="§"/>
            </a:pPr>
            <a:r>
              <a:rPr lang="en-US" sz="3200" dirty="0" err="1"/>
              <a:t>DeepWalk</a:t>
            </a:r>
            <a:endParaRPr lang="en-US" sz="3200" dirty="0"/>
          </a:p>
          <a:p>
            <a:pPr marL="1028700" lvl="1" indent="-571500">
              <a:buFont typeface="Wingdings" panose="05000000000000000000" pitchFamily="2" charset="2"/>
              <a:buChar char="§"/>
            </a:pPr>
            <a:r>
              <a:rPr lang="en-US" sz="3200" dirty="0"/>
              <a:t>Node2Vec</a:t>
            </a:r>
          </a:p>
          <a:p>
            <a:endParaRPr lang="el-GR" sz="3200" dirty="0"/>
          </a:p>
        </p:txBody>
      </p:sp>
    </p:spTree>
    <p:extLst>
      <p:ext uri="{BB962C8B-B14F-4D97-AF65-F5344CB8AC3E}">
        <p14:creationId xmlns:p14="http://schemas.microsoft.com/office/powerpoint/2010/main" val="136247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509594" y="75945"/>
            <a:ext cx="8229600" cy="1143000"/>
          </a:xfrm>
        </p:spPr>
        <p:txBody>
          <a:bodyPr/>
          <a:lstStyle/>
          <a:p>
            <a:r>
              <a:rPr lang="en-GB" dirty="0">
                <a:solidFill>
                  <a:schemeClr val="accent6">
                    <a:lumMod val="75000"/>
                  </a:schemeClr>
                </a:solidFill>
              </a:rPr>
              <a:t>Graph </a:t>
            </a:r>
            <a:r>
              <a:rPr lang="en-GB" dirty="0" err="1">
                <a:solidFill>
                  <a:schemeClr val="accent6">
                    <a:lumMod val="75000"/>
                  </a:schemeClr>
                </a:solidFill>
              </a:rPr>
              <a:t>embeddings</a:t>
            </a:r>
            <a:r>
              <a:rPr lang="en-GB" dirty="0">
                <a:solidFill>
                  <a:schemeClr val="accent6">
                    <a:lumMod val="75000"/>
                  </a:schemeClr>
                </a:solidFill>
              </a:rPr>
              <a:t>: what are they?</a:t>
            </a:r>
            <a:endParaRPr lang="en-US" dirty="0">
              <a:solidFill>
                <a:schemeClr val="accent6">
                  <a:lumMod val="75000"/>
                </a:schemeClr>
              </a:solidFill>
            </a:endParaRPr>
          </a:p>
        </p:txBody>
      </p:sp>
      <p:sp>
        <p:nvSpPr>
          <p:cNvPr id="6" name="Slide Number Placeholder 5"/>
          <p:cNvSpPr>
            <a:spLocks noGrp="1"/>
          </p:cNvSpPr>
          <p:nvPr>
            <p:ph type="sldNum" sz="quarter" idx="12"/>
          </p:nvPr>
        </p:nvSpPr>
        <p:spPr>
          <a:xfrm>
            <a:off x="6872885" y="6597352"/>
            <a:ext cx="2032368" cy="150386"/>
          </a:xfrm>
        </p:spPr>
        <p:txBody>
          <a:bodyPr/>
          <a:lstStyle/>
          <a:p>
            <a:fld id="{4D267013-DFFC-4352-B274-32112D0CCE19}" type="slidenum">
              <a:rPr lang="en-US" smtClean="0"/>
              <a:t>2</a:t>
            </a:fld>
            <a:endParaRPr lang="en-US" dirty="0"/>
          </a:p>
        </p:txBody>
      </p:sp>
      <p:graphicFrame>
        <p:nvGraphicFramePr>
          <p:cNvPr id="2" name="Table 1"/>
          <p:cNvGraphicFramePr>
            <a:graphicFrameLocks noGrp="1"/>
          </p:cNvGraphicFramePr>
          <p:nvPr/>
        </p:nvGraphicFramePr>
        <p:xfrm>
          <a:off x="5681557" y="2518605"/>
          <a:ext cx="3158184" cy="422553"/>
        </p:xfrm>
        <a:graphic>
          <a:graphicData uri="http://schemas.openxmlformats.org/drawingml/2006/table">
            <a:tbl>
              <a:tblPr firstRow="1" bandRow="1">
                <a:tableStyleId>{5C22544A-7EE6-4342-B048-85BDC9FD1C3A}</a:tableStyleId>
              </a:tblPr>
              <a:tblGrid>
                <a:gridCol w="526364">
                  <a:extLst>
                    <a:ext uri="{9D8B030D-6E8A-4147-A177-3AD203B41FA5}">
                      <a16:colId xmlns:a16="http://schemas.microsoft.com/office/drawing/2014/main" val="3703208760"/>
                    </a:ext>
                  </a:extLst>
                </a:gridCol>
                <a:gridCol w="526364">
                  <a:extLst>
                    <a:ext uri="{9D8B030D-6E8A-4147-A177-3AD203B41FA5}">
                      <a16:colId xmlns:a16="http://schemas.microsoft.com/office/drawing/2014/main" val="1110494183"/>
                    </a:ext>
                  </a:extLst>
                </a:gridCol>
                <a:gridCol w="526364">
                  <a:extLst>
                    <a:ext uri="{9D8B030D-6E8A-4147-A177-3AD203B41FA5}">
                      <a16:colId xmlns:a16="http://schemas.microsoft.com/office/drawing/2014/main" val="1479563801"/>
                    </a:ext>
                  </a:extLst>
                </a:gridCol>
                <a:gridCol w="526364">
                  <a:extLst>
                    <a:ext uri="{9D8B030D-6E8A-4147-A177-3AD203B41FA5}">
                      <a16:colId xmlns:a16="http://schemas.microsoft.com/office/drawing/2014/main" val="820344764"/>
                    </a:ext>
                  </a:extLst>
                </a:gridCol>
                <a:gridCol w="526364">
                  <a:extLst>
                    <a:ext uri="{9D8B030D-6E8A-4147-A177-3AD203B41FA5}">
                      <a16:colId xmlns:a16="http://schemas.microsoft.com/office/drawing/2014/main" val="2234997218"/>
                    </a:ext>
                  </a:extLst>
                </a:gridCol>
                <a:gridCol w="526364">
                  <a:extLst>
                    <a:ext uri="{9D8B030D-6E8A-4147-A177-3AD203B41FA5}">
                      <a16:colId xmlns:a16="http://schemas.microsoft.com/office/drawing/2014/main" val="1232618174"/>
                    </a:ext>
                  </a:extLst>
                </a:gridCol>
              </a:tblGrid>
              <a:tr h="422553">
                <a:tc>
                  <a:txBody>
                    <a:bodyPr/>
                    <a:lstStyle/>
                    <a:p>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1500" dirty="0"/>
                    </a:p>
                  </a:txBody>
                  <a:tcPr marL="68580" marR="68580" marT="34291" marB="3429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56009930"/>
                  </a:ext>
                </a:extLst>
              </a:tr>
            </a:tbl>
          </a:graphicData>
        </a:graphic>
      </p:graphicFrame>
      <p:cxnSp>
        <p:nvCxnSpPr>
          <p:cNvPr id="24" name="Straight Arrow Connector 23"/>
          <p:cNvCxnSpPr/>
          <p:nvPr/>
        </p:nvCxnSpPr>
        <p:spPr>
          <a:xfrm flipV="1">
            <a:off x="2940037" y="2723411"/>
            <a:ext cx="2641601" cy="115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Left Brace 27"/>
          <p:cNvSpPr/>
          <p:nvPr/>
        </p:nvSpPr>
        <p:spPr>
          <a:xfrm rot="16200000">
            <a:off x="7066760" y="1572586"/>
            <a:ext cx="387785" cy="3158184"/>
          </a:xfrm>
          <a:prstGeom prst="leftBrace">
            <a:avLst>
              <a:gd name="adj1" fmla="val 48348"/>
              <a:gd name="adj2" fmla="val 50264"/>
            </a:avLst>
          </a:prstGeom>
          <a:ln>
            <a:solidFill>
              <a:srgbClr val="9611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1">
              <a:solidFill>
                <a:srgbClr val="961100"/>
              </a:solidFill>
            </a:endParaRPr>
          </a:p>
        </p:txBody>
      </p:sp>
      <p:sp>
        <p:nvSpPr>
          <p:cNvPr id="32" name="TextBox 31"/>
          <p:cNvSpPr txBox="1"/>
          <p:nvPr/>
        </p:nvSpPr>
        <p:spPr>
          <a:xfrm>
            <a:off x="6531483" y="1915242"/>
            <a:ext cx="743280" cy="584775"/>
          </a:xfrm>
          <a:prstGeom prst="rect">
            <a:avLst/>
          </a:prstGeom>
          <a:noFill/>
        </p:spPr>
        <p:txBody>
          <a:bodyPr wrap="none" rtlCol="0">
            <a:spAutoFit/>
          </a:bodyPr>
          <a:lstStyle/>
          <a:p>
            <a:r>
              <a:rPr lang="en-US" sz="3200" dirty="0" err="1">
                <a:solidFill>
                  <a:srgbClr val="92D050"/>
                </a:solidFill>
                <a:ea typeface="Helvetica Neue Light" charset="0"/>
                <a:cs typeface="Helvetica Neue Light" charset="0"/>
              </a:rPr>
              <a:t>vec</a:t>
            </a:r>
            <a:endParaRPr lang="en-US" sz="3200" dirty="0">
              <a:solidFill>
                <a:srgbClr val="92D050"/>
              </a:solidFill>
              <a:ea typeface="Helvetica Neue Light" charset="0"/>
              <a:cs typeface="Helvetica Neue Light" charset="0"/>
            </a:endParaRPr>
          </a:p>
        </p:txBody>
      </p:sp>
      <mc:AlternateContent xmlns:mc="http://schemas.openxmlformats.org/markup-compatibility/2006" xmlns:a14="http://schemas.microsoft.com/office/drawing/2010/main">
        <mc:Choice Requires="a14">
          <p:sp>
            <p:nvSpPr>
              <p:cNvPr id="3" name="Rectangle 2"/>
              <p:cNvSpPr/>
              <p:nvPr/>
            </p:nvSpPr>
            <p:spPr>
              <a:xfrm>
                <a:off x="3243156" y="2730981"/>
                <a:ext cx="2035365" cy="593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ea typeface="Times New Roman" charset="0"/>
                          <a:cs typeface="Times New Roman" charset="0"/>
                        </a:rPr>
                        <m:t>𝑓</m:t>
                      </m:r>
                      <m:r>
                        <a:rPr lang="en-US" sz="3200" i="1">
                          <a:latin typeface="Cambria Math" panose="02040503050406030204" pitchFamily="18" charset="0"/>
                          <a:ea typeface="Times New Roman" charset="0"/>
                          <a:cs typeface="Times New Roman" charset="0"/>
                        </a:rPr>
                        <m:t>:</m:t>
                      </m:r>
                      <m:r>
                        <a:rPr lang="en-US" sz="3200" i="1">
                          <a:latin typeface="Cambria Math" charset="0"/>
                          <a:ea typeface="Times New Roman" charset="0"/>
                          <a:cs typeface="Times New Roman" charset="0"/>
                        </a:rPr>
                        <m:t>𝑢</m:t>
                      </m:r>
                      <m:r>
                        <a:rPr lang="en-US" sz="3200" i="1">
                          <a:latin typeface="Cambria Math" panose="02040503050406030204" pitchFamily="18" charset="0"/>
                          <a:ea typeface="Times New Roman" charset="0"/>
                          <a:cs typeface="Times New Roman" charset="0"/>
                        </a:rPr>
                        <m:t>→</m:t>
                      </m:r>
                      <m:sSup>
                        <m:sSupPr>
                          <m:ctrlPr>
                            <a:rPr lang="en-US" sz="3200" i="1">
                              <a:latin typeface="Cambria Math" panose="02040503050406030204" pitchFamily="18" charset="0"/>
                              <a:ea typeface="Times New Roman" charset="0"/>
                              <a:cs typeface="Times New Roman" charset="0"/>
                            </a:rPr>
                          </m:ctrlPr>
                        </m:sSupPr>
                        <m:e>
                          <m:r>
                            <a:rPr lang="en-US" sz="3200" i="1">
                              <a:latin typeface="Cambria Math" panose="02040503050406030204" pitchFamily="18" charset="0"/>
                              <a:ea typeface="Times New Roman" charset="0"/>
                              <a:cs typeface="Times New Roman" charset="0"/>
                            </a:rPr>
                            <m:t>ℝ</m:t>
                          </m:r>
                        </m:e>
                        <m:sup>
                          <m:r>
                            <a:rPr lang="en-US" sz="3200" i="1">
                              <a:latin typeface="Cambria Math" panose="02040503050406030204" pitchFamily="18" charset="0"/>
                              <a:ea typeface="Times New Roman" charset="0"/>
                              <a:cs typeface="Times New Roman" charset="0"/>
                            </a:rPr>
                            <m:t>𝑑</m:t>
                          </m:r>
                        </m:sup>
                      </m:sSup>
                    </m:oMath>
                  </m:oMathPara>
                </a14:m>
                <a:endParaRPr lang="en-US" sz="3200" dirty="0"/>
              </a:p>
            </p:txBody>
          </p:sp>
        </mc:Choice>
        <mc:Fallback xmlns="">
          <p:sp>
            <p:nvSpPr>
              <p:cNvPr id="3" name="Rectangle 2"/>
              <p:cNvSpPr>
                <a:spLocks noRot="1" noChangeAspect="1" noMove="1" noResize="1" noEditPoints="1" noAdjustHandles="1" noChangeArrowheads="1" noChangeShapeType="1" noTextEdit="1"/>
              </p:cNvSpPr>
              <p:nvPr/>
            </p:nvSpPr>
            <p:spPr>
              <a:xfrm>
                <a:off x="3243156" y="2730981"/>
                <a:ext cx="2035365" cy="593624"/>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380312" y="3233308"/>
                <a:ext cx="801117" cy="5936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ea typeface="Times New Roman" charset="0"/>
                              <a:cs typeface="Times New Roman" charset="0"/>
                            </a:rPr>
                          </m:ctrlPr>
                        </m:sSupPr>
                        <m:e>
                          <m:r>
                            <a:rPr lang="en-US" sz="3200" i="1">
                              <a:latin typeface="Cambria Math" panose="02040503050406030204" pitchFamily="18" charset="0"/>
                              <a:ea typeface="Times New Roman" charset="0"/>
                              <a:cs typeface="Times New Roman" charset="0"/>
                            </a:rPr>
                            <m:t>ℝ</m:t>
                          </m:r>
                        </m:e>
                        <m:sup>
                          <m:r>
                            <a:rPr lang="en-US" sz="3200" i="1">
                              <a:latin typeface="Cambria Math" panose="02040503050406030204" pitchFamily="18" charset="0"/>
                              <a:ea typeface="Times New Roman" charset="0"/>
                              <a:cs typeface="Times New Roman" charset="0"/>
                            </a:rPr>
                            <m:t>𝑑</m:t>
                          </m:r>
                        </m:sup>
                      </m:sSup>
                    </m:oMath>
                  </m:oMathPara>
                </a14:m>
                <a:endParaRPr lang="en-US" sz="3200" dirty="0"/>
              </a:p>
            </p:txBody>
          </p:sp>
        </mc:Choice>
        <mc:Fallback xmlns="">
          <p:sp>
            <p:nvSpPr>
              <p:cNvPr id="4" name="Rectangle 3"/>
              <p:cNvSpPr>
                <a:spLocks noRot="1" noChangeAspect="1" noMove="1" noResize="1" noEditPoints="1" noAdjustHandles="1" noChangeArrowheads="1" noChangeShapeType="1" noTextEdit="1"/>
              </p:cNvSpPr>
              <p:nvPr/>
            </p:nvSpPr>
            <p:spPr>
              <a:xfrm>
                <a:off x="7380312" y="3233308"/>
                <a:ext cx="801117" cy="593624"/>
              </a:xfrm>
              <a:prstGeom prst="rect">
                <a:avLst/>
              </a:prstGeom>
              <a:blipFill rotWithShape="0">
                <a:blip r:embed="rId4"/>
                <a:stretch>
                  <a:fillRect/>
                </a:stretch>
              </a:blipFill>
            </p:spPr>
            <p:txBody>
              <a:bodyPr/>
              <a:lstStyle/>
              <a:p>
                <a:r>
                  <a:rPr lang="el-GR">
                    <a:noFill/>
                  </a:rPr>
                  <a:t> </a:t>
                </a:r>
              </a:p>
            </p:txBody>
          </p:sp>
        </mc:Fallback>
      </mc:AlternateContent>
      <p:sp>
        <p:nvSpPr>
          <p:cNvPr id="25" name="TextBox 24"/>
          <p:cNvSpPr txBox="1"/>
          <p:nvPr/>
        </p:nvSpPr>
        <p:spPr>
          <a:xfrm>
            <a:off x="4951341" y="3839685"/>
            <a:ext cx="3953912" cy="369332"/>
          </a:xfrm>
          <a:prstGeom prst="rect">
            <a:avLst/>
          </a:prstGeom>
          <a:noFill/>
        </p:spPr>
        <p:txBody>
          <a:bodyPr wrap="square" rtlCol="0">
            <a:spAutoFit/>
          </a:bodyPr>
          <a:lstStyle/>
          <a:p>
            <a:pPr algn="ctr"/>
            <a:r>
              <a:rPr lang="en-US" dirty="0">
                <a:ea typeface="Helvetica Neue Light" charset="0"/>
                <a:cs typeface="Helvetica Neue Light" charset="0"/>
              </a:rPr>
              <a:t>Feature representation, embedding</a:t>
            </a:r>
          </a:p>
        </p:txBody>
      </p:sp>
      <p:grpSp>
        <p:nvGrpSpPr>
          <p:cNvPr id="17" name="Group 16"/>
          <p:cNvGrpSpPr/>
          <p:nvPr/>
        </p:nvGrpSpPr>
        <p:grpSpPr>
          <a:xfrm>
            <a:off x="195154" y="1964143"/>
            <a:ext cx="3141288" cy="2508712"/>
            <a:chOff x="195154" y="1964143"/>
            <a:chExt cx="3141288" cy="2508712"/>
          </a:xfrm>
        </p:grpSpPr>
        <p:sp>
          <p:nvSpPr>
            <p:cNvPr id="35" name="TextBox 34"/>
            <p:cNvSpPr txBox="1"/>
            <p:nvPr/>
          </p:nvSpPr>
          <p:spPr>
            <a:xfrm>
              <a:off x="2298979" y="1964143"/>
              <a:ext cx="1037463" cy="584775"/>
            </a:xfrm>
            <a:prstGeom prst="rect">
              <a:avLst/>
            </a:prstGeom>
            <a:noFill/>
          </p:spPr>
          <p:txBody>
            <a:bodyPr wrap="none" rtlCol="0">
              <a:spAutoFit/>
            </a:bodyPr>
            <a:lstStyle/>
            <a:p>
              <a:r>
                <a:rPr lang="en-US" sz="3200" dirty="0">
                  <a:solidFill>
                    <a:srgbClr val="FF0000"/>
                  </a:solidFill>
                </a:rPr>
                <a:t>node</a:t>
              </a:r>
            </a:p>
          </p:txBody>
        </p:sp>
        <p:sp>
          <p:nvSpPr>
            <p:cNvPr id="34" name="Oval 33"/>
            <p:cNvSpPr/>
            <p:nvPr/>
          </p:nvSpPr>
          <p:spPr>
            <a:xfrm>
              <a:off x="1820754" y="198191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37" name="Oval 36"/>
            <p:cNvSpPr/>
            <p:nvPr/>
          </p:nvSpPr>
          <p:spPr>
            <a:xfrm>
              <a:off x="1219886" y="2572064"/>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961100"/>
                </a:solidFill>
                <a:latin typeface="Helvetica Neue Light" charset="0"/>
                <a:ea typeface="Helvetica Neue Light" charset="0"/>
                <a:cs typeface="Helvetica Neue Light" charset="0"/>
              </a:endParaRPr>
            </a:p>
          </p:txBody>
        </p:sp>
        <p:sp>
          <p:nvSpPr>
            <p:cNvPr id="38" name="Oval 37"/>
            <p:cNvSpPr/>
            <p:nvPr/>
          </p:nvSpPr>
          <p:spPr>
            <a:xfrm>
              <a:off x="2028717" y="347059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9" name="Oval 38"/>
            <p:cNvSpPr/>
            <p:nvPr/>
          </p:nvSpPr>
          <p:spPr>
            <a:xfrm>
              <a:off x="677755" y="3345574"/>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0" name="Oval 39"/>
            <p:cNvSpPr/>
            <p:nvPr/>
          </p:nvSpPr>
          <p:spPr>
            <a:xfrm>
              <a:off x="334855" y="2116055"/>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41" name="Oval 40"/>
            <p:cNvSpPr/>
            <p:nvPr/>
          </p:nvSpPr>
          <p:spPr>
            <a:xfrm>
              <a:off x="2447818" y="2572064"/>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Helvetica Neue Light" charset="0"/>
                  <a:ea typeface="Helvetica Neue Light" charset="0"/>
                  <a:cs typeface="Helvetica Neue Light" charset="0"/>
                </a:rPr>
                <a:t>u</a:t>
              </a:r>
            </a:p>
          </p:txBody>
        </p:sp>
        <p:sp>
          <p:nvSpPr>
            <p:cNvPr id="42" name="Oval 41"/>
            <p:cNvSpPr/>
            <p:nvPr/>
          </p:nvSpPr>
          <p:spPr>
            <a:xfrm>
              <a:off x="2674195" y="318936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43" name="Straight Connector 42"/>
            <p:cNvCxnSpPr/>
            <p:nvPr/>
          </p:nvCxnSpPr>
          <p:spPr>
            <a:xfrm>
              <a:off x="700615" y="2300603"/>
              <a:ext cx="572835" cy="325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17737" y="2485148"/>
              <a:ext cx="342900" cy="860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43518" y="3530120"/>
              <a:ext cx="985201" cy="125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394478" y="3504403"/>
              <a:ext cx="333283" cy="150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89951" y="2887107"/>
              <a:ext cx="283499" cy="51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003635" y="2351005"/>
              <a:ext cx="207963" cy="111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132950" y="2296952"/>
              <a:ext cx="368432"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95154" y="409138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51" name="Straight Connector 50"/>
            <p:cNvCxnSpPr/>
            <p:nvPr/>
          </p:nvCxnSpPr>
          <p:spPr>
            <a:xfrm flipH="1">
              <a:off x="378034" y="3660616"/>
              <a:ext cx="353285" cy="430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1312755" y="4103760"/>
              <a:ext cx="365760" cy="369095"/>
            </a:xfrm>
            <a:prstGeom prst="ellipse">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53" name="Straight Connector 52"/>
            <p:cNvCxnSpPr/>
            <p:nvPr/>
          </p:nvCxnSpPr>
          <p:spPr>
            <a:xfrm>
              <a:off x="989951" y="3660614"/>
              <a:ext cx="401387" cy="443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532084" y="2296952"/>
              <a:ext cx="342236"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32084" y="2887107"/>
              <a:ext cx="550199" cy="6375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273208" y="5012529"/>
            <a:ext cx="8513259" cy="1384995"/>
          </a:xfrm>
          <a:prstGeom prst="rect">
            <a:avLst/>
          </a:prstGeom>
        </p:spPr>
        <p:txBody>
          <a:bodyPr wrap="square">
            <a:spAutoFit/>
          </a:bodyPr>
          <a:lstStyle/>
          <a:p>
            <a:pPr lvl="0"/>
            <a:r>
              <a:rPr lang="en-GB" sz="2800" dirty="0">
                <a:ea typeface="Helvetica Neue Light" charset="0"/>
                <a:cs typeface="Helvetica Neue Light" charset="0"/>
              </a:rPr>
              <a:t>Map </a:t>
            </a:r>
            <a:r>
              <a:rPr lang="en-GB" sz="2800" dirty="0">
                <a:solidFill>
                  <a:srgbClr val="FF0000"/>
                </a:solidFill>
                <a:ea typeface="Helvetica Neue Light" charset="0"/>
                <a:cs typeface="Helvetica Neue Light" charset="0"/>
              </a:rPr>
              <a:t>nodes</a:t>
            </a:r>
            <a:r>
              <a:rPr lang="en-GB" sz="2800" dirty="0">
                <a:ea typeface="Helvetica Neue Light" charset="0"/>
                <a:cs typeface="Helvetica Neue Light" charset="0"/>
              </a:rPr>
              <a:t> to </a:t>
            </a:r>
            <a:r>
              <a:rPr lang="en-GB" sz="2800" i="1" dirty="0">
                <a:solidFill>
                  <a:srgbClr val="92D050"/>
                </a:solidFill>
                <a:ea typeface="Helvetica Neue Light" charset="0"/>
                <a:cs typeface="Helvetica Neue Light" charset="0"/>
              </a:rPr>
              <a:t>d</a:t>
            </a:r>
            <a:r>
              <a:rPr lang="en-GB" sz="2800" dirty="0">
                <a:solidFill>
                  <a:srgbClr val="92D050"/>
                </a:solidFill>
                <a:ea typeface="Helvetica Neue Light" charset="0"/>
                <a:cs typeface="Helvetica Neue Light" charset="0"/>
              </a:rPr>
              <a:t>-dimensional</a:t>
            </a:r>
            <a:r>
              <a:rPr lang="en-GB" sz="2800" dirty="0">
                <a:ea typeface="Helvetica Neue Light" charset="0"/>
                <a:cs typeface="Helvetica Neue Light" charset="0"/>
              </a:rPr>
              <a:t> vectors so that:</a:t>
            </a:r>
          </a:p>
          <a:p>
            <a:pPr lvl="0"/>
            <a:r>
              <a:rPr lang="en-GB" sz="2800" i="1" dirty="0">
                <a:ea typeface="Helvetica Neue Light" charset="0"/>
                <a:cs typeface="Helvetica Neue Light" charset="0"/>
              </a:rPr>
              <a:t>“similar” nodes </a:t>
            </a:r>
            <a:r>
              <a:rPr lang="en-GB" sz="2800" dirty="0">
                <a:ea typeface="Helvetica Neue Light" charset="0"/>
                <a:cs typeface="Helvetica Neue Light" charset="0"/>
              </a:rPr>
              <a:t>in the graph have </a:t>
            </a:r>
            <a:r>
              <a:rPr lang="en-GB" sz="2800" dirty="0" err="1">
                <a:ea typeface="Helvetica Neue Light" charset="0"/>
                <a:cs typeface="Helvetica Neue Light" charset="0"/>
              </a:rPr>
              <a:t>embeddings</a:t>
            </a:r>
            <a:r>
              <a:rPr lang="en-GB" sz="2800" dirty="0">
                <a:ea typeface="Helvetica Neue Light" charset="0"/>
                <a:cs typeface="Helvetica Neue Light" charset="0"/>
              </a:rPr>
              <a:t> that </a:t>
            </a:r>
            <a:r>
              <a:rPr lang="en-GB" sz="2800" i="1" dirty="0">
                <a:ea typeface="Helvetica Neue Light" charset="0"/>
                <a:cs typeface="Helvetica Neue Light" charset="0"/>
              </a:rPr>
              <a:t>are close together</a:t>
            </a:r>
            <a:r>
              <a:rPr lang="en-GB" sz="2800" dirty="0">
                <a:ea typeface="Helvetica Neue Light" charset="0"/>
                <a:cs typeface="Helvetica Neue Light" charset="0"/>
              </a:rPr>
              <a:t>.</a:t>
            </a:r>
          </a:p>
        </p:txBody>
      </p:sp>
    </p:spTree>
    <p:extLst>
      <p:ext uri="{BB962C8B-B14F-4D97-AF65-F5344CB8AC3E}">
        <p14:creationId xmlns:p14="http://schemas.microsoft.com/office/powerpoint/2010/main" val="1424126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672" y="134024"/>
            <a:ext cx="7983300" cy="1143000"/>
          </a:xfrm>
        </p:spPr>
        <p:txBody>
          <a:bodyPr>
            <a:normAutofit/>
          </a:bodyPr>
          <a:lstStyle/>
          <a:p>
            <a:r>
              <a:rPr lang="en-US" dirty="0">
                <a:solidFill>
                  <a:schemeClr val="accent6">
                    <a:lumMod val="75000"/>
                  </a:schemeClr>
                </a:solidFill>
              </a:rPr>
              <a:t>Multi-hop approaches</a:t>
            </a:r>
          </a:p>
        </p:txBody>
      </p:sp>
      <p:sp>
        <p:nvSpPr>
          <p:cNvPr id="5" name="Slide Number Placeholder 4"/>
          <p:cNvSpPr>
            <a:spLocks noGrp="1"/>
          </p:cNvSpPr>
          <p:nvPr>
            <p:ph type="sldNum" sz="quarter" idx="12"/>
          </p:nvPr>
        </p:nvSpPr>
        <p:spPr/>
        <p:txBody>
          <a:bodyPr/>
          <a:lstStyle/>
          <a:p>
            <a:fld id="{4D267013-DFFC-4352-B274-32112D0CCE19}" type="slidenum">
              <a:rPr lang="en-US" smtClean="0"/>
              <a:t>20</a:t>
            </a:fld>
            <a:endParaRPr lang="en-US"/>
          </a:p>
        </p:txBody>
      </p:sp>
      <p:sp>
        <p:nvSpPr>
          <p:cNvPr id="13" name="Content Placeholder 2"/>
          <p:cNvSpPr>
            <a:spLocks noGrp="1"/>
          </p:cNvSpPr>
          <p:nvPr>
            <p:ph idx="1"/>
          </p:nvPr>
        </p:nvSpPr>
        <p:spPr>
          <a:xfrm>
            <a:off x="1954" y="1175471"/>
            <a:ext cx="8737600" cy="581542"/>
          </a:xfrm>
        </p:spPr>
        <p:txBody>
          <a:bodyPr>
            <a:noAutofit/>
          </a:bodyPr>
          <a:lstStyle/>
          <a:p>
            <a:pPr marL="457200" lvl="1" indent="0">
              <a:buNone/>
            </a:pPr>
            <a:r>
              <a:rPr lang="en-CA" sz="2400" dirty="0"/>
              <a:t>Only considers direct connections</a:t>
            </a:r>
          </a:p>
          <a:p>
            <a:pPr marL="457200" lvl="1" indent="0">
              <a:buNone/>
            </a:pPr>
            <a:r>
              <a:rPr lang="en-CA" sz="2400" dirty="0"/>
              <a:t>What about further neighbors?</a:t>
            </a:r>
          </a:p>
        </p:txBody>
      </p:sp>
      <p:sp>
        <p:nvSpPr>
          <p:cNvPr id="4" name="Oval 3"/>
          <p:cNvSpPr/>
          <p:nvPr/>
        </p:nvSpPr>
        <p:spPr>
          <a:xfrm>
            <a:off x="2448807" y="2976289"/>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Oval 7"/>
          <p:cNvSpPr/>
          <p:nvPr/>
        </p:nvSpPr>
        <p:spPr>
          <a:xfrm>
            <a:off x="2864899" y="233294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a:off x="2214443" y="2332948"/>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Oval 10"/>
          <p:cNvSpPr/>
          <p:nvPr/>
        </p:nvSpPr>
        <p:spPr>
          <a:xfrm>
            <a:off x="3255027" y="2937545"/>
            <a:ext cx="144016" cy="144016"/>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Oval 11"/>
          <p:cNvSpPr/>
          <p:nvPr/>
        </p:nvSpPr>
        <p:spPr>
          <a:xfrm>
            <a:off x="1014814" y="2721521"/>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Oval 14"/>
          <p:cNvSpPr/>
          <p:nvPr/>
        </p:nvSpPr>
        <p:spPr>
          <a:xfrm>
            <a:off x="3626899" y="2383865"/>
            <a:ext cx="144016" cy="1440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7" name="Straight Connector 6"/>
          <p:cNvCxnSpPr>
            <a:stCxn id="4" idx="0"/>
            <a:endCxn id="9" idx="4"/>
          </p:cNvCxnSpPr>
          <p:nvPr/>
        </p:nvCxnSpPr>
        <p:spPr>
          <a:xfrm flipH="1" flipV="1">
            <a:off x="2286451" y="2476964"/>
            <a:ext cx="234364" cy="499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1" idx="0"/>
            <a:endCxn id="8" idx="5"/>
          </p:cNvCxnSpPr>
          <p:nvPr/>
        </p:nvCxnSpPr>
        <p:spPr>
          <a:xfrm flipH="1" flipV="1">
            <a:off x="2987824" y="2455873"/>
            <a:ext cx="339211" cy="481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2"/>
            <a:endCxn id="9" idx="5"/>
          </p:cNvCxnSpPr>
          <p:nvPr/>
        </p:nvCxnSpPr>
        <p:spPr>
          <a:xfrm flipH="1" flipV="1">
            <a:off x="2337368" y="2455873"/>
            <a:ext cx="917659" cy="553680"/>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322839" y="3226306"/>
            <a:ext cx="144016" cy="1440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p:cNvSpPr/>
          <p:nvPr/>
        </p:nvSpPr>
        <p:spPr>
          <a:xfrm>
            <a:off x="1486849" y="2513039"/>
            <a:ext cx="144016" cy="1440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Oval 27"/>
          <p:cNvSpPr/>
          <p:nvPr/>
        </p:nvSpPr>
        <p:spPr>
          <a:xfrm>
            <a:off x="1942671" y="2960965"/>
            <a:ext cx="144016" cy="144016"/>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 name="Straight Connector 33"/>
          <p:cNvCxnSpPr>
            <a:stCxn id="9" idx="2"/>
            <a:endCxn id="27" idx="7"/>
          </p:cNvCxnSpPr>
          <p:nvPr/>
        </p:nvCxnSpPr>
        <p:spPr>
          <a:xfrm flipH="1">
            <a:off x="1609774" y="2404956"/>
            <a:ext cx="604669" cy="129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7" idx="2"/>
            <a:endCxn id="12" idx="6"/>
          </p:cNvCxnSpPr>
          <p:nvPr/>
        </p:nvCxnSpPr>
        <p:spPr>
          <a:xfrm flipH="1">
            <a:off x="1158830" y="2585047"/>
            <a:ext cx="328019" cy="2084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2" idx="5"/>
            <a:endCxn id="26" idx="1"/>
          </p:cNvCxnSpPr>
          <p:nvPr/>
        </p:nvCxnSpPr>
        <p:spPr>
          <a:xfrm>
            <a:off x="1137739" y="2844446"/>
            <a:ext cx="206191" cy="402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1" idx="7"/>
            <a:endCxn id="15" idx="4"/>
          </p:cNvCxnSpPr>
          <p:nvPr/>
        </p:nvCxnSpPr>
        <p:spPr>
          <a:xfrm flipV="1">
            <a:off x="3377952" y="2527881"/>
            <a:ext cx="320955" cy="43075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4" idx="7"/>
            <a:endCxn id="8" idx="3"/>
          </p:cNvCxnSpPr>
          <p:nvPr/>
        </p:nvCxnSpPr>
        <p:spPr>
          <a:xfrm flipV="1">
            <a:off x="2571732" y="2455873"/>
            <a:ext cx="314258" cy="54150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4" idx="7"/>
          </p:cNvCxnSpPr>
          <p:nvPr/>
        </p:nvCxnSpPr>
        <p:spPr>
          <a:xfrm flipV="1">
            <a:off x="2571732" y="2476964"/>
            <a:ext cx="1014529" cy="520416"/>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044201" y="2455873"/>
            <a:ext cx="176322" cy="520379"/>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23528" y="3318913"/>
            <a:ext cx="8144582" cy="3170099"/>
          </a:xfrm>
          <a:prstGeom prst="rect">
            <a:avLst/>
          </a:prstGeom>
          <a:noFill/>
        </p:spPr>
        <p:txBody>
          <a:bodyPr wrap="square" rtlCol="0">
            <a:spAutoFit/>
          </a:bodyPr>
          <a:lstStyle/>
          <a:p>
            <a:r>
              <a:rPr lang="en-US" sz="2000" dirty="0"/>
              <a:t>Look further than the 1-step neighbors and learn by using information from/for </a:t>
            </a:r>
            <a:r>
              <a:rPr lang="en-US" sz="2000" i="1" dirty="0"/>
              <a:t>k</a:t>
            </a:r>
            <a:r>
              <a:rPr lang="en-US" sz="2000" dirty="0"/>
              <a:t>-step neighbors</a:t>
            </a:r>
            <a:endParaRPr lang="el-GR" sz="2000" dirty="0"/>
          </a:p>
          <a:p>
            <a:endParaRPr lang="en-US" sz="2000" dirty="0"/>
          </a:p>
          <a:p>
            <a:endParaRPr lang="en-US" sz="2000" dirty="0"/>
          </a:p>
          <a:p>
            <a:endParaRPr lang="en-US" sz="2000" dirty="0"/>
          </a:p>
          <a:p>
            <a:endParaRPr lang="en-US" sz="2000" dirty="0"/>
          </a:p>
          <a:p>
            <a:endParaRPr lang="en-US" sz="2000" dirty="0"/>
          </a:p>
          <a:p>
            <a:r>
              <a:rPr lang="en-US" sz="2000" dirty="0"/>
              <a:t>We will see two approaches</a:t>
            </a:r>
          </a:p>
          <a:p>
            <a:pPr marL="285750" indent="-285750">
              <a:buFont typeface="Wingdings" panose="05000000000000000000" pitchFamily="2" charset="2"/>
              <a:buChar char="§"/>
            </a:pPr>
            <a:r>
              <a:rPr lang="en-US" sz="2000" dirty="0" err="1">
                <a:solidFill>
                  <a:schemeClr val="tx2">
                    <a:lumMod val="60000"/>
                    <a:lumOff val="40000"/>
                  </a:schemeClr>
                </a:solidFill>
              </a:rPr>
              <a:t>GraRep</a:t>
            </a:r>
            <a:r>
              <a:rPr lang="en-US" sz="2000" dirty="0"/>
              <a:t>: looks at probabilities of reaching a node</a:t>
            </a:r>
          </a:p>
          <a:p>
            <a:pPr marL="285750" indent="-285750">
              <a:buFont typeface="Wingdings" panose="05000000000000000000" pitchFamily="2" charset="2"/>
              <a:buChar char="§"/>
            </a:pPr>
            <a:r>
              <a:rPr lang="en-US" sz="2000" dirty="0">
                <a:solidFill>
                  <a:schemeClr val="tx2">
                    <a:lumMod val="60000"/>
                    <a:lumOff val="40000"/>
                  </a:schemeClr>
                </a:solidFill>
              </a:rPr>
              <a:t>HOPE</a:t>
            </a:r>
            <a:r>
              <a:rPr lang="en-US" sz="2000" dirty="0"/>
              <a:t>: various metrics of similarity based on neighbors and paths</a:t>
            </a:r>
          </a:p>
        </p:txBody>
      </p:sp>
      <p:pic>
        <p:nvPicPr>
          <p:cNvPr id="67" name="Picture 66"/>
          <p:cNvPicPr>
            <a:picLocks noChangeAspect="1"/>
          </p:cNvPicPr>
          <p:nvPr/>
        </p:nvPicPr>
        <p:blipFill>
          <a:blip r:embed="rId2"/>
          <a:stretch>
            <a:fillRect/>
          </a:stretch>
        </p:blipFill>
        <p:spPr>
          <a:xfrm>
            <a:off x="5617449" y="3675333"/>
            <a:ext cx="2960006" cy="2387245"/>
          </a:xfrm>
          <a:prstGeom prst="rect">
            <a:avLst/>
          </a:prstGeom>
        </p:spPr>
      </p:pic>
    </p:spTree>
    <p:extLst>
      <p:ext uri="{BB962C8B-B14F-4D97-AF65-F5344CB8AC3E}">
        <p14:creationId xmlns:p14="http://schemas.microsoft.com/office/powerpoint/2010/main" val="1655671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12"/>
            <a:ext cx="8229600" cy="1143000"/>
          </a:xfrm>
        </p:spPr>
        <p:txBody>
          <a:bodyPr>
            <a:normAutofit fontScale="90000"/>
          </a:bodyPr>
          <a:lstStyle/>
          <a:p>
            <a:r>
              <a:rPr lang="en-US" dirty="0">
                <a:solidFill>
                  <a:schemeClr val="accent6">
                    <a:lumMod val="75000"/>
                  </a:schemeClr>
                </a:solidFill>
              </a:rPr>
              <a:t>High-order Proximity Preserved </a:t>
            </a:r>
            <a:r>
              <a:rPr lang="en-US" dirty="0" err="1">
                <a:solidFill>
                  <a:schemeClr val="accent6">
                    <a:lumMod val="75000"/>
                  </a:schemeClr>
                </a:solidFill>
              </a:rPr>
              <a:t>Embeddings</a:t>
            </a:r>
            <a:r>
              <a:rPr lang="en-US" dirty="0">
                <a:solidFill>
                  <a:schemeClr val="accent6">
                    <a:lumMod val="75000"/>
                  </a:schemeClr>
                </a:solidFill>
              </a:rPr>
              <a:t> (HOPE)</a:t>
            </a:r>
          </a:p>
        </p:txBody>
      </p:sp>
      <p:sp>
        <p:nvSpPr>
          <p:cNvPr id="3" name="Slide Number Placeholder 2"/>
          <p:cNvSpPr>
            <a:spLocks noGrp="1"/>
          </p:cNvSpPr>
          <p:nvPr>
            <p:ph type="sldNum" sz="quarter" idx="12"/>
          </p:nvPr>
        </p:nvSpPr>
        <p:spPr/>
        <p:txBody>
          <a:bodyPr/>
          <a:lstStyle/>
          <a:p>
            <a:fld id="{878E0B35-C73E-49DE-9EA0-4D9F6C87E107}" type="slidenum">
              <a:rPr lang="el-GR" smtClean="0"/>
              <a:pPr/>
              <a:t>21</a:t>
            </a:fld>
            <a:endParaRPr lang="el-GR"/>
          </a:p>
        </p:txBody>
      </p:sp>
      <p:sp>
        <p:nvSpPr>
          <p:cNvPr id="5" name="TextBox 4"/>
          <p:cNvSpPr txBox="1"/>
          <p:nvPr/>
        </p:nvSpPr>
        <p:spPr>
          <a:xfrm>
            <a:off x="457200" y="3132296"/>
            <a:ext cx="5616624" cy="954107"/>
          </a:xfrm>
          <a:prstGeom prst="rect">
            <a:avLst/>
          </a:prstGeom>
          <a:noFill/>
        </p:spPr>
        <p:txBody>
          <a:bodyPr wrap="square" rtlCol="0">
            <a:spAutoFit/>
          </a:bodyPr>
          <a:lstStyle/>
          <a:p>
            <a:r>
              <a:rPr lang="en-US" sz="2800" dirty="0"/>
              <a:t>Learn two </a:t>
            </a:r>
            <a:r>
              <a:rPr lang="en-US" sz="2800" dirty="0" err="1"/>
              <a:t>embeddings</a:t>
            </a:r>
            <a:r>
              <a:rPr lang="en-US" sz="2800" dirty="0"/>
              <a:t> vectors</a:t>
            </a:r>
          </a:p>
          <a:p>
            <a:r>
              <a:rPr lang="en-US" sz="2800" dirty="0"/>
              <a:t>Z = |</a:t>
            </a:r>
            <a:r>
              <a:rPr lang="en-US" sz="2800" dirty="0" err="1"/>
              <a:t>Z</a:t>
            </a:r>
            <a:r>
              <a:rPr lang="en-US" sz="2800" baseline="30000" dirty="0" err="1"/>
              <a:t>s</a:t>
            </a:r>
            <a:r>
              <a:rPr lang="en-US" sz="2800" dirty="0"/>
              <a:t> , </a:t>
            </a:r>
            <a:r>
              <a:rPr lang="en-US" sz="2800" dirty="0" err="1"/>
              <a:t>Z</a:t>
            </a:r>
            <a:r>
              <a:rPr lang="en-US" sz="2800" baseline="30000" dirty="0" err="1"/>
              <a:t>t</a:t>
            </a:r>
            <a:r>
              <a:rPr lang="en-US" sz="2800" dirty="0"/>
              <a:t>|</a:t>
            </a:r>
          </a:p>
        </p:txBody>
      </p:sp>
      <p:sp>
        <p:nvSpPr>
          <p:cNvPr id="6" name="TextBox 5"/>
          <p:cNvSpPr txBox="1"/>
          <p:nvPr/>
        </p:nvSpPr>
        <p:spPr>
          <a:xfrm>
            <a:off x="251520" y="1683134"/>
            <a:ext cx="6984776" cy="954107"/>
          </a:xfrm>
          <a:prstGeom prst="rect">
            <a:avLst/>
          </a:prstGeom>
          <a:noFill/>
        </p:spPr>
        <p:txBody>
          <a:bodyPr wrap="square" rtlCol="0">
            <a:spAutoFit/>
          </a:bodyPr>
          <a:lstStyle/>
          <a:p>
            <a:r>
              <a:rPr lang="en-US" sz="2400" dirty="0"/>
              <a:t>Based on a high order proximity matrix S, </a:t>
            </a:r>
          </a:p>
          <a:p>
            <a:r>
              <a:rPr lang="en-US" sz="3200" dirty="0" err="1">
                <a:solidFill>
                  <a:schemeClr val="tx2">
                    <a:lumMod val="60000"/>
                    <a:lumOff val="40000"/>
                  </a:schemeClr>
                </a:solidFill>
              </a:rPr>
              <a:t>S</a:t>
            </a:r>
            <a:r>
              <a:rPr lang="en-US" sz="3200" baseline="-25000" dirty="0" err="1">
                <a:solidFill>
                  <a:schemeClr val="tx2">
                    <a:lumMod val="60000"/>
                    <a:lumOff val="40000"/>
                  </a:schemeClr>
                </a:solidFill>
              </a:rPr>
              <a:t>ij</a:t>
            </a:r>
            <a:r>
              <a:rPr lang="en-US" sz="3200" baseline="-25000" dirty="0">
                <a:solidFill>
                  <a:schemeClr val="tx2">
                    <a:lumMod val="60000"/>
                    <a:lumOff val="40000"/>
                  </a:schemeClr>
                </a:solidFill>
              </a:rPr>
              <a:t>  </a:t>
            </a:r>
            <a:r>
              <a:rPr lang="en-US" sz="3200" dirty="0">
                <a:solidFill>
                  <a:schemeClr val="tx2">
                    <a:lumMod val="60000"/>
                    <a:lumOff val="40000"/>
                  </a:schemeClr>
                </a:solidFill>
              </a:rPr>
              <a:t>= proximity(i j)</a:t>
            </a:r>
          </a:p>
        </p:txBody>
      </p:sp>
      <mc:AlternateContent xmlns:mc="http://schemas.openxmlformats.org/markup-compatibility/2006" xmlns:a14="http://schemas.microsoft.com/office/drawing/2010/main">
        <mc:Choice Requires="a14">
          <p:sp>
            <p:nvSpPr>
              <p:cNvPr id="7" name="TextBox 6"/>
              <p:cNvSpPr txBox="1"/>
              <p:nvPr/>
            </p:nvSpPr>
            <p:spPr>
              <a:xfrm>
                <a:off x="406917" y="4365104"/>
                <a:ext cx="7549459" cy="663900"/>
              </a:xfrm>
              <a:prstGeom prst="rect">
                <a:avLst/>
              </a:prstGeom>
              <a:noFill/>
            </p:spPr>
            <p:txBody>
              <a:bodyPr wrap="square" rtlCol="0">
                <a:spAutoFit/>
              </a:bodyPr>
              <a:lstStyle/>
              <a:p>
                <a14:m>
                  <m:oMath xmlns:m="http://schemas.openxmlformats.org/officeDocument/2006/math">
                    <m:r>
                      <a:rPr lang="en-US" sz="3200" b="0" i="1" smtClean="0">
                        <a:latin typeface="Cambria Math"/>
                      </a:rPr>
                      <m:t>𝐿</m:t>
                    </m:r>
                    <m:r>
                      <a:rPr lang="en-US" sz="3200" b="0" i="1" smtClean="0">
                        <a:latin typeface="Cambria Math"/>
                      </a:rPr>
                      <m:t> = </m:t>
                    </m:r>
                    <m:nary>
                      <m:naryPr>
                        <m:chr m:val="∑"/>
                        <m:supHide m:val="on"/>
                        <m:ctrlPr>
                          <a:rPr lang="en-US" sz="3200" i="1" smtClean="0">
                            <a:latin typeface="Cambria Math" panose="02040503050406030204" pitchFamily="18" charset="0"/>
                          </a:rPr>
                        </m:ctrlPr>
                      </m:naryPr>
                      <m:sub>
                        <m:d>
                          <m:dPr>
                            <m:ctrlPr>
                              <a:rPr lang="en-US" sz="3200" b="0" i="1" smtClean="0">
                                <a:latin typeface="Cambria Math" panose="02040503050406030204" pitchFamily="18" charset="0"/>
                              </a:rPr>
                            </m:ctrlPr>
                          </m:dPr>
                          <m:e>
                            <m:r>
                              <m:rPr>
                                <m:brk m:alnAt="7"/>
                              </m:rPr>
                              <a:rPr lang="en-US" sz="3200" b="0" i="1" smtClean="0">
                                <a:latin typeface="Cambria Math"/>
                              </a:rPr>
                              <m:t>𝑖</m:t>
                            </m:r>
                            <m:r>
                              <a:rPr lang="en-US" sz="3200" b="0" i="1" smtClean="0">
                                <a:latin typeface="Cambria Math"/>
                              </a:rPr>
                              <m:t>, </m:t>
                            </m:r>
                            <m:r>
                              <a:rPr lang="en-US" sz="3200" b="0" i="1" smtClean="0">
                                <a:latin typeface="Cambria Math"/>
                              </a:rPr>
                              <m:t>𝑗</m:t>
                            </m:r>
                          </m:e>
                        </m:d>
                        <m:r>
                          <m:rPr>
                            <m:brk m:alnAt="7"/>
                          </m:rPr>
                          <a:rPr lang="en-US" sz="3200" b="0" i="1" smtClean="0">
                            <a:latin typeface="Cambria Math"/>
                          </a:rPr>
                          <m:t> </m:t>
                        </m:r>
                        <m:r>
                          <a:rPr lang="en-US" sz="3200" b="0" i="1" smtClean="0">
                            <a:latin typeface="Cambria Math"/>
                          </a:rPr>
                          <m:t> </m:t>
                        </m:r>
                        <m:r>
                          <a:rPr lang="en-US" sz="3200" b="0" i="1" smtClean="0">
                            <a:latin typeface="Cambria Math"/>
                            <a:ea typeface="Cambria Math"/>
                          </a:rPr>
                          <m:t>∈  </m:t>
                        </m:r>
                        <m:r>
                          <a:rPr lang="en-US" sz="3200" b="0" i="1" smtClean="0">
                            <a:latin typeface="Cambria Math"/>
                            <a:ea typeface="Cambria Math"/>
                          </a:rPr>
                          <m:t>𝑉</m:t>
                        </m:r>
                        <m:r>
                          <a:rPr lang="en-US" sz="3200" b="0" i="1" smtClean="0">
                            <a:latin typeface="Cambria Math"/>
                            <a:ea typeface="Cambria Math"/>
                          </a:rPr>
                          <m:t> </m:t>
                        </m:r>
                        <m:r>
                          <a:rPr lang="en-US" sz="3200" b="0" i="1" smtClean="0">
                            <a:latin typeface="Cambria Math"/>
                            <a:ea typeface="Cambria Math"/>
                          </a:rPr>
                          <m:t>𝑥</m:t>
                        </m:r>
                        <m:r>
                          <a:rPr lang="en-US" sz="3200" b="0" i="1" smtClean="0">
                            <a:latin typeface="Cambria Math"/>
                            <a:ea typeface="Cambria Math"/>
                          </a:rPr>
                          <m:t>  </m:t>
                        </m:r>
                        <m:r>
                          <a:rPr lang="en-US" sz="3200" b="0" i="1" smtClean="0">
                            <a:latin typeface="Cambria Math"/>
                            <a:ea typeface="Cambria Math"/>
                          </a:rPr>
                          <m:t>𝑉</m:t>
                        </m:r>
                        <m:r>
                          <a:rPr lang="en-US" sz="3200" b="0" i="1" smtClean="0">
                            <a:latin typeface="Cambria Math"/>
                            <a:ea typeface="Cambria Math"/>
                          </a:rPr>
                          <m:t> </m:t>
                        </m:r>
                      </m:sub>
                      <m:sup/>
                      <m:e>
                        <m:r>
                          <a:rPr lang="en-US" sz="3200" b="0" i="1" smtClean="0">
                            <a:latin typeface="Cambria Math"/>
                          </a:rPr>
                          <m:t>||</m:t>
                        </m:r>
                        <m:sSub>
                          <m:sSubPr>
                            <m:ctrlPr>
                              <a:rPr lang="en-US" sz="3200" b="0" i="1" smtClean="0">
                                <a:solidFill>
                                  <a:schemeClr val="tx2">
                                    <a:lumMod val="60000"/>
                                    <a:lumOff val="40000"/>
                                  </a:schemeClr>
                                </a:solidFill>
                                <a:latin typeface="Cambria Math" panose="02040503050406030204" pitchFamily="18" charset="0"/>
                              </a:rPr>
                            </m:ctrlPr>
                          </m:sSubPr>
                          <m:e>
                            <m:r>
                              <a:rPr lang="en-US" sz="3200" b="0" i="1" smtClean="0">
                                <a:solidFill>
                                  <a:schemeClr val="tx2">
                                    <a:lumMod val="60000"/>
                                    <a:lumOff val="40000"/>
                                  </a:schemeClr>
                                </a:solidFill>
                                <a:latin typeface="Cambria Math"/>
                              </a:rPr>
                              <m:t>𝑆</m:t>
                            </m:r>
                          </m:e>
                          <m:sub>
                            <m:r>
                              <a:rPr lang="en-US" sz="3200" b="0" i="1" smtClean="0">
                                <a:solidFill>
                                  <a:schemeClr val="tx2">
                                    <a:lumMod val="60000"/>
                                    <a:lumOff val="40000"/>
                                  </a:schemeClr>
                                </a:solidFill>
                                <a:latin typeface="Cambria Math"/>
                              </a:rPr>
                              <m:t>𝑖𝑗</m:t>
                            </m:r>
                          </m:sub>
                        </m:sSub>
                      </m:e>
                    </m:nary>
                  </m:oMath>
                </a14:m>
                <a:r>
                  <a:rPr lang="en-US" sz="3200" dirty="0"/>
                  <a:t> - </a:t>
                </a:r>
                <a14:m>
                  <m:oMath xmlns:m="http://schemas.openxmlformats.org/officeDocument/2006/math">
                    <m:sSubSup>
                      <m:sSubSupPr>
                        <m:ctrlPr>
                          <a:rPr lang="en-US" sz="3200" b="0" i="1" smtClean="0">
                            <a:latin typeface="Cambria Math" panose="02040503050406030204" pitchFamily="18" charset="0"/>
                          </a:rPr>
                        </m:ctrlPr>
                      </m:sSubSupPr>
                      <m:e>
                        <m:r>
                          <a:rPr lang="en-US" sz="3200" b="0" i="1" smtClean="0">
                            <a:latin typeface="Cambria Math" panose="02040503050406030204" pitchFamily="18" charset="0"/>
                          </a:rPr>
                          <m:t>𝑧</m:t>
                        </m:r>
                      </m:e>
                      <m:sub>
                        <m:r>
                          <a:rPr lang="en-US" sz="3200" b="0" i="1" smtClean="0">
                            <a:latin typeface="Cambria Math" panose="02040503050406030204" pitchFamily="18" charset="0"/>
                          </a:rPr>
                          <m:t>𝑖</m:t>
                        </m:r>
                      </m:sub>
                      <m:sup>
                        <m:r>
                          <a:rPr lang="en-US" sz="3200" b="0" i="1" smtClean="0">
                            <a:latin typeface="Cambria Math" panose="02040503050406030204" pitchFamily="18" charset="0"/>
                          </a:rPr>
                          <m:t>𝑠</m:t>
                        </m:r>
                      </m:sup>
                    </m:sSubSup>
                    <m:r>
                      <a:rPr lang="en-US" sz="3200" b="0" i="1" smtClean="0">
                        <a:latin typeface="Cambria Math" panose="02040503050406030204" pitchFamily="18" charset="0"/>
                        <a:ea typeface="Cambria Math" panose="02040503050406030204" pitchFamily="18" charset="0"/>
                      </a:rPr>
                      <m:t>∙ </m:t>
                    </m:r>
                    <m:sSubSup>
                      <m:sSubSupPr>
                        <m:ctrlPr>
                          <a:rPr lang="en-US" sz="3200" b="0" i="1" smtClean="0">
                            <a:latin typeface="Cambria Math" panose="02040503050406030204" pitchFamily="18" charset="0"/>
                            <a:ea typeface="Cambria Math" panose="02040503050406030204" pitchFamily="18" charset="0"/>
                          </a:rPr>
                        </m:ctrlPr>
                      </m:sSubSupPr>
                      <m:e>
                        <m:r>
                          <a:rPr lang="en-US" sz="3200" b="0" i="1" smtClean="0">
                            <a:latin typeface="Cambria Math" panose="02040503050406030204" pitchFamily="18" charset="0"/>
                            <a:ea typeface="Cambria Math" panose="02040503050406030204" pitchFamily="18" charset="0"/>
                          </a:rPr>
                          <m:t>𝑧</m:t>
                        </m:r>
                      </m:e>
                      <m:sub>
                        <m:r>
                          <a:rPr lang="en-US" sz="3200" b="0" i="1" smtClean="0">
                            <a:latin typeface="Cambria Math" panose="02040503050406030204" pitchFamily="18" charset="0"/>
                            <a:ea typeface="Cambria Math" panose="02040503050406030204" pitchFamily="18" charset="0"/>
                          </a:rPr>
                          <m:t>𝑗</m:t>
                        </m:r>
                      </m:sub>
                      <m:sup>
                        <m:r>
                          <a:rPr lang="en-US" sz="3200" i="1">
                            <a:latin typeface="Cambria Math" panose="02040503050406030204" pitchFamily="18" charset="0"/>
                            <a:ea typeface="Cambria Math" panose="02040503050406030204" pitchFamily="18" charset="0"/>
                          </a:rPr>
                          <m:t>𝑡</m:t>
                        </m:r>
                      </m:sup>
                    </m:sSubSup>
                  </m:oMath>
                </a14:m>
                <a:r>
                  <a:rPr lang="en-US" sz="3200" dirty="0">
                    <a:latin typeface="Cambria Math"/>
                  </a:rPr>
                  <a:t>||</a:t>
                </a:r>
                <a:r>
                  <a:rPr lang="en-US" sz="3200" baseline="30000" dirty="0">
                    <a:latin typeface="Cambria Math"/>
                  </a:rPr>
                  <a:t>2</a:t>
                </a:r>
                <a:r>
                  <a:rPr lang="en-US" sz="3200" baseline="30000" dirty="0"/>
                  <a:t> </a:t>
                </a:r>
              </a:p>
            </p:txBody>
          </p:sp>
        </mc:Choice>
        <mc:Fallback xmlns="">
          <p:sp>
            <p:nvSpPr>
              <p:cNvPr id="7" name="TextBox 6"/>
              <p:cNvSpPr txBox="1">
                <a:spLocks noRot="1" noChangeAspect="1" noMove="1" noResize="1" noEditPoints="1" noAdjustHandles="1" noChangeArrowheads="1" noChangeShapeType="1" noTextEdit="1"/>
              </p:cNvSpPr>
              <p:nvPr/>
            </p:nvSpPr>
            <p:spPr>
              <a:xfrm>
                <a:off x="406917" y="4365104"/>
                <a:ext cx="7549459" cy="663900"/>
              </a:xfrm>
              <a:prstGeom prst="rect">
                <a:avLst/>
              </a:prstGeom>
              <a:blipFill rotWithShape="0">
                <a:blip r:embed="rId2"/>
                <a:stretch>
                  <a:fillRect t="-11009" b="-21101"/>
                </a:stretch>
              </a:blipFill>
            </p:spPr>
            <p:txBody>
              <a:bodyPr/>
              <a:lstStyle/>
              <a:p>
                <a:r>
                  <a:rPr lang="el-GR">
                    <a:noFill/>
                  </a:rPr>
                  <a:t> </a:t>
                </a:r>
              </a:p>
            </p:txBody>
          </p:sp>
        </mc:Fallback>
      </mc:AlternateContent>
      <p:sp>
        <p:nvSpPr>
          <p:cNvPr id="8" name="TextBox 7"/>
          <p:cNvSpPr txBox="1"/>
          <p:nvPr/>
        </p:nvSpPr>
        <p:spPr>
          <a:xfrm>
            <a:off x="410614" y="6021288"/>
            <a:ext cx="8147248" cy="276999"/>
          </a:xfrm>
          <a:prstGeom prst="rect">
            <a:avLst/>
          </a:prstGeom>
          <a:noFill/>
        </p:spPr>
        <p:txBody>
          <a:bodyPr wrap="square" rtlCol="0">
            <a:spAutoFit/>
          </a:bodyPr>
          <a:lstStyle/>
          <a:p>
            <a:r>
              <a:rPr lang="en-GB" sz="1200" dirty="0">
                <a:solidFill>
                  <a:schemeClr val="tx2">
                    <a:lumMod val="60000"/>
                    <a:lumOff val="40000"/>
                  </a:schemeClr>
                </a:solidFill>
              </a:rPr>
              <a:t>M. </a:t>
            </a:r>
            <a:r>
              <a:rPr lang="en-GB" sz="1200" dirty="0" err="1">
                <a:solidFill>
                  <a:schemeClr val="tx2">
                    <a:lumMod val="60000"/>
                    <a:lumOff val="40000"/>
                  </a:schemeClr>
                </a:solidFill>
              </a:rPr>
              <a:t>Ou</a:t>
            </a:r>
            <a:r>
              <a:rPr lang="en-GB" sz="1200" dirty="0">
                <a:solidFill>
                  <a:schemeClr val="tx2">
                    <a:lumMod val="60000"/>
                    <a:lumOff val="40000"/>
                  </a:schemeClr>
                </a:solidFill>
              </a:rPr>
              <a:t>, P. Cui, J. Pei, </a:t>
            </a:r>
            <a:r>
              <a:rPr lang="en-GB" sz="1200" dirty="0" err="1">
                <a:solidFill>
                  <a:schemeClr val="tx2">
                    <a:lumMod val="60000"/>
                    <a:lumOff val="40000"/>
                  </a:schemeClr>
                </a:solidFill>
              </a:rPr>
              <a:t>Z.i</a:t>
            </a:r>
            <a:r>
              <a:rPr lang="en-GB" sz="1200" dirty="0">
                <a:solidFill>
                  <a:schemeClr val="tx2">
                    <a:lumMod val="60000"/>
                    <a:lumOff val="40000"/>
                  </a:schemeClr>
                </a:solidFill>
              </a:rPr>
              <a:t> Zhang, W. Zhu</a:t>
            </a:r>
            <a:r>
              <a:rPr lang="en-GB" sz="1200" i="1" dirty="0">
                <a:solidFill>
                  <a:schemeClr val="tx2">
                    <a:lumMod val="60000"/>
                    <a:lumOff val="40000"/>
                  </a:schemeClr>
                </a:solidFill>
              </a:rPr>
              <a:t>: Asymmetric Transitivity Preserving Graph Embedding</a:t>
            </a:r>
            <a:r>
              <a:rPr lang="en-GB" sz="1200" dirty="0">
                <a:solidFill>
                  <a:schemeClr val="tx2">
                    <a:lumMod val="60000"/>
                    <a:lumOff val="40000"/>
                  </a:schemeClr>
                </a:solidFill>
              </a:rPr>
              <a:t>. KDD 2016</a:t>
            </a:r>
            <a:endParaRPr lang="el-GR" sz="1200" dirty="0">
              <a:solidFill>
                <a:schemeClr val="tx2">
                  <a:lumMod val="60000"/>
                  <a:lumOff val="40000"/>
                </a:schemeClr>
              </a:solidFill>
            </a:endParaRPr>
          </a:p>
        </p:txBody>
      </p:sp>
    </p:spTree>
    <p:extLst>
      <p:ext uri="{BB962C8B-B14F-4D97-AF65-F5344CB8AC3E}">
        <p14:creationId xmlns:p14="http://schemas.microsoft.com/office/powerpoint/2010/main" val="299993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8298"/>
            <a:ext cx="8229600" cy="856403"/>
          </a:xfrm>
        </p:spPr>
        <p:txBody>
          <a:bodyPr/>
          <a:lstStyle/>
          <a:p>
            <a:r>
              <a:rPr lang="en-US" dirty="0">
                <a:solidFill>
                  <a:schemeClr val="accent6">
                    <a:lumMod val="75000"/>
                  </a:schemeClr>
                </a:solidFill>
              </a:rPr>
              <a:t>HOPE</a:t>
            </a:r>
          </a:p>
        </p:txBody>
      </p:sp>
      <p:sp>
        <p:nvSpPr>
          <p:cNvPr id="3" name="Slide Number Placeholder 2"/>
          <p:cNvSpPr>
            <a:spLocks noGrp="1"/>
          </p:cNvSpPr>
          <p:nvPr>
            <p:ph type="sldNum" sz="quarter" idx="12"/>
          </p:nvPr>
        </p:nvSpPr>
        <p:spPr/>
        <p:txBody>
          <a:bodyPr/>
          <a:lstStyle/>
          <a:p>
            <a:fld id="{878E0B35-C73E-49DE-9EA0-4D9F6C87E107}" type="slidenum">
              <a:rPr lang="el-GR" smtClean="0"/>
              <a:pPr/>
              <a:t>22</a:t>
            </a:fld>
            <a:endParaRPr lang="el-GR"/>
          </a:p>
        </p:txBody>
      </p:sp>
      <p:sp>
        <p:nvSpPr>
          <p:cNvPr id="8" name="TextBox 7"/>
          <p:cNvSpPr txBox="1"/>
          <p:nvPr/>
        </p:nvSpPr>
        <p:spPr>
          <a:xfrm>
            <a:off x="153579" y="626481"/>
            <a:ext cx="5688632" cy="369332"/>
          </a:xfrm>
          <a:prstGeom prst="rect">
            <a:avLst/>
          </a:prstGeom>
          <a:noFill/>
        </p:spPr>
        <p:txBody>
          <a:bodyPr wrap="square" rtlCol="0">
            <a:spAutoFit/>
          </a:bodyPr>
          <a:lstStyle/>
          <a:p>
            <a:r>
              <a:rPr lang="en-US" dirty="0">
                <a:solidFill>
                  <a:schemeClr val="accent6">
                    <a:lumMod val="75000"/>
                  </a:schemeClr>
                </a:solidFill>
              </a:rPr>
              <a:t>Local High Order Proximity</a:t>
            </a:r>
          </a:p>
        </p:txBody>
      </p:sp>
      <p:sp>
        <p:nvSpPr>
          <p:cNvPr id="10" name="TextBox 9"/>
          <p:cNvSpPr txBox="1"/>
          <p:nvPr/>
        </p:nvSpPr>
        <p:spPr>
          <a:xfrm>
            <a:off x="244776" y="980464"/>
            <a:ext cx="3816424" cy="1446550"/>
          </a:xfrm>
          <a:prstGeom prst="rect">
            <a:avLst/>
          </a:prstGeom>
          <a:noFill/>
        </p:spPr>
        <p:txBody>
          <a:bodyPr wrap="square" rtlCol="0">
            <a:spAutoFit/>
          </a:bodyPr>
          <a:lstStyle/>
          <a:p>
            <a:r>
              <a:rPr lang="en-US" dirty="0"/>
              <a:t>Common Neighbors (for directed graphs, source-target)</a:t>
            </a:r>
          </a:p>
          <a:p>
            <a:r>
              <a:rPr lang="en-US" sz="4000" dirty="0">
                <a:solidFill>
                  <a:schemeClr val="accent6">
                    <a:lumMod val="75000"/>
                  </a:schemeClr>
                </a:solidFill>
              </a:rPr>
              <a:t>S</a:t>
            </a:r>
            <a:r>
              <a:rPr lang="en-US" sz="4000" baseline="30000" dirty="0">
                <a:solidFill>
                  <a:schemeClr val="accent6">
                    <a:lumMod val="75000"/>
                  </a:schemeClr>
                </a:solidFill>
              </a:rPr>
              <a:t>CN</a:t>
            </a:r>
            <a:r>
              <a:rPr lang="en-US" sz="4000" dirty="0">
                <a:solidFill>
                  <a:schemeClr val="accent6">
                    <a:lumMod val="75000"/>
                  </a:schemeClr>
                </a:solidFill>
              </a:rPr>
              <a:t> = A</a:t>
            </a:r>
            <a:r>
              <a:rPr lang="en-US" sz="4000" baseline="30000" dirty="0">
                <a:solidFill>
                  <a:schemeClr val="accent6">
                    <a:lumMod val="75000"/>
                  </a:schemeClr>
                </a:solidFill>
              </a:rPr>
              <a:t>2</a:t>
            </a:r>
          </a:p>
          <a:p>
            <a:endParaRPr lang="en-US" baseline="30000" dirty="0"/>
          </a:p>
        </p:txBody>
      </p:sp>
      <p:grpSp>
        <p:nvGrpSpPr>
          <p:cNvPr id="17" name="Group 16"/>
          <p:cNvGrpSpPr/>
          <p:nvPr/>
        </p:nvGrpSpPr>
        <p:grpSpPr>
          <a:xfrm>
            <a:off x="251520" y="3128512"/>
            <a:ext cx="3439729" cy="3227838"/>
            <a:chOff x="2492375" y="2467063"/>
            <a:chExt cx="3439729" cy="3227838"/>
          </a:xfrm>
        </p:grpSpPr>
        <p:grpSp>
          <p:nvGrpSpPr>
            <p:cNvPr id="18" name="Group 17"/>
            <p:cNvGrpSpPr/>
            <p:nvPr/>
          </p:nvGrpSpPr>
          <p:grpSpPr>
            <a:xfrm>
              <a:off x="2492375" y="2841650"/>
              <a:ext cx="3439729" cy="2483919"/>
              <a:chOff x="2492375" y="2841650"/>
              <a:chExt cx="3439729" cy="2483919"/>
            </a:xfrm>
          </p:grpSpPr>
          <p:sp>
            <p:nvSpPr>
              <p:cNvPr id="24" name="Line 19"/>
              <p:cNvSpPr>
                <a:spLocks noChangeShapeType="1"/>
              </p:cNvSpPr>
              <p:nvPr/>
            </p:nvSpPr>
            <p:spPr bwMode="auto">
              <a:xfrm>
                <a:off x="3460750" y="5186747"/>
                <a:ext cx="1270000" cy="1370"/>
              </a:xfrm>
              <a:prstGeom prst="line">
                <a:avLst/>
              </a:prstGeom>
              <a:noFill/>
              <a:ln w="28575">
                <a:solidFill>
                  <a:schemeClr val="tx1"/>
                </a:solidFill>
                <a:miter lim="800000"/>
                <a:headEnd/>
                <a:tailEnd type="triangle" w="med" len="med"/>
              </a:ln>
            </p:spPr>
            <p:txBody>
              <a:bodyPr/>
              <a:lstStyle/>
              <a:p>
                <a:endParaRPr lang="en-US"/>
              </a:p>
            </p:txBody>
          </p:sp>
          <p:sp>
            <p:nvSpPr>
              <p:cNvPr id="25" name="Line 20"/>
              <p:cNvSpPr>
                <a:spLocks noChangeShapeType="1"/>
              </p:cNvSpPr>
              <p:nvPr/>
            </p:nvSpPr>
            <p:spPr bwMode="auto">
              <a:xfrm flipH="1">
                <a:off x="3143250" y="3542671"/>
                <a:ext cx="1079500" cy="1117971"/>
              </a:xfrm>
              <a:prstGeom prst="line">
                <a:avLst/>
              </a:prstGeom>
              <a:noFill/>
              <a:ln w="28575">
                <a:solidFill>
                  <a:schemeClr val="tx1"/>
                </a:solidFill>
                <a:miter lim="800000"/>
                <a:headEnd/>
                <a:tailEnd type="triangle" w="med" len="med"/>
              </a:ln>
            </p:spPr>
            <p:txBody>
              <a:bodyPr/>
              <a:lstStyle/>
              <a:p>
                <a:endParaRPr lang="en-US"/>
              </a:p>
            </p:txBody>
          </p:sp>
          <p:sp>
            <p:nvSpPr>
              <p:cNvPr id="26" name="Line 21"/>
              <p:cNvSpPr>
                <a:spLocks noChangeShapeType="1"/>
              </p:cNvSpPr>
              <p:nvPr/>
            </p:nvSpPr>
            <p:spPr bwMode="auto">
              <a:xfrm flipH="1" flipV="1">
                <a:off x="2762250" y="4068775"/>
                <a:ext cx="190500" cy="591867"/>
              </a:xfrm>
              <a:prstGeom prst="line">
                <a:avLst/>
              </a:prstGeom>
              <a:noFill/>
              <a:ln w="28575">
                <a:solidFill>
                  <a:schemeClr val="tx1"/>
                </a:solidFill>
                <a:miter lim="800000"/>
                <a:headEnd/>
                <a:tailEnd type="triangle" w="med" len="med"/>
              </a:ln>
            </p:spPr>
            <p:txBody>
              <a:bodyPr/>
              <a:lstStyle/>
              <a:p>
                <a:endParaRPr lang="en-US"/>
              </a:p>
            </p:txBody>
          </p:sp>
          <p:sp>
            <p:nvSpPr>
              <p:cNvPr id="27" name="Line 22"/>
              <p:cNvSpPr>
                <a:spLocks noChangeShapeType="1"/>
              </p:cNvSpPr>
              <p:nvPr/>
            </p:nvSpPr>
            <p:spPr bwMode="auto">
              <a:xfrm flipV="1">
                <a:off x="3143250" y="3213856"/>
                <a:ext cx="952500" cy="263052"/>
              </a:xfrm>
              <a:prstGeom prst="line">
                <a:avLst/>
              </a:prstGeom>
              <a:noFill/>
              <a:ln w="28575">
                <a:solidFill>
                  <a:schemeClr val="tx1"/>
                </a:solidFill>
                <a:miter lim="800000"/>
                <a:headEnd/>
                <a:tailEnd type="triangle" w="med" len="med"/>
              </a:ln>
            </p:spPr>
            <p:txBody>
              <a:bodyPr/>
              <a:lstStyle/>
              <a:p>
                <a:endParaRPr lang="en-US"/>
              </a:p>
            </p:txBody>
          </p:sp>
          <p:sp>
            <p:nvSpPr>
              <p:cNvPr id="28" name="Line 23"/>
              <p:cNvSpPr>
                <a:spLocks noChangeShapeType="1"/>
              </p:cNvSpPr>
              <p:nvPr/>
            </p:nvSpPr>
            <p:spPr bwMode="auto">
              <a:xfrm>
                <a:off x="3079750" y="3805723"/>
                <a:ext cx="2222500" cy="1370"/>
              </a:xfrm>
              <a:prstGeom prst="line">
                <a:avLst/>
              </a:prstGeom>
              <a:noFill/>
              <a:ln w="28575">
                <a:solidFill>
                  <a:schemeClr val="tx1"/>
                </a:solidFill>
                <a:miter lim="800000"/>
                <a:headEnd/>
                <a:tailEnd type="triangle" w="med" len="med"/>
              </a:ln>
            </p:spPr>
            <p:txBody>
              <a:bodyPr/>
              <a:lstStyle/>
              <a:p>
                <a:endParaRPr lang="en-US"/>
              </a:p>
            </p:txBody>
          </p:sp>
          <p:sp>
            <p:nvSpPr>
              <p:cNvPr id="29" name="Line 24"/>
              <p:cNvSpPr>
                <a:spLocks noChangeShapeType="1"/>
              </p:cNvSpPr>
              <p:nvPr/>
            </p:nvSpPr>
            <p:spPr bwMode="auto">
              <a:xfrm flipH="1" flipV="1">
                <a:off x="4730750" y="3213855"/>
                <a:ext cx="635000" cy="394577"/>
              </a:xfrm>
              <a:prstGeom prst="line">
                <a:avLst/>
              </a:prstGeom>
              <a:noFill/>
              <a:ln w="28575">
                <a:solidFill>
                  <a:schemeClr val="tx1"/>
                </a:solidFill>
                <a:miter lim="800000"/>
                <a:headEnd/>
                <a:tailEnd type="triangle" w="med" len="med"/>
              </a:ln>
            </p:spPr>
            <p:txBody>
              <a:bodyPr/>
              <a:lstStyle/>
              <a:p>
                <a:endParaRPr lang="en-US"/>
              </a:p>
            </p:txBody>
          </p:sp>
          <p:sp>
            <p:nvSpPr>
              <p:cNvPr id="30" name="Line 25"/>
              <p:cNvSpPr>
                <a:spLocks noChangeShapeType="1"/>
              </p:cNvSpPr>
              <p:nvPr/>
            </p:nvSpPr>
            <p:spPr bwMode="auto">
              <a:xfrm flipH="1" flipV="1">
                <a:off x="4476750" y="3542671"/>
                <a:ext cx="571500" cy="1249497"/>
              </a:xfrm>
              <a:prstGeom prst="line">
                <a:avLst/>
              </a:prstGeom>
              <a:noFill/>
              <a:ln w="28575">
                <a:solidFill>
                  <a:schemeClr val="tx1"/>
                </a:solidFill>
                <a:miter lim="800000"/>
                <a:headEnd/>
                <a:tailEnd type="triangle" w="med" len="med"/>
              </a:ln>
            </p:spPr>
            <p:txBody>
              <a:bodyPr/>
              <a:lstStyle/>
              <a:p>
                <a:endParaRPr lang="en-US"/>
              </a:p>
            </p:txBody>
          </p:sp>
          <p:sp>
            <p:nvSpPr>
              <p:cNvPr id="31" name="Line 26"/>
              <p:cNvSpPr>
                <a:spLocks noChangeShapeType="1"/>
              </p:cNvSpPr>
              <p:nvPr/>
            </p:nvSpPr>
            <p:spPr bwMode="auto">
              <a:xfrm flipV="1">
                <a:off x="5238750" y="4266065"/>
                <a:ext cx="381000" cy="526104"/>
              </a:xfrm>
              <a:prstGeom prst="line">
                <a:avLst/>
              </a:prstGeom>
              <a:noFill/>
              <a:ln w="28575">
                <a:solidFill>
                  <a:schemeClr val="tx1"/>
                </a:solidFill>
                <a:miter lim="800000"/>
                <a:headEnd/>
                <a:tailEnd type="triangle" w="med" len="med"/>
              </a:ln>
            </p:spPr>
            <p:txBody>
              <a:bodyPr/>
              <a:lstStyle/>
              <a:p>
                <a:endParaRPr lang="en-US"/>
              </a:p>
            </p:txBody>
          </p:sp>
          <p:sp>
            <p:nvSpPr>
              <p:cNvPr id="32" name="Line 27"/>
              <p:cNvSpPr>
                <a:spLocks noChangeShapeType="1"/>
              </p:cNvSpPr>
              <p:nvPr/>
            </p:nvSpPr>
            <p:spPr bwMode="auto">
              <a:xfrm flipH="1" flipV="1">
                <a:off x="3143250" y="4003012"/>
                <a:ext cx="1651000" cy="1052208"/>
              </a:xfrm>
              <a:prstGeom prst="line">
                <a:avLst/>
              </a:prstGeom>
              <a:noFill/>
              <a:ln w="28575">
                <a:solidFill>
                  <a:schemeClr val="tx1"/>
                </a:solidFill>
                <a:miter lim="800000"/>
                <a:headEnd/>
                <a:tailEnd type="triangle" w="med" len="med"/>
              </a:ln>
            </p:spPr>
            <p:txBody>
              <a:bodyPr/>
              <a:lstStyle/>
              <a:p>
                <a:endParaRPr lang="en-US"/>
              </a:p>
            </p:txBody>
          </p:sp>
          <p:sp>
            <p:nvSpPr>
              <p:cNvPr id="33" name="Oval 32"/>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4" name="Oval 33"/>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5" name="Oval 34"/>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6" name="Oval 35"/>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37" name="Oval 36"/>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19" name="TextBox 18"/>
                <p:cNvSpPr txBox="1"/>
                <p:nvPr/>
              </p:nvSpPr>
              <p:spPr>
                <a:xfrm>
                  <a:off x="4150214" y="24670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4150214" y="2467063"/>
                  <a:ext cx="478913" cy="369332"/>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418478" y="31903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5418478" y="3190384"/>
                  <a:ext cx="478913" cy="369332"/>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500067" y="29236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2500067" y="2923684"/>
                  <a:ext cx="478913" cy="369332"/>
                </a:xfrm>
                <a:prstGeom prst="rect">
                  <a:avLst/>
                </a:prstGeom>
                <a:blipFill rotWithShape="0">
                  <a:blip r:embed="rId7"/>
                  <a:stretch>
                    <a:fillRect/>
                  </a:stretch>
                </a:blipFill>
              </p:spPr>
              <p:txBody>
                <a:bodyPr/>
                <a:lstStyle/>
                <a:p>
                  <a:r>
                    <a:rPr lang="el-GR">
                      <a:noFill/>
                    </a:rPr>
                    <a:t> </a:t>
                  </a:r>
                </a:p>
              </p:txBody>
            </p:sp>
          </mc:Fallback>
        </mc:AlternateContent>
      </p:grpSp>
      <p:graphicFrame>
        <p:nvGraphicFramePr>
          <p:cNvPr id="38" name="Object 37"/>
          <p:cNvGraphicFramePr>
            <a:graphicFrameLocks noChangeAspect="1"/>
          </p:cNvGraphicFramePr>
          <p:nvPr/>
        </p:nvGraphicFramePr>
        <p:xfrm>
          <a:off x="3225800" y="1555750"/>
          <a:ext cx="5410200" cy="1751013"/>
        </p:xfrm>
        <a:graphic>
          <a:graphicData uri="http://schemas.openxmlformats.org/presentationml/2006/ole">
            <mc:AlternateContent xmlns:mc="http://schemas.openxmlformats.org/markup-compatibility/2006">
              <mc:Choice xmlns:v="urn:schemas-microsoft-com:vml" Requires="v">
                <p:oleObj spid="_x0000_s35889" name="Equation" r:id="rId8" imgW="3530520" imgH="1143000" progId="Equation.3">
                  <p:embed/>
                </p:oleObj>
              </mc:Choice>
              <mc:Fallback>
                <p:oleObj name="Equation" r:id="rId8" imgW="3530520" imgH="1143000" progId="Equation.3">
                  <p:embed/>
                  <p:pic>
                    <p:nvPicPr>
                      <p:cNvPr id="0" name=""/>
                      <p:cNvPicPr>
                        <a:picLocks noChangeAspect="1" noChangeArrowheads="1"/>
                      </p:cNvPicPr>
                      <p:nvPr/>
                    </p:nvPicPr>
                    <p:blipFill>
                      <a:blip r:embed="rId9"/>
                      <a:srcRect/>
                      <a:stretch>
                        <a:fillRect/>
                      </a:stretch>
                    </p:blipFill>
                    <p:spPr bwMode="auto">
                      <a:xfrm>
                        <a:off x="3225800" y="1555750"/>
                        <a:ext cx="5410200" cy="1751013"/>
                      </a:xfrm>
                      <a:prstGeom prst="rect">
                        <a:avLst/>
                      </a:prstGeom>
                      <a:noFill/>
                      <a:ln>
                        <a:noFill/>
                      </a:ln>
                    </p:spPr>
                  </p:pic>
                </p:oleObj>
              </mc:Fallback>
            </mc:AlternateContent>
          </a:graphicData>
        </a:graphic>
      </p:graphicFrame>
      <p:sp>
        <p:nvSpPr>
          <p:cNvPr id="4" name="TextBox 3"/>
          <p:cNvSpPr txBox="1"/>
          <p:nvPr/>
        </p:nvSpPr>
        <p:spPr>
          <a:xfrm>
            <a:off x="2443693" y="2215687"/>
            <a:ext cx="617702" cy="369332"/>
          </a:xfrm>
          <a:prstGeom prst="rect">
            <a:avLst/>
          </a:prstGeom>
          <a:noFill/>
        </p:spPr>
        <p:txBody>
          <a:bodyPr wrap="square" rtlCol="0">
            <a:spAutoFit/>
          </a:bodyPr>
          <a:lstStyle/>
          <a:p>
            <a:r>
              <a:rPr lang="en-US" dirty="0"/>
              <a:t>A</a:t>
            </a:r>
            <a:r>
              <a:rPr lang="en-US" baseline="30000" dirty="0"/>
              <a:t>2</a:t>
            </a:r>
            <a:r>
              <a:rPr lang="en-US" dirty="0"/>
              <a:t> =</a:t>
            </a:r>
            <a:endParaRPr lang="el-GR" dirty="0"/>
          </a:p>
        </p:txBody>
      </p:sp>
      <p:sp>
        <p:nvSpPr>
          <p:cNvPr id="5" name="Rectangle 4"/>
          <p:cNvSpPr/>
          <p:nvPr/>
        </p:nvSpPr>
        <p:spPr>
          <a:xfrm>
            <a:off x="3154818" y="2954650"/>
            <a:ext cx="1780541" cy="3231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ectangle 5"/>
          <p:cNvSpPr/>
          <p:nvPr/>
        </p:nvSpPr>
        <p:spPr>
          <a:xfrm>
            <a:off x="5446457" y="1446440"/>
            <a:ext cx="288031" cy="1907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7308304" y="2970557"/>
            <a:ext cx="216024" cy="3159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TextBox 38"/>
          <p:cNvSpPr txBox="1"/>
          <p:nvPr/>
        </p:nvSpPr>
        <p:spPr>
          <a:xfrm>
            <a:off x="3992874" y="3610385"/>
            <a:ext cx="3919962" cy="2831544"/>
          </a:xfrm>
          <a:prstGeom prst="rect">
            <a:avLst/>
          </a:prstGeom>
          <a:noFill/>
        </p:spPr>
        <p:txBody>
          <a:bodyPr wrap="square" rtlCol="0">
            <a:spAutoFit/>
          </a:bodyPr>
          <a:lstStyle/>
          <a:p>
            <a:r>
              <a:rPr lang="en-US" dirty="0" err="1"/>
              <a:t>Adamic</a:t>
            </a:r>
            <a:r>
              <a:rPr lang="en-US" dirty="0"/>
              <a:t>-Adar </a:t>
            </a:r>
          </a:p>
          <a:p>
            <a:r>
              <a:rPr lang="en-US" sz="4000" dirty="0">
                <a:solidFill>
                  <a:schemeClr val="accent6">
                    <a:lumMod val="75000"/>
                  </a:schemeClr>
                </a:solidFill>
              </a:rPr>
              <a:t>S</a:t>
            </a:r>
            <a:r>
              <a:rPr lang="en-US" sz="4000" baseline="30000" dirty="0">
                <a:solidFill>
                  <a:schemeClr val="accent6">
                    <a:lumMod val="75000"/>
                  </a:schemeClr>
                </a:solidFill>
              </a:rPr>
              <a:t>AA</a:t>
            </a:r>
            <a:r>
              <a:rPr lang="en-US" sz="4000" dirty="0">
                <a:solidFill>
                  <a:schemeClr val="accent6">
                    <a:lumMod val="75000"/>
                  </a:schemeClr>
                </a:solidFill>
              </a:rPr>
              <a:t> = A</a:t>
            </a:r>
            <a:r>
              <a:rPr lang="en-US" sz="4000" baseline="30000" dirty="0">
                <a:solidFill>
                  <a:schemeClr val="accent6">
                    <a:lumMod val="75000"/>
                  </a:schemeClr>
                </a:solidFill>
              </a:rPr>
              <a:t> </a:t>
            </a:r>
            <a:r>
              <a:rPr lang="en-US" sz="4000" dirty="0">
                <a:solidFill>
                  <a:schemeClr val="accent6">
                    <a:lumMod val="75000"/>
                  </a:schemeClr>
                </a:solidFill>
              </a:rPr>
              <a:t> D A </a:t>
            </a:r>
            <a:endParaRPr lang="en-US" sz="4000" baseline="30000" dirty="0">
              <a:solidFill>
                <a:schemeClr val="accent6">
                  <a:lumMod val="75000"/>
                </a:schemeClr>
              </a:solidFill>
            </a:endParaRPr>
          </a:p>
          <a:p>
            <a:endParaRPr lang="en-US" dirty="0"/>
          </a:p>
          <a:p>
            <a:r>
              <a:rPr lang="en-US" dirty="0"/>
              <a:t>Similar but assigns a weight to the neighbor = reciprocal of its degree</a:t>
            </a:r>
          </a:p>
          <a:p>
            <a:r>
              <a:rPr lang="en-US" dirty="0"/>
              <a:t>The more vertexes a node is connected to, the less important it is on evaluating</a:t>
            </a:r>
          </a:p>
          <a:p>
            <a:r>
              <a:rPr lang="en-US" dirty="0"/>
              <a:t>the proximity between a pair of nodes</a:t>
            </a:r>
          </a:p>
          <a:p>
            <a:endParaRPr lang="en-US" baseline="30000" dirty="0"/>
          </a:p>
        </p:txBody>
      </p:sp>
    </p:spTree>
    <p:extLst>
      <p:ext uri="{BB962C8B-B14F-4D97-AF65-F5344CB8AC3E}">
        <p14:creationId xmlns:p14="http://schemas.microsoft.com/office/powerpoint/2010/main" val="68150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8298"/>
            <a:ext cx="8229600" cy="856403"/>
          </a:xfrm>
        </p:spPr>
        <p:txBody>
          <a:bodyPr/>
          <a:lstStyle/>
          <a:p>
            <a:r>
              <a:rPr lang="en-US" dirty="0">
                <a:solidFill>
                  <a:schemeClr val="accent6">
                    <a:lumMod val="75000"/>
                  </a:schemeClr>
                </a:solidFill>
              </a:rPr>
              <a:t>HOPE</a:t>
            </a:r>
          </a:p>
        </p:txBody>
      </p:sp>
      <p:sp>
        <p:nvSpPr>
          <p:cNvPr id="3" name="Slide Number Placeholder 2"/>
          <p:cNvSpPr>
            <a:spLocks noGrp="1"/>
          </p:cNvSpPr>
          <p:nvPr>
            <p:ph type="sldNum" sz="quarter" idx="12"/>
          </p:nvPr>
        </p:nvSpPr>
        <p:spPr/>
        <p:txBody>
          <a:bodyPr/>
          <a:lstStyle/>
          <a:p>
            <a:fld id="{878E0B35-C73E-49DE-9EA0-4D9F6C87E107}" type="slidenum">
              <a:rPr lang="el-GR" smtClean="0"/>
              <a:pPr/>
              <a:t>23</a:t>
            </a:fld>
            <a:endParaRPr lang="el-GR"/>
          </a:p>
        </p:txBody>
      </p:sp>
      <p:sp>
        <p:nvSpPr>
          <p:cNvPr id="8" name="TextBox 7"/>
          <p:cNvSpPr txBox="1"/>
          <p:nvPr/>
        </p:nvSpPr>
        <p:spPr>
          <a:xfrm>
            <a:off x="652038" y="1347155"/>
            <a:ext cx="5688632" cy="523220"/>
          </a:xfrm>
          <a:prstGeom prst="rect">
            <a:avLst/>
          </a:prstGeom>
          <a:noFill/>
        </p:spPr>
        <p:txBody>
          <a:bodyPr wrap="square" rtlCol="0">
            <a:spAutoFit/>
          </a:bodyPr>
          <a:lstStyle/>
          <a:p>
            <a:r>
              <a:rPr lang="en-US" sz="2800" dirty="0">
                <a:solidFill>
                  <a:schemeClr val="accent6">
                    <a:lumMod val="75000"/>
                  </a:schemeClr>
                </a:solidFill>
              </a:rPr>
              <a:t>Global High Order Proximity</a:t>
            </a:r>
          </a:p>
        </p:txBody>
      </p:sp>
      <p:sp>
        <p:nvSpPr>
          <p:cNvPr id="10" name="TextBox 9"/>
          <p:cNvSpPr txBox="1"/>
          <p:nvPr/>
        </p:nvSpPr>
        <p:spPr>
          <a:xfrm>
            <a:off x="652038" y="2047695"/>
            <a:ext cx="6967962" cy="1077218"/>
          </a:xfrm>
          <a:prstGeom prst="rect">
            <a:avLst/>
          </a:prstGeom>
          <a:noFill/>
        </p:spPr>
        <p:txBody>
          <a:bodyPr wrap="square" rtlCol="0">
            <a:spAutoFit/>
          </a:bodyPr>
          <a:lstStyle/>
          <a:p>
            <a:r>
              <a:rPr lang="en-US" sz="2400" dirty="0"/>
              <a:t>Katz</a:t>
            </a:r>
          </a:p>
          <a:p>
            <a:r>
              <a:rPr lang="en-US" sz="2400" dirty="0"/>
              <a:t>Sum over all paths of length l, using a decay parameter</a:t>
            </a:r>
          </a:p>
          <a:p>
            <a:endParaRPr lang="en-US" sz="2400" baseline="30000" dirty="0"/>
          </a:p>
        </p:txBody>
      </p:sp>
      <mc:AlternateContent xmlns:mc="http://schemas.openxmlformats.org/markup-compatibility/2006" xmlns:a14="http://schemas.microsoft.com/office/drawing/2010/main">
        <mc:Choice Requires="a14">
          <p:sp>
            <p:nvSpPr>
              <p:cNvPr id="4" name="TextBox 3"/>
              <p:cNvSpPr txBox="1"/>
              <p:nvPr/>
            </p:nvSpPr>
            <p:spPr>
              <a:xfrm>
                <a:off x="2370151" y="3072271"/>
                <a:ext cx="1765868" cy="755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US" b="0" i="1" smtClean="0">
                              <a:latin typeface="Cambria Math" panose="02040503050406030204" pitchFamily="18" charset="0"/>
                            </a:rPr>
                            <m:t>𝑆</m:t>
                          </m:r>
                        </m:e>
                        <m:sup>
                          <m:r>
                            <a:rPr lang="en-US" b="0" i="1" smtClean="0">
                              <a:latin typeface="Cambria Math" panose="02040503050406030204" pitchFamily="18" charset="0"/>
                            </a:rPr>
                            <m:t>𝐾𝑎𝑡𝑧</m:t>
                          </m:r>
                        </m:sup>
                      </m:sSup>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e>
                          <m:sSup>
                            <m:sSupPr>
                              <m:ctrlPr>
                                <a:rPr lang="en-US" b="0" i="1" smtClean="0">
                                  <a:latin typeface="Cambria Math" panose="02040503050406030204" pitchFamily="18" charset="0"/>
                                </a:rPr>
                              </m:ctrlPr>
                            </m:sSupPr>
                            <m:e>
                              <m:r>
                                <a:rPr lang="el-GR" b="0" i="1" smtClean="0">
                                  <a:latin typeface="Cambria Math" panose="02040503050406030204" pitchFamily="18" charset="0"/>
                                </a:rPr>
                                <m:t>𝛽</m:t>
                              </m:r>
                            </m:e>
                            <m:sup>
                              <m:r>
                                <a:rPr lang="en-US" b="0" i="1" smtClean="0">
                                  <a:latin typeface="Cambria Math" panose="02040503050406030204" pitchFamily="18" charset="0"/>
                                </a:rPr>
                                <m:t>𝑙</m:t>
                              </m:r>
                            </m:sup>
                          </m:sSup>
                        </m:e>
                      </m:nary>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𝑙</m:t>
                          </m:r>
                        </m:sup>
                      </m:sSup>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2370151" y="3072271"/>
                <a:ext cx="1765868" cy="755271"/>
              </a:xfrm>
              <a:prstGeom prst="rect">
                <a:avLst/>
              </a:prstGeom>
              <a:blipFill rotWithShape="0">
                <a:blip r:embed="rId2"/>
                <a:stretch>
                  <a:fillRect/>
                </a:stretch>
              </a:blipFill>
            </p:spPr>
            <p:txBody>
              <a:bodyPr/>
              <a:lstStyle/>
              <a:p>
                <a:r>
                  <a:rPr lang="el-GR">
                    <a:noFill/>
                  </a:rPr>
                  <a:t> </a:t>
                </a:r>
              </a:p>
            </p:txBody>
          </p:sp>
        </mc:Fallback>
      </mc:AlternateContent>
      <p:sp>
        <p:nvSpPr>
          <p:cNvPr id="7" name="TextBox 6"/>
          <p:cNvSpPr txBox="1"/>
          <p:nvPr/>
        </p:nvSpPr>
        <p:spPr>
          <a:xfrm>
            <a:off x="652038" y="4151426"/>
            <a:ext cx="6967962" cy="707886"/>
          </a:xfrm>
          <a:prstGeom prst="rect">
            <a:avLst/>
          </a:prstGeom>
          <a:noFill/>
        </p:spPr>
        <p:txBody>
          <a:bodyPr wrap="square" rtlCol="0">
            <a:spAutoFit/>
          </a:bodyPr>
          <a:lstStyle/>
          <a:p>
            <a:r>
              <a:rPr lang="en-US" sz="2400" dirty="0"/>
              <a:t>Rooted </a:t>
            </a:r>
            <a:r>
              <a:rPr lang="en-US" sz="2400" dirty="0" err="1"/>
              <a:t>Pagerank</a:t>
            </a:r>
            <a:endParaRPr lang="en-US" sz="2400" dirty="0"/>
          </a:p>
          <a:p>
            <a:endParaRPr lang="en-US" sz="2400" baseline="30000" dirty="0"/>
          </a:p>
        </p:txBody>
      </p:sp>
      <p:sp>
        <p:nvSpPr>
          <p:cNvPr id="5" name="TextBox 4"/>
          <p:cNvSpPr txBox="1"/>
          <p:nvPr/>
        </p:nvSpPr>
        <p:spPr>
          <a:xfrm>
            <a:off x="1115616" y="4886368"/>
            <a:ext cx="7416824" cy="461665"/>
          </a:xfrm>
          <a:prstGeom prst="rect">
            <a:avLst/>
          </a:prstGeom>
          <a:noFill/>
        </p:spPr>
        <p:txBody>
          <a:bodyPr wrap="square" rtlCol="0">
            <a:spAutoFit/>
          </a:bodyPr>
          <a:lstStyle/>
          <a:p>
            <a:r>
              <a:rPr lang="en-US" sz="2400" dirty="0"/>
              <a:t>SVD with some tricks to save computations</a:t>
            </a:r>
            <a:endParaRPr lang="el-GR" sz="2400" dirty="0"/>
          </a:p>
        </p:txBody>
      </p:sp>
    </p:spTree>
    <p:extLst>
      <p:ext uri="{BB962C8B-B14F-4D97-AF65-F5344CB8AC3E}">
        <p14:creationId xmlns:p14="http://schemas.microsoft.com/office/powerpoint/2010/main" val="435029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4EBEF-BE95-42C7-8EAB-83CC4CB93C6E}"/>
              </a:ext>
            </a:extLst>
          </p:cNvPr>
          <p:cNvSpPr>
            <a:spLocks noGrp="1"/>
          </p:cNvSpPr>
          <p:nvPr>
            <p:ph type="title"/>
          </p:nvPr>
        </p:nvSpPr>
        <p:spPr/>
        <p:txBody>
          <a:bodyPr/>
          <a:lstStyle/>
          <a:p>
            <a:r>
              <a:rPr lang="en-US" dirty="0"/>
              <a:t>Introduction to Neural Networks</a:t>
            </a:r>
          </a:p>
        </p:txBody>
      </p:sp>
      <p:sp>
        <p:nvSpPr>
          <p:cNvPr id="6" name="Text Placeholder 5">
            <a:extLst>
              <a:ext uri="{FF2B5EF4-FFF2-40B4-BE49-F238E27FC236}">
                <a16:creationId xmlns:a16="http://schemas.microsoft.com/office/drawing/2014/main" id="{06E011C1-A784-4EFE-BDA7-BDFE26E8C3B2}"/>
              </a:ext>
            </a:extLst>
          </p:cNvPr>
          <p:cNvSpPr>
            <a:spLocks noGrp="1"/>
          </p:cNvSpPr>
          <p:nvPr>
            <p:ph type="body" idx="1"/>
          </p:nvPr>
        </p:nvSpPr>
        <p:spPr/>
        <p:txBody>
          <a:bodyPr/>
          <a:lstStyle/>
          <a:p>
            <a:r>
              <a:rPr lang="en-US" dirty="0"/>
              <a:t>(Thanks to Philipp Koehn for the material borrowed from his slides)</a:t>
            </a:r>
          </a:p>
        </p:txBody>
      </p:sp>
      <p:sp>
        <p:nvSpPr>
          <p:cNvPr id="4" name="Slide Number Placeholder 3">
            <a:extLst>
              <a:ext uri="{FF2B5EF4-FFF2-40B4-BE49-F238E27FC236}">
                <a16:creationId xmlns:a16="http://schemas.microsoft.com/office/drawing/2014/main" id="{6ADD50A4-0E62-4B10-B7AB-71E924C8CA1D}"/>
              </a:ext>
            </a:extLst>
          </p:cNvPr>
          <p:cNvSpPr>
            <a:spLocks noGrp="1"/>
          </p:cNvSpPr>
          <p:nvPr>
            <p:ph type="sldNum" sz="quarter" idx="12"/>
          </p:nvPr>
        </p:nvSpPr>
        <p:spPr/>
        <p:txBody>
          <a:bodyPr/>
          <a:lstStyle/>
          <a:p>
            <a:fld id="{878E0B35-C73E-49DE-9EA0-4D9F6C87E107}" type="slidenum">
              <a:rPr lang="el-GR" smtClean="0"/>
              <a:pPr/>
              <a:t>24</a:t>
            </a:fld>
            <a:endParaRPr lang="el-GR"/>
          </a:p>
        </p:txBody>
      </p:sp>
    </p:spTree>
    <p:extLst>
      <p:ext uri="{BB962C8B-B14F-4D97-AF65-F5344CB8AC3E}">
        <p14:creationId xmlns:p14="http://schemas.microsoft.com/office/powerpoint/2010/main" val="400437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Classification</a:t>
            </a:r>
          </a:p>
        </p:txBody>
      </p:sp>
      <p:sp>
        <p:nvSpPr>
          <p:cNvPr id="9219" name="Content Placeholder 2"/>
          <p:cNvSpPr>
            <a:spLocks noGrp="1"/>
          </p:cNvSpPr>
          <p:nvPr>
            <p:ph idx="1"/>
          </p:nvPr>
        </p:nvSpPr>
        <p:spPr>
          <a:xfrm>
            <a:off x="457200" y="1372756"/>
            <a:ext cx="8058149" cy="567519"/>
          </a:xfrm>
        </p:spPr>
        <p:txBody>
          <a:bodyPr>
            <a:normAutofit fontScale="55000" lnSpcReduction="20000"/>
          </a:bodyPr>
          <a:lstStyle/>
          <a:p>
            <a:r>
              <a:rPr lang="en-US" b="1" dirty="0">
                <a:solidFill>
                  <a:srgbClr val="FF0000"/>
                </a:solidFill>
              </a:rPr>
              <a:t>Classification</a:t>
            </a:r>
            <a:r>
              <a:rPr lang="en-US" dirty="0"/>
              <a:t> is the task of </a:t>
            </a:r>
            <a:r>
              <a:rPr lang="en-US" b="1" i="1" dirty="0">
                <a:solidFill>
                  <a:schemeClr val="accent6">
                    <a:lumMod val="75000"/>
                  </a:schemeClr>
                </a:solidFill>
              </a:rPr>
              <a:t>learning </a:t>
            </a:r>
            <a:r>
              <a:rPr lang="en-US" b="1" i="1" dirty="0"/>
              <a:t>a target </a:t>
            </a:r>
            <a:r>
              <a:rPr lang="en-US" b="1" i="1" dirty="0">
                <a:solidFill>
                  <a:schemeClr val="accent6">
                    <a:lumMod val="75000"/>
                  </a:schemeClr>
                </a:solidFill>
              </a:rPr>
              <a:t>function</a:t>
            </a:r>
            <a:r>
              <a:rPr lang="en-US" b="1" i="1" dirty="0"/>
              <a:t> </a:t>
            </a:r>
            <a:r>
              <a:rPr lang="en-US" b="1" dirty="0">
                <a:solidFill>
                  <a:srgbClr val="0070C0"/>
                </a:solidFill>
              </a:rPr>
              <a:t>f</a:t>
            </a:r>
            <a:r>
              <a:rPr lang="en-US" dirty="0"/>
              <a:t> that maps attribute set </a:t>
            </a:r>
            <a:r>
              <a:rPr lang="en-US" b="1" dirty="0">
                <a:solidFill>
                  <a:srgbClr val="0070C0"/>
                </a:solidFill>
              </a:rPr>
              <a:t>x</a:t>
            </a:r>
            <a:r>
              <a:rPr lang="en-US" dirty="0"/>
              <a:t> to one of the predefined class labels </a:t>
            </a:r>
            <a:r>
              <a:rPr lang="en-US" b="1" dirty="0">
                <a:solidFill>
                  <a:srgbClr val="0070C0"/>
                </a:solidFill>
              </a:rPr>
              <a:t>y</a:t>
            </a:r>
          </a:p>
        </p:txBody>
      </p:sp>
      <p:grpSp>
        <p:nvGrpSpPr>
          <p:cNvPr id="5" name="Group 3"/>
          <p:cNvGrpSpPr>
            <a:grpSpLocks/>
          </p:cNvGrpSpPr>
          <p:nvPr/>
        </p:nvGrpSpPr>
        <p:grpSpPr bwMode="auto">
          <a:xfrm>
            <a:off x="1259632" y="2348880"/>
            <a:ext cx="2699147" cy="3246834"/>
            <a:chOff x="288" y="940"/>
            <a:chExt cx="2267" cy="2727"/>
          </a:xfrm>
        </p:grpSpPr>
        <p:graphicFrame>
          <p:nvGraphicFramePr>
            <p:cNvPr id="6" name="Object 4"/>
            <p:cNvGraphicFramePr>
              <a:graphicFrameLocks noChangeAspect="1"/>
            </p:cNvGraphicFramePr>
            <p:nvPr/>
          </p:nvGraphicFramePr>
          <p:xfrm>
            <a:off x="288" y="1344"/>
            <a:ext cx="2246" cy="2323"/>
          </p:xfrm>
          <a:graphic>
            <a:graphicData uri="http://schemas.openxmlformats.org/presentationml/2006/ole">
              <mc:AlternateContent xmlns:mc="http://schemas.openxmlformats.org/markup-compatibility/2006">
                <mc:Choice xmlns:v="urn:schemas-microsoft-com:vml" Requires="v">
                  <p:oleObj spid="_x0000_s44035" name="Document" r:id="rId3" imgW="5405040" imgH="5780160" progId="Word.Document.8">
                    <p:embed/>
                  </p:oleObj>
                </mc:Choice>
                <mc:Fallback>
                  <p:oleObj name="Document" r:id="rId3" imgW="5405040" imgH="5780160" progId="Word.Document.8">
                    <p:embed/>
                    <p:pic>
                      <p:nvPicPr>
                        <p:cNvPr id="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1344"/>
                          <a:ext cx="2246" cy="2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 Box 5"/>
            <p:cNvSpPr txBox="1">
              <a:spLocks noChangeArrowheads="1"/>
            </p:cNvSpPr>
            <p:nvPr/>
          </p:nvSpPr>
          <p:spPr bwMode="auto">
            <a:xfrm rot="19183191">
              <a:off x="680"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dirty="0">
                  <a:solidFill>
                    <a:srgbClr val="006600"/>
                  </a:solidFill>
                  <a:latin typeface="Arial" charset="0"/>
                </a:rPr>
                <a:t>categorical</a:t>
              </a:r>
              <a:endParaRPr lang="en-US" sz="1200" dirty="0">
                <a:solidFill>
                  <a:schemeClr val="bg2"/>
                </a:solidFill>
                <a:latin typeface="Arial" charset="0"/>
              </a:endParaRPr>
            </a:p>
          </p:txBody>
        </p:sp>
        <p:sp>
          <p:nvSpPr>
            <p:cNvPr id="8" name="Text Box 6"/>
            <p:cNvSpPr txBox="1">
              <a:spLocks noChangeArrowheads="1"/>
            </p:cNvSpPr>
            <p:nvPr/>
          </p:nvSpPr>
          <p:spPr bwMode="auto">
            <a:xfrm rot="19183191">
              <a:off x="1112"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categorical</a:t>
              </a:r>
              <a:endParaRPr lang="en-US" sz="1200">
                <a:solidFill>
                  <a:schemeClr val="bg2"/>
                </a:solidFill>
                <a:latin typeface="Arial" charset="0"/>
              </a:endParaRPr>
            </a:p>
          </p:txBody>
        </p:sp>
        <p:sp>
          <p:nvSpPr>
            <p:cNvPr id="9" name="Text Box 7"/>
            <p:cNvSpPr txBox="1">
              <a:spLocks noChangeArrowheads="1"/>
            </p:cNvSpPr>
            <p:nvPr/>
          </p:nvSpPr>
          <p:spPr bwMode="auto">
            <a:xfrm rot="19183191">
              <a:off x="1646"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continuous</a:t>
              </a:r>
              <a:endParaRPr lang="en-US" sz="1200">
                <a:solidFill>
                  <a:schemeClr val="bg2"/>
                </a:solidFill>
                <a:latin typeface="Arial" charset="0"/>
              </a:endParaRPr>
            </a:p>
          </p:txBody>
        </p:sp>
        <p:sp>
          <p:nvSpPr>
            <p:cNvPr id="10" name="Text Box 8"/>
            <p:cNvSpPr txBox="1">
              <a:spLocks noChangeArrowheads="1"/>
            </p:cNvSpPr>
            <p:nvPr/>
          </p:nvSpPr>
          <p:spPr bwMode="auto">
            <a:xfrm rot="19183191">
              <a:off x="2106" y="1036"/>
              <a:ext cx="449"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class</a:t>
              </a:r>
              <a:endParaRPr lang="en-US" sz="1200">
                <a:solidFill>
                  <a:schemeClr val="bg2"/>
                </a:solidFill>
                <a:latin typeface="Arial" charset="0"/>
              </a:endParaRPr>
            </a:p>
          </p:txBody>
        </p:sp>
      </p:grpSp>
      <p:sp>
        <p:nvSpPr>
          <p:cNvPr id="2" name="TextBox 1"/>
          <p:cNvSpPr txBox="1"/>
          <p:nvPr/>
        </p:nvSpPr>
        <p:spPr>
          <a:xfrm>
            <a:off x="3934967" y="2756274"/>
            <a:ext cx="3500061" cy="1015663"/>
          </a:xfrm>
          <a:prstGeom prst="rect">
            <a:avLst/>
          </a:prstGeom>
          <a:noFill/>
        </p:spPr>
        <p:txBody>
          <a:bodyPr wrap="none" rtlCol="0">
            <a:spAutoFit/>
          </a:bodyPr>
          <a:lstStyle/>
          <a:p>
            <a:r>
              <a:rPr lang="en-US" sz="1500" dirty="0"/>
              <a:t>One of the attributes is the </a:t>
            </a:r>
            <a:r>
              <a:rPr lang="en-US" sz="1500" dirty="0">
                <a:solidFill>
                  <a:schemeClr val="accent6">
                    <a:lumMod val="75000"/>
                  </a:schemeClr>
                </a:solidFill>
              </a:rPr>
              <a:t>class attribute</a:t>
            </a:r>
          </a:p>
          <a:p>
            <a:r>
              <a:rPr lang="en-US" sz="1500" dirty="0"/>
              <a:t>	In this case: Cheat</a:t>
            </a:r>
          </a:p>
          <a:p>
            <a:endParaRPr lang="en-US" sz="1500" dirty="0"/>
          </a:p>
          <a:p>
            <a:r>
              <a:rPr lang="en-US" sz="1500" dirty="0"/>
              <a:t>Two </a:t>
            </a:r>
            <a:r>
              <a:rPr lang="en-US" sz="1500" dirty="0">
                <a:solidFill>
                  <a:srgbClr val="0070C0"/>
                </a:solidFill>
              </a:rPr>
              <a:t>class labels </a:t>
            </a:r>
            <a:r>
              <a:rPr lang="en-US" sz="1500" dirty="0"/>
              <a:t>(or</a:t>
            </a:r>
            <a:r>
              <a:rPr lang="en-US" sz="1500" dirty="0">
                <a:solidFill>
                  <a:srgbClr val="0070C0"/>
                </a:solidFill>
              </a:rPr>
              <a:t> classes</a:t>
            </a:r>
            <a:r>
              <a:rPr lang="en-US" sz="1500" dirty="0"/>
              <a:t>): </a:t>
            </a:r>
            <a:r>
              <a:rPr lang="en-US" sz="1500" dirty="0">
                <a:solidFill>
                  <a:srgbClr val="FF0000"/>
                </a:solidFill>
              </a:rPr>
              <a:t>Yes (1), No (0)</a:t>
            </a:r>
          </a:p>
        </p:txBody>
      </p:sp>
      <p:pic>
        <p:nvPicPr>
          <p:cNvPr id="11" name="Picture 2"/>
          <p:cNvPicPr>
            <a:picLocks noChangeAspect="1" noChangeArrowheads="1"/>
          </p:cNvPicPr>
          <p:nvPr/>
        </p:nvPicPr>
        <p:blipFill>
          <a:blip r:embed="rId5" cstate="print"/>
          <a:srcRect/>
          <a:stretch>
            <a:fillRect/>
          </a:stretch>
        </p:blipFill>
        <p:spPr>
          <a:xfrm>
            <a:off x="3857230" y="3995514"/>
            <a:ext cx="4017092" cy="1037749"/>
          </a:xfrm>
          <a:prstGeom prst="rect">
            <a:avLst/>
          </a:prstGeom>
        </p:spPr>
      </p:pic>
    </p:spTree>
    <p:extLst>
      <p:ext uri="{BB962C8B-B14F-4D97-AF65-F5344CB8AC3E}">
        <p14:creationId xmlns:p14="http://schemas.microsoft.com/office/powerpoint/2010/main" val="285646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p:txBody>
          <a:bodyPr/>
          <a:lstStyle/>
          <a:p>
            <a:r>
              <a:rPr lang="en-US"/>
              <a:t>Illustrating Classification Task</a:t>
            </a:r>
          </a:p>
        </p:txBody>
      </p:sp>
      <p:graphicFrame>
        <p:nvGraphicFramePr>
          <p:cNvPr id="828442" name="Object 26"/>
          <p:cNvGraphicFramePr>
            <a:graphicFrameLocks noGrp="1" noChangeAspect="1"/>
          </p:cNvGraphicFramePr>
          <p:nvPr>
            <p:ph idx="1"/>
          </p:nvPr>
        </p:nvGraphicFramePr>
        <p:xfrm>
          <a:off x="2056210" y="2000250"/>
          <a:ext cx="5100638" cy="3886200"/>
        </p:xfrm>
        <a:graphic>
          <a:graphicData uri="http://schemas.openxmlformats.org/presentationml/2006/ole">
            <mc:AlternateContent xmlns:mc="http://schemas.openxmlformats.org/markup-compatibility/2006">
              <mc:Choice xmlns:v="urn:schemas-microsoft-com:vml" Requires="v">
                <p:oleObj spid="_x0000_s45059" name="Visio" r:id="rId3" imgW="8529300" imgH="6498656" progId="Visio.Drawing.11">
                  <p:embed/>
                </p:oleObj>
              </mc:Choice>
              <mc:Fallback>
                <p:oleObj name="Visio" r:id="rId3" imgW="8529300" imgH="6498656" progId="Visio.Drawing.11">
                  <p:embed/>
                  <p:pic>
                    <p:nvPicPr>
                      <p:cNvPr id="828442" name="Object 26"/>
                      <p:cNvPicPr>
                        <a:picLocks noChangeAspect="1" noChangeArrowheads="1"/>
                      </p:cNvPicPr>
                      <p:nvPr/>
                    </p:nvPicPr>
                    <p:blipFill>
                      <a:blip r:embed="rId4"/>
                      <a:srcRect/>
                      <a:stretch>
                        <a:fillRect/>
                      </a:stretch>
                    </p:blipFill>
                    <p:spPr bwMode="auto">
                      <a:xfrm>
                        <a:off x="2056210" y="2000250"/>
                        <a:ext cx="51006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19768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p:txBody>
          <a:bodyPr/>
          <a:lstStyle/>
          <a:p>
            <a:r>
              <a:rPr lang="en-US" dirty="0"/>
              <a:t>Example of a Model</a:t>
            </a:r>
          </a:p>
        </p:txBody>
      </p:sp>
      <p:grpSp>
        <p:nvGrpSpPr>
          <p:cNvPr id="889859" name="Group 3"/>
          <p:cNvGrpSpPr>
            <a:grpSpLocks/>
          </p:cNvGrpSpPr>
          <p:nvPr/>
        </p:nvGrpSpPr>
        <p:grpSpPr bwMode="auto">
          <a:xfrm>
            <a:off x="1314451" y="2077641"/>
            <a:ext cx="2699147" cy="3246834"/>
            <a:chOff x="288" y="940"/>
            <a:chExt cx="2267" cy="2727"/>
          </a:xfrm>
        </p:grpSpPr>
        <p:graphicFrame>
          <p:nvGraphicFramePr>
            <p:cNvPr id="889860" name="Object 4"/>
            <p:cNvGraphicFramePr>
              <a:graphicFrameLocks noChangeAspect="1"/>
            </p:cNvGraphicFramePr>
            <p:nvPr/>
          </p:nvGraphicFramePr>
          <p:xfrm>
            <a:off x="288" y="1344"/>
            <a:ext cx="2246" cy="2323"/>
          </p:xfrm>
          <a:graphic>
            <a:graphicData uri="http://schemas.openxmlformats.org/presentationml/2006/ole">
              <mc:AlternateContent xmlns:mc="http://schemas.openxmlformats.org/markup-compatibility/2006">
                <mc:Choice xmlns:v="urn:schemas-microsoft-com:vml" Requires="v">
                  <p:oleObj spid="_x0000_s46083" name="Document" r:id="rId3" imgW="5405040" imgH="5780160" progId="Word.Document.8">
                    <p:embed/>
                  </p:oleObj>
                </mc:Choice>
                <mc:Fallback>
                  <p:oleObj name="Document" r:id="rId3" imgW="5405040" imgH="5780160" progId="Word.Document.8">
                    <p:embed/>
                    <p:pic>
                      <p:nvPicPr>
                        <p:cNvPr id="88986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1344"/>
                          <a:ext cx="2246" cy="2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89861" name="Text Box 5"/>
            <p:cNvSpPr txBox="1">
              <a:spLocks noChangeArrowheads="1"/>
            </p:cNvSpPr>
            <p:nvPr/>
          </p:nvSpPr>
          <p:spPr bwMode="auto">
            <a:xfrm rot="19183191">
              <a:off x="680"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categorical</a:t>
              </a:r>
              <a:endParaRPr lang="en-US" sz="1200">
                <a:solidFill>
                  <a:schemeClr val="bg2"/>
                </a:solidFill>
                <a:latin typeface="Arial" charset="0"/>
              </a:endParaRPr>
            </a:p>
          </p:txBody>
        </p:sp>
        <p:sp>
          <p:nvSpPr>
            <p:cNvPr id="889862" name="Text Box 6"/>
            <p:cNvSpPr txBox="1">
              <a:spLocks noChangeArrowheads="1"/>
            </p:cNvSpPr>
            <p:nvPr/>
          </p:nvSpPr>
          <p:spPr bwMode="auto">
            <a:xfrm rot="19183191">
              <a:off x="1112"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categorical</a:t>
              </a:r>
              <a:endParaRPr lang="en-US" sz="1200">
                <a:solidFill>
                  <a:schemeClr val="bg2"/>
                </a:solidFill>
                <a:latin typeface="Arial" charset="0"/>
              </a:endParaRPr>
            </a:p>
          </p:txBody>
        </p:sp>
        <p:sp>
          <p:nvSpPr>
            <p:cNvPr id="889863" name="Text Box 7"/>
            <p:cNvSpPr txBox="1">
              <a:spLocks noChangeArrowheads="1"/>
            </p:cNvSpPr>
            <p:nvPr/>
          </p:nvSpPr>
          <p:spPr bwMode="auto">
            <a:xfrm rot="19183191">
              <a:off x="1646" y="940"/>
              <a:ext cx="777"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continuous</a:t>
              </a:r>
              <a:endParaRPr lang="en-US" sz="1200">
                <a:solidFill>
                  <a:schemeClr val="bg2"/>
                </a:solidFill>
                <a:latin typeface="Arial" charset="0"/>
              </a:endParaRPr>
            </a:p>
          </p:txBody>
        </p:sp>
        <p:sp>
          <p:nvSpPr>
            <p:cNvPr id="889864" name="Text Box 8"/>
            <p:cNvSpPr txBox="1">
              <a:spLocks noChangeArrowheads="1"/>
            </p:cNvSpPr>
            <p:nvPr/>
          </p:nvSpPr>
          <p:spPr bwMode="auto">
            <a:xfrm rot="19183191">
              <a:off x="2106" y="1036"/>
              <a:ext cx="449" cy="2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006600"/>
                  </a:solidFill>
                  <a:latin typeface="Arial" charset="0"/>
                </a:rPr>
                <a:t>class</a:t>
              </a:r>
              <a:endParaRPr lang="en-US" sz="1200">
                <a:solidFill>
                  <a:schemeClr val="bg2"/>
                </a:solidFill>
                <a:latin typeface="Arial" charset="0"/>
              </a:endParaRPr>
            </a:p>
          </p:txBody>
        </p:sp>
      </p:grpSp>
      <p:sp>
        <p:nvSpPr>
          <p:cNvPr id="889865" name="Line 9"/>
          <p:cNvSpPr>
            <a:spLocks noChangeShapeType="1"/>
          </p:cNvSpPr>
          <p:nvPr/>
        </p:nvSpPr>
        <p:spPr bwMode="auto">
          <a:xfrm>
            <a:off x="6367463" y="4441031"/>
            <a:ext cx="182166" cy="39528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6" name="Line 10"/>
          <p:cNvSpPr>
            <a:spLocks noChangeShapeType="1"/>
          </p:cNvSpPr>
          <p:nvPr/>
        </p:nvSpPr>
        <p:spPr bwMode="auto">
          <a:xfrm flipH="1">
            <a:off x="5519737" y="4441031"/>
            <a:ext cx="242888" cy="39528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7" name="Line 11"/>
          <p:cNvSpPr>
            <a:spLocks noChangeShapeType="1"/>
          </p:cNvSpPr>
          <p:nvPr/>
        </p:nvSpPr>
        <p:spPr bwMode="auto">
          <a:xfrm flipH="1">
            <a:off x="6004323" y="3845719"/>
            <a:ext cx="302419" cy="396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8" name="Line 12"/>
          <p:cNvSpPr>
            <a:spLocks noChangeShapeType="1"/>
          </p:cNvSpPr>
          <p:nvPr/>
        </p:nvSpPr>
        <p:spPr bwMode="auto">
          <a:xfrm>
            <a:off x="6912769" y="3845719"/>
            <a:ext cx="363141" cy="39647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69" name="Line 13"/>
          <p:cNvSpPr>
            <a:spLocks noChangeShapeType="1"/>
          </p:cNvSpPr>
          <p:nvPr/>
        </p:nvSpPr>
        <p:spPr bwMode="auto">
          <a:xfrm>
            <a:off x="6125766" y="3300412"/>
            <a:ext cx="423863" cy="34766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0" name="Line 14"/>
          <p:cNvSpPr>
            <a:spLocks noChangeShapeType="1"/>
          </p:cNvSpPr>
          <p:nvPr/>
        </p:nvSpPr>
        <p:spPr bwMode="auto">
          <a:xfrm flipH="1">
            <a:off x="5095875" y="3300412"/>
            <a:ext cx="423863" cy="347663"/>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1" name="Text Box 15"/>
          <p:cNvSpPr txBox="1">
            <a:spLocks noChangeArrowheads="1"/>
          </p:cNvSpPr>
          <p:nvPr/>
        </p:nvSpPr>
        <p:spPr bwMode="auto">
          <a:xfrm>
            <a:off x="5484020" y="3102769"/>
            <a:ext cx="702469" cy="276999"/>
          </a:xfrm>
          <a:prstGeom prst="rect">
            <a:avLst/>
          </a:prstGeom>
          <a:solidFill>
            <a:srgbClr val="FFFF00"/>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2D1993"/>
                </a:solidFill>
                <a:latin typeface="Arial" charset="0"/>
              </a:rPr>
              <a:t>Refund</a:t>
            </a:r>
            <a:endParaRPr lang="en-US" sz="1200">
              <a:solidFill>
                <a:schemeClr val="bg2"/>
              </a:solidFill>
              <a:latin typeface="Arial" charset="0"/>
            </a:endParaRPr>
          </a:p>
        </p:txBody>
      </p:sp>
      <p:sp>
        <p:nvSpPr>
          <p:cNvPr id="889872" name="Text Box 16"/>
          <p:cNvSpPr txBox="1">
            <a:spLocks noChangeArrowheads="1"/>
          </p:cNvSpPr>
          <p:nvPr/>
        </p:nvSpPr>
        <p:spPr bwMode="auto">
          <a:xfrm>
            <a:off x="6246019" y="3648076"/>
            <a:ext cx="701279" cy="276999"/>
          </a:xfrm>
          <a:prstGeom prst="rect">
            <a:avLst/>
          </a:prstGeom>
          <a:solidFill>
            <a:srgbClr val="FFFF00"/>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2D1993"/>
                </a:solidFill>
                <a:latin typeface="Arial" charset="0"/>
              </a:rPr>
              <a:t>MarSt</a:t>
            </a:r>
            <a:endParaRPr lang="en-US" sz="1200">
              <a:solidFill>
                <a:schemeClr val="bg2"/>
              </a:solidFill>
              <a:latin typeface="Arial" charset="0"/>
            </a:endParaRPr>
          </a:p>
        </p:txBody>
      </p:sp>
      <p:sp>
        <p:nvSpPr>
          <p:cNvPr id="889873" name="Text Box 17"/>
          <p:cNvSpPr txBox="1">
            <a:spLocks noChangeArrowheads="1"/>
          </p:cNvSpPr>
          <p:nvPr/>
        </p:nvSpPr>
        <p:spPr bwMode="auto">
          <a:xfrm>
            <a:off x="5701905" y="4242198"/>
            <a:ext cx="726281" cy="276999"/>
          </a:xfrm>
          <a:prstGeom prst="rect">
            <a:avLst/>
          </a:prstGeom>
          <a:solidFill>
            <a:srgbClr val="FFFF00"/>
          </a:solidFill>
          <a:ln w="127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2D1993"/>
                </a:solidFill>
                <a:latin typeface="Arial" charset="0"/>
              </a:rPr>
              <a:t>TaxInc</a:t>
            </a:r>
            <a:endParaRPr lang="en-US" sz="1200">
              <a:solidFill>
                <a:schemeClr val="bg2"/>
              </a:solidFill>
              <a:latin typeface="Arial" charset="0"/>
            </a:endParaRPr>
          </a:p>
        </p:txBody>
      </p:sp>
      <p:sp>
        <p:nvSpPr>
          <p:cNvPr id="889874" name="AutoShape 18"/>
          <p:cNvSpPr>
            <a:spLocks noChangeArrowheads="1"/>
          </p:cNvSpPr>
          <p:nvPr/>
        </p:nvSpPr>
        <p:spPr bwMode="auto">
          <a:xfrm>
            <a:off x="6397228" y="4833939"/>
            <a:ext cx="470297" cy="275035"/>
          </a:xfrm>
          <a:prstGeom prst="roundRect">
            <a:avLst>
              <a:gd name="adj" fmla="val 16769"/>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5" name="Text Box 19"/>
          <p:cNvSpPr txBox="1">
            <a:spLocks noChangeArrowheads="1"/>
          </p:cNvSpPr>
          <p:nvPr/>
        </p:nvSpPr>
        <p:spPr bwMode="auto">
          <a:xfrm>
            <a:off x="6340079" y="4833938"/>
            <a:ext cx="51435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YES</a:t>
            </a:r>
            <a:endParaRPr lang="en-US" sz="1200">
              <a:solidFill>
                <a:schemeClr val="bg2"/>
              </a:solidFill>
              <a:latin typeface="Arial" charset="0"/>
            </a:endParaRPr>
          </a:p>
        </p:txBody>
      </p:sp>
      <p:sp>
        <p:nvSpPr>
          <p:cNvPr id="889876" name="AutoShape 20"/>
          <p:cNvSpPr>
            <a:spLocks noChangeArrowheads="1"/>
          </p:cNvSpPr>
          <p:nvPr/>
        </p:nvSpPr>
        <p:spPr bwMode="auto">
          <a:xfrm>
            <a:off x="5278041" y="4847036"/>
            <a:ext cx="490538" cy="272653"/>
          </a:xfrm>
          <a:prstGeom prst="roundRect">
            <a:avLst>
              <a:gd name="adj" fmla="val 16667"/>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7" name="Text Box 21"/>
          <p:cNvSpPr txBox="1">
            <a:spLocks noChangeArrowheads="1"/>
          </p:cNvSpPr>
          <p:nvPr/>
        </p:nvSpPr>
        <p:spPr bwMode="auto">
          <a:xfrm>
            <a:off x="5326276" y="4836319"/>
            <a:ext cx="4154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NO</a:t>
            </a:r>
            <a:endParaRPr lang="en-US" sz="1200">
              <a:solidFill>
                <a:schemeClr val="bg2"/>
              </a:solidFill>
              <a:latin typeface="Arial" charset="0"/>
            </a:endParaRPr>
          </a:p>
        </p:txBody>
      </p:sp>
      <p:sp>
        <p:nvSpPr>
          <p:cNvPr id="889878" name="AutoShape 22"/>
          <p:cNvSpPr>
            <a:spLocks noChangeArrowheads="1"/>
          </p:cNvSpPr>
          <p:nvPr/>
        </p:nvSpPr>
        <p:spPr bwMode="auto">
          <a:xfrm>
            <a:off x="4854179" y="3658791"/>
            <a:ext cx="514350" cy="260747"/>
          </a:xfrm>
          <a:prstGeom prst="roundRect">
            <a:avLst>
              <a:gd name="adj" fmla="val 16667"/>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79" name="Text Box 23"/>
          <p:cNvSpPr txBox="1">
            <a:spLocks noChangeArrowheads="1"/>
          </p:cNvSpPr>
          <p:nvPr/>
        </p:nvSpPr>
        <p:spPr bwMode="auto">
          <a:xfrm>
            <a:off x="4901223" y="3648076"/>
            <a:ext cx="4154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NO</a:t>
            </a:r>
            <a:endParaRPr lang="en-US" sz="1200">
              <a:solidFill>
                <a:srgbClr val="00FFFF"/>
              </a:solidFill>
              <a:latin typeface="Arial" charset="0"/>
            </a:endParaRPr>
          </a:p>
        </p:txBody>
      </p:sp>
      <p:sp>
        <p:nvSpPr>
          <p:cNvPr id="889880" name="AutoShape 24"/>
          <p:cNvSpPr>
            <a:spLocks noChangeArrowheads="1"/>
          </p:cNvSpPr>
          <p:nvPr/>
        </p:nvSpPr>
        <p:spPr bwMode="auto">
          <a:xfrm>
            <a:off x="7025879" y="4262438"/>
            <a:ext cx="514350" cy="285750"/>
          </a:xfrm>
          <a:prstGeom prst="roundRect">
            <a:avLst>
              <a:gd name="adj" fmla="val 16667"/>
            </a:avLst>
          </a:prstGeom>
          <a:solidFill>
            <a:srgbClr val="33CCFF"/>
          </a:solidFill>
          <a:ln>
            <a:noFill/>
          </a:ln>
          <a:effectLst/>
          <a:extLs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81" name="Text Box 25"/>
          <p:cNvSpPr txBox="1">
            <a:spLocks noChangeArrowheads="1"/>
          </p:cNvSpPr>
          <p:nvPr/>
        </p:nvSpPr>
        <p:spPr bwMode="auto">
          <a:xfrm>
            <a:off x="7058636" y="4262438"/>
            <a:ext cx="415499"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buClr>
                <a:schemeClr val="accent2"/>
              </a:buClr>
              <a:buSzPct val="75000"/>
              <a:buFont typeface="Monotype Sorts" pitchFamily="2" charset="2"/>
              <a:buNone/>
            </a:pPr>
            <a:r>
              <a:rPr lang="en-US" sz="1200">
                <a:solidFill>
                  <a:srgbClr val="800000"/>
                </a:solidFill>
                <a:latin typeface="Arial" charset="0"/>
              </a:rPr>
              <a:t>NO</a:t>
            </a:r>
            <a:endParaRPr lang="en-US" sz="1200">
              <a:solidFill>
                <a:schemeClr val="bg2"/>
              </a:solidFill>
              <a:latin typeface="Arial" charset="0"/>
            </a:endParaRPr>
          </a:p>
        </p:txBody>
      </p:sp>
      <p:sp>
        <p:nvSpPr>
          <p:cNvPr id="889882" name="Text Box 26"/>
          <p:cNvSpPr txBox="1">
            <a:spLocks noChangeArrowheads="1"/>
          </p:cNvSpPr>
          <p:nvPr/>
        </p:nvSpPr>
        <p:spPr bwMode="auto">
          <a:xfrm>
            <a:off x="4903707" y="3300413"/>
            <a:ext cx="43505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Yes</a:t>
            </a:r>
            <a:endParaRPr lang="en-US" sz="1200">
              <a:solidFill>
                <a:schemeClr val="bg2"/>
              </a:solidFill>
              <a:latin typeface="Arial" charset="0"/>
            </a:endParaRPr>
          </a:p>
        </p:txBody>
      </p:sp>
      <p:sp>
        <p:nvSpPr>
          <p:cNvPr id="889883" name="Text Box 27"/>
          <p:cNvSpPr txBox="1">
            <a:spLocks noChangeArrowheads="1"/>
          </p:cNvSpPr>
          <p:nvPr/>
        </p:nvSpPr>
        <p:spPr bwMode="auto">
          <a:xfrm>
            <a:off x="6289649" y="3300413"/>
            <a:ext cx="380232"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No</a:t>
            </a:r>
            <a:endParaRPr lang="en-US" sz="1200">
              <a:solidFill>
                <a:schemeClr val="bg2"/>
              </a:solidFill>
              <a:latin typeface="Arial" charset="0"/>
            </a:endParaRPr>
          </a:p>
        </p:txBody>
      </p:sp>
      <p:sp>
        <p:nvSpPr>
          <p:cNvPr id="889884" name="Text Box 28"/>
          <p:cNvSpPr txBox="1">
            <a:spLocks noChangeArrowheads="1"/>
          </p:cNvSpPr>
          <p:nvPr/>
        </p:nvSpPr>
        <p:spPr bwMode="auto">
          <a:xfrm>
            <a:off x="7025081" y="3874294"/>
            <a:ext cx="74732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Married</a:t>
            </a:r>
            <a:r>
              <a:rPr lang="en-US" sz="1200">
                <a:solidFill>
                  <a:schemeClr val="bg2"/>
                </a:solidFill>
                <a:latin typeface="Arial" charset="0"/>
              </a:rPr>
              <a:t> </a:t>
            </a:r>
          </a:p>
        </p:txBody>
      </p:sp>
      <p:sp>
        <p:nvSpPr>
          <p:cNvPr id="889885" name="Text Box 29"/>
          <p:cNvSpPr txBox="1">
            <a:spLocks noChangeArrowheads="1"/>
          </p:cNvSpPr>
          <p:nvPr/>
        </p:nvSpPr>
        <p:spPr bwMode="auto">
          <a:xfrm>
            <a:off x="5357619" y="3895726"/>
            <a:ext cx="1300357"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Single, Divorced</a:t>
            </a:r>
            <a:endParaRPr lang="en-US" sz="1200">
              <a:solidFill>
                <a:schemeClr val="bg2"/>
              </a:solidFill>
              <a:latin typeface="Arial" charset="0"/>
            </a:endParaRPr>
          </a:p>
        </p:txBody>
      </p:sp>
      <p:sp>
        <p:nvSpPr>
          <p:cNvPr id="889886" name="Text Box 30"/>
          <p:cNvSpPr txBox="1">
            <a:spLocks noChangeArrowheads="1"/>
          </p:cNvSpPr>
          <p:nvPr/>
        </p:nvSpPr>
        <p:spPr bwMode="auto">
          <a:xfrm>
            <a:off x="5078341" y="4489848"/>
            <a:ext cx="59022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&lt; 80K</a:t>
            </a:r>
            <a:endParaRPr lang="en-US" sz="1200">
              <a:solidFill>
                <a:schemeClr val="bg2"/>
              </a:solidFill>
              <a:latin typeface="Arial" charset="0"/>
            </a:endParaRPr>
          </a:p>
        </p:txBody>
      </p:sp>
      <p:sp>
        <p:nvSpPr>
          <p:cNvPr id="889887" name="Text Box 31"/>
          <p:cNvSpPr txBox="1">
            <a:spLocks noChangeArrowheads="1"/>
          </p:cNvSpPr>
          <p:nvPr/>
        </p:nvSpPr>
        <p:spPr bwMode="auto">
          <a:xfrm>
            <a:off x="6409460" y="4489848"/>
            <a:ext cx="590226"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r">
              <a:spcBef>
                <a:spcPct val="20000"/>
              </a:spcBef>
              <a:buClr>
                <a:schemeClr val="accent2"/>
              </a:buClr>
              <a:buSzPct val="75000"/>
              <a:buFont typeface="Monotype Sorts" pitchFamily="2" charset="2"/>
              <a:buNone/>
            </a:pPr>
            <a:r>
              <a:rPr lang="en-US" sz="1200">
                <a:latin typeface="Arial" charset="0"/>
              </a:rPr>
              <a:t>&gt; 80K</a:t>
            </a:r>
            <a:endParaRPr lang="en-US" sz="1200">
              <a:solidFill>
                <a:schemeClr val="bg2"/>
              </a:solidFill>
              <a:latin typeface="Arial" charset="0"/>
            </a:endParaRPr>
          </a:p>
        </p:txBody>
      </p:sp>
      <p:sp>
        <p:nvSpPr>
          <p:cNvPr id="889890" name="AutoShape 34"/>
          <p:cNvSpPr>
            <a:spLocks noChangeArrowheads="1"/>
          </p:cNvSpPr>
          <p:nvPr/>
        </p:nvSpPr>
        <p:spPr bwMode="auto">
          <a:xfrm>
            <a:off x="4000500" y="3919538"/>
            <a:ext cx="685800" cy="220266"/>
          </a:xfrm>
          <a:prstGeom prst="rightArrow">
            <a:avLst>
              <a:gd name="adj1" fmla="val 50000"/>
              <a:gd name="adj2" fmla="val 77838"/>
            </a:avLst>
          </a:prstGeom>
          <a:solidFill>
            <a:srgbClr val="CC0000"/>
          </a:solidFill>
          <a:ln w="1270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89892" name="Text Box 36"/>
          <p:cNvSpPr txBox="1">
            <a:spLocks noChangeArrowheads="1"/>
          </p:cNvSpPr>
          <p:nvPr/>
        </p:nvSpPr>
        <p:spPr bwMode="auto">
          <a:xfrm>
            <a:off x="1714500" y="5462588"/>
            <a:ext cx="18859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lnSpc>
                <a:spcPct val="80000"/>
              </a:lnSpc>
              <a:spcBef>
                <a:spcPct val="20000"/>
              </a:spcBef>
              <a:buClr>
                <a:schemeClr val="accent2"/>
              </a:buClr>
              <a:buSzPct val="75000"/>
              <a:buFont typeface="Monotype Sorts" pitchFamily="2" charset="2"/>
              <a:buNone/>
            </a:pPr>
            <a:r>
              <a:rPr lang="en-US" sz="1500">
                <a:solidFill>
                  <a:schemeClr val="tx2"/>
                </a:solidFill>
                <a:latin typeface="Arial" charset="0"/>
              </a:rPr>
              <a:t>Training Data</a:t>
            </a:r>
            <a:endParaRPr lang="en-US" sz="1500">
              <a:solidFill>
                <a:schemeClr val="bg2"/>
              </a:solidFill>
              <a:latin typeface="Arial" charset="0"/>
            </a:endParaRPr>
          </a:p>
        </p:txBody>
      </p:sp>
      <p:sp>
        <p:nvSpPr>
          <p:cNvPr id="889893" name="Text Box 37"/>
          <p:cNvSpPr txBox="1">
            <a:spLocks noChangeArrowheads="1"/>
          </p:cNvSpPr>
          <p:nvPr/>
        </p:nvSpPr>
        <p:spPr bwMode="auto">
          <a:xfrm>
            <a:off x="4914900" y="5438776"/>
            <a:ext cx="2343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lnSpc>
                <a:spcPct val="80000"/>
              </a:lnSpc>
              <a:spcBef>
                <a:spcPct val="20000"/>
              </a:spcBef>
              <a:buClr>
                <a:schemeClr val="accent2"/>
              </a:buClr>
              <a:buSzPct val="75000"/>
              <a:buFont typeface="Monotype Sorts" pitchFamily="2" charset="2"/>
              <a:buNone/>
            </a:pPr>
            <a:r>
              <a:rPr lang="en-US" sz="1500">
                <a:solidFill>
                  <a:schemeClr val="tx2"/>
                </a:solidFill>
                <a:latin typeface="Arial" charset="0"/>
              </a:rPr>
              <a:t>Model:  Decision Tree</a:t>
            </a:r>
            <a:endParaRPr lang="en-US" sz="1500">
              <a:solidFill>
                <a:schemeClr val="bg2"/>
              </a:solidFill>
              <a:latin typeface="Arial" charset="0"/>
            </a:endParaRPr>
          </a:p>
        </p:txBody>
      </p:sp>
    </p:spTree>
    <p:extLst>
      <p:ext uri="{BB962C8B-B14F-4D97-AF65-F5344CB8AC3E}">
        <p14:creationId xmlns:p14="http://schemas.microsoft.com/office/powerpoint/2010/main" val="2140264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35F8-7441-437C-92F0-B5AF8DDE011A}"/>
              </a:ext>
            </a:extLst>
          </p:cNvPr>
          <p:cNvSpPr>
            <a:spLocks noGrp="1"/>
          </p:cNvSpPr>
          <p:nvPr>
            <p:ph type="title"/>
          </p:nvPr>
        </p:nvSpPr>
        <p:spPr/>
        <p:txBody>
          <a:bodyPr/>
          <a:lstStyle/>
          <a:p>
            <a:r>
              <a:rPr lang="en-US" dirty="0"/>
              <a:t>Classification in Networks</a:t>
            </a:r>
          </a:p>
        </p:txBody>
      </p:sp>
      <p:sp>
        <p:nvSpPr>
          <p:cNvPr id="4" name="Content Placeholder 3">
            <a:extLst>
              <a:ext uri="{FF2B5EF4-FFF2-40B4-BE49-F238E27FC236}">
                <a16:creationId xmlns:a16="http://schemas.microsoft.com/office/drawing/2014/main" id="{8B45DB9A-B6F9-405F-A515-B322074E5427}"/>
              </a:ext>
            </a:extLst>
          </p:cNvPr>
          <p:cNvSpPr>
            <a:spLocks noGrp="1"/>
          </p:cNvSpPr>
          <p:nvPr>
            <p:ph idx="1"/>
          </p:nvPr>
        </p:nvSpPr>
        <p:spPr/>
        <p:txBody>
          <a:bodyPr>
            <a:normAutofit fontScale="85000" lnSpcReduction="20000"/>
          </a:bodyPr>
          <a:lstStyle/>
          <a:p>
            <a:r>
              <a:rPr lang="en-US" dirty="0"/>
              <a:t>There are various problems in network analysis that can be mapped to a classification problem:</a:t>
            </a:r>
          </a:p>
          <a:p>
            <a:pPr lvl="1"/>
            <a:r>
              <a:rPr lang="en-US" dirty="0">
                <a:solidFill>
                  <a:schemeClr val="accent6">
                    <a:lumMod val="75000"/>
                  </a:schemeClr>
                </a:solidFill>
              </a:rPr>
              <a:t>Link prediction</a:t>
            </a:r>
            <a:r>
              <a:rPr lang="en-US" dirty="0"/>
              <a:t>: Predict 0/1 for missing edges, whether they will appear or not in the future.</a:t>
            </a:r>
          </a:p>
          <a:p>
            <a:pPr lvl="1"/>
            <a:r>
              <a:rPr lang="en-US" dirty="0">
                <a:solidFill>
                  <a:schemeClr val="accent6">
                    <a:lumMod val="75000"/>
                  </a:schemeClr>
                </a:solidFill>
              </a:rPr>
              <a:t>Node classification</a:t>
            </a:r>
            <a:r>
              <a:rPr lang="en-US" dirty="0"/>
              <a:t>: Classify nodes as democrat-republican/spammers-legitimate/other categories</a:t>
            </a:r>
          </a:p>
          <a:p>
            <a:pPr lvl="2"/>
            <a:r>
              <a:rPr lang="en-US" dirty="0"/>
              <a:t>Use node features but also neighborhood and structural features</a:t>
            </a:r>
          </a:p>
          <a:p>
            <a:pPr lvl="2"/>
            <a:r>
              <a:rPr lang="en-US" dirty="0"/>
              <a:t>Label propagation</a:t>
            </a:r>
          </a:p>
          <a:p>
            <a:pPr lvl="1"/>
            <a:r>
              <a:rPr lang="en-US" dirty="0">
                <a:solidFill>
                  <a:schemeClr val="accent6">
                    <a:lumMod val="75000"/>
                  </a:schemeClr>
                </a:solidFill>
              </a:rPr>
              <a:t>Edge classification</a:t>
            </a:r>
            <a:r>
              <a:rPr lang="en-US" dirty="0"/>
              <a:t>: Classify edges according to type (professional/family relationships), or according to strength.</a:t>
            </a:r>
          </a:p>
          <a:p>
            <a:pPr lvl="1"/>
            <a:r>
              <a:rPr lang="en-US" dirty="0"/>
              <a:t>More…</a:t>
            </a:r>
          </a:p>
          <a:p>
            <a:r>
              <a:rPr lang="en-US" dirty="0"/>
              <a:t>Recently all of this is done using Neural Networks.</a:t>
            </a:r>
          </a:p>
        </p:txBody>
      </p:sp>
      <p:sp>
        <p:nvSpPr>
          <p:cNvPr id="3" name="Slide Number Placeholder 2">
            <a:extLst>
              <a:ext uri="{FF2B5EF4-FFF2-40B4-BE49-F238E27FC236}">
                <a16:creationId xmlns:a16="http://schemas.microsoft.com/office/drawing/2014/main" id="{A8D221B9-4233-4A80-B462-4E8E8A9AF417}"/>
              </a:ext>
            </a:extLst>
          </p:cNvPr>
          <p:cNvSpPr>
            <a:spLocks noGrp="1"/>
          </p:cNvSpPr>
          <p:nvPr>
            <p:ph type="sldNum" sz="quarter" idx="12"/>
          </p:nvPr>
        </p:nvSpPr>
        <p:spPr/>
        <p:txBody>
          <a:bodyPr/>
          <a:lstStyle/>
          <a:p>
            <a:fld id="{878E0B35-C73E-49DE-9EA0-4D9F6C87E107}" type="slidenum">
              <a:rPr lang="el-GR" smtClean="0"/>
              <a:pPr/>
              <a:t>28</a:t>
            </a:fld>
            <a:endParaRPr lang="el-GR"/>
          </a:p>
        </p:txBody>
      </p:sp>
    </p:spTree>
    <p:extLst>
      <p:ext uri="{BB962C8B-B14F-4D97-AF65-F5344CB8AC3E}">
        <p14:creationId xmlns:p14="http://schemas.microsoft.com/office/powerpoint/2010/main" val="3686797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726803-C84D-494B-A180-359B693A41D5}"/>
              </a:ext>
            </a:extLst>
          </p:cNvPr>
          <p:cNvSpPr>
            <a:spLocks noGrp="1"/>
          </p:cNvSpPr>
          <p:nvPr>
            <p:ph type="title"/>
          </p:nvPr>
        </p:nvSpPr>
        <p:spPr/>
        <p:txBody>
          <a:bodyPr/>
          <a:lstStyle/>
          <a:p>
            <a:r>
              <a:rPr lang="en-US" dirty="0"/>
              <a:t>Linear Classification</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BFB0A608-6818-46EF-A821-56C446066DD4}"/>
                  </a:ext>
                </a:extLst>
              </p:cNvPr>
              <p:cNvSpPr>
                <a:spLocks noGrp="1"/>
              </p:cNvSpPr>
              <p:nvPr>
                <p:ph idx="1"/>
              </p:nvPr>
            </p:nvSpPr>
            <p:spPr/>
            <p:txBody>
              <a:bodyPr>
                <a:normAutofit fontScale="92500" lnSpcReduction="10000"/>
              </a:bodyPr>
              <a:lstStyle/>
              <a:p>
                <a:r>
                  <a:rPr lang="en-US" dirty="0"/>
                  <a:t>A simple model for classification is to take a </a:t>
                </a:r>
                <a:r>
                  <a:rPr lang="en-US" dirty="0">
                    <a:solidFill>
                      <a:schemeClr val="accent6">
                        <a:lumMod val="75000"/>
                      </a:schemeClr>
                    </a:solidFill>
                  </a:rPr>
                  <a:t>linear combination</a:t>
                </a:r>
                <a:r>
                  <a:rPr lang="en-US" dirty="0"/>
                  <a:t> of the feature values and compute a score.</a:t>
                </a:r>
              </a:p>
              <a:p>
                <a:r>
                  <a:rPr lang="en-US" dirty="0"/>
                  <a:t>Input: Feature vector </a:t>
                </a:r>
                <a14:m>
                  <m:oMath xmlns:m="http://schemas.openxmlformats.org/officeDocument/2006/math">
                    <m:r>
                      <a:rPr lang="en-US" b="1" i="1" smtClean="0">
                        <a:latin typeface="Cambria Math" panose="02040503050406030204" pitchFamily="18" charset="0"/>
                      </a:rPr>
                      <m:t>𝒙</m:t>
                    </m:r>
                    <m:r>
                      <a:rPr lang="en-US" b="0" i="0" smtClean="0">
                        <a:latin typeface="Cambria Math" panose="02040503050406030204" pitchFamily="18" charset="0"/>
                      </a:rPr>
                      <m:t>=</m:t>
                    </m:r>
                    <m:r>
                      <a:rPr lang="en-US">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Model: Weights </a:t>
                </a:r>
                <a14:m>
                  <m:oMath xmlns:m="http://schemas.openxmlformats.org/officeDocument/2006/math">
                    <m:r>
                      <a:rPr lang="en-US" b="1" i="1" smtClean="0">
                        <a:latin typeface="Cambria Math" panose="02040503050406030204" pitchFamily="18" charset="0"/>
                      </a:rPr>
                      <m:t>𝒘</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𝑛</m:t>
                        </m:r>
                      </m:sub>
                    </m:sSub>
                    <m:r>
                      <a:rPr lang="en-US" b="0" i="1" smtClean="0">
                        <a:latin typeface="Cambria Math" panose="02040503050406030204" pitchFamily="18" charset="0"/>
                      </a:rPr>
                      <m:t>)</m:t>
                    </m:r>
                  </m:oMath>
                </a14:m>
                <a:endParaRPr lang="en-US" dirty="0"/>
              </a:p>
              <a:p>
                <a:r>
                  <a:rPr lang="en-US" dirty="0"/>
                  <a:t>Output: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0"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a14:m>
                <a:endParaRPr lang="en-US" dirty="0"/>
              </a:p>
              <a:p>
                <a:r>
                  <a:rPr lang="en-US" dirty="0"/>
                  <a:t>Make a decision depending on the output score.</a:t>
                </a:r>
              </a:p>
              <a:p>
                <a:pPr lvl="1"/>
                <a:r>
                  <a:rPr lang="en-US" dirty="0"/>
                  <a:t>E.g.: Decide “Yes” if </a:t>
                </a:r>
                <a14:m>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1" smtClean="0">
                        <a:latin typeface="Cambria Math" panose="02040503050406030204" pitchFamily="18" charset="0"/>
                      </a:rPr>
                      <m:t>&gt;</m:t>
                    </m:r>
                    <m:r>
                      <a:rPr lang="en-US" b="0" i="1" smtClean="0">
                        <a:latin typeface="Cambria Math" panose="02040503050406030204" pitchFamily="18" charset="0"/>
                      </a:rPr>
                      <m:t>0</m:t>
                    </m:r>
                  </m:oMath>
                </a14:m>
                <a:r>
                  <a:rPr lang="en-US" dirty="0"/>
                  <a:t> and “No” if </a:t>
                </a:r>
                <a14:m>
                  <m:oMath xmlns:m="http://schemas.openxmlformats.org/officeDocument/2006/math">
                    <m:r>
                      <a:rPr lang="en-US" i="1">
                        <a:latin typeface="Cambria Math" panose="02040503050406030204" pitchFamily="18" charset="0"/>
                      </a:rPr>
                      <m:t>𝑠𝑐𝑜𝑟𝑒</m:t>
                    </m:r>
                    <m:d>
                      <m:dPr>
                        <m:ctrlPr>
                          <a:rPr lang="en-US" i="1">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a:latin typeface="Cambria Math" panose="02040503050406030204" pitchFamily="18" charset="0"/>
                          </a:rPr>
                          <m:t>𝒙</m:t>
                        </m:r>
                      </m:e>
                    </m:d>
                    <m:r>
                      <a:rPr lang="en-US" b="0" i="1" smtClean="0">
                        <a:latin typeface="Cambria Math" panose="02040503050406030204" pitchFamily="18" charset="0"/>
                      </a:rPr>
                      <m:t>&lt;</m:t>
                    </m:r>
                    <m:r>
                      <a:rPr lang="en-US" i="1">
                        <a:latin typeface="Cambria Math" panose="02040503050406030204" pitchFamily="18" charset="0"/>
                      </a:rPr>
                      <m:t>0</m:t>
                    </m:r>
                  </m:oMath>
                </a14:m>
                <a:r>
                  <a:rPr lang="en-US" dirty="0"/>
                  <a:t> </a:t>
                </a:r>
              </a:p>
            </p:txBody>
          </p:sp>
        </mc:Choice>
        <mc:Fallback xmlns="">
          <p:sp>
            <p:nvSpPr>
              <p:cNvPr id="6" name="Content Placeholder 5">
                <a:extLst>
                  <a:ext uri="{FF2B5EF4-FFF2-40B4-BE49-F238E27FC236}">
                    <a16:creationId xmlns:a16="http://schemas.microsoft.com/office/drawing/2014/main" id="{BFB0A608-6818-46EF-A821-56C446066DD4}"/>
                  </a:ext>
                </a:extLst>
              </p:cNvPr>
              <p:cNvSpPr>
                <a:spLocks noGrp="1" noRot="1" noChangeAspect="1" noMove="1" noResize="1" noEditPoints="1" noAdjustHandles="1" noChangeArrowheads="1" noChangeShapeType="1" noTextEdit="1"/>
              </p:cNvSpPr>
              <p:nvPr>
                <p:ph idx="1"/>
              </p:nvPr>
            </p:nvSpPr>
            <p:spPr>
              <a:blipFill>
                <a:blip r:embed="rId2"/>
                <a:stretch>
                  <a:fillRect l="-1481" t="-2695" r="-251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8971EA-BEFD-4A7B-8711-EED0DB1F7B34}"/>
              </a:ext>
            </a:extLst>
          </p:cNvPr>
          <p:cNvSpPr>
            <a:spLocks noGrp="1"/>
          </p:cNvSpPr>
          <p:nvPr>
            <p:ph type="sldNum" sz="quarter" idx="12"/>
          </p:nvPr>
        </p:nvSpPr>
        <p:spPr/>
        <p:txBody>
          <a:bodyPr/>
          <a:lstStyle/>
          <a:p>
            <a:fld id="{878E0B35-C73E-49DE-9EA0-4D9F6C87E107}" type="slidenum">
              <a:rPr lang="el-GR" smtClean="0"/>
              <a:pPr/>
              <a:t>29</a:t>
            </a:fld>
            <a:endParaRPr lang="el-GR"/>
          </a:p>
        </p:txBody>
      </p:sp>
    </p:spTree>
    <p:extLst>
      <p:ext uri="{BB962C8B-B14F-4D97-AF65-F5344CB8AC3E}">
        <p14:creationId xmlns:p14="http://schemas.microsoft.com/office/powerpoint/2010/main" val="41716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480502" y="34306"/>
            <a:ext cx="8229600" cy="1143000"/>
          </a:xfrm>
        </p:spPr>
        <p:txBody>
          <a:bodyPr/>
          <a:lstStyle/>
          <a:p>
            <a:r>
              <a:rPr lang="en-GB" dirty="0">
                <a:solidFill>
                  <a:schemeClr val="accent6">
                    <a:lumMod val="75000"/>
                  </a:schemeClr>
                </a:solidFill>
              </a:rPr>
              <a:t>Example</a:t>
            </a:r>
            <a:endParaRPr lang="en-US" dirty="0">
              <a:solidFill>
                <a:schemeClr val="accent6">
                  <a:lumMod val="75000"/>
                </a:schemeClr>
              </a:solidFill>
            </a:endParaRPr>
          </a:p>
        </p:txBody>
      </p:sp>
      <p:sp>
        <p:nvSpPr>
          <p:cNvPr id="6" name="Slide Number Placeholder 5"/>
          <p:cNvSpPr>
            <a:spLocks noGrp="1"/>
          </p:cNvSpPr>
          <p:nvPr>
            <p:ph type="sldNum" sz="quarter" idx="12"/>
          </p:nvPr>
        </p:nvSpPr>
        <p:spPr/>
        <p:txBody>
          <a:bodyPr/>
          <a:lstStyle/>
          <a:p>
            <a:fld id="{4D267013-DFFC-4352-B274-32112D0CCE19}" type="slidenum">
              <a:rPr lang="en-US" smtClean="0"/>
              <a:t>3</a:t>
            </a:fld>
            <a:endParaRPr lang="en-US"/>
          </a:p>
        </p:txBody>
      </p:sp>
      <p:sp>
        <p:nvSpPr>
          <p:cNvPr id="8" name="TextBox 7"/>
          <p:cNvSpPr txBox="1"/>
          <p:nvPr/>
        </p:nvSpPr>
        <p:spPr>
          <a:xfrm>
            <a:off x="6381430" y="1861912"/>
            <a:ext cx="1676400" cy="812800"/>
          </a:xfrm>
          <a:prstGeom prst="rect">
            <a:avLst/>
          </a:prstGeom>
          <a:noFill/>
          <a:ln>
            <a:noFill/>
          </a:ln>
        </p:spPr>
        <p:txBody>
          <a:bodyPr wrap="square" lIns="91425" tIns="91425" rIns="91425" bIns="91425" rtlCol="0" anchor="t" anchorCtr="0">
            <a:noAutofit/>
          </a:bodyPr>
          <a:lstStyle/>
          <a:p>
            <a:r>
              <a:rPr lang="en-US" sz="3200" dirty="0">
                <a:solidFill>
                  <a:srgbClr val="92D050"/>
                </a:solidFill>
                <a:ea typeface="Helvetica Neue Light" charset="0"/>
                <a:cs typeface="Helvetica Neue Light" charset="0"/>
                <a:sym typeface="Open Sans"/>
              </a:rPr>
              <a:t>Output</a:t>
            </a:r>
          </a:p>
        </p:txBody>
      </p:sp>
      <p:grpSp>
        <p:nvGrpSpPr>
          <p:cNvPr id="10" name="Group 9"/>
          <p:cNvGrpSpPr/>
          <p:nvPr/>
        </p:nvGrpSpPr>
        <p:grpSpPr>
          <a:xfrm>
            <a:off x="129854" y="2492896"/>
            <a:ext cx="8861552" cy="3099816"/>
            <a:chOff x="178308" y="1694688"/>
            <a:chExt cx="6646164" cy="2324862"/>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8" y="1780364"/>
              <a:ext cx="6646164" cy="2239186"/>
            </a:xfrm>
            <a:prstGeom prst="rect">
              <a:avLst/>
            </a:prstGeom>
          </p:spPr>
        </p:pic>
        <p:sp>
          <p:nvSpPr>
            <p:cNvPr id="9" name="Rectangle 8"/>
            <p:cNvSpPr/>
            <p:nvPr/>
          </p:nvSpPr>
          <p:spPr>
            <a:xfrm>
              <a:off x="3733800" y="1694688"/>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8" name="Rectangle 57"/>
            <p:cNvSpPr/>
            <p:nvPr/>
          </p:nvSpPr>
          <p:spPr>
            <a:xfrm>
              <a:off x="178308" y="173355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9" name="Content Placeholder 2"/>
          <p:cNvSpPr>
            <a:spLocks noGrp="1"/>
          </p:cNvSpPr>
          <p:nvPr>
            <p:ph idx="1"/>
          </p:nvPr>
        </p:nvSpPr>
        <p:spPr>
          <a:xfrm>
            <a:off x="304734" y="1200206"/>
            <a:ext cx="9200896" cy="857953"/>
          </a:xfrm>
        </p:spPr>
        <p:txBody>
          <a:bodyPr>
            <a:normAutofit/>
          </a:bodyPr>
          <a:lstStyle/>
          <a:p>
            <a:pPr marL="0" lvl="1" indent="0">
              <a:spcBef>
                <a:spcPts val="0"/>
              </a:spcBef>
              <a:buClr>
                <a:schemeClr val="accent2"/>
              </a:buClr>
              <a:buNone/>
            </a:pPr>
            <a:r>
              <a:rPr lang="en-US" dirty="0"/>
              <a:t>Zachary’s Karate Club Network:</a:t>
            </a:r>
            <a:endParaRPr lang="en-US" sz="3200" dirty="0">
              <a:ea typeface="Helvetica Neue Light" charset="0"/>
              <a:cs typeface="Helvetica Neue Light" charset="0"/>
            </a:endParaRPr>
          </a:p>
        </p:txBody>
      </p:sp>
      <p:sp>
        <p:nvSpPr>
          <p:cNvPr id="11" name="Rectangle 10"/>
          <p:cNvSpPr/>
          <p:nvPr/>
        </p:nvSpPr>
        <p:spPr>
          <a:xfrm>
            <a:off x="164566" y="6356350"/>
            <a:ext cx="5046751" cy="215444"/>
          </a:xfrm>
          <a:prstGeom prst="rect">
            <a:avLst/>
          </a:prstGeom>
        </p:spPr>
        <p:txBody>
          <a:bodyPr wrap="square">
            <a:spAutoFit/>
          </a:bodyPr>
          <a:lstStyle/>
          <a:p>
            <a:r>
              <a:rPr lang="en-US" sz="800" i="1" dirty="0">
                <a:solidFill>
                  <a:schemeClr val="tx2">
                    <a:lumMod val="75000"/>
                  </a:schemeClr>
                </a:solidFill>
                <a:ea typeface="Helvetica Neue Light" charset="0"/>
                <a:cs typeface="Helvetica Neue Light" charset="0"/>
                <a:sym typeface="Open Sans"/>
              </a:rPr>
              <a:t>Image from: Perozzi et al.. </a:t>
            </a:r>
            <a:r>
              <a:rPr lang="en-US" sz="800" i="1" dirty="0" err="1">
                <a:solidFill>
                  <a:schemeClr val="tx2">
                    <a:lumMod val="75000"/>
                  </a:schemeClr>
                </a:solidFill>
                <a:ea typeface="Helvetica Neue Light" charset="0"/>
                <a:cs typeface="Helvetica Neue Light" charset="0"/>
                <a:sym typeface="Open Sans"/>
              </a:rPr>
              <a:t>DeepWalk</a:t>
            </a:r>
            <a:r>
              <a:rPr lang="en-US" sz="800" i="1" dirty="0">
                <a:solidFill>
                  <a:schemeClr val="tx2">
                    <a:lumMod val="75000"/>
                  </a:schemeClr>
                </a:solidFill>
                <a:ea typeface="Helvetica Neue Light" charset="0"/>
                <a:cs typeface="Helvetica Neue Light" charset="0"/>
                <a:sym typeface="Open Sans"/>
              </a:rPr>
              <a:t>: Online Learning of Social Representations. KDD 2014.</a:t>
            </a:r>
          </a:p>
        </p:txBody>
      </p:sp>
      <p:sp>
        <p:nvSpPr>
          <p:cNvPr id="57" name="TextBox 56"/>
          <p:cNvSpPr txBox="1"/>
          <p:nvPr/>
        </p:nvSpPr>
        <p:spPr>
          <a:xfrm>
            <a:off x="600915" y="1835891"/>
            <a:ext cx="1379728" cy="812800"/>
          </a:xfrm>
          <a:prstGeom prst="rect">
            <a:avLst/>
          </a:prstGeom>
          <a:noFill/>
          <a:ln>
            <a:noFill/>
          </a:ln>
        </p:spPr>
        <p:txBody>
          <a:bodyPr wrap="square" lIns="91425" tIns="91425" rIns="91425" bIns="91425" rtlCol="0" anchor="t" anchorCtr="0">
            <a:noAutofit/>
          </a:bodyPr>
          <a:lstStyle/>
          <a:p>
            <a:r>
              <a:rPr lang="en-US" sz="3200" dirty="0">
                <a:solidFill>
                  <a:srgbClr val="FF0000"/>
                </a:solidFill>
                <a:ea typeface="Helvetica Neue Light" charset="0"/>
                <a:cs typeface="Helvetica Neue Light" charset="0"/>
                <a:sym typeface="Open Sans"/>
              </a:rPr>
              <a:t>Input</a:t>
            </a:r>
          </a:p>
        </p:txBody>
      </p:sp>
    </p:spTree>
    <p:extLst>
      <p:ext uri="{BB962C8B-B14F-4D97-AF65-F5344CB8AC3E}">
        <p14:creationId xmlns:p14="http://schemas.microsoft.com/office/powerpoint/2010/main" val="2276044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40F8-18A0-472A-9E92-58A863148E17}"/>
              </a:ext>
            </a:extLst>
          </p:cNvPr>
          <p:cNvSpPr>
            <a:spLocks noGrp="1"/>
          </p:cNvSpPr>
          <p:nvPr>
            <p:ph type="title"/>
          </p:nvPr>
        </p:nvSpPr>
        <p:spPr/>
        <p:txBody>
          <a:bodyPr/>
          <a:lstStyle/>
          <a:p>
            <a:r>
              <a:rPr lang="en-US" dirty="0"/>
              <a:t>Linear Classification</a:t>
            </a:r>
          </a:p>
        </p:txBody>
      </p:sp>
      <p:sp>
        <p:nvSpPr>
          <p:cNvPr id="3" name="Content Placeholder 2">
            <a:extLst>
              <a:ext uri="{FF2B5EF4-FFF2-40B4-BE49-F238E27FC236}">
                <a16:creationId xmlns:a16="http://schemas.microsoft.com/office/drawing/2014/main" id="{E7904BAB-70F8-46E8-9B95-B5C7322A37EE}"/>
              </a:ext>
            </a:extLst>
          </p:cNvPr>
          <p:cNvSpPr>
            <a:spLocks noGrp="1"/>
          </p:cNvSpPr>
          <p:nvPr>
            <p:ph idx="1"/>
          </p:nvPr>
        </p:nvSpPr>
        <p:spPr/>
        <p:txBody>
          <a:bodyPr/>
          <a:lstStyle/>
          <a:p>
            <a:r>
              <a:rPr lang="en-US" dirty="0"/>
              <a:t>We can represent this as a network</a:t>
            </a:r>
          </a:p>
        </p:txBody>
      </p:sp>
      <p:sp>
        <p:nvSpPr>
          <p:cNvPr id="4" name="Slide Number Placeholder 3">
            <a:extLst>
              <a:ext uri="{FF2B5EF4-FFF2-40B4-BE49-F238E27FC236}">
                <a16:creationId xmlns:a16="http://schemas.microsoft.com/office/drawing/2014/main" id="{F65507AB-59EE-4CF9-9EA8-08DFDCDE5C11}"/>
              </a:ext>
            </a:extLst>
          </p:cNvPr>
          <p:cNvSpPr>
            <a:spLocks noGrp="1"/>
          </p:cNvSpPr>
          <p:nvPr>
            <p:ph type="sldNum" sz="quarter" idx="12"/>
          </p:nvPr>
        </p:nvSpPr>
        <p:spPr/>
        <p:txBody>
          <a:bodyPr/>
          <a:lstStyle/>
          <a:p>
            <a:fld id="{878E0B35-C73E-49DE-9EA0-4D9F6C87E107}" type="slidenum">
              <a:rPr lang="el-GR" smtClean="0"/>
              <a:pPr/>
              <a:t>30</a:t>
            </a:fld>
            <a:endParaRPr lang="el-GR"/>
          </a:p>
        </p:txBody>
      </p:sp>
      <p:pic>
        <p:nvPicPr>
          <p:cNvPr id="5" name="Picture 4">
            <a:extLst>
              <a:ext uri="{FF2B5EF4-FFF2-40B4-BE49-F238E27FC236}">
                <a16:creationId xmlns:a16="http://schemas.microsoft.com/office/drawing/2014/main" id="{DE00F48C-3E7E-4763-9241-8519B20975B7}"/>
              </a:ext>
            </a:extLst>
          </p:cNvPr>
          <p:cNvPicPr>
            <a:picLocks noChangeAspect="1"/>
          </p:cNvPicPr>
          <p:nvPr/>
        </p:nvPicPr>
        <p:blipFill>
          <a:blip r:embed="rId3"/>
          <a:stretch>
            <a:fillRect/>
          </a:stretch>
        </p:blipFill>
        <p:spPr>
          <a:xfrm>
            <a:off x="2282062" y="2999692"/>
            <a:ext cx="4579876" cy="2421900"/>
          </a:xfrm>
          <a:prstGeom prst="rect">
            <a:avLst/>
          </a:prstGeom>
        </p:spPr>
      </p:pic>
      <p:sp>
        <p:nvSpPr>
          <p:cNvPr id="6" name="TextBox 5">
            <a:extLst>
              <a:ext uri="{FF2B5EF4-FFF2-40B4-BE49-F238E27FC236}">
                <a16:creationId xmlns:a16="http://schemas.microsoft.com/office/drawing/2014/main" id="{CA791FF9-A304-416A-9A46-67BD72FE1F04}"/>
              </a:ext>
            </a:extLst>
          </p:cNvPr>
          <p:cNvSpPr txBox="1"/>
          <p:nvPr/>
        </p:nvSpPr>
        <p:spPr>
          <a:xfrm>
            <a:off x="114524" y="3564311"/>
            <a:ext cx="2376264" cy="646331"/>
          </a:xfrm>
          <a:prstGeom prst="rect">
            <a:avLst/>
          </a:prstGeom>
          <a:noFill/>
          <a:ln>
            <a:solidFill>
              <a:srgbClr val="92D050"/>
            </a:solidFill>
          </a:ln>
        </p:spPr>
        <p:txBody>
          <a:bodyPr wrap="square" rtlCol="0">
            <a:spAutoFit/>
          </a:bodyPr>
          <a:lstStyle/>
          <a:p>
            <a:r>
              <a:rPr lang="en-US" dirty="0"/>
              <a:t>Input nodes correspond to features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E4835C-8822-47F1-B07C-E33E186814F1}"/>
                  </a:ext>
                </a:extLst>
              </p:cNvPr>
              <p:cNvSpPr txBox="1"/>
              <p:nvPr/>
            </p:nvSpPr>
            <p:spPr>
              <a:xfrm>
                <a:off x="2549095" y="3028691"/>
                <a:ext cx="460767"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7" name="TextBox 6">
                <a:extLst>
                  <a:ext uri="{FF2B5EF4-FFF2-40B4-BE49-F238E27FC236}">
                    <a16:creationId xmlns:a16="http://schemas.microsoft.com/office/drawing/2014/main" id="{87E4835C-8822-47F1-B07C-E33E186814F1}"/>
                  </a:ext>
                </a:extLst>
              </p:cNvPr>
              <p:cNvSpPr txBox="1">
                <a:spLocks noRot="1" noChangeAspect="1" noMove="1" noResize="1" noEditPoints="1" noAdjustHandles="1" noChangeArrowheads="1" noChangeShapeType="1" noTextEdit="1"/>
              </p:cNvSpPr>
              <p:nvPr/>
            </p:nvSpPr>
            <p:spPr>
              <a:xfrm>
                <a:off x="2549095" y="3028691"/>
                <a:ext cx="46076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043136A-1230-4220-960E-65EC9152218E}"/>
                  </a:ext>
                </a:extLst>
              </p:cNvPr>
              <p:cNvSpPr txBox="1"/>
              <p:nvPr/>
            </p:nvSpPr>
            <p:spPr>
              <a:xfrm>
                <a:off x="2549096" y="3933705"/>
                <a:ext cx="466089"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3</m:t>
                          </m:r>
                        </m:sub>
                      </m:sSub>
                    </m:oMath>
                  </m:oMathPara>
                </a14:m>
                <a:endParaRPr lang="en-US" dirty="0"/>
              </a:p>
            </p:txBody>
          </p:sp>
        </mc:Choice>
        <mc:Fallback xmlns="">
          <p:sp>
            <p:nvSpPr>
              <p:cNvPr id="8" name="TextBox 7">
                <a:extLst>
                  <a:ext uri="{FF2B5EF4-FFF2-40B4-BE49-F238E27FC236}">
                    <a16:creationId xmlns:a16="http://schemas.microsoft.com/office/drawing/2014/main" id="{5043136A-1230-4220-960E-65EC9152218E}"/>
                  </a:ext>
                </a:extLst>
              </p:cNvPr>
              <p:cNvSpPr txBox="1">
                <a:spLocks noRot="1" noChangeAspect="1" noMove="1" noResize="1" noEditPoints="1" noAdjustHandles="1" noChangeArrowheads="1" noChangeShapeType="1" noTextEdit="1"/>
              </p:cNvSpPr>
              <p:nvPr/>
            </p:nvSpPr>
            <p:spPr>
              <a:xfrm>
                <a:off x="2549096" y="3933705"/>
                <a:ext cx="46608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540834E-F1E1-4037-944B-7004AE3DE558}"/>
                  </a:ext>
                </a:extLst>
              </p:cNvPr>
              <p:cNvSpPr txBox="1"/>
              <p:nvPr/>
            </p:nvSpPr>
            <p:spPr>
              <a:xfrm>
                <a:off x="2550145" y="4432374"/>
                <a:ext cx="466090"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4</m:t>
                          </m:r>
                        </m:sub>
                      </m:sSub>
                    </m:oMath>
                  </m:oMathPara>
                </a14:m>
                <a:endParaRPr lang="en-US" dirty="0"/>
              </a:p>
            </p:txBody>
          </p:sp>
        </mc:Choice>
        <mc:Fallback xmlns="">
          <p:sp>
            <p:nvSpPr>
              <p:cNvPr id="9" name="TextBox 8">
                <a:extLst>
                  <a:ext uri="{FF2B5EF4-FFF2-40B4-BE49-F238E27FC236}">
                    <a16:creationId xmlns:a16="http://schemas.microsoft.com/office/drawing/2014/main" id="{A540834E-F1E1-4037-944B-7004AE3DE558}"/>
                  </a:ext>
                </a:extLst>
              </p:cNvPr>
              <p:cNvSpPr txBox="1">
                <a:spLocks noRot="1" noChangeAspect="1" noMove="1" noResize="1" noEditPoints="1" noAdjustHandles="1" noChangeArrowheads="1" noChangeShapeType="1" noTextEdit="1"/>
              </p:cNvSpPr>
              <p:nvPr/>
            </p:nvSpPr>
            <p:spPr>
              <a:xfrm>
                <a:off x="2550145" y="4432374"/>
                <a:ext cx="46609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A3A3F1D-AA21-4297-9E3B-2DE98EB5D1E5}"/>
                  </a:ext>
                </a:extLst>
              </p:cNvPr>
              <p:cNvSpPr txBox="1"/>
              <p:nvPr/>
            </p:nvSpPr>
            <p:spPr>
              <a:xfrm>
                <a:off x="2549094" y="4857365"/>
                <a:ext cx="466089"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5</m:t>
                          </m:r>
                        </m:sub>
                      </m:sSub>
                    </m:oMath>
                  </m:oMathPara>
                </a14:m>
                <a:endParaRPr lang="en-US" dirty="0"/>
              </a:p>
            </p:txBody>
          </p:sp>
        </mc:Choice>
        <mc:Fallback xmlns="">
          <p:sp>
            <p:nvSpPr>
              <p:cNvPr id="10" name="TextBox 9">
                <a:extLst>
                  <a:ext uri="{FF2B5EF4-FFF2-40B4-BE49-F238E27FC236}">
                    <a16:creationId xmlns:a16="http://schemas.microsoft.com/office/drawing/2014/main" id="{5A3A3F1D-AA21-4297-9E3B-2DE98EB5D1E5}"/>
                  </a:ext>
                </a:extLst>
              </p:cNvPr>
              <p:cNvSpPr txBox="1">
                <a:spLocks noRot="1" noChangeAspect="1" noMove="1" noResize="1" noEditPoints="1" noAdjustHandles="1" noChangeArrowheads="1" noChangeShapeType="1" noTextEdit="1"/>
              </p:cNvSpPr>
              <p:nvPr/>
            </p:nvSpPr>
            <p:spPr>
              <a:xfrm>
                <a:off x="2549094" y="4857365"/>
                <a:ext cx="46608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E2D320A-4F7D-4B42-B22E-4BAED7764AF6}"/>
                  </a:ext>
                </a:extLst>
              </p:cNvPr>
              <p:cNvSpPr txBox="1"/>
              <p:nvPr/>
            </p:nvSpPr>
            <p:spPr>
              <a:xfrm>
                <a:off x="2549094" y="3489046"/>
                <a:ext cx="466089" cy="369332"/>
              </a:xfrm>
              <a:prstGeom prst="rect">
                <a:avLst/>
              </a:prstGeom>
              <a:solidFill>
                <a:srgbClr val="92D05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11" name="TextBox 10">
                <a:extLst>
                  <a:ext uri="{FF2B5EF4-FFF2-40B4-BE49-F238E27FC236}">
                    <a16:creationId xmlns:a16="http://schemas.microsoft.com/office/drawing/2014/main" id="{1E2D320A-4F7D-4B42-B22E-4BAED7764AF6}"/>
                  </a:ext>
                </a:extLst>
              </p:cNvPr>
              <p:cNvSpPr txBox="1">
                <a:spLocks noRot="1" noChangeAspect="1" noMove="1" noResize="1" noEditPoints="1" noAdjustHandles="1" noChangeArrowheads="1" noChangeShapeType="1" noTextEdit="1"/>
              </p:cNvSpPr>
              <p:nvPr/>
            </p:nvSpPr>
            <p:spPr>
              <a:xfrm>
                <a:off x="2549094" y="3489046"/>
                <a:ext cx="46608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FD062A6-22F0-456A-9646-878AFAE0EB6B}"/>
                  </a:ext>
                </a:extLst>
              </p:cNvPr>
              <p:cNvSpPr txBox="1"/>
              <p:nvPr/>
            </p:nvSpPr>
            <p:spPr>
              <a:xfrm>
                <a:off x="3420486" y="3213357"/>
                <a:ext cx="501804"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12" name="TextBox 11">
                <a:extLst>
                  <a:ext uri="{FF2B5EF4-FFF2-40B4-BE49-F238E27FC236}">
                    <a16:creationId xmlns:a16="http://schemas.microsoft.com/office/drawing/2014/main" id="{5FD062A6-22F0-456A-9646-878AFAE0EB6B}"/>
                  </a:ext>
                </a:extLst>
              </p:cNvPr>
              <p:cNvSpPr txBox="1">
                <a:spLocks noRot="1" noChangeAspect="1" noMove="1" noResize="1" noEditPoints="1" noAdjustHandles="1" noChangeArrowheads="1" noChangeShapeType="1" noTextEdit="1"/>
              </p:cNvSpPr>
              <p:nvPr/>
            </p:nvSpPr>
            <p:spPr>
              <a:xfrm>
                <a:off x="3420486" y="3213357"/>
                <a:ext cx="50180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C638F0-2456-4A1B-B6AD-599C68AD1A7C}"/>
                  </a:ext>
                </a:extLst>
              </p:cNvPr>
              <p:cNvSpPr txBox="1"/>
              <p:nvPr/>
            </p:nvSpPr>
            <p:spPr>
              <a:xfrm>
                <a:off x="3807695" y="3632834"/>
                <a:ext cx="50712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13" name="TextBox 12">
                <a:extLst>
                  <a:ext uri="{FF2B5EF4-FFF2-40B4-BE49-F238E27FC236}">
                    <a16:creationId xmlns:a16="http://schemas.microsoft.com/office/drawing/2014/main" id="{95C638F0-2456-4A1B-B6AD-599C68AD1A7C}"/>
                  </a:ext>
                </a:extLst>
              </p:cNvPr>
              <p:cNvSpPr txBox="1">
                <a:spLocks noRot="1" noChangeAspect="1" noMove="1" noResize="1" noEditPoints="1" noAdjustHandles="1" noChangeArrowheads="1" noChangeShapeType="1" noTextEdit="1"/>
              </p:cNvSpPr>
              <p:nvPr/>
            </p:nvSpPr>
            <p:spPr>
              <a:xfrm>
                <a:off x="3807695" y="3632834"/>
                <a:ext cx="50712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7DBABDB-4B81-4142-96BD-5A847306A45B}"/>
                  </a:ext>
                </a:extLst>
              </p:cNvPr>
              <p:cNvSpPr txBox="1"/>
              <p:nvPr/>
            </p:nvSpPr>
            <p:spPr>
              <a:xfrm>
                <a:off x="4431434" y="3935818"/>
                <a:ext cx="50712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14" name="TextBox 13">
                <a:extLst>
                  <a:ext uri="{FF2B5EF4-FFF2-40B4-BE49-F238E27FC236}">
                    <a16:creationId xmlns:a16="http://schemas.microsoft.com/office/drawing/2014/main" id="{07DBABDB-4B81-4142-96BD-5A847306A45B}"/>
                  </a:ext>
                </a:extLst>
              </p:cNvPr>
              <p:cNvSpPr txBox="1">
                <a:spLocks noRot="1" noChangeAspect="1" noMove="1" noResize="1" noEditPoints="1" noAdjustHandles="1" noChangeArrowheads="1" noChangeShapeType="1" noTextEdit="1"/>
              </p:cNvSpPr>
              <p:nvPr/>
            </p:nvSpPr>
            <p:spPr>
              <a:xfrm>
                <a:off x="4431434" y="3935818"/>
                <a:ext cx="50712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008386A-A489-4D1B-B459-882CB420338D}"/>
                  </a:ext>
                </a:extLst>
              </p:cNvPr>
              <p:cNvSpPr txBox="1"/>
              <p:nvPr/>
            </p:nvSpPr>
            <p:spPr>
              <a:xfrm>
                <a:off x="3813018" y="4296618"/>
                <a:ext cx="501804"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4</m:t>
                          </m:r>
                        </m:sub>
                      </m:sSub>
                    </m:oMath>
                  </m:oMathPara>
                </a14:m>
                <a:endParaRPr lang="en-US" dirty="0"/>
              </a:p>
            </p:txBody>
          </p:sp>
        </mc:Choice>
        <mc:Fallback xmlns="">
          <p:sp>
            <p:nvSpPr>
              <p:cNvPr id="15" name="TextBox 14">
                <a:extLst>
                  <a:ext uri="{FF2B5EF4-FFF2-40B4-BE49-F238E27FC236}">
                    <a16:creationId xmlns:a16="http://schemas.microsoft.com/office/drawing/2014/main" id="{F008386A-A489-4D1B-B459-882CB420338D}"/>
                  </a:ext>
                </a:extLst>
              </p:cNvPr>
              <p:cNvSpPr txBox="1">
                <a:spLocks noRot="1" noChangeAspect="1" noMove="1" noResize="1" noEditPoints="1" noAdjustHandles="1" noChangeArrowheads="1" noChangeShapeType="1" noTextEdit="1"/>
              </p:cNvSpPr>
              <p:nvPr/>
            </p:nvSpPr>
            <p:spPr>
              <a:xfrm>
                <a:off x="3813018" y="4296618"/>
                <a:ext cx="50180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0BCC878-26F0-41C0-89CA-6D1D2A7786B2}"/>
                  </a:ext>
                </a:extLst>
              </p:cNvPr>
              <p:cNvSpPr txBox="1"/>
              <p:nvPr/>
            </p:nvSpPr>
            <p:spPr>
              <a:xfrm>
                <a:off x="3439752" y="4711471"/>
                <a:ext cx="507127" cy="369332"/>
              </a:xfrm>
              <a:prstGeom prst="rect">
                <a:avLst/>
              </a:prstGeom>
              <a:solidFill>
                <a:srgbClr val="00B0F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5</m:t>
                          </m:r>
                        </m:sub>
                      </m:sSub>
                    </m:oMath>
                  </m:oMathPara>
                </a14:m>
                <a:endParaRPr lang="en-US" dirty="0"/>
              </a:p>
            </p:txBody>
          </p:sp>
        </mc:Choice>
        <mc:Fallback xmlns="">
          <p:sp>
            <p:nvSpPr>
              <p:cNvPr id="16" name="TextBox 15">
                <a:extLst>
                  <a:ext uri="{FF2B5EF4-FFF2-40B4-BE49-F238E27FC236}">
                    <a16:creationId xmlns:a16="http://schemas.microsoft.com/office/drawing/2014/main" id="{60BCC878-26F0-41C0-89CA-6D1D2A7786B2}"/>
                  </a:ext>
                </a:extLst>
              </p:cNvPr>
              <p:cNvSpPr txBox="1">
                <a:spLocks noRot="1" noChangeAspect="1" noMove="1" noResize="1" noEditPoints="1" noAdjustHandles="1" noChangeArrowheads="1" noChangeShapeType="1" noTextEdit="1"/>
              </p:cNvSpPr>
              <p:nvPr/>
            </p:nvSpPr>
            <p:spPr>
              <a:xfrm>
                <a:off x="3439752" y="4711471"/>
                <a:ext cx="507127" cy="369332"/>
              </a:xfrm>
              <a:prstGeom prst="rect">
                <a:avLst/>
              </a:prstGeom>
              <a:blipFill>
                <a:blip r:embed="rId13"/>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04E72935-E59B-450D-BD46-9D512BA495AC}"/>
              </a:ext>
            </a:extLst>
          </p:cNvPr>
          <p:cNvSpPr txBox="1"/>
          <p:nvPr/>
        </p:nvSpPr>
        <p:spPr>
          <a:xfrm>
            <a:off x="3396189" y="2769505"/>
            <a:ext cx="2877070" cy="369332"/>
          </a:xfrm>
          <a:prstGeom prst="rect">
            <a:avLst/>
          </a:prstGeom>
          <a:noFill/>
          <a:ln>
            <a:solidFill>
              <a:schemeClr val="accent1"/>
            </a:solidFill>
          </a:ln>
        </p:spPr>
        <p:txBody>
          <a:bodyPr wrap="none" rtlCol="0">
            <a:spAutoFit/>
          </a:bodyPr>
          <a:lstStyle/>
          <a:p>
            <a:r>
              <a:rPr lang="en-US" dirty="0"/>
              <a:t>Edges correspond to weights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E866895-765D-46A1-BC09-8FD0E300CAAF}"/>
                  </a:ext>
                </a:extLst>
              </p:cNvPr>
              <p:cNvSpPr txBox="1"/>
              <p:nvPr/>
            </p:nvSpPr>
            <p:spPr>
              <a:xfrm>
                <a:off x="6273259" y="3993179"/>
                <a:ext cx="1390702" cy="369332"/>
              </a:xfrm>
              <a:prstGeom prst="rect">
                <a:avLst/>
              </a:prstGeom>
              <a:solidFill>
                <a:srgbClr val="FF00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r>
                        <a:rPr lang="en-US" b="0" i="1" smtClean="0">
                          <a:latin typeface="Cambria Math" panose="02040503050406030204" pitchFamily="18" charset="0"/>
                        </a:rPr>
                        <m:t>(</m:t>
                      </m:r>
                      <m:r>
                        <a:rPr lang="en-US" b="1" i="1" smtClean="0">
                          <a:latin typeface="Cambria Math" panose="02040503050406030204" pitchFamily="18" charset="0"/>
                        </a:rPr>
                        <m:t>𝒘</m:t>
                      </m:r>
                      <m:r>
                        <a:rPr lang="en-US" b="0" i="1" smtClean="0">
                          <a:latin typeface="Cambria Math" panose="02040503050406030204" pitchFamily="18" charset="0"/>
                        </a:rPr>
                        <m:t>,</m:t>
                      </m:r>
                      <m:r>
                        <a:rPr lang="en-US" b="1" i="1" smtClean="0">
                          <a:latin typeface="Cambria Math" panose="02040503050406030204" pitchFamily="18" charset="0"/>
                        </a:rPr>
                        <m:t>𝒙</m:t>
                      </m:r>
                      <m:r>
                        <a:rPr lang="en-US" b="0" i="1" smtClean="0">
                          <a:latin typeface="Cambria Math" panose="02040503050406030204" pitchFamily="18" charset="0"/>
                        </a:rPr>
                        <m:t>)</m:t>
                      </m:r>
                    </m:oMath>
                  </m:oMathPara>
                </a14:m>
                <a:endParaRPr lang="en-US" dirty="0"/>
              </a:p>
            </p:txBody>
          </p:sp>
        </mc:Choice>
        <mc:Fallback xmlns="">
          <p:sp>
            <p:nvSpPr>
              <p:cNvPr id="18" name="TextBox 17">
                <a:extLst>
                  <a:ext uri="{FF2B5EF4-FFF2-40B4-BE49-F238E27FC236}">
                    <a16:creationId xmlns:a16="http://schemas.microsoft.com/office/drawing/2014/main" id="{2E866895-765D-46A1-BC09-8FD0E300CAAF}"/>
                  </a:ext>
                </a:extLst>
              </p:cNvPr>
              <p:cNvSpPr txBox="1">
                <a:spLocks noRot="1" noChangeAspect="1" noMove="1" noResize="1" noEditPoints="1" noAdjustHandles="1" noChangeArrowheads="1" noChangeShapeType="1" noTextEdit="1"/>
              </p:cNvSpPr>
              <p:nvPr/>
            </p:nvSpPr>
            <p:spPr>
              <a:xfrm>
                <a:off x="6273259" y="3993179"/>
                <a:ext cx="1390702" cy="369332"/>
              </a:xfrm>
              <a:prstGeom prst="rect">
                <a:avLst/>
              </a:prstGeom>
              <a:blipFill>
                <a:blip r:embed="rId14"/>
                <a:stretch>
                  <a:fillRect b="-13115"/>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B6BD0590-2031-4850-B126-393C275165EC}"/>
              </a:ext>
            </a:extLst>
          </p:cNvPr>
          <p:cNvSpPr txBox="1"/>
          <p:nvPr/>
        </p:nvSpPr>
        <p:spPr>
          <a:xfrm>
            <a:off x="5822556" y="4747904"/>
            <a:ext cx="2962233" cy="646331"/>
          </a:xfrm>
          <a:prstGeom prst="rect">
            <a:avLst/>
          </a:prstGeom>
          <a:noFill/>
          <a:ln>
            <a:solidFill>
              <a:srgbClr val="FF0000"/>
            </a:solidFill>
          </a:ln>
        </p:spPr>
        <p:txBody>
          <a:bodyPr wrap="square" rtlCol="0">
            <a:spAutoFit/>
          </a:bodyPr>
          <a:lstStyle/>
          <a:p>
            <a:r>
              <a:rPr lang="en-US" dirty="0"/>
              <a:t>“Output” node with incoming edges computes the score </a:t>
            </a:r>
          </a:p>
        </p:txBody>
      </p:sp>
    </p:spTree>
    <p:extLst>
      <p:ext uri="{BB962C8B-B14F-4D97-AF65-F5344CB8AC3E}">
        <p14:creationId xmlns:p14="http://schemas.microsoft.com/office/powerpoint/2010/main" val="5867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D79D-D81A-4D6A-8D5F-E57D2A17457E}"/>
              </a:ext>
            </a:extLst>
          </p:cNvPr>
          <p:cNvSpPr>
            <a:spLocks noGrp="1"/>
          </p:cNvSpPr>
          <p:nvPr>
            <p:ph type="title"/>
          </p:nvPr>
        </p:nvSpPr>
        <p:spPr/>
        <p:txBody>
          <a:bodyPr/>
          <a:lstStyle/>
          <a:p>
            <a:r>
              <a:rPr lang="en-US" dirty="0"/>
              <a:t>Linear models</a:t>
            </a:r>
          </a:p>
        </p:txBody>
      </p:sp>
      <p:sp>
        <p:nvSpPr>
          <p:cNvPr id="3" name="Content Placeholder 2">
            <a:extLst>
              <a:ext uri="{FF2B5EF4-FFF2-40B4-BE49-F238E27FC236}">
                <a16:creationId xmlns:a16="http://schemas.microsoft.com/office/drawing/2014/main" id="{82D75981-9031-4100-A8FC-D56E5BEE65DD}"/>
              </a:ext>
            </a:extLst>
          </p:cNvPr>
          <p:cNvSpPr>
            <a:spLocks noGrp="1"/>
          </p:cNvSpPr>
          <p:nvPr>
            <p:ph idx="1"/>
          </p:nvPr>
        </p:nvSpPr>
        <p:spPr>
          <a:xfrm>
            <a:off x="457200" y="1600200"/>
            <a:ext cx="8229600" cy="5121275"/>
          </a:xfrm>
        </p:spPr>
        <p:txBody>
          <a:bodyPr>
            <a:normAutofit/>
          </a:bodyPr>
          <a:lstStyle/>
          <a:p>
            <a:r>
              <a:rPr lang="en-US" sz="2800" dirty="0"/>
              <a:t>Linear models partition the space according to a hyperplane</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But they cannot model everything</a:t>
            </a:r>
          </a:p>
        </p:txBody>
      </p:sp>
      <p:sp>
        <p:nvSpPr>
          <p:cNvPr id="4" name="Slide Number Placeholder 3">
            <a:extLst>
              <a:ext uri="{FF2B5EF4-FFF2-40B4-BE49-F238E27FC236}">
                <a16:creationId xmlns:a16="http://schemas.microsoft.com/office/drawing/2014/main" id="{300B2ADA-66A9-44B9-80D3-E0FD316CEBFF}"/>
              </a:ext>
            </a:extLst>
          </p:cNvPr>
          <p:cNvSpPr>
            <a:spLocks noGrp="1"/>
          </p:cNvSpPr>
          <p:nvPr>
            <p:ph type="sldNum" sz="quarter" idx="12"/>
          </p:nvPr>
        </p:nvSpPr>
        <p:spPr/>
        <p:txBody>
          <a:bodyPr/>
          <a:lstStyle/>
          <a:p>
            <a:fld id="{878E0B35-C73E-49DE-9EA0-4D9F6C87E107}" type="slidenum">
              <a:rPr lang="el-GR" smtClean="0"/>
              <a:pPr/>
              <a:t>31</a:t>
            </a:fld>
            <a:endParaRPr lang="el-GR"/>
          </a:p>
        </p:txBody>
      </p:sp>
      <p:grpSp>
        <p:nvGrpSpPr>
          <p:cNvPr id="25" name="Group 24">
            <a:extLst>
              <a:ext uri="{FF2B5EF4-FFF2-40B4-BE49-F238E27FC236}">
                <a16:creationId xmlns:a16="http://schemas.microsoft.com/office/drawing/2014/main" id="{1585495A-FDF1-4666-84B3-B5E40947496A}"/>
              </a:ext>
            </a:extLst>
          </p:cNvPr>
          <p:cNvGrpSpPr/>
          <p:nvPr/>
        </p:nvGrpSpPr>
        <p:grpSpPr>
          <a:xfrm>
            <a:off x="802096" y="2931238"/>
            <a:ext cx="3178696" cy="2459198"/>
            <a:chOff x="457200" y="2973450"/>
            <a:chExt cx="3178696" cy="2459198"/>
          </a:xfrm>
        </p:grpSpPr>
        <p:sp>
          <p:nvSpPr>
            <p:cNvPr id="5" name="Oval 4">
              <a:extLst>
                <a:ext uri="{FF2B5EF4-FFF2-40B4-BE49-F238E27FC236}">
                  <a16:creationId xmlns:a16="http://schemas.microsoft.com/office/drawing/2014/main" id="{676F3351-8E8C-48EE-ABF6-FA01DCC08642}"/>
                </a:ext>
              </a:extLst>
            </p:cNvPr>
            <p:cNvSpPr/>
            <p:nvPr/>
          </p:nvSpPr>
          <p:spPr>
            <a:xfrm>
              <a:off x="899592" y="371703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111C22-DADE-4547-85C1-32DFDD085847}"/>
                </a:ext>
              </a:extLst>
            </p:cNvPr>
            <p:cNvSpPr/>
            <p:nvPr/>
          </p:nvSpPr>
          <p:spPr>
            <a:xfrm>
              <a:off x="2160857" y="315601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F0EFDA-9F7E-4622-AA56-77E4DF37C3FB}"/>
                </a:ext>
              </a:extLst>
            </p:cNvPr>
            <p:cNvSpPr/>
            <p:nvPr/>
          </p:nvSpPr>
          <p:spPr>
            <a:xfrm>
              <a:off x="956792" y="433501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9FD5579-D782-4F9E-9D2C-058667345E9A}"/>
                </a:ext>
              </a:extLst>
            </p:cNvPr>
            <p:cNvSpPr/>
            <p:nvPr/>
          </p:nvSpPr>
          <p:spPr>
            <a:xfrm>
              <a:off x="2339752" y="3861792"/>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7E58358-AC25-45A1-93CB-E946AE0CB7B0}"/>
                </a:ext>
              </a:extLst>
            </p:cNvPr>
            <p:cNvSpPr/>
            <p:nvPr/>
          </p:nvSpPr>
          <p:spPr>
            <a:xfrm>
              <a:off x="1528392" y="4263008"/>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97DF907-E449-4BDA-B474-60A7B046CB4B}"/>
                </a:ext>
              </a:extLst>
            </p:cNvPr>
            <p:cNvSpPr/>
            <p:nvPr/>
          </p:nvSpPr>
          <p:spPr>
            <a:xfrm>
              <a:off x="1581200" y="4855840"/>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6EA38A-2830-4E76-A311-95EB3B2AB193}"/>
                </a:ext>
              </a:extLst>
            </p:cNvPr>
            <p:cNvSpPr/>
            <p:nvPr/>
          </p:nvSpPr>
          <p:spPr>
            <a:xfrm>
              <a:off x="2447873" y="4711824"/>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A172B9A-D60B-4B78-8E50-388F1C20CC43}"/>
                </a:ext>
              </a:extLst>
            </p:cNvPr>
            <p:cNvSpPr/>
            <p:nvPr/>
          </p:nvSpPr>
          <p:spPr>
            <a:xfrm>
              <a:off x="2139444" y="4999856"/>
              <a:ext cx="144016" cy="1440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0CCA21-01F1-489E-9E85-B9EC91673050}"/>
                </a:ext>
              </a:extLst>
            </p:cNvPr>
            <p:cNvSpPr/>
            <p:nvPr/>
          </p:nvSpPr>
          <p:spPr>
            <a:xfrm>
              <a:off x="2771800" y="447903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0FAE47-AB28-42F8-AF2B-2B7C9AED18C9}"/>
                </a:ext>
              </a:extLst>
            </p:cNvPr>
            <p:cNvSpPr/>
            <p:nvPr/>
          </p:nvSpPr>
          <p:spPr>
            <a:xfrm>
              <a:off x="2843808" y="367785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2E25ECF-F097-432B-8202-CF60CB550ABF}"/>
                </a:ext>
              </a:extLst>
            </p:cNvPr>
            <p:cNvSpPr/>
            <p:nvPr/>
          </p:nvSpPr>
          <p:spPr>
            <a:xfrm>
              <a:off x="3358208" y="3789040"/>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1A6399-82DA-4CC9-9D3F-5A620822AFB0}"/>
                </a:ext>
              </a:extLst>
            </p:cNvPr>
            <p:cNvSpPr/>
            <p:nvPr/>
          </p:nvSpPr>
          <p:spPr>
            <a:xfrm>
              <a:off x="1989331" y="3429000"/>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5F607F9-4CBB-475F-B682-4FC679E531A1}"/>
                </a:ext>
              </a:extLst>
            </p:cNvPr>
            <p:cNvSpPr/>
            <p:nvPr/>
          </p:nvSpPr>
          <p:spPr>
            <a:xfrm>
              <a:off x="1584067" y="3531967"/>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13EC2FE-D621-4D43-B08D-654F598B1C3D}"/>
                </a:ext>
              </a:extLst>
            </p:cNvPr>
            <p:cNvSpPr/>
            <p:nvPr/>
          </p:nvSpPr>
          <p:spPr>
            <a:xfrm>
              <a:off x="1983234" y="4537883"/>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E3E409F-C3D1-45C7-BB93-CA77292F1FEA}"/>
                </a:ext>
              </a:extLst>
            </p:cNvPr>
            <p:cNvSpPr/>
            <p:nvPr/>
          </p:nvSpPr>
          <p:spPr>
            <a:xfrm>
              <a:off x="1653208" y="3022876"/>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9E482A-58BF-48D2-8158-CC96A0218F7D}"/>
                </a:ext>
              </a:extLst>
            </p:cNvPr>
            <p:cNvSpPr/>
            <p:nvPr/>
          </p:nvSpPr>
          <p:spPr>
            <a:xfrm>
              <a:off x="2232865" y="4116362"/>
              <a:ext cx="144016" cy="14401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D7BF1D5-1628-4D32-B353-3D827D204288}"/>
                </a:ext>
              </a:extLst>
            </p:cNvPr>
            <p:cNvCxnSpPr/>
            <p:nvPr/>
          </p:nvCxnSpPr>
          <p:spPr>
            <a:xfrm>
              <a:off x="457200" y="2973450"/>
              <a:ext cx="3178696" cy="245919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D6F37542-D36F-4B3C-BB11-16054EE24146}"/>
              </a:ext>
            </a:extLst>
          </p:cNvPr>
          <p:cNvPicPr>
            <a:picLocks noChangeAspect="1"/>
          </p:cNvPicPr>
          <p:nvPr/>
        </p:nvPicPr>
        <p:blipFill>
          <a:blip r:embed="rId2"/>
          <a:stretch>
            <a:fillRect/>
          </a:stretch>
        </p:blipFill>
        <p:spPr>
          <a:xfrm>
            <a:off x="4392089" y="2622749"/>
            <a:ext cx="3761301" cy="3503414"/>
          </a:xfrm>
          <a:prstGeom prst="rect">
            <a:avLst/>
          </a:prstGeom>
        </p:spPr>
      </p:pic>
    </p:spTree>
    <p:extLst>
      <p:ext uri="{BB962C8B-B14F-4D97-AF65-F5344CB8AC3E}">
        <p14:creationId xmlns:p14="http://schemas.microsoft.com/office/powerpoint/2010/main" val="289957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AF13-92FE-4C8F-ADAB-35DBAADF141C}"/>
              </a:ext>
            </a:extLst>
          </p:cNvPr>
          <p:cNvSpPr>
            <a:spLocks noGrp="1"/>
          </p:cNvSpPr>
          <p:nvPr>
            <p:ph type="title"/>
          </p:nvPr>
        </p:nvSpPr>
        <p:spPr/>
        <p:txBody>
          <a:bodyPr/>
          <a:lstStyle/>
          <a:p>
            <a:r>
              <a:rPr lang="en-US" dirty="0"/>
              <a:t>Multiple layers</a:t>
            </a:r>
          </a:p>
        </p:txBody>
      </p:sp>
      <p:sp>
        <p:nvSpPr>
          <p:cNvPr id="3" name="Content Placeholder 2">
            <a:extLst>
              <a:ext uri="{FF2B5EF4-FFF2-40B4-BE49-F238E27FC236}">
                <a16:creationId xmlns:a16="http://schemas.microsoft.com/office/drawing/2014/main" id="{FBCE21BE-9A50-404A-9374-EE4C60DC6F05}"/>
              </a:ext>
            </a:extLst>
          </p:cNvPr>
          <p:cNvSpPr>
            <a:spLocks noGrp="1"/>
          </p:cNvSpPr>
          <p:nvPr>
            <p:ph idx="1"/>
          </p:nvPr>
        </p:nvSpPr>
        <p:spPr/>
        <p:txBody>
          <a:bodyPr>
            <a:normAutofit/>
          </a:bodyPr>
          <a:lstStyle/>
          <a:p>
            <a:r>
              <a:rPr lang="en-US" sz="2400" dirty="0"/>
              <a:t>We can add more </a:t>
            </a:r>
            <a:r>
              <a:rPr lang="en-US" sz="2400" dirty="0">
                <a:solidFill>
                  <a:schemeClr val="accent6">
                    <a:lumMod val="75000"/>
                  </a:schemeClr>
                </a:solidFill>
              </a:rPr>
              <a:t>layers</a:t>
            </a:r>
            <a:r>
              <a:rPr lang="en-US" sz="2400" dirty="0"/>
              <a:t>:</a:t>
            </a:r>
          </a:p>
          <a:p>
            <a:pPr lvl="1"/>
            <a:r>
              <a:rPr lang="en-US" sz="2000" dirty="0"/>
              <a:t>Each arrow has a weight</a:t>
            </a:r>
          </a:p>
          <a:p>
            <a:pPr lvl="1"/>
            <a:r>
              <a:rPr lang="en-US" sz="2000" dirty="0"/>
              <a:t>Nodes compute scores from incoming edges and give input to outgoing edges</a:t>
            </a:r>
          </a:p>
        </p:txBody>
      </p:sp>
      <p:sp>
        <p:nvSpPr>
          <p:cNvPr id="4" name="Slide Number Placeholder 3">
            <a:extLst>
              <a:ext uri="{FF2B5EF4-FFF2-40B4-BE49-F238E27FC236}">
                <a16:creationId xmlns:a16="http://schemas.microsoft.com/office/drawing/2014/main" id="{33F4AF70-FEF5-40CD-8A72-70B35FEC6F48}"/>
              </a:ext>
            </a:extLst>
          </p:cNvPr>
          <p:cNvSpPr>
            <a:spLocks noGrp="1"/>
          </p:cNvSpPr>
          <p:nvPr>
            <p:ph type="sldNum" sz="quarter" idx="12"/>
          </p:nvPr>
        </p:nvSpPr>
        <p:spPr/>
        <p:txBody>
          <a:bodyPr/>
          <a:lstStyle/>
          <a:p>
            <a:fld id="{878E0B35-C73E-49DE-9EA0-4D9F6C87E107}" type="slidenum">
              <a:rPr lang="el-GR" smtClean="0"/>
              <a:pPr/>
              <a:t>32</a:t>
            </a:fld>
            <a:endParaRPr lang="el-GR"/>
          </a:p>
        </p:txBody>
      </p:sp>
      <p:pic>
        <p:nvPicPr>
          <p:cNvPr id="5" name="Picture 4">
            <a:extLst>
              <a:ext uri="{FF2B5EF4-FFF2-40B4-BE49-F238E27FC236}">
                <a16:creationId xmlns:a16="http://schemas.microsoft.com/office/drawing/2014/main" id="{5EE780F8-1920-4747-8F63-67EF8759C50E}"/>
              </a:ext>
            </a:extLst>
          </p:cNvPr>
          <p:cNvPicPr>
            <a:picLocks noChangeAspect="1"/>
          </p:cNvPicPr>
          <p:nvPr/>
        </p:nvPicPr>
        <p:blipFill>
          <a:blip r:embed="rId2"/>
          <a:stretch>
            <a:fillRect/>
          </a:stretch>
        </p:blipFill>
        <p:spPr>
          <a:xfrm>
            <a:off x="1259632" y="3132683"/>
            <a:ext cx="4929477" cy="3223667"/>
          </a:xfrm>
          <a:prstGeom prst="rect">
            <a:avLst/>
          </a:prstGeom>
        </p:spPr>
      </p:pic>
      <p:sp>
        <p:nvSpPr>
          <p:cNvPr id="6" name="TextBox 5">
            <a:extLst>
              <a:ext uri="{FF2B5EF4-FFF2-40B4-BE49-F238E27FC236}">
                <a16:creationId xmlns:a16="http://schemas.microsoft.com/office/drawing/2014/main" id="{C9819B76-D32B-4223-94CE-24271C43A264}"/>
              </a:ext>
            </a:extLst>
          </p:cNvPr>
          <p:cNvSpPr txBox="1"/>
          <p:nvPr/>
        </p:nvSpPr>
        <p:spPr>
          <a:xfrm>
            <a:off x="6588224" y="4509120"/>
            <a:ext cx="2252668" cy="369332"/>
          </a:xfrm>
          <a:prstGeom prst="rect">
            <a:avLst/>
          </a:prstGeom>
          <a:noFill/>
        </p:spPr>
        <p:txBody>
          <a:bodyPr wrap="none" rtlCol="0">
            <a:spAutoFit/>
          </a:bodyPr>
          <a:lstStyle/>
          <a:p>
            <a:r>
              <a:rPr lang="en-US" dirty="0"/>
              <a:t>Did we gain anything?</a:t>
            </a:r>
          </a:p>
        </p:txBody>
      </p:sp>
    </p:spTree>
    <p:extLst>
      <p:ext uri="{BB962C8B-B14F-4D97-AF65-F5344CB8AC3E}">
        <p14:creationId xmlns:p14="http://schemas.microsoft.com/office/powerpoint/2010/main" val="285675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956C-24AF-4E68-9E19-29521F91E35D}"/>
              </a:ext>
            </a:extLst>
          </p:cNvPr>
          <p:cNvSpPr>
            <a:spLocks noGrp="1"/>
          </p:cNvSpPr>
          <p:nvPr>
            <p:ph type="title"/>
          </p:nvPr>
        </p:nvSpPr>
        <p:spPr/>
        <p:txBody>
          <a:bodyPr/>
          <a:lstStyle/>
          <a:p>
            <a:r>
              <a:rPr lang="en-US" dirty="0"/>
              <a:t>Non-linearity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6DEE2E3-88C4-4448-8245-DA2184A373CF}"/>
                  </a:ext>
                </a:extLst>
              </p:cNvPr>
              <p:cNvSpPr>
                <a:spLocks noGrp="1"/>
              </p:cNvSpPr>
              <p:nvPr>
                <p:ph idx="1"/>
              </p:nvPr>
            </p:nvSpPr>
            <p:spPr>
              <a:xfrm>
                <a:off x="457200" y="1600201"/>
                <a:ext cx="8229600" cy="2620887"/>
              </a:xfrm>
            </p:spPr>
            <p:txBody>
              <a:bodyPr>
                <a:normAutofit fontScale="62500" lnSpcReduction="20000"/>
              </a:bodyPr>
              <a:lstStyle/>
              <a:p>
                <a:r>
                  <a:rPr lang="en-US" dirty="0"/>
                  <a:t>Instead of computing a linear combination</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nary>
                    </m:oMath>
                  </m:oMathPara>
                </a14:m>
                <a:endParaRPr lang="en-US" dirty="0"/>
              </a:p>
              <a:p>
                <a:r>
                  <a:rPr lang="en-US" dirty="0">
                    <a:solidFill>
                      <a:schemeClr val="accent6">
                        <a:lumMod val="75000"/>
                      </a:schemeClr>
                    </a:solidFill>
                  </a:rPr>
                  <a:t>Apply a non-linear function </a:t>
                </a:r>
                <a:r>
                  <a:rPr lang="en-US" dirty="0"/>
                  <a:t>on top:</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𝑠𝑐𝑜𝑟𝑒</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r>
                            <a:rPr lang="en-US" b="1" i="1" smtClean="0">
                              <a:latin typeface="Cambria Math" panose="02040503050406030204" pitchFamily="18" charset="0"/>
                            </a:rPr>
                            <m:t>,</m:t>
                          </m:r>
                          <m:r>
                            <a:rPr lang="en-US" b="1" i="1" smtClean="0">
                              <a:latin typeface="Cambria Math" panose="02040503050406030204" pitchFamily="18" charset="0"/>
                            </a:rPr>
                            <m:t>𝒙</m:t>
                          </m:r>
                        </m:e>
                      </m:d>
                      <m:r>
                        <a:rPr lang="en-US" b="0" i="0" smtClean="0">
                          <a:latin typeface="Cambria Math" panose="02040503050406030204" pitchFamily="18" charset="0"/>
                        </a:rPr>
                        <m:t>=</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nary>
                            <m:naryPr>
                              <m:chr m:val="∑"/>
                              <m:supHide m:val="on"/>
                              <m:ctrlPr>
                                <a:rPr lang="en-US" i="1">
                                  <a:latin typeface="Cambria Math" panose="02040503050406030204" pitchFamily="18" charset="0"/>
                                </a:rPr>
                              </m:ctrlPr>
                            </m:naryPr>
                            <m:sub>
                              <m:r>
                                <a:rPr lang="en-US" i="1">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nary>
                        </m:e>
                      </m:d>
                    </m:oMath>
                  </m:oMathPara>
                </a14:m>
                <a:endParaRPr lang="en-US" dirty="0"/>
              </a:p>
              <a:p>
                <a:r>
                  <a:rPr lang="en-US" dirty="0"/>
                  <a:t>Popular functions:</a:t>
                </a:r>
              </a:p>
            </p:txBody>
          </p:sp>
        </mc:Choice>
        <mc:Fallback>
          <p:sp>
            <p:nvSpPr>
              <p:cNvPr id="3" name="Content Placeholder 2">
                <a:extLst>
                  <a:ext uri="{FF2B5EF4-FFF2-40B4-BE49-F238E27FC236}">
                    <a16:creationId xmlns:a16="http://schemas.microsoft.com/office/drawing/2014/main" id="{26DEE2E3-88C4-4448-8245-DA2184A373CF}"/>
                  </a:ext>
                </a:extLst>
              </p:cNvPr>
              <p:cNvSpPr>
                <a:spLocks noGrp="1" noRot="1" noChangeAspect="1" noMove="1" noResize="1" noEditPoints="1" noAdjustHandles="1" noChangeArrowheads="1" noChangeShapeType="1" noTextEdit="1"/>
              </p:cNvSpPr>
              <p:nvPr>
                <p:ph idx="1"/>
              </p:nvPr>
            </p:nvSpPr>
            <p:spPr>
              <a:xfrm>
                <a:off x="457200" y="1600201"/>
                <a:ext cx="8229600" cy="2620887"/>
              </a:xfrm>
              <a:blipFill>
                <a:blip r:embed="rId2"/>
                <a:stretch>
                  <a:fillRect l="-667" t="-349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D252512-80D7-44CB-8426-D18BA922A5A2}"/>
              </a:ext>
            </a:extLst>
          </p:cNvPr>
          <p:cNvSpPr>
            <a:spLocks noGrp="1"/>
          </p:cNvSpPr>
          <p:nvPr>
            <p:ph type="sldNum" sz="quarter" idx="12"/>
          </p:nvPr>
        </p:nvSpPr>
        <p:spPr/>
        <p:txBody>
          <a:bodyPr/>
          <a:lstStyle/>
          <a:p>
            <a:fld id="{878E0B35-C73E-49DE-9EA0-4D9F6C87E107}" type="slidenum">
              <a:rPr lang="el-GR" smtClean="0"/>
              <a:pPr/>
              <a:t>33</a:t>
            </a:fld>
            <a:endParaRPr lang="el-GR"/>
          </a:p>
        </p:txBody>
      </p:sp>
      <p:pic>
        <p:nvPicPr>
          <p:cNvPr id="5" name="Picture 4">
            <a:extLst>
              <a:ext uri="{FF2B5EF4-FFF2-40B4-BE49-F238E27FC236}">
                <a16:creationId xmlns:a16="http://schemas.microsoft.com/office/drawing/2014/main" id="{003A3AB0-112C-4F4C-A7D5-C0B400A1905D}"/>
              </a:ext>
            </a:extLst>
          </p:cNvPr>
          <p:cNvPicPr>
            <a:picLocks noChangeAspect="1"/>
          </p:cNvPicPr>
          <p:nvPr/>
        </p:nvPicPr>
        <p:blipFill>
          <a:blip r:embed="rId3"/>
          <a:stretch>
            <a:fillRect/>
          </a:stretch>
        </p:blipFill>
        <p:spPr>
          <a:xfrm>
            <a:off x="364032" y="4221088"/>
            <a:ext cx="8316416" cy="1932617"/>
          </a:xfrm>
          <a:prstGeom prst="rect">
            <a:avLst/>
          </a:prstGeom>
        </p:spPr>
      </p:pic>
      <p:sp>
        <p:nvSpPr>
          <p:cNvPr id="7" name="TextBox 6">
            <a:extLst>
              <a:ext uri="{FF2B5EF4-FFF2-40B4-BE49-F238E27FC236}">
                <a16:creationId xmlns:a16="http://schemas.microsoft.com/office/drawing/2014/main" id="{9585A9BB-5C5A-4C27-B3AB-8297A1D8A0DC}"/>
              </a:ext>
            </a:extLst>
          </p:cNvPr>
          <p:cNvSpPr txBox="1"/>
          <p:nvPr/>
        </p:nvSpPr>
        <p:spPr>
          <a:xfrm>
            <a:off x="489829" y="6214030"/>
            <a:ext cx="6484980" cy="369332"/>
          </a:xfrm>
          <a:prstGeom prst="rect">
            <a:avLst/>
          </a:prstGeom>
          <a:noFill/>
        </p:spPr>
        <p:txBody>
          <a:bodyPr wrap="none" rtlCol="0">
            <a:spAutoFit/>
          </a:bodyPr>
          <a:lstStyle/>
          <a:p>
            <a:r>
              <a:rPr lang="en-US" dirty="0"/>
              <a:t>These functions play the role of a soft “switch” (threshold function)</a:t>
            </a:r>
          </a:p>
        </p:txBody>
      </p:sp>
    </p:spTree>
    <p:extLst>
      <p:ext uri="{BB962C8B-B14F-4D97-AF65-F5344CB8AC3E}">
        <p14:creationId xmlns:p14="http://schemas.microsoft.com/office/powerpoint/2010/main" val="1156021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B0666-353F-41F6-926A-D20431B1A2FB}"/>
              </a:ext>
            </a:extLst>
          </p:cNvPr>
          <p:cNvSpPr>
            <a:spLocks noGrp="1"/>
          </p:cNvSpPr>
          <p:nvPr>
            <p:ph type="title"/>
          </p:nvPr>
        </p:nvSpPr>
        <p:spPr/>
        <p:txBody>
          <a:bodyPr/>
          <a:lstStyle/>
          <a:p>
            <a:r>
              <a:rPr lang="en-US" dirty="0"/>
              <a:t>Side note</a:t>
            </a:r>
          </a:p>
        </p:txBody>
      </p:sp>
      <p:sp>
        <p:nvSpPr>
          <p:cNvPr id="3" name="Content Placeholder 2">
            <a:extLst>
              <a:ext uri="{FF2B5EF4-FFF2-40B4-BE49-F238E27FC236}">
                <a16:creationId xmlns:a16="http://schemas.microsoft.com/office/drawing/2014/main" id="{95EE9C6F-6840-4921-B0FD-EB6CEAC28C29}"/>
              </a:ext>
            </a:extLst>
          </p:cNvPr>
          <p:cNvSpPr>
            <a:spLocks noGrp="1"/>
          </p:cNvSpPr>
          <p:nvPr>
            <p:ph idx="1"/>
          </p:nvPr>
        </p:nvSpPr>
        <p:spPr/>
        <p:txBody>
          <a:bodyPr/>
          <a:lstStyle/>
          <a:p>
            <a:r>
              <a:rPr lang="en-US" dirty="0"/>
              <a:t>Logistic regression classifier: </a:t>
            </a:r>
          </a:p>
          <a:p>
            <a:pPr lvl="1"/>
            <a:r>
              <a:rPr lang="en-US" dirty="0"/>
              <a:t>Single layer with a logistic function</a:t>
            </a:r>
          </a:p>
        </p:txBody>
      </p:sp>
      <p:sp>
        <p:nvSpPr>
          <p:cNvPr id="4" name="Slide Number Placeholder 3">
            <a:extLst>
              <a:ext uri="{FF2B5EF4-FFF2-40B4-BE49-F238E27FC236}">
                <a16:creationId xmlns:a16="http://schemas.microsoft.com/office/drawing/2014/main" id="{9EF25163-80F2-4AE2-B792-B3EDFF306988}"/>
              </a:ext>
            </a:extLst>
          </p:cNvPr>
          <p:cNvSpPr>
            <a:spLocks noGrp="1"/>
          </p:cNvSpPr>
          <p:nvPr>
            <p:ph type="sldNum" sz="quarter" idx="12"/>
          </p:nvPr>
        </p:nvSpPr>
        <p:spPr/>
        <p:txBody>
          <a:bodyPr/>
          <a:lstStyle/>
          <a:p>
            <a:fld id="{878E0B35-C73E-49DE-9EA0-4D9F6C87E107}" type="slidenum">
              <a:rPr lang="el-GR" smtClean="0"/>
              <a:pPr/>
              <a:t>34</a:t>
            </a:fld>
            <a:endParaRPr lang="el-GR"/>
          </a:p>
        </p:txBody>
      </p:sp>
      <p:pic>
        <p:nvPicPr>
          <p:cNvPr id="5" name="Picture 4">
            <a:extLst>
              <a:ext uri="{FF2B5EF4-FFF2-40B4-BE49-F238E27FC236}">
                <a16:creationId xmlns:a16="http://schemas.microsoft.com/office/drawing/2014/main" id="{3B00E39A-A32C-49C1-BD82-4BB81800843A}"/>
              </a:ext>
            </a:extLst>
          </p:cNvPr>
          <p:cNvPicPr>
            <a:picLocks noChangeAspect="1"/>
          </p:cNvPicPr>
          <p:nvPr/>
        </p:nvPicPr>
        <p:blipFill>
          <a:blip r:embed="rId2"/>
          <a:stretch>
            <a:fillRect/>
          </a:stretch>
        </p:blipFill>
        <p:spPr>
          <a:xfrm>
            <a:off x="1478474" y="2955714"/>
            <a:ext cx="4579876" cy="2421900"/>
          </a:xfrm>
          <a:prstGeom prst="rect">
            <a:avLst/>
          </a:prstGeom>
        </p:spPr>
      </p:pic>
      <p:grpSp>
        <p:nvGrpSpPr>
          <p:cNvPr id="8" name="Group 7">
            <a:extLst>
              <a:ext uri="{FF2B5EF4-FFF2-40B4-BE49-F238E27FC236}">
                <a16:creationId xmlns:a16="http://schemas.microsoft.com/office/drawing/2014/main" id="{1B7E68A7-839A-41E9-813D-0F3674E3D677}"/>
              </a:ext>
            </a:extLst>
          </p:cNvPr>
          <p:cNvGrpSpPr/>
          <p:nvPr/>
        </p:nvGrpSpPr>
        <p:grpSpPr>
          <a:xfrm>
            <a:off x="5436096" y="3356992"/>
            <a:ext cx="1800200" cy="1559484"/>
            <a:chOff x="5865326" y="3597708"/>
            <a:chExt cx="1800200" cy="1559484"/>
          </a:xfrm>
        </p:grpSpPr>
        <p:pic>
          <p:nvPicPr>
            <p:cNvPr id="6" name="Picture 5">
              <a:extLst>
                <a:ext uri="{FF2B5EF4-FFF2-40B4-BE49-F238E27FC236}">
                  <a16:creationId xmlns:a16="http://schemas.microsoft.com/office/drawing/2014/main" id="{9CC2E315-486F-4197-B719-0F38BFFCB46C}"/>
                </a:ext>
              </a:extLst>
            </p:cNvPr>
            <p:cNvPicPr>
              <a:picLocks noChangeAspect="1"/>
            </p:cNvPicPr>
            <p:nvPr/>
          </p:nvPicPr>
          <p:blipFill>
            <a:blip r:embed="rId3"/>
            <a:stretch>
              <a:fillRect/>
            </a:stretch>
          </p:blipFill>
          <p:spPr>
            <a:xfrm>
              <a:off x="5865326" y="3717032"/>
              <a:ext cx="1800200" cy="1105824"/>
            </a:xfrm>
            <a:prstGeom prst="rect">
              <a:avLst/>
            </a:prstGeom>
          </p:spPr>
        </p:pic>
        <p:sp>
          <p:nvSpPr>
            <p:cNvPr id="7" name="Oval 6">
              <a:extLst>
                <a:ext uri="{FF2B5EF4-FFF2-40B4-BE49-F238E27FC236}">
                  <a16:creationId xmlns:a16="http://schemas.microsoft.com/office/drawing/2014/main" id="{D2C653D5-55D0-4761-8720-E23FD5DD2A70}"/>
                </a:ext>
              </a:extLst>
            </p:cNvPr>
            <p:cNvSpPr/>
            <p:nvPr/>
          </p:nvSpPr>
          <p:spPr>
            <a:xfrm>
              <a:off x="5935925" y="3597708"/>
              <a:ext cx="1588403" cy="1559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3317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146D-3CB3-40F4-867C-7DAA07E860E8}"/>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E4AB8535-CA57-46F1-8539-9AFB95536BE5}"/>
              </a:ext>
            </a:extLst>
          </p:cNvPr>
          <p:cNvSpPr>
            <a:spLocks noGrp="1"/>
          </p:cNvSpPr>
          <p:nvPr>
            <p:ph idx="1"/>
          </p:nvPr>
        </p:nvSpPr>
        <p:spPr>
          <a:xfrm>
            <a:off x="457200" y="1600200"/>
            <a:ext cx="8229600" cy="4853136"/>
          </a:xfrm>
        </p:spPr>
        <p:txBody>
          <a:bodyPr>
            <a:normAutofit fontScale="92500" lnSpcReduction="10000"/>
          </a:bodyPr>
          <a:lstStyle/>
          <a:p>
            <a:r>
              <a:rPr lang="en-US" sz="2800" dirty="0"/>
              <a:t>Networks with </a:t>
            </a:r>
            <a:r>
              <a:rPr lang="en-US" sz="2800" dirty="0">
                <a:solidFill>
                  <a:schemeClr val="accent6">
                    <a:lumMod val="75000"/>
                  </a:schemeClr>
                </a:solidFill>
              </a:rPr>
              <a:t>multiple layers</a:t>
            </a:r>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a:t>Each layer can be thought of as a processing step</a:t>
            </a:r>
          </a:p>
          <a:p>
            <a:r>
              <a:rPr lang="en-US" sz="2800" dirty="0"/>
              <a:t>Multiple layers allow for the computation of more complex functions</a:t>
            </a:r>
          </a:p>
        </p:txBody>
      </p:sp>
      <p:sp>
        <p:nvSpPr>
          <p:cNvPr id="4" name="Slide Number Placeholder 3">
            <a:extLst>
              <a:ext uri="{FF2B5EF4-FFF2-40B4-BE49-F238E27FC236}">
                <a16:creationId xmlns:a16="http://schemas.microsoft.com/office/drawing/2014/main" id="{42C399D0-1512-4C96-A3CE-270473E6AF6F}"/>
              </a:ext>
            </a:extLst>
          </p:cNvPr>
          <p:cNvSpPr>
            <a:spLocks noGrp="1"/>
          </p:cNvSpPr>
          <p:nvPr>
            <p:ph type="sldNum" sz="quarter" idx="12"/>
          </p:nvPr>
        </p:nvSpPr>
        <p:spPr/>
        <p:txBody>
          <a:bodyPr/>
          <a:lstStyle/>
          <a:p>
            <a:fld id="{878E0B35-C73E-49DE-9EA0-4D9F6C87E107}" type="slidenum">
              <a:rPr lang="el-GR" smtClean="0"/>
              <a:pPr/>
              <a:t>35</a:t>
            </a:fld>
            <a:endParaRPr lang="el-GR"/>
          </a:p>
        </p:txBody>
      </p:sp>
      <p:pic>
        <p:nvPicPr>
          <p:cNvPr id="5" name="Picture 4">
            <a:extLst>
              <a:ext uri="{FF2B5EF4-FFF2-40B4-BE49-F238E27FC236}">
                <a16:creationId xmlns:a16="http://schemas.microsoft.com/office/drawing/2014/main" id="{D4A8BD2A-34C4-48DD-9FDA-6DB6CE3F1046}"/>
              </a:ext>
            </a:extLst>
          </p:cNvPr>
          <p:cNvPicPr>
            <a:picLocks noChangeAspect="1"/>
          </p:cNvPicPr>
          <p:nvPr/>
        </p:nvPicPr>
        <p:blipFill>
          <a:blip r:embed="rId2"/>
          <a:stretch>
            <a:fillRect/>
          </a:stretch>
        </p:blipFill>
        <p:spPr>
          <a:xfrm>
            <a:off x="1475656" y="2060848"/>
            <a:ext cx="6192688" cy="2923767"/>
          </a:xfrm>
          <a:prstGeom prst="rect">
            <a:avLst/>
          </a:prstGeom>
        </p:spPr>
      </p:pic>
    </p:spTree>
    <p:extLst>
      <p:ext uri="{BB962C8B-B14F-4D97-AF65-F5344CB8AC3E}">
        <p14:creationId xmlns:p14="http://schemas.microsoft.com/office/powerpoint/2010/main" val="583897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F108-13B4-4EB2-80CE-8AA5FF7E4013}"/>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3672964A-AA13-4227-8DD5-E4D08C0570CF}"/>
              </a:ext>
            </a:extLst>
          </p:cNvPr>
          <p:cNvSpPr>
            <a:spLocks noGrp="1"/>
          </p:cNvSpPr>
          <p:nvPr>
            <p:ph idx="1"/>
          </p:nvPr>
        </p:nvSpPr>
        <p:spPr/>
        <p:txBody>
          <a:bodyPr/>
          <a:lstStyle/>
          <a:p>
            <a:r>
              <a:rPr lang="en-US" dirty="0"/>
              <a:t>A network that implements XOR</a:t>
            </a:r>
          </a:p>
        </p:txBody>
      </p:sp>
      <p:pic>
        <p:nvPicPr>
          <p:cNvPr id="5" name="Picture 4">
            <a:extLst>
              <a:ext uri="{FF2B5EF4-FFF2-40B4-BE49-F238E27FC236}">
                <a16:creationId xmlns:a16="http://schemas.microsoft.com/office/drawing/2014/main" id="{1A7E28B4-41F2-42FC-B8B0-E6AEDB6D7CC0}"/>
              </a:ext>
            </a:extLst>
          </p:cNvPr>
          <p:cNvPicPr>
            <a:picLocks noChangeAspect="1"/>
          </p:cNvPicPr>
          <p:nvPr/>
        </p:nvPicPr>
        <p:blipFill>
          <a:blip r:embed="rId2"/>
          <a:stretch>
            <a:fillRect/>
          </a:stretch>
        </p:blipFill>
        <p:spPr>
          <a:xfrm>
            <a:off x="539552" y="2273248"/>
            <a:ext cx="4852432" cy="2311504"/>
          </a:xfrm>
          <a:prstGeom prst="rect">
            <a:avLst/>
          </a:prstGeom>
        </p:spPr>
      </p:pic>
      <p:sp>
        <p:nvSpPr>
          <p:cNvPr id="4" name="Slide Number Placeholder 3">
            <a:extLst>
              <a:ext uri="{FF2B5EF4-FFF2-40B4-BE49-F238E27FC236}">
                <a16:creationId xmlns:a16="http://schemas.microsoft.com/office/drawing/2014/main" id="{D9159AEA-A3A4-4C88-8061-622E7974EE50}"/>
              </a:ext>
            </a:extLst>
          </p:cNvPr>
          <p:cNvSpPr>
            <a:spLocks noGrp="1"/>
          </p:cNvSpPr>
          <p:nvPr>
            <p:ph type="sldNum" sz="quarter" idx="12"/>
          </p:nvPr>
        </p:nvSpPr>
        <p:spPr/>
        <p:txBody>
          <a:bodyPr/>
          <a:lstStyle/>
          <a:p>
            <a:fld id="{878E0B35-C73E-49DE-9EA0-4D9F6C87E107}" type="slidenum">
              <a:rPr lang="el-GR" smtClean="0"/>
              <a:pPr/>
              <a:t>36</a:t>
            </a:fld>
            <a:endParaRPr lang="el-GR"/>
          </a:p>
        </p:txBody>
      </p:sp>
      <p:pic>
        <p:nvPicPr>
          <p:cNvPr id="6" name="Picture 5">
            <a:extLst>
              <a:ext uri="{FF2B5EF4-FFF2-40B4-BE49-F238E27FC236}">
                <a16:creationId xmlns:a16="http://schemas.microsoft.com/office/drawing/2014/main" id="{8F3D5B30-D1CE-458E-826D-633BBD940DD9}"/>
              </a:ext>
            </a:extLst>
          </p:cNvPr>
          <p:cNvPicPr>
            <a:picLocks noChangeAspect="1"/>
          </p:cNvPicPr>
          <p:nvPr/>
        </p:nvPicPr>
        <p:blipFill>
          <a:blip r:embed="rId3"/>
          <a:stretch>
            <a:fillRect/>
          </a:stretch>
        </p:blipFill>
        <p:spPr>
          <a:xfrm>
            <a:off x="323528" y="4885456"/>
            <a:ext cx="6372200" cy="166968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C971F37-619A-44E6-B872-77133F56258E}"/>
                  </a:ext>
                </a:extLst>
              </p:cNvPr>
              <p:cNvSpPr txBox="1"/>
              <p:nvPr/>
            </p:nvSpPr>
            <p:spPr>
              <a:xfrm>
                <a:off x="5946368" y="2457877"/>
                <a:ext cx="2210798" cy="369332"/>
              </a:xfrm>
              <a:prstGeom prst="rect">
                <a:avLst/>
              </a:prstGeom>
              <a:solidFill>
                <a:srgbClr val="92D050"/>
              </a:solidFill>
            </p:spPr>
            <p:txBody>
              <a:bodyPr wrap="none" rtlCol="0">
                <a:spAutoFit/>
              </a:bodyPr>
              <a:lstStyle/>
              <a:p>
                <a:r>
                  <a:rPr lang="en-US" dirty="0"/>
                  <a:t>Hidden node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oMath>
                </a14:m>
                <a:r>
                  <a:rPr lang="en-US" dirty="0"/>
                  <a:t> is OR</a:t>
                </a:r>
              </a:p>
            </p:txBody>
          </p:sp>
        </mc:Choice>
        <mc:Fallback xmlns="">
          <p:sp>
            <p:nvSpPr>
              <p:cNvPr id="7" name="TextBox 6">
                <a:extLst>
                  <a:ext uri="{FF2B5EF4-FFF2-40B4-BE49-F238E27FC236}">
                    <a16:creationId xmlns:a16="http://schemas.microsoft.com/office/drawing/2014/main" id="{0C971F37-619A-44E6-B872-77133F56258E}"/>
                  </a:ext>
                </a:extLst>
              </p:cNvPr>
              <p:cNvSpPr txBox="1">
                <a:spLocks noRot="1" noChangeAspect="1" noMove="1" noResize="1" noEditPoints="1" noAdjustHandles="1" noChangeArrowheads="1" noChangeShapeType="1" noTextEdit="1"/>
              </p:cNvSpPr>
              <p:nvPr/>
            </p:nvSpPr>
            <p:spPr>
              <a:xfrm>
                <a:off x="5946368" y="2457877"/>
                <a:ext cx="2210798" cy="369332"/>
              </a:xfrm>
              <a:prstGeom prst="rect">
                <a:avLst/>
              </a:prstGeom>
              <a:blipFill>
                <a:blip r:embed="rId4"/>
                <a:stretch>
                  <a:fillRect l="-2204" t="-8197" r="-1653" b="-2459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001C020C-00C3-4DC7-A456-8B3C8A6D622A}"/>
              </a:ext>
            </a:extLst>
          </p:cNvPr>
          <p:cNvCxnSpPr/>
          <p:nvPr/>
        </p:nvCxnSpPr>
        <p:spPr>
          <a:xfrm flipH="1">
            <a:off x="3275856" y="2636912"/>
            <a:ext cx="26705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F87E4D1-4600-45D3-8752-90C43F2BC76C}"/>
              </a:ext>
            </a:extLst>
          </p:cNvPr>
          <p:cNvSpPr txBox="1"/>
          <p:nvPr/>
        </p:nvSpPr>
        <p:spPr>
          <a:xfrm>
            <a:off x="1475656" y="4534453"/>
            <a:ext cx="1070229" cy="369332"/>
          </a:xfrm>
          <a:prstGeom prst="rect">
            <a:avLst/>
          </a:prstGeom>
          <a:solidFill>
            <a:srgbClr val="92D050"/>
          </a:solidFill>
        </p:spPr>
        <p:txBody>
          <a:bodyPr wrap="none" rtlCol="0">
            <a:spAutoFit/>
          </a:bodyPr>
          <a:lstStyle/>
          <a:p>
            <a:r>
              <a:rPr lang="en-US" dirty="0"/>
              <a:t>Bias term</a:t>
            </a:r>
          </a:p>
        </p:txBody>
      </p:sp>
      <p:cxnSp>
        <p:nvCxnSpPr>
          <p:cNvPr id="13" name="Straight Arrow Connector 12">
            <a:extLst>
              <a:ext uri="{FF2B5EF4-FFF2-40B4-BE49-F238E27FC236}">
                <a16:creationId xmlns:a16="http://schemas.microsoft.com/office/drawing/2014/main" id="{B9499A65-734E-4E89-AD37-600979308A26}"/>
              </a:ext>
            </a:extLst>
          </p:cNvPr>
          <p:cNvCxnSpPr>
            <a:cxnSpLocks/>
            <a:stCxn id="11" idx="0"/>
          </p:cNvCxnSpPr>
          <p:nvPr/>
        </p:nvCxnSpPr>
        <p:spPr>
          <a:xfrm flipH="1" flipV="1">
            <a:off x="1331640" y="4254519"/>
            <a:ext cx="679131" cy="27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7406EC-5B8A-42CC-B908-C9E3C329A7E8}"/>
              </a:ext>
            </a:extLst>
          </p:cNvPr>
          <p:cNvCxnSpPr>
            <a:cxnSpLocks/>
            <a:stCxn id="11" idx="0"/>
          </p:cNvCxnSpPr>
          <p:nvPr/>
        </p:nvCxnSpPr>
        <p:spPr>
          <a:xfrm flipV="1">
            <a:off x="2010771" y="4254519"/>
            <a:ext cx="679130" cy="279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128F1B-071F-49E8-ACE3-9F1B465BD6EA}"/>
                  </a:ext>
                </a:extLst>
              </p:cNvPr>
              <p:cNvSpPr txBox="1"/>
              <p:nvPr/>
            </p:nvSpPr>
            <p:spPr>
              <a:xfrm>
                <a:off x="5078673" y="4272012"/>
                <a:ext cx="2352952" cy="369332"/>
              </a:xfrm>
              <a:prstGeom prst="rect">
                <a:avLst/>
              </a:prstGeom>
              <a:solidFill>
                <a:srgbClr val="92D050"/>
              </a:solidFill>
            </p:spPr>
            <p:txBody>
              <a:bodyPr wrap="none" rtlCol="0">
                <a:spAutoFit/>
              </a:bodyPr>
              <a:lstStyle/>
              <a:p>
                <a:r>
                  <a:rPr lang="en-US" dirty="0"/>
                  <a:t>Hidden node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oMath>
                </a14:m>
                <a:r>
                  <a:rPr lang="en-US" dirty="0"/>
                  <a:t> is AND</a:t>
                </a:r>
              </a:p>
            </p:txBody>
          </p:sp>
        </mc:Choice>
        <mc:Fallback xmlns="">
          <p:sp>
            <p:nvSpPr>
              <p:cNvPr id="26" name="TextBox 25">
                <a:extLst>
                  <a:ext uri="{FF2B5EF4-FFF2-40B4-BE49-F238E27FC236}">
                    <a16:creationId xmlns:a16="http://schemas.microsoft.com/office/drawing/2014/main" id="{71128F1B-071F-49E8-ACE3-9F1B465BD6EA}"/>
                  </a:ext>
                </a:extLst>
              </p:cNvPr>
              <p:cNvSpPr txBox="1">
                <a:spLocks noRot="1" noChangeAspect="1" noMove="1" noResize="1" noEditPoints="1" noAdjustHandles="1" noChangeArrowheads="1" noChangeShapeType="1" noTextEdit="1"/>
              </p:cNvSpPr>
              <p:nvPr/>
            </p:nvSpPr>
            <p:spPr>
              <a:xfrm>
                <a:off x="5078673" y="4272012"/>
                <a:ext cx="2352952" cy="369332"/>
              </a:xfrm>
              <a:prstGeom prst="rect">
                <a:avLst/>
              </a:prstGeom>
              <a:blipFill>
                <a:blip r:embed="rId5"/>
                <a:stretch>
                  <a:fillRect l="-2073" t="-10000" r="-1554" b="-26667"/>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FFCBC2F0-E5F5-4CA1-956D-474C24239FC6}"/>
              </a:ext>
            </a:extLst>
          </p:cNvPr>
          <p:cNvCxnSpPr/>
          <p:nvPr/>
        </p:nvCxnSpPr>
        <p:spPr>
          <a:xfrm flipH="1" flipV="1">
            <a:off x="3131840" y="3576518"/>
            <a:ext cx="1872208" cy="879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C9582BE-4BDC-4413-A5C8-0BB25FFAFED3}"/>
                  </a:ext>
                </a:extLst>
              </p:cNvPr>
              <p:cNvSpPr txBox="1"/>
              <p:nvPr/>
            </p:nvSpPr>
            <p:spPr>
              <a:xfrm>
                <a:off x="6372200" y="3429000"/>
                <a:ext cx="2184572" cy="369332"/>
              </a:xfrm>
              <a:prstGeom prst="rect">
                <a:avLst/>
              </a:prstGeom>
              <a:solidFill>
                <a:srgbClr val="92D050"/>
              </a:solidFill>
            </p:spPr>
            <p:txBody>
              <a:bodyPr wrap="none" rtlCol="0">
                <a:spAutoFit/>
              </a:bodyPr>
              <a:lstStyle/>
              <a:p>
                <a:r>
                  <a:rPr lang="en-US" dirty="0"/>
                  <a:t>Output node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oMath>
                </a14:m>
                <a:endParaRPr lang="en-US" dirty="0"/>
              </a:p>
            </p:txBody>
          </p:sp>
        </mc:Choice>
        <mc:Fallback xmlns="">
          <p:sp>
            <p:nvSpPr>
              <p:cNvPr id="29" name="TextBox 28">
                <a:extLst>
                  <a:ext uri="{FF2B5EF4-FFF2-40B4-BE49-F238E27FC236}">
                    <a16:creationId xmlns:a16="http://schemas.microsoft.com/office/drawing/2014/main" id="{7C9582BE-4BDC-4413-A5C8-0BB25FFAFED3}"/>
                  </a:ext>
                </a:extLst>
              </p:cNvPr>
              <p:cNvSpPr txBox="1">
                <a:spLocks noRot="1" noChangeAspect="1" noMove="1" noResize="1" noEditPoints="1" noAdjustHandles="1" noChangeArrowheads="1" noChangeShapeType="1" noTextEdit="1"/>
              </p:cNvSpPr>
              <p:nvPr/>
            </p:nvSpPr>
            <p:spPr>
              <a:xfrm>
                <a:off x="6372200" y="3429000"/>
                <a:ext cx="2184572" cy="369332"/>
              </a:xfrm>
              <a:prstGeom prst="rect">
                <a:avLst/>
              </a:prstGeom>
              <a:blipFill>
                <a:blip r:embed="rId6"/>
                <a:stretch>
                  <a:fillRect l="-2228" t="-10000" b="-2500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2B83A3E3-3AAE-4019-A218-FA2D407B55F0}"/>
              </a:ext>
            </a:extLst>
          </p:cNvPr>
          <p:cNvCxnSpPr>
            <a:stCxn id="29" idx="1"/>
          </p:cNvCxnSpPr>
          <p:nvPr/>
        </p:nvCxnSpPr>
        <p:spPr>
          <a:xfrm flipH="1" flipV="1">
            <a:off x="5004048" y="3429000"/>
            <a:ext cx="136815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0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6"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C776-A011-4935-92B4-B478AC66401C}"/>
              </a:ext>
            </a:extLst>
          </p:cNvPr>
          <p:cNvSpPr>
            <a:spLocks noGrp="1"/>
          </p:cNvSpPr>
          <p:nvPr>
            <p:ph type="title"/>
          </p:nvPr>
        </p:nvSpPr>
        <p:spPr/>
        <p:txBody>
          <a:bodyPr/>
          <a:lstStyle/>
          <a:p>
            <a:r>
              <a:rPr lang="en-US" dirty="0"/>
              <a:t>Error</a:t>
            </a:r>
          </a:p>
        </p:txBody>
      </p:sp>
      <p:sp>
        <p:nvSpPr>
          <p:cNvPr id="3" name="Content Placeholder 2">
            <a:extLst>
              <a:ext uri="{FF2B5EF4-FFF2-40B4-BE49-F238E27FC236}">
                <a16:creationId xmlns:a16="http://schemas.microsoft.com/office/drawing/2014/main" id="{41A4D9D0-FC2C-4864-AE88-E1EB526EF239}"/>
              </a:ext>
            </a:extLst>
          </p:cNvPr>
          <p:cNvSpPr>
            <a:spLocks noGrp="1"/>
          </p:cNvSpPr>
          <p:nvPr>
            <p:ph idx="1"/>
          </p:nvPr>
        </p:nvSpPr>
        <p:spPr/>
        <p:txBody>
          <a:bodyPr>
            <a:normAutofit fontScale="92500" lnSpcReduction="20000"/>
          </a:bodyPr>
          <a:lstStyle/>
          <a:p>
            <a:r>
              <a:rPr lang="en-US" dirty="0"/>
              <a:t>The computed value is 0.76 but the correct value is 1</a:t>
            </a:r>
          </a:p>
          <a:p>
            <a:pPr lvl="1"/>
            <a:r>
              <a:rPr lang="en-US" dirty="0"/>
              <a:t>There is an </a:t>
            </a:r>
            <a:r>
              <a:rPr lang="en-US" dirty="0">
                <a:solidFill>
                  <a:schemeClr val="accent6">
                    <a:lumMod val="75000"/>
                  </a:schemeClr>
                </a:solidFill>
              </a:rPr>
              <a:t>error</a:t>
            </a:r>
            <a:r>
              <a:rPr lang="en-US" dirty="0"/>
              <a:t> in the computation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How do we set the weights so as to minimize this error?</a:t>
            </a:r>
          </a:p>
        </p:txBody>
      </p:sp>
      <p:sp>
        <p:nvSpPr>
          <p:cNvPr id="4" name="Slide Number Placeholder 3">
            <a:extLst>
              <a:ext uri="{FF2B5EF4-FFF2-40B4-BE49-F238E27FC236}">
                <a16:creationId xmlns:a16="http://schemas.microsoft.com/office/drawing/2014/main" id="{E455DC71-5D47-41AB-9D81-DE8400D7A7C1}"/>
              </a:ext>
            </a:extLst>
          </p:cNvPr>
          <p:cNvSpPr>
            <a:spLocks noGrp="1"/>
          </p:cNvSpPr>
          <p:nvPr>
            <p:ph type="sldNum" sz="quarter" idx="12"/>
          </p:nvPr>
        </p:nvSpPr>
        <p:spPr/>
        <p:txBody>
          <a:bodyPr/>
          <a:lstStyle/>
          <a:p>
            <a:fld id="{878E0B35-C73E-49DE-9EA0-4D9F6C87E107}" type="slidenum">
              <a:rPr lang="el-GR" smtClean="0"/>
              <a:pPr/>
              <a:t>37</a:t>
            </a:fld>
            <a:endParaRPr lang="el-GR"/>
          </a:p>
        </p:txBody>
      </p:sp>
      <p:pic>
        <p:nvPicPr>
          <p:cNvPr id="5" name="Picture 4">
            <a:extLst>
              <a:ext uri="{FF2B5EF4-FFF2-40B4-BE49-F238E27FC236}">
                <a16:creationId xmlns:a16="http://schemas.microsoft.com/office/drawing/2014/main" id="{67533770-E401-46F8-8F1B-9A710A103855}"/>
              </a:ext>
            </a:extLst>
          </p:cNvPr>
          <p:cNvPicPr>
            <a:picLocks noChangeAspect="1"/>
          </p:cNvPicPr>
          <p:nvPr/>
        </p:nvPicPr>
        <p:blipFill>
          <a:blip r:embed="rId2"/>
          <a:stretch>
            <a:fillRect/>
          </a:stretch>
        </p:blipFill>
        <p:spPr>
          <a:xfrm>
            <a:off x="2555776" y="2802128"/>
            <a:ext cx="4852432" cy="2311504"/>
          </a:xfrm>
          <a:prstGeom prst="rect">
            <a:avLst/>
          </a:prstGeom>
        </p:spPr>
      </p:pic>
    </p:spTree>
    <p:extLst>
      <p:ext uri="{BB962C8B-B14F-4D97-AF65-F5344CB8AC3E}">
        <p14:creationId xmlns:p14="http://schemas.microsoft.com/office/powerpoint/2010/main" val="1968995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BD05E-38E5-4AED-A295-BEFDDE7944CD}"/>
              </a:ext>
            </a:extLst>
          </p:cNvPr>
          <p:cNvSpPr>
            <a:spLocks noGrp="1"/>
          </p:cNvSpPr>
          <p:nvPr>
            <p:ph type="title"/>
          </p:nvPr>
        </p:nvSpPr>
        <p:spPr/>
        <p:txBody>
          <a:bodyPr/>
          <a:lstStyle/>
          <a:p>
            <a:r>
              <a:rPr lang="en-US" dirty="0"/>
              <a:t>Gradient Descent</a:t>
            </a:r>
          </a:p>
        </p:txBody>
      </p:sp>
      <p:sp>
        <p:nvSpPr>
          <p:cNvPr id="3" name="Content Placeholder 2">
            <a:extLst>
              <a:ext uri="{FF2B5EF4-FFF2-40B4-BE49-F238E27FC236}">
                <a16:creationId xmlns:a16="http://schemas.microsoft.com/office/drawing/2014/main" id="{1F470AB6-3B23-4C7B-BB93-D56E0FD7B397}"/>
              </a:ext>
            </a:extLst>
          </p:cNvPr>
          <p:cNvSpPr>
            <a:spLocks noGrp="1"/>
          </p:cNvSpPr>
          <p:nvPr>
            <p:ph idx="1"/>
          </p:nvPr>
        </p:nvSpPr>
        <p:spPr/>
        <p:txBody>
          <a:bodyPr/>
          <a:lstStyle/>
          <a:p>
            <a:r>
              <a:rPr lang="en-US" dirty="0"/>
              <a:t>The </a:t>
            </a:r>
            <a:r>
              <a:rPr lang="en-US" dirty="0">
                <a:solidFill>
                  <a:schemeClr val="accent6">
                    <a:lumMod val="75000"/>
                  </a:schemeClr>
                </a:solidFill>
              </a:rPr>
              <a:t>error</a:t>
            </a:r>
            <a:r>
              <a:rPr lang="en-US" dirty="0"/>
              <a:t> is a </a:t>
            </a:r>
            <a:r>
              <a:rPr lang="en-US" dirty="0">
                <a:solidFill>
                  <a:srgbClr val="0070C0"/>
                </a:solidFill>
              </a:rPr>
              <a:t>function of the weights</a:t>
            </a:r>
          </a:p>
          <a:p>
            <a:r>
              <a:rPr lang="en-US" dirty="0"/>
              <a:t>We want to find the weights that minimize the error</a:t>
            </a:r>
          </a:p>
          <a:p>
            <a:r>
              <a:rPr lang="en-US" dirty="0"/>
              <a:t>Compute </a:t>
            </a:r>
            <a:r>
              <a:rPr lang="en-US" dirty="0">
                <a:solidFill>
                  <a:schemeClr val="accent6">
                    <a:lumMod val="75000"/>
                  </a:schemeClr>
                </a:solidFill>
              </a:rPr>
              <a:t>gradient</a:t>
            </a:r>
            <a:r>
              <a:rPr lang="en-US" dirty="0"/>
              <a:t>: gives the direction to the minimum</a:t>
            </a:r>
          </a:p>
          <a:p>
            <a:r>
              <a:rPr lang="en-US" dirty="0"/>
              <a:t>Adjust weights, </a:t>
            </a:r>
            <a:r>
              <a:rPr lang="en-US" dirty="0">
                <a:solidFill>
                  <a:srgbClr val="0070C0"/>
                </a:solidFill>
              </a:rPr>
              <a:t>moving at the direction of the gradient</a:t>
            </a:r>
            <a:r>
              <a:rPr lang="en-US" dirty="0"/>
              <a:t>.  </a:t>
            </a:r>
          </a:p>
        </p:txBody>
      </p:sp>
      <p:sp>
        <p:nvSpPr>
          <p:cNvPr id="4" name="Slide Number Placeholder 3">
            <a:extLst>
              <a:ext uri="{FF2B5EF4-FFF2-40B4-BE49-F238E27FC236}">
                <a16:creationId xmlns:a16="http://schemas.microsoft.com/office/drawing/2014/main" id="{97B28F4F-5F9D-4D9A-BC8E-FAC6BA31E76F}"/>
              </a:ext>
            </a:extLst>
          </p:cNvPr>
          <p:cNvSpPr>
            <a:spLocks noGrp="1"/>
          </p:cNvSpPr>
          <p:nvPr>
            <p:ph type="sldNum" sz="quarter" idx="12"/>
          </p:nvPr>
        </p:nvSpPr>
        <p:spPr/>
        <p:txBody>
          <a:bodyPr/>
          <a:lstStyle/>
          <a:p>
            <a:fld id="{878E0B35-C73E-49DE-9EA0-4D9F6C87E107}" type="slidenum">
              <a:rPr lang="el-GR" smtClean="0"/>
              <a:pPr/>
              <a:t>38</a:t>
            </a:fld>
            <a:endParaRPr lang="el-GR"/>
          </a:p>
        </p:txBody>
      </p:sp>
    </p:spTree>
    <p:extLst>
      <p:ext uri="{BB962C8B-B14F-4D97-AF65-F5344CB8AC3E}">
        <p14:creationId xmlns:p14="http://schemas.microsoft.com/office/powerpoint/2010/main" val="134204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14392-0FBA-4997-8C76-91EBE01681D3}"/>
              </a:ext>
            </a:extLst>
          </p:cNvPr>
          <p:cNvSpPr>
            <a:spLocks noGrp="1"/>
          </p:cNvSpPr>
          <p:nvPr>
            <p:ph type="title"/>
          </p:nvPr>
        </p:nvSpPr>
        <p:spPr/>
        <p:txBody>
          <a:bodyPr/>
          <a:lstStyle/>
          <a:p>
            <a:r>
              <a:rPr lang="en-US" dirty="0"/>
              <a:t>Gradient Descent</a:t>
            </a:r>
          </a:p>
        </p:txBody>
      </p:sp>
      <p:pic>
        <p:nvPicPr>
          <p:cNvPr id="5" name="Content Placeholder 4">
            <a:extLst>
              <a:ext uri="{FF2B5EF4-FFF2-40B4-BE49-F238E27FC236}">
                <a16:creationId xmlns:a16="http://schemas.microsoft.com/office/drawing/2014/main" id="{3B33A534-ACC5-41D9-9F45-8C832A84B1AE}"/>
              </a:ext>
            </a:extLst>
          </p:cNvPr>
          <p:cNvPicPr>
            <a:picLocks noGrp="1" noChangeAspect="1"/>
          </p:cNvPicPr>
          <p:nvPr>
            <p:ph idx="1"/>
          </p:nvPr>
        </p:nvPicPr>
        <p:blipFill>
          <a:blip r:embed="rId2"/>
          <a:stretch>
            <a:fillRect/>
          </a:stretch>
        </p:blipFill>
        <p:spPr>
          <a:xfrm>
            <a:off x="2123728" y="1844824"/>
            <a:ext cx="5400600" cy="3892627"/>
          </a:xfrm>
          <a:prstGeom prst="rect">
            <a:avLst/>
          </a:prstGeom>
        </p:spPr>
      </p:pic>
      <p:sp>
        <p:nvSpPr>
          <p:cNvPr id="4" name="Slide Number Placeholder 3">
            <a:extLst>
              <a:ext uri="{FF2B5EF4-FFF2-40B4-BE49-F238E27FC236}">
                <a16:creationId xmlns:a16="http://schemas.microsoft.com/office/drawing/2014/main" id="{9D94FD86-3CD2-4B95-AA4B-E70937B7DDC3}"/>
              </a:ext>
            </a:extLst>
          </p:cNvPr>
          <p:cNvSpPr>
            <a:spLocks noGrp="1"/>
          </p:cNvSpPr>
          <p:nvPr>
            <p:ph type="sldNum" sz="quarter" idx="12"/>
          </p:nvPr>
        </p:nvSpPr>
        <p:spPr/>
        <p:txBody>
          <a:bodyPr/>
          <a:lstStyle/>
          <a:p>
            <a:fld id="{878E0B35-C73E-49DE-9EA0-4D9F6C87E107}" type="slidenum">
              <a:rPr lang="el-GR" smtClean="0"/>
              <a:pPr/>
              <a:t>39</a:t>
            </a:fld>
            <a:endParaRPr lang="el-GR"/>
          </a:p>
        </p:txBody>
      </p:sp>
    </p:spTree>
    <p:extLst>
      <p:ext uri="{BB962C8B-B14F-4D97-AF65-F5344CB8AC3E}">
        <p14:creationId xmlns:p14="http://schemas.microsoft.com/office/powerpoint/2010/main" val="16661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4</a:t>
            </a:fld>
            <a:endParaRPr lang="el-GR"/>
          </a:p>
        </p:txBody>
      </p:sp>
      <p:sp>
        <p:nvSpPr>
          <p:cNvPr id="5" name="Title 28"/>
          <p:cNvSpPr txBox="1">
            <a:spLocks/>
          </p:cNvSpPr>
          <p:nvPr/>
        </p:nvSpPr>
        <p:spPr>
          <a:xfrm>
            <a:off x="510620" y="-131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accent6">
                    <a:lumMod val="75000"/>
                  </a:schemeClr>
                </a:solidFill>
              </a:rPr>
              <a:t>Graph </a:t>
            </a:r>
            <a:r>
              <a:rPr lang="en-GB" dirty="0" err="1">
                <a:solidFill>
                  <a:schemeClr val="accent6">
                    <a:lumMod val="75000"/>
                  </a:schemeClr>
                </a:solidFill>
              </a:rPr>
              <a:t>embeddings</a:t>
            </a:r>
            <a:r>
              <a:rPr lang="en-GB" dirty="0">
                <a:solidFill>
                  <a:schemeClr val="accent6">
                    <a:lumMod val="75000"/>
                  </a:schemeClr>
                </a:solidFill>
              </a:rPr>
              <a:t>: why?</a:t>
            </a:r>
            <a:endParaRPr lang="en-US" dirty="0">
              <a:solidFill>
                <a:schemeClr val="accent6">
                  <a:lumMod val="75000"/>
                </a:schemeClr>
              </a:solidFill>
            </a:endParaRPr>
          </a:p>
        </p:txBody>
      </p:sp>
      <p:cxnSp>
        <p:nvCxnSpPr>
          <p:cNvPr id="6" name="Shape 119"/>
          <p:cNvCxnSpPr>
            <a:endCxn id="12" idx="1"/>
          </p:cNvCxnSpPr>
          <p:nvPr/>
        </p:nvCxnSpPr>
        <p:spPr>
          <a:xfrm>
            <a:off x="1406627" y="3062657"/>
            <a:ext cx="933125"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7" name="Shape 122"/>
          <p:cNvCxnSpPr>
            <a:stCxn id="12" idx="3"/>
            <a:endCxn id="13" idx="1"/>
          </p:cNvCxnSpPr>
          <p:nvPr/>
        </p:nvCxnSpPr>
        <p:spPr>
          <a:xfrm>
            <a:off x="4283754" y="3062657"/>
            <a:ext cx="7995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8" name="Shape 124"/>
          <p:cNvCxnSpPr>
            <a:stCxn id="13" idx="3"/>
            <a:endCxn id="14" idx="1"/>
          </p:cNvCxnSpPr>
          <p:nvPr/>
        </p:nvCxnSpPr>
        <p:spPr>
          <a:xfrm>
            <a:off x="6893027" y="3062657"/>
            <a:ext cx="7112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9" name="Shape 126"/>
          <p:cNvCxnSpPr/>
          <p:nvPr/>
        </p:nvCxnSpPr>
        <p:spPr>
          <a:xfrm rot="5400000">
            <a:off x="1321676" y="3296199"/>
            <a:ext cx="918820" cy="541052"/>
          </a:xfrm>
          <a:prstGeom prst="curvedConnector3">
            <a:avLst>
              <a:gd name="adj1" fmla="val 50000"/>
            </a:avLst>
          </a:prstGeom>
          <a:noFill/>
          <a:ln w="28575" cap="flat" cmpd="sng">
            <a:solidFill>
              <a:schemeClr val="accent1">
                <a:lumMod val="60000"/>
                <a:lumOff val="40000"/>
              </a:schemeClr>
            </a:solidFill>
            <a:prstDash val="solid"/>
            <a:round/>
            <a:headEnd type="none" w="lg" len="lg"/>
            <a:tailEnd type="stealth" w="lg" len="lg"/>
          </a:ln>
        </p:spPr>
      </p:cxnSp>
      <p:sp>
        <p:nvSpPr>
          <p:cNvPr id="11" name="Shape 120"/>
          <p:cNvSpPr/>
          <p:nvPr/>
        </p:nvSpPr>
        <p:spPr>
          <a:xfrm>
            <a:off x="130259" y="2466681"/>
            <a:ext cx="12591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dirty="0">
                <a:solidFill>
                  <a:schemeClr val="bg1"/>
                </a:solidFill>
                <a:ea typeface="Helvetica Neue Light" charset="0"/>
                <a:cs typeface="Helvetica Neue Light" charset="0"/>
                <a:sym typeface="Open Sans"/>
              </a:rPr>
              <a:t>  </a:t>
            </a:r>
          </a:p>
          <a:p>
            <a:pPr algn="ctr"/>
            <a:r>
              <a:rPr lang="en-GB" sz="2400" dirty="0">
                <a:solidFill>
                  <a:schemeClr val="bg1"/>
                </a:solidFill>
                <a:ea typeface="Helvetica Neue Light" charset="0"/>
                <a:cs typeface="Helvetica Neue Light" charset="0"/>
                <a:sym typeface="Open Sans"/>
              </a:rPr>
              <a:t>Raw Data</a:t>
            </a:r>
          </a:p>
          <a:p>
            <a:pPr algn="ctr"/>
            <a:endParaRPr sz="2400" dirty="0">
              <a:solidFill>
                <a:schemeClr val="bg1"/>
              </a:solidFill>
              <a:ea typeface="Helvetica Neue Light" charset="0"/>
              <a:cs typeface="Helvetica Neue Light" charset="0"/>
              <a:sym typeface="Open Sans"/>
            </a:endParaRPr>
          </a:p>
        </p:txBody>
      </p:sp>
      <p:sp>
        <p:nvSpPr>
          <p:cNvPr id="12" name="Shape 121"/>
          <p:cNvSpPr/>
          <p:nvPr/>
        </p:nvSpPr>
        <p:spPr>
          <a:xfrm>
            <a:off x="2339752" y="2530008"/>
            <a:ext cx="19440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algn="ctr"/>
            <a:r>
              <a:rPr lang="en-GB" sz="2400" dirty="0">
                <a:solidFill>
                  <a:schemeClr val="bg1"/>
                </a:solidFill>
                <a:ea typeface="Helvetica Neue Light" charset="0"/>
                <a:cs typeface="Helvetica Neue Light" charset="0"/>
                <a:sym typeface="Open Sans"/>
              </a:rPr>
              <a:t>Structured Data</a:t>
            </a:r>
            <a:endParaRPr sz="2400" dirty="0">
              <a:solidFill>
                <a:schemeClr val="bg1"/>
              </a:solidFill>
              <a:ea typeface="Helvetica Neue Light" charset="0"/>
              <a:cs typeface="Helvetica Neue Light" charset="0"/>
              <a:sym typeface="Open Sans"/>
            </a:endParaRPr>
          </a:p>
        </p:txBody>
      </p:sp>
      <p:sp>
        <p:nvSpPr>
          <p:cNvPr id="13" name="Shape 123"/>
          <p:cNvSpPr/>
          <p:nvPr/>
        </p:nvSpPr>
        <p:spPr>
          <a:xfrm>
            <a:off x="5083254" y="2530008"/>
            <a:ext cx="1809775"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a:p>
            <a:pPr algn="ctr"/>
            <a:r>
              <a:rPr lang="en-GB" sz="2400">
                <a:solidFill>
                  <a:schemeClr val="bg1"/>
                </a:solidFill>
                <a:ea typeface="Helvetica Neue Light" charset="0"/>
                <a:cs typeface="Helvetica Neue Light" charset="0"/>
                <a:sym typeface="Open Sans"/>
              </a:rPr>
              <a:t>Learning Algorithm  </a:t>
            </a:r>
          </a:p>
          <a:p>
            <a:pPr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p:txBody>
      </p:sp>
      <p:sp>
        <p:nvSpPr>
          <p:cNvPr id="14" name="Shape 125"/>
          <p:cNvSpPr/>
          <p:nvPr/>
        </p:nvSpPr>
        <p:spPr>
          <a:xfrm>
            <a:off x="7604229" y="2530008"/>
            <a:ext cx="1320951"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a:solidFill>
                  <a:schemeClr val="bg1"/>
                </a:solidFill>
                <a:ea typeface="Helvetica Neue Light" charset="0"/>
                <a:cs typeface="Helvetica Neue Light" charset="0"/>
                <a:sym typeface="Open Sans"/>
              </a:rPr>
              <a:t>  </a:t>
            </a:r>
          </a:p>
          <a:p>
            <a:pPr algn="ctr"/>
            <a:r>
              <a:rPr lang="en-GB" sz="2400">
                <a:solidFill>
                  <a:schemeClr val="bg1"/>
                </a:solidFill>
                <a:ea typeface="Helvetica Neue Light" charset="0"/>
                <a:cs typeface="Helvetica Neue Light" charset="0"/>
                <a:sym typeface="Open Sans"/>
              </a:rPr>
              <a:t>Model</a:t>
            </a:r>
          </a:p>
          <a:p>
            <a:pPr algn="ctr"/>
            <a:endParaRPr sz="2400">
              <a:solidFill>
                <a:schemeClr val="bg1"/>
              </a:solidFill>
              <a:ea typeface="Helvetica Neue Light" charset="0"/>
              <a:cs typeface="Helvetica Neue Light" charset="0"/>
              <a:sym typeface="Open Sans"/>
            </a:endParaRPr>
          </a:p>
        </p:txBody>
      </p:sp>
      <p:cxnSp>
        <p:nvCxnSpPr>
          <p:cNvPr id="15" name="Shape 129"/>
          <p:cNvCxnSpPr/>
          <p:nvPr/>
        </p:nvCxnSpPr>
        <p:spPr>
          <a:xfrm flipV="1">
            <a:off x="5589390" y="3992610"/>
            <a:ext cx="2949825" cy="18523"/>
          </a:xfrm>
          <a:prstGeom prst="straightConnector1">
            <a:avLst/>
          </a:prstGeom>
          <a:noFill/>
          <a:ln w="28575" cap="flat" cmpd="sng">
            <a:solidFill>
              <a:schemeClr val="accent1">
                <a:lumMod val="60000"/>
                <a:lumOff val="40000"/>
              </a:schemeClr>
            </a:solidFill>
            <a:prstDash val="solid"/>
            <a:round/>
            <a:headEnd type="stealth" w="lg" len="lg"/>
            <a:tailEnd type="stealth" w="lg" len="lg"/>
          </a:ln>
        </p:spPr>
      </p:cxnSp>
      <p:sp>
        <p:nvSpPr>
          <p:cNvPr id="16" name="Shape 130"/>
          <p:cNvSpPr txBox="1"/>
          <p:nvPr/>
        </p:nvSpPr>
        <p:spPr>
          <a:xfrm>
            <a:off x="5350398" y="3957048"/>
            <a:ext cx="3250500" cy="1065300"/>
          </a:xfrm>
          <a:prstGeom prst="rect">
            <a:avLst/>
          </a:prstGeom>
          <a:noFill/>
          <a:ln>
            <a:noFill/>
          </a:ln>
        </p:spPr>
        <p:txBody>
          <a:bodyPr lIns="91425" tIns="91425" rIns="91425" bIns="91425" anchor="t" anchorCtr="0">
            <a:noAutofit/>
          </a:bodyPr>
          <a:lstStyle/>
          <a:p>
            <a:pPr algn="ctr"/>
            <a:r>
              <a:rPr lang="en-GB" sz="2400" dirty="0">
                <a:solidFill>
                  <a:schemeClr val="dk2"/>
                </a:solidFill>
                <a:ea typeface="Helvetica Neue Light" charset="0"/>
                <a:cs typeface="Helvetica Neue Light" charset="0"/>
                <a:sym typeface="Open Sans"/>
              </a:rPr>
              <a:t>Downstream </a:t>
            </a:r>
            <a:br>
              <a:rPr lang="en-GB" sz="2400" dirty="0">
                <a:solidFill>
                  <a:schemeClr val="dk2"/>
                </a:solidFill>
                <a:ea typeface="Helvetica Neue Light" charset="0"/>
                <a:cs typeface="Helvetica Neue Light" charset="0"/>
                <a:sym typeface="Open Sans"/>
              </a:rPr>
            </a:br>
            <a:r>
              <a:rPr lang="en-GB" sz="2400" dirty="0">
                <a:solidFill>
                  <a:schemeClr val="dk2"/>
                </a:solidFill>
                <a:ea typeface="Helvetica Neue Light" charset="0"/>
                <a:cs typeface="Helvetica Neue Light" charset="0"/>
                <a:sym typeface="Open Sans"/>
              </a:rPr>
              <a:t>prediction task</a:t>
            </a:r>
          </a:p>
        </p:txBody>
      </p:sp>
      <p:sp>
        <p:nvSpPr>
          <p:cNvPr id="17" name="Shape 131"/>
          <p:cNvSpPr txBox="1"/>
          <p:nvPr/>
        </p:nvSpPr>
        <p:spPr>
          <a:xfrm>
            <a:off x="4996" y="3932721"/>
            <a:ext cx="2789266" cy="940372"/>
          </a:xfrm>
          <a:prstGeom prst="rect">
            <a:avLst/>
          </a:prstGeom>
          <a:noFill/>
          <a:ln>
            <a:noFill/>
          </a:ln>
        </p:spPr>
        <p:txBody>
          <a:bodyPr lIns="91425" tIns="91425" rIns="91425" bIns="91425" anchor="t" anchorCtr="0">
            <a:noAutofit/>
          </a:bodyPr>
          <a:lstStyle/>
          <a:p>
            <a:pPr algn="ctr"/>
            <a:r>
              <a:rPr lang="en-GB" dirty="0">
                <a:solidFill>
                  <a:schemeClr val="dk2"/>
                </a:solidFill>
                <a:ea typeface="Helvetica Neue Light" charset="0"/>
                <a:cs typeface="Helvetica Neue Light" charset="0"/>
                <a:sym typeface="Open Sans"/>
              </a:rPr>
              <a:t>Feature Engineering</a:t>
            </a:r>
          </a:p>
        </p:txBody>
      </p:sp>
      <p:sp>
        <p:nvSpPr>
          <p:cNvPr id="19" name="TextBox 18"/>
          <p:cNvSpPr txBox="1"/>
          <p:nvPr/>
        </p:nvSpPr>
        <p:spPr>
          <a:xfrm>
            <a:off x="1569978" y="1292215"/>
            <a:ext cx="6077951" cy="523220"/>
          </a:xfrm>
          <a:prstGeom prst="rect">
            <a:avLst/>
          </a:prstGeom>
          <a:noFill/>
        </p:spPr>
        <p:txBody>
          <a:bodyPr wrap="square" rtlCol="0">
            <a:spAutoFit/>
          </a:bodyPr>
          <a:lstStyle/>
          <a:p>
            <a:r>
              <a:rPr lang="en-US" sz="2800" dirty="0"/>
              <a:t>Machine learning lifecycle</a:t>
            </a:r>
            <a:endParaRPr lang="el-GR" sz="2800" dirty="0"/>
          </a:p>
        </p:txBody>
      </p:sp>
      <p:sp>
        <p:nvSpPr>
          <p:cNvPr id="20" name="TextBox 19"/>
          <p:cNvSpPr txBox="1"/>
          <p:nvPr/>
        </p:nvSpPr>
        <p:spPr>
          <a:xfrm>
            <a:off x="1010721" y="4420714"/>
            <a:ext cx="2147932" cy="738664"/>
          </a:xfrm>
          <a:prstGeom prst="rect">
            <a:avLst/>
          </a:prstGeom>
          <a:noFill/>
        </p:spPr>
        <p:txBody>
          <a:bodyPr wrap="square" rtlCol="0">
            <a:spAutoFit/>
          </a:bodyPr>
          <a:lstStyle/>
          <a:p>
            <a:r>
              <a:rPr lang="en-US" sz="1400" dirty="0"/>
              <a:t>degree, PageRank, motifs, degrees of neighbors, </a:t>
            </a:r>
            <a:r>
              <a:rPr lang="en-US" sz="1400" dirty="0" err="1"/>
              <a:t>Pagerank</a:t>
            </a:r>
            <a:r>
              <a:rPr lang="en-US" sz="1400" dirty="0"/>
              <a:t> of neighbors, </a:t>
            </a:r>
            <a:r>
              <a:rPr lang="en-US" sz="1400" dirty="0" err="1"/>
              <a:t>etc</a:t>
            </a:r>
            <a:r>
              <a:rPr lang="en-US" sz="1400" dirty="0"/>
              <a:t> </a:t>
            </a:r>
          </a:p>
        </p:txBody>
      </p:sp>
      <p:sp>
        <p:nvSpPr>
          <p:cNvPr id="21" name="Rectangle 20"/>
          <p:cNvSpPr/>
          <p:nvPr/>
        </p:nvSpPr>
        <p:spPr>
          <a:xfrm>
            <a:off x="4848700" y="2362009"/>
            <a:ext cx="4176464" cy="1508955"/>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93167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6F0E-23F7-428F-B627-607E33753A2C}"/>
              </a:ext>
            </a:extLst>
          </p:cNvPr>
          <p:cNvSpPr>
            <a:spLocks noGrp="1"/>
          </p:cNvSpPr>
          <p:nvPr>
            <p:ph type="title"/>
          </p:nvPr>
        </p:nvSpPr>
        <p:spPr/>
        <p:txBody>
          <a:bodyPr/>
          <a:lstStyle/>
          <a:p>
            <a:r>
              <a:rPr lang="en-US" dirty="0"/>
              <a:t>Gradient Descent</a:t>
            </a:r>
          </a:p>
        </p:txBody>
      </p:sp>
      <p:pic>
        <p:nvPicPr>
          <p:cNvPr id="5" name="Content Placeholder 4">
            <a:extLst>
              <a:ext uri="{FF2B5EF4-FFF2-40B4-BE49-F238E27FC236}">
                <a16:creationId xmlns:a16="http://schemas.microsoft.com/office/drawing/2014/main" id="{00D82215-F05B-43A6-BCED-05DED4F97286}"/>
              </a:ext>
            </a:extLst>
          </p:cNvPr>
          <p:cNvPicPr>
            <a:picLocks noGrp="1" noChangeAspect="1"/>
          </p:cNvPicPr>
          <p:nvPr>
            <p:ph idx="1"/>
          </p:nvPr>
        </p:nvPicPr>
        <p:blipFill>
          <a:blip r:embed="rId2"/>
          <a:stretch>
            <a:fillRect/>
          </a:stretch>
        </p:blipFill>
        <p:spPr>
          <a:xfrm>
            <a:off x="1192031" y="1844824"/>
            <a:ext cx="7124385" cy="4254345"/>
          </a:xfrm>
          <a:prstGeom prst="rect">
            <a:avLst/>
          </a:prstGeom>
        </p:spPr>
      </p:pic>
      <p:sp>
        <p:nvSpPr>
          <p:cNvPr id="4" name="Slide Number Placeholder 3">
            <a:extLst>
              <a:ext uri="{FF2B5EF4-FFF2-40B4-BE49-F238E27FC236}">
                <a16:creationId xmlns:a16="http://schemas.microsoft.com/office/drawing/2014/main" id="{D2176AAE-7B5B-4BA0-B13E-00A6C5549058}"/>
              </a:ext>
            </a:extLst>
          </p:cNvPr>
          <p:cNvSpPr>
            <a:spLocks noGrp="1"/>
          </p:cNvSpPr>
          <p:nvPr>
            <p:ph type="sldNum" sz="quarter" idx="12"/>
          </p:nvPr>
        </p:nvSpPr>
        <p:spPr/>
        <p:txBody>
          <a:bodyPr/>
          <a:lstStyle/>
          <a:p>
            <a:fld id="{878E0B35-C73E-49DE-9EA0-4D9F6C87E107}" type="slidenum">
              <a:rPr lang="el-GR" smtClean="0"/>
              <a:pPr/>
              <a:t>40</a:t>
            </a:fld>
            <a:endParaRPr lang="el-GR"/>
          </a:p>
        </p:txBody>
      </p:sp>
    </p:spTree>
    <p:extLst>
      <p:ext uri="{BB962C8B-B14F-4D97-AF65-F5344CB8AC3E}">
        <p14:creationId xmlns:p14="http://schemas.microsoft.com/office/powerpoint/2010/main" val="44754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9EEC-9BBA-49A6-868E-5C2E605022D3}"/>
              </a:ext>
            </a:extLst>
          </p:cNvPr>
          <p:cNvSpPr>
            <a:spLocks noGrp="1"/>
          </p:cNvSpPr>
          <p:nvPr>
            <p:ph type="title"/>
          </p:nvPr>
        </p:nvSpPr>
        <p:spPr/>
        <p:txBody>
          <a:bodyPr/>
          <a:lstStyle/>
          <a:p>
            <a:r>
              <a:rPr lang="en-US" dirty="0"/>
              <a:t>Backpropagation</a:t>
            </a:r>
          </a:p>
        </p:txBody>
      </p:sp>
      <p:sp>
        <p:nvSpPr>
          <p:cNvPr id="3" name="Content Placeholder 2">
            <a:extLst>
              <a:ext uri="{FF2B5EF4-FFF2-40B4-BE49-F238E27FC236}">
                <a16:creationId xmlns:a16="http://schemas.microsoft.com/office/drawing/2014/main" id="{2941ED6C-F07D-4EE8-9CF3-43775EE676AF}"/>
              </a:ext>
            </a:extLst>
          </p:cNvPr>
          <p:cNvSpPr>
            <a:spLocks noGrp="1"/>
          </p:cNvSpPr>
          <p:nvPr>
            <p:ph idx="1"/>
          </p:nvPr>
        </p:nvSpPr>
        <p:spPr/>
        <p:txBody>
          <a:bodyPr>
            <a:normAutofit fontScale="92500" lnSpcReduction="10000"/>
          </a:bodyPr>
          <a:lstStyle/>
          <a:p>
            <a:r>
              <a:rPr lang="en-US" dirty="0"/>
              <a:t>How can we compute the gradients? </a:t>
            </a:r>
            <a:r>
              <a:rPr lang="en-US" dirty="0">
                <a:solidFill>
                  <a:schemeClr val="accent6">
                    <a:lumMod val="75000"/>
                  </a:schemeClr>
                </a:solidFill>
              </a:rPr>
              <a:t>Backpropagation</a:t>
            </a:r>
            <a:r>
              <a:rPr lang="en-US" dirty="0"/>
              <a:t>!</a:t>
            </a:r>
          </a:p>
          <a:p>
            <a:r>
              <a:rPr lang="en-US" dirty="0"/>
              <a:t>Main idea:</a:t>
            </a:r>
          </a:p>
          <a:p>
            <a:pPr lvl="1"/>
            <a:r>
              <a:rPr lang="en-US" dirty="0"/>
              <a:t>Start from the final layer: compute the gradients for the weights of the final layer.</a:t>
            </a:r>
          </a:p>
          <a:p>
            <a:pPr lvl="1"/>
            <a:r>
              <a:rPr lang="en-US" dirty="0"/>
              <a:t>Use these gradients to compute the gradients of previous layers using the chain rule</a:t>
            </a:r>
          </a:p>
          <a:p>
            <a:pPr lvl="1"/>
            <a:r>
              <a:rPr lang="en-US" dirty="0"/>
              <a:t>Propagate the error backwards</a:t>
            </a:r>
          </a:p>
          <a:p>
            <a:r>
              <a:rPr lang="en-US" dirty="0"/>
              <a:t>Backpropagation essentially is an application of the </a:t>
            </a:r>
            <a:r>
              <a:rPr lang="en-US" dirty="0">
                <a:solidFill>
                  <a:srgbClr val="0070C0"/>
                </a:solidFill>
              </a:rPr>
              <a:t>chain rule </a:t>
            </a:r>
            <a:r>
              <a:rPr lang="en-US" dirty="0"/>
              <a:t>for differentiation.</a:t>
            </a:r>
          </a:p>
        </p:txBody>
      </p:sp>
      <p:sp>
        <p:nvSpPr>
          <p:cNvPr id="4" name="Slide Number Placeholder 3">
            <a:extLst>
              <a:ext uri="{FF2B5EF4-FFF2-40B4-BE49-F238E27FC236}">
                <a16:creationId xmlns:a16="http://schemas.microsoft.com/office/drawing/2014/main" id="{281052C2-AF1B-4BDF-8B9B-1FDCD5BF7DC0}"/>
              </a:ext>
            </a:extLst>
          </p:cNvPr>
          <p:cNvSpPr>
            <a:spLocks noGrp="1"/>
          </p:cNvSpPr>
          <p:nvPr>
            <p:ph type="sldNum" sz="quarter" idx="12"/>
          </p:nvPr>
        </p:nvSpPr>
        <p:spPr/>
        <p:txBody>
          <a:bodyPr/>
          <a:lstStyle/>
          <a:p>
            <a:fld id="{878E0B35-C73E-49DE-9EA0-4D9F6C87E107}" type="slidenum">
              <a:rPr lang="el-GR" smtClean="0"/>
              <a:pPr/>
              <a:t>41</a:t>
            </a:fld>
            <a:endParaRPr lang="el-GR"/>
          </a:p>
        </p:txBody>
      </p:sp>
    </p:spTree>
    <p:extLst>
      <p:ext uri="{BB962C8B-B14F-4D97-AF65-F5344CB8AC3E}">
        <p14:creationId xmlns:p14="http://schemas.microsoft.com/office/powerpoint/2010/main" val="1661377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791572-5DE4-41AA-AA62-6B6A8F7F4BAE}"/>
              </a:ext>
            </a:extLst>
          </p:cNvPr>
          <p:cNvSpPr>
            <a:spLocks noGrp="1"/>
          </p:cNvSpPr>
          <p:nvPr>
            <p:ph type="sldNum" sz="quarter" idx="12"/>
          </p:nvPr>
        </p:nvSpPr>
        <p:spPr/>
        <p:txBody>
          <a:bodyPr/>
          <a:lstStyle/>
          <a:p>
            <a:fld id="{878E0B35-C73E-49DE-9EA0-4D9F6C87E107}" type="slidenum">
              <a:rPr lang="el-GR" smtClean="0"/>
              <a:pPr/>
              <a:t>42</a:t>
            </a:fld>
            <a:endParaRPr lang="el-GR"/>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7D40E562-67CD-4A9F-A006-40BDB621E6DC}"/>
                  </a:ext>
                </a:extLst>
              </p:cNvPr>
              <p:cNvSpPr/>
              <p:nvPr/>
            </p:nvSpPr>
            <p:spPr>
              <a:xfrm>
                <a:off x="492336" y="33505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5" name="Oval 4">
                <a:extLst>
                  <a:ext uri="{FF2B5EF4-FFF2-40B4-BE49-F238E27FC236}">
                    <a16:creationId xmlns:a16="http://schemas.microsoft.com/office/drawing/2014/main" id="{7D40E562-67CD-4A9F-A006-40BDB621E6DC}"/>
                  </a:ext>
                </a:extLst>
              </p:cNvPr>
              <p:cNvSpPr>
                <a:spLocks noRot="1" noChangeAspect="1" noMove="1" noResize="1" noEditPoints="1" noAdjustHandles="1" noChangeArrowheads="1" noChangeShapeType="1" noTextEdit="1"/>
              </p:cNvSpPr>
              <p:nvPr/>
            </p:nvSpPr>
            <p:spPr>
              <a:xfrm>
                <a:off x="492336" y="335052"/>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B9B0159-DC53-4F89-96D1-46D1AA85ECA2}"/>
                  </a:ext>
                </a:extLst>
              </p:cNvPr>
              <p:cNvSpPr/>
              <p:nvPr/>
            </p:nvSpPr>
            <p:spPr>
              <a:xfrm>
                <a:off x="463736" y="1128428"/>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2</m:t>
                          </m:r>
                        </m:sub>
                      </m:sSub>
                    </m:oMath>
                  </m:oMathPara>
                </a14:m>
                <a:endParaRPr lang="en-US" dirty="0"/>
              </a:p>
            </p:txBody>
          </p:sp>
        </mc:Choice>
        <mc:Fallback xmlns="">
          <p:sp>
            <p:nvSpPr>
              <p:cNvPr id="6" name="Oval 5">
                <a:extLst>
                  <a:ext uri="{FF2B5EF4-FFF2-40B4-BE49-F238E27FC236}">
                    <a16:creationId xmlns:a16="http://schemas.microsoft.com/office/drawing/2014/main" id="{2B9B0159-DC53-4F89-96D1-46D1AA85ECA2}"/>
                  </a:ext>
                </a:extLst>
              </p:cNvPr>
              <p:cNvSpPr>
                <a:spLocks noRot="1" noChangeAspect="1" noMove="1" noResize="1" noEditPoints="1" noAdjustHandles="1" noChangeArrowheads="1" noChangeShapeType="1" noTextEdit="1"/>
              </p:cNvSpPr>
              <p:nvPr/>
            </p:nvSpPr>
            <p:spPr>
              <a:xfrm>
                <a:off x="463736" y="1128428"/>
                <a:ext cx="432048" cy="432048"/>
              </a:xfrm>
              <a:prstGeom prst="ellipse">
                <a:avLst/>
              </a:prstGeom>
              <a:blipFill>
                <a:blip r:embed="rId4"/>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E6655C36-C84F-49FD-9D24-90700F7A40CF}"/>
                  </a:ext>
                </a:extLst>
              </p:cNvPr>
              <p:cNvSpPr/>
              <p:nvPr/>
            </p:nvSpPr>
            <p:spPr>
              <a:xfrm>
                <a:off x="1667656" y="1153580"/>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h</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7" name="Oval 6">
                <a:extLst>
                  <a:ext uri="{FF2B5EF4-FFF2-40B4-BE49-F238E27FC236}">
                    <a16:creationId xmlns:a16="http://schemas.microsoft.com/office/drawing/2014/main" id="{E6655C36-C84F-49FD-9D24-90700F7A40CF}"/>
                  </a:ext>
                </a:extLst>
              </p:cNvPr>
              <p:cNvSpPr>
                <a:spLocks noRot="1" noChangeAspect="1" noMove="1" noResize="1" noEditPoints="1" noAdjustHandles="1" noChangeArrowheads="1" noChangeShapeType="1" noTextEdit="1"/>
              </p:cNvSpPr>
              <p:nvPr/>
            </p:nvSpPr>
            <p:spPr>
              <a:xfrm>
                <a:off x="1667656" y="1153580"/>
                <a:ext cx="432048" cy="432048"/>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EC427FDC-0861-41F1-92FB-CEA1E03273C8}"/>
                  </a:ext>
                </a:extLst>
              </p:cNvPr>
              <p:cNvSpPr/>
              <p:nvPr/>
            </p:nvSpPr>
            <p:spPr>
              <a:xfrm>
                <a:off x="2842976" y="1153580"/>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2</m:t>
                          </m:r>
                        </m:sub>
                      </m:sSub>
                    </m:oMath>
                  </m:oMathPara>
                </a14:m>
                <a:endParaRPr lang="en-US" dirty="0">
                  <a:solidFill>
                    <a:schemeClr val="tx1"/>
                  </a:solidFill>
                </a:endParaRPr>
              </a:p>
            </p:txBody>
          </p:sp>
        </mc:Choice>
        <mc:Fallback xmlns="">
          <p:sp>
            <p:nvSpPr>
              <p:cNvPr id="8" name="Oval 7">
                <a:extLst>
                  <a:ext uri="{FF2B5EF4-FFF2-40B4-BE49-F238E27FC236}">
                    <a16:creationId xmlns:a16="http://schemas.microsoft.com/office/drawing/2014/main" id="{EC427FDC-0861-41F1-92FB-CEA1E03273C8}"/>
                  </a:ext>
                </a:extLst>
              </p:cNvPr>
              <p:cNvSpPr>
                <a:spLocks noRot="1" noChangeAspect="1" noMove="1" noResize="1" noEditPoints="1" noAdjustHandles="1" noChangeArrowheads="1" noChangeShapeType="1" noTextEdit="1"/>
              </p:cNvSpPr>
              <p:nvPr/>
            </p:nvSpPr>
            <p:spPr>
              <a:xfrm>
                <a:off x="2842976" y="1153580"/>
                <a:ext cx="432048" cy="432048"/>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2BBA24C2-6B52-4D31-A362-06318A238773}"/>
                  </a:ext>
                </a:extLst>
              </p:cNvPr>
              <p:cNvSpPr/>
              <p:nvPr/>
            </p:nvSpPr>
            <p:spPr>
              <a:xfrm>
                <a:off x="2842976" y="336050"/>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𝑦</m:t>
                          </m:r>
                        </m:e>
                        <m:sub>
                          <m:r>
                            <a:rPr lang="en-US" b="0" i="1" dirty="0"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9" name="Oval 8">
                <a:extLst>
                  <a:ext uri="{FF2B5EF4-FFF2-40B4-BE49-F238E27FC236}">
                    <a16:creationId xmlns:a16="http://schemas.microsoft.com/office/drawing/2014/main" id="{2BBA24C2-6B52-4D31-A362-06318A238773}"/>
                  </a:ext>
                </a:extLst>
              </p:cNvPr>
              <p:cNvSpPr>
                <a:spLocks noRot="1" noChangeAspect="1" noMove="1" noResize="1" noEditPoints="1" noAdjustHandles="1" noChangeArrowheads="1" noChangeShapeType="1" noTextEdit="1"/>
              </p:cNvSpPr>
              <p:nvPr/>
            </p:nvSpPr>
            <p:spPr>
              <a:xfrm>
                <a:off x="2842976" y="336050"/>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F1E276F7-76F6-413F-BC92-D66309E8EC97}"/>
                  </a:ext>
                </a:extLst>
              </p:cNvPr>
              <p:cNvSpPr/>
              <p:nvPr/>
            </p:nvSpPr>
            <p:spPr>
              <a:xfrm>
                <a:off x="1667656" y="33505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h</m:t>
                          </m:r>
                        </m:e>
                        <m:sub>
                          <m:r>
                            <a:rPr lang="en-US" b="0" i="0" dirty="0" smtClean="0">
                              <a:solidFill>
                                <a:schemeClr val="tx1"/>
                              </a:solidFill>
                              <a:latin typeface="Cambria Math" panose="02040503050406030204" pitchFamily="18" charset="0"/>
                            </a:rPr>
                            <m:t>1</m:t>
                          </m:r>
                        </m:sub>
                      </m:sSub>
                    </m:oMath>
                  </m:oMathPara>
                </a14:m>
                <a:endParaRPr lang="en-US" dirty="0">
                  <a:solidFill>
                    <a:schemeClr val="tx1"/>
                  </a:solidFill>
                </a:endParaRPr>
              </a:p>
            </p:txBody>
          </p:sp>
        </mc:Choice>
        <mc:Fallback xmlns="">
          <p:sp>
            <p:nvSpPr>
              <p:cNvPr id="10" name="Oval 9">
                <a:extLst>
                  <a:ext uri="{FF2B5EF4-FFF2-40B4-BE49-F238E27FC236}">
                    <a16:creationId xmlns:a16="http://schemas.microsoft.com/office/drawing/2014/main" id="{F1E276F7-76F6-413F-BC92-D66309E8EC97}"/>
                  </a:ext>
                </a:extLst>
              </p:cNvPr>
              <p:cNvSpPr>
                <a:spLocks noRot="1" noChangeAspect="1" noMove="1" noResize="1" noEditPoints="1" noAdjustHandles="1" noChangeArrowheads="1" noChangeShapeType="1" noTextEdit="1"/>
              </p:cNvSpPr>
              <p:nvPr/>
            </p:nvSpPr>
            <p:spPr>
              <a:xfrm>
                <a:off x="1667656" y="335052"/>
                <a:ext cx="432048" cy="432048"/>
              </a:xfrm>
              <a:prstGeom prst="ellipse">
                <a:avLst/>
              </a:prstGeom>
              <a:blipFill>
                <a:blip r:embed="rId8"/>
                <a:stretch>
                  <a:fillRect/>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847079ED-2973-48A5-B589-EF9CD54CA2C6}"/>
              </a:ext>
            </a:extLst>
          </p:cNvPr>
          <p:cNvCxnSpPr>
            <a:stCxn id="5" idx="6"/>
            <a:endCxn id="10" idx="2"/>
          </p:cNvCxnSpPr>
          <p:nvPr/>
        </p:nvCxnSpPr>
        <p:spPr>
          <a:xfrm>
            <a:off x="924384" y="551076"/>
            <a:ext cx="7432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BD00AD-4DAE-45EA-B429-8F53F95F5537}"/>
              </a:ext>
            </a:extLst>
          </p:cNvPr>
          <p:cNvCxnSpPr>
            <a:cxnSpLocks/>
            <a:stCxn id="5" idx="6"/>
            <a:endCxn id="7" idx="2"/>
          </p:cNvCxnSpPr>
          <p:nvPr/>
        </p:nvCxnSpPr>
        <p:spPr>
          <a:xfrm>
            <a:off x="924384" y="551076"/>
            <a:ext cx="743272" cy="818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1D275FA-0B81-4E5C-8DA2-1398FC36765A}"/>
              </a:ext>
            </a:extLst>
          </p:cNvPr>
          <p:cNvCxnSpPr>
            <a:cxnSpLocks/>
            <a:stCxn id="6" idx="6"/>
            <a:endCxn id="7" idx="2"/>
          </p:cNvCxnSpPr>
          <p:nvPr/>
        </p:nvCxnSpPr>
        <p:spPr>
          <a:xfrm>
            <a:off x="895784" y="1344452"/>
            <a:ext cx="771872" cy="25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D6F5914-33A4-4113-8B4F-7B2A097F523F}"/>
              </a:ext>
            </a:extLst>
          </p:cNvPr>
          <p:cNvCxnSpPr>
            <a:cxnSpLocks/>
            <a:stCxn id="6" idx="6"/>
            <a:endCxn id="10" idx="2"/>
          </p:cNvCxnSpPr>
          <p:nvPr/>
        </p:nvCxnSpPr>
        <p:spPr>
          <a:xfrm flipV="1">
            <a:off x="895784" y="551076"/>
            <a:ext cx="771872" cy="793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C3DDEC-8322-47D8-BC53-03E0ECBA41DD}"/>
              </a:ext>
            </a:extLst>
          </p:cNvPr>
          <p:cNvCxnSpPr>
            <a:cxnSpLocks/>
            <a:stCxn id="10" idx="6"/>
            <a:endCxn id="9" idx="2"/>
          </p:cNvCxnSpPr>
          <p:nvPr/>
        </p:nvCxnSpPr>
        <p:spPr>
          <a:xfrm>
            <a:off x="2099704" y="551076"/>
            <a:ext cx="743272" cy="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F227D8F-0DEA-45B0-8422-C4BBB743128F}"/>
              </a:ext>
            </a:extLst>
          </p:cNvPr>
          <p:cNvCxnSpPr>
            <a:cxnSpLocks/>
            <a:stCxn id="7" idx="6"/>
            <a:endCxn id="8" idx="2"/>
          </p:cNvCxnSpPr>
          <p:nvPr/>
        </p:nvCxnSpPr>
        <p:spPr>
          <a:xfrm>
            <a:off x="2099704" y="1369604"/>
            <a:ext cx="7432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02F3D37-6D2D-4C83-8E7A-89FEFBC4D47C}"/>
              </a:ext>
            </a:extLst>
          </p:cNvPr>
          <p:cNvCxnSpPr>
            <a:cxnSpLocks/>
            <a:stCxn id="7" idx="6"/>
            <a:endCxn id="9" idx="2"/>
          </p:cNvCxnSpPr>
          <p:nvPr/>
        </p:nvCxnSpPr>
        <p:spPr>
          <a:xfrm flipV="1">
            <a:off x="2099704" y="552074"/>
            <a:ext cx="743272" cy="8175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D44AB4E-3686-4A7F-AFCC-5A12B1332671}"/>
              </a:ext>
            </a:extLst>
          </p:cNvPr>
          <p:cNvCxnSpPr>
            <a:cxnSpLocks/>
            <a:stCxn id="10" idx="6"/>
            <a:endCxn id="8" idx="2"/>
          </p:cNvCxnSpPr>
          <p:nvPr/>
        </p:nvCxnSpPr>
        <p:spPr>
          <a:xfrm>
            <a:off x="2099704" y="551076"/>
            <a:ext cx="743272" cy="818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0771965-D083-4A3B-9DE2-F02DEFAC529D}"/>
                  </a:ext>
                </a:extLst>
              </p:cNvPr>
              <p:cNvSpPr txBox="1"/>
              <p:nvPr/>
            </p:nvSpPr>
            <p:spPr>
              <a:xfrm>
                <a:off x="997811" y="203709"/>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11</m:t>
                          </m:r>
                        </m:sub>
                      </m:sSub>
                    </m:oMath>
                  </m:oMathPara>
                </a14:m>
                <a:endParaRPr lang="en-US" dirty="0"/>
              </a:p>
            </p:txBody>
          </p:sp>
        </mc:Choice>
        <mc:Fallback xmlns="">
          <p:sp>
            <p:nvSpPr>
              <p:cNvPr id="35" name="TextBox 34">
                <a:extLst>
                  <a:ext uri="{FF2B5EF4-FFF2-40B4-BE49-F238E27FC236}">
                    <a16:creationId xmlns:a16="http://schemas.microsoft.com/office/drawing/2014/main" id="{60771965-D083-4A3B-9DE2-F02DEFAC529D}"/>
                  </a:ext>
                </a:extLst>
              </p:cNvPr>
              <p:cNvSpPr txBox="1">
                <a:spLocks noRot="1" noChangeAspect="1" noMove="1" noResize="1" noEditPoints="1" noAdjustHandles="1" noChangeArrowheads="1" noChangeShapeType="1" noTextEdit="1"/>
              </p:cNvSpPr>
              <p:nvPr/>
            </p:nvSpPr>
            <p:spPr>
              <a:xfrm>
                <a:off x="997811" y="203709"/>
                <a:ext cx="565604"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CAE11689-BCFA-4AF6-8FE6-CA0B3F47FD28}"/>
                  </a:ext>
                </a:extLst>
              </p:cNvPr>
              <p:cNvSpPr txBox="1"/>
              <p:nvPr/>
            </p:nvSpPr>
            <p:spPr>
              <a:xfrm>
                <a:off x="997811" y="1251520"/>
                <a:ext cx="5709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oMath>
                  </m:oMathPara>
                </a14:m>
                <a:endParaRPr lang="en-US" dirty="0"/>
              </a:p>
            </p:txBody>
          </p:sp>
        </mc:Choice>
        <mc:Fallback xmlns="">
          <p:sp>
            <p:nvSpPr>
              <p:cNvPr id="36" name="TextBox 35">
                <a:extLst>
                  <a:ext uri="{FF2B5EF4-FFF2-40B4-BE49-F238E27FC236}">
                    <a16:creationId xmlns:a16="http://schemas.microsoft.com/office/drawing/2014/main" id="{CAE11689-BCFA-4AF6-8FE6-CA0B3F47FD28}"/>
                  </a:ext>
                </a:extLst>
              </p:cNvPr>
              <p:cNvSpPr txBox="1">
                <a:spLocks noRot="1" noChangeAspect="1" noMove="1" noResize="1" noEditPoints="1" noAdjustHandles="1" noChangeArrowheads="1" noChangeShapeType="1" noTextEdit="1"/>
              </p:cNvSpPr>
              <p:nvPr/>
            </p:nvSpPr>
            <p:spPr>
              <a:xfrm>
                <a:off x="997811" y="1251520"/>
                <a:ext cx="57092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CF012C5-FBBC-49D3-B647-F365A47BD127}"/>
                  </a:ext>
                </a:extLst>
              </p:cNvPr>
              <p:cNvSpPr txBox="1"/>
              <p:nvPr/>
            </p:nvSpPr>
            <p:spPr>
              <a:xfrm>
                <a:off x="1296020" y="867108"/>
                <a:ext cx="5709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21</m:t>
                          </m:r>
                        </m:sub>
                      </m:sSub>
                    </m:oMath>
                  </m:oMathPara>
                </a14:m>
                <a:endParaRPr lang="en-US" dirty="0"/>
              </a:p>
            </p:txBody>
          </p:sp>
        </mc:Choice>
        <mc:Fallback xmlns="">
          <p:sp>
            <p:nvSpPr>
              <p:cNvPr id="37" name="TextBox 36">
                <a:extLst>
                  <a:ext uri="{FF2B5EF4-FFF2-40B4-BE49-F238E27FC236}">
                    <a16:creationId xmlns:a16="http://schemas.microsoft.com/office/drawing/2014/main" id="{0CF012C5-FBBC-49D3-B647-F365A47BD127}"/>
                  </a:ext>
                </a:extLst>
              </p:cNvPr>
              <p:cNvSpPr txBox="1">
                <a:spLocks noRot="1" noChangeAspect="1" noMove="1" noResize="1" noEditPoints="1" noAdjustHandles="1" noChangeArrowheads="1" noChangeShapeType="1" noTextEdit="1"/>
              </p:cNvSpPr>
              <p:nvPr/>
            </p:nvSpPr>
            <p:spPr>
              <a:xfrm>
                <a:off x="1296020" y="867108"/>
                <a:ext cx="570926"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14B97D-7B55-45DF-B90A-EFCBEBC14317}"/>
                  </a:ext>
                </a:extLst>
              </p:cNvPr>
              <p:cNvSpPr txBox="1"/>
              <p:nvPr/>
            </p:nvSpPr>
            <p:spPr>
              <a:xfrm>
                <a:off x="1325618" y="598193"/>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12</m:t>
                          </m:r>
                        </m:sub>
                      </m:sSub>
                    </m:oMath>
                  </m:oMathPara>
                </a14:m>
                <a:endParaRPr lang="en-US" dirty="0"/>
              </a:p>
            </p:txBody>
          </p:sp>
        </mc:Choice>
        <mc:Fallback xmlns="">
          <p:sp>
            <p:nvSpPr>
              <p:cNvPr id="38" name="TextBox 37">
                <a:extLst>
                  <a:ext uri="{FF2B5EF4-FFF2-40B4-BE49-F238E27FC236}">
                    <a16:creationId xmlns:a16="http://schemas.microsoft.com/office/drawing/2014/main" id="{FD14B97D-7B55-45DF-B90A-EFCBEBC14317}"/>
                  </a:ext>
                </a:extLst>
              </p:cNvPr>
              <p:cNvSpPr txBox="1">
                <a:spLocks noRot="1" noChangeAspect="1" noMove="1" noResize="1" noEditPoints="1" noAdjustHandles="1" noChangeArrowheads="1" noChangeShapeType="1" noTextEdit="1"/>
              </p:cNvSpPr>
              <p:nvPr/>
            </p:nvSpPr>
            <p:spPr>
              <a:xfrm>
                <a:off x="1325618" y="598193"/>
                <a:ext cx="565604"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483EBB-F9E8-4BF2-B111-2B93437D609D}"/>
                  </a:ext>
                </a:extLst>
              </p:cNvPr>
              <p:cNvSpPr txBox="1"/>
              <p:nvPr/>
            </p:nvSpPr>
            <p:spPr>
              <a:xfrm>
                <a:off x="2180637" y="203709"/>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11</m:t>
                          </m:r>
                        </m:sub>
                      </m:sSub>
                    </m:oMath>
                  </m:oMathPara>
                </a14:m>
                <a:endParaRPr lang="en-US" dirty="0"/>
              </a:p>
            </p:txBody>
          </p:sp>
        </mc:Choice>
        <mc:Fallback xmlns="">
          <p:sp>
            <p:nvSpPr>
              <p:cNvPr id="39" name="TextBox 38">
                <a:extLst>
                  <a:ext uri="{FF2B5EF4-FFF2-40B4-BE49-F238E27FC236}">
                    <a16:creationId xmlns:a16="http://schemas.microsoft.com/office/drawing/2014/main" id="{C2483EBB-F9E8-4BF2-B111-2B93437D609D}"/>
                  </a:ext>
                </a:extLst>
              </p:cNvPr>
              <p:cNvSpPr txBox="1">
                <a:spLocks noRot="1" noChangeAspect="1" noMove="1" noResize="1" noEditPoints="1" noAdjustHandles="1" noChangeArrowheads="1" noChangeShapeType="1" noTextEdit="1"/>
              </p:cNvSpPr>
              <p:nvPr/>
            </p:nvSpPr>
            <p:spPr>
              <a:xfrm>
                <a:off x="2180637" y="203709"/>
                <a:ext cx="565604"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1BEA1946-720F-4A7B-901E-DA8CCAE33E47}"/>
                  </a:ext>
                </a:extLst>
              </p:cNvPr>
              <p:cNvSpPr txBox="1"/>
              <p:nvPr/>
            </p:nvSpPr>
            <p:spPr>
              <a:xfrm>
                <a:off x="2190034" y="1289036"/>
                <a:ext cx="56041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oMath>
                  </m:oMathPara>
                </a14:m>
                <a:endParaRPr lang="en-US" dirty="0"/>
              </a:p>
            </p:txBody>
          </p:sp>
        </mc:Choice>
        <mc:Fallback xmlns="">
          <p:sp>
            <p:nvSpPr>
              <p:cNvPr id="40" name="TextBox 39">
                <a:extLst>
                  <a:ext uri="{FF2B5EF4-FFF2-40B4-BE49-F238E27FC236}">
                    <a16:creationId xmlns:a16="http://schemas.microsoft.com/office/drawing/2014/main" id="{1BEA1946-720F-4A7B-901E-DA8CCAE33E47}"/>
                  </a:ext>
                </a:extLst>
              </p:cNvPr>
              <p:cNvSpPr txBox="1">
                <a:spLocks noRot="1" noChangeAspect="1" noMove="1" noResize="1" noEditPoints="1" noAdjustHandles="1" noChangeArrowheads="1" noChangeShapeType="1" noTextEdit="1"/>
              </p:cNvSpPr>
              <p:nvPr/>
            </p:nvSpPr>
            <p:spPr>
              <a:xfrm>
                <a:off x="2190034" y="1289036"/>
                <a:ext cx="560410"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2DE6C73-E4CC-4375-BB28-232DD1B41734}"/>
                  </a:ext>
                </a:extLst>
              </p:cNvPr>
              <p:cNvSpPr txBox="1"/>
              <p:nvPr/>
            </p:nvSpPr>
            <p:spPr>
              <a:xfrm>
                <a:off x="2478846" y="867108"/>
                <a:ext cx="5709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21</m:t>
                          </m:r>
                        </m:sub>
                      </m:sSub>
                    </m:oMath>
                  </m:oMathPara>
                </a14:m>
                <a:endParaRPr lang="en-US" dirty="0"/>
              </a:p>
            </p:txBody>
          </p:sp>
        </mc:Choice>
        <mc:Fallback xmlns="">
          <p:sp>
            <p:nvSpPr>
              <p:cNvPr id="41" name="TextBox 40">
                <a:extLst>
                  <a:ext uri="{FF2B5EF4-FFF2-40B4-BE49-F238E27FC236}">
                    <a16:creationId xmlns:a16="http://schemas.microsoft.com/office/drawing/2014/main" id="{82DE6C73-E4CC-4375-BB28-232DD1B41734}"/>
                  </a:ext>
                </a:extLst>
              </p:cNvPr>
              <p:cNvSpPr txBox="1">
                <a:spLocks noRot="1" noChangeAspect="1" noMove="1" noResize="1" noEditPoints="1" noAdjustHandles="1" noChangeArrowheads="1" noChangeShapeType="1" noTextEdit="1"/>
              </p:cNvSpPr>
              <p:nvPr/>
            </p:nvSpPr>
            <p:spPr>
              <a:xfrm>
                <a:off x="2478846" y="867108"/>
                <a:ext cx="57092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1CB5304-FAC0-41B3-A2CE-B65E96A5BCD0}"/>
                  </a:ext>
                </a:extLst>
              </p:cNvPr>
              <p:cNvSpPr txBox="1"/>
              <p:nvPr/>
            </p:nvSpPr>
            <p:spPr>
              <a:xfrm>
                <a:off x="2508444" y="598193"/>
                <a:ext cx="565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12</m:t>
                          </m:r>
                        </m:sub>
                      </m:sSub>
                    </m:oMath>
                  </m:oMathPara>
                </a14:m>
                <a:endParaRPr lang="en-US" dirty="0"/>
              </a:p>
            </p:txBody>
          </p:sp>
        </mc:Choice>
        <mc:Fallback xmlns="">
          <p:sp>
            <p:nvSpPr>
              <p:cNvPr id="42" name="TextBox 41">
                <a:extLst>
                  <a:ext uri="{FF2B5EF4-FFF2-40B4-BE49-F238E27FC236}">
                    <a16:creationId xmlns:a16="http://schemas.microsoft.com/office/drawing/2014/main" id="{31CB5304-FAC0-41B3-A2CE-B65E96A5BCD0}"/>
                  </a:ext>
                </a:extLst>
              </p:cNvPr>
              <p:cNvSpPr txBox="1">
                <a:spLocks noRot="1" noChangeAspect="1" noMove="1" noResize="1" noEditPoints="1" noAdjustHandles="1" noChangeArrowheads="1" noChangeShapeType="1" noTextEdit="1"/>
              </p:cNvSpPr>
              <p:nvPr/>
            </p:nvSpPr>
            <p:spPr>
              <a:xfrm>
                <a:off x="2508444" y="598193"/>
                <a:ext cx="565604"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915414DA-6282-41C7-AD5B-E402285A708D}"/>
                  </a:ext>
                </a:extLst>
              </p:cNvPr>
              <p:cNvSpPr txBox="1"/>
              <p:nvPr/>
            </p:nvSpPr>
            <p:spPr>
              <a:xfrm>
                <a:off x="3817320" y="263920"/>
                <a:ext cx="4650312" cy="369332"/>
              </a:xfrm>
              <a:prstGeom prst="rect">
                <a:avLst/>
              </a:prstGeom>
              <a:noFill/>
            </p:spPr>
            <p:txBody>
              <a:bodyPr wrap="none" rtlCol="0">
                <a:spAutoFit/>
              </a:bodyPr>
              <a:lstStyle/>
              <a:p>
                <a:r>
                  <a:rPr lang="en-US" dirty="0"/>
                  <a:t>Error: </a:t>
                </a: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𝑡</m:t>
                            </m:r>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2</m:t>
                                </m:r>
                              </m:sub>
                            </m:sSub>
                          </m:e>
                        </m:d>
                      </m:e>
                      <m:sup>
                        <m:r>
                          <a:rPr lang="en-US" b="0" i="1" smtClean="0">
                            <a:latin typeface="Cambria Math" panose="02040503050406030204" pitchFamily="18" charset="0"/>
                          </a:rPr>
                          <m:t>2</m:t>
                        </m:r>
                      </m:sup>
                    </m:sSup>
                  </m:oMath>
                </a14:m>
                <a:endParaRPr lang="en-US" dirty="0"/>
              </a:p>
            </p:txBody>
          </p:sp>
        </mc:Choice>
        <mc:Fallback xmlns="">
          <p:sp>
            <p:nvSpPr>
              <p:cNvPr id="43" name="TextBox 42">
                <a:extLst>
                  <a:ext uri="{FF2B5EF4-FFF2-40B4-BE49-F238E27FC236}">
                    <a16:creationId xmlns:a16="http://schemas.microsoft.com/office/drawing/2014/main" id="{915414DA-6282-41C7-AD5B-E402285A708D}"/>
                  </a:ext>
                </a:extLst>
              </p:cNvPr>
              <p:cNvSpPr txBox="1">
                <a:spLocks noRot="1" noChangeAspect="1" noMove="1" noResize="1" noEditPoints="1" noAdjustHandles="1" noChangeArrowheads="1" noChangeShapeType="1" noTextEdit="1"/>
              </p:cNvSpPr>
              <p:nvPr/>
            </p:nvSpPr>
            <p:spPr>
              <a:xfrm>
                <a:off x="3817320" y="263920"/>
                <a:ext cx="4650312" cy="369332"/>
              </a:xfrm>
              <a:prstGeom prst="rect">
                <a:avLst/>
              </a:prstGeom>
              <a:blipFill>
                <a:blip r:embed="rId17"/>
                <a:stretch>
                  <a:fillRect l="-1048"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3F33653-56FE-4CB0-A627-56BBD047426B}"/>
                  </a:ext>
                </a:extLst>
              </p:cNvPr>
              <p:cNvSpPr txBox="1"/>
              <p:nvPr/>
            </p:nvSpPr>
            <p:spPr>
              <a:xfrm>
                <a:off x="233264" y="1845642"/>
                <a:ext cx="3526543" cy="1869230"/>
              </a:xfrm>
              <a:prstGeom prst="rect">
                <a:avLst/>
              </a:prstGeom>
              <a:noFill/>
              <a:ln>
                <a:solidFill>
                  <a:schemeClr val="accent1"/>
                </a:solidFill>
              </a:ln>
            </p:spPr>
            <p:txBody>
              <a:bodyPr wrap="none" rtlCol="0">
                <a:spAutoFit/>
              </a:bodyPr>
              <a:lstStyle/>
              <a:p>
                <a:r>
                  <a:rPr lang="en-US" dirty="0"/>
                  <a:t>Notation:</a:t>
                </a:r>
              </a:p>
              <a:p>
                <a:r>
                  <a:rPr lang="en-US" dirty="0"/>
                  <a:t>Activation function: </a:t>
                </a:r>
                <a14:m>
                  <m:oMath xmlns:m="http://schemas.openxmlformats.org/officeDocument/2006/math">
                    <m:r>
                      <a:rPr lang="en-US" i="1">
                        <a:latin typeface="Cambria Math" panose="02040503050406030204" pitchFamily="18" charset="0"/>
                      </a:rPr>
                      <m:t>𝑔</m:t>
                    </m:r>
                  </m:oMath>
                </a14:m>
                <a:endParaRPr lang="en-US" dirty="0"/>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oMath>
                </a14:m>
                <a:r>
                  <a:rPr lang="en-US" b="0"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𝑔</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e>
                    </m:d>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b="0" i="1" smtClean="0">
                            <a:latin typeface="Cambria Math" panose="02040503050406030204" pitchFamily="18" charset="0"/>
                          </a:rPr>
                          <m:t>2</m:t>
                        </m:r>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2</m:t>
                        </m:r>
                      </m:sub>
                    </m:sSub>
                  </m:oMath>
                </a14:m>
                <a:r>
                  <a:rPr lang="en-US" i="1" dirty="0">
                    <a:latin typeface="Cambria Math" panose="02040503050406030204" pitchFamily="18" charset="0"/>
                  </a:rPr>
                  <a:t>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sub>
                    </m:sSub>
                    <m:r>
                      <a:rPr lang="en-US" b="0" i="1" smtClean="0">
                        <a:latin typeface="Cambria Math" panose="02040503050406030204" pitchFamily="18" charset="0"/>
                      </a:rPr>
                      <m:t>)</m:t>
                    </m:r>
                  </m:oMath>
                </a14:m>
                <a:endParaRPr lang="en-US" i="1" dirty="0">
                  <a:latin typeface="Cambria Math" panose="02040503050406030204" pitchFamily="18" charset="0"/>
                </a:endParaRP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b="0" i="1" smtClean="0">
                                <a:latin typeface="Cambria Math" panose="02040503050406030204" pitchFamily="18" charset="0"/>
                              </a:rPr>
                              <m:t>h</m:t>
                            </m:r>
                          </m:e>
                          <m:sub>
                            <m:r>
                              <a:rPr lang="en-US" i="1">
                                <a:latin typeface="Cambria Math" panose="02040503050406030204" pitchFamily="18" charset="0"/>
                              </a:rPr>
                              <m:t>1</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11</m:t>
                        </m:r>
                      </m:sub>
                    </m:sSub>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𝑎</m:t>
                        </m:r>
                      </m:e>
                      <m:sub>
                        <m:r>
                          <a:rPr lang="en-US" i="1">
                            <a:latin typeface="Cambria Math" panose="02040503050406030204" pitchFamily="18" charset="0"/>
                          </a:rPr>
                          <m:t>12</m:t>
                        </m:r>
                      </m:sub>
                    </m:sSub>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oMath>
                </a14:m>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b="0" i="1" smtClean="0">
                                <a:latin typeface="Cambria Math" panose="02040503050406030204" pitchFamily="18" charset="0"/>
                              </a:rPr>
                              <m:t>2</m:t>
                            </m:r>
                          </m:sub>
                        </m:sSub>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1</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r>
                          <a:rPr lang="en-US" i="1">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2</m:t>
                        </m:r>
                      </m:sub>
                    </m:sSub>
                  </m:oMath>
                </a14:m>
                <a:r>
                  <a:rPr lang="en-US" dirty="0"/>
                  <a:t>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sub>
                    </m:sSub>
                    <m:r>
                      <a:rPr lang="en-US" b="0" i="1" smtClean="0">
                        <a:latin typeface="Cambria Math" panose="02040503050406030204" pitchFamily="18" charset="0"/>
                      </a:rPr>
                      <m:t>)</m:t>
                    </m:r>
                  </m:oMath>
                </a14:m>
                <a:endParaRPr lang="en-US" dirty="0"/>
              </a:p>
            </p:txBody>
          </p:sp>
        </mc:Choice>
        <mc:Fallback xmlns="">
          <p:sp>
            <p:nvSpPr>
              <p:cNvPr id="44" name="TextBox 43">
                <a:extLst>
                  <a:ext uri="{FF2B5EF4-FFF2-40B4-BE49-F238E27FC236}">
                    <a16:creationId xmlns:a16="http://schemas.microsoft.com/office/drawing/2014/main" id="{63F33653-56FE-4CB0-A627-56BBD047426B}"/>
                  </a:ext>
                </a:extLst>
              </p:cNvPr>
              <p:cNvSpPr txBox="1">
                <a:spLocks noRot="1" noChangeAspect="1" noMove="1" noResize="1" noEditPoints="1" noAdjustHandles="1" noChangeArrowheads="1" noChangeShapeType="1" noTextEdit="1"/>
              </p:cNvSpPr>
              <p:nvPr/>
            </p:nvSpPr>
            <p:spPr>
              <a:xfrm>
                <a:off x="233264" y="1845642"/>
                <a:ext cx="3526543" cy="1869230"/>
              </a:xfrm>
              <a:prstGeom prst="rect">
                <a:avLst/>
              </a:prstGeom>
              <a:blipFill>
                <a:blip r:embed="rId18"/>
                <a:stretch>
                  <a:fillRect l="-1205" t="-1623" b="-2922"/>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841C1D3-4E7E-4184-AE46-DF6C6BA5EDB9}"/>
                  </a:ext>
                </a:extLst>
              </p:cNvPr>
              <p:cNvSpPr txBox="1"/>
              <p:nvPr/>
            </p:nvSpPr>
            <p:spPr>
              <a:xfrm>
                <a:off x="3929139" y="692980"/>
                <a:ext cx="2755241"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11</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oMath>
                  </m:oMathPara>
                </a14:m>
                <a:endParaRPr lang="en-US" dirty="0"/>
              </a:p>
            </p:txBody>
          </p:sp>
        </mc:Choice>
        <mc:Fallback xmlns="">
          <p:sp>
            <p:nvSpPr>
              <p:cNvPr id="45" name="TextBox 44">
                <a:extLst>
                  <a:ext uri="{FF2B5EF4-FFF2-40B4-BE49-F238E27FC236}">
                    <a16:creationId xmlns:a16="http://schemas.microsoft.com/office/drawing/2014/main" id="{D841C1D3-4E7E-4184-AE46-DF6C6BA5EDB9}"/>
                  </a:ext>
                </a:extLst>
              </p:cNvPr>
              <p:cNvSpPr txBox="1">
                <a:spLocks noRot="1" noChangeAspect="1" noMove="1" noResize="1" noEditPoints="1" noAdjustHandles="1" noChangeArrowheads="1" noChangeShapeType="1" noTextEdit="1"/>
              </p:cNvSpPr>
              <p:nvPr/>
            </p:nvSpPr>
            <p:spPr>
              <a:xfrm>
                <a:off x="3929139" y="692980"/>
                <a:ext cx="2755241" cy="708079"/>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6BC2085-74D6-41E1-8445-8B56D44AB13E}"/>
                  </a:ext>
                </a:extLst>
              </p:cNvPr>
              <p:cNvSpPr txBox="1"/>
              <p:nvPr/>
            </p:nvSpPr>
            <p:spPr>
              <a:xfrm>
                <a:off x="290337" y="4095482"/>
                <a:ext cx="2783711"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11</m:t>
                              </m:r>
                            </m:sub>
                          </m:sSub>
                        </m:den>
                      </m:f>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𝐸</m:t>
                          </m:r>
                        </m:num>
                        <m:den>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1</m:t>
                                  </m:r>
                                </m:sub>
                              </m:sSub>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11</m:t>
                              </m:r>
                            </m:sub>
                          </m:sSub>
                        </m:den>
                      </m:f>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1</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46" name="TextBox 45">
                <a:extLst>
                  <a:ext uri="{FF2B5EF4-FFF2-40B4-BE49-F238E27FC236}">
                    <a16:creationId xmlns:a16="http://schemas.microsoft.com/office/drawing/2014/main" id="{56BC2085-74D6-41E1-8445-8B56D44AB13E}"/>
                  </a:ext>
                </a:extLst>
              </p:cNvPr>
              <p:cNvSpPr txBox="1">
                <a:spLocks noRot="1" noChangeAspect="1" noMove="1" noResize="1" noEditPoints="1" noAdjustHandles="1" noChangeArrowheads="1" noChangeShapeType="1" noTextEdit="1"/>
              </p:cNvSpPr>
              <p:nvPr/>
            </p:nvSpPr>
            <p:spPr>
              <a:xfrm>
                <a:off x="290337" y="4095482"/>
                <a:ext cx="2783711" cy="708079"/>
              </a:xfrm>
              <a:prstGeom prst="rect">
                <a:avLst/>
              </a:prstGeom>
              <a:blipFill>
                <a:blip r:embed="rId20"/>
                <a:stretch>
                  <a:fillRect/>
                </a:stretch>
              </a:blipFill>
            </p:spPr>
            <p:txBody>
              <a:bodyPr/>
              <a:lstStyle/>
              <a:p>
                <a:r>
                  <a:rPr lang="en-US">
                    <a:noFill/>
                  </a:rPr>
                  <a:t> </a:t>
                </a:r>
              </a:p>
            </p:txBody>
          </p:sp>
        </mc:Fallback>
      </mc:AlternateContent>
      <p:sp>
        <p:nvSpPr>
          <p:cNvPr id="47" name="Oval 46">
            <a:extLst>
              <a:ext uri="{FF2B5EF4-FFF2-40B4-BE49-F238E27FC236}">
                <a16:creationId xmlns:a16="http://schemas.microsoft.com/office/drawing/2014/main" id="{D226F44F-F642-47B5-997F-B6AD3ECD7B5E}"/>
              </a:ext>
            </a:extLst>
          </p:cNvPr>
          <p:cNvSpPr/>
          <p:nvPr/>
        </p:nvSpPr>
        <p:spPr>
          <a:xfrm>
            <a:off x="4769577" y="631067"/>
            <a:ext cx="504056" cy="878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E221070-AD8B-4AC7-86CD-BC86FA1CEF79}"/>
                  </a:ext>
                </a:extLst>
              </p:cNvPr>
              <p:cNvSpPr txBox="1"/>
              <p:nvPr/>
            </p:nvSpPr>
            <p:spPr>
              <a:xfrm>
                <a:off x="4936865" y="1614716"/>
                <a:ext cx="4010985" cy="564065"/>
              </a:xfrm>
              <a:prstGeom prst="rect">
                <a:avLst/>
              </a:prstGeom>
              <a:noFill/>
              <a:ln>
                <a:solidFill>
                  <a:srgbClr val="FF0000"/>
                </a:solidFill>
              </a:ln>
            </p:spPr>
            <p:txBody>
              <a:bodyPr wrap="square" rtlCol="0">
                <a:spAutoFit/>
              </a:bodyPr>
              <a:lstStyle/>
              <a:p>
                <a14:m>
                  <m:oMath xmlns:m="http://schemas.openxmlformats.org/officeDocument/2006/math">
                    <m:sSub>
                      <m:sSubPr>
                        <m:ctrlPr>
                          <a:rPr lang="en-US" i="1" smtClean="0">
                            <a:solidFill>
                              <a:srgbClr val="FF0000"/>
                            </a:solidFill>
                            <a:latin typeface="Cambria Math" panose="02040503050406030204" pitchFamily="18" charset="0"/>
                          </a:rPr>
                        </m:ctrlPr>
                      </m:sSubPr>
                      <m:e>
                        <m:r>
                          <a:rPr lang="el-GR"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sub>
                        </m:sSub>
                      </m:den>
                    </m:f>
                    <m:r>
                      <a:rPr lang="en-US" b="0" i="1" smtClean="0">
                        <a:latin typeface="Cambria Math" panose="02040503050406030204" pitchFamily="18" charset="0"/>
                      </a:rPr>
                      <m:t>=</m:t>
                    </m:r>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e>
                    </m:d>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oMath>
                </a14:m>
                <a:endParaRPr lang="en-US" i="1" dirty="0"/>
              </a:p>
            </p:txBody>
          </p:sp>
        </mc:Choice>
        <mc:Fallback xmlns="">
          <p:sp>
            <p:nvSpPr>
              <p:cNvPr id="48" name="TextBox 47">
                <a:extLst>
                  <a:ext uri="{FF2B5EF4-FFF2-40B4-BE49-F238E27FC236}">
                    <a16:creationId xmlns:a16="http://schemas.microsoft.com/office/drawing/2014/main" id="{0E221070-AD8B-4AC7-86CD-BC86FA1CEF79}"/>
                  </a:ext>
                </a:extLst>
              </p:cNvPr>
              <p:cNvSpPr txBox="1">
                <a:spLocks noRot="1" noChangeAspect="1" noMove="1" noResize="1" noEditPoints="1" noAdjustHandles="1" noChangeArrowheads="1" noChangeShapeType="1" noTextEdit="1"/>
              </p:cNvSpPr>
              <p:nvPr/>
            </p:nvSpPr>
            <p:spPr>
              <a:xfrm>
                <a:off x="4936865" y="1614716"/>
                <a:ext cx="4010985" cy="564065"/>
              </a:xfrm>
              <a:prstGeom prst="rect">
                <a:avLst/>
              </a:prstGeom>
              <a:blipFill>
                <a:blip r:embed="rId21"/>
                <a:stretch>
                  <a:fillRect/>
                </a:stretch>
              </a:blipFill>
              <a:ln>
                <a:solidFill>
                  <a:srgbClr val="FF0000"/>
                </a:solidFill>
              </a:ln>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A111A20B-9B2A-4EB2-B9B3-013BB6AAA1B9}"/>
              </a:ext>
            </a:extLst>
          </p:cNvPr>
          <p:cNvCxnSpPr>
            <a:cxnSpLocks/>
            <a:stCxn id="48" idx="0"/>
            <a:endCxn id="47" idx="5"/>
          </p:cNvCxnSpPr>
          <p:nvPr/>
        </p:nvCxnSpPr>
        <p:spPr>
          <a:xfrm flipH="1" flipV="1">
            <a:off x="5199816" y="1380795"/>
            <a:ext cx="1742542" cy="2339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0CC2FDA-7E0F-4337-983F-811F52A77FAD}"/>
                  </a:ext>
                </a:extLst>
              </p:cNvPr>
              <p:cNvSpPr txBox="1"/>
              <p:nvPr/>
            </p:nvSpPr>
            <p:spPr>
              <a:xfrm>
                <a:off x="3965789" y="2216857"/>
                <a:ext cx="154029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21</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oMath>
                  </m:oMathPara>
                </a14:m>
                <a:endParaRPr lang="en-US" dirty="0"/>
              </a:p>
            </p:txBody>
          </p:sp>
        </mc:Choice>
        <mc:Fallback xmlns="">
          <p:sp>
            <p:nvSpPr>
              <p:cNvPr id="54" name="TextBox 53">
                <a:extLst>
                  <a:ext uri="{FF2B5EF4-FFF2-40B4-BE49-F238E27FC236}">
                    <a16:creationId xmlns:a16="http://schemas.microsoft.com/office/drawing/2014/main" id="{90CC2FDA-7E0F-4337-983F-811F52A77FAD}"/>
                  </a:ext>
                </a:extLst>
              </p:cNvPr>
              <p:cNvSpPr txBox="1">
                <a:spLocks noRot="1" noChangeAspect="1" noMove="1" noResize="1" noEditPoints="1" noAdjustHandles="1" noChangeArrowheads="1" noChangeShapeType="1" noTextEdit="1"/>
              </p:cNvSpPr>
              <p:nvPr/>
            </p:nvSpPr>
            <p:spPr>
              <a:xfrm>
                <a:off x="3965789" y="2216857"/>
                <a:ext cx="1540293" cy="66434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D37EAC0-CCA0-4870-B446-E818EE6030E3}"/>
                  </a:ext>
                </a:extLst>
              </p:cNvPr>
              <p:cNvSpPr txBox="1"/>
              <p:nvPr/>
            </p:nvSpPr>
            <p:spPr>
              <a:xfrm>
                <a:off x="5776737" y="2266998"/>
                <a:ext cx="2943819" cy="564706"/>
              </a:xfrm>
              <a:prstGeom prst="rect">
                <a:avLst/>
              </a:prstGeom>
              <a:noFill/>
              <a:ln>
                <a:solidFill>
                  <a:srgbClr val="FF0000"/>
                </a:solidFill>
              </a:ln>
            </p:spPr>
            <p:txBody>
              <a:bodyPr wrap="none" rtlCol="0">
                <a:spAutoFit/>
              </a:bodyPr>
              <a:lstStyle/>
              <a:p>
                <a14:m>
                  <m:oMath xmlns:m="http://schemas.openxmlformats.org/officeDocument/2006/math">
                    <m:sSub>
                      <m:sSubPr>
                        <m:ctrlPr>
                          <a:rPr lang="en-US" i="1" smtClean="0">
                            <a:solidFill>
                              <a:srgbClr val="FF0000"/>
                            </a:solidFill>
                            <a:latin typeface="Cambria Math" panose="02040503050406030204" pitchFamily="18" charset="0"/>
                          </a:rPr>
                        </m:ctrlPr>
                      </m:sSubPr>
                      <m:e>
                        <m:r>
                          <a:rPr lang="el-GR" i="1">
                            <a:solidFill>
                              <a:srgbClr val="FF0000"/>
                            </a:solidFill>
                            <a:latin typeface="Cambria Math" panose="02040503050406030204" pitchFamily="18" charset="0"/>
                          </a:rPr>
                          <m:t>𝛿</m:t>
                        </m:r>
                      </m:e>
                      <m:sub>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b="0" i="1" smtClean="0">
                                <a:solidFill>
                                  <a:srgbClr val="FF0000"/>
                                </a:solidFill>
                                <a:latin typeface="Cambria Math" panose="02040503050406030204" pitchFamily="18" charset="0"/>
                              </a:rPr>
                              <m:t>2</m:t>
                            </m:r>
                          </m:sub>
                        </m:sSub>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sub>
                        </m:sSub>
                        <m:r>
                          <a:rPr lang="en-US" b="0" i="1" smtClean="0">
                            <a:latin typeface="Cambria Math" panose="02040503050406030204" pitchFamily="18" charset="0"/>
                          </a:rPr>
                          <m:t> </m:t>
                        </m:r>
                      </m:den>
                    </m:f>
                  </m:oMath>
                </a14:m>
                <a:r>
                  <a:rPr lang="en-US" dirty="0"/>
                  <a:t>= </a:t>
                </a:r>
                <a14:m>
                  <m:oMath xmlns:m="http://schemas.openxmlformats.org/officeDocument/2006/math">
                    <m:r>
                      <a:rPr lang="en-US" i="1">
                        <a:latin typeface="Cambria Math" panose="02040503050406030204" pitchFamily="18" charset="0"/>
                      </a:rPr>
                      <m:t>2</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2</m:t>
                            </m:r>
                          </m:sub>
                        </m:sSub>
                      </m:e>
                    </m:d>
                    <m:r>
                      <a:rPr lang="en-US" i="1">
                        <a:latin typeface="Cambria Math" panose="02040503050406030204" pitchFamily="18" charset="0"/>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sub>
                    </m:sSub>
                    <m:r>
                      <a:rPr lang="en-US" i="1">
                        <a:latin typeface="Cambria Math" panose="02040503050406030204" pitchFamily="18" charset="0"/>
                      </a:rPr>
                      <m:t>)</m:t>
                    </m:r>
                  </m:oMath>
                </a14:m>
                <a:endParaRPr lang="en-US" dirty="0"/>
              </a:p>
            </p:txBody>
          </p:sp>
        </mc:Choice>
        <mc:Fallback xmlns="">
          <p:sp>
            <p:nvSpPr>
              <p:cNvPr id="56" name="TextBox 55">
                <a:extLst>
                  <a:ext uri="{FF2B5EF4-FFF2-40B4-BE49-F238E27FC236}">
                    <a16:creationId xmlns:a16="http://schemas.microsoft.com/office/drawing/2014/main" id="{0D37EAC0-CCA0-4870-B446-E818EE6030E3}"/>
                  </a:ext>
                </a:extLst>
              </p:cNvPr>
              <p:cNvSpPr txBox="1">
                <a:spLocks noRot="1" noChangeAspect="1" noMove="1" noResize="1" noEditPoints="1" noAdjustHandles="1" noChangeArrowheads="1" noChangeShapeType="1" noTextEdit="1"/>
              </p:cNvSpPr>
              <p:nvPr/>
            </p:nvSpPr>
            <p:spPr>
              <a:xfrm>
                <a:off x="5776737" y="2266998"/>
                <a:ext cx="2943819" cy="564706"/>
              </a:xfrm>
              <a:prstGeom prst="rect">
                <a:avLst/>
              </a:prstGeom>
              <a:blipFill>
                <a:blip r:embed="rId23"/>
                <a:stretch>
                  <a:fillRect r="-206"/>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75EC2B82-8637-4C26-8750-7B600E717FAD}"/>
                  </a:ext>
                </a:extLst>
              </p:cNvPr>
              <p:cNvSpPr txBox="1"/>
              <p:nvPr/>
            </p:nvSpPr>
            <p:spPr>
              <a:xfrm>
                <a:off x="3918019" y="3011404"/>
                <a:ext cx="158806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12</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oMath>
                  </m:oMathPara>
                </a14:m>
                <a:endParaRPr lang="en-US" dirty="0"/>
              </a:p>
            </p:txBody>
          </p:sp>
        </mc:Choice>
        <mc:Fallback xmlns="">
          <p:sp>
            <p:nvSpPr>
              <p:cNvPr id="62" name="TextBox 61">
                <a:extLst>
                  <a:ext uri="{FF2B5EF4-FFF2-40B4-BE49-F238E27FC236}">
                    <a16:creationId xmlns:a16="http://schemas.microsoft.com/office/drawing/2014/main" id="{75EC2B82-8637-4C26-8750-7B600E717FAD}"/>
                  </a:ext>
                </a:extLst>
              </p:cNvPr>
              <p:cNvSpPr txBox="1">
                <a:spLocks noRot="1" noChangeAspect="1" noMove="1" noResize="1" noEditPoints="1" noAdjustHandles="1" noChangeArrowheads="1" noChangeShapeType="1" noTextEdit="1"/>
              </p:cNvSpPr>
              <p:nvPr/>
            </p:nvSpPr>
            <p:spPr>
              <a:xfrm>
                <a:off x="3918019" y="3011404"/>
                <a:ext cx="1588063" cy="664349"/>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1172B332-DCFE-4E01-8886-54CFE4674E79}"/>
                  </a:ext>
                </a:extLst>
              </p:cNvPr>
              <p:cNvSpPr txBox="1"/>
              <p:nvPr/>
            </p:nvSpPr>
            <p:spPr>
              <a:xfrm>
                <a:off x="5776737" y="3017510"/>
                <a:ext cx="1603323"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oMath>
                  </m:oMathPara>
                </a14:m>
                <a:endParaRPr lang="en-US" dirty="0"/>
              </a:p>
            </p:txBody>
          </p:sp>
        </mc:Choice>
        <mc:Fallback xmlns="">
          <p:sp>
            <p:nvSpPr>
              <p:cNvPr id="63" name="TextBox 62">
                <a:extLst>
                  <a:ext uri="{FF2B5EF4-FFF2-40B4-BE49-F238E27FC236}">
                    <a16:creationId xmlns:a16="http://schemas.microsoft.com/office/drawing/2014/main" id="{1172B332-DCFE-4E01-8886-54CFE4674E79}"/>
                  </a:ext>
                </a:extLst>
              </p:cNvPr>
              <p:cNvSpPr txBox="1">
                <a:spLocks noRot="1" noChangeAspect="1" noMove="1" noResize="1" noEditPoints="1" noAdjustHandles="1" noChangeArrowheads="1" noChangeShapeType="1" noTextEdit="1"/>
              </p:cNvSpPr>
              <p:nvPr/>
            </p:nvSpPr>
            <p:spPr>
              <a:xfrm>
                <a:off x="5776737" y="3017510"/>
                <a:ext cx="1603323" cy="664349"/>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2F0B6A32-DCA1-4AED-ACE4-34CBAAB3829E}"/>
                  </a:ext>
                </a:extLst>
              </p:cNvPr>
              <p:cNvSpPr txBox="1"/>
              <p:nvPr/>
            </p:nvSpPr>
            <p:spPr>
              <a:xfrm>
                <a:off x="107504" y="4972865"/>
                <a:ext cx="8771409" cy="7201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1</m:t>
                              </m:r>
                            </m:sub>
                          </m:sSub>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sub>
                          </m:sSub>
                        </m:den>
                      </m:f>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𝐸</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sub>
                              </m:sSub>
                            </m:den>
                          </m:f>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2</m:t>
                                      </m:r>
                                    </m:sub>
                                  </m:sSub>
                                </m:sub>
                              </m:sSub>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e>
                                <m:sub>
                                  <m:r>
                                    <a:rPr lang="en-US" i="1">
                                      <a:latin typeface="Cambria Math" panose="02040503050406030204" pitchFamily="18" charset="0"/>
                                    </a:rPr>
                                    <m:t>1</m:t>
                                  </m:r>
                                </m:sub>
                              </m:sSub>
                            </m:den>
                          </m:f>
                        </m:e>
                      </m:d>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sub>
                          </m:sSub>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𝑦</m:t>
                                  </m:r>
                                </m:e>
                                <m:sub>
                                  <m:r>
                                    <a:rPr lang="en-US" b="0" i="1" smtClean="0">
                                      <a:solidFill>
                                        <a:srgbClr val="FF0000"/>
                                      </a:solidFill>
                                      <a:latin typeface="Cambria Math" panose="02040503050406030204" pitchFamily="18" charset="0"/>
                                    </a:rPr>
                                    <m:t>1</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11</m:t>
                              </m:r>
                            </m:sub>
                          </m:sSub>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𝑦</m:t>
                                  </m:r>
                                </m:e>
                                <m:sub>
                                  <m:r>
                                    <a:rPr lang="en-US" b="0" i="1" smtClean="0">
                                      <a:solidFill>
                                        <a:srgbClr val="FF0000"/>
                                      </a:solidFill>
                                      <a:latin typeface="Cambria Math" panose="02040503050406030204" pitchFamily="18" charset="0"/>
                                    </a:rPr>
                                    <m:t>2</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21</m:t>
                              </m:r>
                            </m:sub>
                          </m:sSub>
                        </m:e>
                      </m:d>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oMath>
                  </m:oMathPara>
                </a14:m>
                <a:endParaRPr lang="en-US" b="0" i="1" dirty="0"/>
              </a:p>
            </p:txBody>
          </p:sp>
        </mc:Choice>
        <mc:Fallback xmlns="">
          <p:sp>
            <p:nvSpPr>
              <p:cNvPr id="66" name="TextBox 65">
                <a:extLst>
                  <a:ext uri="{FF2B5EF4-FFF2-40B4-BE49-F238E27FC236}">
                    <a16:creationId xmlns:a16="http://schemas.microsoft.com/office/drawing/2014/main" id="{2F0B6A32-DCA1-4AED-ACE4-34CBAAB3829E}"/>
                  </a:ext>
                </a:extLst>
              </p:cNvPr>
              <p:cNvSpPr txBox="1">
                <a:spLocks noRot="1" noChangeAspect="1" noMove="1" noResize="1" noEditPoints="1" noAdjustHandles="1" noChangeArrowheads="1" noChangeShapeType="1" noTextEdit="1"/>
              </p:cNvSpPr>
              <p:nvPr/>
            </p:nvSpPr>
            <p:spPr>
              <a:xfrm>
                <a:off x="107504" y="4972865"/>
                <a:ext cx="8771409" cy="72015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2CF1E3B-D53A-47EE-BEA7-2B68D643D960}"/>
                  </a:ext>
                </a:extLst>
              </p:cNvPr>
              <p:cNvSpPr txBox="1"/>
              <p:nvPr/>
            </p:nvSpPr>
            <p:spPr>
              <a:xfrm>
                <a:off x="113131" y="6019574"/>
                <a:ext cx="3556182" cy="423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2</m:t>
                              </m:r>
                            </m:sub>
                          </m:sSub>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𝑦</m:t>
                                  </m:r>
                                </m:e>
                                <m:sub>
                                  <m:r>
                                    <a:rPr lang="en-US" b="0" i="1" smtClean="0">
                                      <a:solidFill>
                                        <a:srgbClr val="FF0000"/>
                                      </a:solidFill>
                                      <a:latin typeface="Cambria Math" panose="02040503050406030204" pitchFamily="18" charset="0"/>
                                    </a:rPr>
                                    <m:t>1</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12</m:t>
                              </m:r>
                            </m:sub>
                          </m:sSub>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𝑦</m:t>
                                  </m:r>
                                </m:e>
                                <m:sub>
                                  <m:r>
                                    <a:rPr lang="en-US" b="0" i="1" smtClean="0">
                                      <a:solidFill>
                                        <a:srgbClr val="FF0000"/>
                                      </a:solidFill>
                                      <a:latin typeface="Cambria Math" panose="02040503050406030204" pitchFamily="18" charset="0"/>
                                    </a:rPr>
                                    <m:t>2</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22</m:t>
                              </m:r>
                            </m:sub>
                          </m:sSub>
                        </m:e>
                      </m:d>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sub>
                      </m:sSub>
                      <m:r>
                        <a:rPr lang="en-US" b="0" i="1" smtClean="0">
                          <a:latin typeface="Cambria Math" panose="02040503050406030204" pitchFamily="18" charset="0"/>
                        </a:rPr>
                        <m:t>)</m:t>
                      </m:r>
                    </m:oMath>
                  </m:oMathPara>
                </a14:m>
                <a:endParaRPr lang="en-US" b="0" i="1" dirty="0"/>
              </a:p>
            </p:txBody>
          </p:sp>
        </mc:Choice>
        <mc:Fallback xmlns="">
          <p:sp>
            <p:nvSpPr>
              <p:cNvPr id="49" name="TextBox 48">
                <a:extLst>
                  <a:ext uri="{FF2B5EF4-FFF2-40B4-BE49-F238E27FC236}">
                    <a16:creationId xmlns:a16="http://schemas.microsoft.com/office/drawing/2014/main" id="{A2CF1E3B-D53A-47EE-BEA7-2B68D643D960}"/>
                  </a:ext>
                </a:extLst>
              </p:cNvPr>
              <p:cNvSpPr txBox="1">
                <a:spLocks noRot="1" noChangeAspect="1" noMove="1" noResize="1" noEditPoints="1" noAdjustHandles="1" noChangeArrowheads="1" noChangeShapeType="1" noTextEdit="1"/>
              </p:cNvSpPr>
              <p:nvPr/>
            </p:nvSpPr>
            <p:spPr>
              <a:xfrm>
                <a:off x="113131" y="6019574"/>
                <a:ext cx="3556182" cy="423962"/>
              </a:xfrm>
              <a:prstGeom prst="rect">
                <a:avLst/>
              </a:prstGeom>
              <a:blipFill>
                <a:blip r:embed="rId27"/>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8DD39AA-AEB3-44D5-9A9C-9194570F4331}"/>
                  </a:ext>
                </a:extLst>
              </p:cNvPr>
              <p:cNvSpPr txBox="1"/>
              <p:nvPr/>
            </p:nvSpPr>
            <p:spPr>
              <a:xfrm>
                <a:off x="3059000" y="4020489"/>
                <a:ext cx="2839239" cy="7080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den>
                      </m:f>
                      <m:r>
                        <a:rPr lang="en-US" b="0" i="1" smtClean="0">
                          <a:latin typeface="Cambria Math" panose="02040503050406030204" pitchFamily="18" charset="0"/>
                        </a:rPr>
                        <m:t>=</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𝐸</m:t>
                          </m:r>
                        </m:num>
                        <m:den>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2</m:t>
                                  </m:r>
                                </m:sub>
                              </m:sSub>
                            </m:sub>
                          </m:sSub>
                        </m:den>
                      </m:f>
                      <m:f>
                        <m:fPr>
                          <m:ctrlPr>
                            <a:rPr lang="en-US" b="0" i="1" smtClean="0">
                              <a:latin typeface="Cambria Math" panose="02040503050406030204" pitchFamily="18" charset="0"/>
                            </a:rPr>
                          </m:ctrlPr>
                        </m:fPr>
                        <m:num>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sub>
                          </m:sSub>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22</m:t>
                              </m:r>
                            </m:sub>
                          </m:sSub>
                        </m:den>
                      </m:f>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2</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0" name="TextBox 49">
                <a:extLst>
                  <a:ext uri="{FF2B5EF4-FFF2-40B4-BE49-F238E27FC236}">
                    <a16:creationId xmlns:a16="http://schemas.microsoft.com/office/drawing/2014/main" id="{C8DD39AA-AEB3-44D5-9A9C-9194570F4331}"/>
                  </a:ext>
                </a:extLst>
              </p:cNvPr>
              <p:cNvSpPr txBox="1">
                <a:spLocks noRot="1" noChangeAspect="1" noMove="1" noResize="1" noEditPoints="1" noAdjustHandles="1" noChangeArrowheads="1" noChangeShapeType="1" noTextEdit="1"/>
              </p:cNvSpPr>
              <p:nvPr/>
            </p:nvSpPr>
            <p:spPr>
              <a:xfrm>
                <a:off x="3059000" y="4020489"/>
                <a:ext cx="2839239" cy="708079"/>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10B3621F-863E-4433-A199-49A807BD7022}"/>
                  </a:ext>
                </a:extLst>
              </p:cNvPr>
              <p:cNvSpPr txBox="1"/>
              <p:nvPr/>
            </p:nvSpPr>
            <p:spPr>
              <a:xfrm>
                <a:off x="6012160" y="4082846"/>
                <a:ext cx="1554080"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21</m:t>
                              </m:r>
                            </m:sub>
                          </m:sSub>
                        </m:den>
                      </m:f>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1</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52" name="TextBox 51">
                <a:extLst>
                  <a:ext uri="{FF2B5EF4-FFF2-40B4-BE49-F238E27FC236}">
                    <a16:creationId xmlns:a16="http://schemas.microsoft.com/office/drawing/2014/main" id="{10B3621F-863E-4433-A199-49A807BD7022}"/>
                  </a:ext>
                </a:extLst>
              </p:cNvPr>
              <p:cNvSpPr txBox="1">
                <a:spLocks noRot="1" noChangeAspect="1" noMove="1" noResize="1" noEditPoints="1" noAdjustHandles="1" noChangeArrowheads="1" noChangeShapeType="1" noTextEdit="1"/>
              </p:cNvSpPr>
              <p:nvPr/>
            </p:nvSpPr>
            <p:spPr>
              <a:xfrm>
                <a:off x="6012160" y="4082846"/>
                <a:ext cx="1554080" cy="66434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BA91AD8-E2B5-4888-91DC-8D30A2BED641}"/>
                  </a:ext>
                </a:extLst>
              </p:cNvPr>
              <p:cNvSpPr txBox="1"/>
              <p:nvPr/>
            </p:nvSpPr>
            <p:spPr>
              <a:xfrm>
                <a:off x="7552006" y="4095482"/>
                <a:ext cx="1543436" cy="6643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12</m:t>
                              </m:r>
                            </m:sub>
                          </m:sSub>
                        </m:den>
                      </m:f>
                      <m:r>
                        <a:rPr lang="en-US"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rPr>
                            <m:t>𝛿</m:t>
                          </m:r>
                        </m:e>
                        <m:sub>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h</m:t>
                              </m:r>
                            </m:e>
                            <m:sub>
                              <m:r>
                                <a:rPr lang="en-US" b="0" i="1" smtClean="0">
                                  <a:solidFill>
                                    <a:srgbClr val="FF0000"/>
                                  </a:solidFill>
                                  <a:latin typeface="Cambria Math" panose="02040503050406030204" pitchFamily="18" charset="0"/>
                                </a:rPr>
                                <m:t>2</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53" name="TextBox 52">
                <a:extLst>
                  <a:ext uri="{FF2B5EF4-FFF2-40B4-BE49-F238E27FC236}">
                    <a16:creationId xmlns:a16="http://schemas.microsoft.com/office/drawing/2014/main" id="{EBA91AD8-E2B5-4888-91DC-8D30A2BED641}"/>
                  </a:ext>
                </a:extLst>
              </p:cNvPr>
              <p:cNvSpPr txBox="1">
                <a:spLocks noRot="1" noChangeAspect="1" noMove="1" noResize="1" noEditPoints="1" noAdjustHandles="1" noChangeArrowheads="1" noChangeShapeType="1" noTextEdit="1"/>
              </p:cNvSpPr>
              <p:nvPr/>
            </p:nvSpPr>
            <p:spPr>
              <a:xfrm>
                <a:off x="7552006" y="4095482"/>
                <a:ext cx="1543436" cy="66434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19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7" grpId="0" animBg="1"/>
      <p:bldP spid="48" grpId="0" animBg="1"/>
      <p:bldP spid="54" grpId="0"/>
      <p:bldP spid="56" grpId="0" animBg="1"/>
      <p:bldP spid="62" grpId="0"/>
      <p:bldP spid="63" grpId="0"/>
      <p:bldP spid="66" grpId="0"/>
      <p:bldP spid="49" grpId="0"/>
      <p:bldP spid="50" grpId="0"/>
      <p:bldP spid="52" grpId="0"/>
      <p:bldP spid="5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0CBE-C417-4EC1-8D5A-DE515A9F9833}"/>
              </a:ext>
            </a:extLst>
          </p:cNvPr>
          <p:cNvSpPr>
            <a:spLocks noGrp="1"/>
          </p:cNvSpPr>
          <p:nvPr>
            <p:ph type="title"/>
          </p:nvPr>
        </p:nvSpPr>
        <p:spPr/>
        <p:txBody>
          <a:bodyPr/>
          <a:lstStyle/>
          <a:p>
            <a:r>
              <a:rPr lang="en-US" dirty="0"/>
              <a:t>Backpropagation</a:t>
            </a:r>
          </a:p>
        </p:txBody>
      </p:sp>
      <p:sp>
        <p:nvSpPr>
          <p:cNvPr id="4" name="Slide Number Placeholder 3">
            <a:extLst>
              <a:ext uri="{FF2B5EF4-FFF2-40B4-BE49-F238E27FC236}">
                <a16:creationId xmlns:a16="http://schemas.microsoft.com/office/drawing/2014/main" id="{633E207F-ED51-45DA-93BD-2C4AC6755B1E}"/>
              </a:ext>
            </a:extLst>
          </p:cNvPr>
          <p:cNvSpPr>
            <a:spLocks noGrp="1"/>
          </p:cNvSpPr>
          <p:nvPr>
            <p:ph type="sldNum" sz="quarter" idx="12"/>
          </p:nvPr>
        </p:nvSpPr>
        <p:spPr/>
        <p:txBody>
          <a:bodyPr/>
          <a:lstStyle/>
          <a:p>
            <a:fld id="{878E0B35-C73E-49DE-9EA0-4D9F6C87E107}" type="slidenum">
              <a:rPr lang="el-GR" smtClean="0"/>
              <a:pPr/>
              <a:t>43</a:t>
            </a:fld>
            <a:endParaRPr lang="el-GR"/>
          </a:p>
        </p:txBody>
      </p:sp>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C948F0C3-4BED-488D-8144-0A84B6FEE450}"/>
                  </a:ext>
                </a:extLst>
              </p:cNvPr>
              <p:cNvSpPr/>
              <p:nvPr/>
            </p:nvSpPr>
            <p:spPr>
              <a:xfrm>
                <a:off x="2064562" y="575002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𝑗</m:t>
                          </m:r>
                        </m:sub>
                      </m:sSub>
                    </m:oMath>
                  </m:oMathPara>
                </a14:m>
                <a:endParaRPr lang="en-US" dirty="0"/>
              </a:p>
            </p:txBody>
          </p:sp>
        </mc:Choice>
        <mc:Fallback xmlns="">
          <p:sp>
            <p:nvSpPr>
              <p:cNvPr id="5" name="Oval 4">
                <a:extLst>
                  <a:ext uri="{FF2B5EF4-FFF2-40B4-BE49-F238E27FC236}">
                    <a16:creationId xmlns:a16="http://schemas.microsoft.com/office/drawing/2014/main" id="{C948F0C3-4BED-488D-8144-0A84B6FEE450}"/>
                  </a:ext>
                </a:extLst>
              </p:cNvPr>
              <p:cNvSpPr>
                <a:spLocks noRot="1" noChangeAspect="1" noMove="1" noResize="1" noEditPoints="1" noAdjustHandles="1" noChangeArrowheads="1" noChangeShapeType="1" noTextEdit="1"/>
              </p:cNvSpPr>
              <p:nvPr/>
            </p:nvSpPr>
            <p:spPr>
              <a:xfrm>
                <a:off x="2064562" y="5750026"/>
                <a:ext cx="432048" cy="432048"/>
              </a:xfrm>
              <a:prstGeom prst="ellipse">
                <a:avLst/>
              </a:prstGeom>
              <a:blipFill>
                <a:blip r:embed="rId2"/>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28CB4CF0-88FA-46D6-B922-52ED7AB6CF6B}"/>
                  </a:ext>
                </a:extLst>
              </p:cNvPr>
              <p:cNvSpPr/>
              <p:nvPr/>
            </p:nvSpPr>
            <p:spPr>
              <a:xfrm>
                <a:off x="2023188" y="4030128"/>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smtClean="0">
                              <a:solidFill>
                                <a:schemeClr val="tx1"/>
                              </a:solidFill>
                              <a:latin typeface="Cambria Math" panose="02040503050406030204" pitchFamily="18" charset="0"/>
                            </a:rPr>
                          </m:ctrlPr>
                        </m:sSubPr>
                        <m:e>
                          <m:r>
                            <a:rPr lang="en-US" i="1" dirty="0" smtClean="0">
                              <a:solidFill>
                                <a:schemeClr val="tx1"/>
                              </a:solidFill>
                              <a:latin typeface="Cambria Math" panose="02040503050406030204" pitchFamily="18" charset="0"/>
                            </a:rPr>
                            <m:t>h</m:t>
                          </m:r>
                        </m:e>
                        <m:sub>
                          <m:r>
                            <a:rPr lang="en-US" b="0" i="1" dirty="0" smtClean="0">
                              <a:solidFill>
                                <a:schemeClr val="tx1"/>
                              </a:solidFill>
                              <a:latin typeface="Cambria Math" panose="02040503050406030204" pitchFamily="18" charset="0"/>
                            </a:rPr>
                            <m:t>𝑖</m:t>
                          </m:r>
                        </m:sub>
                      </m:sSub>
                    </m:oMath>
                  </m:oMathPara>
                </a14:m>
                <a:endParaRPr lang="en-US" i="1" dirty="0">
                  <a:solidFill>
                    <a:schemeClr val="tx1"/>
                  </a:solidFill>
                </a:endParaRPr>
              </a:p>
            </p:txBody>
          </p:sp>
        </mc:Choice>
        <mc:Fallback xmlns="">
          <p:sp>
            <p:nvSpPr>
              <p:cNvPr id="6" name="Oval 5">
                <a:extLst>
                  <a:ext uri="{FF2B5EF4-FFF2-40B4-BE49-F238E27FC236}">
                    <a16:creationId xmlns:a16="http://schemas.microsoft.com/office/drawing/2014/main" id="{28CB4CF0-88FA-46D6-B922-52ED7AB6CF6B}"/>
                  </a:ext>
                </a:extLst>
              </p:cNvPr>
              <p:cNvSpPr>
                <a:spLocks noRot="1" noChangeAspect="1" noMove="1" noResize="1" noEditPoints="1" noAdjustHandles="1" noChangeArrowheads="1" noChangeShapeType="1" noTextEdit="1"/>
              </p:cNvSpPr>
              <p:nvPr/>
            </p:nvSpPr>
            <p:spPr>
              <a:xfrm>
                <a:off x="2023188" y="4030128"/>
                <a:ext cx="432048" cy="432048"/>
              </a:xfrm>
              <a:prstGeom prst="ellipse">
                <a:avLst/>
              </a:prstGeom>
              <a:blipFill>
                <a:blip r:embed="rId3"/>
                <a:stretch>
                  <a:fillRect/>
                </a:stretch>
              </a:blipFill>
              <a:ln>
                <a:solidFill>
                  <a:schemeClr val="tx1"/>
                </a:solid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AA7CA4AB-B116-46A4-9DBA-62519FB4E435}"/>
              </a:ext>
            </a:extLst>
          </p:cNvPr>
          <p:cNvCxnSpPr>
            <a:cxnSpLocks/>
            <a:stCxn id="5" idx="0"/>
            <a:endCxn id="6" idx="4"/>
          </p:cNvCxnSpPr>
          <p:nvPr/>
        </p:nvCxnSpPr>
        <p:spPr>
          <a:xfrm flipH="1" flipV="1">
            <a:off x="2239212" y="4462176"/>
            <a:ext cx="41374" cy="12878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6A3294C-3686-49C4-9E0B-5F717B3BEF8E}"/>
                  </a:ext>
                </a:extLst>
              </p:cNvPr>
              <p:cNvSpPr txBox="1"/>
              <p:nvPr/>
            </p:nvSpPr>
            <p:spPr>
              <a:xfrm>
                <a:off x="2316973" y="5185883"/>
                <a:ext cx="518988" cy="391646"/>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𝑎</m:t>
                          </m:r>
                        </m:e>
                        <m:sub>
                          <m:r>
                            <a:rPr lang="en-US" b="0" i="1" smtClean="0">
                              <a:solidFill>
                                <a:srgbClr val="FF0000"/>
                              </a:solidFill>
                              <a:latin typeface="Cambria Math" panose="02040503050406030204" pitchFamily="18" charset="0"/>
                            </a:rPr>
                            <m:t>𝑖𝑗</m:t>
                          </m:r>
                        </m:sub>
                      </m:sSub>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46A3294C-3686-49C4-9E0B-5F717B3BEF8E}"/>
                  </a:ext>
                </a:extLst>
              </p:cNvPr>
              <p:cNvSpPr txBox="1">
                <a:spLocks noRot="1" noChangeAspect="1" noMove="1" noResize="1" noEditPoints="1" noAdjustHandles="1" noChangeArrowheads="1" noChangeShapeType="1" noTextEdit="1"/>
              </p:cNvSpPr>
              <p:nvPr/>
            </p:nvSpPr>
            <p:spPr>
              <a:xfrm>
                <a:off x="2316973" y="5185883"/>
                <a:ext cx="518988" cy="391646"/>
              </a:xfrm>
              <a:prstGeom prst="rect">
                <a:avLst/>
              </a:prstGeom>
              <a:blipFill>
                <a:blip r:embed="rId4"/>
                <a:stretch>
                  <a:fillRect b="-6061"/>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EC34055D-832A-496E-9B23-0769EF55D114}"/>
                  </a:ext>
                </a:extLst>
              </p:cNvPr>
              <p:cNvSpPr/>
              <p:nvPr/>
            </p:nvSpPr>
            <p:spPr>
              <a:xfrm>
                <a:off x="686232" y="2325407"/>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1</m:t>
                          </m:r>
                        </m:sub>
                      </m:sSub>
                    </m:oMath>
                  </m:oMathPara>
                </a14:m>
                <a:endParaRPr lang="en-US" dirty="0"/>
              </a:p>
            </p:txBody>
          </p:sp>
        </mc:Choice>
        <mc:Fallback xmlns="">
          <p:sp>
            <p:nvSpPr>
              <p:cNvPr id="11" name="Oval 10">
                <a:extLst>
                  <a:ext uri="{FF2B5EF4-FFF2-40B4-BE49-F238E27FC236}">
                    <a16:creationId xmlns:a16="http://schemas.microsoft.com/office/drawing/2014/main" id="{EC34055D-832A-496E-9B23-0769EF55D114}"/>
                  </a:ext>
                </a:extLst>
              </p:cNvPr>
              <p:cNvSpPr>
                <a:spLocks noRot="1" noChangeAspect="1" noMove="1" noResize="1" noEditPoints="1" noAdjustHandles="1" noChangeArrowheads="1" noChangeShapeType="1" noTextEdit="1"/>
              </p:cNvSpPr>
              <p:nvPr/>
            </p:nvSpPr>
            <p:spPr>
              <a:xfrm>
                <a:off x="686232" y="2325407"/>
                <a:ext cx="432048" cy="432048"/>
              </a:xfrm>
              <a:prstGeom prst="ellipse">
                <a:avLst/>
              </a:prstGeom>
              <a:blipFill>
                <a:blip r:embed="rId5"/>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2B431EE9-AC1F-4F28-BC71-9C01164A7F0F}"/>
                  </a:ext>
                </a:extLst>
              </p:cNvPr>
              <p:cNvSpPr/>
              <p:nvPr/>
            </p:nvSpPr>
            <p:spPr>
              <a:xfrm>
                <a:off x="2036275" y="229864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𝑘</m:t>
                          </m:r>
                        </m:sub>
                      </m:sSub>
                    </m:oMath>
                  </m:oMathPara>
                </a14:m>
                <a:endParaRPr lang="en-US" dirty="0"/>
              </a:p>
            </p:txBody>
          </p:sp>
        </mc:Choice>
        <mc:Fallback xmlns="">
          <p:sp>
            <p:nvSpPr>
              <p:cNvPr id="13" name="Oval 12">
                <a:extLst>
                  <a:ext uri="{FF2B5EF4-FFF2-40B4-BE49-F238E27FC236}">
                    <a16:creationId xmlns:a16="http://schemas.microsoft.com/office/drawing/2014/main" id="{2B431EE9-AC1F-4F28-BC71-9C01164A7F0F}"/>
                  </a:ext>
                </a:extLst>
              </p:cNvPr>
              <p:cNvSpPr>
                <a:spLocks noRot="1" noChangeAspect="1" noMove="1" noResize="1" noEditPoints="1" noAdjustHandles="1" noChangeArrowheads="1" noChangeShapeType="1" noTextEdit="1"/>
              </p:cNvSpPr>
              <p:nvPr/>
            </p:nvSpPr>
            <p:spPr>
              <a:xfrm>
                <a:off x="2036275" y="2298646"/>
                <a:ext cx="432048" cy="432048"/>
              </a:xfrm>
              <a:prstGeom prst="ellipse">
                <a:avLst/>
              </a:prstGeom>
              <a:blipFill>
                <a:blip r:embed="rId6"/>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4517D9F6-CEE5-4ED2-92C8-59E7DC61B443}"/>
                  </a:ext>
                </a:extLst>
              </p:cNvPr>
              <p:cNvSpPr/>
              <p:nvPr/>
            </p:nvSpPr>
            <p:spPr>
              <a:xfrm>
                <a:off x="3452714" y="2284002"/>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𝑦</m:t>
                          </m:r>
                        </m:e>
                        <m:sub>
                          <m:r>
                            <a:rPr lang="en-US" b="0" i="1" smtClean="0">
                              <a:solidFill>
                                <a:schemeClr val="tx1"/>
                              </a:solidFill>
                              <a:latin typeface="Cambria Math" panose="02040503050406030204" pitchFamily="18" charset="0"/>
                            </a:rPr>
                            <m:t>𝑛</m:t>
                          </m:r>
                        </m:sub>
                      </m:sSub>
                    </m:oMath>
                  </m:oMathPara>
                </a14:m>
                <a:endParaRPr lang="en-US" dirty="0"/>
              </a:p>
            </p:txBody>
          </p:sp>
        </mc:Choice>
        <mc:Fallback xmlns="">
          <p:sp>
            <p:nvSpPr>
              <p:cNvPr id="14" name="Oval 13">
                <a:extLst>
                  <a:ext uri="{FF2B5EF4-FFF2-40B4-BE49-F238E27FC236}">
                    <a16:creationId xmlns:a16="http://schemas.microsoft.com/office/drawing/2014/main" id="{4517D9F6-CEE5-4ED2-92C8-59E7DC61B443}"/>
                  </a:ext>
                </a:extLst>
              </p:cNvPr>
              <p:cNvSpPr>
                <a:spLocks noRot="1" noChangeAspect="1" noMove="1" noResize="1" noEditPoints="1" noAdjustHandles="1" noChangeArrowheads="1" noChangeShapeType="1" noTextEdit="1"/>
              </p:cNvSpPr>
              <p:nvPr/>
            </p:nvSpPr>
            <p:spPr>
              <a:xfrm>
                <a:off x="3452714" y="2284002"/>
                <a:ext cx="432048" cy="432048"/>
              </a:xfrm>
              <a:prstGeom prst="ellipse">
                <a:avLst/>
              </a:prstGeom>
              <a:blipFill>
                <a:blip r:embed="rId7"/>
                <a:stretch>
                  <a:fillRect/>
                </a:stretch>
              </a:blipFill>
              <a:ln>
                <a:solidFill>
                  <a:schemeClr val="tx1"/>
                </a:solid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91A21DFA-F24E-4A80-8C65-81479158EC37}"/>
              </a:ext>
            </a:extLst>
          </p:cNvPr>
          <p:cNvCxnSpPr>
            <a:cxnSpLocks/>
            <a:stCxn id="6" idx="1"/>
            <a:endCxn id="11" idx="4"/>
          </p:cNvCxnSpPr>
          <p:nvPr/>
        </p:nvCxnSpPr>
        <p:spPr>
          <a:xfrm flipH="1" flipV="1">
            <a:off x="902256" y="2757455"/>
            <a:ext cx="1184204" cy="13359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6CA35C7-F11B-4D55-AC93-85BF034C0CAF}"/>
              </a:ext>
            </a:extLst>
          </p:cNvPr>
          <p:cNvCxnSpPr>
            <a:cxnSpLocks/>
            <a:stCxn id="6" idx="0"/>
            <a:endCxn id="13" idx="4"/>
          </p:cNvCxnSpPr>
          <p:nvPr/>
        </p:nvCxnSpPr>
        <p:spPr>
          <a:xfrm flipV="1">
            <a:off x="2239212" y="2730694"/>
            <a:ext cx="13087" cy="1299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EB1386-4C90-4808-A7D9-C243683ABAFF}"/>
              </a:ext>
            </a:extLst>
          </p:cNvPr>
          <p:cNvCxnSpPr>
            <a:cxnSpLocks/>
            <a:stCxn id="6" idx="7"/>
            <a:endCxn id="14" idx="4"/>
          </p:cNvCxnSpPr>
          <p:nvPr/>
        </p:nvCxnSpPr>
        <p:spPr>
          <a:xfrm flipV="1">
            <a:off x="2391964" y="2716050"/>
            <a:ext cx="1276774" cy="1377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0363C1C-ED34-4D37-936A-A3AD26072CBE}"/>
                  </a:ext>
                </a:extLst>
              </p:cNvPr>
              <p:cNvSpPr txBox="1"/>
              <p:nvPr/>
            </p:nvSpPr>
            <p:spPr>
              <a:xfrm>
                <a:off x="1748068" y="3379200"/>
                <a:ext cx="5325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𝑘𝑖</m:t>
                          </m:r>
                        </m:sub>
                      </m:sSub>
                    </m:oMath>
                  </m:oMathPara>
                </a14:m>
                <a:endParaRPr lang="en-US" dirty="0"/>
              </a:p>
            </p:txBody>
          </p:sp>
        </mc:Choice>
        <mc:Fallback xmlns="">
          <p:sp>
            <p:nvSpPr>
              <p:cNvPr id="29" name="TextBox 28">
                <a:extLst>
                  <a:ext uri="{FF2B5EF4-FFF2-40B4-BE49-F238E27FC236}">
                    <a16:creationId xmlns:a16="http://schemas.microsoft.com/office/drawing/2014/main" id="{C0363C1C-ED34-4D37-936A-A3AD26072CBE}"/>
                  </a:ext>
                </a:extLst>
              </p:cNvPr>
              <p:cNvSpPr txBox="1">
                <a:spLocks noRot="1" noChangeAspect="1" noMove="1" noResize="1" noEditPoints="1" noAdjustHandles="1" noChangeArrowheads="1" noChangeShapeType="1" noTextEdit="1"/>
              </p:cNvSpPr>
              <p:nvPr/>
            </p:nvSpPr>
            <p:spPr>
              <a:xfrm>
                <a:off x="1748068" y="3379200"/>
                <a:ext cx="532518"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A1688C5-2E76-4355-B14F-B8AA19EAECCF}"/>
                  </a:ext>
                </a:extLst>
              </p:cNvPr>
              <p:cNvSpPr txBox="1"/>
              <p:nvPr/>
            </p:nvSpPr>
            <p:spPr>
              <a:xfrm>
                <a:off x="1229800" y="3405961"/>
                <a:ext cx="5325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r>
                            <a:rPr lang="en-US" b="0" i="1" smtClean="0">
                              <a:latin typeface="Cambria Math" panose="02040503050406030204" pitchFamily="18" charset="0"/>
                            </a:rPr>
                            <m:t>𝑖</m:t>
                          </m:r>
                        </m:sub>
                      </m:sSub>
                    </m:oMath>
                  </m:oMathPara>
                </a14:m>
                <a:endParaRPr lang="en-US" dirty="0"/>
              </a:p>
            </p:txBody>
          </p:sp>
        </mc:Choice>
        <mc:Fallback xmlns="">
          <p:sp>
            <p:nvSpPr>
              <p:cNvPr id="30" name="TextBox 29">
                <a:extLst>
                  <a:ext uri="{FF2B5EF4-FFF2-40B4-BE49-F238E27FC236}">
                    <a16:creationId xmlns:a16="http://schemas.microsoft.com/office/drawing/2014/main" id="{9A1688C5-2E76-4355-B14F-B8AA19EAECCF}"/>
                  </a:ext>
                </a:extLst>
              </p:cNvPr>
              <p:cNvSpPr txBox="1">
                <a:spLocks noRot="1" noChangeAspect="1" noMove="1" noResize="1" noEditPoints="1" noAdjustHandles="1" noChangeArrowheads="1" noChangeShapeType="1" noTextEdit="1"/>
              </p:cNvSpPr>
              <p:nvPr/>
            </p:nvSpPr>
            <p:spPr>
              <a:xfrm>
                <a:off x="1229800" y="3405961"/>
                <a:ext cx="532518" cy="369332"/>
              </a:xfrm>
              <a:prstGeom prst="rect">
                <a:avLst/>
              </a:prstGeom>
              <a:blipFill>
                <a:blip r:embed="rId9"/>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A8B136E-EE20-426C-8E93-6F13E9C7BAE6}"/>
                  </a:ext>
                </a:extLst>
              </p:cNvPr>
              <p:cNvSpPr txBox="1"/>
              <p:nvPr/>
            </p:nvSpPr>
            <p:spPr>
              <a:xfrm>
                <a:off x="2813235" y="3537206"/>
                <a:ext cx="5389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𝑛𝑖</m:t>
                          </m:r>
                        </m:sub>
                      </m:sSub>
                    </m:oMath>
                  </m:oMathPara>
                </a14:m>
                <a:endParaRPr lang="en-US" dirty="0"/>
              </a:p>
            </p:txBody>
          </p:sp>
        </mc:Choice>
        <mc:Fallback xmlns="">
          <p:sp>
            <p:nvSpPr>
              <p:cNvPr id="31" name="TextBox 30">
                <a:extLst>
                  <a:ext uri="{FF2B5EF4-FFF2-40B4-BE49-F238E27FC236}">
                    <a16:creationId xmlns:a16="http://schemas.microsoft.com/office/drawing/2014/main" id="{1A8B136E-EE20-426C-8E93-6F13E9C7BAE6}"/>
                  </a:ext>
                </a:extLst>
              </p:cNvPr>
              <p:cNvSpPr txBox="1">
                <a:spLocks noRot="1" noChangeAspect="1" noMove="1" noResize="1" noEditPoints="1" noAdjustHandles="1" noChangeArrowheads="1" noChangeShapeType="1" noTextEdit="1"/>
              </p:cNvSpPr>
              <p:nvPr/>
            </p:nvSpPr>
            <p:spPr>
              <a:xfrm>
                <a:off x="2813235" y="3537206"/>
                <a:ext cx="538930" cy="369332"/>
              </a:xfrm>
              <a:prstGeom prst="rect">
                <a:avLst/>
              </a:prstGeom>
              <a:blipFill>
                <a:blip r:embed="rId10"/>
                <a:stretch>
                  <a:fillRect/>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54C3CD91-D500-4F52-B328-65D6B778D7AE}"/>
              </a:ext>
            </a:extLst>
          </p:cNvPr>
          <p:cNvCxnSpPr>
            <a:cxnSpLocks/>
            <a:endCxn id="11" idx="4"/>
          </p:cNvCxnSpPr>
          <p:nvPr/>
        </p:nvCxnSpPr>
        <p:spPr>
          <a:xfrm flipV="1">
            <a:off x="588849" y="2757455"/>
            <a:ext cx="313407" cy="52043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BF8459A-96BE-4522-97A1-2B14F8C12013}"/>
              </a:ext>
            </a:extLst>
          </p:cNvPr>
          <p:cNvCxnSpPr>
            <a:cxnSpLocks/>
            <a:endCxn id="11" idx="4"/>
          </p:cNvCxnSpPr>
          <p:nvPr/>
        </p:nvCxnSpPr>
        <p:spPr>
          <a:xfrm flipV="1">
            <a:off x="902256" y="2757455"/>
            <a:ext cx="0" cy="552074"/>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200ADE4-82FE-41CC-A8F0-154F3188D792}"/>
              </a:ext>
            </a:extLst>
          </p:cNvPr>
          <p:cNvCxnSpPr>
            <a:cxnSpLocks/>
            <a:endCxn id="13" idx="4"/>
          </p:cNvCxnSpPr>
          <p:nvPr/>
        </p:nvCxnSpPr>
        <p:spPr>
          <a:xfrm flipV="1">
            <a:off x="1971285" y="2730694"/>
            <a:ext cx="281014" cy="4126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DE4F000-63EA-4E12-BCFF-38F5F03C0549}"/>
              </a:ext>
            </a:extLst>
          </p:cNvPr>
          <p:cNvCxnSpPr>
            <a:cxnSpLocks/>
            <a:endCxn id="13" idx="4"/>
          </p:cNvCxnSpPr>
          <p:nvPr/>
        </p:nvCxnSpPr>
        <p:spPr>
          <a:xfrm flipH="1" flipV="1">
            <a:off x="2252299" y="2730694"/>
            <a:ext cx="229264" cy="43063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C1852B1-A563-4E2A-BF83-219182A29F45}"/>
              </a:ext>
            </a:extLst>
          </p:cNvPr>
          <p:cNvCxnSpPr>
            <a:cxnSpLocks/>
            <a:endCxn id="14" idx="4"/>
          </p:cNvCxnSpPr>
          <p:nvPr/>
        </p:nvCxnSpPr>
        <p:spPr>
          <a:xfrm flipV="1">
            <a:off x="3668738" y="2716050"/>
            <a:ext cx="0" cy="50887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192688A-0894-4CA4-8EF6-1FF9AF2BC7D4}"/>
              </a:ext>
            </a:extLst>
          </p:cNvPr>
          <p:cNvCxnSpPr>
            <a:cxnSpLocks/>
            <a:endCxn id="14" idx="4"/>
          </p:cNvCxnSpPr>
          <p:nvPr/>
        </p:nvCxnSpPr>
        <p:spPr>
          <a:xfrm flipH="1" flipV="1">
            <a:off x="3668738" y="2716050"/>
            <a:ext cx="362192" cy="46183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A19F21D-2514-41C6-B2C3-4A19B116A18D}"/>
                  </a:ext>
                </a:extLst>
              </p:cNvPr>
              <p:cNvSpPr txBox="1"/>
              <p:nvPr/>
            </p:nvSpPr>
            <p:spPr>
              <a:xfrm>
                <a:off x="330494" y="2598853"/>
                <a:ext cx="53251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oMath>
                  </m:oMathPara>
                </a14:m>
                <a:endParaRPr lang="en-US" dirty="0"/>
              </a:p>
            </p:txBody>
          </p:sp>
        </mc:Choice>
        <mc:Fallback xmlns="">
          <p:sp>
            <p:nvSpPr>
              <p:cNvPr id="60" name="TextBox 59">
                <a:extLst>
                  <a:ext uri="{FF2B5EF4-FFF2-40B4-BE49-F238E27FC236}">
                    <a16:creationId xmlns:a16="http://schemas.microsoft.com/office/drawing/2014/main" id="{FA19F21D-2514-41C6-B2C3-4A19B116A18D}"/>
                  </a:ext>
                </a:extLst>
              </p:cNvPr>
              <p:cNvSpPr txBox="1">
                <a:spLocks noRot="1" noChangeAspect="1" noMove="1" noResize="1" noEditPoints="1" noAdjustHandles="1" noChangeArrowheads="1" noChangeShapeType="1" noTextEdit="1"/>
              </p:cNvSpPr>
              <p:nvPr/>
            </p:nvSpPr>
            <p:spPr>
              <a:xfrm>
                <a:off x="330494" y="2598853"/>
                <a:ext cx="532517" cy="393121"/>
              </a:xfrm>
              <a:prstGeom prst="rect">
                <a:avLst/>
              </a:prstGeom>
              <a:blipFill>
                <a:blip r:embed="rId11"/>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6BA2AE3-B025-447E-9B75-31756CFCED93}"/>
                  </a:ext>
                </a:extLst>
              </p:cNvPr>
              <p:cNvSpPr txBox="1"/>
              <p:nvPr/>
            </p:nvSpPr>
            <p:spPr>
              <a:xfrm>
                <a:off x="2192052" y="3105308"/>
                <a:ext cx="548547" cy="3954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oMath>
                  </m:oMathPara>
                </a14:m>
                <a:endParaRPr lang="en-US" dirty="0"/>
              </a:p>
            </p:txBody>
          </p:sp>
        </mc:Choice>
        <mc:Fallback xmlns="">
          <p:sp>
            <p:nvSpPr>
              <p:cNvPr id="61" name="TextBox 60">
                <a:extLst>
                  <a:ext uri="{FF2B5EF4-FFF2-40B4-BE49-F238E27FC236}">
                    <a16:creationId xmlns:a16="http://schemas.microsoft.com/office/drawing/2014/main" id="{26BA2AE3-B025-447E-9B75-31756CFCED93}"/>
                  </a:ext>
                </a:extLst>
              </p:cNvPr>
              <p:cNvSpPr txBox="1">
                <a:spLocks noRot="1" noChangeAspect="1" noMove="1" noResize="1" noEditPoints="1" noAdjustHandles="1" noChangeArrowheads="1" noChangeShapeType="1" noTextEdit="1"/>
              </p:cNvSpPr>
              <p:nvPr/>
            </p:nvSpPr>
            <p:spPr>
              <a:xfrm>
                <a:off x="2192052" y="3105308"/>
                <a:ext cx="548547" cy="395429"/>
              </a:xfrm>
              <a:prstGeom prst="rect">
                <a:avLst/>
              </a:prstGeom>
              <a:blipFill>
                <a:blip r:embed="rId12"/>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EBE9A90-5AB2-47E5-A2B5-141925683B82}"/>
                  </a:ext>
                </a:extLst>
              </p:cNvPr>
              <p:cNvSpPr txBox="1"/>
              <p:nvPr/>
            </p:nvSpPr>
            <p:spPr>
              <a:xfrm>
                <a:off x="3452714" y="3123251"/>
                <a:ext cx="548355" cy="3945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sub>
                      </m:sSub>
                    </m:oMath>
                  </m:oMathPara>
                </a14:m>
                <a:endParaRPr lang="en-US" dirty="0"/>
              </a:p>
            </p:txBody>
          </p:sp>
        </mc:Choice>
        <mc:Fallback xmlns="">
          <p:sp>
            <p:nvSpPr>
              <p:cNvPr id="62" name="TextBox 61">
                <a:extLst>
                  <a:ext uri="{FF2B5EF4-FFF2-40B4-BE49-F238E27FC236}">
                    <a16:creationId xmlns:a16="http://schemas.microsoft.com/office/drawing/2014/main" id="{8EBE9A90-5AB2-47E5-A2B5-141925683B82}"/>
                  </a:ext>
                </a:extLst>
              </p:cNvPr>
              <p:cNvSpPr txBox="1">
                <a:spLocks noRot="1" noChangeAspect="1" noMove="1" noResize="1" noEditPoints="1" noAdjustHandles="1" noChangeArrowheads="1" noChangeShapeType="1" noTextEdit="1"/>
              </p:cNvSpPr>
              <p:nvPr/>
            </p:nvSpPr>
            <p:spPr>
              <a:xfrm>
                <a:off x="3452714" y="3123251"/>
                <a:ext cx="548355" cy="394532"/>
              </a:xfrm>
              <a:prstGeom prst="rect">
                <a:avLst/>
              </a:prstGeom>
              <a:blipFill>
                <a:blip r:embed="rId13"/>
                <a:stretch>
                  <a:fillRect b="-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5897DD93-FAB0-4DA7-9CF4-ED9850CBF7AD}"/>
                  </a:ext>
                </a:extLst>
              </p:cNvPr>
              <p:cNvSpPr txBox="1"/>
              <p:nvPr/>
            </p:nvSpPr>
            <p:spPr>
              <a:xfrm>
                <a:off x="261086" y="1638249"/>
                <a:ext cx="1282339" cy="6986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sub>
                          </m:sSub>
                        </m:den>
                      </m:f>
                    </m:oMath>
                  </m:oMathPara>
                </a14:m>
                <a:endParaRPr lang="en-US" dirty="0"/>
              </a:p>
            </p:txBody>
          </p:sp>
        </mc:Choice>
        <mc:Fallback xmlns="">
          <p:sp>
            <p:nvSpPr>
              <p:cNvPr id="63" name="TextBox 62">
                <a:extLst>
                  <a:ext uri="{FF2B5EF4-FFF2-40B4-BE49-F238E27FC236}">
                    <a16:creationId xmlns:a16="http://schemas.microsoft.com/office/drawing/2014/main" id="{5897DD93-FAB0-4DA7-9CF4-ED9850CBF7AD}"/>
                  </a:ext>
                </a:extLst>
              </p:cNvPr>
              <p:cNvSpPr txBox="1">
                <a:spLocks noRot="1" noChangeAspect="1" noMove="1" noResize="1" noEditPoints="1" noAdjustHandles="1" noChangeArrowheads="1" noChangeShapeType="1" noTextEdit="1"/>
              </p:cNvSpPr>
              <p:nvPr/>
            </p:nvSpPr>
            <p:spPr>
              <a:xfrm>
                <a:off x="261086" y="1638249"/>
                <a:ext cx="1282339" cy="69865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9EE2987-632A-4657-BE97-72B75770F1EB}"/>
                  </a:ext>
                </a:extLst>
              </p:cNvPr>
              <p:cNvSpPr txBox="1"/>
              <p:nvPr/>
            </p:nvSpPr>
            <p:spPr>
              <a:xfrm>
                <a:off x="1667789" y="1652529"/>
                <a:ext cx="1314399" cy="7009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den>
                      </m:f>
                    </m:oMath>
                  </m:oMathPara>
                </a14:m>
                <a:endParaRPr lang="en-US" dirty="0"/>
              </a:p>
            </p:txBody>
          </p:sp>
        </mc:Choice>
        <mc:Fallback xmlns="">
          <p:sp>
            <p:nvSpPr>
              <p:cNvPr id="64" name="TextBox 63">
                <a:extLst>
                  <a:ext uri="{FF2B5EF4-FFF2-40B4-BE49-F238E27FC236}">
                    <a16:creationId xmlns:a16="http://schemas.microsoft.com/office/drawing/2014/main" id="{A9EE2987-632A-4657-BE97-72B75770F1EB}"/>
                  </a:ext>
                </a:extLst>
              </p:cNvPr>
              <p:cNvSpPr txBox="1">
                <a:spLocks noRot="1" noChangeAspect="1" noMove="1" noResize="1" noEditPoints="1" noAdjustHandles="1" noChangeArrowheads="1" noChangeShapeType="1" noTextEdit="1"/>
              </p:cNvSpPr>
              <p:nvPr/>
            </p:nvSpPr>
            <p:spPr>
              <a:xfrm>
                <a:off x="1667789" y="1652529"/>
                <a:ext cx="1314399" cy="70096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7742F16C-56FD-4880-8708-3668CCFF57E0}"/>
                  </a:ext>
                </a:extLst>
              </p:cNvPr>
              <p:cNvSpPr txBox="1"/>
              <p:nvPr/>
            </p:nvSpPr>
            <p:spPr>
              <a:xfrm>
                <a:off x="3090522" y="1623622"/>
                <a:ext cx="1343253" cy="709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𝑛</m:t>
                                  </m:r>
                                </m:sub>
                              </m:sSub>
                            </m:sub>
                          </m:sSub>
                        </m:den>
                      </m:f>
                    </m:oMath>
                  </m:oMathPara>
                </a14:m>
                <a:endParaRPr lang="en-US" dirty="0"/>
              </a:p>
            </p:txBody>
          </p:sp>
        </mc:Choice>
        <mc:Fallback xmlns="">
          <p:sp>
            <p:nvSpPr>
              <p:cNvPr id="65" name="TextBox 64">
                <a:extLst>
                  <a:ext uri="{FF2B5EF4-FFF2-40B4-BE49-F238E27FC236}">
                    <a16:creationId xmlns:a16="http://schemas.microsoft.com/office/drawing/2014/main" id="{7742F16C-56FD-4880-8708-3668CCFF57E0}"/>
                  </a:ext>
                </a:extLst>
              </p:cNvPr>
              <p:cNvSpPr txBox="1">
                <a:spLocks noRot="1" noChangeAspect="1" noMove="1" noResize="1" noEditPoints="1" noAdjustHandles="1" noChangeArrowheads="1" noChangeShapeType="1" noTextEdit="1"/>
              </p:cNvSpPr>
              <p:nvPr/>
            </p:nvSpPr>
            <p:spPr>
              <a:xfrm>
                <a:off x="3090522" y="1623622"/>
                <a:ext cx="1343253" cy="70974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C0AE7C-E2EC-400F-899C-ED125F3C7783}"/>
                  </a:ext>
                </a:extLst>
              </p:cNvPr>
              <p:cNvSpPr txBox="1"/>
              <p:nvPr/>
            </p:nvSpPr>
            <p:spPr>
              <a:xfrm>
                <a:off x="5281686" y="2324512"/>
                <a:ext cx="2973635" cy="84850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𝐸</m:t>
                          </m:r>
                        </m:num>
                        <m:den>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𝑖𝑗</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𝑘</m:t>
                          </m:r>
                          <m:r>
                            <a:rPr lang="en-US" b="0" i="1" smtClean="0">
                              <a:latin typeface="Cambria Math" panose="02040503050406030204" pitchFamily="18" charset="0"/>
                            </a:rPr>
                            <m:t>=1</m:t>
                          </m:r>
                        </m:sub>
                        <m:sup>
                          <m:r>
                            <a:rPr lang="en-US" b="0" i="1" smtClean="0">
                              <a:latin typeface="Cambria Math" panose="02040503050406030204" pitchFamily="18" charset="0"/>
                            </a:rPr>
                            <m:t>𝑛</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𝛿</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𝑘</m:t>
                                  </m:r>
                                </m:sub>
                              </m:sSub>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𝑘𝑖</m:t>
                              </m:r>
                            </m:sub>
                          </m:sSub>
                        </m:e>
                      </m:nary>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oMath>
                  </m:oMathPara>
                </a14:m>
                <a:endParaRPr lang="en-US" dirty="0"/>
              </a:p>
            </p:txBody>
          </p:sp>
        </mc:Choice>
        <mc:Fallback xmlns="">
          <p:sp>
            <p:nvSpPr>
              <p:cNvPr id="66" name="TextBox 65">
                <a:extLst>
                  <a:ext uri="{FF2B5EF4-FFF2-40B4-BE49-F238E27FC236}">
                    <a16:creationId xmlns:a16="http://schemas.microsoft.com/office/drawing/2014/main" id="{5AC0AE7C-E2EC-400F-899C-ED125F3C7783}"/>
                  </a:ext>
                </a:extLst>
              </p:cNvPr>
              <p:cNvSpPr txBox="1">
                <a:spLocks noRot="1" noChangeAspect="1" noMove="1" noResize="1" noEditPoints="1" noAdjustHandles="1" noChangeArrowheads="1" noChangeShapeType="1" noTextEdit="1"/>
              </p:cNvSpPr>
              <p:nvPr/>
            </p:nvSpPr>
            <p:spPr>
              <a:xfrm>
                <a:off x="5281686" y="2324512"/>
                <a:ext cx="2973635" cy="848502"/>
              </a:xfrm>
              <a:prstGeom prst="rect">
                <a:avLst/>
              </a:prstGeom>
              <a:blipFill>
                <a:blip r:embed="rId17"/>
                <a:stretch>
                  <a:fillRect/>
                </a:stretch>
              </a:blipFill>
              <a:ln>
                <a:solidFill>
                  <a:srgbClr val="FF0000"/>
                </a:solidFill>
              </a:ln>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C4FC3791-6034-4C9C-BFC0-5F7979003E24}"/>
              </a:ext>
            </a:extLst>
          </p:cNvPr>
          <p:cNvCxnSpPr>
            <a:cxnSpLocks/>
            <a:endCxn id="6" idx="4"/>
          </p:cNvCxnSpPr>
          <p:nvPr/>
        </p:nvCxnSpPr>
        <p:spPr>
          <a:xfrm flipV="1">
            <a:off x="2006149" y="4462176"/>
            <a:ext cx="233063" cy="5087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6B0074D-6417-4987-A036-6BC9D620658A}"/>
              </a:ext>
            </a:extLst>
          </p:cNvPr>
          <p:cNvCxnSpPr>
            <a:cxnSpLocks/>
            <a:endCxn id="6" idx="4"/>
          </p:cNvCxnSpPr>
          <p:nvPr/>
        </p:nvCxnSpPr>
        <p:spPr>
          <a:xfrm flipH="1" flipV="1">
            <a:off x="2239212" y="4462176"/>
            <a:ext cx="275335" cy="47509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0193155-B5C7-4D7C-BE69-FB3A9A8DF9F3}"/>
                  </a:ext>
                </a:extLst>
              </p:cNvPr>
              <p:cNvSpPr txBox="1"/>
              <p:nvPr/>
            </p:nvSpPr>
            <p:spPr>
              <a:xfrm>
                <a:off x="2462318" y="4515996"/>
                <a:ext cx="511357" cy="3965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sub>
                      </m:sSub>
                    </m:oMath>
                  </m:oMathPara>
                </a14:m>
                <a:endParaRPr lang="en-US" dirty="0"/>
              </a:p>
            </p:txBody>
          </p:sp>
        </mc:Choice>
        <mc:Fallback xmlns="">
          <p:sp>
            <p:nvSpPr>
              <p:cNvPr id="76" name="TextBox 75">
                <a:extLst>
                  <a:ext uri="{FF2B5EF4-FFF2-40B4-BE49-F238E27FC236}">
                    <a16:creationId xmlns:a16="http://schemas.microsoft.com/office/drawing/2014/main" id="{A0193155-B5C7-4D7C-BE69-FB3A9A8DF9F3}"/>
                  </a:ext>
                </a:extLst>
              </p:cNvPr>
              <p:cNvSpPr txBox="1">
                <a:spLocks noRot="1" noChangeAspect="1" noMove="1" noResize="1" noEditPoints="1" noAdjustHandles="1" noChangeArrowheads="1" noChangeShapeType="1" noTextEdit="1"/>
              </p:cNvSpPr>
              <p:nvPr/>
            </p:nvSpPr>
            <p:spPr>
              <a:xfrm>
                <a:off x="2462318" y="4515996"/>
                <a:ext cx="511357" cy="396519"/>
              </a:xfrm>
              <a:prstGeom prst="rect">
                <a:avLst/>
              </a:prstGeom>
              <a:blipFill>
                <a:blip r:embed="rId18"/>
                <a:stretch>
                  <a:fillRect b="-1538"/>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19">
            <p14:nvContentPartPr>
              <p14:cNvPr id="48" name="Ink 47">
                <a:extLst>
                  <a:ext uri="{FF2B5EF4-FFF2-40B4-BE49-F238E27FC236}">
                    <a16:creationId xmlns:a16="http://schemas.microsoft.com/office/drawing/2014/main" id="{51E2388A-1A61-461B-8E8E-07B9F17DC097}"/>
                  </a:ext>
                </a:extLst>
              </p14:cNvPr>
              <p14:cNvContentPartPr/>
              <p14:nvPr/>
            </p14:nvContentPartPr>
            <p14:xfrm>
              <a:off x="2006149" y="4646329"/>
              <a:ext cx="541080" cy="118440"/>
            </p14:xfrm>
          </p:contentPart>
        </mc:Choice>
        <mc:Fallback xmlns="">
          <p:pic>
            <p:nvPicPr>
              <p:cNvPr id="48" name="Ink 47">
                <a:extLst>
                  <a:ext uri="{FF2B5EF4-FFF2-40B4-BE49-F238E27FC236}">
                    <a16:creationId xmlns:a16="http://schemas.microsoft.com/office/drawing/2014/main" id="{51E2388A-1A61-461B-8E8E-07B9F17DC097}"/>
                  </a:ext>
                </a:extLst>
              </p:cNvPr>
              <p:cNvPicPr/>
              <p:nvPr/>
            </p:nvPicPr>
            <p:blipFill>
              <a:blip r:embed="rId20"/>
              <a:stretch>
                <a:fillRect/>
              </a:stretch>
            </p:blipFill>
            <p:spPr>
              <a:xfrm>
                <a:off x="1970509" y="4610689"/>
                <a:ext cx="612720" cy="190080"/>
              </a:xfrm>
              <a:prstGeom prst="rect">
                <a:avLst/>
              </a:prstGeom>
            </p:spPr>
          </p:pic>
        </mc:Fallback>
      </mc:AlternateContent>
      <p:grpSp>
        <p:nvGrpSpPr>
          <p:cNvPr id="53" name="Group 52">
            <a:extLst>
              <a:ext uri="{FF2B5EF4-FFF2-40B4-BE49-F238E27FC236}">
                <a16:creationId xmlns:a16="http://schemas.microsoft.com/office/drawing/2014/main" id="{5068BCB8-EEBA-4B91-9100-096E53448AF7}"/>
              </a:ext>
            </a:extLst>
          </p:cNvPr>
          <p:cNvGrpSpPr/>
          <p:nvPr/>
        </p:nvGrpSpPr>
        <p:grpSpPr>
          <a:xfrm>
            <a:off x="552469" y="2982049"/>
            <a:ext cx="3493080" cy="212400"/>
            <a:chOff x="552469" y="2982049"/>
            <a:chExt cx="3493080" cy="212400"/>
          </a:xfrm>
        </p:grpSpPr>
        <mc:AlternateContent xmlns:mc="http://schemas.openxmlformats.org/markup-compatibility/2006" xmlns:p14="http://schemas.microsoft.com/office/powerpoint/2010/main">
          <mc:Choice Requires="p14">
            <p:contentPart p14:bwMode="auto" r:id="rId21">
              <p14:nvContentPartPr>
                <p14:cNvPr id="49" name="Ink 48">
                  <a:extLst>
                    <a:ext uri="{FF2B5EF4-FFF2-40B4-BE49-F238E27FC236}">
                      <a16:creationId xmlns:a16="http://schemas.microsoft.com/office/drawing/2014/main" id="{A0CDC792-C3E8-4A4E-A5E0-14BEC8A4CB68}"/>
                    </a:ext>
                  </a:extLst>
                </p14:cNvPr>
                <p14:cNvContentPartPr/>
                <p14:nvPr/>
              </p14:nvContentPartPr>
              <p14:xfrm>
                <a:off x="552469" y="2986729"/>
                <a:ext cx="684360" cy="207720"/>
              </p14:xfrm>
            </p:contentPart>
          </mc:Choice>
          <mc:Fallback xmlns="">
            <p:pic>
              <p:nvPicPr>
                <p:cNvPr id="49" name="Ink 48">
                  <a:extLst>
                    <a:ext uri="{FF2B5EF4-FFF2-40B4-BE49-F238E27FC236}">
                      <a16:creationId xmlns:a16="http://schemas.microsoft.com/office/drawing/2014/main" id="{A0CDC792-C3E8-4A4E-A5E0-14BEC8A4CB68}"/>
                    </a:ext>
                  </a:extLst>
                </p:cNvPr>
                <p:cNvPicPr/>
                <p:nvPr/>
              </p:nvPicPr>
              <p:blipFill>
                <a:blip r:embed="rId22"/>
                <a:stretch>
                  <a:fillRect/>
                </a:stretch>
              </p:blipFill>
              <p:spPr>
                <a:xfrm>
                  <a:off x="516469" y="2950729"/>
                  <a:ext cx="7560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k 50">
                  <a:extLst>
                    <a:ext uri="{FF2B5EF4-FFF2-40B4-BE49-F238E27FC236}">
                      <a16:creationId xmlns:a16="http://schemas.microsoft.com/office/drawing/2014/main" id="{E73F767A-AC09-466A-9466-084763085015}"/>
                    </a:ext>
                  </a:extLst>
                </p14:cNvPr>
                <p14:cNvContentPartPr/>
                <p14:nvPr/>
              </p14:nvContentPartPr>
              <p14:xfrm>
                <a:off x="1939909" y="3007249"/>
                <a:ext cx="613080" cy="170640"/>
              </p14:xfrm>
            </p:contentPart>
          </mc:Choice>
          <mc:Fallback xmlns="">
            <p:pic>
              <p:nvPicPr>
                <p:cNvPr id="51" name="Ink 50">
                  <a:extLst>
                    <a:ext uri="{FF2B5EF4-FFF2-40B4-BE49-F238E27FC236}">
                      <a16:creationId xmlns:a16="http://schemas.microsoft.com/office/drawing/2014/main" id="{E73F767A-AC09-466A-9466-084763085015}"/>
                    </a:ext>
                  </a:extLst>
                </p:cNvPr>
                <p:cNvPicPr/>
                <p:nvPr/>
              </p:nvPicPr>
              <p:blipFill>
                <a:blip r:embed="rId24"/>
                <a:stretch>
                  <a:fillRect/>
                </a:stretch>
              </p:blipFill>
              <p:spPr>
                <a:xfrm>
                  <a:off x="1903909" y="2971609"/>
                  <a:ext cx="68472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2" name="Ink 51">
                  <a:extLst>
                    <a:ext uri="{FF2B5EF4-FFF2-40B4-BE49-F238E27FC236}">
                      <a16:creationId xmlns:a16="http://schemas.microsoft.com/office/drawing/2014/main" id="{FBF8C99A-5376-467B-BE24-12C69881B1E5}"/>
                    </a:ext>
                  </a:extLst>
                </p14:cNvPr>
                <p14:cNvContentPartPr/>
                <p14:nvPr/>
              </p14:nvContentPartPr>
              <p14:xfrm>
                <a:off x="3248149" y="2982049"/>
                <a:ext cx="797400" cy="154080"/>
              </p14:xfrm>
            </p:contentPart>
          </mc:Choice>
          <mc:Fallback xmlns="">
            <p:pic>
              <p:nvPicPr>
                <p:cNvPr id="52" name="Ink 51">
                  <a:extLst>
                    <a:ext uri="{FF2B5EF4-FFF2-40B4-BE49-F238E27FC236}">
                      <a16:creationId xmlns:a16="http://schemas.microsoft.com/office/drawing/2014/main" id="{FBF8C99A-5376-467B-BE24-12C69881B1E5}"/>
                    </a:ext>
                  </a:extLst>
                </p:cNvPr>
                <p:cNvPicPr/>
                <p:nvPr/>
              </p:nvPicPr>
              <p:blipFill>
                <a:blip r:embed="rId26"/>
                <a:stretch>
                  <a:fillRect/>
                </a:stretch>
              </p:blipFill>
              <p:spPr>
                <a:xfrm>
                  <a:off x="3212149" y="2946049"/>
                  <a:ext cx="869040" cy="225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54" name="Ink 53">
                <a:extLst>
                  <a:ext uri="{FF2B5EF4-FFF2-40B4-BE49-F238E27FC236}">
                    <a16:creationId xmlns:a16="http://schemas.microsoft.com/office/drawing/2014/main" id="{26D5CFBC-5D05-43DB-9D00-94A7105C3B99}"/>
                  </a:ext>
                </a:extLst>
              </p14:cNvPr>
              <p14:cNvContentPartPr/>
              <p14:nvPr/>
            </p14:nvContentPartPr>
            <p14:xfrm>
              <a:off x="1932349" y="4588009"/>
              <a:ext cx="606240" cy="158400"/>
            </p14:xfrm>
          </p:contentPart>
        </mc:Choice>
        <mc:Fallback xmlns="">
          <p:pic>
            <p:nvPicPr>
              <p:cNvPr id="54" name="Ink 53">
                <a:extLst>
                  <a:ext uri="{FF2B5EF4-FFF2-40B4-BE49-F238E27FC236}">
                    <a16:creationId xmlns:a16="http://schemas.microsoft.com/office/drawing/2014/main" id="{26D5CFBC-5D05-43DB-9D00-94A7105C3B99}"/>
                  </a:ext>
                </a:extLst>
              </p:cNvPr>
              <p:cNvPicPr/>
              <p:nvPr/>
            </p:nvPicPr>
            <p:blipFill>
              <a:blip r:embed="rId28"/>
              <a:stretch>
                <a:fillRect/>
              </a:stretch>
            </p:blipFill>
            <p:spPr>
              <a:xfrm>
                <a:off x="1896349" y="4552369"/>
                <a:ext cx="677880" cy="230040"/>
              </a:xfrm>
              <a:prstGeom prst="rect">
                <a:avLst/>
              </a:prstGeom>
            </p:spPr>
          </p:pic>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8193B7-843B-4EF9-B1C4-3E26B89CF817}"/>
                  </a:ext>
                </a:extLst>
              </p:cNvPr>
              <p:cNvSpPr txBox="1"/>
              <p:nvPr/>
            </p:nvSpPr>
            <p:spPr>
              <a:xfrm>
                <a:off x="4399078" y="3681516"/>
                <a:ext cx="4167359" cy="2603277"/>
              </a:xfrm>
              <a:prstGeom prst="rect">
                <a:avLst/>
              </a:prstGeom>
              <a:noFill/>
            </p:spPr>
            <p:txBody>
              <a:bodyPr wrap="none" rtlCol="0">
                <a:spAutoFit/>
              </a:bodyPr>
              <a:lstStyle/>
              <a:p>
                <a:r>
                  <a:rPr lang="en-US" dirty="0"/>
                  <a:t>For the sigmoid function: </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𝑥</m:t>
                              </m:r>
                            </m:sup>
                          </m:sSup>
                        </m:den>
                      </m:f>
                    </m:oMath>
                  </m:oMathPara>
                </a14:m>
                <a:endParaRPr lang="en-US" dirty="0"/>
              </a:p>
              <a:p>
                <a:endParaRPr lang="en-US" dirty="0"/>
              </a:p>
              <a:p>
                <a:r>
                  <a:rPr lang="en-US" dirty="0"/>
                  <a:t>The derivative is:</a:t>
                </a:r>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)(1−</m:t>
                      </m:r>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oMath>
                  </m:oMathPara>
                </a14:m>
                <a:endParaRPr lang="en-US" dirty="0"/>
              </a:p>
              <a:p>
                <a:endParaRPr lang="en-US" dirty="0"/>
              </a:p>
              <a:p>
                <a:r>
                  <a:rPr lang="en-US" dirty="0"/>
                  <a:t>This makes it easy to compute it. We have:</a:t>
                </a:r>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𝑖</m:t>
                          </m:r>
                        </m:sub>
                      </m:sSub>
                      <m:r>
                        <a:rPr lang="en-US" b="0" i="1" smtClean="0">
                          <a:latin typeface="Cambria Math" panose="02040503050406030204" pitchFamily="18" charset="0"/>
                        </a:rPr>
                        <m:t>)</m:t>
                      </m:r>
                    </m:oMath>
                  </m:oMathPara>
                </a14:m>
                <a:endParaRPr lang="en-US" dirty="0"/>
              </a:p>
            </p:txBody>
          </p:sp>
        </mc:Choice>
        <mc:Fallback xmlns="">
          <p:sp>
            <p:nvSpPr>
              <p:cNvPr id="57" name="TextBox 56">
                <a:extLst>
                  <a:ext uri="{FF2B5EF4-FFF2-40B4-BE49-F238E27FC236}">
                    <a16:creationId xmlns:a16="http://schemas.microsoft.com/office/drawing/2014/main" id="{B08193B7-843B-4EF9-B1C4-3E26B89CF817}"/>
                  </a:ext>
                </a:extLst>
              </p:cNvPr>
              <p:cNvSpPr txBox="1">
                <a:spLocks noRot="1" noChangeAspect="1" noMove="1" noResize="1" noEditPoints="1" noAdjustHandles="1" noChangeArrowheads="1" noChangeShapeType="1" noTextEdit="1"/>
              </p:cNvSpPr>
              <p:nvPr/>
            </p:nvSpPr>
            <p:spPr>
              <a:xfrm>
                <a:off x="4399078" y="3681516"/>
                <a:ext cx="4167359" cy="2603277"/>
              </a:xfrm>
              <a:prstGeom prst="rect">
                <a:avLst/>
              </a:prstGeom>
              <a:blipFill>
                <a:blip r:embed="rId29"/>
                <a:stretch>
                  <a:fillRect l="-1318" t="-1405" r="-293"/>
                </a:stretch>
              </a:blipFill>
            </p:spPr>
            <p:txBody>
              <a:bodyPr/>
              <a:lstStyle/>
              <a:p>
                <a:r>
                  <a:rPr lang="en-US">
                    <a:noFill/>
                  </a:rPr>
                  <a:t> </a:t>
                </a:r>
              </a:p>
            </p:txBody>
          </p:sp>
        </mc:Fallback>
      </mc:AlternateContent>
    </p:spTree>
    <p:extLst>
      <p:ext uri="{BB962C8B-B14F-4D97-AF65-F5344CB8AC3E}">
        <p14:creationId xmlns:p14="http://schemas.microsoft.com/office/powerpoint/2010/main" val="15322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1F05-B9B4-484D-8723-23B83F8131D7}"/>
              </a:ext>
            </a:extLst>
          </p:cNvPr>
          <p:cNvSpPr>
            <a:spLocks noGrp="1"/>
          </p:cNvSpPr>
          <p:nvPr>
            <p:ph type="title"/>
          </p:nvPr>
        </p:nvSpPr>
        <p:spPr/>
        <p:txBody>
          <a:bodyPr/>
          <a:lstStyle/>
          <a:p>
            <a:r>
              <a:rPr lang="en-US" dirty="0"/>
              <a:t>Stochastic gradient descent</a:t>
            </a:r>
          </a:p>
        </p:txBody>
      </p:sp>
      <p:sp>
        <p:nvSpPr>
          <p:cNvPr id="3" name="Content Placeholder 2">
            <a:extLst>
              <a:ext uri="{FF2B5EF4-FFF2-40B4-BE49-F238E27FC236}">
                <a16:creationId xmlns:a16="http://schemas.microsoft.com/office/drawing/2014/main" id="{7130C180-A80F-4EE1-8209-FDDBDCAA090A}"/>
              </a:ext>
            </a:extLst>
          </p:cNvPr>
          <p:cNvSpPr>
            <a:spLocks noGrp="1"/>
          </p:cNvSpPr>
          <p:nvPr>
            <p:ph idx="1"/>
          </p:nvPr>
        </p:nvSpPr>
        <p:spPr/>
        <p:txBody>
          <a:bodyPr>
            <a:normAutofit fontScale="92500" lnSpcReduction="10000"/>
          </a:bodyPr>
          <a:lstStyle/>
          <a:p>
            <a:r>
              <a:rPr lang="en-US" dirty="0"/>
              <a:t>Ideally the loss should be the average loss over all training data. </a:t>
            </a:r>
          </a:p>
          <a:p>
            <a:r>
              <a:rPr lang="en-US" dirty="0"/>
              <a:t>We would need to compute the loss for all training data every time we update the gradients.  </a:t>
            </a:r>
          </a:p>
          <a:p>
            <a:pPr lvl="1"/>
            <a:r>
              <a:rPr lang="en-US" dirty="0"/>
              <a:t>However, this is expensive.</a:t>
            </a:r>
          </a:p>
          <a:p>
            <a:r>
              <a:rPr lang="en-US" dirty="0">
                <a:solidFill>
                  <a:schemeClr val="accent6">
                    <a:lumMod val="75000"/>
                  </a:schemeClr>
                </a:solidFill>
              </a:rPr>
              <a:t>Stochastic gradient descent</a:t>
            </a:r>
            <a:r>
              <a:rPr lang="en-US" dirty="0"/>
              <a:t>: Consider one input point at the time. Each point is considered only once.</a:t>
            </a:r>
          </a:p>
          <a:p>
            <a:r>
              <a:rPr lang="en-US" dirty="0"/>
              <a:t>Intermediate solution: Use </a:t>
            </a:r>
            <a:r>
              <a:rPr lang="en-US" dirty="0">
                <a:solidFill>
                  <a:srgbClr val="0070C0"/>
                </a:solidFill>
              </a:rPr>
              <a:t>mini-batches</a:t>
            </a:r>
            <a:r>
              <a:rPr lang="en-US" dirty="0"/>
              <a:t> of data points.</a:t>
            </a:r>
          </a:p>
        </p:txBody>
      </p:sp>
      <p:sp>
        <p:nvSpPr>
          <p:cNvPr id="4" name="Slide Number Placeholder 3">
            <a:extLst>
              <a:ext uri="{FF2B5EF4-FFF2-40B4-BE49-F238E27FC236}">
                <a16:creationId xmlns:a16="http://schemas.microsoft.com/office/drawing/2014/main" id="{F1919787-7BAE-498B-B1AF-D702481CE2F5}"/>
              </a:ext>
            </a:extLst>
          </p:cNvPr>
          <p:cNvSpPr>
            <a:spLocks noGrp="1"/>
          </p:cNvSpPr>
          <p:nvPr>
            <p:ph type="sldNum" sz="quarter" idx="12"/>
          </p:nvPr>
        </p:nvSpPr>
        <p:spPr/>
        <p:txBody>
          <a:bodyPr/>
          <a:lstStyle/>
          <a:p>
            <a:fld id="{878E0B35-C73E-49DE-9EA0-4D9F6C87E107}" type="slidenum">
              <a:rPr lang="el-GR" smtClean="0"/>
              <a:pPr/>
              <a:t>44</a:t>
            </a:fld>
            <a:endParaRPr lang="el-GR"/>
          </a:p>
        </p:txBody>
      </p:sp>
    </p:spTree>
    <p:extLst>
      <p:ext uri="{BB962C8B-B14F-4D97-AF65-F5344CB8AC3E}">
        <p14:creationId xmlns:p14="http://schemas.microsoft.com/office/powerpoint/2010/main" val="2895477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501008"/>
            <a:ext cx="7772400" cy="1362075"/>
          </a:xfrm>
        </p:spPr>
        <p:txBody>
          <a:bodyPr/>
          <a:lstStyle/>
          <a:p>
            <a:pPr algn="r"/>
            <a:r>
              <a:rPr lang="en-US" dirty="0"/>
              <a:t>Word </a:t>
            </a:r>
            <a:r>
              <a:rPr lang="en-US" dirty="0" err="1"/>
              <a:t>EMBeddings</a:t>
            </a:r>
            <a:endParaRPr lang="el-GR" dirty="0"/>
          </a:p>
        </p:txBody>
      </p:sp>
      <p:sp>
        <p:nvSpPr>
          <p:cNvPr id="4" name="Slide Number Placeholder 3"/>
          <p:cNvSpPr>
            <a:spLocks noGrp="1"/>
          </p:cNvSpPr>
          <p:nvPr>
            <p:ph type="sldNum" sz="quarter" idx="12"/>
          </p:nvPr>
        </p:nvSpPr>
        <p:spPr/>
        <p:txBody>
          <a:bodyPr/>
          <a:lstStyle/>
          <a:p>
            <a:fld id="{878E0B35-C73E-49DE-9EA0-4D9F6C87E107}" type="slidenum">
              <a:rPr lang="el-GR" smtClean="0"/>
              <a:pPr/>
              <a:t>45</a:t>
            </a:fld>
            <a:endParaRPr lang="el-GR"/>
          </a:p>
        </p:txBody>
      </p:sp>
    </p:spTree>
    <p:extLst>
      <p:ext uri="{BB962C8B-B14F-4D97-AF65-F5344CB8AC3E}">
        <p14:creationId xmlns:p14="http://schemas.microsoft.com/office/powerpoint/2010/main" val="1199052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71600" y="5001149"/>
            <a:ext cx="7377352" cy="810599"/>
            <a:chOff x="928448" y="4574891"/>
            <a:chExt cx="7377352" cy="810599"/>
          </a:xfrm>
        </p:grpSpPr>
        <p:sp>
          <p:nvSpPr>
            <p:cNvPr id="6" name="Rectangle 5"/>
            <p:cNvSpPr/>
            <p:nvPr/>
          </p:nvSpPr>
          <p:spPr bwMode="auto">
            <a:xfrm>
              <a:off x="4981938" y="4574891"/>
              <a:ext cx="3323862" cy="810599"/>
            </a:xfrm>
            <a:prstGeom prst="rect">
              <a:avLst/>
            </a:prstGeom>
            <a:solidFill>
              <a:schemeClr val="accent6">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p:txBody>
        </p:sp>
        <p:sp>
          <p:nvSpPr>
            <p:cNvPr id="7" name="Rectangle 6"/>
            <p:cNvSpPr/>
            <p:nvPr/>
          </p:nvSpPr>
          <p:spPr bwMode="auto">
            <a:xfrm>
              <a:off x="928448" y="4574891"/>
              <a:ext cx="3323862" cy="810599"/>
            </a:xfrm>
            <a:prstGeom prst="rect">
              <a:avLst/>
            </a:prstGeom>
            <a:solidFill>
              <a:schemeClr val="accent6">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p:txBody>
        </p:sp>
        <p:sp>
          <p:nvSpPr>
            <p:cNvPr id="8" name="Rectangle 7"/>
            <p:cNvSpPr/>
            <p:nvPr/>
          </p:nvSpPr>
          <p:spPr bwMode="auto">
            <a:xfrm>
              <a:off x="4252310" y="4574891"/>
              <a:ext cx="729628" cy="810599"/>
            </a:xfrm>
            <a:prstGeom prst="rect">
              <a:avLst/>
            </a:prstGeom>
            <a:solidFill>
              <a:schemeClr val="accent2">
                <a:lumMod val="20000"/>
                <a:lumOff val="8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p:txBody>
        </p:sp>
      </p:grpSp>
      <p:sp>
        <p:nvSpPr>
          <p:cNvPr id="2" name="Title 1"/>
          <p:cNvSpPr>
            <a:spLocks noGrp="1"/>
          </p:cNvSpPr>
          <p:nvPr>
            <p:ph type="title"/>
          </p:nvPr>
        </p:nvSpPr>
        <p:spPr>
          <a:xfrm>
            <a:off x="457200" y="-18256"/>
            <a:ext cx="8229600" cy="1143000"/>
          </a:xfrm>
        </p:spPr>
        <p:txBody>
          <a:bodyPr/>
          <a:lstStyle/>
          <a:p>
            <a:r>
              <a:rPr lang="en-US" dirty="0">
                <a:solidFill>
                  <a:schemeClr val="accent6">
                    <a:lumMod val="75000"/>
                  </a:schemeClr>
                </a:solidFill>
              </a:rPr>
              <a:t>Basic Idea</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46</a:t>
            </a:fld>
            <a:endParaRPr lang="el-GR"/>
          </a:p>
        </p:txBody>
      </p:sp>
      <p:sp>
        <p:nvSpPr>
          <p:cNvPr id="4" name="Content Placeholder 2"/>
          <p:cNvSpPr txBox="1">
            <a:spLocks/>
          </p:cNvSpPr>
          <p:nvPr/>
        </p:nvSpPr>
        <p:spPr>
          <a:xfrm>
            <a:off x="545476" y="1124744"/>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You can get a lot of value by representing a word by means of its neighbors</a:t>
            </a:r>
          </a:p>
          <a:p>
            <a:r>
              <a:rPr lang="en-US" dirty="0">
                <a:solidFill>
                  <a:srgbClr val="3A87FF"/>
                </a:solidFill>
              </a:rPr>
              <a:t>“You shall know a word by the company it keeps”</a:t>
            </a:r>
          </a:p>
          <a:p>
            <a:pPr algn="r"/>
            <a:r>
              <a:rPr lang="en-US" sz="1600" dirty="0"/>
              <a:t>(J. R. Firth 1957: 11)</a:t>
            </a:r>
          </a:p>
          <a:p>
            <a:r>
              <a:rPr lang="en-US" dirty="0"/>
              <a:t>One</a:t>
            </a:r>
            <a:r>
              <a:rPr lang="en-US" dirty="0">
                <a:solidFill>
                  <a:prstClr val="black"/>
                </a:solidFill>
              </a:rPr>
              <a:t> of the most successful ideas of modern statistical NLP</a:t>
            </a:r>
          </a:p>
          <a:p>
            <a:pPr lvl="1"/>
            <a:endParaRPr lang="en-US" dirty="0">
              <a:latin typeface="Arial Narrow"/>
              <a:cs typeface="Arial Narrow"/>
            </a:endParaRPr>
          </a:p>
          <a:p>
            <a:pPr marL="457200" lvl="1" indent="0">
              <a:buFont typeface="Arial" pitchFamily="34" charset="0"/>
              <a:buNone/>
            </a:pPr>
            <a:r>
              <a:rPr lang="en-US" sz="1800" dirty="0">
                <a:latin typeface="Arial Narrow"/>
                <a:cs typeface="Arial Narrow"/>
              </a:rPr>
              <a:t>government debt problems turning into banking crises as has happened in</a:t>
            </a:r>
          </a:p>
          <a:p>
            <a:pPr marL="457200" lvl="1" indent="0">
              <a:buFont typeface="Arial" pitchFamily="34" charset="0"/>
              <a:buNone/>
            </a:pPr>
            <a:r>
              <a:rPr lang="en-US" sz="1800" dirty="0">
                <a:latin typeface="Arial Narrow"/>
                <a:cs typeface="Arial Narrow"/>
              </a:rPr>
              <a:t>         saying that Europe needs unified banking regulation to replace the hodgepodge</a:t>
            </a:r>
          </a:p>
          <a:p>
            <a:pPr marL="457200" lvl="1" indent="0" algn="ctr">
              <a:buFont typeface="Arial" pitchFamily="34" charset="0"/>
              <a:buNone/>
            </a:pPr>
            <a:r>
              <a:rPr lang="en-US" dirty="0">
                <a:latin typeface="Wingdings"/>
                <a:ea typeface="Wingdings"/>
                <a:cs typeface="Wingdings"/>
                <a:sym typeface="Wingdings"/>
              </a:rPr>
              <a:t></a:t>
            </a:r>
            <a:r>
              <a:rPr lang="en-US" dirty="0">
                <a:cs typeface="Arial Narrow"/>
                <a:sym typeface="Wingdings"/>
              </a:rPr>
              <a:t> </a:t>
            </a:r>
            <a:r>
              <a:rPr lang="en-US" dirty="0">
                <a:cs typeface="Arial Narrow"/>
              </a:rPr>
              <a:t>These words will represent </a:t>
            </a:r>
            <a:r>
              <a:rPr lang="en-US" i="1" dirty="0">
                <a:cs typeface="Arial Narrow"/>
              </a:rPr>
              <a:t>banking </a:t>
            </a:r>
            <a:r>
              <a:rPr lang="en-US" i="1" dirty="0">
                <a:latin typeface="Wingdings"/>
                <a:ea typeface="Wingdings"/>
                <a:cs typeface="Wingdings"/>
                <a:sym typeface="Wingdings"/>
              </a:rPr>
              <a:t></a:t>
            </a:r>
            <a:endParaRPr lang="en-US" dirty="0">
              <a:cs typeface="Arial Narrow"/>
            </a:endParaRPr>
          </a:p>
          <a:p>
            <a:endParaRPr lang="en-US" dirty="0"/>
          </a:p>
        </p:txBody>
      </p:sp>
    </p:spTree>
    <p:extLst>
      <p:ext uri="{BB962C8B-B14F-4D97-AF65-F5344CB8AC3E}">
        <p14:creationId xmlns:p14="http://schemas.microsoft.com/office/powerpoint/2010/main" val="17870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6">
                    <a:lumMod val="75000"/>
                  </a:schemeClr>
                </a:solidFill>
              </a:rPr>
              <a:t>Basic idea</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251520" y="1417638"/>
                <a:ext cx="8534400" cy="4445000"/>
              </a:xfrm>
            </p:spPr>
            <p:txBody>
              <a:bodyPr>
                <a:noAutofit/>
              </a:bodyPr>
              <a:lstStyle/>
              <a:p>
                <a:r>
                  <a:rPr lang="en-US" dirty="0"/>
                  <a:t>Define a model that aims to predict between a </a:t>
                </a:r>
                <a:r>
                  <a:rPr lang="en-US" dirty="0">
                    <a:solidFill>
                      <a:schemeClr val="tx2">
                        <a:lumMod val="60000"/>
                        <a:lumOff val="40000"/>
                      </a:schemeClr>
                    </a:solidFill>
                  </a:rPr>
                  <a:t>center word</a:t>
                </a:r>
                <a:r>
                  <a:rPr lang="en-US" dirty="0"/>
                  <a:t> </a:t>
                </a:r>
                <a:r>
                  <a:rPr lang="en-US" i="1" dirty="0" err="1"/>
                  <a:t>w</a:t>
                </a:r>
                <a:r>
                  <a:rPr lang="en-US" i="1" baseline="-25000" dirty="0" err="1"/>
                  <a:t>c</a:t>
                </a:r>
                <a:r>
                  <a:rPr lang="en-US" dirty="0"/>
                  <a:t> and </a:t>
                </a:r>
                <a:r>
                  <a:rPr lang="en-US" dirty="0">
                    <a:solidFill>
                      <a:schemeClr val="tx2">
                        <a:lumMod val="60000"/>
                        <a:lumOff val="40000"/>
                      </a:schemeClr>
                    </a:solidFill>
                  </a:rPr>
                  <a:t>context words </a:t>
                </a:r>
                <a:r>
                  <a:rPr lang="en-US" dirty="0"/>
                  <a:t>in some window of </a:t>
                </a:r>
                <a:r>
                  <a:rPr lang="en-US" dirty="0">
                    <a:solidFill>
                      <a:schemeClr val="tx2">
                        <a:lumMod val="60000"/>
                        <a:lumOff val="40000"/>
                      </a:schemeClr>
                    </a:solidFill>
                  </a:rPr>
                  <a:t>length m </a:t>
                </a:r>
                <a:r>
                  <a:rPr lang="en-US" dirty="0"/>
                  <a:t>in terms of word vectors</a:t>
                </a:r>
              </a:p>
              <a:p>
                <a:r>
                  <a:rPr lang="en-US" dirty="0"/>
                  <a:t>	</a:t>
                </a:r>
                <a14:m>
                  <m:oMath xmlns:m="http://schemas.openxmlformats.org/officeDocument/2006/math">
                    <m:r>
                      <m:rPr>
                        <m:sty m:val="p"/>
                      </m:rPr>
                      <a:rPr lang="en-US" b="0" i="0" smtClean="0">
                        <a:latin typeface="Cambria Math" panose="02040503050406030204" pitchFamily="18" charset="0"/>
                      </a:rPr>
                      <m:t>P</m:t>
                    </m:r>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sub>
                        </m:sSub>
                        <m:r>
                          <a:rPr lang="en-US" b="0" i="1" smtClean="0">
                            <a:latin typeface="Cambria Math" panose="02040503050406030204" pitchFamily="18" charset="0"/>
                          </a:rPr>
                          <m:t> </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  </m:t>
                        </m:r>
                      </m:sub>
                    </m:sSub>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𝑤</m:t>
                        </m:r>
                      </m:e>
                      <m:sub>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 </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𝑐</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𝑐</m:t>
                        </m:r>
                        <m:r>
                          <a:rPr lang="en-US" i="1">
                            <a:latin typeface="Cambria Math" panose="02040503050406030204" pitchFamily="18" charset="0"/>
                          </a:rPr>
                          <m:t>+</m:t>
                        </m:r>
                        <m:r>
                          <a:rPr lang="en-US" b="0" i="1" smtClean="0">
                            <a:latin typeface="Cambria Math" panose="02040503050406030204" pitchFamily="18" charset="0"/>
                          </a:rPr>
                          <m:t>𝑚</m:t>
                        </m:r>
                      </m:sub>
                    </m:sSub>
                  </m:oMath>
                </a14:m>
                <a:r>
                  <a:rPr lang="en-US" dirty="0"/>
                  <a:t>)</a:t>
                </a:r>
              </a:p>
              <a:p>
                <a:r>
                  <a:rPr lang="en-US" dirty="0"/>
                  <a:t>model)</a:t>
                </a:r>
              </a:p>
              <a:p>
                <a:r>
                  <a:rPr lang="en-US" i="1" dirty="0"/>
                  <a:t>Pairwise probabilities </a:t>
                </a:r>
              </a:p>
              <a:p>
                <a:r>
                  <a:rPr lang="en-US" dirty="0"/>
                  <a:t>Independence assumption (bigram model) </a:t>
                </a:r>
                <a:endParaRPr lang="en-US" i="1" dirty="0"/>
              </a:p>
              <a:p>
                <a:pPr algn="ct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𝑛</m:t>
                        </m:r>
                      </m:sub>
                    </m:sSub>
                  </m:oMath>
                </a14:m>
                <a:r>
                  <a:rPr lang="en-US" dirty="0"/>
                  <a:t>) = </a:t>
                </a:r>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=2</m:t>
                        </m:r>
                      </m:sub>
                      <m:sup>
                        <m:r>
                          <a:rPr lang="en-US" b="0" i="1" smtClean="0">
                            <a:latin typeface="Cambria Math" panose="02040503050406030204" pitchFamily="18" charset="0"/>
                          </a:rPr>
                          <m:t>𝑛</m:t>
                        </m:r>
                      </m:sup>
                      <m:e>
                        <m:r>
                          <a:rPr lang="en-US" b="0" i="1" smtClean="0">
                            <a:latin typeface="Cambria Math" panose="02040503050406030204" pitchFamily="18" charset="0"/>
                          </a:rPr>
                          <m:t>𝑃</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m:t>
                        </m:r>
                      </m:e>
                    </m:nary>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251520" y="1417638"/>
                <a:ext cx="8534400" cy="4445000"/>
              </a:xfrm>
              <a:blipFill rotWithShape="0">
                <a:blip r:embed="rId3"/>
                <a:stretch>
                  <a:fillRect l="-1429" t="-1372" b="-9053"/>
                </a:stretch>
              </a:blipFill>
            </p:spPr>
            <p:txBody>
              <a:bodyPr/>
              <a:lstStyle/>
              <a:p>
                <a:r>
                  <a:rPr lang="el-GR">
                    <a:noFill/>
                  </a:rPr>
                  <a:t> </a:t>
                </a:r>
              </a:p>
            </p:txBody>
          </p:sp>
        </mc:Fallback>
      </mc:AlternateContent>
    </p:spTree>
    <p:extLst>
      <p:ext uri="{BB962C8B-B14F-4D97-AF65-F5344CB8AC3E}">
        <p14:creationId xmlns:p14="http://schemas.microsoft.com/office/powerpoint/2010/main" val="4171443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48</a:t>
            </a:fld>
            <a:endParaRPr lang="el-GR"/>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2903" y="1412776"/>
            <a:ext cx="8598193" cy="3712191"/>
          </a:xfrm>
          <a:prstGeom prst="rect">
            <a:avLst/>
          </a:prstGeom>
        </p:spPr>
      </p:pic>
    </p:spTree>
    <p:extLst>
      <p:ext uri="{BB962C8B-B14F-4D97-AF65-F5344CB8AC3E}">
        <p14:creationId xmlns:p14="http://schemas.microsoft.com/office/powerpoint/2010/main" val="644725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
            <a:ext cx="8229600" cy="1143000"/>
          </a:xfrm>
        </p:spPr>
        <p:txBody>
          <a:bodyPr/>
          <a:lstStyle/>
          <a:p>
            <a:r>
              <a:rPr lang="en-US" dirty="0">
                <a:solidFill>
                  <a:schemeClr val="accent6">
                    <a:lumMod val="75000"/>
                  </a:schemeClr>
                </a:solidFill>
              </a:rPr>
              <a:t>Word2Vec</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49</a:t>
            </a:fld>
            <a:endParaRPr lang="el-GR"/>
          </a:p>
        </p:txBody>
      </p:sp>
      <p:sp>
        <p:nvSpPr>
          <p:cNvPr id="9" name="Content Placeholder 2"/>
          <p:cNvSpPr txBox="1">
            <a:spLocks/>
          </p:cNvSpPr>
          <p:nvPr/>
        </p:nvSpPr>
        <p:spPr>
          <a:xfrm>
            <a:off x="179512" y="980728"/>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buFont typeface="Arial" pitchFamily="34" charset="0"/>
              <a:buNone/>
            </a:pPr>
            <a:r>
              <a:rPr lang="en-US" dirty="0">
                <a:solidFill>
                  <a:schemeClr val="tx2">
                    <a:lumMod val="60000"/>
                    <a:lumOff val="40000"/>
                  </a:schemeClr>
                </a:solidFill>
              </a:rPr>
              <a:t>Predict between every word and its context words</a:t>
            </a:r>
            <a:endParaRPr lang="en-US" sz="1600" dirty="0">
              <a:solidFill>
                <a:schemeClr val="tx2">
                  <a:lumMod val="60000"/>
                  <a:lumOff val="40000"/>
                </a:schemeClr>
              </a:solidFill>
            </a:endParaRPr>
          </a:p>
          <a:p>
            <a:pPr marL="0" indent="0">
              <a:buFont typeface="Arial" pitchFamily="34" charset="0"/>
              <a:buNone/>
            </a:pPr>
            <a:r>
              <a:rPr lang="en-US" sz="2400" dirty="0"/>
              <a:t>Two </a:t>
            </a:r>
            <a:r>
              <a:rPr lang="en-US" sz="2400" b="1" dirty="0"/>
              <a:t>algorithms</a:t>
            </a:r>
          </a:p>
          <a:p>
            <a:pPr marL="914400" lvl="1" indent="-457200">
              <a:buFont typeface="+mj-lt"/>
              <a:buAutoNum type="arabicPeriod"/>
            </a:pPr>
            <a:r>
              <a:rPr lang="en-US" sz="2400" dirty="0">
                <a:solidFill>
                  <a:srgbClr val="FF0000"/>
                </a:solidFill>
              </a:rPr>
              <a:t>Skip-grams (SG)</a:t>
            </a:r>
          </a:p>
          <a:p>
            <a:pPr marL="800100" lvl="2" indent="0">
              <a:buFont typeface="Arial" pitchFamily="34" charset="0"/>
              <a:buNone/>
            </a:pPr>
            <a:r>
              <a:rPr lang="en-US" dirty="0"/>
              <a:t>Predict context words given the center word</a:t>
            </a:r>
          </a:p>
          <a:p>
            <a:pPr marL="914400" lvl="1" indent="-457200">
              <a:buFont typeface="+mj-lt"/>
              <a:buAutoNum type="arabicPeriod"/>
            </a:pPr>
            <a:r>
              <a:rPr lang="en-US" sz="2400" dirty="0">
                <a:solidFill>
                  <a:srgbClr val="FF0000"/>
                </a:solidFill>
              </a:rPr>
              <a:t>Continuous Bag of Words (CBOW)</a:t>
            </a:r>
          </a:p>
          <a:p>
            <a:pPr marL="800100" lvl="2" indent="0">
              <a:buFont typeface="Arial" pitchFamily="34" charset="0"/>
              <a:buNone/>
            </a:pPr>
            <a:r>
              <a:rPr lang="en-US" dirty="0"/>
              <a:t>Predict center word from a bag-of-words context</a:t>
            </a:r>
          </a:p>
          <a:p>
            <a:pPr marL="800100" lvl="2" indent="0">
              <a:buFont typeface="Arial" pitchFamily="34" charset="0"/>
              <a:buNone/>
            </a:pPr>
            <a:endParaRPr lang="en-US" sz="300" dirty="0"/>
          </a:p>
          <a:p>
            <a:pPr marL="88900" lvl="2" indent="0">
              <a:buFont typeface="Arial" pitchFamily="34" charset="0"/>
              <a:buNone/>
            </a:pPr>
            <a:r>
              <a:rPr lang="en-US" i="1" dirty="0"/>
              <a:t>Position independent </a:t>
            </a:r>
            <a:r>
              <a:rPr lang="en-US" dirty="0"/>
              <a:t>(do not account for distance from center)</a:t>
            </a:r>
          </a:p>
          <a:p>
            <a:pPr marL="114300" indent="0">
              <a:buFont typeface="Arial" pitchFamily="34" charset="0"/>
              <a:buNone/>
            </a:pPr>
            <a:endParaRPr lang="en-US" sz="2400" dirty="0"/>
          </a:p>
          <a:p>
            <a:pPr marL="114300" indent="0">
              <a:buFont typeface="Arial" pitchFamily="34" charset="0"/>
              <a:buNone/>
            </a:pPr>
            <a:r>
              <a:rPr lang="en-US" sz="2400" dirty="0"/>
              <a:t>Two </a:t>
            </a:r>
            <a:r>
              <a:rPr lang="en-US" sz="2400" b="1" dirty="0"/>
              <a:t>training methods</a:t>
            </a:r>
          </a:p>
          <a:p>
            <a:pPr marL="914400" lvl="1" indent="-457200">
              <a:buFont typeface="+mj-lt"/>
              <a:buAutoNum type="arabicPeriod"/>
            </a:pPr>
            <a:r>
              <a:rPr lang="en-US" sz="2400" dirty="0"/>
              <a:t>Hierarchical </a:t>
            </a:r>
            <a:r>
              <a:rPr lang="en-US" sz="2400" dirty="0" err="1"/>
              <a:t>softmax</a:t>
            </a:r>
            <a:endParaRPr lang="en-US" sz="2400" dirty="0"/>
          </a:p>
          <a:p>
            <a:pPr marL="914400" lvl="1" indent="-457200">
              <a:buFont typeface="+mj-lt"/>
              <a:buAutoNum type="arabicPeriod"/>
            </a:pPr>
            <a:r>
              <a:rPr lang="en-US" sz="2400" dirty="0"/>
              <a:t>Negative sampling</a:t>
            </a:r>
          </a:p>
        </p:txBody>
      </p:sp>
      <p:sp>
        <p:nvSpPr>
          <p:cNvPr id="10" name="TextBox 9"/>
          <p:cNvSpPr txBox="1"/>
          <p:nvPr/>
        </p:nvSpPr>
        <p:spPr>
          <a:xfrm>
            <a:off x="251520" y="6237312"/>
            <a:ext cx="7632848" cy="461665"/>
          </a:xfrm>
          <a:prstGeom prst="rect">
            <a:avLst/>
          </a:prstGeom>
          <a:noFill/>
        </p:spPr>
        <p:txBody>
          <a:bodyPr wrap="square" rtlCol="0">
            <a:spAutoFit/>
          </a:bodyPr>
          <a:lstStyle/>
          <a:p>
            <a:r>
              <a:rPr lang="en-GB" sz="1200" dirty="0">
                <a:solidFill>
                  <a:schemeClr val="accent3">
                    <a:lumMod val="75000"/>
                  </a:schemeClr>
                </a:solidFill>
              </a:rPr>
              <a:t>Tomas </a:t>
            </a:r>
            <a:r>
              <a:rPr lang="en-GB" sz="1200" dirty="0" err="1">
                <a:solidFill>
                  <a:schemeClr val="accent3">
                    <a:lumMod val="75000"/>
                  </a:schemeClr>
                </a:solidFill>
              </a:rPr>
              <a:t>Mikolov</a:t>
            </a:r>
            <a:r>
              <a:rPr lang="en-GB" sz="1200" dirty="0">
                <a:solidFill>
                  <a:schemeClr val="accent3">
                    <a:lumMod val="75000"/>
                  </a:schemeClr>
                </a:solidFill>
              </a:rPr>
              <a:t>, </a:t>
            </a:r>
            <a:r>
              <a:rPr lang="en-GB" sz="1200" dirty="0" err="1">
                <a:solidFill>
                  <a:schemeClr val="accent3">
                    <a:lumMod val="75000"/>
                  </a:schemeClr>
                </a:solidFill>
              </a:rPr>
              <a:t>Ilya</a:t>
            </a:r>
            <a:r>
              <a:rPr lang="en-GB" sz="1200" dirty="0">
                <a:solidFill>
                  <a:schemeClr val="accent3">
                    <a:lumMod val="75000"/>
                  </a:schemeClr>
                </a:solidFill>
              </a:rPr>
              <a:t> </a:t>
            </a:r>
            <a:r>
              <a:rPr lang="en-GB" sz="1200" dirty="0" err="1">
                <a:solidFill>
                  <a:schemeClr val="accent3">
                    <a:lumMod val="75000"/>
                  </a:schemeClr>
                </a:solidFill>
              </a:rPr>
              <a:t>Sutskever</a:t>
            </a:r>
            <a:r>
              <a:rPr lang="en-GB" sz="1200" dirty="0">
                <a:solidFill>
                  <a:schemeClr val="accent3">
                    <a:lumMod val="75000"/>
                  </a:schemeClr>
                </a:solidFill>
              </a:rPr>
              <a:t>, Kai Chen, Gregory S. </a:t>
            </a:r>
            <a:r>
              <a:rPr lang="en-GB" sz="1200" dirty="0" err="1">
                <a:solidFill>
                  <a:schemeClr val="accent3">
                    <a:lumMod val="75000"/>
                  </a:schemeClr>
                </a:solidFill>
              </a:rPr>
              <a:t>Corrado</a:t>
            </a:r>
            <a:r>
              <a:rPr lang="en-GB" sz="1200" dirty="0">
                <a:solidFill>
                  <a:schemeClr val="accent3">
                    <a:lumMod val="75000"/>
                  </a:schemeClr>
                </a:solidFill>
              </a:rPr>
              <a:t>, Jeffrey Dean: </a:t>
            </a:r>
            <a:r>
              <a:rPr lang="en-GB" sz="1200" i="1" dirty="0">
                <a:solidFill>
                  <a:schemeClr val="accent3">
                    <a:lumMod val="75000"/>
                  </a:schemeClr>
                </a:solidFill>
              </a:rPr>
              <a:t>Distributed Representations of Words and Phrases and their Compositionality.</a:t>
            </a:r>
            <a:r>
              <a:rPr lang="en-GB" sz="1200" dirty="0">
                <a:solidFill>
                  <a:schemeClr val="accent3">
                    <a:lumMod val="75000"/>
                  </a:schemeClr>
                </a:solidFill>
              </a:rPr>
              <a:t> NIPS 2013: 3111-3119</a:t>
            </a:r>
          </a:p>
        </p:txBody>
      </p:sp>
    </p:spTree>
    <p:extLst>
      <p:ext uri="{BB962C8B-B14F-4D97-AF65-F5344CB8AC3E}">
        <p14:creationId xmlns:p14="http://schemas.microsoft.com/office/powerpoint/2010/main" val="242551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606620" y="6242391"/>
            <a:ext cx="2133600" cy="365125"/>
          </a:xfrm>
        </p:spPr>
        <p:txBody>
          <a:bodyPr/>
          <a:lstStyle/>
          <a:p>
            <a:fld id="{878E0B35-C73E-49DE-9EA0-4D9F6C87E107}" type="slidenum">
              <a:rPr lang="el-GR" smtClean="0"/>
              <a:pPr/>
              <a:t>5</a:t>
            </a:fld>
            <a:endParaRPr lang="el-GR"/>
          </a:p>
        </p:txBody>
      </p:sp>
      <p:sp>
        <p:nvSpPr>
          <p:cNvPr id="5" name="Title 28"/>
          <p:cNvSpPr txBox="1">
            <a:spLocks/>
          </p:cNvSpPr>
          <p:nvPr/>
        </p:nvSpPr>
        <p:spPr>
          <a:xfrm>
            <a:off x="510620" y="-131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accent6">
                    <a:lumMod val="75000"/>
                  </a:schemeClr>
                </a:solidFill>
              </a:rPr>
              <a:t>Graph </a:t>
            </a:r>
            <a:r>
              <a:rPr lang="en-GB" dirty="0" err="1">
                <a:solidFill>
                  <a:schemeClr val="accent6">
                    <a:lumMod val="75000"/>
                  </a:schemeClr>
                </a:solidFill>
              </a:rPr>
              <a:t>embeddings</a:t>
            </a:r>
            <a:r>
              <a:rPr lang="en-GB" dirty="0">
                <a:solidFill>
                  <a:schemeClr val="accent6">
                    <a:lumMod val="75000"/>
                  </a:schemeClr>
                </a:solidFill>
              </a:rPr>
              <a:t>: why?</a:t>
            </a:r>
            <a:endParaRPr lang="en-US" dirty="0">
              <a:solidFill>
                <a:schemeClr val="accent6">
                  <a:lumMod val="75000"/>
                </a:schemeClr>
              </a:solidFill>
            </a:endParaRPr>
          </a:p>
        </p:txBody>
      </p:sp>
      <p:cxnSp>
        <p:nvCxnSpPr>
          <p:cNvPr id="6" name="Shape 119"/>
          <p:cNvCxnSpPr>
            <a:endCxn id="12" idx="1"/>
          </p:cNvCxnSpPr>
          <p:nvPr/>
        </p:nvCxnSpPr>
        <p:spPr>
          <a:xfrm>
            <a:off x="1375230" y="2967316"/>
            <a:ext cx="933125"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7" name="Shape 122"/>
          <p:cNvCxnSpPr>
            <a:stCxn id="12" idx="3"/>
            <a:endCxn id="13" idx="1"/>
          </p:cNvCxnSpPr>
          <p:nvPr/>
        </p:nvCxnSpPr>
        <p:spPr>
          <a:xfrm>
            <a:off x="4252357" y="2967316"/>
            <a:ext cx="7995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8" name="Shape 124"/>
          <p:cNvCxnSpPr>
            <a:stCxn id="13" idx="3"/>
            <a:endCxn id="14" idx="1"/>
          </p:cNvCxnSpPr>
          <p:nvPr/>
        </p:nvCxnSpPr>
        <p:spPr>
          <a:xfrm>
            <a:off x="6861630" y="2967316"/>
            <a:ext cx="711200" cy="0"/>
          </a:xfrm>
          <a:prstGeom prst="straightConnector1">
            <a:avLst/>
          </a:prstGeom>
          <a:noFill/>
          <a:ln w="28575" cap="flat" cmpd="sng">
            <a:solidFill>
              <a:schemeClr val="accent1">
                <a:lumMod val="60000"/>
                <a:lumOff val="40000"/>
              </a:schemeClr>
            </a:solidFill>
            <a:prstDash val="solid"/>
            <a:round/>
            <a:headEnd type="none" w="lg" len="lg"/>
            <a:tailEnd type="stealth" w="lg" len="lg"/>
          </a:ln>
        </p:spPr>
      </p:cxnSp>
      <p:cxnSp>
        <p:nvCxnSpPr>
          <p:cNvPr id="9" name="Shape 126"/>
          <p:cNvCxnSpPr/>
          <p:nvPr/>
        </p:nvCxnSpPr>
        <p:spPr>
          <a:xfrm rot="5400000">
            <a:off x="1290279" y="3200858"/>
            <a:ext cx="918820" cy="541052"/>
          </a:xfrm>
          <a:prstGeom prst="curvedConnector3">
            <a:avLst>
              <a:gd name="adj1" fmla="val 50000"/>
            </a:avLst>
          </a:prstGeom>
          <a:noFill/>
          <a:ln w="28575" cap="flat" cmpd="sng">
            <a:solidFill>
              <a:schemeClr val="accent1">
                <a:lumMod val="60000"/>
                <a:lumOff val="40000"/>
              </a:schemeClr>
            </a:solidFill>
            <a:prstDash val="solid"/>
            <a:round/>
            <a:headEnd type="none" w="lg" len="lg"/>
            <a:tailEnd type="stealth" w="lg" len="lg"/>
          </a:ln>
        </p:spPr>
      </p:cxnSp>
      <p:sp>
        <p:nvSpPr>
          <p:cNvPr id="11" name="Shape 120"/>
          <p:cNvSpPr/>
          <p:nvPr/>
        </p:nvSpPr>
        <p:spPr>
          <a:xfrm>
            <a:off x="98862" y="2371340"/>
            <a:ext cx="12591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a:solidFill>
                  <a:schemeClr val="bg1"/>
                </a:solidFill>
                <a:ea typeface="Helvetica Neue Light" charset="0"/>
                <a:cs typeface="Helvetica Neue Light" charset="0"/>
                <a:sym typeface="Open Sans"/>
              </a:rPr>
              <a:t>  </a:t>
            </a:r>
          </a:p>
          <a:p>
            <a:pPr algn="ctr"/>
            <a:r>
              <a:rPr lang="en-GB" sz="2400" dirty="0">
                <a:solidFill>
                  <a:schemeClr val="bg1"/>
                </a:solidFill>
                <a:ea typeface="Helvetica Neue Light" charset="0"/>
                <a:cs typeface="Helvetica Neue Light" charset="0"/>
                <a:sym typeface="Open Sans"/>
              </a:rPr>
              <a:t>Raw Data</a:t>
            </a:r>
          </a:p>
          <a:p>
            <a:pPr algn="ctr"/>
            <a:endParaRPr sz="2400" dirty="0">
              <a:solidFill>
                <a:schemeClr val="bg1"/>
              </a:solidFill>
              <a:ea typeface="Helvetica Neue Light" charset="0"/>
              <a:cs typeface="Helvetica Neue Light" charset="0"/>
              <a:sym typeface="Open Sans"/>
            </a:endParaRPr>
          </a:p>
        </p:txBody>
      </p:sp>
      <p:sp>
        <p:nvSpPr>
          <p:cNvPr id="12" name="Shape 121"/>
          <p:cNvSpPr/>
          <p:nvPr/>
        </p:nvSpPr>
        <p:spPr>
          <a:xfrm>
            <a:off x="2308355" y="2434667"/>
            <a:ext cx="1944000"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algn="ctr"/>
            <a:r>
              <a:rPr lang="en-GB" sz="2400" dirty="0">
                <a:solidFill>
                  <a:schemeClr val="bg1"/>
                </a:solidFill>
                <a:ea typeface="Helvetica Neue Light" charset="0"/>
                <a:cs typeface="Helvetica Neue Light" charset="0"/>
                <a:sym typeface="Open Sans"/>
              </a:rPr>
              <a:t>Structured Data</a:t>
            </a:r>
            <a:endParaRPr sz="2400" dirty="0">
              <a:solidFill>
                <a:schemeClr val="bg1"/>
              </a:solidFill>
              <a:ea typeface="Helvetica Neue Light" charset="0"/>
              <a:cs typeface="Helvetica Neue Light" charset="0"/>
              <a:sym typeface="Open Sans"/>
            </a:endParaRPr>
          </a:p>
        </p:txBody>
      </p:sp>
      <p:sp>
        <p:nvSpPr>
          <p:cNvPr id="13" name="Shape 123"/>
          <p:cNvSpPr/>
          <p:nvPr/>
        </p:nvSpPr>
        <p:spPr>
          <a:xfrm>
            <a:off x="5051857" y="2434667"/>
            <a:ext cx="1809775"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a:p>
            <a:pPr algn="ctr"/>
            <a:r>
              <a:rPr lang="en-GB" sz="2400">
                <a:solidFill>
                  <a:schemeClr val="bg1"/>
                </a:solidFill>
                <a:ea typeface="Helvetica Neue Light" charset="0"/>
                <a:cs typeface="Helvetica Neue Light" charset="0"/>
                <a:sym typeface="Open Sans"/>
              </a:rPr>
              <a:t>Learning Algorithm  </a:t>
            </a:r>
          </a:p>
          <a:p>
            <a:pPr algn="ctr"/>
            <a:endParaRPr sz="2400">
              <a:solidFill>
                <a:schemeClr val="bg1"/>
              </a:solidFill>
              <a:ea typeface="Helvetica Neue Light" charset="0"/>
              <a:cs typeface="Helvetica Neue Light" charset="0"/>
              <a:sym typeface="Open Sans"/>
            </a:endParaRPr>
          </a:p>
          <a:p>
            <a:pPr algn="ctr"/>
            <a:endParaRPr sz="2400">
              <a:solidFill>
                <a:schemeClr val="bg1"/>
              </a:solidFill>
              <a:ea typeface="Helvetica Neue Light" charset="0"/>
              <a:cs typeface="Helvetica Neue Light" charset="0"/>
              <a:sym typeface="Open Sans"/>
            </a:endParaRPr>
          </a:p>
        </p:txBody>
      </p:sp>
      <p:sp>
        <p:nvSpPr>
          <p:cNvPr id="14" name="Shape 125"/>
          <p:cNvSpPr/>
          <p:nvPr/>
        </p:nvSpPr>
        <p:spPr>
          <a:xfrm>
            <a:off x="7572832" y="2434667"/>
            <a:ext cx="1320951" cy="1065300"/>
          </a:xfrm>
          <a:prstGeom prst="roundRect">
            <a:avLst>
              <a:gd name="adj" fmla="val 16667"/>
            </a:avLst>
          </a:prstGeom>
          <a:solidFill>
            <a:schemeClr val="tx2">
              <a:lumMod val="40000"/>
              <a:lumOff val="60000"/>
            </a:schemeClr>
          </a:solidFill>
          <a:ln w="28575" cap="flat" cmpd="sng">
            <a:solidFill>
              <a:schemeClr val="accent1">
                <a:lumMod val="60000"/>
                <a:lumOff val="40000"/>
              </a:schemeClr>
            </a:solidFill>
            <a:prstDash val="solid"/>
            <a:round/>
            <a:headEnd type="none" w="med" len="med"/>
            <a:tailEnd type="none" w="med" len="med"/>
          </a:ln>
        </p:spPr>
        <p:txBody>
          <a:bodyPr lIns="91425" tIns="91425" rIns="91425" bIns="91425" anchor="ctr" anchorCtr="0">
            <a:noAutofit/>
          </a:bodyPr>
          <a:lstStyle/>
          <a:p>
            <a:pPr marL="457178" algn="ctr"/>
            <a:r>
              <a:rPr lang="en-GB" sz="2400">
                <a:solidFill>
                  <a:schemeClr val="bg1"/>
                </a:solidFill>
                <a:ea typeface="Helvetica Neue Light" charset="0"/>
                <a:cs typeface="Helvetica Neue Light" charset="0"/>
                <a:sym typeface="Open Sans"/>
              </a:rPr>
              <a:t>  </a:t>
            </a:r>
          </a:p>
          <a:p>
            <a:pPr algn="ctr"/>
            <a:r>
              <a:rPr lang="en-GB" sz="2400">
                <a:solidFill>
                  <a:schemeClr val="bg1"/>
                </a:solidFill>
                <a:ea typeface="Helvetica Neue Light" charset="0"/>
                <a:cs typeface="Helvetica Neue Light" charset="0"/>
                <a:sym typeface="Open Sans"/>
              </a:rPr>
              <a:t>Model</a:t>
            </a:r>
          </a:p>
          <a:p>
            <a:pPr algn="ctr"/>
            <a:endParaRPr sz="2400">
              <a:solidFill>
                <a:schemeClr val="bg1"/>
              </a:solidFill>
              <a:ea typeface="Helvetica Neue Light" charset="0"/>
              <a:cs typeface="Helvetica Neue Light" charset="0"/>
              <a:sym typeface="Open Sans"/>
            </a:endParaRPr>
          </a:p>
        </p:txBody>
      </p:sp>
      <p:cxnSp>
        <p:nvCxnSpPr>
          <p:cNvPr id="15" name="Shape 129"/>
          <p:cNvCxnSpPr/>
          <p:nvPr/>
        </p:nvCxnSpPr>
        <p:spPr>
          <a:xfrm flipV="1">
            <a:off x="5557993" y="3897269"/>
            <a:ext cx="2949825" cy="18523"/>
          </a:xfrm>
          <a:prstGeom prst="straightConnector1">
            <a:avLst/>
          </a:prstGeom>
          <a:noFill/>
          <a:ln w="28575" cap="flat" cmpd="sng">
            <a:solidFill>
              <a:schemeClr val="accent1">
                <a:lumMod val="60000"/>
                <a:lumOff val="40000"/>
              </a:schemeClr>
            </a:solidFill>
            <a:prstDash val="solid"/>
            <a:round/>
            <a:headEnd type="stealth" w="lg" len="lg"/>
            <a:tailEnd type="stealth" w="lg" len="lg"/>
          </a:ln>
        </p:spPr>
      </p:cxnSp>
      <p:sp>
        <p:nvSpPr>
          <p:cNvPr id="16" name="Shape 130"/>
          <p:cNvSpPr txBox="1"/>
          <p:nvPr/>
        </p:nvSpPr>
        <p:spPr>
          <a:xfrm>
            <a:off x="5472100" y="3861585"/>
            <a:ext cx="3250500" cy="1065300"/>
          </a:xfrm>
          <a:prstGeom prst="rect">
            <a:avLst/>
          </a:prstGeom>
          <a:noFill/>
          <a:ln>
            <a:noFill/>
          </a:ln>
        </p:spPr>
        <p:txBody>
          <a:bodyPr lIns="91425" tIns="91425" rIns="91425" bIns="91425" anchor="t" anchorCtr="0">
            <a:noAutofit/>
          </a:bodyPr>
          <a:lstStyle/>
          <a:p>
            <a:pPr algn="ctr"/>
            <a:r>
              <a:rPr lang="en-GB" sz="2400" dirty="0">
                <a:solidFill>
                  <a:schemeClr val="dk2"/>
                </a:solidFill>
                <a:ea typeface="Helvetica Neue Light" charset="0"/>
                <a:cs typeface="Helvetica Neue Light" charset="0"/>
                <a:sym typeface="Open Sans"/>
              </a:rPr>
              <a:t>Downstream </a:t>
            </a:r>
            <a:br>
              <a:rPr lang="en-GB" sz="2400" dirty="0">
                <a:solidFill>
                  <a:schemeClr val="dk2"/>
                </a:solidFill>
                <a:ea typeface="Helvetica Neue Light" charset="0"/>
                <a:cs typeface="Helvetica Neue Light" charset="0"/>
                <a:sym typeface="Open Sans"/>
              </a:rPr>
            </a:br>
            <a:r>
              <a:rPr lang="en-GB" sz="2400" dirty="0">
                <a:solidFill>
                  <a:schemeClr val="dk2"/>
                </a:solidFill>
                <a:ea typeface="Helvetica Neue Light" charset="0"/>
                <a:cs typeface="Helvetica Neue Light" charset="0"/>
                <a:sym typeface="Open Sans"/>
              </a:rPr>
              <a:t>prediction task</a:t>
            </a:r>
          </a:p>
        </p:txBody>
      </p:sp>
      <p:sp>
        <p:nvSpPr>
          <p:cNvPr id="17" name="Shape 131"/>
          <p:cNvSpPr txBox="1"/>
          <p:nvPr/>
        </p:nvSpPr>
        <p:spPr>
          <a:xfrm>
            <a:off x="126698" y="3837258"/>
            <a:ext cx="2789266" cy="940372"/>
          </a:xfrm>
          <a:prstGeom prst="rect">
            <a:avLst/>
          </a:prstGeom>
          <a:noFill/>
          <a:ln>
            <a:noFill/>
          </a:ln>
        </p:spPr>
        <p:txBody>
          <a:bodyPr lIns="91425" tIns="91425" rIns="91425" bIns="91425" anchor="t" anchorCtr="0">
            <a:noAutofit/>
          </a:bodyPr>
          <a:lstStyle/>
          <a:p>
            <a:pPr algn="ctr"/>
            <a:r>
              <a:rPr lang="en-GB" dirty="0">
                <a:solidFill>
                  <a:schemeClr val="dk2"/>
                </a:solidFill>
                <a:ea typeface="Helvetica Neue Light" charset="0"/>
                <a:cs typeface="Helvetica Neue Light" charset="0"/>
                <a:sym typeface="Open Sans"/>
              </a:rPr>
              <a:t>Feature Engineering</a:t>
            </a:r>
          </a:p>
        </p:txBody>
      </p:sp>
      <p:sp>
        <p:nvSpPr>
          <p:cNvPr id="18" name="Shape 132"/>
          <p:cNvSpPr txBox="1"/>
          <p:nvPr/>
        </p:nvSpPr>
        <p:spPr>
          <a:xfrm>
            <a:off x="611560" y="5359654"/>
            <a:ext cx="5112568" cy="498326"/>
          </a:xfrm>
          <a:prstGeom prst="rect">
            <a:avLst/>
          </a:prstGeom>
          <a:noFill/>
          <a:ln>
            <a:noFill/>
          </a:ln>
        </p:spPr>
        <p:txBody>
          <a:bodyPr lIns="91425" tIns="91425" rIns="91425" bIns="91425" anchor="t" anchorCtr="0">
            <a:noAutofit/>
          </a:bodyPr>
          <a:lstStyle/>
          <a:p>
            <a:pPr algn="just"/>
            <a:r>
              <a:rPr lang="en-GB" sz="2000" dirty="0">
                <a:solidFill>
                  <a:srgbClr val="FF0000"/>
                </a:solidFill>
                <a:ea typeface="Helvetica Neue Light" charset="0"/>
                <a:cs typeface="Helvetica Neue Light" charset="0"/>
                <a:sym typeface="Open Sans"/>
              </a:rPr>
              <a:t>Automatically learn the features (</a:t>
            </a:r>
            <a:r>
              <a:rPr lang="en-GB" sz="2000" dirty="0" err="1">
                <a:solidFill>
                  <a:srgbClr val="FF0000"/>
                </a:solidFill>
                <a:ea typeface="Helvetica Neue Light" charset="0"/>
                <a:cs typeface="Helvetica Neue Light" charset="0"/>
                <a:sym typeface="Open Sans"/>
              </a:rPr>
              <a:t>embeddings</a:t>
            </a:r>
            <a:r>
              <a:rPr lang="en-GB" sz="2000" dirty="0">
                <a:solidFill>
                  <a:srgbClr val="FF0000"/>
                </a:solidFill>
                <a:ea typeface="Helvetica Neue Light" charset="0"/>
                <a:cs typeface="Helvetica Neue Light" charset="0"/>
                <a:sym typeface="Open Sans"/>
              </a:rPr>
              <a:t>)</a:t>
            </a:r>
          </a:p>
        </p:txBody>
      </p:sp>
      <p:sp>
        <p:nvSpPr>
          <p:cNvPr id="19" name="TextBox 18"/>
          <p:cNvSpPr txBox="1"/>
          <p:nvPr/>
        </p:nvSpPr>
        <p:spPr>
          <a:xfrm>
            <a:off x="1691680" y="1196752"/>
            <a:ext cx="6077951" cy="523220"/>
          </a:xfrm>
          <a:prstGeom prst="rect">
            <a:avLst/>
          </a:prstGeom>
          <a:noFill/>
        </p:spPr>
        <p:txBody>
          <a:bodyPr wrap="square" rtlCol="0">
            <a:spAutoFit/>
          </a:bodyPr>
          <a:lstStyle/>
          <a:p>
            <a:r>
              <a:rPr lang="en-US" sz="2800" dirty="0"/>
              <a:t>Machine learning lifecycle</a:t>
            </a:r>
            <a:endParaRPr lang="el-GR" sz="2800" dirty="0"/>
          </a:p>
        </p:txBody>
      </p:sp>
      <p:sp>
        <p:nvSpPr>
          <p:cNvPr id="20" name="TextBox 19"/>
          <p:cNvSpPr txBox="1"/>
          <p:nvPr/>
        </p:nvSpPr>
        <p:spPr>
          <a:xfrm>
            <a:off x="1132423" y="4325251"/>
            <a:ext cx="2147932" cy="738664"/>
          </a:xfrm>
          <a:prstGeom prst="rect">
            <a:avLst/>
          </a:prstGeom>
          <a:noFill/>
        </p:spPr>
        <p:txBody>
          <a:bodyPr wrap="square" rtlCol="0">
            <a:spAutoFit/>
          </a:bodyPr>
          <a:lstStyle/>
          <a:p>
            <a:r>
              <a:rPr lang="en-US" sz="1400" dirty="0"/>
              <a:t>degree, PageRank, motifs, degree of neighbors, </a:t>
            </a:r>
            <a:r>
              <a:rPr lang="en-US" sz="1400" dirty="0" err="1"/>
              <a:t>Pagerank</a:t>
            </a:r>
            <a:r>
              <a:rPr lang="en-US" sz="1400" dirty="0"/>
              <a:t> of neighbors, </a:t>
            </a:r>
            <a:r>
              <a:rPr lang="en-US" sz="1400" dirty="0" err="1"/>
              <a:t>etc</a:t>
            </a:r>
            <a:r>
              <a:rPr lang="en-US" sz="1400" dirty="0"/>
              <a:t> </a:t>
            </a:r>
          </a:p>
        </p:txBody>
      </p:sp>
      <p:sp>
        <p:nvSpPr>
          <p:cNvPr id="21" name="Rectangle 20"/>
          <p:cNvSpPr/>
          <p:nvPr/>
        </p:nvSpPr>
        <p:spPr>
          <a:xfrm>
            <a:off x="4817303" y="2266668"/>
            <a:ext cx="4176464" cy="1508955"/>
          </a:xfrm>
          <a:prstGeom prst="rect">
            <a:avLst/>
          </a:prstGeom>
          <a:no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Shape 127"/>
          <p:cNvSpPr/>
          <p:nvPr/>
        </p:nvSpPr>
        <p:spPr>
          <a:xfrm>
            <a:off x="467891" y="3732379"/>
            <a:ext cx="2837244" cy="1731144"/>
          </a:xfrm>
          <a:prstGeom prst="mathMultiply">
            <a:avLst>
              <a:gd name="adj1" fmla="val 5973"/>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sz="240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168569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80" y="165787"/>
            <a:ext cx="8229600" cy="556148"/>
          </a:xfrm>
        </p:spPr>
        <p:txBody>
          <a:bodyPr>
            <a:normAutofit fontScale="90000"/>
          </a:bodyPr>
          <a:lstStyle/>
          <a:p>
            <a:r>
              <a:rPr lang="en-US" dirty="0">
                <a:solidFill>
                  <a:schemeClr val="accent6">
                    <a:lumMod val="75000"/>
                  </a:schemeClr>
                </a:solidFill>
              </a:rPr>
              <a:t>CBOW</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50</a:t>
            </a:fld>
            <a:endParaRPr lang="el-GR"/>
          </a:p>
        </p:txBody>
      </p:sp>
      <p:sp>
        <p:nvSpPr>
          <p:cNvPr id="4" name="TextBox 3"/>
          <p:cNvSpPr txBox="1"/>
          <p:nvPr/>
        </p:nvSpPr>
        <p:spPr>
          <a:xfrm>
            <a:off x="1053603" y="856460"/>
            <a:ext cx="6995120" cy="400110"/>
          </a:xfrm>
          <a:prstGeom prst="rect">
            <a:avLst/>
          </a:prstGeom>
          <a:noFill/>
        </p:spPr>
        <p:txBody>
          <a:bodyPr wrap="square" rtlCol="0">
            <a:spAutoFit/>
          </a:bodyPr>
          <a:lstStyle/>
          <a:p>
            <a:pPr marL="0" lvl="1"/>
            <a:r>
              <a:rPr lang="en-US" sz="2000" dirty="0"/>
              <a:t>Use a window of context words to predict the center word</a:t>
            </a:r>
          </a:p>
        </p:txBody>
      </p:sp>
      <p:sp>
        <p:nvSpPr>
          <p:cNvPr id="6" name="TextBox 5"/>
          <p:cNvSpPr txBox="1"/>
          <p:nvPr/>
        </p:nvSpPr>
        <p:spPr>
          <a:xfrm>
            <a:off x="1043608" y="1315958"/>
            <a:ext cx="6551998" cy="369332"/>
          </a:xfrm>
          <a:prstGeom prst="rect">
            <a:avLst/>
          </a:prstGeom>
          <a:noFill/>
        </p:spPr>
        <p:txBody>
          <a:bodyPr wrap="square" rtlCol="0">
            <a:spAutoFit/>
          </a:bodyPr>
          <a:lstStyle/>
          <a:p>
            <a:r>
              <a:rPr lang="en-US" dirty="0"/>
              <a:t>Learn </a:t>
            </a:r>
            <a:r>
              <a:rPr lang="en-US" dirty="0">
                <a:solidFill>
                  <a:srgbClr val="FF0000"/>
                </a:solidFill>
              </a:rPr>
              <a:t>two matrices </a:t>
            </a:r>
            <a:r>
              <a:rPr lang="en-US" dirty="0"/>
              <a:t>(N size of embedding, |V| number of words)</a:t>
            </a:r>
          </a:p>
        </p:txBody>
      </p:sp>
      <p:sp>
        <p:nvSpPr>
          <p:cNvPr id="17" name="TextBox 16"/>
          <p:cNvSpPr txBox="1"/>
          <p:nvPr/>
        </p:nvSpPr>
        <p:spPr>
          <a:xfrm>
            <a:off x="6921389" y="5326080"/>
            <a:ext cx="720080" cy="369332"/>
          </a:xfrm>
          <a:prstGeom prst="rect">
            <a:avLst/>
          </a:prstGeom>
          <a:noFill/>
        </p:spPr>
        <p:txBody>
          <a:bodyPr wrap="square" rtlCol="0">
            <a:spAutoFit/>
          </a:bodyPr>
          <a:lstStyle/>
          <a:p>
            <a:r>
              <a:rPr lang="en-US" dirty="0"/>
              <a:t>|V|</a:t>
            </a:r>
            <a:endParaRPr lang="el-GR" dirty="0"/>
          </a:p>
        </p:txBody>
      </p:sp>
      <p:sp>
        <p:nvSpPr>
          <p:cNvPr id="18" name="TextBox 17"/>
          <p:cNvSpPr txBox="1"/>
          <p:nvPr/>
        </p:nvSpPr>
        <p:spPr>
          <a:xfrm>
            <a:off x="5580842" y="2403023"/>
            <a:ext cx="3425552" cy="523220"/>
          </a:xfrm>
          <a:prstGeom prst="rect">
            <a:avLst/>
          </a:prstGeom>
          <a:noFill/>
        </p:spPr>
        <p:txBody>
          <a:bodyPr wrap="square" rtlCol="0">
            <a:spAutoFit/>
          </a:bodyPr>
          <a:lstStyle/>
          <a:p>
            <a:r>
              <a:rPr lang="en-US" sz="1400" dirty="0"/>
              <a:t>Embedding of the </a:t>
            </a:r>
            <a:r>
              <a:rPr lang="en-US" sz="1400" i="1" dirty="0"/>
              <a:t>i-</a:t>
            </a:r>
            <a:r>
              <a:rPr lang="en-US" sz="1400" i="1" dirty="0" err="1"/>
              <a:t>th</a:t>
            </a:r>
            <a:r>
              <a:rPr lang="en-US" sz="1400" dirty="0"/>
              <a:t> word when center word</a:t>
            </a:r>
            <a:endParaRPr lang="el-GR" sz="1400" dirty="0"/>
          </a:p>
        </p:txBody>
      </p:sp>
      <p:grpSp>
        <p:nvGrpSpPr>
          <p:cNvPr id="29" name="Group 28"/>
          <p:cNvGrpSpPr/>
          <p:nvPr/>
        </p:nvGrpSpPr>
        <p:grpSpPr>
          <a:xfrm>
            <a:off x="5042626" y="2692316"/>
            <a:ext cx="3024336" cy="2692645"/>
            <a:chOff x="683568" y="3472659"/>
            <a:chExt cx="3024336" cy="2692645"/>
          </a:xfrm>
        </p:grpSpPr>
        <p:sp>
          <p:nvSpPr>
            <p:cNvPr id="14" name="Rectangle 13"/>
            <p:cNvSpPr/>
            <p:nvPr/>
          </p:nvSpPr>
          <p:spPr>
            <a:xfrm>
              <a:off x="683568" y="4005064"/>
              <a:ext cx="3024336"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1763688" y="3861048"/>
              <a:ext cx="21602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extBox 18"/>
            <p:cNvSpPr txBox="1"/>
            <p:nvPr/>
          </p:nvSpPr>
          <p:spPr>
            <a:xfrm>
              <a:off x="1727684" y="3472659"/>
              <a:ext cx="288032" cy="369332"/>
            </a:xfrm>
            <a:prstGeom prst="rect">
              <a:avLst/>
            </a:prstGeom>
            <a:noFill/>
          </p:spPr>
          <p:txBody>
            <a:bodyPr wrap="square" rtlCol="0">
              <a:spAutoFit/>
            </a:bodyPr>
            <a:lstStyle/>
            <a:p>
              <a:r>
                <a:rPr lang="en-US" i="1" dirty="0"/>
                <a:t>i</a:t>
              </a:r>
              <a:endParaRPr lang="el-GR" i="1" dirty="0"/>
            </a:p>
          </p:txBody>
        </p:sp>
      </p:grpSp>
      <p:sp>
        <p:nvSpPr>
          <p:cNvPr id="21" name="TextBox 20"/>
          <p:cNvSpPr txBox="1"/>
          <p:nvPr/>
        </p:nvSpPr>
        <p:spPr>
          <a:xfrm>
            <a:off x="4638078" y="4124705"/>
            <a:ext cx="277688" cy="369332"/>
          </a:xfrm>
          <a:prstGeom prst="rect">
            <a:avLst/>
          </a:prstGeom>
          <a:noFill/>
        </p:spPr>
        <p:txBody>
          <a:bodyPr wrap="square" rtlCol="0">
            <a:spAutoFit/>
          </a:bodyPr>
          <a:lstStyle/>
          <a:p>
            <a:r>
              <a:rPr lang="en-US" dirty="0"/>
              <a:t>N</a:t>
            </a:r>
            <a:endParaRPr lang="el-GR" dirty="0"/>
          </a:p>
        </p:txBody>
      </p:sp>
      <p:sp>
        <p:nvSpPr>
          <p:cNvPr id="24" name="TextBox 23"/>
          <p:cNvSpPr txBox="1"/>
          <p:nvPr/>
        </p:nvSpPr>
        <p:spPr>
          <a:xfrm>
            <a:off x="251520" y="2204864"/>
            <a:ext cx="864096" cy="584775"/>
          </a:xfrm>
          <a:prstGeom prst="rect">
            <a:avLst/>
          </a:prstGeom>
          <a:noFill/>
        </p:spPr>
        <p:txBody>
          <a:bodyPr wrap="square" rtlCol="0">
            <a:spAutoFit/>
          </a:bodyPr>
          <a:lstStyle/>
          <a:p>
            <a:r>
              <a:rPr lang="en-US" sz="3200" dirty="0"/>
              <a:t>W</a:t>
            </a:r>
            <a:endParaRPr lang="el-GR" sz="3200" dirty="0"/>
          </a:p>
        </p:txBody>
      </p:sp>
      <p:sp>
        <p:nvSpPr>
          <p:cNvPr id="25" name="TextBox 24"/>
          <p:cNvSpPr txBox="1"/>
          <p:nvPr/>
        </p:nvSpPr>
        <p:spPr>
          <a:xfrm>
            <a:off x="4778759" y="2436744"/>
            <a:ext cx="864096" cy="584775"/>
          </a:xfrm>
          <a:prstGeom prst="rect">
            <a:avLst/>
          </a:prstGeom>
          <a:noFill/>
        </p:spPr>
        <p:txBody>
          <a:bodyPr wrap="square" rtlCol="0">
            <a:spAutoFit/>
          </a:bodyPr>
          <a:lstStyle/>
          <a:p>
            <a:r>
              <a:rPr lang="en-US" sz="3200" dirty="0"/>
              <a:t>W’</a:t>
            </a:r>
            <a:endParaRPr lang="el-GR" sz="3200" dirty="0"/>
          </a:p>
        </p:txBody>
      </p:sp>
      <p:sp>
        <p:nvSpPr>
          <p:cNvPr id="16" name="TextBox 15"/>
          <p:cNvSpPr txBox="1"/>
          <p:nvPr/>
        </p:nvSpPr>
        <p:spPr>
          <a:xfrm>
            <a:off x="1620751" y="2412743"/>
            <a:ext cx="277688" cy="369332"/>
          </a:xfrm>
          <a:prstGeom prst="rect">
            <a:avLst/>
          </a:prstGeom>
          <a:noFill/>
        </p:spPr>
        <p:txBody>
          <a:bodyPr wrap="square" rtlCol="0">
            <a:spAutoFit/>
          </a:bodyPr>
          <a:lstStyle/>
          <a:p>
            <a:r>
              <a:rPr lang="en-US" dirty="0"/>
              <a:t>N</a:t>
            </a:r>
            <a:endParaRPr lang="el-GR" dirty="0"/>
          </a:p>
        </p:txBody>
      </p:sp>
      <p:sp>
        <p:nvSpPr>
          <p:cNvPr id="22" name="TextBox 21"/>
          <p:cNvSpPr txBox="1"/>
          <p:nvPr/>
        </p:nvSpPr>
        <p:spPr>
          <a:xfrm>
            <a:off x="323528" y="4344636"/>
            <a:ext cx="720080" cy="369332"/>
          </a:xfrm>
          <a:prstGeom prst="rect">
            <a:avLst/>
          </a:prstGeom>
          <a:noFill/>
        </p:spPr>
        <p:txBody>
          <a:bodyPr wrap="square" rtlCol="0">
            <a:spAutoFit/>
          </a:bodyPr>
          <a:lstStyle/>
          <a:p>
            <a:r>
              <a:rPr lang="en-US" dirty="0"/>
              <a:t>|V|</a:t>
            </a:r>
            <a:endParaRPr lang="el-GR" dirty="0"/>
          </a:p>
        </p:txBody>
      </p:sp>
      <p:sp>
        <p:nvSpPr>
          <p:cNvPr id="20" name="Rectangle 19"/>
          <p:cNvSpPr/>
          <p:nvPr/>
        </p:nvSpPr>
        <p:spPr>
          <a:xfrm rot="5400000">
            <a:off x="320673" y="3337263"/>
            <a:ext cx="3024336"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rot="5400000">
            <a:off x="1822717" y="2359318"/>
            <a:ext cx="21602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TextBox 25"/>
          <p:cNvSpPr txBox="1"/>
          <p:nvPr/>
        </p:nvSpPr>
        <p:spPr>
          <a:xfrm>
            <a:off x="356677" y="3326780"/>
            <a:ext cx="288032" cy="369332"/>
          </a:xfrm>
          <a:prstGeom prst="rect">
            <a:avLst/>
          </a:prstGeom>
          <a:noFill/>
        </p:spPr>
        <p:txBody>
          <a:bodyPr wrap="square" rtlCol="0">
            <a:spAutoFit/>
          </a:bodyPr>
          <a:lstStyle/>
          <a:p>
            <a:r>
              <a:rPr lang="en-US" i="1" dirty="0"/>
              <a:t>i</a:t>
            </a:r>
            <a:endParaRPr lang="el-GR" i="1" dirty="0"/>
          </a:p>
        </p:txBody>
      </p:sp>
      <p:sp>
        <p:nvSpPr>
          <p:cNvPr id="27" name="TextBox 26"/>
          <p:cNvSpPr txBox="1"/>
          <p:nvPr/>
        </p:nvSpPr>
        <p:spPr>
          <a:xfrm>
            <a:off x="2905986" y="3940039"/>
            <a:ext cx="1733947" cy="738664"/>
          </a:xfrm>
          <a:prstGeom prst="rect">
            <a:avLst/>
          </a:prstGeom>
          <a:noFill/>
        </p:spPr>
        <p:txBody>
          <a:bodyPr wrap="square" rtlCol="0">
            <a:spAutoFit/>
          </a:bodyPr>
          <a:lstStyle/>
          <a:p>
            <a:r>
              <a:rPr lang="en-US" sz="1400" dirty="0"/>
              <a:t>Embedding of the </a:t>
            </a:r>
            <a:r>
              <a:rPr lang="en-US" sz="1400" i="1" dirty="0"/>
              <a:t>i-</a:t>
            </a:r>
            <a:r>
              <a:rPr lang="en-US" sz="1400" i="1" dirty="0" err="1"/>
              <a:t>th</a:t>
            </a:r>
            <a:r>
              <a:rPr lang="en-US" sz="1400" dirty="0"/>
              <a:t> word when context word</a:t>
            </a:r>
            <a:endParaRPr lang="el-GR" sz="1400" dirty="0"/>
          </a:p>
        </p:txBody>
      </p:sp>
      <p:cxnSp>
        <p:nvCxnSpPr>
          <p:cNvPr id="32" name="Straight Arrow Connector 31"/>
          <p:cNvCxnSpPr/>
          <p:nvPr/>
        </p:nvCxnSpPr>
        <p:spPr>
          <a:xfrm flipH="1" flipV="1">
            <a:off x="3193853" y="3511446"/>
            <a:ext cx="288032" cy="428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554794" y="2597409"/>
            <a:ext cx="599499" cy="48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42732" y="5961135"/>
            <a:ext cx="3014341" cy="646331"/>
          </a:xfrm>
          <a:prstGeom prst="rect">
            <a:avLst/>
          </a:prstGeom>
          <a:noFill/>
        </p:spPr>
        <p:txBody>
          <a:bodyPr wrap="square" rtlCol="0">
            <a:spAutoFit/>
          </a:bodyPr>
          <a:lstStyle/>
          <a:p>
            <a:r>
              <a:rPr lang="en-US" dirty="0"/>
              <a:t>|V| x N context </a:t>
            </a:r>
            <a:r>
              <a:rPr lang="en-US" dirty="0" err="1"/>
              <a:t>embeddings</a:t>
            </a:r>
            <a:endParaRPr lang="en-US" dirty="0"/>
          </a:p>
          <a:p>
            <a:r>
              <a:rPr lang="en-US" dirty="0"/>
              <a:t>when </a:t>
            </a:r>
            <a:r>
              <a:rPr lang="en-US" i="1" u="sng" dirty="0">
                <a:solidFill>
                  <a:schemeClr val="tx2">
                    <a:lumMod val="60000"/>
                    <a:lumOff val="40000"/>
                  </a:schemeClr>
                </a:solidFill>
              </a:rPr>
              <a:t>input</a:t>
            </a:r>
          </a:p>
        </p:txBody>
      </p:sp>
      <p:sp>
        <p:nvSpPr>
          <p:cNvPr id="7" name="TextBox 6"/>
          <p:cNvSpPr txBox="1"/>
          <p:nvPr/>
        </p:nvSpPr>
        <p:spPr>
          <a:xfrm>
            <a:off x="5258650" y="5732040"/>
            <a:ext cx="2808312" cy="646331"/>
          </a:xfrm>
          <a:prstGeom prst="rect">
            <a:avLst/>
          </a:prstGeom>
          <a:noFill/>
        </p:spPr>
        <p:txBody>
          <a:bodyPr wrap="square" rtlCol="0">
            <a:spAutoFit/>
          </a:bodyPr>
          <a:lstStyle/>
          <a:p>
            <a:r>
              <a:rPr lang="en-US" dirty="0"/>
              <a:t>N x |V|  center </a:t>
            </a:r>
            <a:r>
              <a:rPr lang="en-US" dirty="0" err="1"/>
              <a:t>embeddings</a:t>
            </a:r>
            <a:endParaRPr lang="en-US" dirty="0"/>
          </a:p>
          <a:p>
            <a:r>
              <a:rPr lang="en-US" dirty="0"/>
              <a:t>when </a:t>
            </a:r>
            <a:r>
              <a:rPr lang="en-US" i="1" u="sng" dirty="0">
                <a:solidFill>
                  <a:schemeClr val="tx2">
                    <a:lumMod val="60000"/>
                    <a:lumOff val="40000"/>
                  </a:schemeClr>
                </a:solidFill>
              </a:rPr>
              <a:t>output</a:t>
            </a:r>
            <a:endParaRPr lang="el-GR" i="1" u="sng" dirty="0">
              <a:solidFill>
                <a:schemeClr val="tx2">
                  <a:lumMod val="60000"/>
                  <a:lumOff val="40000"/>
                </a:schemeClr>
              </a:solidFill>
            </a:endParaRPr>
          </a:p>
        </p:txBody>
      </p:sp>
    </p:spTree>
    <p:extLst>
      <p:ext uri="{BB962C8B-B14F-4D97-AF65-F5344CB8AC3E}">
        <p14:creationId xmlns:p14="http://schemas.microsoft.com/office/powerpoint/2010/main" val="2297697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78" y="116632"/>
            <a:ext cx="8229600" cy="490066"/>
          </a:xfrm>
        </p:spPr>
        <p:txBody>
          <a:bodyPr>
            <a:normAutofit fontScale="90000"/>
          </a:bodyPr>
          <a:lstStyle/>
          <a:p>
            <a:r>
              <a:rPr lang="en-US" dirty="0">
                <a:solidFill>
                  <a:schemeClr val="accent6">
                    <a:lumMod val="75000"/>
                  </a:schemeClr>
                </a:solidFill>
              </a:rPr>
              <a:t>CBOW</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51</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343011" y="828564"/>
                <a:ext cx="8432333" cy="5220083"/>
              </a:xfrm>
              <a:prstGeom prst="rect">
                <a:avLst/>
              </a:prstGeom>
              <a:noFill/>
            </p:spPr>
            <p:txBody>
              <a:bodyPr wrap="square" rtlCol="0">
                <a:spAutoFit/>
              </a:bodyPr>
              <a:lstStyle/>
              <a:p>
                <a:r>
                  <a:rPr lang="en-US" dirty="0"/>
                  <a:t>Given </a:t>
                </a:r>
                <a:r>
                  <a:rPr lang="en-US" dirty="0">
                    <a:solidFill>
                      <a:schemeClr val="accent6">
                        <a:lumMod val="75000"/>
                      </a:schemeClr>
                    </a:solidFill>
                  </a:rPr>
                  <a:t>window size </a:t>
                </a:r>
                <a:r>
                  <a:rPr lang="en-US" i="1" dirty="0">
                    <a:solidFill>
                      <a:schemeClr val="accent6">
                        <a:lumMod val="75000"/>
                      </a:schemeClr>
                    </a:solidFill>
                  </a:rPr>
                  <a:t>m</a:t>
                </a:r>
              </a:p>
              <a:p>
                <a14:m>
                  <m:oMath xmlns:m="http://schemas.openxmlformats.org/officeDocument/2006/math">
                    <m:sSup>
                      <m:sSupPr>
                        <m:ctrlPr>
                          <a:rPr lang="en-US" i="1" smtClean="0">
                            <a:solidFill>
                              <a:schemeClr val="accent6">
                                <a:lumMod val="75000"/>
                              </a:schemeClr>
                            </a:solidFill>
                            <a:latin typeface="Cambria Math" panose="02040503050406030204" pitchFamily="18" charset="0"/>
                          </a:rPr>
                        </m:ctrlPr>
                      </m:sSupPr>
                      <m:e>
                        <m:r>
                          <a:rPr lang="en-US" b="0" i="1" smtClean="0">
                            <a:solidFill>
                              <a:schemeClr val="accent6">
                                <a:lumMod val="75000"/>
                              </a:schemeClr>
                            </a:solidFill>
                            <a:latin typeface="Cambria Math" panose="02040503050406030204" pitchFamily="18" charset="0"/>
                          </a:rPr>
                          <m:t>𝑥</m:t>
                        </m:r>
                      </m:e>
                      <m:sup>
                        <m:r>
                          <a:rPr lang="en-US" b="0" i="1" smtClean="0">
                            <a:solidFill>
                              <a:schemeClr val="accent6">
                                <a:lumMod val="75000"/>
                              </a:schemeClr>
                            </a:solidFill>
                            <a:latin typeface="Cambria Math" panose="02040503050406030204" pitchFamily="18" charset="0"/>
                          </a:rPr>
                          <m:t>(</m:t>
                        </m:r>
                        <m:r>
                          <a:rPr lang="en-US" b="0" i="1" smtClean="0">
                            <a:solidFill>
                              <a:schemeClr val="accent6">
                                <a:lumMod val="75000"/>
                              </a:schemeClr>
                            </a:solidFill>
                            <a:latin typeface="Cambria Math" panose="02040503050406030204" pitchFamily="18" charset="0"/>
                          </a:rPr>
                          <m:t>𝑐</m:t>
                        </m:r>
                        <m:r>
                          <a:rPr lang="en-US" b="0" i="1" smtClean="0">
                            <a:solidFill>
                              <a:schemeClr val="accent6">
                                <a:lumMod val="75000"/>
                              </a:schemeClr>
                            </a:solidFill>
                            <a:latin typeface="Cambria Math" panose="02040503050406030204" pitchFamily="18" charset="0"/>
                          </a:rPr>
                          <m:t>)</m:t>
                        </m:r>
                      </m:sup>
                    </m:sSup>
                  </m:oMath>
                </a14:m>
                <a:r>
                  <a:rPr lang="en-US" dirty="0"/>
                  <a:t> one hot vector for context words, </a:t>
                </a:r>
                <a:r>
                  <a:rPr lang="en-US" i="1" dirty="0">
                    <a:solidFill>
                      <a:schemeClr val="accent6">
                        <a:lumMod val="75000"/>
                      </a:schemeClr>
                    </a:solidFill>
                  </a:rPr>
                  <a:t>y</a:t>
                </a:r>
                <a:r>
                  <a:rPr lang="en-US" dirty="0"/>
                  <a:t> one hot vector for the center word</a:t>
                </a:r>
              </a:p>
              <a:p>
                <a:endParaRPr lang="en-US" dirty="0"/>
              </a:p>
              <a:p>
                <a:r>
                  <a:rPr lang="en-US" dirty="0"/>
                  <a:t>1. Input: the </a:t>
                </a:r>
                <a:r>
                  <a:rPr lang="en-US" i="1" dirty="0">
                    <a:solidFill>
                      <a:schemeClr val="accent2">
                        <a:lumMod val="75000"/>
                      </a:schemeClr>
                    </a:solidFill>
                  </a:rPr>
                  <a:t>one hot vectors </a:t>
                </a:r>
                <a:r>
                  <a:rPr lang="en-US" dirty="0"/>
                  <a:t>for the </a:t>
                </a:r>
                <a:r>
                  <a:rPr lang="en-US" i="1" dirty="0"/>
                  <a:t>2m</a:t>
                </a:r>
                <a:r>
                  <a:rPr lang="en-US" dirty="0"/>
                  <a:t> context words</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sup>
                    </m:sSup>
                  </m:oMath>
                </a14:m>
                <a:r>
                  <a:rPr lang="en-US" dirty="0"/>
                  <a:t>,  …,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1)</m:t>
                        </m:r>
                      </m:sup>
                    </m:sSup>
                  </m:oMath>
                </a14:m>
                <a:r>
                  <a:rPr lang="en-US" dirty="0"/>
                  <a:t>, …,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sup>
                    </m:sSup>
                  </m:oMath>
                </a14:m>
                <a:endParaRPr lang="en-US" dirty="0"/>
              </a:p>
              <a:p>
                <a:endParaRPr lang="en-US" dirty="0"/>
              </a:p>
              <a:p>
                <a:r>
                  <a:rPr lang="en-US" dirty="0"/>
                  <a:t>2. Compute the </a:t>
                </a:r>
                <a:r>
                  <a:rPr lang="en-US" i="1" dirty="0" err="1">
                    <a:solidFill>
                      <a:schemeClr val="accent2">
                        <a:lumMod val="75000"/>
                      </a:schemeClr>
                    </a:solidFill>
                  </a:rPr>
                  <a:t>embeddings</a:t>
                </a:r>
                <a:r>
                  <a:rPr lang="en-US" i="1" dirty="0"/>
                  <a:t> of the context words</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𝑚</m:t>
                        </m:r>
                      </m:sub>
                    </m:sSub>
                    <m:sSup>
                      <m:sSupPr>
                        <m:ctrlPr>
                          <a:rPr lang="en-US" i="1">
                            <a:latin typeface="Cambria Math" panose="02040503050406030204" pitchFamily="18" charset="0"/>
                          </a:rPr>
                        </m:ctrlPr>
                      </m:sSupPr>
                      <m:e>
                        <m:r>
                          <a:rPr lang="en-US" b="0" i="1" smtClean="0">
                            <a:latin typeface="Cambria Math" panose="02040503050406030204" pitchFamily="18" charset="0"/>
                          </a:rPr>
                          <m:t>=</m:t>
                        </m:r>
                        <m:r>
                          <a:rPr lang="en-US" b="0" i="1" smtClean="0">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sup>
                    </m:sSup>
                  </m:oMath>
                </a14:m>
                <a:r>
                  <a:rPr lang="en-US" dirty="0"/>
                  <a:t>,  …,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i="1">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−1)</m:t>
                        </m:r>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b="0" i="1" smtClean="0">
                            <a:latin typeface="Cambria Math" panose="02040503050406030204" pitchFamily="18" charset="0"/>
                          </a:rPr>
                          <m:t>+1</m:t>
                        </m:r>
                      </m:sub>
                    </m:sSub>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+1</m:t>
                        </m:r>
                        <m:r>
                          <a:rPr lang="en-US" i="1">
                            <a:latin typeface="Cambria Math" panose="02040503050406030204" pitchFamily="18" charset="0"/>
                          </a:rPr>
                          <m:t>)</m:t>
                        </m:r>
                      </m:sup>
                    </m:sSup>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𝑣</m:t>
                        </m:r>
                      </m:e>
                      <m:sub>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𝑚</m:t>
                        </m:r>
                      </m:sub>
                    </m:sSub>
                    <m:sSup>
                      <m:sSupPr>
                        <m:ctrlPr>
                          <a:rPr lang="en-US" i="1">
                            <a:latin typeface="Cambria Math" panose="02040503050406030204" pitchFamily="18" charset="0"/>
                          </a:rPr>
                        </m:ctrlPr>
                      </m:sSupPr>
                      <m:e>
                        <m:r>
                          <a:rPr lang="en-US" i="1">
                            <a:latin typeface="Cambria Math" panose="02040503050406030204" pitchFamily="18" charset="0"/>
                          </a:rPr>
                          <m:t>=</m:t>
                        </m:r>
                        <m:r>
                          <a:rPr lang="en-US" i="1">
                            <a:latin typeface="Cambria Math" panose="02040503050406030204" pitchFamily="18" charset="0"/>
                          </a:rPr>
                          <m:t>𝑊𝑥</m:t>
                        </m:r>
                      </m:e>
                      <m:sup>
                        <m:r>
                          <a:rPr lang="en-US" i="1">
                            <a:latin typeface="Cambria Math" panose="02040503050406030204" pitchFamily="18" charset="0"/>
                          </a:rPr>
                          <m:t>(</m:t>
                        </m:r>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sup>
                    </m:sSup>
                  </m:oMath>
                </a14:m>
                <a:endParaRPr lang="en-US" dirty="0"/>
              </a:p>
              <a:p>
                <a:r>
                  <a:rPr lang="en-US" dirty="0"/>
                  <a:t> </a:t>
                </a:r>
              </a:p>
              <a:p>
                <a:r>
                  <a:rPr lang="en-US" dirty="0"/>
                  <a:t>3. </a:t>
                </a:r>
                <a:r>
                  <a:rPr lang="en-US" i="1" dirty="0">
                    <a:solidFill>
                      <a:schemeClr val="accent2">
                        <a:lumMod val="75000"/>
                      </a:schemeClr>
                    </a:solidFill>
                  </a:rPr>
                  <a:t>Average </a:t>
                </a:r>
                <a:r>
                  <a:rPr lang="en-US" dirty="0"/>
                  <a:t>these vectors</a:t>
                </a:r>
              </a:p>
              <a:p>
                <a14:m>
                  <m:oMath xmlns:m="http://schemas.openxmlformats.org/officeDocument/2006/math">
                    <m:acc>
                      <m:accPr>
                        <m:chr m:val="̂"/>
                        <m:ctrlPr>
                          <a:rPr lang="en-GB" i="1" smtClean="0">
                            <a:latin typeface="Cambria Math" panose="02040503050406030204" pitchFamily="18" charset="0"/>
                          </a:rPr>
                        </m:ctrlPr>
                      </m:accPr>
                      <m:e>
                        <m:r>
                          <a:rPr lang="en-US" b="0" i="1" smtClean="0">
                            <a:latin typeface="Cambria Math" panose="02040503050406030204" pitchFamily="18" charset="0"/>
                          </a:rPr>
                          <m:t>𝑣</m:t>
                        </m:r>
                      </m:e>
                    </m:acc>
                  </m:oMath>
                </a14:m>
                <a:r>
                  <a:rPr lang="el-GR" dirty="0"/>
                  <a:t> = </a:t>
                </a:r>
                <a14:m>
                  <m:oMath xmlns:m="http://schemas.openxmlformats.org/officeDocument/2006/math">
                    <m:f>
                      <m:fPr>
                        <m:ctrlPr>
                          <a:rPr lang="el-GR" i="1" smtClean="0">
                            <a:latin typeface="Cambria Math" panose="02040503050406030204" pitchFamily="18" charset="0"/>
                          </a:rPr>
                        </m:ctrlPr>
                      </m:fPr>
                      <m:num>
                        <m:sSub>
                          <m:sSubPr>
                            <m:ctrlPr>
                              <a:rPr lang="el-GR"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𝑚</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i="1">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b="0" i="1" smtClean="0">
                                <a:latin typeface="Cambria Math" panose="02040503050406030204" pitchFamily="18" charset="0"/>
                              </a:rPr>
                              <m:t>𝑣</m:t>
                            </m:r>
                          </m:e>
                          <m:sub>
                            <m:r>
                              <a:rPr lang="en-US" i="1">
                                <a:latin typeface="Cambria Math" panose="02040503050406030204" pitchFamily="18" charset="0"/>
                              </a:rPr>
                              <m:t>𝑐</m:t>
                            </m:r>
                            <m:r>
                              <a:rPr lang="en-US" b="0" i="1" smtClean="0">
                                <a:latin typeface="Cambria Math" panose="02040503050406030204" pitchFamily="18" charset="0"/>
                              </a:rPr>
                              <m:t>+</m:t>
                            </m:r>
                            <m:r>
                              <a:rPr lang="en-US" i="1">
                                <a:latin typeface="Cambria Math" panose="02040503050406030204" pitchFamily="18" charset="0"/>
                              </a:rPr>
                              <m:t>𝑚</m:t>
                            </m:r>
                          </m:sub>
                        </m:sSub>
                      </m:num>
                      <m:den>
                        <m:r>
                          <a:rPr lang="en-US" b="0" i="1" smtClean="0">
                            <a:latin typeface="Cambria Math" panose="02040503050406030204" pitchFamily="18" charset="0"/>
                          </a:rPr>
                          <m:t>2</m:t>
                        </m:r>
                        <m:r>
                          <a:rPr lang="en-US" b="0" i="1" smtClean="0">
                            <a:latin typeface="Cambria Math" panose="02040503050406030204" pitchFamily="18" charset="0"/>
                          </a:rPr>
                          <m:t>𝑚</m:t>
                        </m:r>
                      </m:den>
                    </m:f>
                  </m:oMath>
                </a14:m>
                <a:r>
                  <a:rPr lang="en-US" dirty="0"/>
                  <a:t>, </a:t>
                </a:r>
                <a14:m>
                  <m:oMath xmlns:m="http://schemas.openxmlformats.org/officeDocument/2006/math">
                    <m:acc>
                      <m:accPr>
                        <m:chr m:val="̂"/>
                        <m:ctrlPr>
                          <a:rPr lang="el-GR" i="1" dirty="0" smtClean="0">
                            <a:latin typeface="Cambria Math" panose="02040503050406030204" pitchFamily="18" charset="0"/>
                          </a:rPr>
                        </m:ctrlPr>
                      </m:accPr>
                      <m:e>
                        <m:r>
                          <a:rPr lang="en-US" b="0" i="1" dirty="0" smtClean="0">
                            <a:latin typeface="Cambria Math" panose="02040503050406030204" pitchFamily="18" charset="0"/>
                          </a:rPr>
                          <m:t>𝑣</m:t>
                        </m:r>
                      </m:e>
                    </m:acc>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𝑁</m:t>
                        </m:r>
                      </m:sup>
                    </m:sSup>
                  </m:oMath>
                </a14:m>
                <a:endParaRPr lang="en-US" dirty="0"/>
              </a:p>
              <a:p>
                <a:endParaRPr lang="en-US" dirty="0"/>
              </a:p>
              <a:p>
                <a:r>
                  <a:rPr lang="en-US" dirty="0"/>
                  <a:t>4. Generate a </a:t>
                </a:r>
                <a:r>
                  <a:rPr lang="en-US" i="1" dirty="0">
                    <a:solidFill>
                      <a:schemeClr val="accent2">
                        <a:lumMod val="75000"/>
                      </a:schemeClr>
                    </a:solidFill>
                  </a:rPr>
                  <a:t>score</a:t>
                </a:r>
                <a:r>
                  <a:rPr lang="en-US" i="1" dirty="0"/>
                  <a:t> vector </a:t>
                </a:r>
              </a:p>
              <a:p>
                <a:r>
                  <a:rPr lang="en-US" dirty="0"/>
                  <a:t>z = W’</a:t>
                </a:r>
                <a:r>
                  <a:rPr lang="en-GB" dirty="0"/>
                  <a:t> </a:t>
                </a:r>
                <a14:m>
                  <m:oMath xmlns:m="http://schemas.openxmlformats.org/officeDocument/2006/math">
                    <m:acc>
                      <m:accPr>
                        <m:chr m:val="̂"/>
                        <m:ctrlPr>
                          <a:rPr lang="en-GB" i="1">
                            <a:latin typeface="Cambria Math" panose="02040503050406030204" pitchFamily="18" charset="0"/>
                          </a:rPr>
                        </m:ctrlPr>
                      </m:accPr>
                      <m:e>
                        <m:r>
                          <a:rPr lang="en-US" b="0" i="1" smtClean="0">
                            <a:latin typeface="Cambria Math" panose="02040503050406030204" pitchFamily="18" charset="0"/>
                          </a:rPr>
                          <m:t>𝑣</m:t>
                        </m:r>
                      </m:e>
                    </m:acc>
                  </m:oMath>
                </a14:m>
                <a:r>
                  <a:rPr lang="el-GR" dirty="0"/>
                  <a:t> </a:t>
                </a:r>
                <a:r>
                  <a:rPr lang="el-GR" i="1" dirty="0"/>
                  <a:t> </a:t>
                </a:r>
                <a:endParaRPr lang="en-US" i="1" dirty="0"/>
              </a:p>
              <a:p>
                <a:r>
                  <a:rPr lang="en-US" dirty="0"/>
                  <a:t>dot product, (embedding of center word) similar vectors close to each other</a:t>
                </a:r>
              </a:p>
              <a:p>
                <a:endParaRPr lang="en-US" dirty="0"/>
              </a:p>
              <a:p>
                <a:r>
                  <a:rPr lang="en-US" dirty="0"/>
                  <a:t>5. Turn the </a:t>
                </a:r>
                <a:r>
                  <a:rPr lang="en-US" i="1" dirty="0"/>
                  <a:t>score vector to probabilities</a:t>
                </a:r>
              </a:p>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a14:m>
                <a:r>
                  <a:rPr lang="en-US" dirty="0"/>
                  <a:t> = </a:t>
                </a:r>
                <a:r>
                  <a:rPr lang="en-US" i="1" dirty="0" err="1"/>
                  <a:t>softmax</a:t>
                </a:r>
                <a:r>
                  <a:rPr lang="en-US" i="1" dirty="0"/>
                  <a:t>(z)</a:t>
                </a:r>
              </a:p>
            </p:txBody>
          </p:sp>
        </mc:Choice>
        <mc:Fallback xmlns="">
          <p:sp>
            <p:nvSpPr>
              <p:cNvPr id="4" name="TextBox 3"/>
              <p:cNvSpPr txBox="1">
                <a:spLocks noRot="1" noChangeAspect="1" noMove="1" noResize="1" noEditPoints="1" noAdjustHandles="1" noChangeArrowheads="1" noChangeShapeType="1" noTextEdit="1"/>
              </p:cNvSpPr>
              <p:nvPr/>
            </p:nvSpPr>
            <p:spPr>
              <a:xfrm>
                <a:off x="343011" y="828564"/>
                <a:ext cx="8432333" cy="5220083"/>
              </a:xfrm>
              <a:prstGeom prst="rect">
                <a:avLst/>
              </a:prstGeom>
              <a:blipFill rotWithShape="0">
                <a:blip r:embed="rId2"/>
                <a:stretch>
                  <a:fillRect l="-578" t="-701" b="-935"/>
                </a:stretch>
              </a:blipFill>
            </p:spPr>
            <p:txBody>
              <a:bodyPr/>
              <a:lstStyle/>
              <a:p>
                <a:r>
                  <a:rPr lang="el-GR">
                    <a:noFill/>
                  </a:rPr>
                  <a:t> </a:t>
                </a:r>
              </a:p>
            </p:txBody>
          </p:sp>
        </mc:Fallback>
      </mc:AlternateContent>
      <p:sp>
        <p:nvSpPr>
          <p:cNvPr id="5" name="Rectangle 4"/>
          <p:cNvSpPr/>
          <p:nvPr/>
        </p:nvSpPr>
        <p:spPr>
          <a:xfrm>
            <a:off x="251520" y="6188676"/>
            <a:ext cx="6696744" cy="369332"/>
          </a:xfrm>
          <a:prstGeom prst="rect">
            <a:avLst/>
          </a:prstGeom>
        </p:spPr>
        <p:txBody>
          <a:bodyPr wrap="square">
            <a:spAutoFit/>
          </a:bodyPr>
          <a:lstStyle/>
          <a:p>
            <a:r>
              <a:rPr lang="en-US" dirty="0">
                <a:solidFill>
                  <a:schemeClr val="accent3">
                    <a:lumMod val="75000"/>
                  </a:schemeClr>
                </a:solidFill>
              </a:rPr>
              <a:t>We want this to be close to 1 for the center word</a:t>
            </a:r>
          </a:p>
        </p:txBody>
      </p:sp>
    </p:spTree>
    <p:extLst>
      <p:ext uri="{BB962C8B-B14F-4D97-AF65-F5344CB8AC3E}">
        <p14:creationId xmlns:p14="http://schemas.microsoft.com/office/powerpoint/2010/main" val="365941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52</a:t>
            </a:fld>
            <a:endParaRPr lang="el-GR"/>
          </a:p>
        </p:txBody>
      </p:sp>
      <p:pic>
        <p:nvPicPr>
          <p:cNvPr id="4" name="Picture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23928" y="1700808"/>
            <a:ext cx="3784607" cy="4068846"/>
          </a:xfrm>
          <a:prstGeom prst="rect">
            <a:avLst/>
          </a:prstGeom>
        </p:spPr>
      </p:pic>
      <p:cxnSp>
        <p:nvCxnSpPr>
          <p:cNvPr id="5" name="Straight Arrow Connector 4"/>
          <p:cNvCxnSpPr/>
          <p:nvPr/>
        </p:nvCxnSpPr>
        <p:spPr>
          <a:xfrm>
            <a:off x="3772385" y="3204253"/>
            <a:ext cx="1877568" cy="457200"/>
          </a:xfrm>
          <a:prstGeom prst="straightConnector1">
            <a:avLst/>
          </a:prstGeom>
          <a:ln w="635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92828" y="2584235"/>
            <a:ext cx="2993127" cy="1077218"/>
          </a:xfrm>
          <a:prstGeom prst="rect">
            <a:avLst/>
          </a:prstGeom>
          <a:noFill/>
        </p:spPr>
        <p:txBody>
          <a:bodyPr wrap="none" rtlCol="0">
            <a:spAutoFit/>
          </a:bodyPr>
          <a:lstStyle/>
          <a:p>
            <a:r>
              <a:rPr lang="en-US" sz="3200" b="1" i="1" dirty="0">
                <a:solidFill>
                  <a:schemeClr val="accent4"/>
                </a:solidFill>
                <a:latin typeface="+mn-lt"/>
              </a:rPr>
              <a:t>Exponentiate to</a:t>
            </a:r>
            <a:br>
              <a:rPr lang="en-US" sz="3200" b="1" i="1" dirty="0">
                <a:solidFill>
                  <a:schemeClr val="accent4"/>
                </a:solidFill>
                <a:latin typeface="+mn-lt"/>
              </a:rPr>
            </a:br>
            <a:r>
              <a:rPr lang="en-US" sz="3200" b="1" i="1" dirty="0">
                <a:solidFill>
                  <a:schemeClr val="accent4"/>
                </a:solidFill>
                <a:latin typeface="+mn-lt"/>
              </a:rPr>
              <a:t>make positive</a:t>
            </a:r>
          </a:p>
        </p:txBody>
      </p:sp>
      <p:cxnSp>
        <p:nvCxnSpPr>
          <p:cNvPr id="7" name="Straight Arrow Connector 6"/>
          <p:cNvCxnSpPr/>
          <p:nvPr/>
        </p:nvCxnSpPr>
        <p:spPr>
          <a:xfrm flipV="1">
            <a:off x="3831881" y="5315052"/>
            <a:ext cx="1616904" cy="38621"/>
          </a:xfrm>
          <a:prstGeom prst="straightConnector1">
            <a:avLst/>
          </a:prstGeom>
          <a:ln w="635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45228" y="4768635"/>
            <a:ext cx="2978701" cy="1077218"/>
          </a:xfrm>
          <a:prstGeom prst="rect">
            <a:avLst/>
          </a:prstGeom>
          <a:noFill/>
        </p:spPr>
        <p:txBody>
          <a:bodyPr wrap="none" rtlCol="0">
            <a:spAutoFit/>
          </a:bodyPr>
          <a:lstStyle/>
          <a:p>
            <a:r>
              <a:rPr lang="en-US" sz="3200" b="1" i="1" dirty="0">
                <a:solidFill>
                  <a:schemeClr val="accent2"/>
                </a:solidFill>
                <a:latin typeface="+mn-lt"/>
              </a:rPr>
              <a:t>Normalize to</a:t>
            </a:r>
            <a:br>
              <a:rPr lang="en-US" sz="3200" b="1" i="1" dirty="0">
                <a:solidFill>
                  <a:schemeClr val="accent2"/>
                </a:solidFill>
                <a:latin typeface="+mn-lt"/>
              </a:rPr>
            </a:br>
            <a:r>
              <a:rPr lang="en-US" sz="3200" b="1" i="1" dirty="0">
                <a:solidFill>
                  <a:schemeClr val="accent2"/>
                </a:solidFill>
                <a:latin typeface="+mn-lt"/>
              </a:rPr>
              <a:t>give probability</a:t>
            </a:r>
          </a:p>
        </p:txBody>
      </p:sp>
    </p:spTree>
    <p:extLst>
      <p:ext uri="{BB962C8B-B14F-4D97-AF65-F5344CB8AC3E}">
        <p14:creationId xmlns:p14="http://schemas.microsoft.com/office/powerpoint/2010/main" val="13655912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525963"/>
          </a:xfrm>
        </p:spPr>
        <p:txBody>
          <a:bodyPr/>
          <a:lstStyle/>
          <a:p>
            <a:r>
              <a:rPr lang="en-US" dirty="0"/>
              <a:t>E.g. “The cat </a:t>
            </a:r>
            <a:r>
              <a:rPr lang="en-US" dirty="0">
                <a:solidFill>
                  <a:schemeClr val="accent2">
                    <a:lumMod val="75000"/>
                  </a:schemeClr>
                </a:solidFill>
              </a:rPr>
              <a:t>sat</a:t>
            </a:r>
            <a:r>
              <a:rPr lang="en-US" dirty="0"/>
              <a:t> on floor”</a:t>
            </a:r>
          </a:p>
          <a:p>
            <a:pPr lvl="1"/>
            <a:r>
              <a:rPr lang="en-US" dirty="0"/>
              <a:t>Window size = 2</a:t>
            </a:r>
          </a:p>
        </p:txBody>
      </p:sp>
      <p:sp>
        <p:nvSpPr>
          <p:cNvPr id="4" name="Slide Number Placeholder 3"/>
          <p:cNvSpPr>
            <a:spLocks noGrp="1"/>
          </p:cNvSpPr>
          <p:nvPr>
            <p:ph type="sldNum" sz="quarter" idx="12"/>
          </p:nvPr>
        </p:nvSpPr>
        <p:spPr/>
        <p:txBody>
          <a:bodyPr/>
          <a:lstStyle/>
          <a:p>
            <a:fld id="{330EA680-D336-4FF7-8B7A-9848BB0A1C32}" type="slidenum">
              <a:rPr lang="en-US" smtClean="0"/>
              <a:pPr/>
              <a:t>53</a:t>
            </a:fld>
            <a:endParaRPr lang="en-US" dirty="0"/>
          </a:p>
        </p:txBody>
      </p:sp>
      <p:pic>
        <p:nvPicPr>
          <p:cNvPr id="5" name="Picture 4"/>
          <p:cNvPicPr>
            <a:picLocks noChangeAspect="1"/>
          </p:cNvPicPr>
          <p:nvPr/>
        </p:nvPicPr>
        <p:blipFill>
          <a:blip r:embed="rId2"/>
          <a:stretch>
            <a:fillRect/>
          </a:stretch>
        </p:blipFill>
        <p:spPr>
          <a:xfrm>
            <a:off x="3612953" y="2893918"/>
            <a:ext cx="2159198" cy="2517473"/>
          </a:xfrm>
          <a:prstGeom prst="rect">
            <a:avLst/>
          </a:prstGeom>
        </p:spPr>
      </p:pic>
      <p:sp>
        <p:nvSpPr>
          <p:cNvPr id="6" name="TextBox 5"/>
          <p:cNvSpPr txBox="1"/>
          <p:nvPr/>
        </p:nvSpPr>
        <p:spPr>
          <a:xfrm>
            <a:off x="3093244" y="3225403"/>
            <a:ext cx="360996" cy="248209"/>
          </a:xfrm>
          <a:prstGeom prst="rect">
            <a:avLst/>
          </a:prstGeom>
          <a:noFill/>
        </p:spPr>
        <p:txBody>
          <a:bodyPr wrap="none" rtlCol="0">
            <a:spAutoFit/>
          </a:bodyPr>
          <a:lstStyle/>
          <a:p>
            <a:r>
              <a:rPr lang="en-US" sz="1013" dirty="0">
                <a:solidFill>
                  <a:srgbClr val="FF0000"/>
                </a:solidFill>
              </a:rPr>
              <a:t>the</a:t>
            </a:r>
          </a:p>
        </p:txBody>
      </p:sp>
      <p:sp>
        <p:nvSpPr>
          <p:cNvPr id="7" name="TextBox 6"/>
          <p:cNvSpPr txBox="1"/>
          <p:nvPr/>
        </p:nvSpPr>
        <p:spPr>
          <a:xfrm>
            <a:off x="3093244" y="3702249"/>
            <a:ext cx="344966" cy="248209"/>
          </a:xfrm>
          <a:prstGeom prst="rect">
            <a:avLst/>
          </a:prstGeom>
          <a:noFill/>
        </p:spPr>
        <p:txBody>
          <a:bodyPr wrap="none" rtlCol="0">
            <a:spAutoFit/>
          </a:bodyPr>
          <a:lstStyle/>
          <a:p>
            <a:r>
              <a:rPr lang="en-US" sz="1013" dirty="0">
                <a:solidFill>
                  <a:srgbClr val="FF0000"/>
                </a:solidFill>
              </a:rPr>
              <a:t>cat</a:t>
            </a:r>
          </a:p>
        </p:txBody>
      </p:sp>
      <p:sp>
        <p:nvSpPr>
          <p:cNvPr id="8" name="TextBox 7"/>
          <p:cNvSpPr txBox="1"/>
          <p:nvPr/>
        </p:nvSpPr>
        <p:spPr>
          <a:xfrm>
            <a:off x="3090995" y="4598923"/>
            <a:ext cx="322524" cy="248209"/>
          </a:xfrm>
          <a:prstGeom prst="rect">
            <a:avLst/>
          </a:prstGeom>
          <a:noFill/>
        </p:spPr>
        <p:txBody>
          <a:bodyPr wrap="none" rtlCol="0">
            <a:spAutoFit/>
          </a:bodyPr>
          <a:lstStyle/>
          <a:p>
            <a:r>
              <a:rPr lang="en-US" sz="1013" dirty="0">
                <a:solidFill>
                  <a:srgbClr val="FF0000"/>
                </a:solidFill>
              </a:rPr>
              <a:t>on</a:t>
            </a:r>
          </a:p>
        </p:txBody>
      </p:sp>
      <p:sp>
        <p:nvSpPr>
          <p:cNvPr id="9" name="TextBox 8"/>
          <p:cNvSpPr txBox="1"/>
          <p:nvPr/>
        </p:nvSpPr>
        <p:spPr>
          <a:xfrm>
            <a:off x="3093245" y="5036076"/>
            <a:ext cx="437940" cy="248209"/>
          </a:xfrm>
          <a:prstGeom prst="rect">
            <a:avLst/>
          </a:prstGeom>
          <a:noFill/>
        </p:spPr>
        <p:txBody>
          <a:bodyPr wrap="none" rtlCol="0">
            <a:spAutoFit/>
          </a:bodyPr>
          <a:lstStyle/>
          <a:p>
            <a:r>
              <a:rPr lang="en-US" sz="1013" dirty="0">
                <a:solidFill>
                  <a:srgbClr val="FF0000"/>
                </a:solidFill>
              </a:rPr>
              <a:t>floor</a:t>
            </a:r>
          </a:p>
        </p:txBody>
      </p:sp>
      <p:sp>
        <p:nvSpPr>
          <p:cNvPr id="10" name="TextBox 9"/>
          <p:cNvSpPr txBox="1"/>
          <p:nvPr/>
        </p:nvSpPr>
        <p:spPr>
          <a:xfrm>
            <a:off x="6204047" y="4152655"/>
            <a:ext cx="341760" cy="248209"/>
          </a:xfrm>
          <a:prstGeom prst="rect">
            <a:avLst/>
          </a:prstGeom>
          <a:noFill/>
        </p:spPr>
        <p:txBody>
          <a:bodyPr wrap="none" rtlCol="0">
            <a:spAutoFit/>
          </a:bodyPr>
          <a:lstStyle/>
          <a:p>
            <a:r>
              <a:rPr lang="en-US" sz="1013" dirty="0">
                <a:solidFill>
                  <a:schemeClr val="accent2">
                    <a:lumMod val="75000"/>
                  </a:schemeClr>
                </a:solidFill>
              </a:rPr>
              <a:t>sat</a:t>
            </a:r>
          </a:p>
        </p:txBody>
      </p:sp>
    </p:spTree>
    <p:extLst>
      <p:ext uri="{BB962C8B-B14F-4D97-AF65-F5344CB8AC3E}">
        <p14:creationId xmlns:p14="http://schemas.microsoft.com/office/powerpoint/2010/main" val="1994066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54</a:t>
            </a:fld>
            <a:endParaRPr lang="en-US" dirty="0"/>
          </a:p>
        </p:txBody>
      </p:sp>
      <p:grpSp>
        <p:nvGrpSpPr>
          <p:cNvPr id="20" name="Group 19"/>
          <p:cNvGrpSpPr/>
          <p:nvPr/>
        </p:nvGrpSpPr>
        <p:grpSpPr>
          <a:xfrm>
            <a:off x="2502750" y="2190156"/>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02751" y="3803226"/>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196711" y="2688072"/>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2196710" y="4338150"/>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449257" y="3211566"/>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00484" y="2992542"/>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44130" y="1907244"/>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57056" y="2190158"/>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57055" y="3209349"/>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52337" y="3526049"/>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57055" y="4022250"/>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190640" y="2632480"/>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22279" y="3545893"/>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03562" y="2991858"/>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03562" y="4013953"/>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091823" y="2665922"/>
            <a:ext cx="854721" cy="248209"/>
          </a:xfrm>
          <a:prstGeom prst="rect">
            <a:avLst/>
          </a:prstGeom>
          <a:noFill/>
        </p:spPr>
        <p:txBody>
          <a:bodyPr wrap="none" rtlCol="0">
            <a:spAutoFit/>
          </a:bodyPr>
          <a:lstStyle/>
          <a:p>
            <a:r>
              <a:rPr lang="en-US" sz="1013" dirty="0"/>
              <a:t>Output layer</a:t>
            </a:r>
          </a:p>
        </p:txBody>
      </p:sp>
      <p:sp>
        <p:nvSpPr>
          <p:cNvPr id="55" name="TextBox 54"/>
          <p:cNvSpPr txBox="1"/>
          <p:nvPr/>
        </p:nvSpPr>
        <p:spPr>
          <a:xfrm>
            <a:off x="1191117" y="3497845"/>
            <a:ext cx="607859" cy="404085"/>
          </a:xfrm>
          <a:prstGeom prst="rect">
            <a:avLst/>
          </a:prstGeom>
          <a:noFill/>
        </p:spPr>
        <p:txBody>
          <a:bodyPr wrap="none" rtlCol="0">
            <a:spAutoFit/>
          </a:bodyPr>
          <a:lstStyle/>
          <a:p>
            <a:r>
              <a:rPr lang="en-US" sz="1013" dirty="0"/>
              <a:t>one-hot</a:t>
            </a:r>
          </a:p>
          <a:p>
            <a:r>
              <a:rPr lang="en-US" sz="1013" dirty="0"/>
              <a:t>vector</a:t>
            </a:r>
          </a:p>
        </p:txBody>
      </p:sp>
      <p:sp>
        <p:nvSpPr>
          <p:cNvPr id="56" name="TextBox 55"/>
          <p:cNvSpPr txBox="1"/>
          <p:nvPr/>
        </p:nvSpPr>
        <p:spPr>
          <a:xfrm>
            <a:off x="7097278" y="3497844"/>
            <a:ext cx="607859" cy="404085"/>
          </a:xfrm>
          <a:prstGeom prst="rect">
            <a:avLst/>
          </a:prstGeom>
          <a:noFill/>
        </p:spPr>
        <p:txBody>
          <a:bodyPr wrap="none" rtlCol="0">
            <a:spAutoFit/>
          </a:bodyPr>
          <a:lstStyle/>
          <a:p>
            <a:r>
              <a:rPr lang="en-US" sz="1013" dirty="0"/>
              <a:t>one-hot</a:t>
            </a:r>
          </a:p>
          <a:p>
            <a:r>
              <a:rPr lang="en-US" sz="1013" dirty="0"/>
              <a:t>vector</a:t>
            </a:r>
          </a:p>
        </p:txBody>
      </p:sp>
      <p:sp>
        <p:nvSpPr>
          <p:cNvPr id="69" name="TextBox 68"/>
          <p:cNvSpPr txBox="1"/>
          <p:nvPr/>
        </p:nvSpPr>
        <p:spPr>
          <a:xfrm>
            <a:off x="587746" y="2108436"/>
            <a:ext cx="1539204" cy="248209"/>
          </a:xfrm>
          <a:prstGeom prst="rect">
            <a:avLst/>
          </a:prstGeom>
          <a:noFill/>
        </p:spPr>
        <p:txBody>
          <a:bodyPr wrap="none" rtlCol="0">
            <a:spAutoFit/>
          </a:bodyPr>
          <a:lstStyle/>
          <a:p>
            <a:r>
              <a:rPr lang="en-US" sz="1013" dirty="0">
                <a:solidFill>
                  <a:srgbClr val="FF0000"/>
                </a:solidFill>
              </a:rPr>
              <a:t>Index of cat in vocabulary</a:t>
            </a:r>
          </a:p>
        </p:txBody>
      </p:sp>
    </p:spTree>
    <p:extLst>
      <p:ext uri="{BB962C8B-B14F-4D97-AF65-F5344CB8AC3E}">
        <p14:creationId xmlns:p14="http://schemas.microsoft.com/office/powerpoint/2010/main" val="2928742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55</a:t>
            </a:fld>
            <a:endParaRPr lang="en-US" dirty="0"/>
          </a:p>
        </p:txBody>
      </p:sp>
      <p:grpSp>
        <p:nvGrpSpPr>
          <p:cNvPr id="20" name="Group 19"/>
          <p:cNvGrpSpPr/>
          <p:nvPr/>
        </p:nvGrpSpPr>
        <p:grpSpPr>
          <a:xfrm>
            <a:off x="2521586"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1586"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5547" y="2697519"/>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2215546" y="4347597"/>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468093"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20"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2967" y="191669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3" y="219960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879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3"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3169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9475" y="2641927"/>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4" y="3555341"/>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8" y="300130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8" y="402340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9" y="2675369"/>
            <a:ext cx="854721"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830196" y="2695776"/>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2830196" y="2695776"/>
                <a:ext cx="725583" cy="334707"/>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846167" y="4145794"/>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2846167" y="4145794"/>
                <a:ext cx="725583" cy="334707"/>
              </a:xfrm>
              <a:prstGeom prst="rect">
                <a:avLst/>
              </a:prstGeom>
              <a:blipFill rotWithShape="0">
                <a:blip r:embed="rId3"/>
                <a:stretch>
                  <a:fillRect/>
                </a:stretch>
              </a:blipFill>
            </p:spPr>
            <p:txBody>
              <a:bodyPr/>
              <a:lstStyle/>
              <a:p>
                <a:r>
                  <a:rPr lang="el-GR">
                    <a:noFill/>
                  </a:rPr>
                  <a:t> </a:t>
                </a:r>
              </a:p>
            </p:txBody>
          </p:sp>
        </mc:Fallback>
      </mc:AlternateContent>
      <p:sp>
        <p:nvSpPr>
          <p:cNvPr id="74" name="TextBox 73"/>
          <p:cNvSpPr txBox="1"/>
          <p:nvPr/>
        </p:nvSpPr>
        <p:spPr>
          <a:xfrm>
            <a:off x="2041973" y="335474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1973" y="4949387"/>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35513" y="4127225"/>
            <a:ext cx="511679"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5331165" y="3459409"/>
                <a:ext cx="805285"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r>
                            <a:rPr lang="en-US" sz="1575" i="1">
                              <a:latin typeface="Cambria Math" panose="02040503050406030204" pitchFamily="18" charset="0"/>
                            </a:rPr>
                            <m:t>′</m:t>
                          </m:r>
                        </m:e>
                        <m:sub>
                          <m:r>
                            <a:rPr lang="en-US" sz="1575" i="1">
                              <a:latin typeface="Cambria Math" panose="02040503050406030204" pitchFamily="18" charset="0"/>
                            </a:rPr>
                            <m:t>𝑁</m:t>
                          </m:r>
                          <m:r>
                            <a:rPr lang="en-US" sz="1575" i="1">
                              <a:latin typeface="Cambria Math" panose="02040503050406030204" pitchFamily="18" charset="0"/>
                            </a:rPr>
                            <m:t>×</m:t>
                          </m:r>
                          <m:r>
                            <a:rPr lang="en-US" sz="1575" i="1">
                              <a:latin typeface="Cambria Math" panose="02040503050406030204" pitchFamily="18" charset="0"/>
                            </a:rPr>
                            <m:t>𝑉</m:t>
                          </m:r>
                        </m:sub>
                      </m:sSub>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5331165" y="3459409"/>
                <a:ext cx="805285" cy="334707"/>
              </a:xfrm>
              <a:prstGeom prst="rect">
                <a:avLst/>
              </a:prstGeom>
              <a:blipFill rotWithShape="0">
                <a:blip r:embed="rId4"/>
                <a:stretch>
                  <a:fillRect/>
                </a:stretch>
              </a:blipFill>
            </p:spPr>
            <p:txBody>
              <a:bodyPr/>
              <a:lstStyle/>
              <a:p>
                <a:r>
                  <a:rPr lang="el-GR">
                    <a:noFill/>
                  </a:rPr>
                  <a:t> </a:t>
                </a:r>
              </a:p>
            </p:txBody>
          </p:sp>
        </mc:Fallback>
      </mc:AlternateContent>
      <p:sp>
        <p:nvSpPr>
          <p:cNvPr id="80" name="TextBox 79"/>
          <p:cNvSpPr txBox="1"/>
          <p:nvPr/>
        </p:nvSpPr>
        <p:spPr>
          <a:xfrm>
            <a:off x="6660720" y="4163703"/>
            <a:ext cx="502061" cy="248209"/>
          </a:xfrm>
          <a:prstGeom prst="rect">
            <a:avLst/>
          </a:prstGeom>
          <a:noFill/>
        </p:spPr>
        <p:txBody>
          <a:bodyPr wrap="none" rtlCol="0">
            <a:spAutoFit/>
          </a:bodyPr>
          <a:lstStyle/>
          <a:p>
            <a:r>
              <a:rPr lang="en-US" sz="1013" dirty="0"/>
              <a:t>V-dim</a:t>
            </a:r>
          </a:p>
        </p:txBody>
      </p:sp>
      <p:sp>
        <p:nvSpPr>
          <p:cNvPr id="69" name="TextBox 68"/>
          <p:cNvSpPr txBox="1"/>
          <p:nvPr/>
        </p:nvSpPr>
        <p:spPr>
          <a:xfrm>
            <a:off x="3669043" y="4949387"/>
            <a:ext cx="1880643" cy="248209"/>
          </a:xfrm>
          <a:prstGeom prst="rect">
            <a:avLst/>
          </a:prstGeom>
          <a:noFill/>
        </p:spPr>
        <p:txBody>
          <a:bodyPr wrap="none" rtlCol="0">
            <a:spAutoFit/>
          </a:bodyPr>
          <a:lstStyle/>
          <a:p>
            <a:r>
              <a:rPr lang="en-US" sz="1013" dirty="0"/>
              <a:t>N will be the size of word vector</a:t>
            </a:r>
          </a:p>
        </p:txBody>
      </p:sp>
      <p:sp>
        <p:nvSpPr>
          <p:cNvPr id="81" name="TextBox 80"/>
          <p:cNvSpPr txBox="1"/>
          <p:nvPr/>
        </p:nvSpPr>
        <p:spPr>
          <a:xfrm>
            <a:off x="3901354" y="1686811"/>
            <a:ext cx="1527982" cy="248209"/>
          </a:xfrm>
          <a:prstGeom prst="rect">
            <a:avLst/>
          </a:prstGeom>
          <a:noFill/>
        </p:spPr>
        <p:txBody>
          <a:bodyPr wrap="none" rtlCol="0">
            <a:spAutoFit/>
          </a:bodyPr>
          <a:lstStyle/>
          <a:p>
            <a:r>
              <a:rPr lang="en-US" sz="1013" dirty="0">
                <a:solidFill>
                  <a:srgbClr val="FF0000"/>
                </a:solidFill>
              </a:rPr>
              <a:t>We must learn W and W</a:t>
            </a:r>
            <a:r>
              <a:rPr lang="en-US" sz="1013" baseline="30000" dirty="0">
                <a:solidFill>
                  <a:srgbClr val="FF0000"/>
                </a:solidFill>
              </a:rPr>
              <a:t>’</a:t>
            </a:r>
            <a:r>
              <a:rPr lang="en-US" sz="1013" dirty="0">
                <a:solidFill>
                  <a:srgbClr val="FF0000"/>
                </a:solidFill>
              </a:rPr>
              <a:t> </a:t>
            </a:r>
          </a:p>
        </p:txBody>
      </p:sp>
      <p:cxnSp>
        <p:nvCxnSpPr>
          <p:cNvPr id="3" name="Straight Arrow Connector 2"/>
          <p:cNvCxnSpPr>
            <a:stCxn id="81" idx="2"/>
            <a:endCxn id="71" idx="3"/>
          </p:cNvCxnSpPr>
          <p:nvPr/>
        </p:nvCxnSpPr>
        <p:spPr>
          <a:xfrm flipH="1">
            <a:off x="3555779" y="1935020"/>
            <a:ext cx="1109566" cy="928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1" idx="2"/>
            <a:endCxn id="78" idx="0"/>
          </p:cNvCxnSpPr>
          <p:nvPr/>
        </p:nvCxnSpPr>
        <p:spPr>
          <a:xfrm>
            <a:off x="4665345" y="1935020"/>
            <a:ext cx="1068463" cy="1524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66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56</a:t>
            </a:fld>
            <a:endParaRPr lang="en-US" dirty="0"/>
          </a:p>
        </p:txBody>
      </p:sp>
      <p:grpSp>
        <p:nvGrpSpPr>
          <p:cNvPr id="20" name="Group 19"/>
          <p:cNvGrpSpPr/>
          <p:nvPr/>
        </p:nvGrpSpPr>
        <p:grpSpPr>
          <a:xfrm>
            <a:off x="2520514"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0515"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4474" y="2691069"/>
            <a:ext cx="348172"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2214475" y="4341147"/>
            <a:ext cx="33054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4468092"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19"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1894" y="191024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2" y="219315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234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2"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2524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4077" y="4293932"/>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3" y="3548890"/>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7" y="299485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7" y="401695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8" y="2668919"/>
            <a:ext cx="854721"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2040901" y="334829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0901" y="4942936"/>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46806" y="4491668"/>
            <a:ext cx="511679" cy="248209"/>
          </a:xfrm>
          <a:prstGeom prst="rect">
            <a:avLst/>
          </a:prstGeom>
          <a:noFill/>
        </p:spPr>
        <p:txBody>
          <a:bodyPr wrap="none" rtlCol="0">
            <a:spAutoFit/>
          </a:bodyPr>
          <a:lstStyle/>
          <a:p>
            <a:r>
              <a:rPr lang="en-US" sz="1013" dirty="0"/>
              <a:t>N-dim</a:t>
            </a:r>
          </a:p>
        </p:txBody>
      </p:sp>
      <p:sp>
        <p:nvSpPr>
          <p:cNvPr id="80" name="TextBox 79"/>
          <p:cNvSpPr txBox="1"/>
          <p:nvPr/>
        </p:nvSpPr>
        <p:spPr>
          <a:xfrm>
            <a:off x="6660720" y="4157253"/>
            <a:ext cx="502061"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643728" y="2937909"/>
                <a:ext cx="1922834"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643728" y="2937909"/>
                <a:ext cx="1922834" cy="339645"/>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719879" y="4019938"/>
                <a:ext cx="1813958"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719879" y="4019938"/>
                <a:ext cx="1813958" cy="339645"/>
              </a:xfrm>
              <a:prstGeom prst="rect">
                <a:avLst/>
              </a:prstGeom>
              <a:blipFill rotWithShape="0">
                <a:blip r:embed="rId3"/>
                <a:stretch>
                  <a:fillRect/>
                </a:stretch>
              </a:blipFill>
            </p:spPr>
            <p:txBody>
              <a:bodyPr/>
              <a:lstStyle/>
              <a:p>
                <a:r>
                  <a:rPr lang="el-GR">
                    <a:noFill/>
                  </a:rPr>
                  <a:t> </a:t>
                </a:r>
              </a:p>
            </p:txBody>
          </p:sp>
        </mc:Fallback>
      </mc:AlternateContent>
      <p:sp>
        <p:nvSpPr>
          <p:cNvPr id="100" name="TextBox 99"/>
          <p:cNvSpPr txBox="1"/>
          <p:nvPr/>
        </p:nvSpPr>
        <p:spPr>
          <a:xfrm>
            <a:off x="4083934" y="3541737"/>
            <a:ext cx="248786" cy="248209"/>
          </a:xfrm>
          <a:prstGeom prst="rect">
            <a:avLst/>
          </a:prstGeom>
          <a:noFill/>
        </p:spPr>
        <p:txBody>
          <a:bodyPr wrap="none" rtlCol="0">
            <a:spAutoFit/>
          </a:bodyPr>
          <a:lstStyle/>
          <a:p>
            <a:r>
              <a:rPr lang="en-US" sz="1013" dirty="0"/>
              <a:t>+</a:t>
            </a:r>
          </a:p>
        </p:txBody>
      </p:sp>
      <mc:AlternateContent xmlns:mc="http://schemas.openxmlformats.org/markup-compatibility/2006" xmlns:a14="http://schemas.microsoft.com/office/drawing/2010/main">
        <mc:Choice Requires="a14">
          <p:sp>
            <p:nvSpPr>
              <p:cNvPr id="101" name="TextBox 100"/>
              <p:cNvSpPr txBox="1"/>
              <p:nvPr/>
            </p:nvSpPr>
            <p:spPr>
              <a:xfrm>
                <a:off x="4573493" y="3464566"/>
                <a:ext cx="1026756" cy="3748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r>
                        <a:rPr lang="en-US" sz="1013" i="1">
                          <a:latin typeface="Cambria Math" panose="02040503050406030204" pitchFamily="18" charset="0"/>
                        </a:rPr>
                        <m:t>=</m:t>
                      </m:r>
                      <m:f>
                        <m:fPr>
                          <m:ctrlPr>
                            <a:rPr lang="en-US" sz="1013" i="1">
                              <a:latin typeface="Cambria Math" panose="02040503050406030204" pitchFamily="18" charset="0"/>
                            </a:rPr>
                          </m:ctrlPr>
                        </m:fPr>
                        <m:num>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𝑐𝑎𝑡</m:t>
                              </m:r>
                            </m:sub>
                          </m:sSub>
                          <m:r>
                            <a:rPr lang="en-US" sz="1013" i="1">
                              <a:latin typeface="Cambria Math" panose="02040503050406030204" pitchFamily="18" charset="0"/>
                            </a:rPr>
                            <m:t>+</m:t>
                          </m:r>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𝑜𝑛</m:t>
                              </m:r>
                            </m:sub>
                          </m:sSub>
                        </m:num>
                        <m:den>
                          <m:r>
                            <a:rPr lang="en-US" sz="1013" i="1">
                              <a:latin typeface="Cambria Math" panose="02040503050406030204" pitchFamily="18" charset="0"/>
                            </a:rPr>
                            <m:t>2</m:t>
                          </m:r>
                        </m:den>
                      </m:f>
                    </m:oMath>
                  </m:oMathPara>
                </a14:m>
                <a:endParaRPr lang="en-US" sz="1013"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493" y="3464566"/>
                <a:ext cx="1026756" cy="374846"/>
              </a:xfrm>
              <a:prstGeom prst="rect">
                <a:avLst/>
              </a:prstGeom>
              <a:blipFill rotWithShape="0">
                <a:blip r:embed="rId4"/>
                <a:stretch>
                  <a:fillRect/>
                </a:stretch>
              </a:blipFill>
            </p:spPr>
            <p:txBody>
              <a:bodyPr/>
              <a:lstStyle/>
              <a:p>
                <a:r>
                  <a:rPr lang="el-GR">
                    <a:noFill/>
                  </a:rPr>
                  <a:t> </a:t>
                </a:r>
              </a:p>
            </p:txBody>
          </p:sp>
        </mc:Fallback>
      </mc:AlternateContent>
      <p:graphicFrame>
        <p:nvGraphicFramePr>
          <p:cNvPr id="2" name="Table 1"/>
          <p:cNvGraphicFramePr>
            <a:graphicFrameLocks noGrp="1"/>
          </p:cNvGraphicFramePr>
          <p:nvPr/>
        </p:nvGraphicFramePr>
        <p:xfrm>
          <a:off x="3045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t>0.1</a:t>
                      </a:r>
                    </a:p>
                  </a:txBody>
                  <a:tcPr marL="0" marR="0" marT="0" marB="0" anchor="ctr">
                    <a:solidFill>
                      <a:schemeClr val="bg1"/>
                    </a:solidFill>
                  </a:tcPr>
                </a:tc>
                <a:tc>
                  <a:txBody>
                    <a:bodyPr/>
                    <a:lstStyle/>
                    <a:p>
                      <a:pPr algn="ctr"/>
                      <a:r>
                        <a:rPr lang="en-US" sz="700" b="1" dirty="0">
                          <a:solidFill>
                            <a:srgbClr val="FF0000"/>
                          </a:solidFill>
                        </a:rPr>
                        <a:t>2.4</a:t>
                      </a:r>
                    </a:p>
                  </a:txBody>
                  <a:tcPr marL="0" marR="0" marT="0" marB="0" anchor="ctr">
                    <a:solidFill>
                      <a:schemeClr val="bg1"/>
                    </a:solidFill>
                  </a:tcPr>
                </a:tc>
                <a:tc>
                  <a:txBody>
                    <a:bodyPr/>
                    <a:lstStyle/>
                    <a:p>
                      <a:pPr algn="ctr"/>
                      <a:r>
                        <a:rPr lang="en-US" sz="700" b="0" dirty="0"/>
                        <a:t>1.6</a:t>
                      </a:r>
                    </a:p>
                  </a:txBody>
                  <a:tcPr marL="0" marR="0" marT="0" marB="0" anchor="ctr">
                    <a:solidFill>
                      <a:schemeClr val="bg1"/>
                    </a:solidFill>
                  </a:tcPr>
                </a:tc>
                <a:tc>
                  <a:txBody>
                    <a:bodyPr/>
                    <a:lstStyle/>
                    <a:p>
                      <a:pPr algn="ctr"/>
                      <a:r>
                        <a:rPr lang="en-US" sz="700" b="0" dirty="0"/>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t>0.5</a:t>
                      </a:r>
                    </a:p>
                  </a:txBody>
                  <a:tcPr marL="0" marR="0" marT="0" marB="0" anchor="ctr">
                    <a:solidFill>
                      <a:schemeClr val="bg1"/>
                    </a:solidFill>
                  </a:tcPr>
                </a:tc>
                <a:tc>
                  <a:txBody>
                    <a:bodyPr/>
                    <a:lstStyle/>
                    <a:p>
                      <a:pPr algn="ctr"/>
                      <a:r>
                        <a:rPr lang="en-US" sz="700" b="1" dirty="0">
                          <a:solidFill>
                            <a:srgbClr val="FF0000"/>
                          </a:solidFill>
                        </a:rPr>
                        <a:t>2.6</a:t>
                      </a:r>
                    </a:p>
                  </a:txBody>
                  <a:tcPr marL="0" marR="0" marT="0" marB="0" anchor="ctr">
                    <a:solidFill>
                      <a:schemeClr val="bg1"/>
                    </a:solidFill>
                  </a:tcPr>
                </a:tc>
                <a:tc>
                  <a:txBody>
                    <a:bodyPr/>
                    <a:lstStyle/>
                    <a:p>
                      <a:pPr algn="ctr"/>
                      <a:r>
                        <a:rPr lang="en-US" sz="700" b="0" dirty="0"/>
                        <a:t>1.4</a:t>
                      </a:r>
                    </a:p>
                  </a:txBody>
                  <a:tcPr marL="0" marR="0" marT="0" marB="0" anchor="ctr">
                    <a:solidFill>
                      <a:schemeClr val="bg1"/>
                    </a:solidFill>
                  </a:tcPr>
                </a:tc>
                <a:tc>
                  <a:txBody>
                    <a:bodyPr/>
                    <a:lstStyle/>
                    <a:p>
                      <a:pPr algn="ctr"/>
                      <a:r>
                        <a:rPr lang="en-US" sz="700" b="0" dirty="0"/>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t>0.6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2.7</a:t>
                      </a:r>
                    </a:p>
                  </a:txBody>
                  <a:tcPr marL="0" marR="0" marT="0" marB="0" anchor="ctr">
                    <a:solidFill>
                      <a:schemeClr val="bg1"/>
                    </a:solidFill>
                  </a:tcPr>
                </a:tc>
                <a:tc>
                  <a:txBody>
                    <a:bodyPr/>
                    <a:lstStyle/>
                    <a:p>
                      <a:pPr algn="ctr"/>
                      <a:r>
                        <a:rPr lang="en-US" sz="700" b="0" dirty="0"/>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4933454" y="2158376"/>
                <a:ext cx="30649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57" name="TextBox 156"/>
              <p:cNvSpPr txBox="1">
                <a:spLocks noRot="1" noChangeAspect="1" noMove="1" noResize="1" noEditPoints="1" noAdjustHandles="1" noChangeArrowheads="1" noChangeShapeType="1" noTextEdit="1"/>
              </p:cNvSpPr>
              <p:nvPr/>
            </p:nvSpPr>
            <p:spPr>
              <a:xfrm>
                <a:off x="4933454" y="2158376"/>
                <a:ext cx="306494" cy="248209"/>
              </a:xfrm>
              <a:prstGeom prst="rect">
                <a:avLst/>
              </a:prstGeom>
              <a:blipFill rotWithShape="0">
                <a:blip r:embed="rId5"/>
                <a:stretch>
                  <a:fillRect/>
                </a:stretch>
              </a:blipFill>
            </p:spPr>
            <p:txBody>
              <a:bodyPr/>
              <a:lstStyle/>
              <a:p>
                <a:r>
                  <a:rPr lang="el-GR">
                    <a:noFill/>
                  </a:rPr>
                  <a:t> </a:t>
                </a:r>
              </a:p>
            </p:txBody>
          </p:sp>
        </mc:Fallback>
      </mc:AlternateContent>
      <p:grpSp>
        <p:nvGrpSpPr>
          <p:cNvPr id="159" name="Group 158"/>
          <p:cNvGrpSpPr/>
          <p:nvPr/>
        </p:nvGrpSpPr>
        <p:grpSpPr>
          <a:xfrm>
            <a:off x="5196062" y="1797131"/>
            <a:ext cx="154305" cy="133731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666331" y="1489660"/>
                <a:ext cx="2551211"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              ×</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666331" y="1489660"/>
                <a:ext cx="2551211" cy="339645"/>
              </a:xfrm>
              <a:prstGeom prst="rect">
                <a:avLst/>
              </a:prstGeom>
              <a:blipFill rotWithShape="0">
                <a:blip r:embed="rId6"/>
                <a:stretch>
                  <a:fillRect/>
                </a:stretch>
              </a:blipFill>
            </p:spPr>
            <p:txBody>
              <a:bodyPr/>
              <a:lstStyle/>
              <a:p>
                <a:r>
                  <a:rPr lang="el-GR">
                    <a:noFill/>
                  </a:rPr>
                  <a:t> </a:t>
                </a:r>
              </a:p>
            </p:txBody>
          </p:sp>
        </mc:Fallback>
      </mc:AlternateContent>
      <p:graphicFrame>
        <p:nvGraphicFramePr>
          <p:cNvPr id="3" name="Table 2"/>
          <p:cNvGraphicFramePr>
            <a:graphicFrameLocks noGrp="1"/>
          </p:cNvGraphicFramePr>
          <p:nvPr/>
        </p:nvGraphicFramePr>
        <p:xfrm>
          <a:off x="5728682" y="1800386"/>
          <a:ext cx="185166"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1" dirty="0">
                          <a:solidFill>
                            <a:srgbClr val="FF0000"/>
                          </a:solidFill>
                        </a:rPr>
                        <a:t>2.4</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1" dirty="0">
                          <a:solidFill>
                            <a:srgbClr val="FF0000"/>
                          </a:solidFill>
                        </a:rPr>
                        <a:t>2.6</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422571" y="2165984"/>
                <a:ext cx="31130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422571" y="2165984"/>
                <a:ext cx="311304" cy="248209"/>
              </a:xfrm>
              <a:prstGeom prst="rect">
                <a:avLst/>
              </a:prstGeom>
              <a:blipFill rotWithShape="0">
                <a:blip r:embed="rId7"/>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342258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wipe(down)">
                                      <p:cBhvr>
                                        <p:cTn id="10" dur="500"/>
                                        <p:tgtEl>
                                          <p:spTgt spid="157"/>
                                        </p:tgtEl>
                                      </p:cBhvr>
                                    </p:animEffect>
                                  </p:childTnLst>
                                </p:cTn>
                              </p:par>
                              <p:par>
                                <p:cTn id="11" presetID="22" presetClass="entr" presetSubtype="4" fill="hold" nodeType="withEffect">
                                  <p:stCondLst>
                                    <p:cond delay="0"/>
                                  </p:stCondLst>
                                  <p:childTnLst>
                                    <p:set>
                                      <p:cBhvr>
                                        <p:cTn id="12" dur="1" fill="hold">
                                          <p:stCondLst>
                                            <p:cond delay="0"/>
                                          </p:stCondLst>
                                        </p:cTn>
                                        <p:tgtEl>
                                          <p:spTgt spid="159"/>
                                        </p:tgtEl>
                                        <p:attrNameLst>
                                          <p:attrName>style.visibility</p:attrName>
                                        </p:attrNameLst>
                                      </p:cBhvr>
                                      <p:to>
                                        <p:strVal val="visible"/>
                                      </p:to>
                                    </p:set>
                                    <p:animEffect transition="in" filter="wipe(down)">
                                      <p:cBhvr>
                                        <p:cTn id="13" dur="500"/>
                                        <p:tgtEl>
                                          <p:spTgt spid="15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wipe(down)">
                                      <p:cBhvr>
                                        <p:cTn id="22"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70" grpId="0"/>
      <p:bldP spid="17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57</a:t>
            </a:fld>
            <a:endParaRPr lang="en-US" dirty="0"/>
          </a:p>
        </p:txBody>
      </p:sp>
      <p:grpSp>
        <p:nvGrpSpPr>
          <p:cNvPr id="20" name="Group 19"/>
          <p:cNvGrpSpPr/>
          <p:nvPr/>
        </p:nvGrpSpPr>
        <p:grpSpPr>
          <a:xfrm>
            <a:off x="2520514"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0515"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4474" y="2691069"/>
            <a:ext cx="348172"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2214475" y="4341147"/>
            <a:ext cx="33054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4468092"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19"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1894" y="191024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2" y="219315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234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2"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2524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4077" y="4293932"/>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3" y="3548890"/>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7" y="299485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7" y="401695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8" y="2668919"/>
            <a:ext cx="854721"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2040901" y="334829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0901" y="4942936"/>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46806" y="4491668"/>
            <a:ext cx="511679" cy="248209"/>
          </a:xfrm>
          <a:prstGeom prst="rect">
            <a:avLst/>
          </a:prstGeom>
          <a:noFill/>
        </p:spPr>
        <p:txBody>
          <a:bodyPr wrap="none" rtlCol="0">
            <a:spAutoFit/>
          </a:bodyPr>
          <a:lstStyle/>
          <a:p>
            <a:r>
              <a:rPr lang="en-US" sz="1013" dirty="0"/>
              <a:t>N-dim</a:t>
            </a:r>
          </a:p>
        </p:txBody>
      </p:sp>
      <p:sp>
        <p:nvSpPr>
          <p:cNvPr id="80" name="TextBox 79"/>
          <p:cNvSpPr txBox="1"/>
          <p:nvPr/>
        </p:nvSpPr>
        <p:spPr>
          <a:xfrm>
            <a:off x="6660720" y="4157253"/>
            <a:ext cx="502061"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rot="1413182">
                <a:off x="2643728" y="2937909"/>
                <a:ext cx="1922834"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𝑐𝑎𝑡</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𝑐𝑎𝑡</m:t>
                          </m:r>
                        </m:sub>
                      </m:sSub>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rot="1413182">
                <a:off x="2643728" y="2937909"/>
                <a:ext cx="1922834" cy="339645"/>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rot="19631347">
                <a:off x="2719879" y="4019938"/>
                <a:ext cx="1813958"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rot="19631347">
                <a:off x="2719879" y="4019938"/>
                <a:ext cx="1813958" cy="339645"/>
              </a:xfrm>
              <a:prstGeom prst="rect">
                <a:avLst/>
              </a:prstGeom>
              <a:blipFill rotWithShape="0">
                <a:blip r:embed="rId3"/>
                <a:stretch>
                  <a:fillRect/>
                </a:stretch>
              </a:blipFill>
            </p:spPr>
            <p:txBody>
              <a:bodyPr/>
              <a:lstStyle/>
              <a:p>
                <a:r>
                  <a:rPr lang="el-GR">
                    <a:noFill/>
                  </a:rPr>
                  <a:t> </a:t>
                </a:r>
              </a:p>
            </p:txBody>
          </p:sp>
        </mc:Fallback>
      </mc:AlternateContent>
      <p:sp>
        <p:nvSpPr>
          <p:cNvPr id="100" name="TextBox 99"/>
          <p:cNvSpPr txBox="1"/>
          <p:nvPr/>
        </p:nvSpPr>
        <p:spPr>
          <a:xfrm>
            <a:off x="4083934" y="3541737"/>
            <a:ext cx="248786" cy="248209"/>
          </a:xfrm>
          <a:prstGeom prst="rect">
            <a:avLst/>
          </a:prstGeom>
          <a:noFill/>
        </p:spPr>
        <p:txBody>
          <a:bodyPr wrap="none" rtlCol="0">
            <a:spAutoFit/>
          </a:bodyPr>
          <a:lstStyle/>
          <a:p>
            <a:r>
              <a:rPr lang="en-US" sz="1013" dirty="0"/>
              <a:t>+</a:t>
            </a:r>
          </a:p>
        </p:txBody>
      </p:sp>
      <mc:AlternateContent xmlns:mc="http://schemas.openxmlformats.org/markup-compatibility/2006" xmlns:a14="http://schemas.microsoft.com/office/drawing/2010/main">
        <mc:Choice Requires="a14">
          <p:sp>
            <p:nvSpPr>
              <p:cNvPr id="101" name="TextBox 100"/>
              <p:cNvSpPr txBox="1"/>
              <p:nvPr/>
            </p:nvSpPr>
            <p:spPr>
              <a:xfrm>
                <a:off x="4573493" y="3464566"/>
                <a:ext cx="1026756" cy="3748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r>
                        <a:rPr lang="en-US" sz="1013" i="1">
                          <a:latin typeface="Cambria Math" panose="02040503050406030204" pitchFamily="18" charset="0"/>
                        </a:rPr>
                        <m:t>=</m:t>
                      </m:r>
                      <m:f>
                        <m:fPr>
                          <m:ctrlPr>
                            <a:rPr lang="en-US" sz="1013" i="1">
                              <a:latin typeface="Cambria Math" panose="02040503050406030204" pitchFamily="18" charset="0"/>
                            </a:rPr>
                          </m:ctrlPr>
                        </m:fPr>
                        <m:num>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𝑐𝑎𝑡</m:t>
                              </m:r>
                            </m:sub>
                          </m:sSub>
                          <m:r>
                            <a:rPr lang="en-US" sz="1013" i="1">
                              <a:latin typeface="Cambria Math" panose="02040503050406030204" pitchFamily="18" charset="0"/>
                            </a:rPr>
                            <m:t>+</m:t>
                          </m:r>
                          <m:sSub>
                            <m:sSubPr>
                              <m:ctrlPr>
                                <a:rPr lang="en-US" sz="1013" i="1">
                                  <a:latin typeface="Cambria Math" panose="02040503050406030204" pitchFamily="18" charset="0"/>
                                </a:rPr>
                              </m:ctrlPr>
                            </m:sSubPr>
                            <m:e>
                              <m:r>
                                <a:rPr lang="en-US" sz="1013" i="1">
                                  <a:latin typeface="Cambria Math" panose="02040503050406030204" pitchFamily="18" charset="0"/>
                                </a:rPr>
                                <m:t>𝑣</m:t>
                              </m:r>
                            </m:e>
                            <m:sub>
                              <m:r>
                                <a:rPr lang="en-US" sz="1013" i="1">
                                  <a:latin typeface="Cambria Math" panose="02040503050406030204" pitchFamily="18" charset="0"/>
                                </a:rPr>
                                <m:t>𝑜𝑛</m:t>
                              </m:r>
                            </m:sub>
                          </m:sSub>
                        </m:num>
                        <m:den>
                          <m:r>
                            <a:rPr lang="en-US" sz="1013" i="1">
                              <a:latin typeface="Cambria Math" panose="02040503050406030204" pitchFamily="18" charset="0"/>
                            </a:rPr>
                            <m:t>2</m:t>
                          </m:r>
                        </m:den>
                      </m:f>
                    </m:oMath>
                  </m:oMathPara>
                </a14:m>
                <a:endParaRPr lang="en-US" sz="1013" dirty="0"/>
              </a:p>
            </p:txBody>
          </p:sp>
        </mc:Choice>
        <mc:Fallback xmlns="">
          <p:sp>
            <p:nvSpPr>
              <p:cNvPr id="101" name="TextBox 100"/>
              <p:cNvSpPr txBox="1">
                <a:spLocks noRot="1" noChangeAspect="1" noMove="1" noResize="1" noEditPoints="1" noAdjustHandles="1" noChangeArrowheads="1" noChangeShapeType="1" noTextEdit="1"/>
              </p:cNvSpPr>
              <p:nvPr/>
            </p:nvSpPr>
            <p:spPr>
              <a:xfrm>
                <a:off x="4573493" y="3464566"/>
                <a:ext cx="1026756" cy="374846"/>
              </a:xfrm>
              <a:prstGeom prst="rect">
                <a:avLst/>
              </a:prstGeom>
              <a:blipFill rotWithShape="0">
                <a:blip r:embed="rId4"/>
                <a:stretch>
                  <a:fillRect/>
                </a:stretch>
              </a:blipFill>
            </p:spPr>
            <p:txBody>
              <a:bodyPr/>
              <a:lstStyle/>
              <a:p>
                <a:r>
                  <a:rPr lang="el-GR">
                    <a:noFill/>
                  </a:rPr>
                  <a:t> </a:t>
                </a:r>
              </a:p>
            </p:txBody>
          </p:sp>
        </mc:Fallback>
      </mc:AlternateContent>
      <p:graphicFrame>
        <p:nvGraphicFramePr>
          <p:cNvPr id="2" name="Table 1"/>
          <p:cNvGraphicFramePr>
            <a:graphicFrameLocks noGrp="1"/>
          </p:cNvGraphicFramePr>
          <p:nvPr/>
        </p:nvGraphicFramePr>
        <p:xfrm>
          <a:off x="3045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solidFill>
                            <a:schemeClr val="tx1"/>
                          </a:solidFill>
                        </a:rPr>
                        <a:t>0.1</a:t>
                      </a:r>
                    </a:p>
                  </a:txBody>
                  <a:tcPr marL="0" marR="0" marT="0" marB="0" anchor="ctr">
                    <a:solidFill>
                      <a:schemeClr val="bg1"/>
                    </a:solidFill>
                  </a:tcPr>
                </a:tc>
                <a:tc>
                  <a:txBody>
                    <a:bodyPr/>
                    <a:lstStyle/>
                    <a:p>
                      <a:pPr algn="ctr"/>
                      <a:r>
                        <a:rPr lang="en-US" sz="700" b="0" dirty="0">
                          <a:solidFill>
                            <a:schemeClr val="tx1"/>
                          </a:solidFill>
                        </a:rPr>
                        <a:t>2.4</a:t>
                      </a:r>
                    </a:p>
                  </a:txBody>
                  <a:tcPr marL="0" marR="0" marT="0" marB="0" anchor="ctr">
                    <a:solidFill>
                      <a:schemeClr val="bg1"/>
                    </a:solidFill>
                  </a:tcPr>
                </a:tc>
                <a:tc>
                  <a:txBody>
                    <a:bodyPr/>
                    <a:lstStyle/>
                    <a:p>
                      <a:pPr algn="ctr"/>
                      <a:r>
                        <a:rPr lang="en-US" sz="700" b="0" dirty="0">
                          <a:solidFill>
                            <a:schemeClr val="tx1"/>
                          </a:solidFill>
                        </a:rPr>
                        <a:t>1.6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solidFill>
                            <a:schemeClr val="tx1"/>
                          </a:solidFill>
                        </a:rPr>
                        <a:t>0.5</a:t>
                      </a:r>
                    </a:p>
                  </a:txBody>
                  <a:tcPr marL="0" marR="0" marT="0" marB="0" anchor="ctr">
                    <a:solidFill>
                      <a:schemeClr val="bg1"/>
                    </a:solidFill>
                  </a:tcPr>
                </a:tc>
                <a:tc>
                  <a:txBody>
                    <a:bodyPr/>
                    <a:lstStyle/>
                    <a:p>
                      <a:pPr algn="ctr"/>
                      <a:r>
                        <a:rPr lang="en-US" sz="700" b="0" dirty="0">
                          <a:solidFill>
                            <a:schemeClr val="tx1"/>
                          </a:solidFill>
                        </a:rPr>
                        <a:t>2.6</a:t>
                      </a:r>
                    </a:p>
                  </a:txBody>
                  <a:tcPr marL="0" marR="0" marT="0" marB="0" anchor="ctr">
                    <a:solidFill>
                      <a:schemeClr val="bg1"/>
                    </a:solidFill>
                  </a:tcPr>
                </a:tc>
                <a:tc>
                  <a:txBody>
                    <a:bodyPr/>
                    <a:lstStyle/>
                    <a:p>
                      <a:pPr algn="ctr"/>
                      <a:r>
                        <a:rPr lang="en-US" sz="700" b="0" dirty="0">
                          <a:solidFill>
                            <a:schemeClr val="tx1"/>
                          </a:solidFill>
                        </a:rPr>
                        <a:t>1.4</a:t>
                      </a:r>
                    </a:p>
                  </a:txBody>
                  <a:tcPr marL="0" marR="0" marT="0" marB="0" anchor="ctr">
                    <a:solidFill>
                      <a:schemeClr val="bg1"/>
                    </a:solidFill>
                  </a:tcPr>
                </a:tc>
                <a:tc>
                  <a:txBody>
                    <a:bodyPr/>
                    <a:lstStyle/>
                    <a:p>
                      <a:pPr algn="ctr"/>
                      <a:r>
                        <a:rPr lang="en-US" sz="700" b="1" dirty="0">
                          <a:solidFill>
                            <a:srgbClr val="FF0000"/>
                          </a:solidFill>
                        </a:rPr>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0" dirty="0">
                          <a:solidFill>
                            <a:schemeClr val="tx1"/>
                          </a:solidFill>
                        </a:rPr>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solidFill>
                            <a:schemeClr val="tx1"/>
                          </a:solidFill>
                        </a:rPr>
                        <a:t>0.6</a:t>
                      </a:r>
                    </a:p>
                  </a:txBody>
                  <a:tcPr marL="0" marR="0" marT="0" marB="0" anchor="ctr">
                    <a:solidFill>
                      <a:schemeClr val="bg1"/>
                    </a:solidFill>
                  </a:tcPr>
                </a:tc>
                <a:tc>
                  <a:txBody>
                    <a:bodyPr/>
                    <a:lstStyle/>
                    <a:p>
                      <a:pPr algn="ctr"/>
                      <a:r>
                        <a:rPr lang="en-US" sz="700" b="0" dirty="0">
                          <a:solidFill>
                            <a:schemeClr val="tx1"/>
                          </a:solidFill>
                        </a:rPr>
                        <a:t>1.8</a:t>
                      </a:r>
                    </a:p>
                  </a:txBody>
                  <a:tcPr marL="0" marR="0" marT="0" marB="0" anchor="ctr">
                    <a:solidFill>
                      <a:schemeClr val="bg1"/>
                    </a:solidFill>
                  </a:tcPr>
                </a:tc>
                <a:tc>
                  <a:txBody>
                    <a:bodyPr/>
                    <a:lstStyle/>
                    <a:p>
                      <a:pPr algn="ctr"/>
                      <a:r>
                        <a:rPr lang="en-US" sz="700" b="0" dirty="0">
                          <a:solidFill>
                            <a:schemeClr val="tx1"/>
                          </a:solidFill>
                        </a:rPr>
                        <a:t>2.7</a:t>
                      </a:r>
                    </a:p>
                  </a:txBody>
                  <a:tcPr marL="0" marR="0" marT="0" marB="0" anchor="ctr">
                    <a:solidFill>
                      <a:schemeClr val="bg1"/>
                    </a:solidFill>
                  </a:tcPr>
                </a:tc>
                <a:tc>
                  <a:txBody>
                    <a:bodyPr/>
                    <a:lstStyle/>
                    <a:p>
                      <a:pPr algn="ctr"/>
                      <a:r>
                        <a:rPr lang="en-US" sz="700" b="1" dirty="0">
                          <a:solidFill>
                            <a:srgbClr val="FF0000"/>
                          </a:solidFill>
                        </a:rPr>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57" name="TextBox 156"/>
              <p:cNvSpPr txBox="1"/>
              <p:nvPr/>
            </p:nvSpPr>
            <p:spPr>
              <a:xfrm>
                <a:off x="4933454" y="2158376"/>
                <a:ext cx="30649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57" name="TextBox 156"/>
              <p:cNvSpPr txBox="1">
                <a:spLocks noRot="1" noChangeAspect="1" noMove="1" noResize="1" noEditPoints="1" noAdjustHandles="1" noChangeArrowheads="1" noChangeShapeType="1" noTextEdit="1"/>
              </p:cNvSpPr>
              <p:nvPr/>
            </p:nvSpPr>
            <p:spPr>
              <a:xfrm>
                <a:off x="4933454" y="2158376"/>
                <a:ext cx="306494" cy="248209"/>
              </a:xfrm>
              <a:prstGeom prst="rect">
                <a:avLst/>
              </a:prstGeom>
              <a:blipFill rotWithShape="0">
                <a:blip r:embed="rId5"/>
                <a:stretch>
                  <a:fillRect/>
                </a:stretch>
              </a:blipFill>
            </p:spPr>
            <p:txBody>
              <a:bodyPr/>
              <a:lstStyle/>
              <a:p>
                <a:r>
                  <a:rPr lang="el-GR">
                    <a:noFill/>
                  </a:rPr>
                  <a:t> </a:t>
                </a:r>
              </a:p>
            </p:txBody>
          </p:sp>
        </mc:Fallback>
      </mc:AlternateContent>
      <p:grpSp>
        <p:nvGrpSpPr>
          <p:cNvPr id="159" name="Group 158"/>
          <p:cNvGrpSpPr/>
          <p:nvPr/>
        </p:nvGrpSpPr>
        <p:grpSpPr>
          <a:xfrm>
            <a:off x="5196062" y="1797131"/>
            <a:ext cx="154305" cy="1337310"/>
            <a:chOff x="1800225" y="419100"/>
            <a:chExt cx="182880" cy="1828800"/>
          </a:xfrm>
        </p:grpSpPr>
        <p:sp>
          <p:nvSpPr>
            <p:cNvPr id="160" name="Rectangle 159"/>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1" name="Rectangle 160"/>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2" name="Rectangle 161"/>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3" name="Rectangle 162"/>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64" name="Rectangle 163"/>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5" name="Rectangle 16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6" name="Rectangle 16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7" name="Rectangle 16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8" name="Rectangle 16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69" name="Rectangle 16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mc:AlternateContent xmlns:mc="http://schemas.openxmlformats.org/markup-compatibility/2006" xmlns:a14="http://schemas.microsoft.com/office/drawing/2010/main">
        <mc:Choice Requires="a14">
          <p:sp>
            <p:nvSpPr>
              <p:cNvPr id="170" name="TextBox 169"/>
              <p:cNvSpPr txBox="1"/>
              <p:nvPr/>
            </p:nvSpPr>
            <p:spPr>
              <a:xfrm>
                <a:off x="3666331" y="1489660"/>
                <a:ext cx="2442335"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r>
                        <a:rPr lang="en-US" sz="1575" i="1">
                          <a:latin typeface="Cambria Math" panose="02040503050406030204" pitchFamily="18" charset="0"/>
                        </a:rPr>
                        <m:t>              ×</m:t>
                      </m:r>
                      <m:sSub>
                        <m:sSubPr>
                          <m:ctrlPr>
                            <a:rPr lang="en-US" sz="1575" i="1">
                              <a:latin typeface="Cambria Math" panose="02040503050406030204" pitchFamily="18" charset="0"/>
                            </a:rPr>
                          </m:ctrlPr>
                        </m:sSubPr>
                        <m:e>
                          <m:r>
                            <a:rPr lang="en-US" sz="1575" i="1">
                              <a:latin typeface="Cambria Math" panose="02040503050406030204" pitchFamily="18" charset="0"/>
                            </a:rPr>
                            <m:t>𝑥</m:t>
                          </m:r>
                        </m:e>
                        <m:sub>
                          <m:r>
                            <a:rPr lang="en-US" sz="1575" i="1">
                              <a:latin typeface="Cambria Math" panose="02040503050406030204" pitchFamily="18" charset="0"/>
                            </a:rPr>
                            <m:t>𝑜𝑛</m:t>
                          </m:r>
                        </m:sub>
                      </m:sSub>
                      <m:r>
                        <a:rPr lang="en-US" sz="1575" i="1">
                          <a:latin typeface="Cambria Math" panose="02040503050406030204" pitchFamily="18" charset="0"/>
                        </a:rPr>
                        <m:t>=</m:t>
                      </m:r>
                      <m:sSub>
                        <m:sSubPr>
                          <m:ctrlPr>
                            <a:rPr lang="en-US" sz="1575" i="1">
                              <a:latin typeface="Cambria Math" panose="02040503050406030204" pitchFamily="18" charset="0"/>
                            </a:rPr>
                          </m:ctrlPr>
                        </m:sSubPr>
                        <m:e>
                          <m:r>
                            <a:rPr lang="en-US" sz="1575" i="1">
                              <a:latin typeface="Cambria Math" panose="02040503050406030204" pitchFamily="18" charset="0"/>
                            </a:rPr>
                            <m:t>𝑣</m:t>
                          </m:r>
                        </m:e>
                        <m:sub>
                          <m:r>
                            <a:rPr lang="en-US" sz="1575" i="1">
                              <a:latin typeface="Cambria Math" panose="02040503050406030204" pitchFamily="18" charset="0"/>
                            </a:rPr>
                            <m:t>𝑜𝑛</m:t>
                          </m:r>
                        </m:sub>
                      </m:sSub>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666331" y="1489660"/>
                <a:ext cx="2442335" cy="339645"/>
              </a:xfrm>
              <a:prstGeom prst="rect">
                <a:avLst/>
              </a:prstGeom>
              <a:blipFill rotWithShape="0">
                <a:blip r:embed="rId6"/>
                <a:stretch>
                  <a:fillRect/>
                </a:stretch>
              </a:blipFill>
            </p:spPr>
            <p:txBody>
              <a:bodyPr/>
              <a:lstStyle/>
              <a:p>
                <a:r>
                  <a:rPr lang="el-GR">
                    <a:noFill/>
                  </a:rPr>
                  <a:t> </a:t>
                </a:r>
              </a:p>
            </p:txBody>
          </p:sp>
        </mc:Fallback>
      </mc:AlternateContent>
      <p:graphicFrame>
        <p:nvGraphicFramePr>
          <p:cNvPr id="3" name="Table 2"/>
          <p:cNvGraphicFramePr>
            <a:graphicFrameLocks noGrp="1"/>
          </p:cNvGraphicFramePr>
          <p:nvPr/>
        </p:nvGraphicFramePr>
        <p:xfrm>
          <a:off x="5728682" y="1800386"/>
          <a:ext cx="185166"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1" dirty="0">
                          <a:solidFill>
                            <a:srgbClr val="FF0000"/>
                          </a:solidFill>
                        </a:rPr>
                        <a:t>1.8</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1" dirty="0">
                          <a:solidFill>
                            <a:srgbClr val="FF0000"/>
                          </a:solidFill>
                        </a:rPr>
                        <a:t>2.9</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1" dirty="0">
                          <a:solidFill>
                            <a:srgbClr val="FF0000"/>
                          </a:solidFill>
                        </a:rPr>
                        <a:t>…</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1" dirty="0">
                          <a:solidFill>
                            <a:srgbClr val="FF0000"/>
                          </a:solidFill>
                        </a:rPr>
                        <a:t>1.9</a:t>
                      </a:r>
                    </a:p>
                  </a:txBody>
                  <a:tcPr marL="0" marR="0" marT="0" marB="0" anchor="ctr">
                    <a:solidFill>
                      <a:schemeClr val="bg1"/>
                    </a:solidFill>
                  </a:tcPr>
                </a:tc>
                <a:extLst>
                  <a:ext uri="{0D108BD9-81ED-4DB2-BD59-A6C34878D82A}">
                    <a16:rowId xmlns:a16="http://schemas.microsoft.com/office/drawing/2014/main" val="177053094"/>
                  </a:ext>
                </a:extLst>
              </a:tr>
            </a:tbl>
          </a:graphicData>
        </a:graphic>
      </p:graphicFrame>
      <mc:AlternateContent xmlns:mc="http://schemas.openxmlformats.org/markup-compatibility/2006" xmlns:a14="http://schemas.microsoft.com/office/drawing/2010/main">
        <mc:Choice Requires="a14">
          <p:sp>
            <p:nvSpPr>
              <p:cNvPr id="171" name="TextBox 170"/>
              <p:cNvSpPr txBox="1"/>
              <p:nvPr/>
            </p:nvSpPr>
            <p:spPr>
              <a:xfrm>
                <a:off x="5422571" y="2165984"/>
                <a:ext cx="311304" cy="2482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13" i="1">
                          <a:latin typeface="Cambria Math" panose="02040503050406030204" pitchFamily="18" charset="0"/>
                        </a:rPr>
                        <m:t>=</m:t>
                      </m:r>
                    </m:oMath>
                  </m:oMathPara>
                </a14:m>
                <a:endParaRPr lang="en-US" sz="1013" dirty="0"/>
              </a:p>
            </p:txBody>
          </p:sp>
        </mc:Choice>
        <mc:Fallback xmlns="">
          <p:sp>
            <p:nvSpPr>
              <p:cNvPr id="171" name="TextBox 170"/>
              <p:cNvSpPr txBox="1">
                <a:spLocks noRot="1" noChangeAspect="1" noMove="1" noResize="1" noEditPoints="1" noAdjustHandles="1" noChangeArrowheads="1" noChangeShapeType="1" noTextEdit="1"/>
              </p:cNvSpPr>
              <p:nvPr/>
            </p:nvSpPr>
            <p:spPr>
              <a:xfrm>
                <a:off x="5422571" y="2165984"/>
                <a:ext cx="311304" cy="248209"/>
              </a:xfrm>
              <a:prstGeom prst="rect">
                <a:avLst/>
              </a:prstGeom>
              <a:blipFill rotWithShape="0">
                <a:blip r:embed="rId7"/>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89697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58</a:t>
            </a:fld>
            <a:endParaRPr lang="en-US" dirty="0"/>
          </a:p>
        </p:txBody>
      </p:sp>
      <p:grpSp>
        <p:nvGrpSpPr>
          <p:cNvPr id="20" name="Group 19"/>
          <p:cNvGrpSpPr/>
          <p:nvPr/>
        </p:nvGrpSpPr>
        <p:grpSpPr>
          <a:xfrm>
            <a:off x="2202173"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202173"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1896134" y="2697519"/>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1896133" y="4347597"/>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148680"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099907"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1943554" y="191669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356480" y="219960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356477" y="321879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351760"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356477" y="403169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3890062" y="2641927"/>
            <a:ext cx="856325" cy="248209"/>
          </a:xfrm>
          <a:prstGeom prst="rect">
            <a:avLst/>
          </a:prstGeom>
          <a:noFill/>
        </p:spPr>
        <p:txBody>
          <a:bodyPr wrap="none" rtlCol="0">
            <a:spAutoFit/>
          </a:bodyPr>
          <a:lstStyle/>
          <a:p>
            <a:r>
              <a:rPr lang="en-US" sz="1013"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045917" y="4396736"/>
                <a:ext cx="452240" cy="248209"/>
              </a:xfrm>
              <a:prstGeom prst="rect">
                <a:avLst/>
              </a:prstGeom>
              <a:noFill/>
            </p:spPr>
            <p:txBody>
              <a:bodyPr wrap="none" rtlCol="0">
                <a:spAutoFit/>
              </a:bodyPr>
              <a:lstStyle/>
              <a:p>
                <a14:m>
                  <m:oMath xmlns:m="http://schemas.openxmlformats.org/officeDocument/2006/math">
                    <m:sSub>
                      <m:sSubPr>
                        <m:ctrlPr>
                          <a:rPr lang="en-US" sz="1013" i="1">
                            <a:latin typeface="Cambria Math" panose="02040503050406030204" pitchFamily="18" charset="0"/>
                          </a:rPr>
                        </m:ctrlPr>
                      </m:sSubPr>
                      <m:e>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e>
                      <m:sub>
                        <m:r>
                          <m:rPr>
                            <m:sty m:val="p"/>
                          </m:rPr>
                          <a:rPr lang="en-US" sz="1013">
                            <a:latin typeface="Cambria Math" panose="02040503050406030204" pitchFamily="18" charset="0"/>
                          </a:rPr>
                          <m:t>sat</m:t>
                        </m:r>
                      </m:sub>
                    </m:sSub>
                    <m:r>
                      <a:rPr lang="en-US" sz="1013">
                        <a:latin typeface="Cambria Math" panose="02040503050406030204" pitchFamily="18" charset="0"/>
                      </a:rPr>
                      <m:t> </m:t>
                    </m:r>
                  </m:oMath>
                </a14:m>
                <a:r>
                  <a:rPr lang="en-US" sz="1013"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045917" y="4396736"/>
                <a:ext cx="452240" cy="248209"/>
              </a:xfrm>
              <a:prstGeom prst="rect">
                <a:avLst/>
              </a:prstGeom>
              <a:blipFill rotWithShape="0">
                <a:blip r:embed="rId2"/>
                <a:stretch>
                  <a:fillRect/>
                </a:stretch>
              </a:blipFill>
            </p:spPr>
            <p:txBody>
              <a:bodyPr/>
              <a:lstStyle/>
              <a:p>
                <a:r>
                  <a:rPr lang="el-GR">
                    <a:noFill/>
                  </a:rPr>
                  <a:t> </a:t>
                </a:r>
              </a:p>
            </p:txBody>
          </p:sp>
        </mc:Fallback>
      </mc:AlternateContent>
      <p:cxnSp>
        <p:nvCxnSpPr>
          <p:cNvPr id="84" name="Straight Connector 83"/>
          <p:cNvCxnSpPr/>
          <p:nvPr/>
        </p:nvCxnSpPr>
        <p:spPr>
          <a:xfrm flipV="1">
            <a:off x="4302985" y="300130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302985" y="402340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682264" y="2666733"/>
            <a:ext cx="854721"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510783" y="2695776"/>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2510783" y="2695776"/>
                <a:ext cx="725583" cy="334707"/>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526754" y="4145794"/>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2526754" y="4145794"/>
                <a:ext cx="725583" cy="334707"/>
              </a:xfrm>
              <a:prstGeom prst="rect">
                <a:avLst/>
              </a:prstGeom>
              <a:blipFill rotWithShape="0">
                <a:blip r:embed="rId4"/>
                <a:stretch>
                  <a:fillRect/>
                </a:stretch>
              </a:blipFill>
            </p:spPr>
            <p:txBody>
              <a:bodyPr/>
              <a:lstStyle/>
              <a:p>
                <a:r>
                  <a:rPr lang="el-GR">
                    <a:noFill/>
                  </a:rPr>
                  <a:t> </a:t>
                </a:r>
              </a:p>
            </p:txBody>
          </p:sp>
        </mc:Fallback>
      </mc:AlternateContent>
      <p:sp>
        <p:nvSpPr>
          <p:cNvPr id="74" name="TextBox 73"/>
          <p:cNvSpPr txBox="1"/>
          <p:nvPr/>
        </p:nvSpPr>
        <p:spPr>
          <a:xfrm>
            <a:off x="1722560" y="335474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1722560" y="4949387"/>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016098" y="4302870"/>
            <a:ext cx="511679"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4522059" y="3448909"/>
                <a:ext cx="1440266"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r>
                        <a:rPr lang="en-US" sz="1575" i="1">
                          <a:latin typeface="Cambria Math" panose="02040503050406030204" pitchFamily="18" charset="0"/>
                        </a:rPr>
                        <m:t>×</m:t>
                      </m:r>
                      <m:acc>
                        <m:accPr>
                          <m:chr m:val="̂"/>
                          <m:ctrlPr>
                            <a:rPr lang="en-US" sz="1575" i="1">
                              <a:latin typeface="Cambria Math" panose="02040503050406030204" pitchFamily="18" charset="0"/>
                            </a:rPr>
                          </m:ctrlPr>
                        </m:accPr>
                        <m:e>
                          <m:r>
                            <a:rPr lang="en-US" sz="1575" i="1">
                              <a:latin typeface="Cambria Math" panose="02040503050406030204" pitchFamily="18" charset="0"/>
                            </a:rPr>
                            <m:t>𝑣</m:t>
                          </m:r>
                        </m:e>
                      </m:acc>
                      <m:r>
                        <a:rPr lang="en-US" sz="1575" i="1">
                          <a:latin typeface="Cambria Math" panose="02040503050406030204" pitchFamily="18" charset="0"/>
                        </a:rPr>
                        <m:t>=</m:t>
                      </m:r>
                      <m:r>
                        <a:rPr lang="en-US" sz="1575" i="1">
                          <a:latin typeface="Cambria Math" panose="02040503050406030204" pitchFamily="18" charset="0"/>
                        </a:rPr>
                        <m:t>𝑧</m:t>
                      </m:r>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4522059" y="3448909"/>
                <a:ext cx="1440266" cy="334707"/>
              </a:xfrm>
              <a:prstGeom prst="rect">
                <a:avLst/>
              </a:prstGeom>
              <a:blipFill rotWithShape="0">
                <a:blip r:embed="rId5"/>
                <a:stretch>
                  <a:fillRect/>
                </a:stretch>
              </a:blipFill>
            </p:spPr>
            <p:txBody>
              <a:bodyPr/>
              <a:lstStyle/>
              <a:p>
                <a:r>
                  <a:rPr lang="el-GR">
                    <a:noFill/>
                  </a:rPr>
                  <a:t> </a:t>
                </a:r>
              </a:p>
            </p:txBody>
          </p:sp>
        </mc:Fallback>
      </mc:AlternateContent>
      <p:sp>
        <p:nvSpPr>
          <p:cNvPr id="80" name="TextBox 79"/>
          <p:cNvSpPr txBox="1"/>
          <p:nvPr/>
        </p:nvSpPr>
        <p:spPr>
          <a:xfrm>
            <a:off x="5998671" y="4634427"/>
            <a:ext cx="502061" cy="248209"/>
          </a:xfrm>
          <a:prstGeom prst="rect">
            <a:avLst/>
          </a:prstGeom>
          <a:noFill/>
        </p:spPr>
        <p:txBody>
          <a:bodyPr wrap="none" rtlCol="0">
            <a:spAutoFit/>
          </a:bodyPr>
          <a:lstStyle/>
          <a:p>
            <a:r>
              <a:rPr lang="en-US" sz="1013" dirty="0"/>
              <a:t>V-dim</a:t>
            </a:r>
          </a:p>
        </p:txBody>
      </p:sp>
      <p:sp>
        <p:nvSpPr>
          <p:cNvPr id="69" name="TextBox 68"/>
          <p:cNvSpPr txBox="1"/>
          <p:nvPr/>
        </p:nvSpPr>
        <p:spPr>
          <a:xfrm>
            <a:off x="3349630" y="4949387"/>
            <a:ext cx="1880643" cy="248209"/>
          </a:xfrm>
          <a:prstGeom prst="rect">
            <a:avLst/>
          </a:prstGeom>
          <a:noFill/>
        </p:spPr>
        <p:txBody>
          <a:bodyPr wrap="none" rtlCol="0">
            <a:spAutoFit/>
          </a:bodyPr>
          <a:lstStyle/>
          <a:p>
            <a:r>
              <a:rPr lang="en-US" sz="1013"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109645" y="4038385"/>
                <a:ext cx="287836" cy="24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oMath>
                  </m:oMathPara>
                </a14:m>
                <a:endParaRPr lang="en-US" sz="1013" dirty="0"/>
              </a:p>
            </p:txBody>
          </p:sp>
        </mc:Choice>
        <mc:Fallback xmlns="">
          <p:sp>
            <p:nvSpPr>
              <p:cNvPr id="2" name="Rectangle 1"/>
              <p:cNvSpPr>
                <a:spLocks noRot="1" noChangeAspect="1" noMove="1" noResize="1" noEditPoints="1" noAdjustHandles="1" noChangeArrowheads="1" noChangeShapeType="1" noTextEdit="1"/>
              </p:cNvSpPr>
              <p:nvPr/>
            </p:nvSpPr>
            <p:spPr>
              <a:xfrm>
                <a:off x="4109645" y="4038385"/>
                <a:ext cx="287836" cy="248209"/>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6177061" y="3408767"/>
                <a:ext cx="1656371" cy="3347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1575" i="1">
                              <a:latin typeface="Cambria Math" panose="02040503050406030204" pitchFamily="18" charset="0"/>
                            </a:rPr>
                          </m:ctrlPr>
                        </m:accPr>
                        <m:e>
                          <m:r>
                            <a:rPr lang="en-US" sz="1575" i="1">
                              <a:latin typeface="Cambria Math" panose="02040503050406030204" pitchFamily="18" charset="0"/>
                            </a:rPr>
                            <m:t>𝑦</m:t>
                          </m:r>
                        </m:e>
                      </m:acc>
                      <m:r>
                        <a:rPr lang="en-US" sz="1575" i="1">
                          <a:latin typeface="Cambria Math" panose="02040503050406030204" pitchFamily="18" charset="0"/>
                        </a:rPr>
                        <m:t>=</m:t>
                      </m:r>
                      <m:r>
                        <a:rPr lang="en-US" sz="1575" i="1">
                          <a:latin typeface="Cambria Math" panose="02040503050406030204" pitchFamily="18" charset="0"/>
                        </a:rPr>
                        <m:t>𝑠𝑜𝑓𝑡𝑚𝑎𝑥</m:t>
                      </m:r>
                      <m:r>
                        <a:rPr lang="en-US" sz="1575" i="1">
                          <a:latin typeface="Cambria Math" panose="02040503050406030204" pitchFamily="18" charset="0"/>
                        </a:rPr>
                        <m:t>(</m:t>
                      </m:r>
                      <m:r>
                        <a:rPr lang="en-US" sz="1575" i="1">
                          <a:latin typeface="Cambria Math" panose="02040503050406030204" pitchFamily="18" charset="0"/>
                        </a:rPr>
                        <m:t>𝑧</m:t>
                      </m:r>
                      <m:r>
                        <a:rPr lang="en-US" sz="1575" i="1">
                          <a:latin typeface="Cambria Math" panose="02040503050406030204" pitchFamily="18" charset="0"/>
                        </a:rPr>
                        <m:t>)</m:t>
                      </m:r>
                    </m:oMath>
                  </m:oMathPara>
                </a14:m>
                <a:endParaRPr lang="en-US" sz="1575" dirty="0"/>
              </a:p>
            </p:txBody>
          </p:sp>
        </mc:Choice>
        <mc:Fallback xmlns="">
          <p:sp>
            <p:nvSpPr>
              <p:cNvPr id="86" name="TextBox 85"/>
              <p:cNvSpPr txBox="1">
                <a:spLocks noRot="1" noChangeAspect="1" noMove="1" noResize="1" noEditPoints="1" noAdjustHandles="1" noChangeArrowheads="1" noChangeShapeType="1" noTextEdit="1"/>
              </p:cNvSpPr>
              <p:nvPr/>
            </p:nvSpPr>
            <p:spPr>
              <a:xfrm>
                <a:off x="6177061" y="3408767"/>
                <a:ext cx="1656371" cy="334707"/>
              </a:xfrm>
              <a:prstGeom prst="rect">
                <a:avLst/>
              </a:prstGeom>
              <a:blipFill rotWithShape="0">
                <a:blip r:embed="rId7"/>
                <a:stretch>
                  <a:fillRect b="-10909"/>
                </a:stretch>
              </a:blipFill>
            </p:spPr>
            <p:txBody>
              <a:bodyPr/>
              <a:lstStyle/>
              <a:p>
                <a:r>
                  <a:rPr lang="el-GR">
                    <a:noFill/>
                  </a:rPr>
                  <a:t> </a:t>
                </a:r>
              </a:p>
            </p:txBody>
          </p:sp>
        </mc:Fallback>
      </mc:AlternateContent>
    </p:spTree>
    <p:extLst>
      <p:ext uri="{BB962C8B-B14F-4D97-AF65-F5344CB8AC3E}">
        <p14:creationId xmlns:p14="http://schemas.microsoft.com/office/powerpoint/2010/main" val="3115118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59</a:t>
            </a:fld>
            <a:endParaRPr lang="en-US" dirty="0"/>
          </a:p>
        </p:txBody>
      </p:sp>
      <p:grpSp>
        <p:nvGrpSpPr>
          <p:cNvPr id="20" name="Group 19"/>
          <p:cNvGrpSpPr/>
          <p:nvPr/>
        </p:nvGrpSpPr>
        <p:grpSpPr>
          <a:xfrm>
            <a:off x="2521586" y="2199604"/>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1586" y="381267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5547" y="2697519"/>
            <a:ext cx="344966" cy="248209"/>
          </a:xfrm>
          <a:prstGeom prst="rect">
            <a:avLst/>
          </a:prstGeom>
          <a:noFill/>
        </p:spPr>
        <p:txBody>
          <a:bodyPr wrap="none" rtlCol="0">
            <a:spAutoFit/>
          </a:bodyPr>
          <a:lstStyle/>
          <a:p>
            <a:r>
              <a:rPr lang="en-US" sz="1013" dirty="0"/>
              <a:t>cat</a:t>
            </a:r>
          </a:p>
        </p:txBody>
      </p:sp>
      <p:sp>
        <p:nvSpPr>
          <p:cNvPr id="33" name="TextBox 32"/>
          <p:cNvSpPr txBox="1"/>
          <p:nvPr/>
        </p:nvSpPr>
        <p:spPr>
          <a:xfrm>
            <a:off x="2215546" y="4347597"/>
            <a:ext cx="322524" cy="248209"/>
          </a:xfrm>
          <a:prstGeom prst="rect">
            <a:avLst/>
          </a:prstGeom>
          <a:noFill/>
        </p:spPr>
        <p:txBody>
          <a:bodyPr wrap="none" rtlCol="0">
            <a:spAutoFit/>
          </a:bodyPr>
          <a:lstStyle/>
          <a:p>
            <a:r>
              <a:rPr lang="en-US" sz="1013" dirty="0"/>
              <a:t>on</a:t>
            </a:r>
          </a:p>
        </p:txBody>
      </p:sp>
      <p:grpSp>
        <p:nvGrpSpPr>
          <p:cNvPr id="46" name="Group 45"/>
          <p:cNvGrpSpPr/>
          <p:nvPr/>
        </p:nvGrpSpPr>
        <p:grpSpPr>
          <a:xfrm>
            <a:off x="4468093" y="322101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20" y="3001990"/>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2967" y="191669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3" y="219960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879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3" y="353549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3169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9475" y="2641927"/>
            <a:ext cx="856325" cy="248209"/>
          </a:xfrm>
          <a:prstGeom prst="rect">
            <a:avLst/>
          </a:prstGeom>
          <a:noFill/>
        </p:spPr>
        <p:txBody>
          <a:bodyPr wrap="none" rtlCol="0">
            <a:spAutoFit/>
          </a:bodyPr>
          <a:lstStyle/>
          <a:p>
            <a:r>
              <a:rPr lang="en-US" sz="1013" dirty="0"/>
              <a:t>Hidden layer</a:t>
            </a:r>
          </a:p>
        </p:txBody>
      </p:sp>
      <mc:AlternateContent xmlns:mc="http://schemas.openxmlformats.org/markup-compatibility/2006" xmlns:a14="http://schemas.microsoft.com/office/drawing/2010/main">
        <mc:Choice Requires="a14">
          <p:sp>
            <p:nvSpPr>
              <p:cNvPr id="83" name="TextBox 82"/>
              <p:cNvSpPr txBox="1"/>
              <p:nvPr/>
            </p:nvSpPr>
            <p:spPr>
              <a:xfrm>
                <a:off x="6365330" y="4396736"/>
                <a:ext cx="452240" cy="248209"/>
              </a:xfrm>
              <a:prstGeom prst="rect">
                <a:avLst/>
              </a:prstGeom>
              <a:noFill/>
            </p:spPr>
            <p:txBody>
              <a:bodyPr wrap="none" rtlCol="0">
                <a:spAutoFit/>
              </a:bodyPr>
              <a:lstStyle/>
              <a:p>
                <a14:m>
                  <m:oMath xmlns:m="http://schemas.openxmlformats.org/officeDocument/2006/math">
                    <m:sSub>
                      <m:sSubPr>
                        <m:ctrlPr>
                          <a:rPr lang="en-US" sz="1013" i="1">
                            <a:latin typeface="Cambria Math" panose="02040503050406030204" pitchFamily="18" charset="0"/>
                          </a:rPr>
                        </m:ctrlPr>
                      </m:sSubPr>
                      <m:e>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e>
                      <m:sub>
                        <m:r>
                          <m:rPr>
                            <m:sty m:val="p"/>
                          </m:rPr>
                          <a:rPr lang="en-US" sz="1013">
                            <a:latin typeface="Cambria Math" panose="02040503050406030204" pitchFamily="18" charset="0"/>
                          </a:rPr>
                          <m:t>sat</m:t>
                        </m:r>
                      </m:sub>
                    </m:sSub>
                    <m:r>
                      <a:rPr lang="en-US" sz="1013">
                        <a:latin typeface="Cambria Math" panose="02040503050406030204" pitchFamily="18" charset="0"/>
                      </a:rPr>
                      <m:t> </m:t>
                    </m:r>
                  </m:oMath>
                </a14:m>
                <a:r>
                  <a:rPr lang="en-US" sz="1013" dirty="0"/>
                  <a:t> </a:t>
                </a:r>
              </a:p>
            </p:txBody>
          </p:sp>
        </mc:Choice>
        <mc:Fallback xmlns="">
          <p:sp>
            <p:nvSpPr>
              <p:cNvPr id="83" name="TextBox 82"/>
              <p:cNvSpPr txBox="1">
                <a:spLocks noRot="1" noChangeAspect="1" noMove="1" noResize="1" noEditPoints="1" noAdjustHandles="1" noChangeArrowheads="1" noChangeShapeType="1" noTextEdit="1"/>
              </p:cNvSpPr>
              <p:nvPr/>
            </p:nvSpPr>
            <p:spPr>
              <a:xfrm>
                <a:off x="6365330" y="4396736"/>
                <a:ext cx="452240" cy="248209"/>
              </a:xfrm>
              <a:prstGeom prst="rect">
                <a:avLst/>
              </a:prstGeom>
              <a:blipFill rotWithShape="0">
                <a:blip r:embed="rId2"/>
                <a:stretch>
                  <a:fillRect/>
                </a:stretch>
              </a:blipFill>
            </p:spPr>
            <p:txBody>
              <a:bodyPr/>
              <a:lstStyle/>
              <a:p>
                <a:r>
                  <a:rPr lang="el-GR">
                    <a:noFill/>
                  </a:rPr>
                  <a:t> </a:t>
                </a:r>
              </a:p>
            </p:txBody>
          </p:sp>
        </mc:Fallback>
      </mc:AlternateContent>
      <p:cxnSp>
        <p:nvCxnSpPr>
          <p:cNvPr id="84" name="Straight Connector 83"/>
          <p:cNvCxnSpPr/>
          <p:nvPr/>
        </p:nvCxnSpPr>
        <p:spPr>
          <a:xfrm flipV="1">
            <a:off x="4622398" y="300130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8" y="402340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9" y="2675369"/>
            <a:ext cx="854721" cy="248209"/>
          </a:xfrm>
          <a:prstGeom prst="rect">
            <a:avLst/>
          </a:prstGeom>
          <a:noFill/>
        </p:spPr>
        <p:txBody>
          <a:bodyPr wrap="none" rtlCol="0">
            <a:spAutoFit/>
          </a:bodyPr>
          <a:lstStyle/>
          <a:p>
            <a:r>
              <a:rPr lang="en-US" sz="1013" dirty="0"/>
              <a:t>Output layer</a:t>
            </a:r>
          </a:p>
        </p:txBody>
      </p:sp>
      <mc:AlternateContent xmlns:mc="http://schemas.openxmlformats.org/markup-compatibility/2006" xmlns:a14="http://schemas.microsoft.com/office/drawing/2010/main">
        <mc:Choice Requires="a14">
          <p:sp>
            <p:nvSpPr>
              <p:cNvPr id="71" name="TextBox 70"/>
              <p:cNvSpPr txBox="1"/>
              <p:nvPr/>
            </p:nvSpPr>
            <p:spPr>
              <a:xfrm>
                <a:off x="2830196" y="2695776"/>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1" name="TextBox 70"/>
              <p:cNvSpPr txBox="1">
                <a:spLocks noRot="1" noChangeAspect="1" noMove="1" noResize="1" noEditPoints="1" noAdjustHandles="1" noChangeArrowheads="1" noChangeShapeType="1" noTextEdit="1"/>
              </p:cNvSpPr>
              <p:nvPr/>
            </p:nvSpPr>
            <p:spPr>
              <a:xfrm>
                <a:off x="2830196" y="2695776"/>
                <a:ext cx="725583" cy="334707"/>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2846167" y="4145794"/>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75" i="1">
                              <a:latin typeface="Cambria Math" panose="02040503050406030204" pitchFamily="18" charset="0"/>
                            </a:rPr>
                          </m:ctrlPr>
                        </m:sSub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Sub>
                    </m:oMath>
                  </m:oMathPara>
                </a14:m>
                <a:endParaRPr lang="en-US" sz="1575" dirty="0"/>
              </a:p>
            </p:txBody>
          </p:sp>
        </mc:Choice>
        <mc:Fallback xmlns="">
          <p:sp>
            <p:nvSpPr>
              <p:cNvPr id="73" name="TextBox 72"/>
              <p:cNvSpPr txBox="1">
                <a:spLocks noRot="1" noChangeAspect="1" noMove="1" noResize="1" noEditPoints="1" noAdjustHandles="1" noChangeArrowheads="1" noChangeShapeType="1" noTextEdit="1"/>
              </p:cNvSpPr>
              <p:nvPr/>
            </p:nvSpPr>
            <p:spPr>
              <a:xfrm>
                <a:off x="2846167" y="4145794"/>
                <a:ext cx="725583" cy="334707"/>
              </a:xfrm>
              <a:prstGeom prst="rect">
                <a:avLst/>
              </a:prstGeom>
              <a:blipFill rotWithShape="0">
                <a:blip r:embed="rId4"/>
                <a:stretch>
                  <a:fillRect/>
                </a:stretch>
              </a:blipFill>
            </p:spPr>
            <p:txBody>
              <a:bodyPr/>
              <a:lstStyle/>
              <a:p>
                <a:r>
                  <a:rPr lang="el-GR">
                    <a:noFill/>
                  </a:rPr>
                  <a:t> </a:t>
                </a:r>
              </a:p>
            </p:txBody>
          </p:sp>
        </mc:Fallback>
      </mc:AlternateContent>
      <p:sp>
        <p:nvSpPr>
          <p:cNvPr id="74" name="TextBox 73"/>
          <p:cNvSpPr txBox="1"/>
          <p:nvPr/>
        </p:nvSpPr>
        <p:spPr>
          <a:xfrm>
            <a:off x="2041973" y="335474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1973" y="4949387"/>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35511" y="4302870"/>
            <a:ext cx="511679" cy="248209"/>
          </a:xfrm>
          <a:prstGeom prst="rect">
            <a:avLst/>
          </a:prstGeom>
          <a:noFill/>
        </p:spPr>
        <p:txBody>
          <a:bodyPr wrap="none" rtlCol="0">
            <a:spAutoFit/>
          </a:bodyPr>
          <a:lstStyle/>
          <a:p>
            <a:r>
              <a:rPr lang="en-US" sz="1013" dirty="0"/>
              <a:t>N-dim</a:t>
            </a:r>
          </a:p>
        </p:txBody>
      </p:sp>
      <mc:AlternateContent xmlns:mc="http://schemas.openxmlformats.org/markup-compatibility/2006" xmlns:a14="http://schemas.microsoft.com/office/drawing/2010/main">
        <mc:Choice Requires="a14">
          <p:sp>
            <p:nvSpPr>
              <p:cNvPr id="78" name="TextBox 77"/>
              <p:cNvSpPr txBox="1"/>
              <p:nvPr/>
            </p:nvSpPr>
            <p:spPr>
              <a:xfrm>
                <a:off x="4841473" y="3448909"/>
                <a:ext cx="1664430" cy="5770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r>
                        <a:rPr lang="en-US" sz="1575" i="1">
                          <a:latin typeface="Cambria Math" panose="02040503050406030204" pitchFamily="18" charset="0"/>
                        </a:rPr>
                        <m:t>×</m:t>
                      </m:r>
                      <m:acc>
                        <m:accPr>
                          <m:chr m:val="̂"/>
                          <m:ctrlPr>
                            <a:rPr lang="en-US" sz="1575" i="1">
                              <a:latin typeface="Cambria Math" panose="02040503050406030204" pitchFamily="18" charset="0"/>
                            </a:rPr>
                          </m:ctrlPr>
                        </m:accPr>
                        <m:e>
                          <m:r>
                            <a:rPr lang="en-US" sz="1575" i="1">
                              <a:latin typeface="Cambria Math" panose="02040503050406030204" pitchFamily="18" charset="0"/>
                            </a:rPr>
                            <m:t>𝑣</m:t>
                          </m:r>
                        </m:e>
                      </m:acc>
                      <m:r>
                        <a:rPr lang="en-US" sz="1575" i="1">
                          <a:latin typeface="Cambria Math" panose="02040503050406030204" pitchFamily="18" charset="0"/>
                        </a:rPr>
                        <m:t>=</m:t>
                      </m:r>
                      <m:r>
                        <a:rPr lang="en-US" sz="1575" i="1">
                          <a:latin typeface="Cambria Math" panose="02040503050406030204" pitchFamily="18" charset="0"/>
                        </a:rPr>
                        <m:t>𝑧</m:t>
                      </m:r>
                    </m:oMath>
                  </m:oMathPara>
                </a14:m>
                <a:endParaRPr lang="en-US" sz="1575" dirty="0"/>
              </a:p>
              <a:p>
                <a:pPr/>
                <a14:m>
                  <m:oMathPara xmlns:m="http://schemas.openxmlformats.org/officeDocument/2006/math">
                    <m:oMathParaPr>
                      <m:jc m:val="centerGroup"/>
                    </m:oMathParaPr>
                    <m:oMath xmlns:m="http://schemas.openxmlformats.org/officeDocument/2006/math">
                      <m:acc>
                        <m:accPr>
                          <m:chr m:val="̂"/>
                          <m:ctrlPr>
                            <a:rPr lang="en-US" sz="1575" i="1">
                              <a:latin typeface="Cambria Math" panose="02040503050406030204" pitchFamily="18" charset="0"/>
                            </a:rPr>
                          </m:ctrlPr>
                        </m:accPr>
                        <m:e>
                          <m:r>
                            <a:rPr lang="en-US" sz="1575" i="1">
                              <a:latin typeface="Cambria Math" panose="02040503050406030204" pitchFamily="18" charset="0"/>
                            </a:rPr>
                            <m:t>𝑦</m:t>
                          </m:r>
                        </m:e>
                      </m:acc>
                      <m:r>
                        <a:rPr lang="en-US" sz="1575" i="1">
                          <a:latin typeface="Cambria Math" panose="02040503050406030204" pitchFamily="18" charset="0"/>
                        </a:rPr>
                        <m:t>=</m:t>
                      </m:r>
                      <m:r>
                        <a:rPr lang="en-US" sz="1575" i="1">
                          <a:latin typeface="Cambria Math" panose="02040503050406030204" pitchFamily="18" charset="0"/>
                        </a:rPr>
                        <m:t>𝑠𝑜𝑓𝑡𝑚𝑎𝑥</m:t>
                      </m:r>
                      <m:r>
                        <a:rPr lang="en-US" sz="1575" i="1">
                          <a:latin typeface="Cambria Math" panose="02040503050406030204" pitchFamily="18" charset="0"/>
                        </a:rPr>
                        <m:t>(</m:t>
                      </m:r>
                      <m:r>
                        <a:rPr lang="en-US" sz="1575" i="1">
                          <a:latin typeface="Cambria Math" panose="02040503050406030204" pitchFamily="18" charset="0"/>
                        </a:rPr>
                        <m:t>𝑧</m:t>
                      </m:r>
                      <m:r>
                        <a:rPr lang="en-US" sz="1575" i="1">
                          <a:latin typeface="Cambria Math" panose="02040503050406030204" pitchFamily="18" charset="0"/>
                        </a:rPr>
                        <m:t>)</m:t>
                      </m:r>
                    </m:oMath>
                  </m:oMathPara>
                </a14:m>
                <a:endParaRPr lang="en-US" sz="1575" dirty="0"/>
              </a:p>
            </p:txBody>
          </p:sp>
        </mc:Choice>
        <mc:Fallback xmlns="">
          <p:sp>
            <p:nvSpPr>
              <p:cNvPr id="78" name="TextBox 77"/>
              <p:cNvSpPr txBox="1">
                <a:spLocks noRot="1" noChangeAspect="1" noMove="1" noResize="1" noEditPoints="1" noAdjustHandles="1" noChangeArrowheads="1" noChangeShapeType="1" noTextEdit="1"/>
              </p:cNvSpPr>
              <p:nvPr/>
            </p:nvSpPr>
            <p:spPr>
              <a:xfrm>
                <a:off x="4841473" y="3448909"/>
                <a:ext cx="1664430" cy="577081"/>
              </a:xfrm>
              <a:prstGeom prst="rect">
                <a:avLst/>
              </a:prstGeom>
              <a:blipFill rotWithShape="0">
                <a:blip r:embed="rId5"/>
                <a:stretch>
                  <a:fillRect b="-6383"/>
                </a:stretch>
              </a:blipFill>
            </p:spPr>
            <p:txBody>
              <a:bodyPr/>
              <a:lstStyle/>
              <a:p>
                <a:r>
                  <a:rPr lang="el-GR">
                    <a:noFill/>
                  </a:rPr>
                  <a:t> </a:t>
                </a:r>
              </a:p>
            </p:txBody>
          </p:sp>
        </mc:Fallback>
      </mc:AlternateContent>
      <p:sp>
        <p:nvSpPr>
          <p:cNvPr id="80" name="TextBox 79"/>
          <p:cNvSpPr txBox="1"/>
          <p:nvPr/>
        </p:nvSpPr>
        <p:spPr>
          <a:xfrm>
            <a:off x="6318084" y="4634427"/>
            <a:ext cx="502061" cy="248209"/>
          </a:xfrm>
          <a:prstGeom prst="rect">
            <a:avLst/>
          </a:prstGeom>
          <a:noFill/>
        </p:spPr>
        <p:txBody>
          <a:bodyPr wrap="none" rtlCol="0">
            <a:spAutoFit/>
          </a:bodyPr>
          <a:lstStyle/>
          <a:p>
            <a:r>
              <a:rPr lang="en-US" sz="1013" dirty="0"/>
              <a:t>V-dim</a:t>
            </a:r>
          </a:p>
        </p:txBody>
      </p:sp>
      <p:sp>
        <p:nvSpPr>
          <p:cNvPr id="69" name="TextBox 68"/>
          <p:cNvSpPr txBox="1"/>
          <p:nvPr/>
        </p:nvSpPr>
        <p:spPr>
          <a:xfrm>
            <a:off x="3669043" y="4949387"/>
            <a:ext cx="1880643" cy="248209"/>
          </a:xfrm>
          <a:prstGeom prst="rect">
            <a:avLst/>
          </a:prstGeom>
          <a:noFill/>
        </p:spPr>
        <p:txBody>
          <a:bodyPr wrap="none" rtlCol="0">
            <a:spAutoFit/>
          </a:bodyPr>
          <a:lstStyle/>
          <a:p>
            <a:r>
              <a:rPr lang="en-US" sz="1013" dirty="0"/>
              <a:t>N will be the size of word vector</a:t>
            </a:r>
          </a:p>
        </p:txBody>
      </p:sp>
      <mc:AlternateContent xmlns:mc="http://schemas.openxmlformats.org/markup-compatibility/2006" xmlns:a14="http://schemas.microsoft.com/office/drawing/2010/main">
        <mc:Choice Requires="a14">
          <p:sp>
            <p:nvSpPr>
              <p:cNvPr id="2" name="Rectangle 1"/>
              <p:cNvSpPr/>
              <p:nvPr/>
            </p:nvSpPr>
            <p:spPr>
              <a:xfrm>
                <a:off x="4429058" y="4038385"/>
                <a:ext cx="287836" cy="2482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𝑣</m:t>
                          </m:r>
                        </m:e>
                      </m:acc>
                    </m:oMath>
                  </m:oMathPara>
                </a14:m>
                <a:endParaRPr lang="en-US" sz="1013" dirty="0"/>
              </a:p>
            </p:txBody>
          </p:sp>
        </mc:Choice>
        <mc:Fallback xmlns="">
          <p:sp>
            <p:nvSpPr>
              <p:cNvPr id="2" name="Rectangle 1"/>
              <p:cNvSpPr>
                <a:spLocks noRot="1" noChangeAspect="1" noMove="1" noResize="1" noEditPoints="1" noAdjustHandles="1" noChangeArrowheads="1" noChangeShapeType="1" noTextEdit="1"/>
              </p:cNvSpPr>
              <p:nvPr/>
            </p:nvSpPr>
            <p:spPr>
              <a:xfrm>
                <a:off x="4429058" y="4038385"/>
                <a:ext cx="287836" cy="248209"/>
              </a:xfrm>
              <a:prstGeom prst="rect">
                <a:avLst/>
              </a:prstGeom>
              <a:blipFill rotWithShape="0">
                <a:blip r:embed="rId6"/>
                <a:stretch>
                  <a:fillRect/>
                </a:stretch>
              </a:blipFill>
            </p:spPr>
            <p:txBody>
              <a:bodyPr/>
              <a:lstStyle/>
              <a:p>
                <a:r>
                  <a:rPr lang="el-GR">
                    <a:noFill/>
                  </a:rPr>
                  <a:t> </a:t>
                </a:r>
              </a:p>
            </p:txBody>
          </p:sp>
        </mc:Fallback>
      </mc:AlternateContent>
      <p:graphicFrame>
        <p:nvGraphicFramePr>
          <p:cNvPr id="81" name="Table 80"/>
          <p:cNvGraphicFramePr>
            <a:graphicFrameLocks noGrp="1"/>
          </p:cNvGraphicFramePr>
          <p:nvPr/>
        </p:nvGraphicFramePr>
        <p:xfrm>
          <a:off x="7244374" y="3001306"/>
          <a:ext cx="185166" cy="185166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5159121"/>
                    </a:ext>
                  </a:extLst>
                </a:gridCol>
              </a:tblGrid>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2404443869"/>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4045244593"/>
                  </a:ext>
                </a:extLst>
              </a:tr>
              <a:tr h="185166">
                <a:tc>
                  <a:txBody>
                    <a:bodyPr/>
                    <a:lstStyle/>
                    <a:p>
                      <a:pPr algn="ctr"/>
                      <a:r>
                        <a:rPr lang="en-US" sz="7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2752563613"/>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01681552"/>
                  </a:ext>
                </a:extLst>
              </a:tr>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177053094"/>
                  </a:ext>
                </a:extLst>
              </a:tr>
              <a:tr h="185166">
                <a:tc>
                  <a:txBody>
                    <a:bodyPr/>
                    <a:lstStyle/>
                    <a:p>
                      <a:pPr algn="ctr"/>
                      <a:r>
                        <a:rPr lang="en-US" sz="700" b="0" dirty="0">
                          <a:solidFill>
                            <a:schemeClr val="tx1"/>
                          </a:solidFill>
                        </a:rPr>
                        <a:t>0.02</a:t>
                      </a:r>
                    </a:p>
                  </a:txBody>
                  <a:tcPr marL="0" marR="0" marT="0" marB="0" anchor="ctr">
                    <a:solidFill>
                      <a:schemeClr val="bg1"/>
                    </a:solidFill>
                  </a:tcPr>
                </a:tc>
                <a:extLst>
                  <a:ext uri="{0D108BD9-81ED-4DB2-BD59-A6C34878D82A}">
                    <a16:rowId xmlns:a16="http://schemas.microsoft.com/office/drawing/2014/main" val="2987099312"/>
                  </a:ext>
                </a:extLst>
              </a:tr>
              <a:tr h="185166">
                <a:tc>
                  <a:txBody>
                    <a:bodyPr/>
                    <a:lstStyle/>
                    <a:p>
                      <a:pPr algn="ctr"/>
                      <a:r>
                        <a:rPr lang="en-US" sz="700" b="0" dirty="0">
                          <a:solidFill>
                            <a:schemeClr val="tx1"/>
                          </a:solidFill>
                        </a:rPr>
                        <a:t>0.01</a:t>
                      </a:r>
                    </a:p>
                  </a:txBody>
                  <a:tcPr marL="0" marR="0" marT="0" marB="0" anchor="ctr">
                    <a:solidFill>
                      <a:schemeClr val="bg1"/>
                    </a:solidFill>
                  </a:tcPr>
                </a:tc>
                <a:extLst>
                  <a:ext uri="{0D108BD9-81ED-4DB2-BD59-A6C34878D82A}">
                    <a16:rowId xmlns:a16="http://schemas.microsoft.com/office/drawing/2014/main" val="4040427874"/>
                  </a:ext>
                </a:extLst>
              </a:tr>
              <a:tr h="185166">
                <a:tc>
                  <a:txBody>
                    <a:bodyPr/>
                    <a:lstStyle/>
                    <a:p>
                      <a:pPr algn="ctr"/>
                      <a:r>
                        <a:rPr lang="en-US" sz="700" b="1" dirty="0">
                          <a:solidFill>
                            <a:srgbClr val="FF0000"/>
                          </a:solidFill>
                        </a:rPr>
                        <a:t>0.7</a:t>
                      </a:r>
                    </a:p>
                  </a:txBody>
                  <a:tcPr marL="0" marR="0" marT="0" marB="0" anchor="ctr">
                    <a:solidFill>
                      <a:schemeClr val="bg1"/>
                    </a:solidFill>
                  </a:tcPr>
                </a:tc>
                <a:extLst>
                  <a:ext uri="{0D108BD9-81ED-4DB2-BD59-A6C34878D82A}">
                    <a16:rowId xmlns:a16="http://schemas.microsoft.com/office/drawing/2014/main" val="4092259214"/>
                  </a:ext>
                </a:extLst>
              </a:tr>
              <a:tr h="185166">
                <a:tc>
                  <a:txBody>
                    <a:bodyPr/>
                    <a:lstStyle/>
                    <a:p>
                      <a:pPr algn="ctr"/>
                      <a:r>
                        <a:rPr lang="en-US" sz="700" b="0" dirty="0">
                          <a:solidFill>
                            <a:schemeClr val="tx1"/>
                          </a:solidFill>
                        </a:rPr>
                        <a:t>…</a:t>
                      </a:r>
                    </a:p>
                  </a:txBody>
                  <a:tcPr marL="0" marR="0" marT="0" marB="0" anchor="ctr">
                    <a:solidFill>
                      <a:schemeClr val="bg1"/>
                    </a:solidFill>
                  </a:tcPr>
                </a:tc>
                <a:extLst>
                  <a:ext uri="{0D108BD9-81ED-4DB2-BD59-A6C34878D82A}">
                    <a16:rowId xmlns:a16="http://schemas.microsoft.com/office/drawing/2014/main" val="2895132886"/>
                  </a:ext>
                </a:extLst>
              </a:tr>
              <a:tr h="185166">
                <a:tc>
                  <a:txBody>
                    <a:bodyPr/>
                    <a:lstStyle/>
                    <a:p>
                      <a:pPr algn="ctr"/>
                      <a:r>
                        <a:rPr lang="en-US" sz="700" b="0" dirty="0">
                          <a:solidFill>
                            <a:schemeClr val="tx1"/>
                          </a:solidFill>
                        </a:rPr>
                        <a:t>0.00</a:t>
                      </a:r>
                    </a:p>
                  </a:txBody>
                  <a:tcPr marL="0" marR="0" marT="0" marB="0" anchor="ctr">
                    <a:solidFill>
                      <a:schemeClr val="bg1"/>
                    </a:solidFill>
                  </a:tcPr>
                </a:tc>
                <a:extLst>
                  <a:ext uri="{0D108BD9-81ED-4DB2-BD59-A6C34878D82A}">
                    <a16:rowId xmlns:a16="http://schemas.microsoft.com/office/drawing/2014/main" val="3595132379"/>
                  </a:ext>
                </a:extLst>
              </a:tr>
            </a:tbl>
          </a:graphicData>
        </a:graphic>
      </p:graphicFrame>
      <mc:AlternateContent xmlns:mc="http://schemas.openxmlformats.org/markup-compatibility/2006" xmlns:a14="http://schemas.microsoft.com/office/drawing/2010/main">
        <mc:Choice Requires="a14">
          <p:sp>
            <p:nvSpPr>
              <p:cNvPr id="85" name="TextBox 84"/>
              <p:cNvSpPr txBox="1"/>
              <p:nvPr/>
            </p:nvSpPr>
            <p:spPr>
              <a:xfrm>
                <a:off x="7244374" y="4942234"/>
                <a:ext cx="316753" cy="248209"/>
              </a:xfrm>
              <a:prstGeom prst="rect">
                <a:avLst/>
              </a:prstGeom>
              <a:noFill/>
            </p:spPr>
            <p:txBody>
              <a:bodyPr wrap="none" rtlCol="0">
                <a:spAutoFit/>
              </a:bodyPr>
              <a:lstStyle/>
              <a:p>
                <a14:m>
                  <m:oMath xmlns:m="http://schemas.openxmlformats.org/officeDocument/2006/math">
                    <m:acc>
                      <m:accPr>
                        <m:chr m:val="̂"/>
                        <m:ctrlPr>
                          <a:rPr lang="en-US" sz="1013" i="1">
                            <a:latin typeface="Cambria Math" panose="02040503050406030204" pitchFamily="18" charset="0"/>
                          </a:rPr>
                        </m:ctrlPr>
                      </m:accPr>
                      <m:e>
                        <m:r>
                          <a:rPr lang="en-US" sz="1013" i="1">
                            <a:latin typeface="Cambria Math" panose="02040503050406030204" pitchFamily="18" charset="0"/>
                          </a:rPr>
                          <m:t>𝑦</m:t>
                        </m:r>
                      </m:e>
                    </m:acc>
                    <m:r>
                      <a:rPr lang="en-US" sz="1013">
                        <a:latin typeface="Cambria Math" panose="02040503050406030204" pitchFamily="18" charset="0"/>
                      </a:rPr>
                      <m:t> </m:t>
                    </m:r>
                  </m:oMath>
                </a14:m>
                <a:r>
                  <a:rPr lang="en-US" sz="1013" dirty="0"/>
                  <a:t> </a:t>
                </a:r>
              </a:p>
            </p:txBody>
          </p:sp>
        </mc:Choice>
        <mc:Fallback xmlns="">
          <p:sp>
            <p:nvSpPr>
              <p:cNvPr id="85" name="TextBox 84"/>
              <p:cNvSpPr txBox="1">
                <a:spLocks noRot="1" noChangeAspect="1" noMove="1" noResize="1" noEditPoints="1" noAdjustHandles="1" noChangeArrowheads="1" noChangeShapeType="1" noTextEdit="1"/>
              </p:cNvSpPr>
              <p:nvPr/>
            </p:nvSpPr>
            <p:spPr>
              <a:xfrm>
                <a:off x="7244374" y="4942234"/>
                <a:ext cx="316753" cy="248209"/>
              </a:xfrm>
              <a:prstGeom prst="rect">
                <a:avLst/>
              </a:prstGeom>
              <a:blipFill rotWithShape="0">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8" name="TextBox 87"/>
              <p:cNvSpPr txBox="1"/>
              <p:nvPr/>
            </p:nvSpPr>
            <p:spPr>
              <a:xfrm>
                <a:off x="6110658" y="2238306"/>
                <a:ext cx="1874103" cy="248209"/>
              </a:xfrm>
              <a:prstGeom prst="rect">
                <a:avLst/>
              </a:prstGeom>
              <a:noFill/>
            </p:spPr>
            <p:txBody>
              <a:bodyPr wrap="none" rtlCol="0">
                <a:spAutoFit/>
              </a:bodyPr>
              <a:lstStyle/>
              <a:p>
                <a:r>
                  <a:rPr lang="en-US" sz="1013" dirty="0">
                    <a:solidFill>
                      <a:srgbClr val="FF0000"/>
                    </a:solidFill>
                  </a:rPr>
                  <a:t>We would prefer </a:t>
                </a:r>
                <a14:m>
                  <m:oMath xmlns:m="http://schemas.openxmlformats.org/officeDocument/2006/math">
                    <m:acc>
                      <m:accPr>
                        <m:chr m:val="̂"/>
                        <m:ctrlPr>
                          <a:rPr lang="en-US" sz="1013" i="1">
                            <a:solidFill>
                              <a:srgbClr val="FF0000"/>
                            </a:solidFill>
                            <a:latin typeface="Cambria Math" panose="02040503050406030204" pitchFamily="18" charset="0"/>
                          </a:rPr>
                        </m:ctrlPr>
                      </m:accPr>
                      <m:e>
                        <m:r>
                          <a:rPr lang="en-US" sz="1013" i="1">
                            <a:solidFill>
                              <a:srgbClr val="FF0000"/>
                            </a:solidFill>
                            <a:latin typeface="Cambria Math" panose="02040503050406030204" pitchFamily="18" charset="0"/>
                          </a:rPr>
                          <m:t>𝑦</m:t>
                        </m:r>
                      </m:e>
                    </m:acc>
                  </m:oMath>
                </a14:m>
                <a:r>
                  <a:rPr lang="en-US" sz="1013" dirty="0">
                    <a:solidFill>
                      <a:srgbClr val="FF0000"/>
                    </a:solidFill>
                  </a:rPr>
                  <a:t> close to </a:t>
                </a:r>
                <a14:m>
                  <m:oMath xmlns:m="http://schemas.openxmlformats.org/officeDocument/2006/math">
                    <m:sSub>
                      <m:sSubPr>
                        <m:ctrlPr>
                          <a:rPr lang="en-US" sz="1013" i="1" dirty="0">
                            <a:solidFill>
                              <a:srgbClr val="FF0000"/>
                            </a:solidFill>
                            <a:latin typeface="Cambria Math" panose="02040503050406030204" pitchFamily="18" charset="0"/>
                          </a:rPr>
                        </m:ctrlPr>
                      </m:sSubPr>
                      <m:e>
                        <m:acc>
                          <m:accPr>
                            <m:chr m:val="̂"/>
                            <m:ctrlPr>
                              <a:rPr lang="en-US" sz="1013" i="1">
                                <a:solidFill>
                                  <a:srgbClr val="FF0000"/>
                                </a:solidFill>
                                <a:latin typeface="Cambria Math" panose="02040503050406030204" pitchFamily="18" charset="0"/>
                              </a:rPr>
                            </m:ctrlPr>
                          </m:accPr>
                          <m:e>
                            <m:r>
                              <a:rPr lang="en-US" sz="1013" i="1">
                                <a:solidFill>
                                  <a:srgbClr val="FF0000"/>
                                </a:solidFill>
                                <a:latin typeface="Cambria Math" panose="02040503050406030204" pitchFamily="18" charset="0"/>
                              </a:rPr>
                              <m:t>𝑦</m:t>
                            </m:r>
                          </m:e>
                        </m:acc>
                      </m:e>
                      <m:sub>
                        <m:r>
                          <a:rPr lang="en-US" sz="1013" i="1" dirty="0">
                            <a:solidFill>
                              <a:srgbClr val="FF0000"/>
                            </a:solidFill>
                            <a:latin typeface="Cambria Math" panose="02040503050406030204" pitchFamily="18" charset="0"/>
                          </a:rPr>
                          <m:t>𝑠𝑎𝑡</m:t>
                        </m:r>
                      </m:sub>
                    </m:sSub>
                  </m:oMath>
                </a14:m>
                <a:endParaRPr lang="en-US" sz="1013" dirty="0">
                  <a:solidFill>
                    <a:srgbClr val="FF0000"/>
                  </a:solidFill>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6110658" y="2238306"/>
                <a:ext cx="1874103" cy="248209"/>
              </a:xfrm>
              <a:prstGeom prst="rect">
                <a:avLst/>
              </a:prstGeom>
              <a:blipFill rotWithShape="0">
                <a:blip r:embed="rId8"/>
                <a:stretch>
                  <a:fillRect b="-14634"/>
                </a:stretch>
              </a:blipFill>
            </p:spPr>
            <p:txBody>
              <a:bodyPr/>
              <a:lstStyle/>
              <a:p>
                <a:r>
                  <a:rPr lang="el-GR">
                    <a:noFill/>
                  </a:rPr>
                  <a:t> </a:t>
                </a:r>
              </a:p>
            </p:txBody>
          </p:sp>
        </mc:Fallback>
      </mc:AlternateContent>
    </p:spTree>
    <p:extLst>
      <p:ext uri="{BB962C8B-B14F-4D97-AF65-F5344CB8AC3E}">
        <p14:creationId xmlns:p14="http://schemas.microsoft.com/office/powerpoint/2010/main" val="2882811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p:cNvSpPr/>
          <p:nvPr/>
        </p:nvSpPr>
        <p:spPr>
          <a:xfrm rot="21278666">
            <a:off x="5157446" y="2674207"/>
            <a:ext cx="2088232" cy="2610762"/>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899592" y="74672"/>
            <a:ext cx="7049864" cy="1143000"/>
          </a:xfrm>
        </p:spPr>
        <p:txBody>
          <a:bodyPr/>
          <a:lstStyle/>
          <a:p>
            <a:r>
              <a:rPr lang="en-US" dirty="0">
                <a:solidFill>
                  <a:schemeClr val="accent6">
                    <a:lumMod val="75000"/>
                  </a:schemeClr>
                </a:solidFill>
              </a:rPr>
              <a:t>Embedding nodes</a:t>
            </a:r>
          </a:p>
        </p:txBody>
      </p:sp>
      <p:sp>
        <p:nvSpPr>
          <p:cNvPr id="5" name="Slide Number Placeholder 4"/>
          <p:cNvSpPr>
            <a:spLocks noGrp="1"/>
          </p:cNvSpPr>
          <p:nvPr>
            <p:ph type="sldNum" sz="quarter" idx="12"/>
          </p:nvPr>
        </p:nvSpPr>
        <p:spPr/>
        <p:txBody>
          <a:bodyPr/>
          <a:lstStyle/>
          <a:p>
            <a:fld id="{4D267013-DFFC-4352-B274-32112D0CCE19}" type="slidenum">
              <a:rPr lang="en-US" smtClean="0"/>
              <a:t>6</a:t>
            </a:fld>
            <a:endParaRPr lang="en-US"/>
          </a:p>
        </p:txBody>
      </p:sp>
      <p:sp>
        <p:nvSpPr>
          <p:cNvPr id="12" name="TextBox 11"/>
          <p:cNvSpPr txBox="1"/>
          <p:nvPr/>
        </p:nvSpPr>
        <p:spPr>
          <a:xfrm>
            <a:off x="152872" y="1030385"/>
            <a:ext cx="8874920" cy="1566863"/>
          </a:xfrm>
          <a:prstGeom prst="rect">
            <a:avLst/>
          </a:prstGeom>
          <a:noFill/>
          <a:ln>
            <a:noFill/>
          </a:ln>
        </p:spPr>
        <p:txBody>
          <a:bodyPr wrap="square" lIns="91425" tIns="91425" rIns="91425" bIns="91425" rtlCol="0" anchor="t" anchorCtr="0">
            <a:noAutofit/>
          </a:bodyPr>
          <a:lstStyle/>
          <a:p>
            <a:r>
              <a:rPr lang="en-US" sz="2800" dirty="0">
                <a:ea typeface="Helvetica Neue Light" charset="0"/>
                <a:cs typeface="Helvetica Neue Light" charset="0"/>
                <a:sym typeface="Open Sans"/>
              </a:rPr>
              <a:t>Input: Graph G(V, E)</a:t>
            </a:r>
          </a:p>
          <a:p>
            <a:r>
              <a:rPr lang="en-US" sz="2800" b="1" dirty="0">
                <a:ea typeface="Helvetica Neue Light" charset="0"/>
                <a:cs typeface="Helvetica Neue Light" charset="0"/>
                <a:sym typeface="Open Sans"/>
              </a:rPr>
              <a:t>Goal</a:t>
            </a:r>
            <a:r>
              <a:rPr lang="en-US" sz="2800" dirty="0">
                <a:ea typeface="Helvetica Neue Light" charset="0"/>
                <a:cs typeface="Helvetica Neue Light" charset="0"/>
                <a:sym typeface="Open Sans"/>
              </a:rPr>
              <a:t>: encode nodes so that </a:t>
            </a:r>
            <a:r>
              <a:rPr lang="en-US" sz="2800" i="1" dirty="0">
                <a:solidFill>
                  <a:schemeClr val="accent2"/>
                </a:solidFill>
                <a:ea typeface="Helvetica Neue Light" charset="0"/>
                <a:cs typeface="Helvetica Neue Light" charset="0"/>
                <a:sym typeface="Open Sans"/>
              </a:rPr>
              <a:t>similarity in the embedding space</a:t>
            </a:r>
            <a:r>
              <a:rPr lang="en-US" sz="2800" dirty="0">
                <a:solidFill>
                  <a:schemeClr val="accent2"/>
                </a:solidFill>
                <a:ea typeface="Helvetica Neue Light" charset="0"/>
                <a:cs typeface="Helvetica Neue Light" charset="0"/>
                <a:sym typeface="Open Sans"/>
              </a:rPr>
              <a:t> </a:t>
            </a:r>
            <a:r>
              <a:rPr lang="en-US" sz="2800" dirty="0">
                <a:ea typeface="Helvetica Neue Light" charset="0"/>
                <a:cs typeface="Helvetica Neue Light" charset="0"/>
                <a:sym typeface="Open Sans"/>
              </a:rPr>
              <a:t>approximates </a:t>
            </a:r>
            <a:r>
              <a:rPr lang="en-US" sz="2800" dirty="0">
                <a:solidFill>
                  <a:schemeClr val="accent1"/>
                </a:solidFill>
                <a:ea typeface="Helvetica Neue Light" charset="0"/>
                <a:cs typeface="Helvetica Neue Light" charset="0"/>
                <a:sym typeface="Open Sans"/>
              </a:rPr>
              <a:t>similarity in the original network.  </a:t>
            </a:r>
          </a:p>
        </p:txBody>
      </p:sp>
      <p:sp>
        <p:nvSpPr>
          <p:cNvPr id="4" name="TextBox 3"/>
          <p:cNvSpPr txBox="1"/>
          <p:nvPr/>
        </p:nvSpPr>
        <p:spPr>
          <a:xfrm>
            <a:off x="152872" y="6292691"/>
            <a:ext cx="8240105" cy="246221"/>
          </a:xfrm>
          <a:prstGeom prst="rect">
            <a:avLst/>
          </a:prstGeom>
          <a:noFill/>
        </p:spPr>
        <p:txBody>
          <a:bodyPr wrap="square" rtlCol="0">
            <a:spAutoFit/>
          </a:bodyPr>
          <a:lstStyle/>
          <a:p>
            <a:r>
              <a:rPr lang="en-US" sz="1000" b="1" i="1" dirty="0">
                <a:solidFill>
                  <a:schemeClr val="tx2">
                    <a:lumMod val="60000"/>
                    <a:lumOff val="40000"/>
                  </a:schemeClr>
                </a:solidFill>
              </a:rPr>
              <a:t>Based on</a:t>
            </a:r>
            <a:r>
              <a:rPr lang="en-US" sz="1000" dirty="0">
                <a:solidFill>
                  <a:schemeClr val="tx2">
                    <a:lumMod val="60000"/>
                    <a:lumOff val="40000"/>
                  </a:schemeClr>
                </a:solidFill>
              </a:rPr>
              <a:t>: W. L. Hamilton, R. Ying, J. </a:t>
            </a:r>
            <a:r>
              <a:rPr lang="en-US" sz="1000" dirty="0" err="1">
                <a:solidFill>
                  <a:schemeClr val="tx2">
                    <a:lumMod val="60000"/>
                    <a:lumOff val="40000"/>
                  </a:schemeClr>
                </a:solidFill>
              </a:rPr>
              <a:t>Leskovec</a:t>
            </a:r>
            <a:r>
              <a:rPr lang="en-US" sz="1000" dirty="0">
                <a:solidFill>
                  <a:schemeClr val="tx2">
                    <a:lumMod val="60000"/>
                    <a:lumOff val="40000"/>
                  </a:schemeClr>
                </a:solidFill>
              </a:rPr>
              <a:t>: </a:t>
            </a:r>
            <a:r>
              <a:rPr lang="en-US" sz="1000" i="1" dirty="0">
                <a:solidFill>
                  <a:schemeClr val="tx2">
                    <a:lumMod val="60000"/>
                    <a:lumOff val="40000"/>
                  </a:schemeClr>
                </a:solidFill>
              </a:rPr>
              <a:t>Representation Learning on Graphs: Methods and Applications</a:t>
            </a:r>
            <a:r>
              <a:rPr lang="en-US" sz="1000" dirty="0">
                <a:solidFill>
                  <a:schemeClr val="tx2">
                    <a:lumMod val="60000"/>
                    <a:lumOff val="40000"/>
                  </a:schemeClr>
                </a:solidFill>
              </a:rPr>
              <a:t>. IEEE Data Eng. Bull. 40(3): 52-74 (2017)</a:t>
            </a:r>
          </a:p>
        </p:txBody>
      </p:sp>
      <p:sp>
        <p:nvSpPr>
          <p:cNvPr id="11" name="Oval 10"/>
          <p:cNvSpPr/>
          <p:nvPr/>
        </p:nvSpPr>
        <p:spPr>
          <a:xfrm>
            <a:off x="2750598" y="315873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3" name="Oval 12"/>
          <p:cNvSpPr/>
          <p:nvPr/>
        </p:nvSpPr>
        <p:spPr>
          <a:xfrm>
            <a:off x="2149730"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961100"/>
              </a:solidFill>
              <a:latin typeface="Helvetica Neue Light" charset="0"/>
              <a:ea typeface="Helvetica Neue Light" charset="0"/>
              <a:cs typeface="Helvetica Neue Light" charset="0"/>
            </a:endParaRPr>
          </a:p>
        </p:txBody>
      </p:sp>
      <p:sp>
        <p:nvSpPr>
          <p:cNvPr id="14" name="Oval 13"/>
          <p:cNvSpPr/>
          <p:nvPr/>
        </p:nvSpPr>
        <p:spPr>
          <a:xfrm>
            <a:off x="2958561" y="464741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p:nvSpPr>
        <p:spPr>
          <a:xfrm>
            <a:off x="1607599" y="452239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p:nvSpPr>
        <p:spPr>
          <a:xfrm>
            <a:off x="1264699" y="3292880"/>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7" name="Oval 16"/>
          <p:cNvSpPr/>
          <p:nvPr/>
        </p:nvSpPr>
        <p:spPr>
          <a:xfrm>
            <a:off x="3377662"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i</a:t>
            </a:r>
          </a:p>
        </p:txBody>
      </p:sp>
      <p:cxnSp>
        <p:nvCxnSpPr>
          <p:cNvPr id="19" name="Straight Connector 18"/>
          <p:cNvCxnSpPr/>
          <p:nvPr/>
        </p:nvCxnSpPr>
        <p:spPr>
          <a:xfrm>
            <a:off x="1630459" y="3477428"/>
            <a:ext cx="572835" cy="325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581" y="3661973"/>
            <a:ext cx="342900" cy="860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3362" y="4706945"/>
            <a:ext cx="985201" cy="125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919795" y="4063932"/>
            <a:ext cx="283499" cy="51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62794" y="3473777"/>
            <a:ext cx="368432"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124998" y="526820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27" name="Straight Connector 26"/>
          <p:cNvCxnSpPr/>
          <p:nvPr/>
        </p:nvCxnSpPr>
        <p:spPr>
          <a:xfrm flipH="1">
            <a:off x="1307878" y="4837441"/>
            <a:ext cx="353285" cy="430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61928" y="3473777"/>
            <a:ext cx="342236"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68108" y="4091586"/>
            <a:ext cx="172377" cy="39278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7" idx="4"/>
            <a:endCxn id="14" idx="0"/>
          </p:cNvCxnSpPr>
          <p:nvPr/>
        </p:nvCxnSpPr>
        <p:spPr>
          <a:xfrm flipH="1">
            <a:off x="3141441" y="4117984"/>
            <a:ext cx="419101" cy="529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6"/>
          </p:cNvCxnSpPr>
          <p:nvPr/>
        </p:nvCxnSpPr>
        <p:spPr>
          <a:xfrm flipV="1">
            <a:off x="3324321" y="4799409"/>
            <a:ext cx="386848" cy="325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702184" y="4495768"/>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j</a:t>
            </a:r>
          </a:p>
        </p:txBody>
      </p:sp>
      <mc:AlternateContent xmlns:mc="http://schemas.openxmlformats.org/markup-compatibility/2006" xmlns:a14="http://schemas.microsoft.com/office/drawing/2010/main">
        <mc:Choice Requires="a14">
          <p:sp>
            <p:nvSpPr>
              <p:cNvPr id="39" name="TextBox 38"/>
              <p:cNvSpPr txBox="1"/>
              <p:nvPr/>
            </p:nvSpPr>
            <p:spPr>
              <a:xfrm>
                <a:off x="5718718" y="3364117"/>
                <a:ext cx="2341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sub>
                      </m:sSub>
                    </m:oMath>
                  </m:oMathPara>
                </a14:m>
                <a:endParaRPr lang="el-GR" dirty="0">
                  <a:solidFill>
                    <a:srgbClr val="FF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718718" y="3364117"/>
                <a:ext cx="234102" cy="276999"/>
              </a:xfrm>
              <a:prstGeom prst="rect">
                <a:avLst/>
              </a:prstGeom>
              <a:blipFill rotWithShape="0">
                <a:blip r:embed="rId3"/>
                <a:stretch>
                  <a:fillRect l="-15385" r="-7692"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5936865" y="3931908"/>
                <a:ext cx="232821"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𝑗</m:t>
                          </m:r>
                        </m:sub>
                      </m:sSub>
                    </m:oMath>
                  </m:oMathPara>
                </a14:m>
                <a:endParaRPr lang="el-GR" dirty="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936865" y="3931908"/>
                <a:ext cx="232821" cy="299313"/>
              </a:xfrm>
              <a:prstGeom prst="rect">
                <a:avLst/>
              </a:prstGeom>
              <a:blipFill rotWithShape="0">
                <a:blip r:embed="rId4"/>
                <a:stretch>
                  <a:fillRect l="-15789" r="-15789" b="-26531"/>
                </a:stretch>
              </a:blipFill>
            </p:spPr>
            <p:txBody>
              <a:bodyPr/>
              <a:lstStyle/>
              <a:p>
                <a:r>
                  <a:rPr lang="el-GR">
                    <a:noFill/>
                  </a:rPr>
                  <a:t> </a:t>
                </a:r>
              </a:p>
            </p:txBody>
          </p:sp>
        </mc:Fallback>
      </mc:AlternateContent>
      <p:sp>
        <p:nvSpPr>
          <p:cNvPr id="49" name="Freeform 48"/>
          <p:cNvSpPr/>
          <p:nvPr/>
        </p:nvSpPr>
        <p:spPr>
          <a:xfrm>
            <a:off x="3712310" y="3366068"/>
            <a:ext cx="1927860" cy="385636"/>
          </a:xfrm>
          <a:custGeom>
            <a:avLst/>
            <a:gdLst>
              <a:gd name="connsiteX0" fmla="*/ 0 w 1927860"/>
              <a:gd name="connsiteY0" fmla="*/ 385636 h 385636"/>
              <a:gd name="connsiteX1" fmla="*/ 815340 w 1927860"/>
              <a:gd name="connsiteY1" fmla="*/ 12256 h 385636"/>
              <a:gd name="connsiteX2" fmla="*/ 1927860 w 1927860"/>
              <a:gd name="connsiteY2" fmla="*/ 126556 h 385636"/>
            </a:gdLst>
            <a:ahLst/>
            <a:cxnLst>
              <a:cxn ang="0">
                <a:pos x="connsiteX0" y="connsiteY0"/>
              </a:cxn>
              <a:cxn ang="0">
                <a:pos x="connsiteX1" y="connsiteY1"/>
              </a:cxn>
              <a:cxn ang="0">
                <a:pos x="connsiteX2" y="connsiteY2"/>
              </a:cxn>
            </a:cxnLst>
            <a:rect l="l" t="t" r="r" b="b"/>
            <a:pathLst>
              <a:path w="1927860" h="385636">
                <a:moveTo>
                  <a:pt x="0" y="385636"/>
                </a:moveTo>
                <a:cubicBezTo>
                  <a:pt x="247015" y="220536"/>
                  <a:pt x="494030" y="55436"/>
                  <a:pt x="815340" y="12256"/>
                </a:cubicBezTo>
                <a:cubicBezTo>
                  <a:pt x="1136650" y="-30924"/>
                  <a:pt x="1532255" y="47816"/>
                  <a:pt x="1927860" y="126556"/>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Freeform 54"/>
          <p:cNvSpPr/>
          <p:nvPr/>
        </p:nvSpPr>
        <p:spPr>
          <a:xfrm>
            <a:off x="4093310" y="4301294"/>
            <a:ext cx="1859510" cy="562679"/>
          </a:xfrm>
          <a:custGeom>
            <a:avLst/>
            <a:gdLst>
              <a:gd name="connsiteX0" fmla="*/ 0 w 1927860"/>
              <a:gd name="connsiteY0" fmla="*/ 487680 h 632210"/>
              <a:gd name="connsiteX1" fmla="*/ 1303020 w 1927860"/>
              <a:gd name="connsiteY1" fmla="*/ 601980 h 632210"/>
              <a:gd name="connsiteX2" fmla="*/ 1927860 w 1927860"/>
              <a:gd name="connsiteY2" fmla="*/ 0 h 632210"/>
            </a:gdLst>
            <a:ahLst/>
            <a:cxnLst>
              <a:cxn ang="0">
                <a:pos x="connsiteX0" y="connsiteY0"/>
              </a:cxn>
              <a:cxn ang="0">
                <a:pos x="connsiteX1" y="connsiteY1"/>
              </a:cxn>
              <a:cxn ang="0">
                <a:pos x="connsiteX2" y="connsiteY2"/>
              </a:cxn>
            </a:cxnLst>
            <a:rect l="l" t="t" r="r" b="b"/>
            <a:pathLst>
              <a:path w="1927860" h="632210">
                <a:moveTo>
                  <a:pt x="0" y="487680"/>
                </a:moveTo>
                <a:cubicBezTo>
                  <a:pt x="490855" y="585470"/>
                  <a:pt x="981710" y="683260"/>
                  <a:pt x="1303020" y="601980"/>
                </a:cubicBezTo>
                <a:cubicBezTo>
                  <a:pt x="1624330" y="520700"/>
                  <a:pt x="1776095" y="260350"/>
                  <a:pt x="1927860" y="0"/>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TextBox 55"/>
          <p:cNvSpPr txBox="1"/>
          <p:nvPr/>
        </p:nvSpPr>
        <p:spPr>
          <a:xfrm>
            <a:off x="1830061" y="5376725"/>
            <a:ext cx="2050004" cy="369332"/>
          </a:xfrm>
          <a:prstGeom prst="rect">
            <a:avLst/>
          </a:prstGeom>
          <a:noFill/>
        </p:spPr>
        <p:txBody>
          <a:bodyPr wrap="square" rtlCol="0">
            <a:spAutoFit/>
          </a:bodyPr>
          <a:lstStyle/>
          <a:p>
            <a:r>
              <a:rPr lang="en-US" dirty="0"/>
              <a:t>G: original network</a:t>
            </a:r>
            <a:endParaRPr lang="el-GR" dirty="0"/>
          </a:p>
        </p:txBody>
      </p:sp>
      <p:sp>
        <p:nvSpPr>
          <p:cNvPr id="57" name="TextBox 56"/>
          <p:cNvSpPr txBox="1"/>
          <p:nvPr/>
        </p:nvSpPr>
        <p:spPr>
          <a:xfrm>
            <a:off x="5312956" y="5302810"/>
            <a:ext cx="2050004" cy="369332"/>
          </a:xfrm>
          <a:prstGeom prst="rect">
            <a:avLst/>
          </a:prstGeom>
          <a:noFill/>
        </p:spPr>
        <p:txBody>
          <a:bodyPr wrap="square" rtlCol="0">
            <a:spAutoFit/>
          </a:bodyPr>
          <a:lstStyle/>
          <a:p>
            <a:r>
              <a:rPr lang="en-US" dirty="0"/>
              <a:t>embedding space</a:t>
            </a:r>
            <a:endParaRPr lang="el-GR" dirty="0"/>
          </a:p>
        </p:txBody>
      </p:sp>
      <p:sp>
        <p:nvSpPr>
          <p:cNvPr id="59" name="TextBox 58"/>
          <p:cNvSpPr txBox="1"/>
          <p:nvPr/>
        </p:nvSpPr>
        <p:spPr>
          <a:xfrm>
            <a:off x="4067944" y="2924944"/>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ENC(i)</a:t>
            </a:r>
            <a:endParaRPr lang="el-GR" sz="1600" dirty="0">
              <a:latin typeface="Cambria Math" panose="02040503050406030204" pitchFamily="18" charset="0"/>
              <a:ea typeface="Cambria Math" panose="02040503050406030204" pitchFamily="18" charset="0"/>
            </a:endParaRPr>
          </a:p>
        </p:txBody>
      </p:sp>
      <p:sp>
        <p:nvSpPr>
          <p:cNvPr id="60" name="TextBox 59"/>
          <p:cNvSpPr txBox="1"/>
          <p:nvPr/>
        </p:nvSpPr>
        <p:spPr>
          <a:xfrm>
            <a:off x="4296541" y="4414938"/>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ENC(j)</a:t>
            </a:r>
            <a:endParaRPr lang="el-GR" sz="16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466068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pPr/>
              <a:t>60</a:t>
            </a:fld>
            <a:endParaRPr lang="en-US" dirty="0"/>
          </a:p>
        </p:txBody>
      </p:sp>
      <p:grpSp>
        <p:nvGrpSpPr>
          <p:cNvPr id="20" name="Group 19"/>
          <p:cNvGrpSpPr/>
          <p:nvPr/>
        </p:nvGrpSpPr>
        <p:grpSpPr>
          <a:xfrm>
            <a:off x="2520514" y="2193153"/>
            <a:ext cx="154305" cy="1337310"/>
            <a:chOff x="1800225" y="419100"/>
            <a:chExt cx="182880" cy="1828800"/>
          </a:xfrm>
        </p:grpSpPr>
        <p:sp>
          <p:nvSpPr>
            <p:cNvPr id="9" name="Rectangle 8"/>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0" name="Rectangle 9"/>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11" name="Rectangle 10"/>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2" name="Rectangle 11"/>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3" name="Rectangle 12"/>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5" name="Rectangle 14"/>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6" name="Rectangle 15"/>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7" name="Rectangle 16"/>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18" name="Rectangle 17"/>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19" name="Rectangle 18"/>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grpSp>
        <p:nvGrpSpPr>
          <p:cNvPr id="21" name="Group 20"/>
          <p:cNvGrpSpPr/>
          <p:nvPr/>
        </p:nvGrpSpPr>
        <p:grpSpPr>
          <a:xfrm>
            <a:off x="2520515" y="3806223"/>
            <a:ext cx="154305" cy="1337310"/>
            <a:chOff x="1800225" y="419100"/>
            <a:chExt cx="182880" cy="1828800"/>
          </a:xfrm>
        </p:grpSpPr>
        <p:sp>
          <p:nvSpPr>
            <p:cNvPr id="22" name="Rectangle 21"/>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3" name="Rectangle 22"/>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4" name="Rectangle 23"/>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5" name="Rectangle 24"/>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26" name="Rectangle 25"/>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7" name="Rectangle 26"/>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8" name="Rectangle 27"/>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29" name="Rectangle 28"/>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30" name="Rectangle 29"/>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31" name="Rectangle 30"/>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32" name="TextBox 31"/>
          <p:cNvSpPr txBox="1"/>
          <p:nvPr/>
        </p:nvSpPr>
        <p:spPr>
          <a:xfrm>
            <a:off x="2214474" y="2691069"/>
            <a:ext cx="348172" cy="248209"/>
          </a:xfrm>
          <a:prstGeom prst="rect">
            <a:avLst/>
          </a:prstGeom>
          <a:noFill/>
        </p:spPr>
        <p:txBody>
          <a:bodyPr wrap="none" rtlCol="0">
            <a:spAutoFit/>
          </a:bodyPr>
          <a:lstStyle/>
          <a:p>
            <a:r>
              <a:rPr lang="en-US" sz="1013" dirty="0" err="1"/>
              <a:t>x</a:t>
            </a:r>
            <a:r>
              <a:rPr lang="en-US" sz="1013" baseline="-25000" dirty="0" err="1"/>
              <a:t>cat</a:t>
            </a:r>
            <a:endParaRPr lang="en-US" sz="1013" dirty="0"/>
          </a:p>
        </p:txBody>
      </p:sp>
      <p:sp>
        <p:nvSpPr>
          <p:cNvPr id="33" name="TextBox 32"/>
          <p:cNvSpPr txBox="1"/>
          <p:nvPr/>
        </p:nvSpPr>
        <p:spPr>
          <a:xfrm>
            <a:off x="2214475" y="4341147"/>
            <a:ext cx="330540" cy="248209"/>
          </a:xfrm>
          <a:prstGeom prst="rect">
            <a:avLst/>
          </a:prstGeom>
          <a:noFill/>
        </p:spPr>
        <p:txBody>
          <a:bodyPr wrap="none" rtlCol="0">
            <a:spAutoFit/>
          </a:bodyPr>
          <a:lstStyle/>
          <a:p>
            <a:r>
              <a:rPr lang="en-US" sz="1013" dirty="0" err="1"/>
              <a:t>x</a:t>
            </a:r>
            <a:r>
              <a:rPr lang="en-US" sz="1013" baseline="-25000" dirty="0" err="1"/>
              <a:t>on</a:t>
            </a:r>
            <a:endParaRPr lang="en-US" sz="1013" dirty="0"/>
          </a:p>
        </p:txBody>
      </p:sp>
      <p:grpSp>
        <p:nvGrpSpPr>
          <p:cNvPr id="46" name="Group 45"/>
          <p:cNvGrpSpPr/>
          <p:nvPr/>
        </p:nvGrpSpPr>
        <p:grpSpPr>
          <a:xfrm>
            <a:off x="4468092" y="3214563"/>
            <a:ext cx="154305" cy="802386"/>
            <a:chOff x="1800225" y="419100"/>
            <a:chExt cx="182880" cy="1097280"/>
          </a:xfrm>
        </p:grpSpPr>
        <p:sp>
          <p:nvSpPr>
            <p:cNvPr id="47" name="Rectangle 46"/>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48" name="Rectangle 47"/>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b="1" dirty="0">
                <a:solidFill>
                  <a:srgbClr val="FF0000"/>
                </a:solidFill>
              </a:endParaRPr>
            </a:p>
          </p:txBody>
        </p:sp>
        <p:sp>
          <p:nvSpPr>
            <p:cNvPr id="49" name="Rectangle 48"/>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0" name="Rectangle 49"/>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1" name="Rectangle 50"/>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sp>
          <p:nvSpPr>
            <p:cNvPr id="52" name="Rectangle 51"/>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619" dirty="0">
                <a:solidFill>
                  <a:schemeClr val="tx1"/>
                </a:solidFill>
              </a:endParaRPr>
            </a:p>
          </p:txBody>
        </p:sp>
      </p:grpSp>
      <p:grpSp>
        <p:nvGrpSpPr>
          <p:cNvPr id="57" name="Group 56"/>
          <p:cNvGrpSpPr/>
          <p:nvPr/>
        </p:nvGrpSpPr>
        <p:grpSpPr>
          <a:xfrm>
            <a:off x="6419319" y="2995539"/>
            <a:ext cx="154305" cy="1337310"/>
            <a:chOff x="1800225" y="419100"/>
            <a:chExt cx="182880" cy="1828800"/>
          </a:xfrm>
        </p:grpSpPr>
        <p:sp>
          <p:nvSpPr>
            <p:cNvPr id="58" name="Rectangle 57"/>
            <p:cNvSpPr/>
            <p:nvPr/>
          </p:nvSpPr>
          <p:spPr>
            <a:xfrm>
              <a:off x="1800225" y="4191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59" name="Rectangle 58"/>
            <p:cNvSpPr/>
            <p:nvPr/>
          </p:nvSpPr>
          <p:spPr>
            <a:xfrm>
              <a:off x="1800225" y="6019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0" name="Rectangle 59"/>
            <p:cNvSpPr/>
            <p:nvPr/>
          </p:nvSpPr>
          <p:spPr>
            <a:xfrm>
              <a:off x="1800225" y="7848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1" name="Rectangle 60"/>
            <p:cNvSpPr/>
            <p:nvPr/>
          </p:nvSpPr>
          <p:spPr>
            <a:xfrm>
              <a:off x="1800225" y="9677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2" name="Rectangle 61"/>
            <p:cNvSpPr/>
            <p:nvPr/>
          </p:nvSpPr>
          <p:spPr>
            <a:xfrm>
              <a:off x="1800225" y="11506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3" name="Rectangle 62"/>
            <p:cNvSpPr/>
            <p:nvPr/>
          </p:nvSpPr>
          <p:spPr>
            <a:xfrm>
              <a:off x="1800225" y="133350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4" name="Rectangle 63"/>
            <p:cNvSpPr/>
            <p:nvPr/>
          </p:nvSpPr>
          <p:spPr>
            <a:xfrm>
              <a:off x="1800225" y="151638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sp>
          <p:nvSpPr>
            <p:cNvPr id="65" name="Rectangle 64"/>
            <p:cNvSpPr/>
            <p:nvPr/>
          </p:nvSpPr>
          <p:spPr>
            <a:xfrm>
              <a:off x="1800225" y="169926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b="1" dirty="0">
                  <a:solidFill>
                    <a:srgbClr val="FF0000"/>
                  </a:solidFill>
                </a:rPr>
                <a:t>1</a:t>
              </a:r>
            </a:p>
          </p:txBody>
        </p:sp>
        <p:sp>
          <p:nvSpPr>
            <p:cNvPr id="66" name="Rectangle 65"/>
            <p:cNvSpPr/>
            <p:nvPr/>
          </p:nvSpPr>
          <p:spPr>
            <a:xfrm>
              <a:off x="1800225" y="188214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a:t>
              </a:r>
            </a:p>
          </p:txBody>
        </p:sp>
        <p:sp>
          <p:nvSpPr>
            <p:cNvPr id="67" name="Rectangle 66"/>
            <p:cNvSpPr/>
            <p:nvPr/>
          </p:nvSpPr>
          <p:spPr>
            <a:xfrm>
              <a:off x="1800225" y="2065020"/>
              <a:ext cx="182880" cy="1828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619" dirty="0">
                  <a:solidFill>
                    <a:schemeClr val="tx1"/>
                  </a:solidFill>
                </a:rPr>
                <a:t>0</a:t>
              </a:r>
            </a:p>
          </p:txBody>
        </p:sp>
      </p:grpSp>
      <p:sp>
        <p:nvSpPr>
          <p:cNvPr id="68" name="TextBox 67"/>
          <p:cNvSpPr txBox="1"/>
          <p:nvPr/>
        </p:nvSpPr>
        <p:spPr>
          <a:xfrm>
            <a:off x="2261894" y="1910241"/>
            <a:ext cx="756938" cy="248209"/>
          </a:xfrm>
          <a:prstGeom prst="rect">
            <a:avLst/>
          </a:prstGeom>
          <a:noFill/>
        </p:spPr>
        <p:txBody>
          <a:bodyPr wrap="none" rtlCol="0">
            <a:spAutoFit/>
          </a:bodyPr>
          <a:lstStyle/>
          <a:p>
            <a:r>
              <a:rPr lang="en-US" sz="1013" dirty="0"/>
              <a:t>Input layer</a:t>
            </a:r>
          </a:p>
        </p:txBody>
      </p:sp>
      <p:cxnSp>
        <p:nvCxnSpPr>
          <p:cNvPr id="70" name="Straight Connector 69"/>
          <p:cNvCxnSpPr/>
          <p:nvPr/>
        </p:nvCxnSpPr>
        <p:spPr>
          <a:xfrm>
            <a:off x="2675892" y="2193155"/>
            <a:ext cx="1792202" cy="1021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2675890" y="3212346"/>
            <a:ext cx="1792202" cy="593877"/>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671172" y="3529046"/>
            <a:ext cx="1796921" cy="487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2675890" y="4025247"/>
            <a:ext cx="1792202" cy="111828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204077" y="4293932"/>
            <a:ext cx="856325" cy="248209"/>
          </a:xfrm>
          <a:prstGeom prst="rect">
            <a:avLst/>
          </a:prstGeom>
          <a:noFill/>
        </p:spPr>
        <p:txBody>
          <a:bodyPr wrap="none" rtlCol="0">
            <a:spAutoFit/>
          </a:bodyPr>
          <a:lstStyle/>
          <a:p>
            <a:r>
              <a:rPr lang="en-US" sz="1013" dirty="0"/>
              <a:t>Hidden layer</a:t>
            </a:r>
          </a:p>
        </p:txBody>
      </p:sp>
      <p:sp>
        <p:nvSpPr>
          <p:cNvPr id="83" name="TextBox 82"/>
          <p:cNvSpPr txBox="1"/>
          <p:nvPr/>
        </p:nvSpPr>
        <p:spPr>
          <a:xfrm>
            <a:off x="6741113" y="3548890"/>
            <a:ext cx="341760" cy="248209"/>
          </a:xfrm>
          <a:prstGeom prst="rect">
            <a:avLst/>
          </a:prstGeom>
          <a:noFill/>
        </p:spPr>
        <p:txBody>
          <a:bodyPr wrap="none" rtlCol="0">
            <a:spAutoFit/>
          </a:bodyPr>
          <a:lstStyle/>
          <a:p>
            <a:r>
              <a:rPr lang="en-US" sz="1013" dirty="0"/>
              <a:t>sat</a:t>
            </a:r>
          </a:p>
        </p:txBody>
      </p:sp>
      <p:cxnSp>
        <p:nvCxnSpPr>
          <p:cNvPr id="84" name="Straight Connector 83"/>
          <p:cNvCxnSpPr/>
          <p:nvPr/>
        </p:nvCxnSpPr>
        <p:spPr>
          <a:xfrm flipV="1">
            <a:off x="4622397" y="2994855"/>
            <a:ext cx="1796922" cy="217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4622397" y="4016950"/>
            <a:ext cx="1796922" cy="315901"/>
          </a:xfrm>
          <a:prstGeom prst="line">
            <a:avLst/>
          </a:prstGeom>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110658" y="2668919"/>
            <a:ext cx="854721" cy="248209"/>
          </a:xfrm>
          <a:prstGeom prst="rect">
            <a:avLst/>
          </a:prstGeom>
          <a:noFill/>
        </p:spPr>
        <p:txBody>
          <a:bodyPr wrap="none" rtlCol="0">
            <a:spAutoFit/>
          </a:bodyPr>
          <a:lstStyle/>
          <a:p>
            <a:r>
              <a:rPr lang="en-US" sz="1013" dirty="0"/>
              <a:t>Output layer</a:t>
            </a:r>
          </a:p>
        </p:txBody>
      </p:sp>
      <p:sp>
        <p:nvSpPr>
          <p:cNvPr id="74" name="TextBox 73"/>
          <p:cNvSpPr txBox="1"/>
          <p:nvPr/>
        </p:nvSpPr>
        <p:spPr>
          <a:xfrm>
            <a:off x="2040901" y="3348294"/>
            <a:ext cx="502061" cy="248209"/>
          </a:xfrm>
          <a:prstGeom prst="rect">
            <a:avLst/>
          </a:prstGeom>
          <a:noFill/>
        </p:spPr>
        <p:txBody>
          <a:bodyPr wrap="none" rtlCol="0">
            <a:spAutoFit/>
          </a:bodyPr>
          <a:lstStyle/>
          <a:p>
            <a:r>
              <a:rPr lang="en-US" sz="1013" dirty="0"/>
              <a:t>V-dim</a:t>
            </a:r>
          </a:p>
        </p:txBody>
      </p:sp>
      <p:sp>
        <p:nvSpPr>
          <p:cNvPr id="75" name="TextBox 74"/>
          <p:cNvSpPr txBox="1"/>
          <p:nvPr/>
        </p:nvSpPr>
        <p:spPr>
          <a:xfrm>
            <a:off x="2040901" y="4942936"/>
            <a:ext cx="502061" cy="248209"/>
          </a:xfrm>
          <a:prstGeom prst="rect">
            <a:avLst/>
          </a:prstGeom>
          <a:noFill/>
        </p:spPr>
        <p:txBody>
          <a:bodyPr wrap="none" rtlCol="0">
            <a:spAutoFit/>
          </a:bodyPr>
          <a:lstStyle/>
          <a:p>
            <a:r>
              <a:rPr lang="en-US" sz="1013" dirty="0"/>
              <a:t>V-dim</a:t>
            </a:r>
          </a:p>
        </p:txBody>
      </p:sp>
      <p:sp>
        <p:nvSpPr>
          <p:cNvPr id="77" name="TextBox 76"/>
          <p:cNvSpPr txBox="1"/>
          <p:nvPr/>
        </p:nvSpPr>
        <p:spPr>
          <a:xfrm>
            <a:off x="4346806" y="4491668"/>
            <a:ext cx="511679" cy="248209"/>
          </a:xfrm>
          <a:prstGeom prst="rect">
            <a:avLst/>
          </a:prstGeom>
          <a:noFill/>
        </p:spPr>
        <p:txBody>
          <a:bodyPr wrap="none" rtlCol="0">
            <a:spAutoFit/>
          </a:bodyPr>
          <a:lstStyle/>
          <a:p>
            <a:r>
              <a:rPr lang="en-US" sz="1013" dirty="0"/>
              <a:t>N-dim</a:t>
            </a:r>
          </a:p>
        </p:txBody>
      </p:sp>
      <p:sp>
        <p:nvSpPr>
          <p:cNvPr id="80" name="TextBox 79"/>
          <p:cNvSpPr txBox="1"/>
          <p:nvPr/>
        </p:nvSpPr>
        <p:spPr>
          <a:xfrm>
            <a:off x="6660720" y="4157253"/>
            <a:ext cx="502061" cy="248209"/>
          </a:xfrm>
          <a:prstGeom prst="rect">
            <a:avLst/>
          </a:prstGeom>
          <a:noFill/>
        </p:spPr>
        <p:txBody>
          <a:bodyPr wrap="none" rtlCol="0">
            <a:spAutoFit/>
          </a:bodyPr>
          <a:lstStyle/>
          <a:p>
            <a:r>
              <a:rPr lang="en-US" sz="1013" dirty="0"/>
              <a:t>V-dim</a:t>
            </a:r>
          </a:p>
        </p:txBody>
      </p:sp>
      <mc:AlternateContent xmlns:mc="http://schemas.openxmlformats.org/markup-compatibility/2006" xmlns:a14="http://schemas.microsoft.com/office/drawing/2010/main">
        <mc:Choice Requires="a14">
          <p:sp>
            <p:nvSpPr>
              <p:cNvPr id="98" name="TextBox 97"/>
              <p:cNvSpPr txBox="1"/>
              <p:nvPr/>
            </p:nvSpPr>
            <p:spPr>
              <a:xfrm>
                <a:off x="2683403" y="2958122"/>
                <a:ext cx="725583" cy="360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sSubSup>
                    </m:oMath>
                  </m:oMathPara>
                </a14:m>
                <a:endParaRPr lang="en-US" sz="1575" dirty="0"/>
              </a:p>
            </p:txBody>
          </p:sp>
        </mc:Choice>
        <mc:Fallback xmlns="">
          <p:sp>
            <p:nvSpPr>
              <p:cNvPr id="98" name="TextBox 97"/>
              <p:cNvSpPr txBox="1">
                <a:spLocks noRot="1" noChangeAspect="1" noMove="1" noResize="1" noEditPoints="1" noAdjustHandles="1" noChangeArrowheads="1" noChangeShapeType="1" noTextEdit="1"/>
              </p:cNvSpPr>
              <p:nvPr/>
            </p:nvSpPr>
            <p:spPr>
              <a:xfrm>
                <a:off x="2683403" y="2958122"/>
                <a:ext cx="725583" cy="360933"/>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2761074" y="4040151"/>
                <a:ext cx="725583" cy="360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sSubSup>
                    </m:oMath>
                  </m:oMathPara>
                </a14:m>
                <a:endParaRPr lang="en-US" sz="1575" dirty="0"/>
              </a:p>
            </p:txBody>
          </p:sp>
        </mc:Choice>
        <mc:Fallback xmlns="">
          <p:sp>
            <p:nvSpPr>
              <p:cNvPr id="99" name="TextBox 98"/>
              <p:cNvSpPr txBox="1">
                <a:spLocks noRot="1" noChangeAspect="1" noMove="1" noResize="1" noEditPoints="1" noAdjustHandles="1" noChangeArrowheads="1" noChangeShapeType="1" noTextEdit="1"/>
              </p:cNvSpPr>
              <p:nvPr/>
            </p:nvSpPr>
            <p:spPr>
              <a:xfrm>
                <a:off x="2761074" y="4040151"/>
                <a:ext cx="725583" cy="360933"/>
              </a:xfrm>
              <a:prstGeom prst="rect">
                <a:avLst/>
              </a:prstGeom>
              <a:blipFill rotWithShape="0">
                <a:blip r:embed="rId4"/>
                <a:stretch>
                  <a:fillRect/>
                </a:stretch>
              </a:blipFill>
            </p:spPr>
            <p:txBody>
              <a:bodyPr/>
              <a:lstStyle/>
              <a:p>
                <a:r>
                  <a:rPr lang="el-GR">
                    <a:noFill/>
                  </a:rPr>
                  <a:t> </a:t>
                </a:r>
              </a:p>
            </p:txBody>
          </p:sp>
        </mc:Fallback>
      </mc:AlternateContent>
      <p:graphicFrame>
        <p:nvGraphicFramePr>
          <p:cNvPr id="2" name="Table 1"/>
          <p:cNvGraphicFramePr>
            <a:graphicFrameLocks noGrp="1"/>
          </p:cNvGraphicFramePr>
          <p:nvPr/>
        </p:nvGraphicFramePr>
        <p:xfrm>
          <a:off x="3045693" y="1799150"/>
          <a:ext cx="1851660" cy="925830"/>
        </p:xfrm>
        <a:graphic>
          <a:graphicData uri="http://schemas.openxmlformats.org/drawingml/2006/table">
            <a:tbl>
              <a:tblPr firstRow="1" bandRow="1">
                <a:tableStyleId>{69CF1AB2-1976-4502-BF36-3FF5EA218861}</a:tableStyleId>
              </a:tblPr>
              <a:tblGrid>
                <a:gridCol w="185166">
                  <a:extLst>
                    <a:ext uri="{9D8B030D-6E8A-4147-A177-3AD203B41FA5}">
                      <a16:colId xmlns:a16="http://schemas.microsoft.com/office/drawing/2014/main" val="4253241636"/>
                    </a:ext>
                  </a:extLst>
                </a:gridCol>
                <a:gridCol w="185166">
                  <a:extLst>
                    <a:ext uri="{9D8B030D-6E8A-4147-A177-3AD203B41FA5}">
                      <a16:colId xmlns:a16="http://schemas.microsoft.com/office/drawing/2014/main" val="4278168359"/>
                    </a:ext>
                  </a:extLst>
                </a:gridCol>
                <a:gridCol w="185166">
                  <a:extLst>
                    <a:ext uri="{9D8B030D-6E8A-4147-A177-3AD203B41FA5}">
                      <a16:colId xmlns:a16="http://schemas.microsoft.com/office/drawing/2014/main" val="1775200123"/>
                    </a:ext>
                  </a:extLst>
                </a:gridCol>
                <a:gridCol w="185166">
                  <a:extLst>
                    <a:ext uri="{9D8B030D-6E8A-4147-A177-3AD203B41FA5}">
                      <a16:colId xmlns:a16="http://schemas.microsoft.com/office/drawing/2014/main" val="3058570661"/>
                    </a:ext>
                  </a:extLst>
                </a:gridCol>
                <a:gridCol w="185166">
                  <a:extLst>
                    <a:ext uri="{9D8B030D-6E8A-4147-A177-3AD203B41FA5}">
                      <a16:colId xmlns:a16="http://schemas.microsoft.com/office/drawing/2014/main" val="3635929464"/>
                    </a:ext>
                  </a:extLst>
                </a:gridCol>
                <a:gridCol w="185166">
                  <a:extLst>
                    <a:ext uri="{9D8B030D-6E8A-4147-A177-3AD203B41FA5}">
                      <a16:colId xmlns:a16="http://schemas.microsoft.com/office/drawing/2014/main" val="1060927547"/>
                    </a:ext>
                  </a:extLst>
                </a:gridCol>
                <a:gridCol w="185166">
                  <a:extLst>
                    <a:ext uri="{9D8B030D-6E8A-4147-A177-3AD203B41FA5}">
                      <a16:colId xmlns:a16="http://schemas.microsoft.com/office/drawing/2014/main" val="2648937507"/>
                    </a:ext>
                  </a:extLst>
                </a:gridCol>
                <a:gridCol w="185166">
                  <a:extLst>
                    <a:ext uri="{9D8B030D-6E8A-4147-A177-3AD203B41FA5}">
                      <a16:colId xmlns:a16="http://schemas.microsoft.com/office/drawing/2014/main" val="3865230097"/>
                    </a:ext>
                  </a:extLst>
                </a:gridCol>
                <a:gridCol w="185166">
                  <a:extLst>
                    <a:ext uri="{9D8B030D-6E8A-4147-A177-3AD203B41FA5}">
                      <a16:colId xmlns:a16="http://schemas.microsoft.com/office/drawing/2014/main" val="2604712063"/>
                    </a:ext>
                  </a:extLst>
                </a:gridCol>
                <a:gridCol w="185166">
                  <a:extLst>
                    <a:ext uri="{9D8B030D-6E8A-4147-A177-3AD203B41FA5}">
                      <a16:colId xmlns:a16="http://schemas.microsoft.com/office/drawing/2014/main" val="3797226581"/>
                    </a:ext>
                  </a:extLst>
                </a:gridCol>
              </a:tblGrid>
              <a:tr h="185166">
                <a:tc>
                  <a:txBody>
                    <a:bodyPr/>
                    <a:lstStyle/>
                    <a:p>
                      <a:pPr algn="ctr"/>
                      <a:r>
                        <a:rPr lang="en-US" sz="700" b="0" dirty="0"/>
                        <a:t>0.1</a:t>
                      </a:r>
                    </a:p>
                  </a:txBody>
                  <a:tcPr marL="0" marR="0" marT="0" marB="0" anchor="ctr">
                    <a:solidFill>
                      <a:schemeClr val="bg1"/>
                    </a:solidFill>
                  </a:tcPr>
                </a:tc>
                <a:tc>
                  <a:txBody>
                    <a:bodyPr/>
                    <a:lstStyle/>
                    <a:p>
                      <a:pPr algn="ctr"/>
                      <a:r>
                        <a:rPr lang="en-US" sz="700" b="1" dirty="0">
                          <a:solidFill>
                            <a:srgbClr val="FF0000"/>
                          </a:solidFill>
                        </a:rPr>
                        <a:t>2.4</a:t>
                      </a:r>
                    </a:p>
                  </a:txBody>
                  <a:tcPr marL="0" marR="0" marT="0" marB="0" anchor="ctr">
                    <a:solidFill>
                      <a:schemeClr val="bg1"/>
                    </a:solidFill>
                  </a:tcPr>
                </a:tc>
                <a:tc>
                  <a:txBody>
                    <a:bodyPr/>
                    <a:lstStyle/>
                    <a:p>
                      <a:pPr algn="ctr"/>
                      <a:r>
                        <a:rPr lang="en-US" sz="700" b="0" dirty="0"/>
                        <a:t>1.6</a:t>
                      </a:r>
                    </a:p>
                  </a:txBody>
                  <a:tcPr marL="0" marR="0" marT="0" marB="0" anchor="ctr">
                    <a:solidFill>
                      <a:schemeClr val="bg1"/>
                    </a:solidFill>
                  </a:tcPr>
                </a:tc>
                <a:tc>
                  <a:txBody>
                    <a:bodyPr/>
                    <a:lstStyle/>
                    <a:p>
                      <a:pPr algn="ctr"/>
                      <a:r>
                        <a:rPr lang="en-US" sz="700" b="0" dirty="0"/>
                        <a:t>1.8</a:t>
                      </a:r>
                    </a:p>
                  </a:txBody>
                  <a:tcPr marL="0" marR="0" marT="0" marB="0" anchor="ctr">
                    <a:solidFill>
                      <a:schemeClr val="bg1"/>
                    </a:solidFill>
                  </a:tcPr>
                </a:tc>
                <a:tc>
                  <a:txBody>
                    <a:bodyPr/>
                    <a:lstStyle/>
                    <a:p>
                      <a:pPr algn="ctr"/>
                      <a:r>
                        <a:rPr lang="en-US" sz="700" b="0" dirty="0"/>
                        <a:t>0.5</a:t>
                      </a:r>
                    </a:p>
                  </a:txBody>
                  <a:tcPr marL="0" marR="0" marT="0" marB="0" anchor="ctr">
                    <a:solidFill>
                      <a:schemeClr val="bg1"/>
                    </a:solidFill>
                  </a:tcPr>
                </a:tc>
                <a:tc>
                  <a:txBody>
                    <a:bodyPr/>
                    <a:lstStyle/>
                    <a:p>
                      <a:pPr algn="ctr"/>
                      <a:r>
                        <a:rPr lang="en-US" sz="700" b="0" dirty="0"/>
                        <a:t>0.9</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3.2</a:t>
                      </a:r>
                    </a:p>
                  </a:txBody>
                  <a:tcPr marL="0" marR="0" marT="0" marB="0" anchor="ctr">
                    <a:solidFill>
                      <a:schemeClr val="bg1"/>
                    </a:solidFill>
                  </a:tcPr>
                </a:tc>
                <a:extLst>
                  <a:ext uri="{0D108BD9-81ED-4DB2-BD59-A6C34878D82A}">
                    <a16:rowId xmlns:a16="http://schemas.microsoft.com/office/drawing/2014/main" val="1811048262"/>
                  </a:ext>
                </a:extLst>
              </a:tr>
              <a:tr h="185166">
                <a:tc>
                  <a:txBody>
                    <a:bodyPr/>
                    <a:lstStyle/>
                    <a:p>
                      <a:pPr algn="ctr"/>
                      <a:r>
                        <a:rPr lang="en-US" sz="700" b="0" dirty="0"/>
                        <a:t>0.5</a:t>
                      </a:r>
                    </a:p>
                  </a:txBody>
                  <a:tcPr marL="0" marR="0" marT="0" marB="0" anchor="ctr">
                    <a:solidFill>
                      <a:schemeClr val="bg1"/>
                    </a:solidFill>
                  </a:tcPr>
                </a:tc>
                <a:tc>
                  <a:txBody>
                    <a:bodyPr/>
                    <a:lstStyle/>
                    <a:p>
                      <a:pPr algn="ctr"/>
                      <a:r>
                        <a:rPr lang="en-US" sz="700" b="1" dirty="0">
                          <a:solidFill>
                            <a:srgbClr val="FF0000"/>
                          </a:solidFill>
                        </a:rPr>
                        <a:t>2.6</a:t>
                      </a:r>
                    </a:p>
                  </a:txBody>
                  <a:tcPr marL="0" marR="0" marT="0" marB="0" anchor="ctr">
                    <a:solidFill>
                      <a:schemeClr val="bg1"/>
                    </a:solidFill>
                  </a:tcPr>
                </a:tc>
                <a:tc>
                  <a:txBody>
                    <a:bodyPr/>
                    <a:lstStyle/>
                    <a:p>
                      <a:pPr algn="ctr"/>
                      <a:r>
                        <a:rPr lang="en-US" sz="700" b="0" dirty="0"/>
                        <a:t>1.4</a:t>
                      </a:r>
                    </a:p>
                  </a:txBody>
                  <a:tcPr marL="0" marR="0" marT="0" marB="0" anchor="ctr">
                    <a:solidFill>
                      <a:schemeClr val="bg1"/>
                    </a:solidFill>
                  </a:tcPr>
                </a:tc>
                <a:tc>
                  <a:txBody>
                    <a:bodyPr/>
                    <a:lstStyle/>
                    <a:p>
                      <a:pPr algn="ctr"/>
                      <a:r>
                        <a:rPr lang="en-US" sz="700" b="0" dirty="0"/>
                        <a:t>2.9</a:t>
                      </a:r>
                    </a:p>
                  </a:txBody>
                  <a:tcPr marL="0" marR="0" marT="0" marB="0" anchor="ctr">
                    <a:solidFill>
                      <a:schemeClr val="bg1"/>
                    </a:solidFill>
                  </a:tcPr>
                </a:tc>
                <a:tc>
                  <a:txBody>
                    <a:bodyPr/>
                    <a:lstStyle/>
                    <a:p>
                      <a:pPr algn="ctr"/>
                      <a:r>
                        <a:rPr lang="en-US" sz="700" b="0" dirty="0"/>
                        <a:t>1.5</a:t>
                      </a:r>
                    </a:p>
                  </a:txBody>
                  <a:tcPr marL="0" marR="0" marT="0" marB="0" anchor="ctr">
                    <a:solidFill>
                      <a:schemeClr val="bg1"/>
                    </a:solidFill>
                  </a:tcPr>
                </a:tc>
                <a:tc>
                  <a:txBody>
                    <a:bodyPr/>
                    <a:lstStyle/>
                    <a:p>
                      <a:pPr algn="ctr"/>
                      <a:r>
                        <a:rPr lang="en-US" sz="700" b="0" dirty="0"/>
                        <a:t>3.6</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6.1</a:t>
                      </a:r>
                    </a:p>
                  </a:txBody>
                  <a:tcPr marL="0" marR="0" marT="0" marB="0" anchor="ctr">
                    <a:solidFill>
                      <a:schemeClr val="bg1"/>
                    </a:solidFill>
                  </a:tcPr>
                </a:tc>
                <a:extLst>
                  <a:ext uri="{0D108BD9-81ED-4DB2-BD59-A6C34878D82A}">
                    <a16:rowId xmlns:a16="http://schemas.microsoft.com/office/drawing/2014/main" val="1623160804"/>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4268311445"/>
                  </a:ext>
                </a:extLst>
              </a:tr>
              <a:tr h="185166">
                <a:tc>
                  <a:txBody>
                    <a:bodyPr/>
                    <a:lstStyle/>
                    <a:p>
                      <a:pPr algn="ctr"/>
                      <a:r>
                        <a:rPr lang="en-US" sz="700" b="0" dirty="0"/>
                        <a:t>…</a:t>
                      </a:r>
                    </a:p>
                  </a:txBody>
                  <a:tcPr marL="0" marR="0" marT="0" marB="0" anchor="ctr">
                    <a:solidFill>
                      <a:schemeClr val="bg1"/>
                    </a:solidFill>
                  </a:tcPr>
                </a:tc>
                <a:tc>
                  <a:txBody>
                    <a:bodyPr/>
                    <a:lstStyle/>
                    <a:p>
                      <a:pPr algn="ctr"/>
                      <a:r>
                        <a:rPr lang="en-US" sz="700" b="1" dirty="0">
                          <a:solidFill>
                            <a:srgbClr val="FF0000"/>
                          </a:solidFill>
                        </a:rPr>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extLst>
                  <a:ext uri="{0D108BD9-81ED-4DB2-BD59-A6C34878D82A}">
                    <a16:rowId xmlns:a16="http://schemas.microsoft.com/office/drawing/2014/main" val="3457582356"/>
                  </a:ext>
                </a:extLst>
              </a:tr>
              <a:tr h="185166">
                <a:tc>
                  <a:txBody>
                    <a:bodyPr/>
                    <a:lstStyle/>
                    <a:p>
                      <a:pPr algn="ctr"/>
                      <a:r>
                        <a:rPr lang="en-US" sz="700" b="0" dirty="0"/>
                        <a:t>0.6</a:t>
                      </a:r>
                    </a:p>
                  </a:txBody>
                  <a:tcPr marL="0" marR="0" marT="0" marB="0" anchor="ctr">
                    <a:solidFill>
                      <a:schemeClr val="bg1"/>
                    </a:solidFill>
                  </a:tcPr>
                </a:tc>
                <a:tc>
                  <a:txBody>
                    <a:bodyPr/>
                    <a:lstStyle/>
                    <a:p>
                      <a:pPr algn="ctr"/>
                      <a:r>
                        <a:rPr lang="en-US" sz="700" b="1" dirty="0">
                          <a:solidFill>
                            <a:srgbClr val="FF0000"/>
                          </a:solidFill>
                        </a:rPr>
                        <a:t>1.8</a:t>
                      </a:r>
                    </a:p>
                  </a:txBody>
                  <a:tcPr marL="0" marR="0" marT="0" marB="0" anchor="ctr">
                    <a:solidFill>
                      <a:schemeClr val="bg1"/>
                    </a:solidFill>
                  </a:tcPr>
                </a:tc>
                <a:tc>
                  <a:txBody>
                    <a:bodyPr/>
                    <a:lstStyle/>
                    <a:p>
                      <a:pPr algn="ctr"/>
                      <a:r>
                        <a:rPr lang="en-US" sz="700" b="0" dirty="0"/>
                        <a:t>2.7</a:t>
                      </a:r>
                    </a:p>
                  </a:txBody>
                  <a:tcPr marL="0" marR="0" marT="0" marB="0" anchor="ctr">
                    <a:solidFill>
                      <a:schemeClr val="bg1"/>
                    </a:solidFill>
                  </a:tcPr>
                </a:tc>
                <a:tc>
                  <a:txBody>
                    <a:bodyPr/>
                    <a:lstStyle/>
                    <a:p>
                      <a:pPr algn="ctr"/>
                      <a:r>
                        <a:rPr lang="en-US" sz="700" b="0" dirty="0"/>
                        <a:t>1.9</a:t>
                      </a:r>
                    </a:p>
                  </a:txBody>
                  <a:tcPr marL="0" marR="0" marT="0" marB="0" anchor="ctr">
                    <a:solidFill>
                      <a:schemeClr val="bg1"/>
                    </a:solidFill>
                  </a:tcPr>
                </a:tc>
                <a:tc>
                  <a:txBody>
                    <a:bodyPr/>
                    <a:lstStyle/>
                    <a:p>
                      <a:pPr algn="ctr"/>
                      <a:r>
                        <a:rPr lang="en-US" sz="700" b="0" dirty="0"/>
                        <a:t>2.4</a:t>
                      </a:r>
                    </a:p>
                  </a:txBody>
                  <a:tcPr marL="0" marR="0" marT="0" marB="0" anchor="ctr">
                    <a:solidFill>
                      <a:schemeClr val="bg1"/>
                    </a:solidFill>
                  </a:tcPr>
                </a:tc>
                <a:tc>
                  <a:txBody>
                    <a:bodyPr/>
                    <a:lstStyle/>
                    <a:p>
                      <a:pPr algn="ctr"/>
                      <a:r>
                        <a:rPr lang="en-US" sz="700" b="0" dirty="0"/>
                        <a:t>2.0</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a:t>
                      </a:r>
                    </a:p>
                  </a:txBody>
                  <a:tcPr marL="0" marR="0" marT="0" marB="0" anchor="ctr">
                    <a:solidFill>
                      <a:schemeClr val="bg1"/>
                    </a:solidFill>
                  </a:tcPr>
                </a:tc>
                <a:tc>
                  <a:txBody>
                    <a:bodyPr/>
                    <a:lstStyle/>
                    <a:p>
                      <a:pPr algn="ctr"/>
                      <a:r>
                        <a:rPr lang="en-US" sz="700" b="0" dirty="0"/>
                        <a:t>1.2</a:t>
                      </a:r>
                    </a:p>
                  </a:txBody>
                  <a:tcPr marL="0" marR="0" marT="0" marB="0" anchor="ctr">
                    <a:solidFill>
                      <a:schemeClr val="bg1"/>
                    </a:solidFill>
                  </a:tcPr>
                </a:tc>
                <a:extLst>
                  <a:ext uri="{0D108BD9-81ED-4DB2-BD59-A6C34878D82A}">
                    <a16:rowId xmlns:a16="http://schemas.microsoft.com/office/drawing/2014/main" val="633999658"/>
                  </a:ext>
                </a:extLst>
              </a:tr>
            </a:tbl>
          </a:graphicData>
        </a:graphic>
      </p:graphicFrame>
      <mc:AlternateContent xmlns:mc="http://schemas.openxmlformats.org/markup-compatibility/2006" xmlns:a14="http://schemas.microsoft.com/office/drawing/2010/main">
        <mc:Choice Requires="a14">
          <p:sp>
            <p:nvSpPr>
              <p:cNvPr id="170" name="TextBox 169"/>
              <p:cNvSpPr txBox="1"/>
              <p:nvPr/>
            </p:nvSpPr>
            <p:spPr>
              <a:xfrm>
                <a:off x="3666331" y="1489660"/>
                <a:ext cx="725583" cy="3396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𝑇</m:t>
                          </m:r>
                        </m:sup>
                      </m:sSubSup>
                    </m:oMath>
                  </m:oMathPara>
                </a14:m>
                <a:endParaRPr lang="en-US" sz="1575" dirty="0"/>
              </a:p>
            </p:txBody>
          </p:sp>
        </mc:Choice>
        <mc:Fallback xmlns="">
          <p:sp>
            <p:nvSpPr>
              <p:cNvPr id="170" name="TextBox 169"/>
              <p:cNvSpPr txBox="1">
                <a:spLocks noRot="1" noChangeAspect="1" noMove="1" noResize="1" noEditPoints="1" noAdjustHandles="1" noChangeArrowheads="1" noChangeShapeType="1" noTextEdit="1"/>
              </p:cNvSpPr>
              <p:nvPr/>
            </p:nvSpPr>
            <p:spPr>
              <a:xfrm>
                <a:off x="3666331" y="1489660"/>
                <a:ext cx="725583" cy="339645"/>
              </a:xfrm>
              <a:prstGeom prst="rect">
                <a:avLst/>
              </a:prstGeom>
              <a:blipFill rotWithShape="0">
                <a:blip r:embed="rId5"/>
                <a:stretch>
                  <a:fillRect/>
                </a:stretch>
              </a:blipFill>
            </p:spPr>
            <p:txBody>
              <a:bodyPr/>
              <a:lstStyle/>
              <a:p>
                <a:r>
                  <a:rPr lang="el-GR">
                    <a:noFill/>
                  </a:rPr>
                  <a:t> </a:t>
                </a:r>
              </a:p>
            </p:txBody>
          </p:sp>
        </mc:Fallback>
      </mc:AlternateContent>
      <p:sp>
        <p:nvSpPr>
          <p:cNvPr id="81" name="TextBox 80"/>
          <p:cNvSpPr txBox="1"/>
          <p:nvPr/>
        </p:nvSpPr>
        <p:spPr>
          <a:xfrm>
            <a:off x="5361601" y="1842888"/>
            <a:ext cx="1399742" cy="248209"/>
          </a:xfrm>
          <a:prstGeom prst="rect">
            <a:avLst/>
          </a:prstGeom>
          <a:noFill/>
        </p:spPr>
        <p:txBody>
          <a:bodyPr wrap="none" rtlCol="0">
            <a:spAutoFit/>
          </a:bodyPr>
          <a:lstStyle/>
          <a:p>
            <a:r>
              <a:rPr lang="en-US" sz="1013" dirty="0">
                <a:solidFill>
                  <a:srgbClr val="FF0000"/>
                </a:solidFill>
              </a:rPr>
              <a:t>Contain word’s vectors</a:t>
            </a:r>
          </a:p>
        </p:txBody>
      </p:sp>
      <p:cxnSp>
        <p:nvCxnSpPr>
          <p:cNvPr id="6" name="Straight Arrow Connector 5"/>
          <p:cNvCxnSpPr>
            <a:stCxn id="81" idx="1"/>
            <a:endCxn id="2" idx="3"/>
          </p:cNvCxnSpPr>
          <p:nvPr/>
        </p:nvCxnSpPr>
        <p:spPr>
          <a:xfrm flipH="1">
            <a:off x="4897353" y="1966993"/>
            <a:ext cx="464248" cy="295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p:cNvSpPr txBox="1"/>
              <p:nvPr/>
            </p:nvSpPr>
            <p:spPr>
              <a:xfrm>
                <a:off x="5365983" y="3423680"/>
                <a:ext cx="725583" cy="3347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1575" i="1">
                              <a:latin typeface="Cambria Math" panose="02040503050406030204" pitchFamily="18" charset="0"/>
                            </a:rPr>
                          </m:ctrlPr>
                        </m:sSubSupPr>
                        <m:e>
                          <m:r>
                            <a:rPr lang="en-US" sz="1575" i="1">
                              <a:latin typeface="Cambria Math" panose="02040503050406030204" pitchFamily="18" charset="0"/>
                            </a:rPr>
                            <m:t>𝑊</m:t>
                          </m:r>
                        </m:e>
                        <m:sub>
                          <m:r>
                            <a:rPr lang="en-US" sz="1575" i="1">
                              <a:latin typeface="Cambria Math" panose="02040503050406030204" pitchFamily="18" charset="0"/>
                            </a:rPr>
                            <m:t>𝑉</m:t>
                          </m:r>
                          <m:r>
                            <a:rPr lang="en-US" sz="1575" i="1">
                              <a:latin typeface="Cambria Math" panose="02040503050406030204" pitchFamily="18" charset="0"/>
                            </a:rPr>
                            <m:t>×</m:t>
                          </m:r>
                          <m:r>
                            <a:rPr lang="en-US" sz="1575" i="1">
                              <a:latin typeface="Cambria Math" panose="02040503050406030204" pitchFamily="18" charset="0"/>
                            </a:rPr>
                            <m:t>𝑁</m:t>
                          </m:r>
                        </m:sub>
                        <m:sup>
                          <m:r>
                            <a:rPr lang="en-US" sz="1575" i="1">
                              <a:latin typeface="Cambria Math" panose="02040503050406030204" pitchFamily="18" charset="0"/>
                            </a:rPr>
                            <m:t>′</m:t>
                          </m:r>
                        </m:sup>
                      </m:sSubSup>
                    </m:oMath>
                  </m:oMathPara>
                </a14:m>
                <a:endParaRPr lang="en-US" sz="1575" dirty="0"/>
              </a:p>
            </p:txBody>
          </p:sp>
        </mc:Choice>
        <mc:Fallback xmlns="">
          <p:sp>
            <p:nvSpPr>
              <p:cNvPr id="85" name="TextBox 84"/>
              <p:cNvSpPr txBox="1">
                <a:spLocks noRot="1" noChangeAspect="1" noMove="1" noResize="1" noEditPoints="1" noAdjustHandles="1" noChangeArrowheads="1" noChangeShapeType="1" noTextEdit="1"/>
              </p:cNvSpPr>
              <p:nvPr/>
            </p:nvSpPr>
            <p:spPr>
              <a:xfrm>
                <a:off x="5365983" y="3423680"/>
                <a:ext cx="725583" cy="334707"/>
              </a:xfrm>
              <a:prstGeom prst="rect">
                <a:avLst/>
              </a:prstGeom>
              <a:blipFill rotWithShape="0">
                <a:blip r:embed="rId6"/>
                <a:stretch>
                  <a:fillRect/>
                </a:stretch>
              </a:blipFill>
            </p:spPr>
            <p:txBody>
              <a:bodyPr/>
              <a:lstStyle/>
              <a:p>
                <a:r>
                  <a:rPr lang="el-GR">
                    <a:noFill/>
                  </a:rPr>
                  <a:t> </a:t>
                </a:r>
              </a:p>
            </p:txBody>
          </p:sp>
        </mc:Fallback>
      </mc:AlternateContent>
      <p:sp>
        <p:nvSpPr>
          <p:cNvPr id="3" name="Rectangle 2"/>
          <p:cNvSpPr/>
          <p:nvPr/>
        </p:nvSpPr>
        <p:spPr>
          <a:xfrm>
            <a:off x="1321334" y="5666350"/>
            <a:ext cx="6050943" cy="507831"/>
          </a:xfrm>
          <a:prstGeom prst="rect">
            <a:avLst/>
          </a:prstGeom>
        </p:spPr>
        <p:txBody>
          <a:bodyPr wrap="square">
            <a:spAutoFit/>
          </a:bodyPr>
          <a:lstStyle/>
          <a:p>
            <a:r>
              <a:rPr lang="en-US" sz="1350" dirty="0"/>
              <a:t>We can consider either W (context) or W’ (center) as the word’s representation. </a:t>
            </a:r>
          </a:p>
          <a:p>
            <a:r>
              <a:rPr lang="en-US" sz="1350" dirty="0"/>
              <a:t>Or even take the average.</a:t>
            </a:r>
          </a:p>
        </p:txBody>
      </p:sp>
    </p:spTree>
    <p:extLst>
      <p:ext uri="{BB962C8B-B14F-4D97-AF65-F5344CB8AC3E}">
        <p14:creationId xmlns:p14="http://schemas.microsoft.com/office/powerpoint/2010/main" val="2643189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378" y="116632"/>
            <a:ext cx="8229600" cy="490066"/>
          </a:xfrm>
        </p:spPr>
        <p:txBody>
          <a:bodyPr>
            <a:normAutofit fontScale="90000"/>
          </a:bodyPr>
          <a:lstStyle/>
          <a:p>
            <a:r>
              <a:rPr lang="en-US" dirty="0" err="1">
                <a:solidFill>
                  <a:schemeClr val="accent6">
                    <a:lumMod val="75000"/>
                  </a:schemeClr>
                </a:solidFill>
              </a:rPr>
              <a:t>Skipgram</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61</a:t>
            </a:fld>
            <a:endParaRPr lang="el-GR"/>
          </a:p>
        </p:txBody>
      </p:sp>
      <mc:AlternateContent xmlns:mc="http://schemas.openxmlformats.org/markup-compatibility/2006" xmlns:a14="http://schemas.microsoft.com/office/drawing/2010/main">
        <mc:Choice Requires="a14">
          <p:sp>
            <p:nvSpPr>
              <p:cNvPr id="4" name="TextBox 3"/>
              <p:cNvSpPr txBox="1"/>
              <p:nvPr/>
            </p:nvSpPr>
            <p:spPr>
              <a:xfrm>
                <a:off x="343011" y="871463"/>
                <a:ext cx="8432333" cy="5667449"/>
              </a:xfrm>
              <a:prstGeom prst="rect">
                <a:avLst/>
              </a:prstGeom>
              <a:noFill/>
            </p:spPr>
            <p:txBody>
              <a:bodyPr wrap="square" rtlCol="0">
                <a:spAutoFit/>
              </a:bodyPr>
              <a:lstStyle/>
              <a:p>
                <a:r>
                  <a:rPr lang="en-US" dirty="0"/>
                  <a:t>Given the center word,   predict (or, generate) the context words</a:t>
                </a:r>
              </a:p>
              <a:p>
                <a:endParaRPr lang="en-US" dirty="0"/>
              </a:p>
              <a:p>
                <a:r>
                  <a:rPr lang="en-US" dirty="0">
                    <a:solidFill>
                      <a:schemeClr val="tx2">
                        <a:lumMod val="60000"/>
                        <a:lumOff val="40000"/>
                      </a:schemeClr>
                    </a:solidFill>
                  </a:rPr>
                  <a:t>W</a:t>
                </a:r>
                <a:r>
                  <a:rPr lang="en-US" dirty="0"/>
                  <a:t>: N x |V|, input matrix, word representation as </a:t>
                </a:r>
                <a:r>
                  <a:rPr lang="en-US" dirty="0">
                    <a:solidFill>
                      <a:schemeClr val="tx2">
                        <a:lumMod val="60000"/>
                        <a:lumOff val="40000"/>
                      </a:schemeClr>
                    </a:solidFill>
                  </a:rPr>
                  <a:t>center</a:t>
                </a:r>
                <a:r>
                  <a:rPr lang="en-US" dirty="0"/>
                  <a:t> word</a:t>
                </a:r>
              </a:p>
              <a:p>
                <a:r>
                  <a:rPr lang="en-US" dirty="0">
                    <a:solidFill>
                      <a:schemeClr val="tx2">
                        <a:lumMod val="60000"/>
                        <a:lumOff val="40000"/>
                      </a:schemeClr>
                    </a:solidFill>
                  </a:rPr>
                  <a:t>W’</a:t>
                </a:r>
                <a:r>
                  <a:rPr lang="en-US" dirty="0"/>
                  <a:t>: |V| x N, output matrix, word representation as </a:t>
                </a:r>
                <a:r>
                  <a:rPr lang="en-US" dirty="0">
                    <a:solidFill>
                      <a:schemeClr val="tx2">
                        <a:lumMod val="60000"/>
                        <a:lumOff val="40000"/>
                      </a:schemeClr>
                    </a:solidFill>
                  </a:rPr>
                  <a:t>context</a:t>
                </a:r>
                <a:r>
                  <a:rPr lang="en-US" dirty="0"/>
                  <a:t> word</a:t>
                </a:r>
              </a:p>
              <a:p>
                <a:endParaRPr lang="el-GR" dirty="0"/>
              </a:p>
              <a:p>
                <a14:m>
                  <m:oMath xmlns:m="http://schemas.openxmlformats.org/officeDocument/2006/math">
                    <m:sSup>
                      <m:sSupPr>
                        <m:ctrlPr>
                          <a:rPr lang="en-US" i="1" smtClean="0">
                            <a:solidFill>
                              <a:schemeClr val="accent6">
                                <a:lumMod val="75000"/>
                              </a:schemeClr>
                            </a:solidFill>
                            <a:latin typeface="Cambria Math" panose="02040503050406030204" pitchFamily="18" charset="0"/>
                          </a:rPr>
                        </m:ctrlPr>
                      </m:sSupPr>
                      <m:e>
                        <m:r>
                          <a:rPr lang="en-US" b="0" i="1" smtClean="0">
                            <a:solidFill>
                              <a:schemeClr val="accent6">
                                <a:lumMod val="75000"/>
                              </a:schemeClr>
                            </a:solidFill>
                            <a:latin typeface="Cambria Math" panose="02040503050406030204" pitchFamily="18" charset="0"/>
                          </a:rPr>
                          <m:t>𝑦</m:t>
                        </m:r>
                      </m:e>
                      <m:sup>
                        <m:r>
                          <a:rPr lang="en-US" b="0" i="1" smtClean="0">
                            <a:solidFill>
                              <a:schemeClr val="accent6">
                                <a:lumMod val="75000"/>
                              </a:schemeClr>
                            </a:solidFill>
                            <a:latin typeface="Cambria Math" panose="02040503050406030204" pitchFamily="18" charset="0"/>
                          </a:rPr>
                          <m:t>(</m:t>
                        </m:r>
                        <m:r>
                          <a:rPr lang="en-US" b="0" i="1" smtClean="0">
                            <a:solidFill>
                              <a:schemeClr val="accent6">
                                <a:lumMod val="75000"/>
                              </a:schemeClr>
                            </a:solidFill>
                            <a:latin typeface="Cambria Math" panose="02040503050406030204" pitchFamily="18" charset="0"/>
                          </a:rPr>
                          <m:t>𝑗</m:t>
                        </m:r>
                        <m:r>
                          <a:rPr lang="en-US" b="0" i="1" smtClean="0">
                            <a:solidFill>
                              <a:schemeClr val="accent6">
                                <a:lumMod val="75000"/>
                              </a:schemeClr>
                            </a:solidFill>
                            <a:latin typeface="Cambria Math" panose="02040503050406030204" pitchFamily="18" charset="0"/>
                          </a:rPr>
                          <m:t>)</m:t>
                        </m:r>
                      </m:sup>
                    </m:sSup>
                  </m:oMath>
                </a14:m>
                <a:r>
                  <a:rPr lang="en-US" dirty="0"/>
                  <a:t> one hot vector for context words</a:t>
                </a:r>
              </a:p>
              <a:p>
                <a:endParaRPr lang="en-US" dirty="0"/>
              </a:p>
              <a:p>
                <a:pPr marL="342900" indent="-342900">
                  <a:buAutoNum type="arabicPeriod"/>
                </a:pPr>
                <a:r>
                  <a:rPr lang="en-US" dirty="0"/>
                  <a:t>Get </a:t>
                </a:r>
                <a:r>
                  <a:rPr lang="en-US" i="1" dirty="0">
                    <a:solidFill>
                      <a:schemeClr val="accent2">
                        <a:lumMod val="75000"/>
                      </a:schemeClr>
                    </a:solidFill>
                  </a:rPr>
                  <a:t>one hot vector </a:t>
                </a:r>
                <a:r>
                  <a:rPr lang="en-US" dirty="0"/>
                  <a:t>of the center word</a:t>
                </a:r>
              </a:p>
              <a:p>
                <a:pPr/>
                <a14:m>
                  <m:oMathPara xmlns:m="http://schemas.openxmlformats.org/officeDocument/2006/math">
                    <m:oMathParaPr>
                      <m:jc m:val="left"/>
                    </m:oMathParaPr>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𝑥</m:t>
                          </m:r>
                        </m:e>
                        <m:sup/>
                      </m:sSup>
                    </m:oMath>
                  </m:oMathPara>
                </a14:m>
                <a:endParaRPr lang="en-US" dirty="0"/>
              </a:p>
              <a:p>
                <a:endParaRPr lang="en-US" dirty="0"/>
              </a:p>
              <a:p>
                <a:r>
                  <a:rPr lang="en-US" dirty="0"/>
                  <a:t>2. Get the </a:t>
                </a:r>
                <a:r>
                  <a:rPr lang="en-US" i="1" dirty="0">
                    <a:solidFill>
                      <a:schemeClr val="accent2">
                        <a:lumMod val="75000"/>
                      </a:schemeClr>
                    </a:solidFill>
                  </a:rPr>
                  <a:t>embedding</a:t>
                </a:r>
                <a:r>
                  <a:rPr lang="en-US" i="1" dirty="0"/>
                  <a:t> of the center word</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 </m:t>
                    </m:r>
                    <m:r>
                      <a:rPr lang="en-US" b="0" i="1" smtClean="0">
                        <a:latin typeface="Cambria Math" panose="02040503050406030204" pitchFamily="18" charset="0"/>
                      </a:rPr>
                      <m:t>𝑥</m:t>
                    </m:r>
                  </m:oMath>
                </a14:m>
                <a:endParaRPr lang="en-US" dirty="0"/>
              </a:p>
              <a:p>
                <a:r>
                  <a:rPr lang="en-US" dirty="0"/>
                  <a:t> </a:t>
                </a:r>
              </a:p>
              <a:p>
                <a:r>
                  <a:rPr lang="en-US" dirty="0"/>
                  <a:t>3. Generate a </a:t>
                </a:r>
                <a:r>
                  <a:rPr lang="en-US" i="1" dirty="0">
                    <a:solidFill>
                      <a:schemeClr val="accent2">
                        <a:lumMod val="75000"/>
                      </a:schemeClr>
                    </a:solidFill>
                  </a:rPr>
                  <a:t>score</a:t>
                </a:r>
                <a:r>
                  <a:rPr lang="en-US" i="1" dirty="0"/>
                  <a:t> vector for </a:t>
                </a:r>
                <a:r>
                  <a:rPr lang="en-US" i="1" dirty="0">
                    <a:solidFill>
                      <a:schemeClr val="accent2">
                        <a:lumMod val="75000"/>
                      </a:schemeClr>
                    </a:solidFill>
                  </a:rPr>
                  <a:t>each context word </a:t>
                </a:r>
              </a:p>
              <a:p>
                <a:r>
                  <a:rPr lang="en-US" dirty="0"/>
                  <a:t>z = </a:t>
                </a:r>
                <a:r>
                  <a:rPr lang="en-US" i="1" dirty="0"/>
                  <a:t>W’</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𝑐</m:t>
                        </m:r>
                      </m:sub>
                    </m:sSub>
                  </m:oMath>
                </a14:m>
                <a:endParaRPr lang="en-US" i="1" dirty="0"/>
              </a:p>
              <a:p>
                <a:endParaRPr lang="en-US" dirty="0"/>
              </a:p>
              <a:p>
                <a:r>
                  <a:rPr lang="en-US" dirty="0"/>
                  <a:t>5. Turn the </a:t>
                </a:r>
                <a:r>
                  <a:rPr lang="en-US" i="1" dirty="0"/>
                  <a:t>score vector into probabilities</a:t>
                </a:r>
              </a:p>
              <a:p>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𝑦</m:t>
                        </m:r>
                      </m:e>
                    </m:acc>
                  </m:oMath>
                </a14:m>
                <a:r>
                  <a:rPr lang="en-US" dirty="0"/>
                  <a:t> = </a:t>
                </a:r>
                <a:r>
                  <a:rPr lang="en-US" i="1" dirty="0" err="1"/>
                  <a:t>softmax</a:t>
                </a:r>
                <a:r>
                  <a:rPr lang="en-US" i="1" dirty="0"/>
                  <a:t>(z)</a:t>
                </a:r>
              </a:p>
              <a:p>
                <a:endParaRPr lang="en-US" i="1" dirty="0"/>
              </a:p>
              <a:p>
                <a:r>
                  <a:rPr lang="en-US" dirty="0">
                    <a:solidFill>
                      <a:schemeClr val="accent3">
                        <a:lumMod val="75000"/>
                      </a:schemeClr>
                    </a:solidFill>
                  </a:rPr>
                  <a:t>We want this to be close to 1 for the context words</a:t>
                </a:r>
              </a:p>
            </p:txBody>
          </p:sp>
        </mc:Choice>
        <mc:Fallback xmlns="">
          <p:sp>
            <p:nvSpPr>
              <p:cNvPr id="4" name="TextBox 3"/>
              <p:cNvSpPr txBox="1">
                <a:spLocks noRot="1" noChangeAspect="1" noMove="1" noResize="1" noEditPoints="1" noAdjustHandles="1" noChangeArrowheads="1" noChangeShapeType="1" noTextEdit="1"/>
              </p:cNvSpPr>
              <p:nvPr/>
            </p:nvSpPr>
            <p:spPr>
              <a:xfrm>
                <a:off x="343011" y="871463"/>
                <a:ext cx="8432333" cy="5667449"/>
              </a:xfrm>
              <a:prstGeom prst="rect">
                <a:avLst/>
              </a:prstGeom>
              <a:blipFill rotWithShape="0">
                <a:blip r:embed="rId2"/>
                <a:stretch>
                  <a:fillRect l="-578" t="-645" b="-753"/>
                </a:stretch>
              </a:blipFill>
            </p:spPr>
            <p:txBody>
              <a:bodyPr/>
              <a:lstStyle/>
              <a:p>
                <a:r>
                  <a:rPr lang="el-GR">
                    <a:noFill/>
                  </a:rPr>
                  <a:t> </a:t>
                </a:r>
              </a:p>
            </p:txBody>
          </p:sp>
        </mc:Fallback>
      </mc:AlternateContent>
      <p:pic>
        <p:nvPicPr>
          <p:cNvPr id="7" name="Picture 6"/>
          <p:cNvPicPr>
            <a:picLocks noChangeAspect="1"/>
          </p:cNvPicPr>
          <p:nvPr/>
        </p:nvPicPr>
        <p:blipFill>
          <a:blip r:embed="rId3"/>
          <a:stretch>
            <a:fillRect/>
          </a:stretch>
        </p:blipFill>
        <p:spPr>
          <a:xfrm>
            <a:off x="5940152" y="2852936"/>
            <a:ext cx="2640300" cy="2791801"/>
          </a:xfrm>
          <a:prstGeom prst="rect">
            <a:avLst/>
          </a:prstGeom>
        </p:spPr>
      </p:pic>
    </p:spTree>
    <p:extLst>
      <p:ext uri="{BB962C8B-B14F-4D97-AF65-F5344CB8AC3E}">
        <p14:creationId xmlns:p14="http://schemas.microsoft.com/office/powerpoint/2010/main" val="3097076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62</a:t>
            </a:fld>
            <a:endParaRPr lang="el-G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 y="-1"/>
            <a:ext cx="9144002" cy="6705601"/>
          </a:xfrm>
          <a:prstGeom prst="rect">
            <a:avLst/>
          </a:prstGeom>
        </p:spPr>
      </p:pic>
    </p:spTree>
    <p:extLst>
      <p:ext uri="{BB962C8B-B14F-4D97-AF65-F5344CB8AC3E}">
        <p14:creationId xmlns:p14="http://schemas.microsoft.com/office/powerpoint/2010/main" val="31279763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18" y="0"/>
            <a:ext cx="8229600" cy="1143000"/>
          </a:xfrm>
        </p:spPr>
        <p:txBody>
          <a:bodyPr/>
          <a:lstStyle/>
          <a:p>
            <a:r>
              <a:rPr lang="en-US" dirty="0" err="1">
                <a:solidFill>
                  <a:schemeClr val="accent6">
                    <a:lumMod val="75000"/>
                  </a:schemeClr>
                </a:solidFill>
              </a:rPr>
              <a:t>Skipgram</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63</a:t>
            </a:fld>
            <a:endParaRPr lang="el-GR" dirty="0"/>
          </a:p>
        </p:txBody>
      </p:sp>
      <p:sp>
        <p:nvSpPr>
          <p:cNvPr id="5" name="Content Placeholder 5"/>
          <p:cNvSpPr txBox="1">
            <a:spLocks/>
          </p:cNvSpPr>
          <p:nvPr/>
        </p:nvSpPr>
        <p:spPr>
          <a:xfrm>
            <a:off x="274218" y="993380"/>
            <a:ext cx="8534400" cy="24356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For each word </a:t>
            </a:r>
            <a:r>
              <a:rPr lang="en-US" sz="2800" i="1" dirty="0"/>
              <a:t>t</a:t>
            </a:r>
            <a:r>
              <a:rPr lang="en-US" sz="2800" dirty="0"/>
              <a:t> = 1 </a:t>
            </a:r>
            <a:r>
              <a:rPr lang="mr-IN" sz="2800" dirty="0"/>
              <a:t>…</a:t>
            </a:r>
            <a:r>
              <a:rPr lang="en-US" sz="2800" dirty="0"/>
              <a:t> </a:t>
            </a:r>
            <a:r>
              <a:rPr lang="en-US" sz="2800" i="1" dirty="0"/>
              <a:t>T</a:t>
            </a:r>
            <a:r>
              <a:rPr lang="en-US" sz="2800" dirty="0"/>
              <a:t>, predict surrounding words in a window of “radius” </a:t>
            </a:r>
            <a:r>
              <a:rPr lang="en-US" sz="2800" i="1" dirty="0"/>
              <a:t>m</a:t>
            </a:r>
            <a:r>
              <a:rPr lang="en-US" sz="2800" dirty="0"/>
              <a:t> of every word.</a:t>
            </a:r>
          </a:p>
          <a:p>
            <a:r>
              <a:rPr lang="en-US" sz="2800" dirty="0">
                <a:solidFill>
                  <a:srgbClr val="FF0000"/>
                </a:solidFill>
              </a:rPr>
              <a:t>Objective function</a:t>
            </a:r>
            <a:r>
              <a:rPr lang="en-US" sz="2800" dirty="0"/>
              <a:t>: Maximize the probability of any context word given the current center word:</a:t>
            </a:r>
          </a:p>
          <a:p>
            <a:endParaRPr lang="en-US" dirty="0"/>
          </a:p>
          <a:p>
            <a:pPr marL="0" indent="0">
              <a:buNone/>
            </a:pPr>
            <a:r>
              <a:rPr lang="en-US" dirty="0"/>
              <a:t> </a:t>
            </a:r>
          </a:p>
          <a:p>
            <a:endParaRPr lang="en-US" dirty="0"/>
          </a:p>
          <a:p>
            <a:endParaRPr lang="en-US" dirty="0"/>
          </a:p>
          <a:p>
            <a:endParaRPr lang="en-US" sz="2800" dirty="0"/>
          </a:p>
          <a:p>
            <a:pPr marL="0" indent="0">
              <a:buNone/>
            </a:pPr>
            <a:r>
              <a:rPr lang="en-US" sz="2800" dirty="0"/>
              <a:t>where θ represents all variables we will optimize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6618" y="4208524"/>
            <a:ext cx="7704792" cy="1347014"/>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711283" y="2842425"/>
            <a:ext cx="5660269" cy="1366833"/>
          </a:xfrm>
          <a:prstGeom prst="rect">
            <a:avLst/>
          </a:prstGeom>
        </p:spPr>
      </p:pic>
    </p:spTree>
    <p:extLst>
      <p:ext uri="{BB962C8B-B14F-4D97-AF65-F5344CB8AC3E}">
        <p14:creationId xmlns:p14="http://schemas.microsoft.com/office/powerpoint/2010/main" val="1957977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64</a:t>
            </a:fld>
            <a:endParaRPr lang="el-G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52F0E0-31D1-4A44-AC6A-844D18CB05E3}"/>
                  </a:ext>
                </a:extLst>
              </p:cNvPr>
              <p:cNvSpPr txBox="1">
                <a:spLocks/>
              </p:cNvSpPr>
              <p:nvPr/>
            </p:nvSpPr>
            <p:spPr>
              <a:xfrm>
                <a:off x="539552" y="706427"/>
                <a:ext cx="7315200" cy="512064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600" dirty="0"/>
                  <a:t>The basic </a:t>
                </a:r>
                <a:r>
                  <a:rPr lang="en-US" sz="2600" dirty="0" err="1"/>
                  <a:t>skipgram</a:t>
                </a:r>
                <a:r>
                  <a:rPr lang="en-US" sz="2600" dirty="0"/>
                  <a:t> utilizes the </a:t>
                </a:r>
                <a:r>
                  <a:rPr lang="en-US" sz="2600" dirty="0" err="1"/>
                  <a:t>softmax</a:t>
                </a:r>
                <a:r>
                  <a:rPr lang="en-US" sz="2600" dirty="0"/>
                  <a:t> function:</a:t>
                </a:r>
              </a:p>
              <a:p>
                <a:pPr marL="0" indent="0" algn="ctr">
                  <a:buFont typeface="Arial" pitchFamily="34" charset="0"/>
                  <a:buNone/>
                </a:pPr>
                <a:endParaRPr lang="en-US" sz="2600" i="1" dirty="0">
                  <a:latin typeface="Cambria Math" panose="02040503050406030204" pitchFamily="18" charset="0"/>
                </a:endParaRPr>
              </a:p>
              <a:p>
                <a:pPr marL="0" indent="0" algn="ctr">
                  <a:buFont typeface="Arial" pitchFamily="34" charset="0"/>
                  <a:buNone/>
                </a:pPr>
                <a14:m>
                  <m:oMathPara xmlns:m="http://schemas.openxmlformats.org/officeDocument/2006/math">
                    <m:oMathParaPr>
                      <m:jc m:val="centerGroup"/>
                    </m:oMathParaPr>
                    <m:oMath xmlns:m="http://schemas.openxmlformats.org/officeDocument/2006/math">
                      <m:r>
                        <a:rPr lang="en-US" sz="2600" i="1" smtClean="0">
                          <a:latin typeface="Cambria Math" panose="02040503050406030204" pitchFamily="18" charset="0"/>
                        </a:rPr>
                        <m:t>𝑝</m:t>
                      </m:r>
                      <m:d>
                        <m:dPr>
                          <m:ctrlPr>
                            <a:rPr lang="en-US" sz="2600" i="1" smtClean="0">
                              <a:latin typeface="Cambria Math" panose="02040503050406030204" pitchFamily="18" charset="0"/>
                            </a:rPr>
                          </m:ctrlPr>
                        </m:dPr>
                        <m:e>
                          <m:r>
                            <a:rPr lang="en-US" sz="2600" i="1" smtClean="0">
                              <a:latin typeface="Cambria Math" panose="02040503050406030204" pitchFamily="18" charset="0"/>
                            </a:rPr>
                            <m:t>𝑐</m:t>
                          </m:r>
                        </m:e>
                        <m:e>
                          <m:r>
                            <a:rPr lang="en-US" sz="2600" i="1" smtClean="0">
                              <a:latin typeface="Cambria Math" panose="02040503050406030204" pitchFamily="18" charset="0"/>
                            </a:rPr>
                            <m:t>𝑤</m:t>
                          </m:r>
                        </m:e>
                      </m:d>
                      <m:r>
                        <a:rPr lang="en-US" sz="2600" i="1" smtClean="0">
                          <a:latin typeface="Cambria Math" panose="02040503050406030204" pitchFamily="18" charset="0"/>
                        </a:rPr>
                        <m:t>=</m:t>
                      </m:r>
                      <m:f>
                        <m:fPr>
                          <m:ctrlPr>
                            <a:rPr lang="en-US" sz="2600" i="1" smtClean="0">
                              <a:latin typeface="Cambria Math" panose="02040503050406030204" pitchFamily="18" charset="0"/>
                            </a:rPr>
                          </m:ctrlPr>
                        </m:fPr>
                        <m:num>
                          <m:func>
                            <m:funcPr>
                              <m:ctrlPr>
                                <a:rPr lang="en-US" sz="2600" i="1">
                                  <a:latin typeface="Cambria Math" panose="02040503050406030204" pitchFamily="18" charset="0"/>
                                </a:rPr>
                              </m:ctrlPr>
                            </m:funcPr>
                            <m:fName>
                              <m:r>
                                <m:rPr>
                                  <m:sty m:val="p"/>
                                </m:rPr>
                                <a:rPr lang="en-US" sz="2600">
                                  <a:latin typeface="Cambria Math" panose="02040503050406030204" pitchFamily="18" charset="0"/>
                                </a:rPr>
                                <m:t>exp</m:t>
                              </m:r>
                            </m:fName>
                            <m:e>
                              <m:d>
                                <m:dPr>
                                  <m:ctrlPr>
                                    <a:rPr lang="en-US" sz="2600" i="1">
                                      <a:latin typeface="Cambria Math" panose="02040503050406030204" pitchFamily="18" charset="0"/>
                                    </a:rPr>
                                  </m:ctrlPr>
                                </m:dPr>
                                <m:e>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smtClean="0">
                                          <a:latin typeface="Cambria Math" panose="02040503050406030204" pitchFamily="18" charset="0"/>
                                        </a:rPr>
                                        <m:t>′</m:t>
                                      </m:r>
                                    </m:e>
                                    <m:sub>
                                      <m:r>
                                        <a:rPr lang="en-US" sz="2600" i="1" smtClean="0">
                                          <a:latin typeface="Cambria Math" panose="02040503050406030204" pitchFamily="18" charset="0"/>
                                        </a:rPr>
                                        <m:t>𝑐</m:t>
                                      </m:r>
                                    </m:sub>
                                  </m:sSub>
                                  <m:sPre>
                                    <m:sPrePr>
                                      <m:ctrlPr>
                                        <a:rPr lang="en-US" sz="2600" i="1" smtClean="0">
                                          <a:latin typeface="Cambria Math" panose="02040503050406030204" pitchFamily="18" charset="0"/>
                                        </a:rPr>
                                      </m:ctrlPr>
                                    </m:sPrePr>
                                    <m:sub/>
                                    <m:sup>
                                      <m:r>
                                        <a:rPr lang="en-US" sz="2600" i="1" smtClean="0">
                                          <a:latin typeface="Cambria Math" panose="02040503050406030204" pitchFamily="18" charset="0"/>
                                        </a:rPr>
                                        <m:t>𝑇</m:t>
                                      </m:r>
                                    </m:sup>
                                    <m:e>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e>
                                  </m:sPre>
                                </m:e>
                              </m:d>
                            </m:e>
                          </m:func>
                        </m:num>
                        <m:den>
                          <m:nary>
                            <m:naryPr>
                              <m:chr m:val="∑"/>
                              <m:ctrlPr>
                                <a:rPr lang="en-US" sz="2600" i="1">
                                  <a:latin typeface="Cambria Math" panose="02040503050406030204" pitchFamily="18" charset="0"/>
                                </a:rPr>
                              </m:ctrlPr>
                            </m:naryPr>
                            <m:sub>
                              <m:r>
                                <a:rPr lang="en-US" sz="2600" i="1" smtClean="0">
                                  <a:latin typeface="Cambria Math" panose="02040503050406030204" pitchFamily="18" charset="0"/>
                                </a:rPr>
                                <m:t>𝑖</m:t>
                              </m:r>
                              <m:r>
                                <a:rPr lang="en-US" sz="2600" i="1">
                                  <a:latin typeface="Cambria Math" panose="02040503050406030204" pitchFamily="18" charset="0"/>
                                </a:rPr>
                                <m:t>=1</m:t>
                              </m:r>
                            </m:sub>
                            <m:sup>
                              <m:r>
                                <a:rPr lang="en-US" sz="2600" i="1" smtClean="0">
                                  <a:latin typeface="Cambria Math" panose="02040503050406030204" pitchFamily="18" charset="0"/>
                                </a:rPr>
                                <m:t>𝑇</m:t>
                              </m:r>
                            </m:sup>
                            <m:e>
                              <m:r>
                                <m:rPr>
                                  <m:sty m:val="p"/>
                                </m:rPr>
                                <a:rPr lang="en-US" sz="2600">
                                  <a:latin typeface="Cambria Math" panose="02040503050406030204" pitchFamily="18" charset="0"/>
                                </a:rPr>
                                <m:t>exp</m:t>
                              </m:r>
                              <m:r>
                                <a:rPr lang="en-US" sz="2600" i="1">
                                  <a:latin typeface="Cambria Math" panose="02040503050406030204" pitchFamily="18" charset="0"/>
                                </a:rPr>
                                <m:t>⁡(</m:t>
                              </m:r>
                            </m:e>
                          </m:nary>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a:latin typeface="Cambria Math" panose="02040503050406030204" pitchFamily="18" charset="0"/>
                                </a:rPr>
                                <m:t>′</m:t>
                              </m:r>
                            </m:e>
                            <m:sub>
                              <m:r>
                                <a:rPr lang="en-US" sz="2600" i="1" smtClean="0">
                                  <a:latin typeface="Cambria Math" panose="02040503050406030204" pitchFamily="18" charset="0"/>
                                </a:rPr>
                                <m:t>𝑖</m:t>
                              </m:r>
                            </m:sub>
                          </m:sSub>
                          <m:sPre>
                            <m:sPrePr>
                              <m:ctrlPr>
                                <a:rPr lang="en-US" sz="2600" i="1">
                                  <a:latin typeface="Cambria Math" panose="02040503050406030204" pitchFamily="18" charset="0"/>
                                </a:rPr>
                              </m:ctrlPr>
                            </m:sPrePr>
                            <m:sub/>
                            <m:sup>
                              <m:r>
                                <a:rPr lang="en-US" sz="2600" i="1">
                                  <a:latin typeface="Cambria Math" panose="02040503050406030204" pitchFamily="18" charset="0"/>
                                </a:rPr>
                                <m:t>𝑇</m:t>
                              </m:r>
                            </m:sup>
                            <m:e>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e>
                          </m:sPre>
                          <m:r>
                            <a:rPr lang="en-US" sz="2600" i="1">
                              <a:latin typeface="Cambria Math" panose="02040503050406030204" pitchFamily="18" charset="0"/>
                            </a:rPr>
                            <m:t>)</m:t>
                          </m:r>
                        </m:den>
                      </m:f>
                    </m:oMath>
                  </m:oMathPara>
                </a14:m>
                <a:endParaRPr lang="en-US" sz="2600" dirty="0"/>
              </a:p>
              <a:p>
                <a:r>
                  <a:rPr lang="en-US" sz="2600" dirty="0"/>
                  <a:t>Where:</a:t>
                </a:r>
              </a:p>
              <a:p>
                <a:pPr lvl="1"/>
                <a:r>
                  <a:rPr lang="en-US" sz="2600" dirty="0"/>
                  <a:t>T – # of words in the corpus.</a:t>
                </a:r>
              </a:p>
              <a:p>
                <a:pPr lvl="1"/>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𝑣</m:t>
                        </m:r>
                      </m:e>
                      <m:sub>
                        <m:r>
                          <a:rPr lang="en-US" sz="2600" i="1">
                            <a:latin typeface="Cambria Math" panose="02040503050406030204" pitchFamily="18" charset="0"/>
                          </a:rPr>
                          <m:t>𝑤</m:t>
                        </m:r>
                      </m:sub>
                    </m:sSub>
                  </m:oMath>
                </a14:m>
                <a:r>
                  <a:rPr lang="en-US" sz="2600" dirty="0"/>
                  <a:t> - input vector of </a:t>
                </a:r>
                <a:r>
                  <a:rPr lang="en-US" sz="2600" i="1" dirty="0"/>
                  <a:t>w</a:t>
                </a:r>
                <a:r>
                  <a:rPr lang="en-US" sz="2600" dirty="0"/>
                  <a:t>.</a:t>
                </a:r>
              </a:p>
              <a:p>
                <a:pPr lvl="1"/>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𝑣</m:t>
                        </m:r>
                        <m:r>
                          <a:rPr lang="en-US" sz="2600" i="1">
                            <a:latin typeface="Cambria Math" panose="02040503050406030204" pitchFamily="18" charset="0"/>
                          </a:rPr>
                          <m:t>′</m:t>
                        </m:r>
                      </m:e>
                      <m:sub>
                        <m:r>
                          <a:rPr lang="en-US" sz="2600" i="1">
                            <a:latin typeface="Cambria Math" panose="02040503050406030204" pitchFamily="18" charset="0"/>
                          </a:rPr>
                          <m:t>𝑤</m:t>
                        </m:r>
                      </m:sub>
                    </m:sSub>
                  </m:oMath>
                </a14:m>
                <a:r>
                  <a:rPr lang="en-US" sz="2600" dirty="0"/>
                  <a:t> - output vector of </a:t>
                </a:r>
                <a:r>
                  <a:rPr lang="en-US" sz="2600" i="1" dirty="0"/>
                  <a:t>w</a:t>
                </a:r>
                <a:r>
                  <a:rPr lang="en-US" sz="2600" dirty="0"/>
                  <a:t>.</a:t>
                </a:r>
              </a:p>
              <a:p>
                <a:pPr lvl="1"/>
                <a:endParaRPr lang="en-US" sz="2600" dirty="0"/>
              </a:p>
            </p:txBody>
          </p:sp>
        </mc:Choice>
        <mc:Fallback xmlns="">
          <p:sp>
            <p:nvSpPr>
              <p:cNvPr id="3" name="Content Placeholder 2">
                <a:extLst>
                  <a:ext uri="{FF2B5EF4-FFF2-40B4-BE49-F238E27FC236}">
                    <a16:creationId xmlns="" xmlns:a16="http://schemas.microsoft.com/office/drawing/2014/main" xmlns:a14="http://schemas.microsoft.com/office/drawing/2010/main" id="{D952F0E0-31D1-4A44-AC6A-844D18CB05E3}"/>
                  </a:ext>
                </a:extLst>
              </p:cNvPr>
              <p:cNvSpPr txBox="1">
                <a:spLocks noRot="1" noChangeAspect="1" noMove="1" noResize="1" noEditPoints="1" noAdjustHandles="1" noChangeArrowheads="1" noChangeShapeType="1" noTextEdit="1"/>
              </p:cNvSpPr>
              <p:nvPr/>
            </p:nvSpPr>
            <p:spPr>
              <a:xfrm>
                <a:off x="539552" y="706427"/>
                <a:ext cx="7315200" cy="5120640"/>
              </a:xfrm>
              <a:prstGeom prst="rect">
                <a:avLst/>
              </a:prstGeom>
              <a:blipFill rotWithShape="0">
                <a:blip r:embed="rId2"/>
                <a:stretch>
                  <a:fillRect l="-1333" t="-952"/>
                </a:stretch>
              </a:blipFill>
            </p:spPr>
            <p:txBody>
              <a:bodyPr/>
              <a:lstStyle/>
              <a:p>
                <a:r>
                  <a:rPr lang="el-GR">
                    <a:noFill/>
                  </a:rPr>
                  <a:t> </a:t>
                </a:r>
              </a:p>
            </p:txBody>
          </p:sp>
        </mc:Fallback>
      </mc:AlternateContent>
      <p:graphicFrame>
        <p:nvGraphicFramePr>
          <p:cNvPr id="4" name="Table 3">
            <a:extLst>
              <a:ext uri="{FF2B5EF4-FFF2-40B4-BE49-F238E27FC236}">
                <a16:creationId xmlns:a16="http://schemas.microsoft.com/office/drawing/2014/main" id="{C5734E7D-522B-40D7-B464-8B5818AB343B}"/>
              </a:ext>
            </a:extLst>
          </p:cNvPr>
          <p:cNvGraphicFramePr>
            <a:graphicFrameLocks noGrp="1"/>
          </p:cNvGraphicFramePr>
          <p:nvPr>
            <p:extLst>
              <p:ext uri="{D42A27DB-BD31-4B8C-83A1-F6EECF244321}">
                <p14:modId xmlns:p14="http://schemas.microsoft.com/office/powerpoint/2010/main" val="3650995554"/>
              </p:ext>
            </p:extLst>
          </p:nvPr>
        </p:nvGraphicFramePr>
        <p:xfrm>
          <a:off x="4749685" y="4517014"/>
          <a:ext cx="3852333" cy="1828800"/>
        </p:xfrm>
        <a:graphic>
          <a:graphicData uri="http://schemas.openxmlformats.org/drawingml/2006/table">
            <a:tbl>
              <a:tblPr firstRow="1" bandRow="1">
                <a:tableStyleId>{5940675A-B579-460E-94D1-54222C63F5DA}</a:tableStyleId>
              </a:tblPr>
              <a:tblGrid>
                <a:gridCol w="967153">
                  <a:extLst>
                    <a:ext uri="{9D8B030D-6E8A-4147-A177-3AD203B41FA5}">
                      <a16:colId xmlns:a16="http://schemas.microsoft.com/office/drawing/2014/main" val="1295472652"/>
                    </a:ext>
                  </a:extLst>
                </a:gridCol>
                <a:gridCol w="1433146">
                  <a:extLst>
                    <a:ext uri="{9D8B030D-6E8A-4147-A177-3AD203B41FA5}">
                      <a16:colId xmlns:a16="http://schemas.microsoft.com/office/drawing/2014/main" val="2347653887"/>
                    </a:ext>
                  </a:extLst>
                </a:gridCol>
                <a:gridCol w="1452034">
                  <a:extLst>
                    <a:ext uri="{9D8B030D-6E8A-4147-A177-3AD203B41FA5}">
                      <a16:colId xmlns:a16="http://schemas.microsoft.com/office/drawing/2014/main" val="4076592620"/>
                    </a:ext>
                  </a:extLst>
                </a:gridCol>
              </a:tblGrid>
              <a:tr h="250525">
                <a:tc>
                  <a:txBody>
                    <a:bodyPr/>
                    <a:lstStyle/>
                    <a:p>
                      <a:pPr algn="ctr"/>
                      <a:r>
                        <a:rPr lang="en-US" b="1" dirty="0"/>
                        <a:t>Word</a:t>
                      </a:r>
                    </a:p>
                  </a:txBody>
                  <a:tcPr anchor="ctr">
                    <a:solidFill>
                      <a:schemeClr val="tx2">
                        <a:lumMod val="20000"/>
                        <a:lumOff val="80000"/>
                      </a:schemeClr>
                    </a:solidFill>
                  </a:tcPr>
                </a:tc>
                <a:tc>
                  <a:txBody>
                    <a:bodyPr/>
                    <a:lstStyle/>
                    <a:p>
                      <a:pPr algn="ctr"/>
                      <a:r>
                        <a:rPr lang="en-US" b="1" dirty="0"/>
                        <a:t>Input</a:t>
                      </a:r>
                    </a:p>
                  </a:txBody>
                  <a:tcPr anchor="ctr">
                    <a:solidFill>
                      <a:schemeClr val="tx2">
                        <a:lumMod val="20000"/>
                        <a:lumOff val="80000"/>
                      </a:schemeClr>
                    </a:solidFill>
                  </a:tcPr>
                </a:tc>
                <a:tc>
                  <a:txBody>
                    <a:bodyPr/>
                    <a:lstStyle/>
                    <a:p>
                      <a:pPr algn="ctr"/>
                      <a:r>
                        <a:rPr lang="en-US" b="1" dirty="0"/>
                        <a:t>Output</a:t>
                      </a:r>
                    </a:p>
                  </a:txBody>
                  <a:tcPr anchor="ctr">
                    <a:solidFill>
                      <a:schemeClr val="tx2">
                        <a:lumMod val="20000"/>
                        <a:lumOff val="80000"/>
                      </a:schemeClr>
                    </a:solidFill>
                  </a:tcPr>
                </a:tc>
                <a:extLst>
                  <a:ext uri="{0D108BD9-81ED-4DB2-BD59-A6C34878D82A}">
                    <a16:rowId xmlns:a16="http://schemas.microsoft.com/office/drawing/2014/main" val="40530689"/>
                  </a:ext>
                </a:extLst>
              </a:tr>
              <a:tr h="250525">
                <a:tc>
                  <a:txBody>
                    <a:bodyPr/>
                    <a:lstStyle/>
                    <a:p>
                      <a:pPr algn="ctr"/>
                      <a:r>
                        <a:rPr lang="en-US" b="1" i="1" dirty="0"/>
                        <a:t>King</a:t>
                      </a:r>
                    </a:p>
                  </a:txBody>
                  <a:tcPr anchor="ctr"/>
                </a:tc>
                <a:tc>
                  <a:txBody>
                    <a:bodyPr/>
                    <a:lstStyle/>
                    <a:p>
                      <a:pPr algn="ctr"/>
                      <a:r>
                        <a:rPr lang="en-US" dirty="0"/>
                        <a:t>[0.2,0.9,0.1]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[0.5,0.4,0.5]</a:t>
                      </a:r>
                    </a:p>
                  </a:txBody>
                  <a:tcPr anchor="ctr"/>
                </a:tc>
                <a:extLst>
                  <a:ext uri="{0D108BD9-81ED-4DB2-BD59-A6C34878D82A}">
                    <a16:rowId xmlns:a16="http://schemas.microsoft.com/office/drawing/2014/main" val="2394290522"/>
                  </a:ext>
                </a:extLst>
              </a:tr>
              <a:tr h="250525">
                <a:tc>
                  <a:txBody>
                    <a:bodyPr/>
                    <a:lstStyle/>
                    <a:p>
                      <a:pPr algn="ctr"/>
                      <a:r>
                        <a:rPr lang="en-US" b="1" i="1" dirty="0"/>
                        <a:t>Queen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[0.2,0.8,0.2]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[0.4,0.5,0.5]</a:t>
                      </a:r>
                    </a:p>
                  </a:txBody>
                  <a:tcPr anchor="ctr"/>
                </a:tc>
                <a:extLst>
                  <a:ext uri="{0D108BD9-81ED-4DB2-BD59-A6C34878D82A}">
                    <a16:rowId xmlns:a16="http://schemas.microsoft.com/office/drawing/2014/main" val="2806554419"/>
                  </a:ext>
                </a:extLst>
              </a:tr>
              <a:tr h="250525">
                <a:tc>
                  <a:txBody>
                    <a:bodyPr/>
                    <a:lstStyle/>
                    <a:p>
                      <a:pPr algn="ctr"/>
                      <a:r>
                        <a:rPr lang="en-US" b="1" i="1" dirty="0"/>
                        <a:t>Apple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[0.9,0.5,0.8]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[0.3,0.9,0.1]</a:t>
                      </a:r>
                    </a:p>
                  </a:txBody>
                  <a:tcPr anchor="ctr"/>
                </a:tc>
                <a:extLst>
                  <a:ext uri="{0D108BD9-81ED-4DB2-BD59-A6C34878D82A}">
                    <a16:rowId xmlns:a16="http://schemas.microsoft.com/office/drawing/2014/main" val="1131972347"/>
                  </a:ext>
                </a:extLst>
              </a:tr>
              <a:tr h="250525">
                <a:tc>
                  <a:txBody>
                    <a:bodyPr/>
                    <a:lstStyle/>
                    <a:p>
                      <a:pPr algn="ctr"/>
                      <a:r>
                        <a:rPr lang="en-US" b="1" i="1" dirty="0"/>
                        <a:t>Orange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[0.9,0.4,0.9]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[0.1,0.7,0.2]</a:t>
                      </a:r>
                    </a:p>
                  </a:txBody>
                  <a:tcPr anchor="ctr"/>
                </a:tc>
                <a:extLst>
                  <a:ext uri="{0D108BD9-81ED-4DB2-BD59-A6C34878D82A}">
                    <a16:rowId xmlns:a16="http://schemas.microsoft.com/office/drawing/2014/main" val="185556598"/>
                  </a:ext>
                </a:extLst>
              </a:tr>
            </a:tbl>
          </a:graphicData>
        </a:graphic>
      </p:graphicFrame>
    </p:spTree>
    <p:extLst>
      <p:ext uri="{BB962C8B-B14F-4D97-AF65-F5344CB8AC3E}">
        <p14:creationId xmlns:p14="http://schemas.microsoft.com/office/powerpoint/2010/main" val="503819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65</a:t>
            </a:fld>
            <a:endParaRPr lang="el-GR"/>
          </a:p>
        </p:txBody>
      </p:sp>
      <p:pic>
        <p:nvPicPr>
          <p:cNvPr id="3" name="Picture 2"/>
          <p:cNvPicPr>
            <a:picLocks noChangeAspect="1"/>
          </p:cNvPicPr>
          <p:nvPr/>
        </p:nvPicPr>
        <p:blipFill>
          <a:blip r:embed="rId2"/>
          <a:stretch>
            <a:fillRect/>
          </a:stretch>
        </p:blipFill>
        <p:spPr>
          <a:xfrm>
            <a:off x="0" y="304800"/>
            <a:ext cx="9144000" cy="6395357"/>
          </a:xfrm>
          <a:prstGeom prst="rect">
            <a:avLst/>
          </a:prstGeom>
        </p:spPr>
      </p:pic>
      <p:sp>
        <p:nvSpPr>
          <p:cNvPr id="4" name="TextBox 3"/>
          <p:cNvSpPr txBox="1"/>
          <p:nvPr/>
        </p:nvSpPr>
        <p:spPr>
          <a:xfrm>
            <a:off x="251520" y="188640"/>
            <a:ext cx="2592288" cy="523220"/>
          </a:xfrm>
          <a:prstGeom prst="rect">
            <a:avLst/>
          </a:prstGeom>
          <a:noFill/>
        </p:spPr>
        <p:txBody>
          <a:bodyPr wrap="square" rtlCol="0">
            <a:spAutoFit/>
          </a:bodyPr>
          <a:lstStyle/>
          <a:p>
            <a:r>
              <a:rPr lang="en-US" sz="2800" dirty="0">
                <a:solidFill>
                  <a:schemeClr val="tx2">
                    <a:lumMod val="60000"/>
                    <a:lumOff val="40000"/>
                  </a:schemeClr>
                </a:solidFill>
              </a:rPr>
              <a:t>An example</a:t>
            </a:r>
            <a:endParaRPr lang="el-GR" sz="2800" dirty="0">
              <a:solidFill>
                <a:schemeClr val="tx2">
                  <a:lumMod val="60000"/>
                  <a:lumOff val="40000"/>
                </a:schemeClr>
              </a:solidFill>
            </a:endParaRPr>
          </a:p>
        </p:txBody>
      </p:sp>
    </p:spTree>
    <p:extLst>
      <p:ext uri="{BB962C8B-B14F-4D97-AF65-F5344CB8AC3E}">
        <p14:creationId xmlns:p14="http://schemas.microsoft.com/office/powerpoint/2010/main" val="2744607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66</a:t>
            </a:fld>
            <a:endParaRPr lang="el-GR"/>
          </a:p>
        </p:txBody>
      </p:sp>
      <p:sp>
        <p:nvSpPr>
          <p:cNvPr id="3" name="Content Placeholder 2"/>
          <p:cNvSpPr txBox="1">
            <a:spLocks/>
          </p:cNvSpPr>
          <p:nvPr/>
        </p:nvSpPr>
        <p:spPr>
          <a:xfrm>
            <a:off x="457200" y="260648"/>
            <a:ext cx="8229600" cy="4953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These representations are </a:t>
            </a:r>
            <a:r>
              <a:rPr lang="en-US" i="1" dirty="0"/>
              <a:t>very good </a:t>
            </a:r>
            <a:r>
              <a:rPr lang="en-US" dirty="0"/>
              <a:t>at encoding </a:t>
            </a:r>
            <a:r>
              <a:rPr lang="en-US" dirty="0">
                <a:solidFill>
                  <a:schemeClr val="accent6">
                    <a:lumMod val="75000"/>
                  </a:schemeClr>
                </a:solidFill>
              </a:rPr>
              <a:t>similarity</a:t>
            </a:r>
            <a:r>
              <a:rPr lang="en-US" dirty="0"/>
              <a:t> and </a:t>
            </a:r>
            <a:r>
              <a:rPr lang="en-US" dirty="0">
                <a:solidFill>
                  <a:schemeClr val="accent6">
                    <a:lumMod val="75000"/>
                  </a:schemeClr>
                </a:solidFill>
              </a:rPr>
              <a:t>dimensions of similarity</a:t>
            </a:r>
            <a:r>
              <a:rPr lang="en-US" dirty="0"/>
              <a:t>!</a:t>
            </a:r>
          </a:p>
          <a:p>
            <a:r>
              <a:rPr lang="en-US" dirty="0"/>
              <a:t>Analogies testing dimensions of similarity can be solved quite well just by doing vector subtraction in the embedding space</a:t>
            </a:r>
          </a:p>
          <a:p>
            <a:pPr marL="457200" lvl="1" indent="0">
              <a:buFont typeface="Arial" pitchFamily="34" charset="0"/>
              <a:buNone/>
            </a:pPr>
            <a:r>
              <a:rPr lang="en-US" dirty="0"/>
              <a:t>Syntactically</a:t>
            </a:r>
          </a:p>
          <a:p>
            <a:pPr lvl="1"/>
            <a:r>
              <a:rPr lang="en-US" i="1" dirty="0" err="1"/>
              <a:t>x</a:t>
            </a:r>
            <a:r>
              <a:rPr lang="en-US" i="1" baseline="-25000" dirty="0" err="1"/>
              <a:t>apple</a:t>
            </a:r>
            <a:r>
              <a:rPr lang="en-US" i="1" dirty="0"/>
              <a:t> </a:t>
            </a:r>
            <a:r>
              <a:rPr lang="en-US" dirty="0"/>
              <a:t>− </a:t>
            </a:r>
            <a:r>
              <a:rPr lang="en-US" i="1" dirty="0" err="1"/>
              <a:t>x</a:t>
            </a:r>
            <a:r>
              <a:rPr lang="en-US" i="1" baseline="-25000" dirty="0" err="1"/>
              <a:t>apples</a:t>
            </a:r>
            <a:r>
              <a:rPr lang="en-US" i="1" dirty="0"/>
              <a:t> </a:t>
            </a:r>
            <a:r>
              <a:rPr lang="en-US" dirty="0"/>
              <a:t>≈ </a:t>
            </a:r>
            <a:r>
              <a:rPr lang="en-US" i="1" dirty="0" err="1"/>
              <a:t>x</a:t>
            </a:r>
            <a:r>
              <a:rPr lang="en-US" i="1" baseline="-25000" dirty="0" err="1"/>
              <a:t>car</a:t>
            </a:r>
            <a:r>
              <a:rPr lang="en-US" i="1" dirty="0"/>
              <a:t> </a:t>
            </a:r>
            <a:r>
              <a:rPr lang="en-US" dirty="0"/>
              <a:t>− </a:t>
            </a:r>
            <a:r>
              <a:rPr lang="en-US" i="1" dirty="0" err="1"/>
              <a:t>x</a:t>
            </a:r>
            <a:r>
              <a:rPr lang="en-US" i="1" baseline="-25000" dirty="0" err="1"/>
              <a:t>cars</a:t>
            </a:r>
            <a:r>
              <a:rPr lang="en-US" i="1" dirty="0"/>
              <a:t> </a:t>
            </a:r>
            <a:r>
              <a:rPr lang="en-US" dirty="0"/>
              <a:t>≈ </a:t>
            </a:r>
            <a:r>
              <a:rPr lang="en-US" i="1" dirty="0" err="1"/>
              <a:t>x</a:t>
            </a:r>
            <a:r>
              <a:rPr lang="en-US" i="1" baseline="-25000" dirty="0" err="1"/>
              <a:t>family</a:t>
            </a:r>
            <a:r>
              <a:rPr lang="en-US" i="1" dirty="0"/>
              <a:t> </a:t>
            </a:r>
            <a:r>
              <a:rPr lang="en-US" dirty="0"/>
              <a:t>− </a:t>
            </a:r>
            <a:r>
              <a:rPr lang="en-US" i="1" dirty="0" err="1"/>
              <a:t>x</a:t>
            </a:r>
            <a:r>
              <a:rPr lang="en-US" i="1" baseline="-25000" dirty="0" err="1"/>
              <a:t>families</a:t>
            </a:r>
            <a:r>
              <a:rPr lang="en-US" i="1" dirty="0"/>
              <a:t> </a:t>
            </a:r>
            <a:endParaRPr lang="en-US" dirty="0"/>
          </a:p>
          <a:p>
            <a:pPr lvl="1"/>
            <a:r>
              <a:rPr lang="en-US" dirty="0"/>
              <a:t>Similarly for verb and adjective morphological forms</a:t>
            </a:r>
          </a:p>
          <a:p>
            <a:pPr marL="457200" lvl="1" indent="0">
              <a:buFont typeface="Arial" pitchFamily="34" charset="0"/>
              <a:buNone/>
            </a:pPr>
            <a:r>
              <a:rPr lang="en-US" dirty="0"/>
              <a:t>Semantically (</a:t>
            </a:r>
            <a:r>
              <a:rPr lang="en-US" dirty="0" err="1"/>
              <a:t>Semeval</a:t>
            </a:r>
            <a:r>
              <a:rPr lang="en-US" dirty="0"/>
              <a:t> 2012 task 2)</a:t>
            </a:r>
          </a:p>
          <a:p>
            <a:pPr lvl="1"/>
            <a:r>
              <a:rPr lang="en-US" i="1" dirty="0" err="1"/>
              <a:t>x</a:t>
            </a:r>
            <a:r>
              <a:rPr lang="en-US" i="1" baseline="-25000" dirty="0" err="1"/>
              <a:t>shirt</a:t>
            </a:r>
            <a:r>
              <a:rPr lang="en-US" i="1" dirty="0"/>
              <a:t> </a:t>
            </a:r>
            <a:r>
              <a:rPr lang="en-US" dirty="0"/>
              <a:t>− </a:t>
            </a:r>
            <a:r>
              <a:rPr lang="en-US" i="1" dirty="0" err="1"/>
              <a:t>x</a:t>
            </a:r>
            <a:r>
              <a:rPr lang="en-US" i="1" baseline="-25000" dirty="0" err="1"/>
              <a:t>clothing</a:t>
            </a:r>
            <a:r>
              <a:rPr lang="en-US" i="1" dirty="0"/>
              <a:t> </a:t>
            </a:r>
            <a:r>
              <a:rPr lang="en-US" dirty="0"/>
              <a:t>≈ </a:t>
            </a:r>
            <a:r>
              <a:rPr lang="en-US" i="1" dirty="0" err="1"/>
              <a:t>x</a:t>
            </a:r>
            <a:r>
              <a:rPr lang="en-US" i="1" baseline="-25000" dirty="0" err="1"/>
              <a:t>chair</a:t>
            </a:r>
            <a:r>
              <a:rPr lang="en-US" i="1" dirty="0"/>
              <a:t> </a:t>
            </a:r>
            <a:r>
              <a:rPr lang="en-US" dirty="0"/>
              <a:t>− </a:t>
            </a:r>
            <a:r>
              <a:rPr lang="en-US" i="1" dirty="0" err="1"/>
              <a:t>x</a:t>
            </a:r>
            <a:r>
              <a:rPr lang="en-US" i="1" baseline="-25000" dirty="0" err="1"/>
              <a:t>furniture</a:t>
            </a:r>
            <a:r>
              <a:rPr lang="en-US" i="1" dirty="0"/>
              <a:t> </a:t>
            </a:r>
          </a:p>
          <a:p>
            <a:pPr lvl="1"/>
            <a:r>
              <a:rPr lang="en-US" i="1" dirty="0" err="1"/>
              <a:t>x</a:t>
            </a:r>
            <a:r>
              <a:rPr lang="en-US" i="1" baseline="-25000" dirty="0" err="1"/>
              <a:t>king</a:t>
            </a:r>
            <a:r>
              <a:rPr lang="en-US" i="1" dirty="0"/>
              <a:t> </a:t>
            </a:r>
            <a:r>
              <a:rPr lang="en-US" dirty="0"/>
              <a:t>− </a:t>
            </a:r>
            <a:r>
              <a:rPr lang="en-US" i="1" dirty="0" err="1"/>
              <a:t>x</a:t>
            </a:r>
            <a:r>
              <a:rPr lang="en-US" i="1" baseline="-25000" dirty="0" err="1"/>
              <a:t>man</a:t>
            </a:r>
            <a:r>
              <a:rPr lang="en-US" i="1" dirty="0"/>
              <a:t> </a:t>
            </a:r>
            <a:r>
              <a:rPr lang="en-US" dirty="0"/>
              <a:t>≈ </a:t>
            </a:r>
            <a:r>
              <a:rPr lang="en-US" i="1" dirty="0" err="1"/>
              <a:t>x</a:t>
            </a:r>
            <a:r>
              <a:rPr lang="en-US" i="1" baseline="-25000" dirty="0" err="1"/>
              <a:t>queen</a:t>
            </a:r>
            <a:r>
              <a:rPr lang="en-US" i="1" dirty="0"/>
              <a:t> </a:t>
            </a:r>
            <a:r>
              <a:rPr lang="en-US" dirty="0"/>
              <a:t>− </a:t>
            </a:r>
            <a:r>
              <a:rPr lang="en-US" i="1" dirty="0" err="1"/>
              <a:t>x</a:t>
            </a:r>
            <a:r>
              <a:rPr lang="en-US" i="1" baseline="-25000" dirty="0" err="1"/>
              <a:t>woman</a:t>
            </a:r>
            <a:r>
              <a:rPr lang="en-US" i="1" dirty="0"/>
              <a:t> </a:t>
            </a:r>
          </a:p>
          <a:p>
            <a:endParaRPr lang="en-US" dirty="0"/>
          </a:p>
        </p:txBody>
      </p:sp>
    </p:spTree>
    <p:extLst>
      <p:ext uri="{BB962C8B-B14F-4D97-AF65-F5344CB8AC3E}">
        <p14:creationId xmlns:p14="http://schemas.microsoft.com/office/powerpoint/2010/main" val="1287326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67</a:t>
            </a:fld>
            <a:endParaRPr lang="el-GR"/>
          </a:p>
        </p:txBody>
      </p:sp>
      <p:grpSp>
        <p:nvGrpSpPr>
          <p:cNvPr id="25" name="Group 2"/>
          <p:cNvGrpSpPr>
            <a:grpSpLocks/>
          </p:cNvGrpSpPr>
          <p:nvPr/>
        </p:nvGrpSpPr>
        <p:grpSpPr bwMode="auto">
          <a:xfrm>
            <a:off x="4286906" y="2485799"/>
            <a:ext cx="3854277" cy="3509368"/>
            <a:chOff x="-1" y="-215542"/>
            <a:chExt cx="5481576" cy="4991100"/>
          </a:xfrm>
        </p:grpSpPr>
        <p:graphicFrame>
          <p:nvGraphicFramePr>
            <p:cNvPr id="26" name="Object 3"/>
            <p:cNvGraphicFramePr>
              <a:graphicFrameLocks noChangeAspect="1"/>
            </p:cNvGraphicFramePr>
            <p:nvPr>
              <p:extLst>
                <p:ext uri="{D42A27DB-BD31-4B8C-83A1-F6EECF244321}">
                  <p14:modId xmlns:p14="http://schemas.microsoft.com/office/powerpoint/2010/main" val="344945669"/>
                </p:ext>
              </p:extLst>
            </p:nvPr>
          </p:nvGraphicFramePr>
          <p:xfrm>
            <a:off x="-1" y="-215542"/>
            <a:ext cx="5481576" cy="4991100"/>
          </p:xfrm>
          <a:graphic>
            <a:graphicData uri="http://schemas.openxmlformats.org/presentationml/2006/ole">
              <mc:AlternateContent xmlns:mc="http://schemas.openxmlformats.org/markup-compatibility/2006">
                <mc:Choice xmlns:v="urn:schemas-microsoft-com:vml" Requires="v">
                  <p:oleObj spid="_x0000_s38960" name="Chart" r:id="rId3" imgW="0" imgH="0" progId="MSGraph.Chart.8">
                    <p:embed/>
                  </p:oleObj>
                </mc:Choice>
                <mc:Fallback>
                  <p:oleObj name="Chart" r:id="rId3" imgW="0" imgH="0" progId="MSGraph.Chart.8">
                    <p:embed/>
                    <p:pic>
                      <p:nvPicPr>
                        <p:cNvPr id="0" n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15542"/>
                          <a:ext cx="5481576" cy="4991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7" name="AutoShape 4"/>
            <p:cNvSpPr>
              <a:spLocks/>
            </p:cNvSpPr>
            <p:nvPr/>
          </p:nvSpPr>
          <p:spPr bwMode="auto">
            <a:xfrm>
              <a:off x="2199209" y="1122679"/>
              <a:ext cx="1078836"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a:solidFill>
                    <a:srgbClr val="0365C0"/>
                  </a:solidFill>
                </a:rPr>
                <a:t>king</a:t>
              </a:r>
              <a:endParaRPr lang="en-US"/>
            </a:p>
          </p:txBody>
        </p:sp>
        <p:sp>
          <p:nvSpPr>
            <p:cNvPr id="28" name="AutoShape 5"/>
            <p:cNvSpPr>
              <a:spLocks/>
            </p:cNvSpPr>
            <p:nvPr/>
          </p:nvSpPr>
          <p:spPr bwMode="auto">
            <a:xfrm>
              <a:off x="1738071" y="3414571"/>
              <a:ext cx="1060215"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dirty="0">
                  <a:solidFill>
                    <a:srgbClr val="0365C0"/>
                  </a:solidFill>
                </a:rPr>
                <a:t>man</a:t>
              </a:r>
              <a:endParaRPr lang="en-US" dirty="0"/>
            </a:p>
          </p:txBody>
        </p:sp>
        <p:sp>
          <p:nvSpPr>
            <p:cNvPr id="29" name="AutoShape 6"/>
            <p:cNvSpPr>
              <a:spLocks/>
            </p:cNvSpPr>
            <p:nvPr/>
          </p:nvSpPr>
          <p:spPr bwMode="auto">
            <a:xfrm>
              <a:off x="3625417" y="2721609"/>
              <a:ext cx="1733449" cy="4953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dirty="0">
                  <a:solidFill>
                    <a:srgbClr val="0365C0"/>
                  </a:solidFill>
                </a:rPr>
                <a:t>woman</a:t>
              </a:r>
              <a:endParaRPr lang="en-US" dirty="0"/>
            </a:p>
          </p:txBody>
        </p:sp>
      </p:grpSp>
      <p:sp>
        <p:nvSpPr>
          <p:cNvPr id="30" name="AutoShape 9"/>
          <p:cNvSpPr>
            <a:spLocks/>
          </p:cNvSpPr>
          <p:nvPr/>
        </p:nvSpPr>
        <p:spPr bwMode="auto">
          <a:xfrm>
            <a:off x="1259632" y="692696"/>
            <a:ext cx="7665020" cy="4375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35714" tIns="35714" rIns="35714" bIns="35714" anchor="ctr"/>
          <a:lstStyle/>
          <a:p>
            <a:pPr algn="l"/>
            <a:r>
              <a:rPr lang="en-US" sz="2400" dirty="0">
                <a:solidFill>
                  <a:schemeClr val="accent3">
                    <a:lumMod val="75000"/>
                  </a:schemeClr>
                </a:solidFill>
              </a:rPr>
              <a:t>Test for linear relationships, examined by </a:t>
            </a:r>
            <a:r>
              <a:rPr lang="en-US" sz="2400" dirty="0" err="1">
                <a:solidFill>
                  <a:schemeClr val="accent3">
                    <a:lumMod val="75000"/>
                  </a:schemeClr>
                </a:solidFill>
              </a:rPr>
              <a:t>Mikolov</a:t>
            </a:r>
            <a:r>
              <a:rPr lang="en-US" sz="2400" dirty="0">
                <a:solidFill>
                  <a:schemeClr val="accent3">
                    <a:lumMod val="75000"/>
                  </a:schemeClr>
                </a:solidFill>
              </a:rPr>
              <a:t> et al.</a:t>
            </a:r>
            <a:endParaRPr lang="en-US" dirty="0">
              <a:solidFill>
                <a:schemeClr val="accent3">
                  <a:lumMod val="75000"/>
                </a:schemeClr>
              </a:solidFill>
            </a:endParaRPr>
          </a:p>
        </p:txBody>
      </p:sp>
      <p:grpSp>
        <p:nvGrpSpPr>
          <p:cNvPr id="31" name="Group 14"/>
          <p:cNvGrpSpPr>
            <a:grpSpLocks/>
          </p:cNvGrpSpPr>
          <p:nvPr/>
        </p:nvGrpSpPr>
        <p:grpSpPr bwMode="auto">
          <a:xfrm>
            <a:off x="626853" y="3033625"/>
            <a:ext cx="3042791" cy="1560463"/>
            <a:chOff x="-1" y="0"/>
            <a:chExt cx="4326079" cy="2219326"/>
          </a:xfrm>
        </p:grpSpPr>
        <p:sp>
          <p:nvSpPr>
            <p:cNvPr id="32" name="AutoShape 15"/>
            <p:cNvSpPr>
              <a:spLocks/>
            </p:cNvSpPr>
            <p:nvPr/>
          </p:nvSpPr>
          <p:spPr bwMode="auto">
            <a:xfrm>
              <a:off x="0" y="831850"/>
              <a:ext cx="92945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a:solidFill>
                    <a:srgbClr val="0365C0"/>
                  </a:solidFill>
                </a:rPr>
                <a:t>man</a:t>
              </a:r>
              <a:endParaRPr lang="en-US" sz="1600"/>
            </a:p>
          </p:txBody>
        </p:sp>
        <p:sp>
          <p:nvSpPr>
            <p:cNvPr id="33" name="AutoShape 16"/>
            <p:cNvSpPr>
              <a:spLocks/>
            </p:cNvSpPr>
            <p:nvPr/>
          </p:nvSpPr>
          <p:spPr bwMode="auto">
            <a:xfrm>
              <a:off x="0" y="1609725"/>
              <a:ext cx="146506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dirty="0">
                  <a:solidFill>
                    <a:srgbClr val="0365C0"/>
                  </a:solidFill>
                </a:rPr>
                <a:t>woman</a:t>
              </a:r>
              <a:endParaRPr lang="en-US" sz="1600" dirty="0"/>
            </a:p>
          </p:txBody>
        </p:sp>
        <p:sp>
          <p:nvSpPr>
            <p:cNvPr id="34" name="AutoShape 17"/>
            <p:cNvSpPr>
              <a:spLocks/>
            </p:cNvSpPr>
            <p:nvPr/>
          </p:nvSpPr>
          <p:spPr bwMode="auto">
            <a:xfrm>
              <a:off x="1951990" y="831850"/>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[ 0.20 0.20 ]</a:t>
              </a:r>
              <a:endParaRPr lang="en-US" sz="1600"/>
            </a:p>
          </p:txBody>
        </p:sp>
        <p:sp>
          <p:nvSpPr>
            <p:cNvPr id="35" name="AutoShape 18"/>
            <p:cNvSpPr>
              <a:spLocks/>
            </p:cNvSpPr>
            <p:nvPr/>
          </p:nvSpPr>
          <p:spPr bwMode="auto">
            <a:xfrm>
              <a:off x="1951990" y="1609725"/>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[ 0.60 0.30 ]</a:t>
              </a:r>
              <a:endParaRPr lang="en-US" sz="1600"/>
            </a:p>
          </p:txBody>
        </p:sp>
        <p:sp>
          <p:nvSpPr>
            <p:cNvPr id="36" name="AutoShape 19"/>
            <p:cNvSpPr>
              <a:spLocks/>
            </p:cNvSpPr>
            <p:nvPr/>
          </p:nvSpPr>
          <p:spPr bwMode="auto">
            <a:xfrm>
              <a:off x="0" y="0"/>
              <a:ext cx="905980"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dirty="0">
                  <a:solidFill>
                    <a:srgbClr val="0365C0"/>
                  </a:solidFill>
                </a:rPr>
                <a:t>king</a:t>
              </a:r>
              <a:endParaRPr lang="en-US" sz="1600" dirty="0"/>
            </a:p>
          </p:txBody>
        </p:sp>
        <p:sp>
          <p:nvSpPr>
            <p:cNvPr id="37" name="AutoShape 20"/>
            <p:cNvSpPr>
              <a:spLocks/>
            </p:cNvSpPr>
            <p:nvPr/>
          </p:nvSpPr>
          <p:spPr bwMode="auto">
            <a:xfrm>
              <a:off x="1951990" y="0"/>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[ 0.30 0.70 ]</a:t>
              </a:r>
              <a:endParaRPr lang="en-US" sz="1600"/>
            </a:p>
          </p:txBody>
        </p:sp>
      </p:grpSp>
      <p:grpSp>
        <p:nvGrpSpPr>
          <p:cNvPr id="38" name="Group 21"/>
          <p:cNvGrpSpPr>
            <a:grpSpLocks/>
          </p:cNvGrpSpPr>
          <p:nvPr/>
        </p:nvGrpSpPr>
        <p:grpSpPr bwMode="auto">
          <a:xfrm>
            <a:off x="212737" y="3020230"/>
            <a:ext cx="3527227" cy="2385342"/>
            <a:chOff x="0" y="0"/>
            <a:chExt cx="5016354" cy="3393123"/>
          </a:xfrm>
        </p:grpSpPr>
        <p:sp>
          <p:nvSpPr>
            <p:cNvPr id="39" name="AutoShape 22"/>
            <p:cNvSpPr>
              <a:spLocks/>
            </p:cNvSpPr>
            <p:nvPr/>
          </p:nvSpPr>
          <p:spPr bwMode="auto">
            <a:xfrm>
              <a:off x="2541016" y="2783522"/>
              <a:ext cx="2374088" cy="609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000"/>
                <a:t>[ 0.70 0.80 ]</a:t>
              </a:r>
              <a:endParaRPr lang="en-US" sz="1600"/>
            </a:p>
          </p:txBody>
        </p:sp>
        <p:grpSp>
          <p:nvGrpSpPr>
            <p:cNvPr id="40" name="Group 23"/>
            <p:cNvGrpSpPr>
              <a:grpSpLocks/>
            </p:cNvGrpSpPr>
            <p:nvPr/>
          </p:nvGrpSpPr>
          <p:grpSpPr bwMode="auto">
            <a:xfrm>
              <a:off x="0" y="0"/>
              <a:ext cx="5016354" cy="2561908"/>
              <a:chOff x="0" y="0"/>
              <a:chExt cx="5016354" cy="2561908"/>
            </a:xfrm>
          </p:grpSpPr>
          <p:sp>
            <p:nvSpPr>
              <p:cNvPr id="41" name="AutoShape 24"/>
              <p:cNvSpPr>
                <a:spLocks/>
              </p:cNvSpPr>
              <p:nvPr/>
            </p:nvSpPr>
            <p:spPr bwMode="auto">
              <a:xfrm>
                <a:off x="74752" y="831850"/>
                <a:ext cx="266548"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dirty="0">
                    <a:latin typeface="ＭＳ ゴシック"/>
                    <a:ea typeface="ＭＳ ゴシック"/>
                    <a:cs typeface="ＭＳ ゴシック"/>
                  </a:rPr>
                  <a:t>−</a:t>
                </a:r>
                <a:endParaRPr lang="en-US" sz="1600" dirty="0"/>
              </a:p>
            </p:txBody>
          </p:sp>
          <p:sp>
            <p:nvSpPr>
              <p:cNvPr id="42" name="AutoShape 25"/>
              <p:cNvSpPr>
                <a:spLocks/>
              </p:cNvSpPr>
              <p:nvPr/>
            </p:nvSpPr>
            <p:spPr bwMode="auto">
              <a:xfrm>
                <a:off x="0" y="1603057"/>
                <a:ext cx="41605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a:t>+</a:t>
                </a:r>
              </a:p>
            </p:txBody>
          </p:sp>
          <p:sp>
            <p:nvSpPr>
              <p:cNvPr id="43" name="AutoShape 26"/>
              <p:cNvSpPr>
                <a:spLocks/>
              </p:cNvSpPr>
              <p:nvPr/>
            </p:nvSpPr>
            <p:spPr bwMode="auto">
              <a:xfrm>
                <a:off x="0" y="0"/>
                <a:ext cx="416053"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1600"/>
                  <a:t>+</a:t>
                </a:r>
              </a:p>
            </p:txBody>
          </p:sp>
          <p:sp>
            <p:nvSpPr>
              <p:cNvPr id="44" name="Line 27"/>
              <p:cNvSpPr>
                <a:spLocks noChangeShapeType="1"/>
              </p:cNvSpPr>
              <p:nvPr/>
            </p:nvSpPr>
            <p:spPr bwMode="auto">
              <a:xfrm>
                <a:off x="101250" y="2561907"/>
                <a:ext cx="4915104" cy="1"/>
              </a:xfrm>
              <a:prstGeom prst="line">
                <a:avLst/>
              </a:prstGeom>
              <a:noFill/>
              <a:ln w="25400" cap="flat" cmpd="sng">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en-US" sz="1400"/>
              </a:p>
            </p:txBody>
          </p:sp>
        </p:grpSp>
      </p:grpSp>
      <p:grpSp>
        <p:nvGrpSpPr>
          <p:cNvPr id="45" name="Group 31"/>
          <p:cNvGrpSpPr>
            <a:grpSpLocks/>
          </p:cNvGrpSpPr>
          <p:nvPr/>
        </p:nvGrpSpPr>
        <p:grpSpPr bwMode="auto">
          <a:xfrm>
            <a:off x="568808" y="1589249"/>
            <a:ext cx="2634258" cy="1099467"/>
            <a:chOff x="-1" y="-1"/>
            <a:chExt cx="3746184" cy="1562578"/>
          </a:xfrm>
        </p:grpSpPr>
        <p:sp>
          <p:nvSpPr>
            <p:cNvPr id="46" name="AutoShape 32"/>
            <p:cNvSpPr>
              <a:spLocks/>
            </p:cNvSpPr>
            <p:nvPr/>
          </p:nvSpPr>
          <p:spPr bwMode="auto">
            <a:xfrm>
              <a:off x="0" y="991076"/>
              <a:ext cx="3746183" cy="571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100">
                  <a:solidFill>
                    <a:srgbClr val="0365C0"/>
                  </a:solidFill>
                </a:rPr>
                <a:t>man:woman :: king:?</a:t>
              </a:r>
              <a:endParaRPr lang="en-US"/>
            </a:p>
          </p:txBody>
        </p:sp>
        <p:grpSp>
          <p:nvGrpSpPr>
            <p:cNvPr id="47" name="Group 33"/>
            <p:cNvGrpSpPr>
              <a:grpSpLocks/>
            </p:cNvGrpSpPr>
            <p:nvPr/>
          </p:nvGrpSpPr>
          <p:grpSpPr bwMode="auto">
            <a:xfrm>
              <a:off x="1050470" y="0"/>
              <a:ext cx="1905001" cy="659130"/>
              <a:chOff x="0" y="0"/>
              <a:chExt cx="1905000" cy="659130"/>
            </a:xfrm>
          </p:grpSpPr>
          <p:sp>
            <p:nvSpPr>
              <p:cNvPr id="48" name="AutoShape 34"/>
              <p:cNvSpPr>
                <a:spLocks/>
              </p:cNvSpPr>
              <p:nvPr/>
            </p:nvSpPr>
            <p:spPr bwMode="auto">
              <a:xfrm>
                <a:off x="5867" y="0"/>
                <a:ext cx="1893266" cy="647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a:t>a:b :: c:?</a:t>
                </a:r>
              </a:p>
            </p:txBody>
          </p:sp>
          <p:sp>
            <p:nvSpPr>
              <p:cNvPr id="49" name="AutoShape 35"/>
              <p:cNvSpPr>
                <a:spLocks/>
              </p:cNvSpPr>
              <p:nvPr/>
            </p:nvSpPr>
            <p:spPr bwMode="auto">
              <a:xfrm>
                <a:off x="0" y="13969"/>
                <a:ext cx="1905000" cy="6451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12700" cap="flat" cmpd="sng">
                <a:solidFill>
                  <a:srgbClr val="000000"/>
                </a:solidFill>
                <a:prstDash val="solid"/>
                <a:miter lim="0"/>
                <a:headEnd/>
                <a:tailEnd/>
              </a:ln>
              <a:effectLst>
                <a:outerShdw blurRad="38100" dist="254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txBody>
              <a:bodyPr lIns="0" tIns="0" rIns="0" bIns="0" anchor="ctr"/>
              <a:lstStyle/>
              <a:p>
                <a:endParaRPr lang="en-US" sz="1600">
                  <a:solidFill>
                    <a:srgbClr val="FFFFFF"/>
                  </a:solidFill>
                </a:endParaRPr>
              </a:p>
            </p:txBody>
          </p:sp>
        </p:grpSp>
      </p:grpSp>
      <p:grpSp>
        <p:nvGrpSpPr>
          <p:cNvPr id="50" name="Group 36"/>
          <p:cNvGrpSpPr>
            <a:grpSpLocks/>
          </p:cNvGrpSpPr>
          <p:nvPr/>
        </p:nvGrpSpPr>
        <p:grpSpPr bwMode="auto">
          <a:xfrm>
            <a:off x="3511144" y="1386480"/>
            <a:ext cx="4543759" cy="949895"/>
            <a:chOff x="-1" y="0"/>
            <a:chExt cx="7179962" cy="1350557"/>
          </a:xfrm>
        </p:grpSpPr>
        <p:sp>
          <p:nvSpPr>
            <p:cNvPr id="51" name="Line 37"/>
            <p:cNvSpPr>
              <a:spLocks noChangeShapeType="1"/>
            </p:cNvSpPr>
            <p:nvPr/>
          </p:nvSpPr>
          <p:spPr bwMode="auto">
            <a:xfrm>
              <a:off x="0" y="675278"/>
              <a:ext cx="1115716" cy="1"/>
            </a:xfrm>
            <a:prstGeom prst="line">
              <a:avLst/>
            </a:prstGeom>
            <a:noFill/>
            <a:ln w="38100" cap="flat" cmpd="sng">
              <a:solidFill>
                <a:srgbClr val="000000"/>
              </a:solidFill>
              <a:prstDash val="solid"/>
              <a:round/>
              <a:headEnd/>
              <a:tailEnd type="triangle" w="med" len="med"/>
            </a:ln>
            <a:effectLst>
              <a:outerShdw blurRad="38100" dist="25400" dir="5400000" algn="ctr" rotWithShape="0">
                <a:srgbClr val="000000">
                  <a:alpha val="50000"/>
                </a:srgbClr>
              </a:outerShdw>
            </a:effectLst>
            <a:extLst>
              <a:ext uri="{909E8E84-426E-40dd-AFC4-6F175D3DCCD1}">
                <a14:hiddenFill xmlns="" xmlns:a14="http://schemas.microsoft.com/office/drawing/2010/main">
                  <a:noFill/>
                </a14:hiddenFill>
              </a:ext>
            </a:extLst>
          </p:spPr>
          <p:txBody>
            <a:bodyPr lIns="0" tIns="0" rIns="0" bIns="0" anchor="ctr"/>
            <a:lstStyle/>
            <a:p>
              <a:endParaRPr lang="en-US" sz="1600"/>
            </a:p>
          </p:txBody>
        </p:sp>
        <p:pic>
          <p:nvPicPr>
            <p:cNvPr id="52" name="Picture 38" descr="pasted-image.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26780" y="0"/>
              <a:ext cx="5016355" cy="13505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3" name="AutoShape 39"/>
            <p:cNvSpPr>
              <a:spLocks/>
            </p:cNvSpPr>
            <p:nvPr/>
          </p:nvSpPr>
          <p:spPr bwMode="auto">
            <a:xfrm>
              <a:off x="1711086" y="91096"/>
              <a:ext cx="5468875" cy="11683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2700" cap="flat" cmpd="sng">
              <a:solidFill>
                <a:srgbClr val="000000"/>
              </a:solidFill>
              <a:prstDash val="solid"/>
              <a:miter lim="0"/>
              <a:headEnd/>
              <a:tailEnd/>
            </a:ln>
            <a:effectLst>
              <a:outerShdw blurRad="38100" dist="25400" dir="5400000" algn="ctr" rotWithShape="0">
                <a:srgbClr val="000000">
                  <a:alpha val="50000"/>
                </a:srgbClr>
              </a:outerShdw>
            </a:effectLst>
            <a:extLst>
              <a:ext uri="{909E8E84-426E-40dd-AFC4-6F175D3DCCD1}">
                <a14:hiddenFill xmlns="" xmlns:a14="http://schemas.microsoft.com/office/drawing/2010/main">
                  <a:solidFill>
                    <a:srgbClr val="FFFFFF"/>
                  </a:solidFill>
                </a14:hiddenFill>
              </a:ext>
            </a:extLst>
          </p:spPr>
          <p:txBody>
            <a:bodyPr lIns="0" tIns="0" rIns="0" bIns="0" anchor="ctr"/>
            <a:lstStyle/>
            <a:p>
              <a:endParaRPr lang="en-US" sz="1600">
                <a:solidFill>
                  <a:srgbClr val="FFFFFF"/>
                </a:solidFill>
              </a:endParaRPr>
            </a:p>
          </p:txBody>
        </p:sp>
      </p:grpSp>
      <p:sp>
        <p:nvSpPr>
          <p:cNvPr id="54" name="AutoShape 29"/>
          <p:cNvSpPr>
            <a:spLocks/>
          </p:cNvSpPr>
          <p:nvPr/>
        </p:nvSpPr>
        <p:spPr bwMode="auto">
          <a:xfrm>
            <a:off x="684176" y="5019007"/>
            <a:ext cx="915820" cy="428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300" dirty="0">
                <a:solidFill>
                  <a:srgbClr val="0365C0"/>
                </a:solidFill>
              </a:rPr>
              <a:t>queen</a:t>
            </a:r>
            <a:endParaRPr lang="en-US" dirty="0"/>
          </a:p>
        </p:txBody>
      </p:sp>
    </p:spTree>
    <p:extLst>
      <p:ext uri="{BB962C8B-B14F-4D97-AF65-F5344CB8AC3E}">
        <p14:creationId xmlns:p14="http://schemas.microsoft.com/office/powerpoint/2010/main" val="8862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34082"/>
          </a:xfrm>
        </p:spPr>
        <p:txBody>
          <a:bodyPr>
            <a:normAutofit fontScale="90000"/>
          </a:bodyPr>
          <a:lstStyle/>
          <a:p>
            <a:r>
              <a:rPr lang="en-US" dirty="0">
                <a:solidFill>
                  <a:schemeClr val="accent6">
                    <a:lumMod val="75000"/>
                  </a:schemeClr>
                </a:solidFill>
              </a:rPr>
              <a:t>Hierarchical </a:t>
            </a:r>
            <a:r>
              <a:rPr lang="en-US" dirty="0" err="1">
                <a:solidFill>
                  <a:schemeClr val="accent6">
                    <a:lumMod val="75000"/>
                  </a:schemeClr>
                </a:solidFill>
              </a:rPr>
              <a:t>softmax</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68</a:t>
            </a:fld>
            <a:endParaRPr lang="el-GR"/>
          </a:p>
        </p:txBody>
      </p:sp>
      <p:sp>
        <p:nvSpPr>
          <p:cNvPr id="4" name="TextBox 3"/>
          <p:cNvSpPr txBox="1"/>
          <p:nvPr/>
        </p:nvSpPr>
        <p:spPr>
          <a:xfrm>
            <a:off x="611560" y="1412776"/>
            <a:ext cx="7992888" cy="3416320"/>
          </a:xfrm>
          <a:prstGeom prst="rect">
            <a:avLst/>
          </a:prstGeom>
          <a:noFill/>
        </p:spPr>
        <p:txBody>
          <a:bodyPr wrap="square" rtlCol="0">
            <a:spAutoFit/>
          </a:bodyPr>
          <a:lstStyle/>
          <a:p>
            <a:r>
              <a:rPr lang="en-US" sz="2400" dirty="0"/>
              <a:t>Instead of learning O(|V|) vectors, learn O(log(|V|) vectors</a:t>
            </a:r>
          </a:p>
          <a:p>
            <a:endParaRPr lang="en-US" sz="2400" dirty="0"/>
          </a:p>
          <a:p>
            <a:r>
              <a:rPr lang="en-US" sz="2400" dirty="0"/>
              <a:t>How? </a:t>
            </a:r>
          </a:p>
          <a:p>
            <a:endParaRPr lang="en-US" sz="2400" dirty="0"/>
          </a:p>
          <a:p>
            <a:pPr marL="285750" indent="-285750">
              <a:buFont typeface="Wingdings" panose="05000000000000000000" pitchFamily="2" charset="2"/>
              <a:buChar char="§"/>
            </a:pPr>
            <a:r>
              <a:rPr lang="en-US" sz="2400" dirty="0"/>
              <a:t>Build a </a:t>
            </a:r>
            <a:r>
              <a:rPr lang="en-US" sz="2400" dirty="0">
                <a:solidFill>
                  <a:schemeClr val="tx2">
                    <a:lumMod val="60000"/>
                    <a:lumOff val="40000"/>
                  </a:schemeClr>
                </a:solidFill>
              </a:rPr>
              <a:t>binary tree </a:t>
            </a:r>
            <a:r>
              <a:rPr lang="en-US" sz="2400" dirty="0"/>
              <a:t>with leaves the words, </a:t>
            </a:r>
            <a:r>
              <a:rPr lang="en-US" sz="2400" i="1" dirty="0">
                <a:solidFill>
                  <a:schemeClr val="accent3">
                    <a:lumMod val="75000"/>
                  </a:schemeClr>
                </a:solidFill>
              </a:rPr>
              <a:t>and learn one vector for each internal node</a:t>
            </a:r>
            <a:r>
              <a:rPr lang="en-US" sz="2400" dirty="0"/>
              <a:t>. </a:t>
            </a:r>
          </a:p>
          <a:p>
            <a:pPr marL="285750" indent="-285750">
              <a:buFont typeface="Wingdings" panose="05000000000000000000" pitchFamily="2" charset="2"/>
              <a:buChar char="§"/>
            </a:pPr>
            <a:endParaRPr lang="en-US" sz="2400" dirty="0"/>
          </a:p>
          <a:p>
            <a:pPr marL="285750" indent="-285750">
              <a:buFont typeface="Wingdings" panose="05000000000000000000" pitchFamily="2" charset="2"/>
              <a:buChar char="§"/>
            </a:pPr>
            <a:r>
              <a:rPr lang="en-US" sz="2400" dirty="0"/>
              <a:t>The value for each word w is the product of the values of the internal nodes in the </a:t>
            </a:r>
            <a:r>
              <a:rPr lang="en-US" sz="2400" dirty="0">
                <a:solidFill>
                  <a:schemeClr val="tx2">
                    <a:lumMod val="60000"/>
                    <a:lumOff val="40000"/>
                  </a:schemeClr>
                </a:solidFill>
              </a:rPr>
              <a:t>path</a:t>
            </a:r>
            <a:r>
              <a:rPr lang="en-US" sz="2400" dirty="0"/>
              <a:t> from the root to w.</a:t>
            </a:r>
            <a:endParaRPr lang="el-GR" sz="2400" dirty="0"/>
          </a:p>
        </p:txBody>
      </p:sp>
    </p:spTree>
    <p:extLst>
      <p:ext uri="{BB962C8B-B14F-4D97-AF65-F5344CB8AC3E}">
        <p14:creationId xmlns:p14="http://schemas.microsoft.com/office/powerpoint/2010/main" val="996522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69</a:t>
            </a:fld>
            <a:endParaRPr lang="el-GR"/>
          </a:p>
        </p:txBody>
      </p:sp>
      <p:pic>
        <p:nvPicPr>
          <p:cNvPr id="3" name="Picture 2">
            <a:extLst>
              <a:ext uri="{FF2B5EF4-FFF2-40B4-BE49-F238E27FC236}">
                <a16:creationId xmlns:a16="http://schemas.microsoft.com/office/drawing/2014/main" id="{CCF91107-62B8-45EA-B557-B2A3F827D940}"/>
              </a:ext>
            </a:extLst>
          </p:cNvPr>
          <p:cNvPicPr>
            <a:picLocks noChangeAspect="1"/>
          </p:cNvPicPr>
          <p:nvPr/>
        </p:nvPicPr>
        <p:blipFill rotWithShape="1">
          <a:blip r:embed="rId2"/>
          <a:srcRect t="7205"/>
          <a:stretch/>
        </p:blipFill>
        <p:spPr>
          <a:xfrm>
            <a:off x="5101000" y="4293096"/>
            <a:ext cx="4012541" cy="2154626"/>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D952F0E0-31D1-4A44-AC6A-844D18CB05E3}"/>
                  </a:ext>
                </a:extLst>
              </p:cNvPr>
              <p:cNvSpPr txBox="1">
                <a:spLocks/>
              </p:cNvSpPr>
              <p:nvPr/>
            </p:nvSpPr>
            <p:spPr>
              <a:xfrm>
                <a:off x="395535" y="260648"/>
                <a:ext cx="8260805" cy="626469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The probability of a word being the context word is defined as:</a:t>
                </a:r>
              </a:p>
              <a:p>
                <a:endParaRPr lang="en-US" sz="2400" dirty="0"/>
              </a:p>
              <a:p>
                <a:endParaRPr lang="en-US" sz="2400" dirty="0"/>
              </a:p>
              <a:p>
                <a:pPr marL="0" indent="0">
                  <a:lnSpc>
                    <a:spcPct val="170000"/>
                  </a:lnSpc>
                  <a:buNone/>
                </a:pPr>
                <a:endParaRPr lang="en-US" sz="2400" dirty="0"/>
              </a:p>
              <a:p>
                <a:pPr marL="0" indent="0">
                  <a:lnSpc>
                    <a:spcPct val="170000"/>
                  </a:lnSpc>
                  <a:buNone/>
                </a:pPr>
                <a:r>
                  <a:rPr lang="en-US" sz="2400" dirty="0"/>
                  <a:t>where:</a:t>
                </a:r>
              </a:p>
              <a:p>
                <a:pPr lvl="1">
                  <a:lnSpc>
                    <a:spcPct val="170000"/>
                  </a:lnSpc>
                </a:pPr>
                <a14:m>
                  <m:oMath xmlns:m="http://schemas.openxmlformats.org/officeDocument/2006/math">
                    <m:r>
                      <a:rPr lang="en-US" sz="1900" i="1">
                        <a:latin typeface="Cambria Math" panose="02040503050406030204" pitchFamily="18" charset="0"/>
                        <a:ea typeface="Cambria Math" panose="02040503050406030204" pitchFamily="18" charset="0"/>
                      </a:rPr>
                      <m:t>𝑛</m:t>
                    </m:r>
                    <m:d>
                      <m:dPr>
                        <m:ctrlPr>
                          <a:rPr lang="en-US" sz="1900" i="1">
                            <a:latin typeface="Cambria Math" panose="02040503050406030204" pitchFamily="18" charset="0"/>
                            <a:ea typeface="Cambria Math" panose="02040503050406030204" pitchFamily="18" charset="0"/>
                          </a:rPr>
                        </m:ctrlPr>
                      </m:dPr>
                      <m:e>
                        <m:r>
                          <a:rPr lang="en-US" sz="1900" i="1" smtClean="0">
                            <a:latin typeface="Cambria Math" panose="02040503050406030204" pitchFamily="18" charset="0"/>
                            <a:ea typeface="Cambria Math" panose="02040503050406030204" pitchFamily="18" charset="0"/>
                          </a:rPr>
                          <m:t>𝑤</m:t>
                        </m:r>
                        <m:r>
                          <a:rPr lang="en-US" sz="1900" i="1">
                            <a:latin typeface="Cambria Math" panose="02040503050406030204" pitchFamily="18" charset="0"/>
                            <a:ea typeface="Cambria Math" panose="02040503050406030204" pitchFamily="18" charset="0"/>
                          </a:rPr>
                          <m:t>,</m:t>
                        </m:r>
                        <m:r>
                          <a:rPr lang="en-US" sz="1900" i="1">
                            <a:latin typeface="Cambria Math" panose="02040503050406030204" pitchFamily="18" charset="0"/>
                            <a:ea typeface="Cambria Math" panose="02040503050406030204" pitchFamily="18" charset="0"/>
                          </a:rPr>
                          <m:t>𝑗</m:t>
                        </m:r>
                      </m:e>
                    </m:d>
                    <m:r>
                      <a:rPr lang="en-US" sz="1900" i="1">
                        <a:latin typeface="Cambria Math" panose="02040503050406030204" pitchFamily="18" charset="0"/>
                        <a:ea typeface="Cambria Math" panose="02040503050406030204" pitchFamily="18" charset="0"/>
                      </a:rPr>
                      <m:t> </m:t>
                    </m:r>
                  </m:oMath>
                </a14:m>
                <a:r>
                  <a:rPr lang="en-US" sz="1900" dirty="0"/>
                  <a:t>– is the j-</a:t>
                </a:r>
                <a:r>
                  <a:rPr lang="en-US" sz="1900" dirty="0" err="1"/>
                  <a:t>th</a:t>
                </a:r>
                <a:r>
                  <a:rPr lang="en-US" sz="1900" dirty="0"/>
                  <a:t> node on the path from the root to </a:t>
                </a:r>
                <a:r>
                  <a:rPr lang="en-US" sz="1900" i="1" dirty="0"/>
                  <a:t>w</a:t>
                </a:r>
                <a:r>
                  <a:rPr lang="en-US" sz="1900" dirty="0"/>
                  <a:t>.</a:t>
                </a:r>
              </a:p>
              <a:p>
                <a:pPr lvl="1">
                  <a:lnSpc>
                    <a:spcPct val="150000"/>
                  </a:lnSpc>
                </a:pPr>
                <a14:m>
                  <m:oMath xmlns:m="http://schemas.openxmlformats.org/officeDocument/2006/math">
                    <m:r>
                      <a:rPr lang="en-US" sz="1900" i="1">
                        <a:latin typeface="Cambria Math" panose="02040503050406030204" pitchFamily="18" charset="0"/>
                      </a:rPr>
                      <m:t>𝐿</m:t>
                    </m:r>
                    <m:d>
                      <m:dPr>
                        <m:ctrlPr>
                          <a:rPr lang="en-US" sz="1900" i="1">
                            <a:latin typeface="Cambria Math" panose="02040503050406030204" pitchFamily="18" charset="0"/>
                          </a:rPr>
                        </m:ctrlPr>
                      </m:dPr>
                      <m:e>
                        <m:r>
                          <a:rPr lang="en-US" sz="1900" i="1">
                            <a:latin typeface="Cambria Math" panose="02040503050406030204" pitchFamily="18" charset="0"/>
                          </a:rPr>
                          <m:t>𝑤</m:t>
                        </m:r>
                      </m:e>
                    </m:d>
                  </m:oMath>
                </a14:m>
                <a:r>
                  <a:rPr lang="en-US" sz="1900" dirty="0"/>
                  <a:t> – is the length of the path from root to </a:t>
                </a:r>
                <a:r>
                  <a:rPr lang="en-US" sz="1900" i="1" dirty="0"/>
                  <a:t>w</a:t>
                </a:r>
                <a:r>
                  <a:rPr lang="en-US" sz="1900" dirty="0"/>
                  <a:t>. </a:t>
                </a:r>
              </a:p>
              <a:p>
                <a:pPr lvl="1">
                  <a:lnSpc>
                    <a:spcPct val="150000"/>
                  </a:lnSpc>
                </a:pPr>
                <a14:m>
                  <m:oMath xmlns:m="http://schemas.openxmlformats.org/officeDocument/2006/math">
                    <m:r>
                      <a:rPr lang="en-US" sz="1900" i="1">
                        <a:latin typeface="Cambria Math" panose="02040503050406030204" pitchFamily="18" charset="0"/>
                        <a:ea typeface="Cambria Math" panose="02040503050406030204" pitchFamily="18" charset="0"/>
                      </a:rPr>
                      <m:t>𝑐h</m:t>
                    </m:r>
                    <m:r>
                      <a:rPr lang="en-US" sz="1900" i="1">
                        <a:latin typeface="Cambria Math" panose="02040503050406030204" pitchFamily="18" charset="0"/>
                        <a:ea typeface="Cambria Math" panose="02040503050406030204" pitchFamily="18" charset="0"/>
                      </a:rPr>
                      <m:t>(</m:t>
                    </m:r>
                    <m:r>
                      <a:rPr lang="en-US" sz="1900" i="1">
                        <a:latin typeface="Cambria Math" panose="02040503050406030204" pitchFamily="18" charset="0"/>
                        <a:ea typeface="Cambria Math" panose="02040503050406030204" pitchFamily="18" charset="0"/>
                      </a:rPr>
                      <m:t>𝑛</m:t>
                    </m:r>
                  </m:oMath>
                </a14:m>
                <a:r>
                  <a:rPr lang="en-US" sz="1900" dirty="0"/>
                  <a:t>) – is the left child of node n.</a:t>
                </a:r>
                <a:endParaRPr lang="en-US" sz="1900" i="1" dirty="0">
                  <a:latin typeface="Cambria Math" panose="02040503050406030204" pitchFamily="18" charset="0"/>
                </a:endParaRPr>
              </a:p>
              <a:p>
                <a:pPr lvl="1">
                  <a:lnSpc>
                    <a:spcPct val="150000"/>
                  </a:lnSpc>
                </a:pPr>
                <a14:m>
                  <m:oMath xmlns:m="http://schemas.openxmlformats.org/officeDocument/2006/math">
                    <m:d>
                      <m:dPr>
                        <m:begChr m:val="⟦"/>
                        <m:endChr m:val="⟧"/>
                        <m:ctrlPr>
                          <a:rPr lang="en-US" sz="1900" i="1" smtClean="0">
                            <a:latin typeface="Cambria Math" panose="02040503050406030204" pitchFamily="18" charset="0"/>
                          </a:rPr>
                        </m:ctrlPr>
                      </m:dPr>
                      <m:e>
                        <m:r>
                          <a:rPr lang="en-US" sz="1900" i="1" smtClean="0">
                            <a:latin typeface="Cambria Math" panose="02040503050406030204" pitchFamily="18" charset="0"/>
                          </a:rPr>
                          <m:t>𝑥</m:t>
                        </m:r>
                      </m:e>
                    </m:d>
                    <m:r>
                      <a:rPr lang="en-US" sz="1900" i="1" smtClean="0">
                        <a:latin typeface="Cambria Math" panose="02040503050406030204" pitchFamily="18" charset="0"/>
                      </a:rPr>
                      <m:t>={</m:t>
                    </m:r>
                    <m:m>
                      <m:mPr>
                        <m:mcs>
                          <m:mc>
                            <m:mcPr>
                              <m:count m:val="1"/>
                              <m:mcJc m:val="center"/>
                            </m:mcPr>
                          </m:mc>
                        </m:mcs>
                        <m:ctrlPr>
                          <a:rPr lang="en-US" sz="1900" i="1" smtClean="0">
                            <a:latin typeface="Cambria Math" panose="02040503050406030204" pitchFamily="18" charset="0"/>
                          </a:rPr>
                        </m:ctrlPr>
                      </m:mPr>
                      <m:mr>
                        <m:e>
                          <m:r>
                            <m:rPr>
                              <m:brk m:alnAt="7"/>
                            </m:rPr>
                            <a:rPr lang="en-US" sz="1900" i="1" smtClean="0">
                              <a:latin typeface="Cambria Math" panose="02040503050406030204" pitchFamily="18" charset="0"/>
                            </a:rPr>
                            <m:t>1</m:t>
                          </m:r>
                          <m:r>
                            <a:rPr lang="en-US" sz="1900" i="1" smtClean="0">
                              <a:latin typeface="Cambria Math" panose="02040503050406030204" pitchFamily="18" charset="0"/>
                            </a:rPr>
                            <m:t>     </m:t>
                          </m:r>
                          <m:r>
                            <a:rPr lang="en-US" sz="1900" i="1" smtClean="0">
                              <a:latin typeface="Cambria Math" panose="02040503050406030204" pitchFamily="18" charset="0"/>
                            </a:rPr>
                            <m:t>𝑖𝑓</m:t>
                          </m:r>
                          <m:r>
                            <a:rPr lang="en-US" sz="1900" i="1" smtClean="0">
                              <a:latin typeface="Cambria Math" panose="02040503050406030204" pitchFamily="18" charset="0"/>
                            </a:rPr>
                            <m:t> </m:t>
                          </m:r>
                          <m:r>
                            <a:rPr lang="en-US" sz="1900" i="1" smtClean="0">
                              <a:latin typeface="Cambria Math" panose="02040503050406030204" pitchFamily="18" charset="0"/>
                            </a:rPr>
                            <m:t>𝑥</m:t>
                          </m:r>
                          <m:r>
                            <a:rPr lang="en-US" sz="1900" i="1" smtClean="0">
                              <a:latin typeface="Cambria Math" panose="02040503050406030204" pitchFamily="18" charset="0"/>
                            </a:rPr>
                            <m:t> </m:t>
                          </m:r>
                          <m:r>
                            <a:rPr lang="en-US" sz="1900" i="1" smtClean="0">
                              <a:latin typeface="Cambria Math" panose="02040503050406030204" pitchFamily="18" charset="0"/>
                            </a:rPr>
                            <m:t>𝑖𝑠</m:t>
                          </m:r>
                          <m:r>
                            <a:rPr lang="en-US" sz="1900" i="1" smtClean="0">
                              <a:latin typeface="Cambria Math" panose="02040503050406030204" pitchFamily="18" charset="0"/>
                            </a:rPr>
                            <m:t> </m:t>
                          </m:r>
                          <m:r>
                            <a:rPr lang="en-US" sz="1900" i="1" smtClean="0">
                              <a:latin typeface="Cambria Math" panose="02040503050406030204" pitchFamily="18" charset="0"/>
                            </a:rPr>
                            <m:t>𝑡𝑟𝑢𝑒</m:t>
                          </m:r>
                        </m:e>
                      </m:mr>
                      <m:mr>
                        <m:e>
                          <m:r>
                            <a:rPr lang="en-US" sz="1900" i="1" smtClean="0">
                              <a:latin typeface="Cambria Math" panose="02040503050406030204" pitchFamily="18" charset="0"/>
                            </a:rPr>
                            <m:t>−1      </m:t>
                          </m:r>
                          <m:r>
                            <a:rPr lang="en-US" sz="1900" i="1" smtClean="0">
                              <a:latin typeface="Cambria Math" panose="02040503050406030204" pitchFamily="18" charset="0"/>
                            </a:rPr>
                            <m:t>𝑜𝑡h𝑒𝑟𝑤𝑖𝑠𝑒</m:t>
                          </m:r>
                        </m:e>
                      </m:mr>
                    </m:m>
                    <m:r>
                      <a:rPr lang="en-US" sz="1900" i="1" smtClean="0">
                        <a:latin typeface="Cambria Math" panose="02040503050406030204" pitchFamily="18" charset="0"/>
                      </a:rPr>
                      <m:t> </m:t>
                    </m:r>
                  </m:oMath>
                </a14:m>
                <a:endParaRPr lang="en-US" sz="1900" dirty="0"/>
              </a:p>
              <a:p>
                <a:pPr lvl="1">
                  <a:lnSpc>
                    <a:spcPct val="150000"/>
                  </a:lnSpc>
                </a:pPr>
                <a14:m>
                  <m:oMath xmlns:m="http://schemas.openxmlformats.org/officeDocument/2006/math">
                    <m:r>
                      <a:rPr lang="en-US" sz="1900" i="1">
                        <a:latin typeface="Cambria Math" panose="02040503050406030204" pitchFamily="18" charset="0"/>
                        <a:ea typeface="Cambria Math" panose="02040503050406030204" pitchFamily="18" charset="0"/>
                      </a:rPr>
                      <m:t>𝜎</m:t>
                    </m:r>
                    <m:d>
                      <m:dPr>
                        <m:ctrlPr>
                          <a:rPr lang="en-US" sz="1900" i="1">
                            <a:latin typeface="Cambria Math" panose="02040503050406030204" pitchFamily="18" charset="0"/>
                            <a:ea typeface="Cambria Math" panose="02040503050406030204" pitchFamily="18" charset="0"/>
                          </a:rPr>
                        </m:ctrlPr>
                      </m:dPr>
                      <m:e>
                        <m:r>
                          <a:rPr lang="en-US" sz="1900" i="1" smtClean="0">
                            <a:latin typeface="Cambria Math" panose="02040503050406030204" pitchFamily="18" charset="0"/>
                            <a:ea typeface="Cambria Math" panose="02040503050406030204" pitchFamily="18" charset="0"/>
                          </a:rPr>
                          <m:t>𝑥</m:t>
                        </m:r>
                      </m:e>
                    </m:d>
                    <m:r>
                      <a:rPr lang="en-US" sz="1900" i="1" smtClean="0">
                        <a:latin typeface="Cambria Math" panose="02040503050406030204" pitchFamily="18" charset="0"/>
                        <a:ea typeface="Cambria Math" panose="02040503050406030204" pitchFamily="18" charset="0"/>
                      </a:rPr>
                      <m:t>=</m:t>
                    </m:r>
                    <m:f>
                      <m:fPr>
                        <m:ctrlPr>
                          <a:rPr lang="en-US" sz="1900" i="1" smtClean="0">
                            <a:latin typeface="Cambria Math" panose="02040503050406030204" pitchFamily="18" charset="0"/>
                            <a:ea typeface="Cambria Math" panose="02040503050406030204" pitchFamily="18" charset="0"/>
                          </a:rPr>
                        </m:ctrlPr>
                      </m:fPr>
                      <m:num>
                        <m:r>
                          <a:rPr lang="en-US" sz="1900" i="1" smtClean="0">
                            <a:latin typeface="Cambria Math" panose="02040503050406030204" pitchFamily="18" charset="0"/>
                            <a:ea typeface="Cambria Math" panose="02040503050406030204" pitchFamily="18" charset="0"/>
                          </a:rPr>
                          <m:t>1</m:t>
                        </m:r>
                      </m:num>
                      <m:den>
                        <m:r>
                          <a:rPr lang="en-US" sz="1900" i="1" smtClean="0">
                            <a:latin typeface="Cambria Math" panose="02040503050406030204" pitchFamily="18" charset="0"/>
                            <a:ea typeface="Cambria Math" panose="02040503050406030204" pitchFamily="18" charset="0"/>
                          </a:rPr>
                          <m:t>1+</m:t>
                        </m:r>
                        <m:sSup>
                          <m:sSupPr>
                            <m:ctrlPr>
                              <a:rPr lang="en-US" sz="1900" i="1" smtClean="0">
                                <a:latin typeface="Cambria Math" panose="02040503050406030204" pitchFamily="18" charset="0"/>
                                <a:ea typeface="Cambria Math" panose="02040503050406030204" pitchFamily="18" charset="0"/>
                              </a:rPr>
                            </m:ctrlPr>
                          </m:sSupPr>
                          <m:e>
                            <m:r>
                              <a:rPr lang="en-US" sz="1900" i="1" smtClean="0">
                                <a:latin typeface="Cambria Math" panose="02040503050406030204" pitchFamily="18" charset="0"/>
                                <a:ea typeface="Cambria Math" panose="02040503050406030204" pitchFamily="18" charset="0"/>
                              </a:rPr>
                              <m:t>𝑒</m:t>
                            </m:r>
                          </m:e>
                          <m:sup>
                            <m:r>
                              <a:rPr lang="en-US" sz="1900" i="1" smtClean="0">
                                <a:latin typeface="Cambria Math" panose="02040503050406030204" pitchFamily="18" charset="0"/>
                                <a:ea typeface="Cambria Math" panose="02040503050406030204" pitchFamily="18" charset="0"/>
                              </a:rPr>
                              <m:t>−</m:t>
                            </m:r>
                            <m:r>
                              <a:rPr lang="en-US" sz="1900" i="1" smtClean="0">
                                <a:latin typeface="Cambria Math" panose="02040503050406030204" pitchFamily="18" charset="0"/>
                                <a:ea typeface="Cambria Math" panose="02040503050406030204" pitchFamily="18" charset="0"/>
                              </a:rPr>
                              <m:t>𝑥</m:t>
                            </m:r>
                          </m:sup>
                        </m:sSup>
                      </m:den>
                    </m:f>
                  </m:oMath>
                </a14:m>
                <a:r>
                  <a:rPr lang="en-US" sz="1900" dirty="0"/>
                  <a:t> </a:t>
                </a:r>
              </a:p>
            </p:txBody>
          </p:sp>
        </mc:Choice>
        <mc:Fallback xmlns="">
          <p:sp>
            <p:nvSpPr>
              <p:cNvPr id="10" name="Content Placeholder 2">
                <a:extLst>
                  <a:ext uri="{FF2B5EF4-FFF2-40B4-BE49-F238E27FC236}">
                    <a16:creationId xmlns="" xmlns:a16="http://schemas.microsoft.com/office/drawing/2014/main" xmlns:a14="http://schemas.microsoft.com/office/drawing/2010/main" id="{D952F0E0-31D1-4A44-AC6A-844D18CB05E3}"/>
                  </a:ext>
                </a:extLst>
              </p:cNvPr>
              <p:cNvSpPr txBox="1">
                <a:spLocks noRot="1" noChangeAspect="1" noMove="1" noResize="1" noEditPoints="1" noAdjustHandles="1" noChangeArrowheads="1" noChangeShapeType="1" noTextEdit="1"/>
              </p:cNvSpPr>
              <p:nvPr/>
            </p:nvSpPr>
            <p:spPr>
              <a:xfrm>
                <a:off x="395535" y="260648"/>
                <a:ext cx="8260805" cy="6264696"/>
              </a:xfrm>
              <a:prstGeom prst="rect">
                <a:avLst/>
              </a:prstGeom>
              <a:blipFill rotWithShape="0">
                <a:blip r:embed="rId3"/>
                <a:stretch>
                  <a:fillRect l="-1181" t="-77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B52CF0-2C55-4D44-B62B-71B6994D6B3E}"/>
                  </a:ext>
                </a:extLst>
              </p:cNvPr>
              <p:cNvSpPr txBox="1"/>
              <p:nvPr/>
            </p:nvSpPr>
            <p:spPr>
              <a:xfrm>
                <a:off x="395536" y="1410311"/>
                <a:ext cx="7459621" cy="10139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𝑐</m:t>
                          </m:r>
                        </m:e>
                        <m:e>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nary>
                        <m:naryPr>
                          <m:chr m:val="∏"/>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naryPr>
                        <m:sub>
                          <m:r>
                            <m:rPr>
                              <m:brk m:alnAt="23"/>
                            </m:rP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=1</m:t>
                          </m:r>
                        </m:sub>
                        <m:sup>
                          <m:r>
                            <a:rPr lang="en-US" sz="2200" i="1">
                              <a:solidFill>
                                <a:schemeClr val="tx1">
                                  <a:lumMod val="65000"/>
                                  <a:lumOff val="35000"/>
                                </a:schemeClr>
                              </a:solidFill>
                              <a:latin typeface="Cambria Math" panose="02040503050406030204" pitchFamily="18" charset="0"/>
                              <a:ea typeface="Cambria Math" panose="02040503050406030204" pitchFamily="18" charset="0"/>
                            </a:rPr>
                            <m:t>𝐿</m:t>
                          </m:r>
                          <m:d>
                            <m:d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−1</m:t>
                          </m:r>
                        </m:sup>
                        <m:e>
                          <m:r>
                            <a:rPr lang="en-US" sz="2200" i="1">
                              <a:solidFill>
                                <a:schemeClr val="tx1">
                                  <a:lumMod val="65000"/>
                                  <a:lumOff val="35000"/>
                                </a:schemeClr>
                              </a:solidFill>
                              <a:latin typeface="Cambria Math" panose="02040503050406030204" pitchFamily="18" charset="0"/>
                              <a:ea typeface="Cambria Math" panose="02040503050406030204" pitchFamily="18" charset="0"/>
                            </a:rPr>
                            <m:t>𝜎</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d>
                            <m:dPr>
                              <m:begChr m:val="⟦"/>
                              <m:endChr m:val="⟧"/>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𝑐</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+1</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𝑐h</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𝑛</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e>
                          </m:d>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sz="2200" i="1">
                                  <a:solidFill>
                                    <a:schemeClr val="tx1">
                                      <a:lumMod val="65000"/>
                                      <a:lumOff val="35000"/>
                                    </a:schemeClr>
                                  </a:solidFill>
                                  <a:latin typeface="Cambria Math" panose="02040503050406030204" pitchFamily="18" charset="0"/>
                                  <a:ea typeface="Cambria Math" panose="02040503050406030204" pitchFamily="18" charset="0"/>
                                </a:rPr>
                                <m:t>𝑛</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𝑐</m:t>
                              </m:r>
                              <m:r>
                                <a:rPr lang="en-US" sz="2200" i="1">
                                  <a:solidFill>
                                    <a:schemeClr val="tx1">
                                      <a:lumMod val="65000"/>
                                      <a:lumOff val="35000"/>
                                    </a:schemeClr>
                                  </a:solidFill>
                                  <a:latin typeface="Cambria Math" panose="02040503050406030204" pitchFamily="18" charset="0"/>
                                  <a:ea typeface="Cambria Math" panose="02040503050406030204" pitchFamily="18" charset="0"/>
                                </a:rPr>
                                <m:t>,</m:t>
                              </m:r>
                              <m:r>
                                <a:rPr lang="en-US" sz="2200" i="1">
                                  <a:solidFill>
                                    <a:schemeClr val="tx1">
                                      <a:lumMod val="65000"/>
                                      <a:lumOff val="35000"/>
                                    </a:schemeClr>
                                  </a:solidFill>
                                  <a:latin typeface="Cambria Math" panose="02040503050406030204" pitchFamily="18" charset="0"/>
                                  <a:ea typeface="Cambria Math" panose="02040503050406030204" pitchFamily="18" charset="0"/>
                                </a:rPr>
                                <m:t>𝑗</m:t>
                              </m:r>
                              <m:r>
                                <a:rPr lang="en-US" sz="2200" i="1">
                                  <a:solidFill>
                                    <a:schemeClr val="tx1">
                                      <a:lumMod val="65000"/>
                                      <a:lumOff val="35000"/>
                                    </a:schemeClr>
                                  </a:solidFill>
                                  <a:latin typeface="Cambria Math" panose="02040503050406030204" pitchFamily="18" charset="0"/>
                                  <a:ea typeface="Cambria Math" panose="02040503050406030204" pitchFamily="18" charset="0"/>
                                </a:rPr>
                                <m:t>) </m:t>
                              </m:r>
                            </m:sub>
                          </m:sSub>
                          <m:sPre>
                            <m:sPre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sz="2200"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sz="2200"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sz="2200"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sz="2200"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nary>
                      <m:r>
                        <a:rPr lang="en-US" sz="2200" i="1">
                          <a:solidFill>
                            <a:schemeClr val="tx1">
                              <a:lumMod val="65000"/>
                              <a:lumOff val="35000"/>
                            </a:schemeClr>
                          </a:solidFill>
                          <a:latin typeface="Cambria Math" panose="02040503050406030204" pitchFamily="18" charset="0"/>
                          <a:ea typeface="Cambria Math" panose="02040503050406030204" pitchFamily="18" charset="0"/>
                        </a:rPr>
                        <m:t>) </m:t>
                      </m:r>
                    </m:oMath>
                  </m:oMathPara>
                </a14:m>
                <a:endParaRPr lang="en-US" sz="2200" i="1" dirty="0">
                  <a:solidFill>
                    <a:schemeClr val="tx1">
                      <a:lumMod val="65000"/>
                      <a:lumOff val="35000"/>
                    </a:schemeClr>
                  </a:solidFill>
                  <a:latin typeface="Cambria Math" panose="02040503050406030204" pitchFamily="18" charset="0"/>
                  <a:ea typeface="Cambria Math" panose="02040503050406030204" pitchFamily="18" charset="0"/>
                </a:endParaRPr>
              </a:p>
            </p:txBody>
          </p:sp>
        </mc:Choice>
        <mc:Fallback xmlns="">
          <p:sp>
            <p:nvSpPr>
              <p:cNvPr id="11" name="TextBox 10">
                <a:extLst>
                  <a:ext uri="{FF2B5EF4-FFF2-40B4-BE49-F238E27FC236}">
                    <a16:creationId xmlns="" xmlns:a16="http://schemas.microsoft.com/office/drawing/2014/main" xmlns:a14="http://schemas.microsoft.com/office/drawing/2010/main" id="{E7B52CF0-2C55-4D44-B62B-71B6994D6B3E}"/>
                  </a:ext>
                </a:extLst>
              </p:cNvPr>
              <p:cNvSpPr txBox="1">
                <a:spLocks noRot="1" noChangeAspect="1" noMove="1" noResize="1" noEditPoints="1" noAdjustHandles="1" noChangeArrowheads="1" noChangeShapeType="1" noTextEdit="1"/>
              </p:cNvSpPr>
              <p:nvPr/>
            </p:nvSpPr>
            <p:spPr>
              <a:xfrm>
                <a:off x="395536" y="1410311"/>
                <a:ext cx="7459621" cy="1013932"/>
              </a:xfrm>
              <a:prstGeom prst="rect">
                <a:avLst/>
              </a:prstGeom>
              <a:blipFill rotWithShape="0">
                <a:blip r:embed="rId4"/>
                <a:stretch>
                  <a:fillRect/>
                </a:stretch>
              </a:blipFill>
            </p:spPr>
            <p:txBody>
              <a:bodyPr/>
              <a:lstStyle/>
              <a:p>
                <a:r>
                  <a:rPr lang="el-GR">
                    <a:noFill/>
                  </a:rPr>
                  <a:t> </a:t>
                </a:r>
              </a:p>
            </p:txBody>
          </p:sp>
        </mc:Fallback>
      </mc:AlternateContent>
      <p:sp>
        <p:nvSpPr>
          <p:cNvPr id="14" name="TextBox 13"/>
          <p:cNvSpPr txBox="1"/>
          <p:nvPr/>
        </p:nvSpPr>
        <p:spPr>
          <a:xfrm>
            <a:off x="2577848" y="2498093"/>
            <a:ext cx="3637384" cy="646331"/>
          </a:xfrm>
          <a:prstGeom prst="rect">
            <a:avLst/>
          </a:prstGeom>
          <a:noFill/>
        </p:spPr>
        <p:txBody>
          <a:bodyPr wrap="square" rtlCol="0">
            <a:spAutoFit/>
          </a:bodyPr>
          <a:lstStyle/>
          <a:p>
            <a:r>
              <a:rPr lang="en-US" dirty="0">
                <a:solidFill>
                  <a:schemeClr val="tx2">
                    <a:lumMod val="60000"/>
                    <a:lumOff val="40000"/>
                  </a:schemeClr>
                </a:solidFill>
              </a:rPr>
              <a:t>returns 1 if  the path goes left,</a:t>
            </a:r>
          </a:p>
          <a:p>
            <a:r>
              <a:rPr lang="en-US" dirty="0">
                <a:solidFill>
                  <a:schemeClr val="tx2">
                    <a:lumMod val="60000"/>
                    <a:lumOff val="40000"/>
                  </a:schemeClr>
                </a:solidFill>
              </a:rPr>
              <a:t>- 1 if it goes right</a:t>
            </a:r>
            <a:endParaRPr lang="el-GR" dirty="0">
              <a:solidFill>
                <a:schemeClr val="tx2">
                  <a:lumMod val="60000"/>
                  <a:lumOff val="40000"/>
                </a:schemeClr>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F0B3FE-5A51-4D78-B117-8C211E9B7D35}"/>
                  </a:ext>
                </a:extLst>
              </p:cNvPr>
              <p:cNvSpPr txBox="1"/>
              <p:nvPr/>
            </p:nvSpPr>
            <p:spPr>
              <a:xfrm>
                <a:off x="6588224" y="2763865"/>
                <a:ext cx="2664296" cy="616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i="0" smtClean="0">
                          <a:solidFill>
                            <a:schemeClr val="tx2">
                              <a:lumMod val="60000"/>
                              <a:lumOff val="40000"/>
                            </a:schemeClr>
                          </a:solidFill>
                          <a:latin typeface="Cambria Math" panose="02040503050406030204" pitchFamily="18" charset="0"/>
                        </a:rPr>
                        <m:t>n</m:t>
                      </m:r>
                      <m:d>
                        <m:dPr>
                          <m:ctrlPr>
                            <a:rPr lang="en-US" sz="1600" i="1">
                              <a:solidFill>
                                <a:schemeClr val="tx2">
                                  <a:lumMod val="60000"/>
                                  <a:lumOff val="40000"/>
                                </a:schemeClr>
                              </a:solidFill>
                              <a:latin typeface="Cambria Math" panose="02040503050406030204" pitchFamily="18" charset="0"/>
                            </a:rPr>
                          </m:ctrlPr>
                        </m:dPr>
                        <m:e>
                          <m:r>
                            <m:rPr>
                              <m:sty m:val="p"/>
                            </m:rPr>
                            <a:rPr lang="en-US" sz="1600" i="0">
                              <a:solidFill>
                                <a:schemeClr val="tx2">
                                  <a:lumMod val="60000"/>
                                  <a:lumOff val="40000"/>
                                </a:schemeClr>
                              </a:solidFill>
                              <a:latin typeface="Cambria Math" panose="02040503050406030204" pitchFamily="18" charset="0"/>
                            </a:rPr>
                            <m:t>w</m:t>
                          </m:r>
                          <m:r>
                            <a:rPr lang="en-US" sz="1600" i="0">
                              <a:solidFill>
                                <a:schemeClr val="tx2">
                                  <a:lumMod val="60000"/>
                                  <a:lumOff val="40000"/>
                                </a:schemeClr>
                              </a:solidFill>
                              <a:latin typeface="Cambria Math" panose="02040503050406030204" pitchFamily="18" charset="0"/>
                            </a:rPr>
                            <m:t>,1</m:t>
                          </m:r>
                        </m:e>
                      </m:d>
                      <m:r>
                        <a:rPr lang="en-US" sz="1600" i="0">
                          <a:solidFill>
                            <a:schemeClr val="tx2">
                              <a:lumMod val="60000"/>
                              <a:lumOff val="40000"/>
                            </a:schemeClr>
                          </a:solidFill>
                          <a:latin typeface="Cambria Math" panose="02040503050406030204" pitchFamily="18" charset="0"/>
                        </a:rPr>
                        <m:t>=</m:t>
                      </m:r>
                      <m:r>
                        <m:rPr>
                          <m:sty m:val="p"/>
                        </m:rPr>
                        <a:rPr lang="en-US" sz="1600" b="0" i="0" smtClean="0">
                          <a:solidFill>
                            <a:schemeClr val="tx2">
                              <a:lumMod val="60000"/>
                              <a:lumOff val="40000"/>
                            </a:schemeClr>
                          </a:solidFill>
                          <a:latin typeface="Cambria Math" panose="02040503050406030204" pitchFamily="18" charset="0"/>
                        </a:rPr>
                        <m:t>root</m:t>
                      </m:r>
                    </m:oMath>
                  </m:oMathPara>
                </a14:m>
                <a:endParaRPr lang="en-US" sz="1600" b="0" dirty="0">
                  <a:solidFill>
                    <a:schemeClr val="tx2">
                      <a:lumMod val="60000"/>
                      <a:lumOff val="40000"/>
                    </a:schemeClr>
                  </a:solidFill>
                </a:endParaRPr>
              </a:p>
              <a:p>
                <a:pPr/>
                <a14:m>
                  <m:oMathPara xmlns:m="http://schemas.openxmlformats.org/officeDocument/2006/math">
                    <m:oMathParaPr>
                      <m:jc m:val="centerGroup"/>
                    </m:oMathParaPr>
                    <m:oMath xmlns:m="http://schemas.openxmlformats.org/officeDocument/2006/math">
                      <m:r>
                        <m:rPr>
                          <m:sty m:val="p"/>
                        </m:rPr>
                        <a:rPr lang="en-US" sz="1600" i="0">
                          <a:solidFill>
                            <a:schemeClr val="tx2">
                              <a:lumMod val="60000"/>
                              <a:lumOff val="40000"/>
                            </a:schemeClr>
                          </a:solidFill>
                          <a:latin typeface="Cambria Math" panose="02040503050406030204" pitchFamily="18" charset="0"/>
                        </a:rPr>
                        <m:t>n</m:t>
                      </m:r>
                      <m:d>
                        <m:dPr>
                          <m:ctrlPr>
                            <a:rPr lang="en-US" sz="1600" i="1">
                              <a:solidFill>
                                <a:schemeClr val="tx2">
                                  <a:lumMod val="60000"/>
                                  <a:lumOff val="40000"/>
                                </a:schemeClr>
                              </a:solidFill>
                              <a:latin typeface="Cambria Math" panose="02040503050406030204" pitchFamily="18" charset="0"/>
                            </a:rPr>
                          </m:ctrlPr>
                        </m:dPr>
                        <m:e>
                          <m:r>
                            <m:rPr>
                              <m:sty m:val="p"/>
                            </m:rPr>
                            <a:rPr lang="en-US" sz="1600" i="0">
                              <a:solidFill>
                                <a:schemeClr val="tx2">
                                  <a:lumMod val="60000"/>
                                  <a:lumOff val="40000"/>
                                </a:schemeClr>
                              </a:solidFill>
                              <a:latin typeface="Cambria Math" panose="02040503050406030204" pitchFamily="18" charset="0"/>
                            </a:rPr>
                            <m:t>w</m:t>
                          </m:r>
                          <m:r>
                            <a:rPr lang="en-US" sz="1600" i="0">
                              <a:solidFill>
                                <a:schemeClr val="tx2">
                                  <a:lumMod val="60000"/>
                                  <a:lumOff val="40000"/>
                                </a:schemeClr>
                              </a:solidFill>
                              <a:latin typeface="Cambria Math" panose="02040503050406030204" pitchFamily="18" charset="0"/>
                            </a:rPr>
                            <m:t>,</m:t>
                          </m:r>
                          <m:r>
                            <m:rPr>
                              <m:sty m:val="p"/>
                            </m:rPr>
                            <a:rPr lang="en-US" sz="1600" i="0">
                              <a:solidFill>
                                <a:schemeClr val="tx2">
                                  <a:lumMod val="60000"/>
                                  <a:lumOff val="40000"/>
                                </a:schemeClr>
                              </a:solidFill>
                              <a:latin typeface="Cambria Math" panose="02040503050406030204" pitchFamily="18" charset="0"/>
                            </a:rPr>
                            <m:t>L</m:t>
                          </m:r>
                          <m:d>
                            <m:dPr>
                              <m:ctrlPr>
                                <a:rPr lang="en-US" sz="1600" i="1">
                                  <a:solidFill>
                                    <a:schemeClr val="tx2">
                                      <a:lumMod val="60000"/>
                                      <a:lumOff val="40000"/>
                                    </a:schemeClr>
                                  </a:solidFill>
                                  <a:latin typeface="Cambria Math" panose="02040503050406030204" pitchFamily="18" charset="0"/>
                                </a:rPr>
                              </m:ctrlPr>
                            </m:dPr>
                            <m:e>
                              <m:r>
                                <m:rPr>
                                  <m:sty m:val="p"/>
                                </m:rPr>
                                <a:rPr lang="en-US" sz="1600" i="0">
                                  <a:solidFill>
                                    <a:schemeClr val="tx2">
                                      <a:lumMod val="60000"/>
                                      <a:lumOff val="40000"/>
                                    </a:schemeClr>
                                  </a:solidFill>
                                  <a:latin typeface="Cambria Math" panose="02040503050406030204" pitchFamily="18" charset="0"/>
                                </a:rPr>
                                <m:t>w</m:t>
                              </m:r>
                            </m:e>
                          </m:d>
                        </m:e>
                      </m:d>
                      <m:r>
                        <a:rPr lang="en-US" sz="1600" i="0">
                          <a:solidFill>
                            <a:schemeClr val="tx2">
                              <a:lumMod val="60000"/>
                              <a:lumOff val="40000"/>
                            </a:schemeClr>
                          </a:solidFill>
                          <a:latin typeface="Cambria Math" panose="02040503050406030204" pitchFamily="18" charset="0"/>
                        </a:rPr>
                        <m:t>=</m:t>
                      </m:r>
                      <m:r>
                        <m:rPr>
                          <m:sty m:val="p"/>
                        </m:rPr>
                        <a:rPr lang="en-US" sz="1600" b="0" i="0" smtClean="0">
                          <a:solidFill>
                            <a:schemeClr val="tx2">
                              <a:lumMod val="60000"/>
                              <a:lumOff val="40000"/>
                            </a:schemeClr>
                          </a:solidFill>
                          <a:latin typeface="Cambria Math" panose="02040503050406030204" pitchFamily="18" charset="0"/>
                        </a:rPr>
                        <m:t>parent</m:t>
                      </m:r>
                      <m:r>
                        <a:rPr lang="en-US" sz="1600" b="0" i="0" smtClean="0">
                          <a:solidFill>
                            <a:schemeClr val="tx2">
                              <a:lumMod val="60000"/>
                              <a:lumOff val="40000"/>
                            </a:schemeClr>
                          </a:solidFill>
                          <a:latin typeface="Cambria Math" panose="02040503050406030204" pitchFamily="18" charset="0"/>
                        </a:rPr>
                        <m:t> </m:t>
                      </m:r>
                      <m:r>
                        <m:rPr>
                          <m:sty m:val="p"/>
                        </m:rPr>
                        <a:rPr lang="en-US" sz="1600" b="0" i="0" smtClean="0">
                          <a:solidFill>
                            <a:schemeClr val="tx2">
                              <a:lumMod val="60000"/>
                              <a:lumOff val="40000"/>
                            </a:schemeClr>
                          </a:solidFill>
                          <a:latin typeface="Cambria Math" panose="02040503050406030204" pitchFamily="18" charset="0"/>
                        </a:rPr>
                        <m:t>of</m:t>
                      </m:r>
                      <m:r>
                        <a:rPr lang="en-US" sz="1600" b="0" i="0" smtClean="0">
                          <a:solidFill>
                            <a:schemeClr val="tx2">
                              <a:lumMod val="60000"/>
                              <a:lumOff val="40000"/>
                            </a:schemeClr>
                          </a:solidFill>
                          <a:latin typeface="Cambria Math" panose="02040503050406030204" pitchFamily="18" charset="0"/>
                        </a:rPr>
                        <m:t> </m:t>
                      </m:r>
                      <m:r>
                        <m:rPr>
                          <m:sty m:val="p"/>
                        </m:rPr>
                        <a:rPr lang="en-US" sz="1600" b="0" i="0" smtClean="0">
                          <a:solidFill>
                            <a:schemeClr val="tx2">
                              <a:lumMod val="60000"/>
                              <a:lumOff val="40000"/>
                            </a:schemeClr>
                          </a:solidFill>
                          <a:latin typeface="Cambria Math" panose="02040503050406030204" pitchFamily="18" charset="0"/>
                        </a:rPr>
                        <m:t>w</m:t>
                      </m:r>
                    </m:oMath>
                  </m:oMathPara>
                </a14:m>
                <a:endParaRPr lang="en-US" sz="1600" dirty="0">
                  <a:solidFill>
                    <a:schemeClr val="tx2">
                      <a:lumMod val="60000"/>
                      <a:lumOff val="40000"/>
                    </a:schemeClr>
                  </a:solidFill>
                </a:endParaRPr>
              </a:p>
            </p:txBody>
          </p:sp>
        </mc:Choice>
        <mc:Fallback xmlns="">
          <p:sp>
            <p:nvSpPr>
              <p:cNvPr id="15" name="TextBox 14">
                <a:extLst>
                  <a:ext uri="{FF2B5EF4-FFF2-40B4-BE49-F238E27FC236}">
                    <a16:creationId xmlns="" xmlns:a16="http://schemas.microsoft.com/office/drawing/2014/main" xmlns:a14="http://schemas.microsoft.com/office/drawing/2010/main" id="{01F0B3FE-5A51-4D78-B117-8C211E9B7D35}"/>
                  </a:ext>
                </a:extLst>
              </p:cNvPr>
              <p:cNvSpPr txBox="1">
                <a:spLocks noRot="1" noChangeAspect="1" noMove="1" noResize="1" noEditPoints="1" noAdjustHandles="1" noChangeArrowheads="1" noChangeShapeType="1" noTextEdit="1"/>
              </p:cNvSpPr>
              <p:nvPr/>
            </p:nvSpPr>
            <p:spPr>
              <a:xfrm>
                <a:off x="6588224" y="2763865"/>
                <a:ext cx="2664296" cy="616515"/>
              </a:xfrm>
              <a:prstGeom prst="rect">
                <a:avLst/>
              </a:prstGeom>
              <a:blipFill rotWithShape="0">
                <a:blip r:embed="rId5"/>
                <a:stretch>
                  <a:fillRect b="-196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1F0B3FE-5A51-4D78-B117-8C211E9B7D35}"/>
                  </a:ext>
                </a:extLst>
              </p:cNvPr>
              <p:cNvSpPr txBox="1"/>
              <p:nvPr/>
            </p:nvSpPr>
            <p:spPr>
              <a:xfrm>
                <a:off x="5256076" y="3640780"/>
                <a:ext cx="266429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i="0" smtClean="0">
                          <a:solidFill>
                            <a:schemeClr val="tx2">
                              <a:lumMod val="60000"/>
                              <a:lumOff val="40000"/>
                            </a:schemeClr>
                          </a:solidFill>
                          <a:latin typeface="Cambria Math" panose="02040503050406030204" pitchFamily="18" charset="0"/>
                        </a:rPr>
                        <m:t>L</m:t>
                      </m:r>
                      <m:d>
                        <m:dPr>
                          <m:ctrlPr>
                            <a:rPr lang="en-US" sz="1600" b="0" i="1" smtClean="0">
                              <a:solidFill>
                                <a:schemeClr val="tx2">
                                  <a:lumMod val="60000"/>
                                  <a:lumOff val="40000"/>
                                </a:schemeClr>
                              </a:solidFill>
                              <a:latin typeface="Cambria Math" panose="02040503050406030204" pitchFamily="18" charset="0"/>
                            </a:rPr>
                          </m:ctrlPr>
                        </m:dPr>
                        <m:e>
                          <m:r>
                            <m:rPr>
                              <m:sty m:val="p"/>
                            </m:rPr>
                            <a:rPr lang="en-US" sz="1600" b="0" i="0" smtClean="0">
                              <a:solidFill>
                                <a:schemeClr val="tx2">
                                  <a:lumMod val="60000"/>
                                  <a:lumOff val="40000"/>
                                </a:schemeClr>
                              </a:solidFill>
                              <a:latin typeface="Cambria Math" panose="02040503050406030204" pitchFamily="18" charset="0"/>
                            </a:rPr>
                            <m:t>w</m:t>
                          </m:r>
                          <m:r>
                            <a:rPr lang="en-US" sz="1600" b="0" i="0" baseline="-25000" smtClean="0">
                              <a:solidFill>
                                <a:schemeClr val="tx2">
                                  <a:lumMod val="60000"/>
                                  <a:lumOff val="40000"/>
                                </a:schemeClr>
                              </a:solidFill>
                              <a:latin typeface="Cambria Math" panose="02040503050406030204" pitchFamily="18" charset="0"/>
                            </a:rPr>
                            <m:t>2</m:t>
                          </m:r>
                        </m:e>
                      </m:d>
                      <m:r>
                        <a:rPr lang="en-US" sz="1600" b="0" i="0" smtClean="0">
                          <a:solidFill>
                            <a:schemeClr val="tx2">
                              <a:lumMod val="60000"/>
                              <a:lumOff val="40000"/>
                            </a:schemeClr>
                          </a:solidFill>
                          <a:latin typeface="Cambria Math" panose="02040503050406030204" pitchFamily="18" charset="0"/>
                        </a:rPr>
                        <m:t>=3</m:t>
                      </m:r>
                    </m:oMath>
                  </m:oMathPara>
                </a14:m>
                <a:endParaRPr lang="en-US" sz="1600" dirty="0">
                  <a:solidFill>
                    <a:schemeClr val="tx2">
                      <a:lumMod val="60000"/>
                      <a:lumOff val="40000"/>
                    </a:schemeClr>
                  </a:solidFill>
                </a:endParaRPr>
              </a:p>
            </p:txBody>
          </p:sp>
        </mc:Choice>
        <mc:Fallback xmlns="">
          <p:sp>
            <p:nvSpPr>
              <p:cNvPr id="16" name="TextBox 15">
                <a:extLst>
                  <a:ext uri="{FF2B5EF4-FFF2-40B4-BE49-F238E27FC236}">
                    <a16:creationId xmlns="" xmlns:a16="http://schemas.microsoft.com/office/drawing/2014/main" xmlns:a14="http://schemas.microsoft.com/office/drawing/2010/main" id="{01F0B3FE-5A51-4D78-B117-8C211E9B7D35}"/>
                  </a:ext>
                </a:extLst>
              </p:cNvPr>
              <p:cNvSpPr txBox="1">
                <a:spLocks noRot="1" noChangeAspect="1" noMove="1" noResize="1" noEditPoints="1" noAdjustHandles="1" noChangeArrowheads="1" noChangeShapeType="1" noTextEdit="1"/>
              </p:cNvSpPr>
              <p:nvPr/>
            </p:nvSpPr>
            <p:spPr>
              <a:xfrm>
                <a:off x="5256076" y="3640780"/>
                <a:ext cx="2664296" cy="338554"/>
              </a:xfrm>
              <a:prstGeom prst="rect">
                <a:avLst/>
              </a:prstGeom>
              <a:blipFill rotWithShape="0">
                <a:blip r:embed="rId6"/>
                <a:stretch>
                  <a:fillRect/>
                </a:stretch>
              </a:blipFill>
            </p:spPr>
            <p:txBody>
              <a:bodyPr/>
              <a:lstStyle/>
              <a:p>
                <a:r>
                  <a:rPr lang="el-GR">
                    <a:noFill/>
                  </a:rPr>
                  <a:t> </a:t>
                </a:r>
              </a:p>
            </p:txBody>
          </p:sp>
        </mc:Fallback>
      </mc:AlternateContent>
      <p:sp>
        <p:nvSpPr>
          <p:cNvPr id="17" name="Right Brace 16"/>
          <p:cNvSpPr/>
          <p:nvPr/>
        </p:nvSpPr>
        <p:spPr>
          <a:xfrm rot="5400000">
            <a:off x="3989681" y="973866"/>
            <a:ext cx="501092" cy="26734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mc:AlternateContent xmlns:mc="http://schemas.openxmlformats.org/markup-compatibility/2006" xmlns:a14="http://schemas.microsoft.com/office/drawing/2010/main">
        <mc:Choice Requires="a14">
          <p:sp>
            <p:nvSpPr>
              <p:cNvPr id="18" name="TextBox 17"/>
              <p:cNvSpPr txBox="1"/>
              <p:nvPr/>
            </p:nvSpPr>
            <p:spPr>
              <a:xfrm>
                <a:off x="5848029" y="691863"/>
                <a:ext cx="2808312" cy="923330"/>
              </a:xfrm>
              <a:prstGeom prst="rect">
                <a:avLst/>
              </a:prstGeom>
              <a:noFill/>
            </p:spPr>
            <p:txBody>
              <a:bodyPr wrap="square" rtlCol="0">
                <a:spAutoFit/>
              </a:bodyPr>
              <a:lstStyle/>
              <a:p>
                <a:r>
                  <a:rPr lang="en-US" dirty="0">
                    <a:solidFill>
                      <a:schemeClr val="accent3">
                        <a:lumMod val="75000"/>
                      </a:schemeClr>
                    </a:solidFill>
                  </a:rPr>
                  <a:t>compares the similarity of the </a:t>
                </a:r>
                <a:r>
                  <a:rPr lang="en-US" b="1" i="1" dirty="0">
                    <a:solidFill>
                      <a:schemeClr val="accent3">
                        <a:lumMod val="75000"/>
                      </a:schemeClr>
                    </a:solidFill>
                  </a:rPr>
                  <a:t>input vector </a:t>
                </a:r>
                <a14:m>
                  <m:oMath xmlns:m="http://schemas.openxmlformats.org/officeDocument/2006/math">
                    <m:sSub>
                      <m:sSubPr>
                        <m:ctrlPr>
                          <a:rPr lang="en-US"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𝑣</m:t>
                        </m:r>
                      </m:e>
                      <m:sub>
                        <m:r>
                          <a:rPr lang="en-US" b="0" i="1" smtClean="0">
                            <a:solidFill>
                              <a:schemeClr val="accent3">
                                <a:lumMod val="75000"/>
                              </a:schemeClr>
                            </a:solidFill>
                            <a:latin typeface="Cambria Math" panose="02040503050406030204" pitchFamily="18" charset="0"/>
                          </a:rPr>
                          <m:t>𝑤</m:t>
                        </m:r>
                        <m:r>
                          <a:rPr lang="en-US" b="0" i="1" smtClean="0">
                            <a:solidFill>
                              <a:schemeClr val="accent3">
                                <a:lumMod val="75000"/>
                              </a:schemeClr>
                            </a:solidFill>
                            <a:latin typeface="Cambria Math" panose="02040503050406030204" pitchFamily="18" charset="0"/>
                          </a:rPr>
                          <m:t> </m:t>
                        </m:r>
                      </m:sub>
                    </m:sSub>
                  </m:oMath>
                </a14:m>
                <a:r>
                  <a:rPr lang="en-US" dirty="0">
                    <a:solidFill>
                      <a:schemeClr val="accent3">
                        <a:lumMod val="75000"/>
                      </a:schemeClr>
                    </a:solidFill>
                  </a:rPr>
                  <a:t>to each internal node vector</a:t>
                </a:r>
                <a:endParaRPr lang="el-GR" dirty="0">
                  <a:solidFill>
                    <a:schemeClr val="accent3">
                      <a:lumMod val="75000"/>
                    </a:schemeClr>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848029" y="691863"/>
                <a:ext cx="2808312" cy="923330"/>
              </a:xfrm>
              <a:prstGeom prst="rect">
                <a:avLst/>
              </a:prstGeom>
              <a:blipFill rotWithShape="0">
                <a:blip r:embed="rId7"/>
                <a:stretch>
                  <a:fillRect l="-1735" t="-3289" r="-868" b="-9211"/>
                </a:stretch>
              </a:blipFill>
            </p:spPr>
            <p:txBody>
              <a:bodyPr/>
              <a:lstStyle/>
              <a:p>
                <a:r>
                  <a:rPr lang="el-GR">
                    <a:noFill/>
                  </a:rPr>
                  <a:t> </a:t>
                </a:r>
              </a:p>
            </p:txBody>
          </p:sp>
        </mc:Fallback>
      </mc:AlternateContent>
      <p:sp>
        <p:nvSpPr>
          <p:cNvPr id="19" name="Right Brace 18"/>
          <p:cNvSpPr/>
          <p:nvPr/>
        </p:nvSpPr>
        <p:spPr>
          <a:xfrm rot="16200000">
            <a:off x="7007130" y="696917"/>
            <a:ext cx="298479" cy="1882275"/>
          </a:xfrm>
          <a:prstGeom prst="rightBrac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84933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Oval 57"/>
          <p:cNvSpPr/>
          <p:nvPr/>
        </p:nvSpPr>
        <p:spPr>
          <a:xfrm rot="21278666">
            <a:off x="5157446" y="2674207"/>
            <a:ext cx="2088232" cy="2610762"/>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itle 1"/>
          <p:cNvSpPr>
            <a:spLocks noGrp="1"/>
          </p:cNvSpPr>
          <p:nvPr>
            <p:ph type="title"/>
          </p:nvPr>
        </p:nvSpPr>
        <p:spPr>
          <a:xfrm>
            <a:off x="903052" y="13594"/>
            <a:ext cx="7049864" cy="1143000"/>
          </a:xfrm>
        </p:spPr>
        <p:txBody>
          <a:bodyPr/>
          <a:lstStyle/>
          <a:p>
            <a:r>
              <a:rPr lang="en-US" dirty="0">
                <a:solidFill>
                  <a:schemeClr val="accent6">
                    <a:lumMod val="75000"/>
                  </a:schemeClr>
                </a:solidFill>
              </a:rPr>
              <a:t>Embedding nodes</a:t>
            </a:r>
          </a:p>
        </p:txBody>
      </p:sp>
      <p:sp>
        <p:nvSpPr>
          <p:cNvPr id="5" name="Slide Number Placeholder 4"/>
          <p:cNvSpPr>
            <a:spLocks noGrp="1"/>
          </p:cNvSpPr>
          <p:nvPr>
            <p:ph type="sldNum" sz="quarter" idx="12"/>
          </p:nvPr>
        </p:nvSpPr>
        <p:spPr/>
        <p:txBody>
          <a:bodyPr/>
          <a:lstStyle/>
          <a:p>
            <a:fld id="{4D267013-DFFC-4352-B274-32112D0CCE19}" type="slidenum">
              <a:rPr lang="en-US" smtClean="0"/>
              <a:t>7</a:t>
            </a:fld>
            <a:endParaRPr lang="en-US"/>
          </a:p>
        </p:txBody>
      </p:sp>
      <mc:AlternateContent xmlns:mc="http://schemas.openxmlformats.org/markup-compatibility/2006" xmlns:a14="http://schemas.microsoft.com/office/drawing/2010/main">
        <mc:Choice Requires="a14">
          <p:sp>
            <p:nvSpPr>
              <p:cNvPr id="12" name="TextBox 11"/>
              <p:cNvSpPr txBox="1"/>
              <p:nvPr/>
            </p:nvSpPr>
            <p:spPr>
              <a:xfrm>
                <a:off x="152872" y="996192"/>
                <a:ext cx="8874920" cy="599239"/>
              </a:xfrm>
              <a:prstGeom prst="rect">
                <a:avLst/>
              </a:prstGeom>
              <a:noFill/>
              <a:ln>
                <a:noFill/>
              </a:ln>
            </p:spPr>
            <p:txBody>
              <a:bodyPr wrap="square" lIns="91425" tIns="91425" rIns="91425" bIns="91425" rtlCol="0" anchor="t" anchorCtr="0">
                <a:noAutofit/>
              </a:bodyPr>
              <a:lstStyle/>
              <a:p>
                <a:r>
                  <a:rPr lang="en-US" sz="2800" b="1" dirty="0">
                    <a:ea typeface="Helvetica Neue Light" charset="0"/>
                    <a:cs typeface="Helvetica Neue Light" charset="0"/>
                    <a:sym typeface="Open Sans"/>
                  </a:rPr>
                  <a:t>Goal:</a:t>
                </a:r>
                <a:r>
                  <a:rPr lang="en-US" sz="2800" dirty="0">
                    <a:ea typeface="Helvetica Neue Light" charset="0"/>
                    <a:cs typeface="Helvetica Neue Light" charset="0"/>
                    <a:sym typeface="Open Sans"/>
                  </a:rPr>
                  <a:t> similarity(i, j) </a:t>
                </a:r>
                <a14:m>
                  <m:oMath xmlns:m="http://schemas.openxmlformats.org/officeDocument/2006/math">
                    <m:r>
                      <a:rPr lang="en-US" sz="2800" i="1" smtClean="0">
                        <a:latin typeface="Cambria Math" panose="02040503050406030204" pitchFamily="18" charset="0"/>
                        <a:ea typeface="Cambria Math" panose="02040503050406030204" pitchFamily="18" charset="0"/>
                        <a:cs typeface="Helvetica Neue Light" charset="0"/>
                        <a:sym typeface="Open Sans"/>
                      </a:rPr>
                      <m:t>≈</m:t>
                    </m:r>
                    <m:sSub>
                      <m:sSubPr>
                        <m:ctrlPr>
                          <a:rPr lang="en-US" sz="2800" i="1" smtClean="0">
                            <a:latin typeface="Cambria Math" panose="02040503050406030204" pitchFamily="18" charset="0"/>
                            <a:ea typeface="Cambria Math" panose="02040503050406030204" pitchFamily="18" charset="0"/>
                            <a:sym typeface="Open Sans"/>
                          </a:rPr>
                        </m:ctrlPr>
                      </m:sSubPr>
                      <m:e>
                        <m:r>
                          <a:rPr lang="en-US" sz="2800" b="0" i="1" smtClean="0">
                            <a:latin typeface="Cambria Math" panose="02040503050406030204" pitchFamily="18" charset="0"/>
                            <a:ea typeface="Cambria Math" panose="02040503050406030204" pitchFamily="18" charset="0"/>
                            <a:sym typeface="Open Sans"/>
                          </a:rPr>
                          <m:t>𝑧</m:t>
                        </m:r>
                      </m:e>
                      <m:sub>
                        <m:r>
                          <a:rPr lang="en-US" sz="2800" b="0" i="1" smtClean="0">
                            <a:latin typeface="Cambria Math" panose="02040503050406030204" pitchFamily="18" charset="0"/>
                            <a:ea typeface="Cambria Math" panose="02040503050406030204" pitchFamily="18" charset="0"/>
                            <a:sym typeface="Open Sans"/>
                          </a:rPr>
                          <m:t>𝑖</m:t>
                        </m:r>
                      </m:sub>
                    </m:sSub>
                    <m:sSub>
                      <m:sSubPr>
                        <m:ctrlPr>
                          <a:rPr lang="en-US" sz="2800" i="1" smtClean="0">
                            <a:latin typeface="Cambria Math" panose="02040503050406030204" pitchFamily="18" charset="0"/>
                            <a:ea typeface="Cambria Math" panose="02040503050406030204" pitchFamily="18" charset="0"/>
                            <a:sym typeface="Open Sans"/>
                          </a:rPr>
                        </m:ctrlPr>
                      </m:sSubPr>
                      <m:e>
                        <m:r>
                          <a:rPr lang="en-US" sz="2800" b="0" i="1" smtClean="0">
                            <a:latin typeface="Cambria Math" panose="02040503050406030204" pitchFamily="18" charset="0"/>
                            <a:ea typeface="Cambria Math" panose="02040503050406030204" pitchFamily="18" charset="0"/>
                            <a:sym typeface="Open Sans"/>
                          </a:rPr>
                          <m:t> ∙</m:t>
                        </m:r>
                        <m:r>
                          <a:rPr lang="en-US" sz="2800" b="0" i="1" smtClean="0">
                            <a:latin typeface="Cambria Math" panose="02040503050406030204" pitchFamily="18" charset="0"/>
                            <a:ea typeface="Cambria Math" panose="02040503050406030204" pitchFamily="18" charset="0"/>
                            <a:sym typeface="Open Sans"/>
                          </a:rPr>
                          <m:t>𝑧</m:t>
                        </m:r>
                      </m:e>
                      <m:sub>
                        <m:r>
                          <a:rPr lang="en-US" sz="2800" b="0" i="1" smtClean="0">
                            <a:latin typeface="Cambria Math" panose="02040503050406030204" pitchFamily="18" charset="0"/>
                            <a:ea typeface="Cambria Math" panose="02040503050406030204" pitchFamily="18" charset="0"/>
                            <a:sym typeface="Open Sans"/>
                          </a:rPr>
                          <m:t>𝑗</m:t>
                        </m:r>
                      </m:sub>
                    </m:sSub>
                    <m:r>
                      <a:rPr lang="en-US" sz="2800" b="0" i="1" smtClean="0">
                        <a:latin typeface="Cambria Math" panose="02040503050406030204" pitchFamily="18" charset="0"/>
                        <a:ea typeface="Cambria Math" panose="02040503050406030204" pitchFamily="18" charset="0"/>
                        <a:cs typeface="Helvetica Neue Light" charset="0"/>
                        <a:sym typeface="Open Sans"/>
                      </a:rPr>
                      <m:t> </m:t>
                    </m:r>
                  </m:oMath>
                </a14:m>
                <a:endParaRPr lang="en-US" sz="2800" dirty="0">
                  <a:solidFill>
                    <a:schemeClr val="accent1"/>
                  </a:solidFill>
                  <a:ea typeface="Helvetica Neue Light" charset="0"/>
                  <a:cs typeface="Helvetica Neue Light" charset="0"/>
                  <a:sym typeface="Open Sans"/>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52872" y="996192"/>
                <a:ext cx="8874920" cy="599239"/>
              </a:xfrm>
              <a:prstGeom prst="rect">
                <a:avLst/>
              </a:prstGeom>
              <a:blipFill rotWithShape="0">
                <a:blip r:embed="rId3"/>
                <a:stretch>
                  <a:fillRect l="-1374" t="-2020" b="-23232"/>
                </a:stretch>
              </a:blipFill>
              <a:ln>
                <a:noFill/>
              </a:ln>
            </p:spPr>
            <p:txBody>
              <a:bodyPr/>
              <a:lstStyle/>
              <a:p>
                <a:r>
                  <a:rPr lang="el-GR">
                    <a:noFill/>
                  </a:rPr>
                  <a:t> </a:t>
                </a:r>
              </a:p>
            </p:txBody>
          </p:sp>
        </mc:Fallback>
      </mc:AlternateContent>
      <p:sp>
        <p:nvSpPr>
          <p:cNvPr id="4" name="TextBox 3"/>
          <p:cNvSpPr txBox="1"/>
          <p:nvPr/>
        </p:nvSpPr>
        <p:spPr>
          <a:xfrm>
            <a:off x="152872" y="6292691"/>
            <a:ext cx="8240105" cy="246221"/>
          </a:xfrm>
          <a:prstGeom prst="rect">
            <a:avLst/>
          </a:prstGeom>
          <a:noFill/>
        </p:spPr>
        <p:txBody>
          <a:bodyPr wrap="square" rtlCol="0">
            <a:spAutoFit/>
          </a:bodyPr>
          <a:lstStyle/>
          <a:p>
            <a:r>
              <a:rPr lang="en-US" sz="1000" b="1" i="1" dirty="0">
                <a:solidFill>
                  <a:schemeClr val="tx2">
                    <a:lumMod val="60000"/>
                    <a:lumOff val="40000"/>
                  </a:schemeClr>
                </a:solidFill>
              </a:rPr>
              <a:t>Based on</a:t>
            </a:r>
            <a:r>
              <a:rPr lang="en-US" sz="1000" dirty="0">
                <a:solidFill>
                  <a:schemeClr val="tx2">
                    <a:lumMod val="60000"/>
                    <a:lumOff val="40000"/>
                  </a:schemeClr>
                </a:solidFill>
              </a:rPr>
              <a:t>: W. L. Hamilton, R. Ying, J. </a:t>
            </a:r>
            <a:r>
              <a:rPr lang="en-US" sz="1000" dirty="0" err="1">
                <a:solidFill>
                  <a:schemeClr val="tx2">
                    <a:lumMod val="60000"/>
                    <a:lumOff val="40000"/>
                  </a:schemeClr>
                </a:solidFill>
              </a:rPr>
              <a:t>Leskovec</a:t>
            </a:r>
            <a:r>
              <a:rPr lang="en-US" sz="1000" dirty="0">
                <a:solidFill>
                  <a:schemeClr val="tx2">
                    <a:lumMod val="60000"/>
                    <a:lumOff val="40000"/>
                  </a:schemeClr>
                </a:solidFill>
              </a:rPr>
              <a:t>: </a:t>
            </a:r>
            <a:r>
              <a:rPr lang="en-US" sz="1000" i="1" dirty="0">
                <a:solidFill>
                  <a:schemeClr val="tx2">
                    <a:lumMod val="60000"/>
                    <a:lumOff val="40000"/>
                  </a:schemeClr>
                </a:solidFill>
              </a:rPr>
              <a:t>Representation Learning on Graphs: Methods and Applications</a:t>
            </a:r>
            <a:r>
              <a:rPr lang="en-US" sz="1000" dirty="0">
                <a:solidFill>
                  <a:schemeClr val="tx2">
                    <a:lumMod val="60000"/>
                    <a:lumOff val="40000"/>
                  </a:schemeClr>
                </a:solidFill>
              </a:rPr>
              <a:t>. IEEE Data Eng. Bull. 40(3): 52-74 (2017)</a:t>
            </a:r>
          </a:p>
        </p:txBody>
      </p:sp>
      <p:sp>
        <p:nvSpPr>
          <p:cNvPr id="11" name="Oval 10"/>
          <p:cNvSpPr/>
          <p:nvPr/>
        </p:nvSpPr>
        <p:spPr>
          <a:xfrm>
            <a:off x="2750598" y="315873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3" name="Oval 12"/>
          <p:cNvSpPr/>
          <p:nvPr/>
        </p:nvSpPr>
        <p:spPr>
          <a:xfrm>
            <a:off x="2149730"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rgbClr val="961100"/>
              </a:solidFill>
              <a:latin typeface="Helvetica Neue Light" charset="0"/>
              <a:ea typeface="Helvetica Neue Light" charset="0"/>
              <a:cs typeface="Helvetica Neue Light" charset="0"/>
            </a:endParaRPr>
          </a:p>
        </p:txBody>
      </p:sp>
      <p:sp>
        <p:nvSpPr>
          <p:cNvPr id="14" name="Oval 13"/>
          <p:cNvSpPr/>
          <p:nvPr/>
        </p:nvSpPr>
        <p:spPr>
          <a:xfrm>
            <a:off x="2958561" y="464741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Oval 14"/>
          <p:cNvSpPr/>
          <p:nvPr/>
        </p:nvSpPr>
        <p:spPr>
          <a:xfrm>
            <a:off x="1607599" y="452239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Oval 15"/>
          <p:cNvSpPr/>
          <p:nvPr/>
        </p:nvSpPr>
        <p:spPr>
          <a:xfrm>
            <a:off x="1264699" y="3292880"/>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Helvetica Neue Light" charset="0"/>
              <a:ea typeface="Helvetica Neue Light" charset="0"/>
              <a:cs typeface="Helvetica Neue Light" charset="0"/>
            </a:endParaRPr>
          </a:p>
        </p:txBody>
      </p:sp>
      <p:sp>
        <p:nvSpPr>
          <p:cNvPr id="17" name="Oval 16"/>
          <p:cNvSpPr/>
          <p:nvPr/>
        </p:nvSpPr>
        <p:spPr>
          <a:xfrm>
            <a:off x="3377662" y="3748889"/>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i</a:t>
            </a:r>
          </a:p>
        </p:txBody>
      </p:sp>
      <p:cxnSp>
        <p:nvCxnSpPr>
          <p:cNvPr id="19" name="Straight Connector 18"/>
          <p:cNvCxnSpPr/>
          <p:nvPr/>
        </p:nvCxnSpPr>
        <p:spPr>
          <a:xfrm>
            <a:off x="1630459" y="3477428"/>
            <a:ext cx="572835" cy="3255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581" y="3661973"/>
            <a:ext cx="342900" cy="8604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973362" y="4706945"/>
            <a:ext cx="985201" cy="125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919795" y="4063932"/>
            <a:ext cx="283499" cy="512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62794" y="3473777"/>
            <a:ext cx="368432"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124998" y="5268205"/>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27" name="Straight Connector 26"/>
          <p:cNvCxnSpPr/>
          <p:nvPr/>
        </p:nvCxnSpPr>
        <p:spPr>
          <a:xfrm flipH="1">
            <a:off x="1307878" y="4837441"/>
            <a:ext cx="353285" cy="430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61928" y="3473777"/>
            <a:ext cx="342236" cy="3291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668108" y="4091586"/>
            <a:ext cx="172377" cy="392781"/>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p:cNvCxnSpPr>
            <a:stCxn id="17" idx="4"/>
            <a:endCxn id="14" idx="0"/>
          </p:cNvCxnSpPr>
          <p:nvPr/>
        </p:nvCxnSpPr>
        <p:spPr>
          <a:xfrm flipH="1">
            <a:off x="3141441" y="4117984"/>
            <a:ext cx="419101" cy="529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4" idx="6"/>
          </p:cNvCxnSpPr>
          <p:nvPr/>
        </p:nvCxnSpPr>
        <p:spPr>
          <a:xfrm flipV="1">
            <a:off x="3324321" y="4799409"/>
            <a:ext cx="386848" cy="325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702184" y="4495768"/>
            <a:ext cx="365760" cy="36909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0000"/>
                </a:solidFill>
                <a:latin typeface="Helvetica Neue Light" charset="0"/>
                <a:ea typeface="Helvetica Neue Light" charset="0"/>
                <a:cs typeface="Helvetica Neue Light" charset="0"/>
              </a:rPr>
              <a:t>j</a:t>
            </a:r>
          </a:p>
        </p:txBody>
      </p:sp>
      <mc:AlternateContent xmlns:mc="http://schemas.openxmlformats.org/markup-compatibility/2006" xmlns:a14="http://schemas.microsoft.com/office/drawing/2010/main">
        <mc:Choice Requires="a14">
          <p:sp>
            <p:nvSpPr>
              <p:cNvPr id="39" name="TextBox 38"/>
              <p:cNvSpPr txBox="1"/>
              <p:nvPr/>
            </p:nvSpPr>
            <p:spPr>
              <a:xfrm>
                <a:off x="5718718" y="3364117"/>
                <a:ext cx="23410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𝑖</m:t>
                          </m:r>
                        </m:sub>
                      </m:sSub>
                    </m:oMath>
                  </m:oMathPara>
                </a14:m>
                <a:endParaRPr lang="el-GR" dirty="0">
                  <a:solidFill>
                    <a:srgbClr val="FF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5718718" y="3364117"/>
                <a:ext cx="234102" cy="276999"/>
              </a:xfrm>
              <a:prstGeom prst="rect">
                <a:avLst/>
              </a:prstGeom>
              <a:blipFill rotWithShape="0">
                <a:blip r:embed="rId4"/>
                <a:stretch>
                  <a:fillRect l="-15385" r="-7692" b="-1777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5936865" y="3931908"/>
                <a:ext cx="232821"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𝑧</m:t>
                          </m:r>
                        </m:e>
                        <m:sub>
                          <m:r>
                            <a:rPr lang="en-US" b="0" i="1" smtClean="0">
                              <a:solidFill>
                                <a:srgbClr val="FF0000"/>
                              </a:solidFill>
                              <a:latin typeface="Cambria Math" panose="02040503050406030204" pitchFamily="18" charset="0"/>
                            </a:rPr>
                            <m:t>𝑗</m:t>
                          </m:r>
                        </m:sub>
                      </m:sSub>
                    </m:oMath>
                  </m:oMathPara>
                </a14:m>
                <a:endParaRPr lang="el-GR" dirty="0">
                  <a:solidFill>
                    <a:srgbClr val="FF000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936865" y="3931908"/>
                <a:ext cx="232821" cy="299313"/>
              </a:xfrm>
              <a:prstGeom prst="rect">
                <a:avLst/>
              </a:prstGeom>
              <a:blipFill rotWithShape="0">
                <a:blip r:embed="rId5"/>
                <a:stretch>
                  <a:fillRect l="-15789" r="-15789" b="-26531"/>
                </a:stretch>
              </a:blipFill>
            </p:spPr>
            <p:txBody>
              <a:bodyPr/>
              <a:lstStyle/>
              <a:p>
                <a:r>
                  <a:rPr lang="el-GR">
                    <a:noFill/>
                  </a:rPr>
                  <a:t> </a:t>
                </a:r>
              </a:p>
            </p:txBody>
          </p:sp>
        </mc:Fallback>
      </mc:AlternateContent>
      <p:sp>
        <p:nvSpPr>
          <p:cNvPr id="49" name="Freeform 48"/>
          <p:cNvSpPr/>
          <p:nvPr/>
        </p:nvSpPr>
        <p:spPr>
          <a:xfrm>
            <a:off x="3712310" y="3366068"/>
            <a:ext cx="1927860" cy="385636"/>
          </a:xfrm>
          <a:custGeom>
            <a:avLst/>
            <a:gdLst>
              <a:gd name="connsiteX0" fmla="*/ 0 w 1927860"/>
              <a:gd name="connsiteY0" fmla="*/ 385636 h 385636"/>
              <a:gd name="connsiteX1" fmla="*/ 815340 w 1927860"/>
              <a:gd name="connsiteY1" fmla="*/ 12256 h 385636"/>
              <a:gd name="connsiteX2" fmla="*/ 1927860 w 1927860"/>
              <a:gd name="connsiteY2" fmla="*/ 126556 h 385636"/>
            </a:gdLst>
            <a:ahLst/>
            <a:cxnLst>
              <a:cxn ang="0">
                <a:pos x="connsiteX0" y="connsiteY0"/>
              </a:cxn>
              <a:cxn ang="0">
                <a:pos x="connsiteX1" y="connsiteY1"/>
              </a:cxn>
              <a:cxn ang="0">
                <a:pos x="connsiteX2" y="connsiteY2"/>
              </a:cxn>
            </a:cxnLst>
            <a:rect l="l" t="t" r="r" b="b"/>
            <a:pathLst>
              <a:path w="1927860" h="385636">
                <a:moveTo>
                  <a:pt x="0" y="385636"/>
                </a:moveTo>
                <a:cubicBezTo>
                  <a:pt x="247015" y="220536"/>
                  <a:pt x="494030" y="55436"/>
                  <a:pt x="815340" y="12256"/>
                </a:cubicBezTo>
                <a:cubicBezTo>
                  <a:pt x="1136650" y="-30924"/>
                  <a:pt x="1532255" y="47816"/>
                  <a:pt x="1927860" y="126556"/>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Freeform 54"/>
          <p:cNvSpPr/>
          <p:nvPr/>
        </p:nvSpPr>
        <p:spPr>
          <a:xfrm>
            <a:off x="4093310" y="4301294"/>
            <a:ext cx="1859510" cy="562679"/>
          </a:xfrm>
          <a:custGeom>
            <a:avLst/>
            <a:gdLst>
              <a:gd name="connsiteX0" fmla="*/ 0 w 1927860"/>
              <a:gd name="connsiteY0" fmla="*/ 487680 h 632210"/>
              <a:gd name="connsiteX1" fmla="*/ 1303020 w 1927860"/>
              <a:gd name="connsiteY1" fmla="*/ 601980 h 632210"/>
              <a:gd name="connsiteX2" fmla="*/ 1927860 w 1927860"/>
              <a:gd name="connsiteY2" fmla="*/ 0 h 632210"/>
            </a:gdLst>
            <a:ahLst/>
            <a:cxnLst>
              <a:cxn ang="0">
                <a:pos x="connsiteX0" y="connsiteY0"/>
              </a:cxn>
              <a:cxn ang="0">
                <a:pos x="connsiteX1" y="connsiteY1"/>
              </a:cxn>
              <a:cxn ang="0">
                <a:pos x="connsiteX2" y="connsiteY2"/>
              </a:cxn>
            </a:cxnLst>
            <a:rect l="l" t="t" r="r" b="b"/>
            <a:pathLst>
              <a:path w="1927860" h="632210">
                <a:moveTo>
                  <a:pt x="0" y="487680"/>
                </a:moveTo>
                <a:cubicBezTo>
                  <a:pt x="490855" y="585470"/>
                  <a:pt x="981710" y="683260"/>
                  <a:pt x="1303020" y="601980"/>
                </a:cubicBezTo>
                <a:cubicBezTo>
                  <a:pt x="1624330" y="520700"/>
                  <a:pt x="1776095" y="260350"/>
                  <a:pt x="1927860" y="0"/>
                </a:cubicBezTo>
              </a:path>
            </a:pathLst>
          </a:custGeom>
          <a:noFill/>
          <a:ln w="12700">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TextBox 55"/>
          <p:cNvSpPr txBox="1"/>
          <p:nvPr/>
        </p:nvSpPr>
        <p:spPr>
          <a:xfrm>
            <a:off x="1830061" y="5376725"/>
            <a:ext cx="2050004" cy="369332"/>
          </a:xfrm>
          <a:prstGeom prst="rect">
            <a:avLst/>
          </a:prstGeom>
          <a:noFill/>
        </p:spPr>
        <p:txBody>
          <a:bodyPr wrap="square" rtlCol="0">
            <a:spAutoFit/>
          </a:bodyPr>
          <a:lstStyle/>
          <a:p>
            <a:r>
              <a:rPr lang="en-US" dirty="0"/>
              <a:t>G: original network</a:t>
            </a:r>
            <a:endParaRPr lang="el-GR" dirty="0"/>
          </a:p>
        </p:txBody>
      </p:sp>
      <p:sp>
        <p:nvSpPr>
          <p:cNvPr id="57" name="TextBox 56"/>
          <p:cNvSpPr txBox="1"/>
          <p:nvPr/>
        </p:nvSpPr>
        <p:spPr>
          <a:xfrm>
            <a:off x="5312956" y="5302810"/>
            <a:ext cx="2050004" cy="369332"/>
          </a:xfrm>
          <a:prstGeom prst="rect">
            <a:avLst/>
          </a:prstGeom>
          <a:noFill/>
        </p:spPr>
        <p:txBody>
          <a:bodyPr wrap="square" rtlCol="0">
            <a:spAutoFit/>
          </a:bodyPr>
          <a:lstStyle/>
          <a:p>
            <a:r>
              <a:rPr lang="en-US" dirty="0"/>
              <a:t>embedding space</a:t>
            </a:r>
            <a:endParaRPr lang="el-GR" dirty="0"/>
          </a:p>
        </p:txBody>
      </p:sp>
      <p:sp>
        <p:nvSpPr>
          <p:cNvPr id="59" name="TextBox 58"/>
          <p:cNvSpPr txBox="1"/>
          <p:nvPr/>
        </p:nvSpPr>
        <p:spPr>
          <a:xfrm>
            <a:off x="4067944" y="2872212"/>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ENC(i)</a:t>
            </a:r>
            <a:endParaRPr lang="el-GR" sz="1600" dirty="0">
              <a:latin typeface="Cambria Math" panose="02040503050406030204" pitchFamily="18" charset="0"/>
              <a:ea typeface="Cambria Math" panose="02040503050406030204" pitchFamily="18" charset="0"/>
            </a:endParaRPr>
          </a:p>
        </p:txBody>
      </p:sp>
      <p:sp>
        <p:nvSpPr>
          <p:cNvPr id="60" name="TextBox 59"/>
          <p:cNvSpPr txBox="1"/>
          <p:nvPr/>
        </p:nvSpPr>
        <p:spPr>
          <a:xfrm>
            <a:off x="4296541" y="4414938"/>
            <a:ext cx="801470" cy="338554"/>
          </a:xfrm>
          <a:prstGeom prst="rect">
            <a:avLst/>
          </a:prstGeom>
          <a:noFill/>
        </p:spPr>
        <p:txBody>
          <a:bodyPr wrap="square" rtlCol="0">
            <a:spAutoFit/>
          </a:bodyPr>
          <a:lstStyle/>
          <a:p>
            <a:r>
              <a:rPr lang="en-US" sz="1600" dirty="0">
                <a:latin typeface="Cambria Math" panose="02040503050406030204" pitchFamily="18" charset="0"/>
                <a:ea typeface="Cambria Math" panose="02040503050406030204" pitchFamily="18" charset="0"/>
              </a:rPr>
              <a:t>ENC(j)</a:t>
            </a:r>
            <a:endParaRPr lang="el-GR" sz="1600" dirty="0">
              <a:latin typeface="Cambria Math" panose="02040503050406030204" pitchFamily="18" charset="0"/>
              <a:ea typeface="Cambria Math" panose="02040503050406030204" pitchFamily="18" charset="0"/>
            </a:endParaRPr>
          </a:p>
        </p:txBody>
      </p:sp>
      <p:sp>
        <p:nvSpPr>
          <p:cNvPr id="3" name="TextBox 2"/>
          <p:cNvSpPr txBox="1"/>
          <p:nvPr/>
        </p:nvSpPr>
        <p:spPr>
          <a:xfrm>
            <a:off x="179175" y="1715741"/>
            <a:ext cx="3516957" cy="1477328"/>
          </a:xfrm>
          <a:prstGeom prst="rect">
            <a:avLst/>
          </a:prstGeom>
          <a:noFill/>
        </p:spPr>
        <p:txBody>
          <a:bodyPr wrap="square" rtlCol="0">
            <a:spAutoFit/>
          </a:bodyPr>
          <a:lstStyle/>
          <a:p>
            <a:r>
              <a:rPr lang="en-US" dirty="0">
                <a:solidFill>
                  <a:srgbClr val="FF0000"/>
                </a:solidFill>
              </a:rPr>
              <a:t>to be defined</a:t>
            </a:r>
          </a:p>
          <a:p>
            <a:r>
              <a:rPr lang="en-US" b="1" i="1" dirty="0"/>
              <a:t>how</a:t>
            </a:r>
            <a:r>
              <a:rPr lang="en-US" dirty="0"/>
              <a:t> relationships in vector space map to relationships in the original network</a:t>
            </a:r>
          </a:p>
          <a:p>
            <a:r>
              <a:rPr lang="en-US" i="1" dirty="0"/>
              <a:t>encode structure</a:t>
            </a:r>
          </a:p>
        </p:txBody>
      </p:sp>
      <p:cxnSp>
        <p:nvCxnSpPr>
          <p:cNvPr id="7" name="Straight Arrow Connector 6"/>
          <p:cNvCxnSpPr/>
          <p:nvPr/>
        </p:nvCxnSpPr>
        <p:spPr>
          <a:xfrm flipH="1" flipV="1">
            <a:off x="2093896" y="1618437"/>
            <a:ext cx="109398" cy="2867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043608" y="1024489"/>
            <a:ext cx="2019186" cy="560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chemeClr val="bg1"/>
                </a:solidFill>
              </a:ln>
              <a:noFill/>
            </a:endParaRPr>
          </a:p>
        </p:txBody>
      </p:sp>
      <p:sp>
        <p:nvSpPr>
          <p:cNvPr id="22" name="TextBox 21"/>
          <p:cNvSpPr txBox="1"/>
          <p:nvPr/>
        </p:nvSpPr>
        <p:spPr>
          <a:xfrm>
            <a:off x="3880065" y="1656628"/>
            <a:ext cx="2289621" cy="646331"/>
          </a:xfrm>
          <a:prstGeom prst="rect">
            <a:avLst/>
          </a:prstGeom>
          <a:noFill/>
        </p:spPr>
        <p:txBody>
          <a:bodyPr wrap="square" rtlCol="0">
            <a:spAutoFit/>
          </a:bodyPr>
          <a:lstStyle/>
          <a:p>
            <a:r>
              <a:rPr lang="en-US" b="1" dirty="0">
                <a:solidFill>
                  <a:schemeClr val="tx2">
                    <a:lumMod val="60000"/>
                    <a:lumOff val="40000"/>
                  </a:schemeClr>
                </a:solidFill>
              </a:rPr>
              <a:t>dot product </a:t>
            </a:r>
            <a:r>
              <a:rPr lang="en-US" dirty="0"/>
              <a:t>(other definitions possible)</a:t>
            </a:r>
            <a:endParaRPr lang="el-GR" dirty="0"/>
          </a:p>
        </p:txBody>
      </p:sp>
      <p:sp>
        <p:nvSpPr>
          <p:cNvPr id="24" name="Rectangle 23"/>
          <p:cNvSpPr/>
          <p:nvPr/>
        </p:nvSpPr>
        <p:spPr>
          <a:xfrm>
            <a:off x="3377662" y="1040877"/>
            <a:ext cx="978314" cy="57756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3" name="Elbow Connector 32"/>
          <p:cNvCxnSpPr>
            <a:stCxn id="22" idx="0"/>
          </p:cNvCxnSpPr>
          <p:nvPr/>
        </p:nvCxnSpPr>
        <p:spPr>
          <a:xfrm rot="16200000" flipV="1">
            <a:off x="4546410" y="1178162"/>
            <a:ext cx="360040" cy="59689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7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2" grpId="0"/>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70</a:t>
            </a:fld>
            <a:endParaRPr lang="el-G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52F0E0-31D1-4A44-AC6A-844D18CB05E3}"/>
                  </a:ext>
                </a:extLst>
              </p:cNvPr>
              <p:cNvSpPr txBox="1">
                <a:spLocks/>
              </p:cNvSpPr>
              <p:nvPr/>
            </p:nvSpPr>
            <p:spPr>
              <a:xfrm>
                <a:off x="406863" y="593035"/>
                <a:ext cx="5819830" cy="2376264"/>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Suppose we want to compute the probability of </a:t>
                </a:r>
                <a:r>
                  <a:rPr lang="en-US" sz="2400" i="1" dirty="0"/>
                  <a:t>w</a:t>
                </a:r>
                <a:r>
                  <a:rPr lang="en-US" sz="2400" i="1" baseline="-25000" dirty="0"/>
                  <a:t>2</a:t>
                </a:r>
                <a:r>
                  <a:rPr lang="en-US" sz="2400" dirty="0"/>
                  <a:t> being the output word.</a:t>
                </a:r>
              </a:p>
              <a:p>
                <a:pPr>
                  <a:lnSpc>
                    <a:spcPct val="150000"/>
                  </a:lnSpc>
                </a:pPr>
                <a:r>
                  <a:rPr lang="en-US" sz="2400" dirty="0"/>
                  <a:t>The probabilities of going right/left in a node </a:t>
                </a:r>
                <a:r>
                  <a:rPr lang="en-US" sz="2400" i="1" dirty="0"/>
                  <a:t>n</a:t>
                </a:r>
                <a:r>
                  <a:rPr lang="en-US" sz="2400" dirty="0"/>
                  <a:t> are:</a:t>
                </a:r>
              </a:p>
              <a:p>
                <a:pPr lvl="1">
                  <a:lnSpc>
                    <a:spcPct val="150000"/>
                  </a:lnSpc>
                </a:pPr>
                <a14:m>
                  <m:oMath xmlns:m="http://schemas.openxmlformats.org/officeDocument/2006/math">
                    <m:r>
                      <a:rPr lang="en-US" sz="2200" i="1" smtClean="0">
                        <a:latin typeface="Cambria Math" panose="02040503050406030204" pitchFamily="18" charset="0"/>
                      </a:rPr>
                      <m:t>𝑝</m:t>
                    </m:r>
                    <m:d>
                      <m:dPr>
                        <m:ctrlPr>
                          <a:rPr lang="en-US" sz="2200" i="1" smtClean="0">
                            <a:latin typeface="Cambria Math" panose="02040503050406030204" pitchFamily="18" charset="0"/>
                          </a:rPr>
                        </m:ctrlPr>
                      </m:dPr>
                      <m:e>
                        <m:r>
                          <a:rPr lang="en-US" sz="2200" i="1" smtClean="0">
                            <a:latin typeface="Cambria Math" panose="02040503050406030204" pitchFamily="18" charset="0"/>
                          </a:rPr>
                          <m:t>𝑛</m:t>
                        </m:r>
                        <m:r>
                          <a:rPr lang="en-US" sz="2200" i="1" smtClean="0">
                            <a:latin typeface="Cambria Math" panose="02040503050406030204" pitchFamily="18" charset="0"/>
                          </a:rPr>
                          <m:t>,</m:t>
                        </m:r>
                        <m:r>
                          <a:rPr lang="en-US" sz="2200" i="1" smtClean="0">
                            <a:latin typeface="Cambria Math" panose="02040503050406030204" pitchFamily="18" charset="0"/>
                          </a:rPr>
                          <m:t>𝑙𝑒𝑓𝑡</m:t>
                        </m:r>
                      </m:e>
                    </m:d>
                    <m:r>
                      <a:rPr lang="en-US" sz="2200" i="1"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d>
                      <m:dPr>
                        <m:ctrlPr>
                          <a:rPr lang="en-US" sz="2200" i="1" smtClean="0">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𝑣</m:t>
                            </m:r>
                          </m:e>
                          <m:sub>
                            <m:r>
                              <a:rPr lang="en-US" sz="2200" i="1">
                                <a:latin typeface="Cambria Math" panose="02040503050406030204" pitchFamily="18" charset="0"/>
                                <a:ea typeface="Cambria Math" panose="02040503050406030204" pitchFamily="18" charset="0"/>
                              </a:rPr>
                              <m:t>𝑛</m:t>
                            </m:r>
                          </m:sub>
                        </m:sSub>
                        <m:sPre>
                          <m:sPrePr>
                            <m:ctrlPr>
                              <a:rPr lang="en-US" sz="2200" i="1">
                                <a:latin typeface="Cambria Math" panose="02040503050406030204" pitchFamily="18" charset="0"/>
                                <a:ea typeface="Cambria Math" panose="02040503050406030204" pitchFamily="18" charset="0"/>
                              </a:rPr>
                            </m:ctrlPr>
                          </m:sPrePr>
                          <m:sub/>
                          <m:sup>
                            <m:r>
                              <a:rPr lang="en-US" sz="2200" i="1">
                                <a:latin typeface="Cambria Math" panose="02040503050406030204" pitchFamily="18" charset="0"/>
                              </a:rPr>
                              <m:t>𝑇</m:t>
                            </m:r>
                          </m:sup>
                          <m:e>
                            <m:sSub>
                              <m:sSubPr>
                                <m:ctrlPr>
                                  <a:rPr lang="en-US" sz="2200" i="1">
                                    <a:latin typeface="Cambria Math" panose="02040503050406030204" pitchFamily="18" charset="0"/>
                                  </a:rPr>
                                </m:ctrlPr>
                              </m:sSubPr>
                              <m:e>
                                <m:r>
                                  <a:rPr lang="en-US" sz="2200" i="1">
                                    <a:latin typeface="Cambria Math" panose="02040503050406030204" pitchFamily="18" charset="0"/>
                                  </a:rPr>
                                  <m:t>𝑣</m:t>
                                </m:r>
                              </m:e>
                              <m:sub>
                                <m:r>
                                  <a:rPr lang="en-US" sz="2200" i="1">
                                    <a:latin typeface="Cambria Math" panose="02040503050406030204" pitchFamily="18" charset="0"/>
                                  </a:rPr>
                                  <m:t>𝑤</m:t>
                                </m:r>
                              </m:sub>
                            </m:sSub>
                          </m:e>
                        </m:sPre>
                      </m:e>
                    </m:d>
                  </m:oMath>
                </a14:m>
                <a:endParaRPr lang="en-US" sz="2200" dirty="0"/>
              </a:p>
              <a:p>
                <a:pPr lvl="1">
                  <a:lnSpc>
                    <a:spcPct val="150000"/>
                  </a:lnSpc>
                </a:pPr>
                <a14:m>
                  <m:oMath xmlns:m="http://schemas.openxmlformats.org/officeDocument/2006/math">
                    <m:r>
                      <a:rPr lang="en-US" sz="2200" i="1">
                        <a:latin typeface="Cambria Math" panose="02040503050406030204" pitchFamily="18" charset="0"/>
                      </a:rPr>
                      <m:t>𝑝</m:t>
                    </m:r>
                    <m:d>
                      <m:dPr>
                        <m:ctrlPr>
                          <a:rPr lang="en-US" sz="2200" i="1">
                            <a:latin typeface="Cambria Math" panose="02040503050406030204" pitchFamily="18" charset="0"/>
                          </a:rPr>
                        </m:ctrlPr>
                      </m:dPr>
                      <m:e>
                        <m:r>
                          <a:rPr lang="en-US" sz="2200" i="1">
                            <a:latin typeface="Cambria Math" panose="02040503050406030204" pitchFamily="18" charset="0"/>
                          </a:rPr>
                          <m:t>𝑛</m:t>
                        </m:r>
                        <m:r>
                          <a:rPr lang="en-US" sz="2200" i="1">
                            <a:latin typeface="Cambria Math" panose="02040503050406030204" pitchFamily="18" charset="0"/>
                          </a:rPr>
                          <m:t>,</m:t>
                        </m:r>
                        <m:r>
                          <a:rPr lang="en-US" sz="2200" i="1" smtClean="0">
                            <a:latin typeface="Cambria Math" panose="02040503050406030204" pitchFamily="18" charset="0"/>
                          </a:rPr>
                          <m:t>𝑟𝑖𝑔</m:t>
                        </m:r>
                        <m:r>
                          <a:rPr lang="en-US" sz="2200" i="1" smtClean="0">
                            <a:latin typeface="Cambria Math" panose="02040503050406030204" pitchFamily="18" charset="0"/>
                          </a:rPr>
                          <m:t>h</m:t>
                        </m:r>
                        <m:r>
                          <a:rPr lang="en-US" sz="2200" i="1" smtClean="0">
                            <a:latin typeface="Cambria Math" panose="02040503050406030204" pitchFamily="18" charset="0"/>
                          </a:rPr>
                          <m:t>𝑡</m:t>
                        </m:r>
                      </m:e>
                    </m:d>
                    <m:r>
                      <a:rPr lang="en-US" sz="2200" i="1">
                        <a:latin typeface="Cambria Math" panose="02040503050406030204" pitchFamily="18" charset="0"/>
                      </a:rPr>
                      <m:t>=</m:t>
                    </m:r>
                    <m:r>
                      <a:rPr lang="en-US" sz="2200" i="1" smtClean="0">
                        <a:latin typeface="Cambria Math" panose="02040503050406030204" pitchFamily="18" charset="0"/>
                      </a:rPr>
                      <m:t>1</m:t>
                    </m:r>
                    <m:r>
                      <a:rPr lang="en-US" sz="2200" i="1"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d>
                      <m:dPr>
                        <m:ctrlPr>
                          <a:rPr lang="en-US" sz="2200" i="1">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𝑣</m:t>
                            </m:r>
                          </m:e>
                          <m:sub>
                            <m:r>
                              <a:rPr lang="en-US" sz="2200" i="1">
                                <a:latin typeface="Cambria Math" panose="02040503050406030204" pitchFamily="18" charset="0"/>
                                <a:ea typeface="Cambria Math" panose="02040503050406030204" pitchFamily="18" charset="0"/>
                              </a:rPr>
                              <m:t>𝑛</m:t>
                            </m:r>
                          </m:sub>
                        </m:sSub>
                        <m:sPre>
                          <m:sPrePr>
                            <m:ctrlPr>
                              <a:rPr lang="en-US" sz="2200" i="1">
                                <a:latin typeface="Cambria Math" panose="02040503050406030204" pitchFamily="18" charset="0"/>
                                <a:ea typeface="Cambria Math" panose="02040503050406030204" pitchFamily="18" charset="0"/>
                              </a:rPr>
                            </m:ctrlPr>
                          </m:sPrePr>
                          <m:sub/>
                          <m:sup>
                            <m:r>
                              <a:rPr lang="en-US" sz="2200" i="1">
                                <a:latin typeface="Cambria Math" panose="02040503050406030204" pitchFamily="18" charset="0"/>
                              </a:rPr>
                              <m:t>𝑇</m:t>
                            </m:r>
                          </m:sup>
                          <m:e>
                            <m:sSub>
                              <m:sSubPr>
                                <m:ctrlPr>
                                  <a:rPr lang="en-US" sz="2200" i="1">
                                    <a:latin typeface="Cambria Math" panose="02040503050406030204" pitchFamily="18" charset="0"/>
                                  </a:rPr>
                                </m:ctrlPr>
                              </m:sSubPr>
                              <m:e>
                                <m:r>
                                  <a:rPr lang="en-US" sz="2200" i="1">
                                    <a:latin typeface="Cambria Math" panose="02040503050406030204" pitchFamily="18" charset="0"/>
                                  </a:rPr>
                                  <m:t>𝑣</m:t>
                                </m:r>
                              </m:e>
                              <m:sub>
                                <m:r>
                                  <a:rPr lang="en-US" sz="2200" i="1">
                                    <a:latin typeface="Cambria Math" panose="02040503050406030204" pitchFamily="18" charset="0"/>
                                  </a:rPr>
                                  <m:t>𝑤</m:t>
                                </m:r>
                              </m:sub>
                            </m:sSub>
                          </m:e>
                        </m:sPre>
                      </m:e>
                    </m:d>
                    <m:r>
                      <a:rPr lang="en-US" sz="2200" smtClean="0">
                        <a:latin typeface="Cambria Math" panose="02040503050406030204" pitchFamily="18" charset="0"/>
                      </a:rPr>
                      <m:t>=</m:t>
                    </m:r>
                    <m:r>
                      <a:rPr lang="en-US" sz="2200" i="1">
                        <a:latin typeface="Cambria Math" panose="02040503050406030204" pitchFamily="18" charset="0"/>
                        <a:ea typeface="Cambria Math" panose="02040503050406030204" pitchFamily="18" charset="0"/>
                      </a:rPr>
                      <m:t>𝜎</m:t>
                    </m:r>
                    <m:d>
                      <m:dPr>
                        <m:ctrlPr>
                          <a:rPr lang="en-US" sz="2200" i="1">
                            <a:latin typeface="Cambria Math" panose="02040503050406030204" pitchFamily="18" charset="0"/>
                            <a:ea typeface="Cambria Math" panose="02040503050406030204" pitchFamily="18" charset="0"/>
                          </a:rPr>
                        </m:ctrlPr>
                      </m:dPr>
                      <m:e>
                        <m:r>
                          <a:rPr lang="en-US" sz="2200" i="1" smtClean="0">
                            <a:latin typeface="Cambria Math" panose="02040503050406030204" pitchFamily="18" charset="0"/>
                            <a:ea typeface="Cambria Math" panose="02040503050406030204" pitchFamily="18" charset="0"/>
                          </a:rPr>
                          <m:t>−</m:t>
                        </m:r>
                        <m:sSub>
                          <m:sSubPr>
                            <m:ctrlPr>
                              <a:rPr lang="en-US" sz="2200" i="1">
                                <a:latin typeface="Cambria Math" panose="02040503050406030204" pitchFamily="18" charset="0"/>
                                <a:ea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𝑣</m:t>
                            </m:r>
                          </m:e>
                          <m:sub>
                            <m:r>
                              <a:rPr lang="en-US" sz="2200" i="1">
                                <a:latin typeface="Cambria Math" panose="02040503050406030204" pitchFamily="18" charset="0"/>
                                <a:ea typeface="Cambria Math" panose="02040503050406030204" pitchFamily="18" charset="0"/>
                              </a:rPr>
                              <m:t>𝑛</m:t>
                            </m:r>
                          </m:sub>
                        </m:sSub>
                        <m:sPre>
                          <m:sPrePr>
                            <m:ctrlPr>
                              <a:rPr lang="en-US" sz="2200" i="1">
                                <a:latin typeface="Cambria Math" panose="02040503050406030204" pitchFamily="18" charset="0"/>
                                <a:ea typeface="Cambria Math" panose="02040503050406030204" pitchFamily="18" charset="0"/>
                              </a:rPr>
                            </m:ctrlPr>
                          </m:sPrePr>
                          <m:sub/>
                          <m:sup>
                            <m:r>
                              <a:rPr lang="en-US" sz="2200" i="1">
                                <a:latin typeface="Cambria Math" panose="02040503050406030204" pitchFamily="18" charset="0"/>
                              </a:rPr>
                              <m:t>𝑇</m:t>
                            </m:r>
                          </m:sup>
                          <m:e>
                            <m:sSub>
                              <m:sSubPr>
                                <m:ctrlPr>
                                  <a:rPr lang="en-US" sz="2200" i="1">
                                    <a:latin typeface="Cambria Math" panose="02040503050406030204" pitchFamily="18" charset="0"/>
                                  </a:rPr>
                                </m:ctrlPr>
                              </m:sSubPr>
                              <m:e>
                                <m:r>
                                  <a:rPr lang="en-US" sz="2200" i="1">
                                    <a:latin typeface="Cambria Math" panose="02040503050406030204" pitchFamily="18" charset="0"/>
                                  </a:rPr>
                                  <m:t>𝑣</m:t>
                                </m:r>
                              </m:e>
                              <m:sub>
                                <m:r>
                                  <a:rPr lang="en-US" sz="2200" i="1">
                                    <a:latin typeface="Cambria Math" panose="02040503050406030204" pitchFamily="18" charset="0"/>
                                  </a:rPr>
                                  <m:t>𝑤</m:t>
                                </m:r>
                              </m:sub>
                            </m:sSub>
                          </m:e>
                        </m:sPre>
                      </m:e>
                    </m:d>
                  </m:oMath>
                </a14:m>
                <a:endParaRPr lang="en-US" sz="2200" dirty="0"/>
              </a:p>
            </p:txBody>
          </p:sp>
        </mc:Choice>
        <mc:Fallback xmlns="">
          <p:sp>
            <p:nvSpPr>
              <p:cNvPr id="3" name="Content Placeholder 2">
                <a:extLst>
                  <a:ext uri="{FF2B5EF4-FFF2-40B4-BE49-F238E27FC236}">
                    <a16:creationId xmlns="" xmlns:a16="http://schemas.microsoft.com/office/drawing/2014/main" xmlns:a14="http://schemas.microsoft.com/office/drawing/2010/main" id="{D952F0E0-31D1-4A44-AC6A-844D18CB05E3}"/>
                  </a:ext>
                </a:extLst>
              </p:cNvPr>
              <p:cNvSpPr txBox="1">
                <a:spLocks noRot="1" noChangeAspect="1" noMove="1" noResize="1" noEditPoints="1" noAdjustHandles="1" noChangeArrowheads="1" noChangeShapeType="1" noTextEdit="1"/>
              </p:cNvSpPr>
              <p:nvPr/>
            </p:nvSpPr>
            <p:spPr>
              <a:xfrm>
                <a:off x="406863" y="593035"/>
                <a:ext cx="5819830" cy="2376264"/>
              </a:xfrm>
              <a:prstGeom prst="rect">
                <a:avLst/>
              </a:prstGeom>
              <a:blipFill rotWithShape="0">
                <a:blip r:embed="rId2"/>
                <a:stretch>
                  <a:fillRect l="-1153" t="-2564" r="-524"/>
                </a:stretch>
              </a:blipFill>
            </p:spPr>
            <p:txBody>
              <a:bodyPr/>
              <a:lstStyle/>
              <a:p>
                <a:r>
                  <a:rPr lang="el-GR">
                    <a:noFill/>
                  </a:rPr>
                  <a:t> </a:t>
                </a:r>
              </a:p>
            </p:txBody>
          </p:sp>
        </mc:Fallback>
      </mc:AlternateContent>
      <p:pic>
        <p:nvPicPr>
          <p:cNvPr id="4" name="Picture 3">
            <a:extLst>
              <a:ext uri="{FF2B5EF4-FFF2-40B4-BE49-F238E27FC236}">
                <a16:creationId xmlns:a16="http://schemas.microsoft.com/office/drawing/2014/main" id="{33303982-8149-47BF-B0CB-A27CC797D60C}"/>
              </a:ext>
            </a:extLst>
          </p:cNvPr>
          <p:cNvPicPr>
            <a:picLocks noChangeAspect="1"/>
          </p:cNvPicPr>
          <p:nvPr/>
        </p:nvPicPr>
        <p:blipFill rotWithShape="1">
          <a:blip r:embed="rId3"/>
          <a:srcRect l="3575" t="8786" r="2276" b="6312"/>
          <a:stretch/>
        </p:blipFill>
        <p:spPr>
          <a:xfrm>
            <a:off x="6142739" y="1081569"/>
            <a:ext cx="2681281" cy="1399197"/>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F2C73E4-E2A8-468E-898E-2A42216CB7AE}"/>
                  </a:ext>
                </a:extLst>
              </p:cNvPr>
              <p:cNvSpPr/>
              <p:nvPr/>
            </p:nvSpPr>
            <p:spPr>
              <a:xfrm>
                <a:off x="419691" y="3131632"/>
                <a:ext cx="7056784" cy="969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𝑐</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1</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𝑙𝑒𝑓𝑡</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2</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𝑙𝑒𝑓𝑡</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m:rPr>
                          <m:nor/>
                        </m:rPr>
                        <a:rPr lang="en-US" i="1" dirty="0">
                          <a:solidFill>
                            <a:schemeClr val="tx1">
                              <a:lumMod val="65000"/>
                              <a:lumOff val="35000"/>
                            </a:schemeClr>
                          </a:solidFill>
                          <a:latin typeface="Cambria Math" panose="02040503050406030204" pitchFamily="18" charset="0"/>
                          <a:ea typeface="Cambria Math" panose="02040503050406030204" pitchFamily="18" charset="0"/>
                        </a:rPr>
                        <m:t> </m:t>
                      </m:r>
                      <m:r>
                        <a:rPr lang="en-US" i="1">
                          <a:solidFill>
                            <a:schemeClr val="tx1">
                              <a:lumMod val="65000"/>
                              <a:lumOff val="35000"/>
                            </a:schemeClr>
                          </a:solidFill>
                          <a:latin typeface="Cambria Math" panose="02040503050406030204" pitchFamily="18" charset="0"/>
                          <a:ea typeface="Cambria Math" panose="02040503050406030204" pitchFamily="18" charset="0"/>
                        </a:rPr>
                        <m:t>𝑝</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3</m:t>
                              </m:r>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𝑟𝑖𝑔</m:t>
                          </m:r>
                          <m:r>
                            <a:rPr lang="en-US" i="1">
                              <a:solidFill>
                                <a:schemeClr val="tx1">
                                  <a:lumMod val="65000"/>
                                  <a:lumOff val="35000"/>
                                </a:schemeClr>
                              </a:solidFill>
                              <a:latin typeface="Cambria Math" panose="02040503050406030204" pitchFamily="18" charset="0"/>
                              <a:ea typeface="Cambria Math" panose="02040503050406030204" pitchFamily="18" charset="0"/>
                            </a:rPr>
                            <m:t>h</m:t>
                          </m:r>
                          <m:r>
                            <a:rPr lang="en-US" i="1">
                              <a:solidFill>
                                <a:schemeClr val="tx1">
                                  <a:lumMod val="65000"/>
                                  <a:lumOff val="35000"/>
                                </a:schemeClr>
                              </a:solidFill>
                              <a:latin typeface="Cambria Math" panose="02040503050406030204" pitchFamily="18" charset="0"/>
                              <a:ea typeface="Cambria Math" panose="02040503050406030204" pitchFamily="18" charset="0"/>
                            </a:rPr>
                            <m:t>𝑡</m:t>
                          </m:r>
                        </m:e>
                      </m:d>
                    </m:oMath>
                  </m:oMathPara>
                </a14:m>
                <a:endParaRPr lang="en-US" i="1" dirty="0">
                  <a:solidFill>
                    <a:schemeClr val="tx1">
                      <a:lumMod val="65000"/>
                      <a:lumOff val="35000"/>
                    </a:schemeClr>
                  </a:solidFill>
                  <a:latin typeface="Cambria Math" panose="02040503050406030204" pitchFamily="18" charset="0"/>
                  <a:ea typeface="Cambria Math" panose="02040503050406030204" pitchFamily="18" charset="0"/>
                </a:endParaRPr>
              </a:p>
              <a:p>
                <a:endParaRPr lang="en-US" i="1" dirty="0">
                  <a:solidFill>
                    <a:schemeClr val="tx1">
                      <a:lumMod val="65000"/>
                      <a:lumOff val="35000"/>
                    </a:schemeClr>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1</m:t>
                                  </m:r>
                                </m:e>
                              </m:d>
                            </m:sub>
                          </m:sSub>
                          <m:sPre>
                            <m:sPre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2</m:t>
                                  </m:r>
                                </m:e>
                              </m:d>
                            </m:sub>
                          </m:sSub>
                          <m:sPre>
                            <m:sPre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d>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𝜎</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r>
                            <a:rPr lang="en-US" i="1">
                              <a:solidFill>
                                <a:schemeClr val="tx1">
                                  <a:lumMod val="65000"/>
                                  <a:lumOff val="35000"/>
                                </a:schemeClr>
                              </a:solidFill>
                              <a:latin typeface="Cambria Math" panose="02040503050406030204" pitchFamily="18" charset="0"/>
                              <a:ea typeface="Cambria Math" panose="02040503050406030204" pitchFamily="18" charset="0"/>
                            </a:rPr>
                            <m:t>−</m:t>
                          </m:r>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𝑛</m:t>
                              </m:r>
                              <m:d>
                                <m:d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dPr>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𝑤</m:t>
                                      </m:r>
                                    </m:e>
                                    <m:sub>
                                      <m:r>
                                        <a:rPr lang="en-US" i="1">
                                          <a:solidFill>
                                            <a:schemeClr val="tx1">
                                              <a:lumMod val="65000"/>
                                              <a:lumOff val="35000"/>
                                            </a:schemeClr>
                                          </a:solidFill>
                                          <a:latin typeface="Cambria Math" panose="02040503050406030204" pitchFamily="18" charset="0"/>
                                          <a:ea typeface="Cambria Math" panose="02040503050406030204" pitchFamily="18" charset="0"/>
                                        </a:rPr>
                                        <m:t>2</m:t>
                                      </m:r>
                                    </m:sub>
                                  </m:sSub>
                                  <m:r>
                                    <a:rPr lang="en-US" i="1">
                                      <a:solidFill>
                                        <a:schemeClr val="tx1">
                                          <a:lumMod val="65000"/>
                                          <a:lumOff val="35000"/>
                                        </a:schemeClr>
                                      </a:solidFill>
                                      <a:latin typeface="Cambria Math" panose="02040503050406030204" pitchFamily="18" charset="0"/>
                                      <a:ea typeface="Cambria Math" panose="02040503050406030204" pitchFamily="18" charset="0"/>
                                    </a:rPr>
                                    <m:t>,</m:t>
                                  </m:r>
                                  <m:r>
                                    <a:rPr lang="en-US" i="1">
                                      <a:solidFill>
                                        <a:schemeClr val="tx1">
                                          <a:lumMod val="65000"/>
                                          <a:lumOff val="35000"/>
                                        </a:schemeClr>
                                      </a:solidFill>
                                      <a:latin typeface="Cambria Math" panose="02040503050406030204" pitchFamily="18" charset="0"/>
                                      <a:ea typeface="Cambria Math" panose="02040503050406030204" pitchFamily="18" charset="0"/>
                                    </a:rPr>
                                    <m:t>3</m:t>
                                  </m:r>
                                </m:e>
                              </m:d>
                            </m:sub>
                          </m:sSub>
                          <m:sPre>
                            <m:sPre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PrePr>
                            <m:sub/>
                            <m:sup>
                              <m:r>
                                <a:rPr lang="en-US" i="1">
                                  <a:solidFill>
                                    <a:schemeClr val="tx1">
                                      <a:lumMod val="65000"/>
                                      <a:lumOff val="35000"/>
                                    </a:schemeClr>
                                  </a:solidFill>
                                  <a:latin typeface="Cambria Math" panose="02040503050406030204" pitchFamily="18" charset="0"/>
                                  <a:ea typeface="Cambria Math" panose="02040503050406030204" pitchFamily="18" charset="0"/>
                                </a:rPr>
                                <m:t>𝑇</m:t>
                              </m:r>
                            </m:sup>
                            <m:e>
                              <m:sSub>
                                <m:sSubPr>
                                  <m:ctrlPr>
                                    <a:rPr lang="en-US" i="1">
                                      <a:solidFill>
                                        <a:schemeClr val="tx1">
                                          <a:lumMod val="65000"/>
                                          <a:lumOff val="35000"/>
                                        </a:schemeClr>
                                      </a:solidFill>
                                      <a:latin typeface="Cambria Math" panose="02040503050406030204" pitchFamily="18" charset="0"/>
                                      <a:ea typeface="Cambria Math" panose="02040503050406030204" pitchFamily="18" charset="0"/>
                                    </a:rPr>
                                  </m:ctrlPr>
                                </m:sSubPr>
                                <m:e>
                                  <m:r>
                                    <a:rPr lang="en-US" i="1">
                                      <a:solidFill>
                                        <a:schemeClr val="tx1">
                                          <a:lumMod val="65000"/>
                                          <a:lumOff val="35000"/>
                                        </a:schemeClr>
                                      </a:solidFill>
                                      <a:latin typeface="Cambria Math" panose="02040503050406030204" pitchFamily="18" charset="0"/>
                                      <a:ea typeface="Cambria Math" panose="02040503050406030204" pitchFamily="18" charset="0"/>
                                    </a:rPr>
                                    <m:t>𝑣</m:t>
                                  </m:r>
                                </m:e>
                                <m:sub>
                                  <m:r>
                                    <a:rPr lang="en-US" i="1">
                                      <a:solidFill>
                                        <a:schemeClr val="tx1">
                                          <a:lumMod val="65000"/>
                                          <a:lumOff val="35000"/>
                                        </a:schemeClr>
                                      </a:solidFill>
                                      <a:latin typeface="Cambria Math" panose="02040503050406030204" pitchFamily="18" charset="0"/>
                                      <a:ea typeface="Cambria Math" panose="02040503050406030204" pitchFamily="18" charset="0"/>
                                    </a:rPr>
                                    <m:t>𝑤</m:t>
                                  </m:r>
                                </m:sub>
                              </m:sSub>
                            </m:e>
                          </m:sPre>
                        </m:e>
                      </m:d>
                    </m:oMath>
                  </m:oMathPara>
                </a14:m>
                <a:endParaRPr lang="en-US" i="1" dirty="0">
                  <a:solidFill>
                    <a:schemeClr val="tx1">
                      <a:lumMod val="65000"/>
                      <a:lumOff val="35000"/>
                    </a:schemeClr>
                  </a:solidFill>
                  <a:latin typeface="Cambria Math" panose="02040503050406030204" pitchFamily="18" charset="0"/>
                  <a:ea typeface="Cambria Math" panose="02040503050406030204" pitchFamily="18" charset="0"/>
                </a:endParaRPr>
              </a:p>
            </p:txBody>
          </p:sp>
        </mc:Choice>
        <mc:Fallback xmlns="">
          <p:sp>
            <p:nvSpPr>
              <p:cNvPr id="5" name="Rectangle 4">
                <a:extLst>
                  <a:ext uri="{FF2B5EF4-FFF2-40B4-BE49-F238E27FC236}">
                    <a16:creationId xmlns="" xmlns:a16="http://schemas.microsoft.com/office/drawing/2014/main" xmlns:a14="http://schemas.microsoft.com/office/drawing/2010/main" id="{1F2C73E4-E2A8-468E-898E-2A42216CB7AE}"/>
                  </a:ext>
                </a:extLst>
              </p:cNvPr>
              <p:cNvSpPr>
                <a:spLocks noRot="1" noChangeAspect="1" noMove="1" noResize="1" noEditPoints="1" noAdjustHandles="1" noChangeArrowheads="1" noChangeShapeType="1" noTextEdit="1"/>
              </p:cNvSpPr>
              <p:nvPr/>
            </p:nvSpPr>
            <p:spPr>
              <a:xfrm>
                <a:off x="419691" y="3131632"/>
                <a:ext cx="7056784" cy="969368"/>
              </a:xfrm>
              <a:prstGeom prst="rect">
                <a:avLst/>
              </a:prstGeom>
              <a:blipFill rotWithShape="0">
                <a:blip r:embed="rId4"/>
                <a:stretch>
                  <a:fillRect/>
                </a:stretch>
              </a:blipFill>
            </p:spPr>
            <p:txBody>
              <a:bodyPr/>
              <a:lstStyle/>
              <a:p>
                <a:r>
                  <a:rPr lang="el-GR">
                    <a:noFill/>
                  </a:rPr>
                  <a:t> </a:t>
                </a:r>
              </a:p>
            </p:txBody>
          </p:sp>
        </mc:Fallback>
      </mc:AlternateContent>
      <p:sp>
        <p:nvSpPr>
          <p:cNvPr id="6" name="TextBox 5"/>
          <p:cNvSpPr txBox="1"/>
          <p:nvPr/>
        </p:nvSpPr>
        <p:spPr>
          <a:xfrm>
            <a:off x="422640" y="4754090"/>
            <a:ext cx="7824717" cy="1323439"/>
          </a:xfrm>
          <a:prstGeom prst="rect">
            <a:avLst/>
          </a:prstGeom>
          <a:noFill/>
        </p:spPr>
        <p:txBody>
          <a:bodyPr wrap="square" rtlCol="0">
            <a:spAutoFit/>
          </a:bodyPr>
          <a:lstStyle/>
          <a:p>
            <a:r>
              <a:rPr lang="en-US" sz="2000" dirty="0"/>
              <a:t>Complexity improved even further using a </a:t>
            </a:r>
            <a:r>
              <a:rPr lang="en-US" sz="2000" dirty="0">
                <a:solidFill>
                  <a:schemeClr val="tx2">
                    <a:lumMod val="60000"/>
                    <a:lumOff val="40000"/>
                  </a:schemeClr>
                </a:solidFill>
              </a:rPr>
              <a:t>Huffman tree</a:t>
            </a:r>
            <a:r>
              <a:rPr lang="en-US" sz="2000" dirty="0"/>
              <a:t>: </a:t>
            </a:r>
          </a:p>
          <a:p>
            <a:pPr marL="342900" indent="-342900">
              <a:buFont typeface="Wingdings" panose="05000000000000000000" pitchFamily="2" charset="2"/>
              <a:buChar char="§"/>
            </a:pPr>
            <a:r>
              <a:rPr lang="en-US" sz="2000" dirty="0"/>
              <a:t>Designed to compress binary code of a given text. </a:t>
            </a:r>
          </a:p>
          <a:p>
            <a:pPr marL="342900" indent="-342900">
              <a:buFont typeface="Wingdings" panose="05000000000000000000" pitchFamily="2" charset="2"/>
              <a:buChar char="§"/>
            </a:pPr>
            <a:r>
              <a:rPr lang="en-US" sz="2000" dirty="0"/>
              <a:t>A full binary suffix tree that guarantees a minimal average weighted path length when some words are frequently used.</a:t>
            </a:r>
          </a:p>
        </p:txBody>
      </p:sp>
    </p:spTree>
    <p:extLst>
      <p:ext uri="{BB962C8B-B14F-4D97-AF65-F5344CB8AC3E}">
        <p14:creationId xmlns:p14="http://schemas.microsoft.com/office/powerpoint/2010/main" val="290856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chemeClr val="accent6">
                    <a:lumMod val="75000"/>
                  </a:schemeClr>
                </a:solidFill>
              </a:rPr>
              <a:t>Negative Sampling</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71</a:t>
            </a:fld>
            <a:endParaRPr lang="el-GR"/>
          </a:p>
        </p:txBody>
      </p:sp>
      <p:pic>
        <p:nvPicPr>
          <p:cNvPr id="5" name="Shape 114"/>
          <p:cNvPicPr preferRelativeResize="0"/>
          <p:nvPr/>
        </p:nvPicPr>
        <p:blipFill rotWithShape="1">
          <a:blip r:embed="rId2">
            <a:alphaModFix/>
          </a:blip>
          <a:srcRect r="7415"/>
          <a:stretch/>
        </p:blipFill>
        <p:spPr>
          <a:xfrm>
            <a:off x="1475656" y="3501008"/>
            <a:ext cx="4950000" cy="1333500"/>
          </a:xfrm>
          <a:prstGeom prst="rect">
            <a:avLst/>
          </a:prstGeom>
          <a:noFill/>
          <a:ln>
            <a:noFill/>
          </a:ln>
        </p:spPr>
      </p:pic>
      <p:sp>
        <p:nvSpPr>
          <p:cNvPr id="6" name="TextBox 5"/>
          <p:cNvSpPr txBox="1"/>
          <p:nvPr/>
        </p:nvSpPr>
        <p:spPr>
          <a:xfrm>
            <a:off x="683568" y="1412776"/>
            <a:ext cx="7056784" cy="1631216"/>
          </a:xfrm>
          <a:prstGeom prst="rect">
            <a:avLst/>
          </a:prstGeom>
          <a:noFill/>
        </p:spPr>
        <p:txBody>
          <a:bodyPr wrap="square" rtlCol="0">
            <a:spAutoFit/>
          </a:bodyPr>
          <a:lstStyle/>
          <a:p>
            <a:pPr marL="342900" indent="-342900">
              <a:spcBef>
                <a:spcPts val="0"/>
              </a:spcBef>
              <a:buSzPct val="100000"/>
              <a:buFont typeface="Wingdings" panose="05000000000000000000" pitchFamily="2" charset="2"/>
              <a:buChar char="§"/>
            </a:pPr>
            <a:r>
              <a:rPr lang="en-US" sz="2000" dirty="0">
                <a:sym typeface="Times New Roman"/>
              </a:rPr>
              <a:t>For each positive example we draw </a:t>
            </a:r>
            <a:r>
              <a:rPr lang="en-US" sz="2000" b="1" i="1" dirty="0">
                <a:solidFill>
                  <a:schemeClr val="tx2">
                    <a:lumMod val="60000"/>
                    <a:lumOff val="40000"/>
                  </a:schemeClr>
                </a:solidFill>
                <a:sym typeface="Times New Roman"/>
              </a:rPr>
              <a:t>K</a:t>
            </a:r>
            <a:r>
              <a:rPr lang="en-US" sz="2000" b="1" dirty="0">
                <a:sym typeface="Times New Roman"/>
              </a:rPr>
              <a:t> </a:t>
            </a:r>
            <a:r>
              <a:rPr lang="en-US" sz="2000" i="1" dirty="0">
                <a:solidFill>
                  <a:schemeClr val="tx2">
                    <a:lumMod val="60000"/>
                    <a:lumOff val="40000"/>
                  </a:schemeClr>
                </a:solidFill>
                <a:sym typeface="Times New Roman"/>
              </a:rPr>
              <a:t>negative examples</a:t>
            </a:r>
            <a:r>
              <a:rPr lang="en-US" sz="2000" b="1" dirty="0">
                <a:sym typeface="Times New Roman"/>
              </a:rPr>
              <a:t>.</a:t>
            </a:r>
          </a:p>
          <a:p>
            <a:pPr marL="342900" indent="-342900">
              <a:spcBef>
                <a:spcPts val="0"/>
              </a:spcBef>
              <a:buSzPct val="100000"/>
              <a:buFont typeface="Wingdings" panose="05000000000000000000" pitchFamily="2" charset="2"/>
              <a:buChar char="§"/>
            </a:pPr>
            <a:endParaRPr lang="en-US" sz="2000" dirty="0">
              <a:sym typeface="Times New Roman"/>
            </a:endParaRPr>
          </a:p>
          <a:p>
            <a:pPr marL="342900" indent="-342900">
              <a:spcBef>
                <a:spcPts val="0"/>
              </a:spcBef>
              <a:buSzPct val="100000"/>
              <a:buFont typeface="Wingdings" panose="05000000000000000000" pitchFamily="2" charset="2"/>
              <a:buChar char="§"/>
            </a:pPr>
            <a:r>
              <a:rPr lang="en-US" sz="2000" dirty="0">
                <a:sym typeface="Times New Roman"/>
              </a:rPr>
              <a:t>The negative examples are drawn according to the unigram distribution of the data</a:t>
            </a:r>
          </a:p>
          <a:p>
            <a:pPr marL="342900" indent="-342900">
              <a:buFont typeface="Wingdings" panose="05000000000000000000" pitchFamily="2" charset="2"/>
              <a:buChar char="§"/>
            </a:pPr>
            <a:endParaRPr lang="el-GR" sz="2000" dirty="0"/>
          </a:p>
        </p:txBody>
      </p:sp>
    </p:spTree>
    <p:extLst>
      <p:ext uri="{BB962C8B-B14F-4D97-AF65-F5344CB8AC3E}">
        <p14:creationId xmlns:p14="http://schemas.microsoft.com/office/powerpoint/2010/main" val="89894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72</a:t>
            </a:fld>
            <a:endParaRPr lang="el-GR"/>
          </a:p>
        </p:txBody>
      </p:sp>
      <mc:AlternateContent xmlns:mc="http://schemas.openxmlformats.org/markup-compatibility/2006" xmlns:a14="http://schemas.microsoft.com/office/drawing/2010/main">
        <mc:Choice Requires="a14">
          <p:sp>
            <p:nvSpPr>
              <p:cNvPr id="9" name="Shape 119"/>
              <p:cNvSpPr txBox="1">
                <a:spLocks/>
              </p:cNvSpPr>
              <p:nvPr/>
            </p:nvSpPr>
            <p:spPr>
              <a:xfrm>
                <a:off x="224767" y="-87237"/>
                <a:ext cx="8496944" cy="3384376"/>
              </a:xfrm>
              <a:prstGeom prst="rect">
                <a:avLst/>
              </a:prstGeom>
              <a:ln>
                <a:noFill/>
              </a:ln>
            </p:spPr>
            <p:txBody>
              <a:bodyPr vert="horz" lIns="91433" tIns="91433" rIns="91433" bIns="91433"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598" indent="0">
                  <a:spcBef>
                    <a:spcPts val="0"/>
                  </a:spcBef>
                  <a:buSzPct val="100000"/>
                  <a:buNone/>
                </a:pPr>
                <a14:m>
                  <m:oMath xmlns:m="http://schemas.openxmlformats.org/officeDocument/2006/math">
                    <m:r>
                      <m:rPr>
                        <m:sty m:val="p"/>
                      </m:rPr>
                      <a:rPr lang="en-US" sz="2000" smtClean="0">
                        <a:solidFill>
                          <a:schemeClr val="tx2">
                            <a:lumMod val="60000"/>
                            <a:lumOff val="40000"/>
                          </a:schemeClr>
                        </a:solidFill>
                        <a:latin typeface="Cambria Math" panose="02040503050406030204" pitchFamily="18" charset="0"/>
                        <a:sym typeface="Times New Roman"/>
                      </a:rPr>
                      <m:t>p</m:t>
                    </m:r>
                    <m:d>
                      <m:dPr>
                        <m:ctrlPr>
                          <a:rPr lang="ar-AE" sz="2000" i="1">
                            <a:solidFill>
                              <a:schemeClr val="tx2">
                                <a:lumMod val="60000"/>
                                <a:lumOff val="40000"/>
                              </a:schemeClr>
                            </a:solidFill>
                            <a:latin typeface="Cambria Math" panose="02040503050406030204" pitchFamily="18" charset="0"/>
                            <a:sym typeface="Times New Roman"/>
                          </a:rPr>
                        </m:ctrlPr>
                      </m:dPr>
                      <m:e>
                        <m:r>
                          <a:rPr lang="ar-AE" sz="2000">
                            <a:solidFill>
                              <a:schemeClr val="tx2">
                                <a:lumMod val="60000"/>
                                <a:lumOff val="40000"/>
                              </a:schemeClr>
                            </a:solidFill>
                            <a:latin typeface="Cambria Math" panose="02040503050406030204" pitchFamily="18" charset="0"/>
                            <a:sym typeface="Times New Roman"/>
                          </a:rPr>
                          <m:t>𝐷</m:t>
                        </m:r>
                        <m:r>
                          <a:rPr lang="ar-AE" sz="2000">
                            <a:solidFill>
                              <a:schemeClr val="tx2">
                                <a:lumMod val="60000"/>
                                <a:lumOff val="40000"/>
                              </a:schemeClr>
                            </a:solidFill>
                            <a:latin typeface="Cambria Math" panose="02040503050406030204" pitchFamily="18" charset="0"/>
                            <a:sym typeface="Times New Roman"/>
                          </a:rPr>
                          <m:t>=</m:t>
                        </m:r>
                        <m:r>
                          <a:rPr lang="ar-AE" sz="2000">
                            <a:solidFill>
                              <a:schemeClr val="tx2">
                                <a:lumMod val="60000"/>
                                <a:lumOff val="40000"/>
                              </a:schemeClr>
                            </a:solidFill>
                            <a:latin typeface="Cambria Math" panose="02040503050406030204" pitchFamily="18" charset="0"/>
                            <a:sym typeface="Times New Roman"/>
                          </a:rPr>
                          <m:t>1</m:t>
                        </m:r>
                        <m:r>
                          <a:rPr lang="ar-AE" sz="2000">
                            <a:solidFill>
                              <a:schemeClr val="tx2">
                                <a:lumMod val="60000"/>
                                <a:lumOff val="40000"/>
                              </a:schemeClr>
                            </a:solidFill>
                            <a:latin typeface="Cambria Math" panose="02040503050406030204" pitchFamily="18" charset="0"/>
                            <a:sym typeface="Times New Roman"/>
                          </a:rPr>
                          <m:t>|</m:t>
                        </m:r>
                        <m:r>
                          <a:rPr lang="ar-AE" sz="2000">
                            <a:solidFill>
                              <a:schemeClr val="tx2">
                                <a:lumMod val="60000"/>
                                <a:lumOff val="40000"/>
                              </a:schemeClr>
                            </a:solidFill>
                            <a:latin typeface="Cambria Math" panose="02040503050406030204" pitchFamily="18" charset="0"/>
                            <a:sym typeface="Times New Roman"/>
                          </a:rPr>
                          <m:t>𝑤</m:t>
                        </m:r>
                        <m:r>
                          <a:rPr lang="ar-AE" sz="2000">
                            <a:solidFill>
                              <a:schemeClr val="tx2">
                                <a:lumMod val="60000"/>
                                <a:lumOff val="40000"/>
                              </a:schemeClr>
                            </a:solidFill>
                            <a:latin typeface="Cambria Math" panose="02040503050406030204" pitchFamily="18" charset="0"/>
                            <a:sym typeface="Times New Roman"/>
                          </a:rPr>
                          <m:t>,</m:t>
                        </m:r>
                        <m:r>
                          <a:rPr lang="ar-AE" sz="2000">
                            <a:solidFill>
                              <a:schemeClr val="tx2">
                                <a:lumMod val="60000"/>
                                <a:lumOff val="40000"/>
                              </a:schemeClr>
                            </a:solidFill>
                            <a:latin typeface="Cambria Math" panose="02040503050406030204" pitchFamily="18" charset="0"/>
                            <a:sym typeface="Times New Roman"/>
                          </a:rPr>
                          <m:t>𝑐</m:t>
                        </m:r>
                      </m:e>
                    </m:d>
                  </m:oMath>
                </a14:m>
                <a:r>
                  <a:rPr lang="ar-AE" sz="2000" dirty="0">
                    <a:sym typeface="Times New Roman"/>
                  </a:rPr>
                  <a:t> </a:t>
                </a:r>
                <a:r>
                  <a:rPr lang="en-US" sz="2000" dirty="0">
                    <a:sym typeface="Times New Roman"/>
                  </a:rPr>
                  <a:t>is the probability that </a:t>
                </a:r>
                <a14:m>
                  <m:oMath xmlns:m="http://schemas.openxmlformats.org/officeDocument/2006/math">
                    <m:d>
                      <m:dPr>
                        <m:ctrlPr>
                          <a:rPr lang="ar-AE" sz="2000" i="1" smtClean="0">
                            <a:latin typeface="Cambria Math" panose="02040503050406030204" pitchFamily="18" charset="0"/>
                            <a:sym typeface="Times New Roman"/>
                          </a:rPr>
                        </m:ctrlPr>
                      </m:dPr>
                      <m:e>
                        <m:r>
                          <a:rPr lang="ar-AE" sz="2000">
                            <a:latin typeface="Cambria Math" panose="02040503050406030204" pitchFamily="18" charset="0"/>
                            <a:sym typeface="Times New Roman"/>
                          </a:rPr>
                          <m:t>𝑤</m:t>
                        </m:r>
                        <m:r>
                          <a:rPr lang="ar-AE" sz="2000">
                            <a:latin typeface="Cambria Math" panose="02040503050406030204" pitchFamily="18" charset="0"/>
                            <a:sym typeface="Times New Roman"/>
                          </a:rPr>
                          <m:t>,</m:t>
                        </m:r>
                        <m:r>
                          <a:rPr lang="ar-AE" sz="2000">
                            <a:latin typeface="Cambria Math" panose="02040503050406030204" pitchFamily="18" charset="0"/>
                            <a:sym typeface="Times New Roman"/>
                          </a:rPr>
                          <m:t>𝑐</m:t>
                        </m:r>
                      </m:e>
                    </m:d>
                    <m:r>
                      <a:rPr lang="ar-AE" sz="2000">
                        <a:latin typeface="Cambria Math" panose="02040503050406030204" pitchFamily="18" charset="0"/>
                        <a:sym typeface="Times New Roman"/>
                      </a:rPr>
                      <m:t>∈</m:t>
                    </m:r>
                    <m:r>
                      <a:rPr lang="ar-AE" sz="2000">
                        <a:latin typeface="Cambria Math" panose="02040503050406030204" pitchFamily="18" charset="0"/>
                        <a:sym typeface="Times New Roman"/>
                      </a:rPr>
                      <m:t>𝐷</m:t>
                    </m:r>
                    <m:r>
                      <a:rPr lang="ar-AE" sz="2000">
                        <a:latin typeface="Cambria Math" panose="02040503050406030204" pitchFamily="18" charset="0"/>
                        <a:sym typeface="Times New Roman"/>
                      </a:rPr>
                      <m:t>.</m:t>
                    </m:r>
                  </m:oMath>
                </a14:m>
                <a:r>
                  <a:rPr lang="ar-AE" sz="2000" dirty="0">
                    <a:sym typeface="Times New Roman"/>
                  </a:rPr>
                  <a:t>                     </a:t>
                </a:r>
                <a:endParaRPr lang="en-US" sz="2000" dirty="0">
                  <a:sym typeface="Times New Roman"/>
                </a:endParaRPr>
              </a:p>
              <a:p>
                <a:pPr marL="101598" indent="0">
                  <a:spcBef>
                    <a:spcPts val="0"/>
                  </a:spcBef>
                  <a:buSzPct val="100000"/>
                  <a:buNone/>
                </a:pPr>
                <a:endParaRPr lang="en-US" sz="2000" dirty="0">
                  <a:sym typeface="Times New Roman"/>
                </a:endParaRPr>
              </a:p>
              <a:p>
                <a:pPr marL="101598" indent="0">
                  <a:spcBef>
                    <a:spcPts val="0"/>
                  </a:spcBef>
                  <a:buSzPct val="100000"/>
                  <a:buNone/>
                </a:pPr>
                <a14:m>
                  <m:oMath xmlns:m="http://schemas.openxmlformats.org/officeDocument/2006/math">
                    <m:r>
                      <m:rPr>
                        <m:sty m:val="p"/>
                      </m:rPr>
                      <a:rPr lang="en-US" sz="2000" smtClean="0">
                        <a:solidFill>
                          <a:schemeClr val="tx2">
                            <a:lumMod val="60000"/>
                            <a:lumOff val="40000"/>
                          </a:schemeClr>
                        </a:solidFill>
                        <a:latin typeface="Cambria Math" panose="02040503050406030204" pitchFamily="18" charset="0"/>
                        <a:sym typeface="Times New Roman"/>
                      </a:rPr>
                      <m:t>p</m:t>
                    </m:r>
                    <m:d>
                      <m:dPr>
                        <m:ctrlPr>
                          <a:rPr lang="en-US" sz="2000" i="1">
                            <a:solidFill>
                              <a:schemeClr val="tx2">
                                <a:lumMod val="60000"/>
                                <a:lumOff val="40000"/>
                              </a:schemeClr>
                            </a:solidFill>
                            <a:latin typeface="Cambria Math" panose="02040503050406030204" pitchFamily="18" charset="0"/>
                            <a:sym typeface="Times New Roman"/>
                          </a:rPr>
                        </m:ctrlPr>
                      </m:dPr>
                      <m:e>
                        <m:r>
                          <a:rPr lang="en-US" sz="2000">
                            <a:solidFill>
                              <a:schemeClr val="tx2">
                                <a:lumMod val="60000"/>
                                <a:lumOff val="40000"/>
                              </a:schemeClr>
                            </a:solidFill>
                            <a:latin typeface="Cambria Math" panose="02040503050406030204" pitchFamily="18" charset="0"/>
                            <a:sym typeface="Times New Roman"/>
                          </a:rPr>
                          <m:t>𝐷</m:t>
                        </m:r>
                        <m:r>
                          <a:rPr lang="en-US" sz="2000">
                            <a:solidFill>
                              <a:schemeClr val="tx2">
                                <a:lumMod val="60000"/>
                                <a:lumOff val="40000"/>
                              </a:schemeClr>
                            </a:solidFill>
                            <a:latin typeface="Cambria Math" panose="02040503050406030204" pitchFamily="18" charset="0"/>
                            <a:sym typeface="Times New Roman"/>
                          </a:rPr>
                          <m:t>=</m:t>
                        </m:r>
                        <m:r>
                          <a:rPr lang="en-US" sz="2000">
                            <a:solidFill>
                              <a:schemeClr val="tx2">
                                <a:lumMod val="60000"/>
                                <a:lumOff val="40000"/>
                              </a:schemeClr>
                            </a:solidFill>
                            <a:latin typeface="Cambria Math" panose="02040503050406030204" pitchFamily="18" charset="0"/>
                            <a:sym typeface="Times New Roman"/>
                          </a:rPr>
                          <m:t>0</m:t>
                        </m:r>
                        <m:r>
                          <a:rPr lang="en-US" sz="2000">
                            <a:solidFill>
                              <a:schemeClr val="tx2">
                                <a:lumMod val="60000"/>
                                <a:lumOff val="40000"/>
                              </a:schemeClr>
                            </a:solidFill>
                            <a:latin typeface="Cambria Math" panose="02040503050406030204" pitchFamily="18" charset="0"/>
                            <a:sym typeface="Times New Roman"/>
                          </a:rPr>
                          <m:t>|</m:t>
                        </m:r>
                        <m:r>
                          <a:rPr lang="en-US" sz="2000">
                            <a:solidFill>
                              <a:schemeClr val="tx2">
                                <a:lumMod val="60000"/>
                                <a:lumOff val="40000"/>
                              </a:schemeClr>
                            </a:solidFill>
                            <a:latin typeface="Cambria Math" panose="02040503050406030204" pitchFamily="18" charset="0"/>
                            <a:sym typeface="Times New Roman"/>
                          </a:rPr>
                          <m:t>𝑤</m:t>
                        </m:r>
                        <m:r>
                          <a:rPr lang="en-US" sz="2000">
                            <a:solidFill>
                              <a:schemeClr val="tx2">
                                <a:lumMod val="60000"/>
                                <a:lumOff val="40000"/>
                              </a:schemeClr>
                            </a:solidFill>
                            <a:latin typeface="Cambria Math" panose="02040503050406030204" pitchFamily="18" charset="0"/>
                            <a:sym typeface="Times New Roman"/>
                          </a:rPr>
                          <m:t>,</m:t>
                        </m:r>
                        <m:r>
                          <a:rPr lang="en-US" sz="2000">
                            <a:solidFill>
                              <a:schemeClr val="tx2">
                                <a:lumMod val="60000"/>
                                <a:lumOff val="40000"/>
                              </a:schemeClr>
                            </a:solidFill>
                            <a:latin typeface="Cambria Math" panose="02040503050406030204" pitchFamily="18" charset="0"/>
                            <a:sym typeface="Times New Roman"/>
                          </a:rPr>
                          <m:t>𝑐</m:t>
                        </m:r>
                      </m:e>
                    </m:d>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1</m:t>
                    </m:r>
                    <m:r>
                      <a:rPr lang="en-US" sz="2000">
                        <a:latin typeface="Cambria Math" panose="02040503050406030204" pitchFamily="18" charset="0"/>
                        <a:sym typeface="Times New Roman"/>
                      </a:rPr>
                      <m:t>−</m:t>
                    </m:r>
                    <m:r>
                      <m:rPr>
                        <m:sty m:val="p"/>
                      </m:rPr>
                      <a:rPr lang="en-US" sz="2000">
                        <a:latin typeface="Cambria Math" panose="02040503050406030204" pitchFamily="18" charset="0"/>
                        <a:sym typeface="Times New Roman"/>
                      </a:rPr>
                      <m:t>p</m:t>
                    </m:r>
                    <m:d>
                      <m:dPr>
                        <m:ctrlPr>
                          <a:rPr lang="en-US" sz="2000" i="1">
                            <a:latin typeface="Cambria Math" panose="02040503050406030204" pitchFamily="18" charset="0"/>
                            <a:sym typeface="Times New Roman"/>
                          </a:rPr>
                        </m:ctrlPr>
                      </m:dPr>
                      <m:e>
                        <m:r>
                          <a:rPr lang="en-US" sz="2000">
                            <a:latin typeface="Cambria Math" panose="02040503050406030204" pitchFamily="18" charset="0"/>
                            <a:sym typeface="Times New Roman"/>
                          </a:rPr>
                          <m:t>𝐷</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1</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e>
                    </m:d>
                  </m:oMath>
                </a14:m>
                <a:r>
                  <a:rPr lang="en" sz="2000" dirty="0">
                    <a:sym typeface="Times New Roman"/>
                  </a:rPr>
                  <a:t> is the probability that </a:t>
                </a:r>
                <a14:m>
                  <m:oMath xmlns:m="http://schemas.openxmlformats.org/officeDocument/2006/math">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r>
                      <a:rPr lang="en-US" sz="2000">
                        <a:latin typeface="Cambria Math" panose="02040503050406030204" pitchFamily="18" charset="0"/>
                        <a:sym typeface="Times New Roman"/>
                      </a:rPr>
                      <m:t>)∉</m:t>
                    </m:r>
                    <m:r>
                      <m:rPr>
                        <m:sty m:val="p"/>
                      </m:rPr>
                      <a:rPr lang="en-US" sz="2000" dirty="0">
                        <a:latin typeface="Cambria Math" panose="02040503050406030204" pitchFamily="18" charset="0"/>
                        <a:sym typeface="Times New Roman"/>
                      </a:rPr>
                      <m:t>D</m:t>
                    </m:r>
                  </m:oMath>
                </a14:m>
                <a:r>
                  <a:rPr lang="en" sz="2000" dirty="0">
                    <a:sym typeface="Times New Roman"/>
                  </a:rPr>
                  <a:t>.</a:t>
                </a:r>
              </a:p>
              <a:p>
                <a:pPr marL="609585" indent="-507987">
                  <a:spcBef>
                    <a:spcPts val="0"/>
                  </a:spcBef>
                  <a:buSzPct val="100000"/>
                </a:pPr>
                <a:endParaRPr lang="en" sz="2000" dirty="0">
                  <a:sym typeface="Times New Roman"/>
                </a:endParaRPr>
              </a:p>
              <a:p>
                <a:pPr marL="101598" indent="0">
                  <a:spcBef>
                    <a:spcPts val="0"/>
                  </a:spcBef>
                  <a:buSzPct val="100000"/>
                  <a:buNone/>
                </a:pPr>
                <a:r>
                  <a:rPr lang="en-US" sz="2000" dirty="0">
                    <a:sym typeface="Times New Roman"/>
                  </a:rPr>
                  <a:t>For negative samples: </a:t>
                </a:r>
                <a14:m>
                  <m:oMath xmlns:m="http://schemas.openxmlformats.org/officeDocument/2006/math">
                    <m:r>
                      <a:rPr lang="en-US" sz="2000">
                        <a:latin typeface="Cambria Math" panose="02040503050406030204" pitchFamily="18" charset="0"/>
                        <a:sym typeface="Times New Roman"/>
                      </a:rPr>
                      <m:t>𝑝</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𝐷</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1</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r>
                      <a:rPr lang="en-US" sz="2000">
                        <a:latin typeface="Cambria Math" panose="02040503050406030204" pitchFamily="18" charset="0"/>
                        <a:sym typeface="Times New Roman"/>
                      </a:rPr>
                      <m:t>)</m:t>
                    </m:r>
                  </m:oMath>
                </a14:m>
                <a:r>
                  <a:rPr lang="en" sz="2000" dirty="0">
                    <a:sym typeface="Times New Roman"/>
                  </a:rPr>
                  <a:t> must be low ⇒  </a:t>
                </a:r>
                <a14:m>
                  <m:oMath xmlns:m="http://schemas.openxmlformats.org/officeDocument/2006/math">
                    <m:r>
                      <a:rPr lang="en-US" sz="2000">
                        <a:latin typeface="Cambria Math" panose="02040503050406030204" pitchFamily="18" charset="0"/>
                        <a:sym typeface="Times New Roman"/>
                      </a:rPr>
                      <m:t>𝑝</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𝐷</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0</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𝑤</m:t>
                    </m:r>
                    <m:r>
                      <a:rPr lang="en-US" sz="2000">
                        <a:latin typeface="Cambria Math" panose="02040503050406030204" pitchFamily="18" charset="0"/>
                        <a:sym typeface="Times New Roman"/>
                      </a:rPr>
                      <m:t>,</m:t>
                    </m:r>
                    <m:r>
                      <a:rPr lang="en-US" sz="2000">
                        <a:latin typeface="Cambria Math" panose="02040503050406030204" pitchFamily="18" charset="0"/>
                        <a:sym typeface="Times New Roman"/>
                      </a:rPr>
                      <m:t>𝑐</m:t>
                    </m:r>
                    <m:r>
                      <a:rPr lang="en-US" sz="2000">
                        <a:latin typeface="Cambria Math" panose="02040503050406030204" pitchFamily="18" charset="0"/>
                        <a:sym typeface="Times New Roman"/>
                      </a:rPr>
                      <m:t>)</m:t>
                    </m:r>
                  </m:oMath>
                </a14:m>
                <a:r>
                  <a:rPr lang="en" sz="2000" dirty="0"/>
                  <a:t> wi</a:t>
                </a:r>
                <a:r>
                  <a:rPr lang="en" sz="2000" dirty="0">
                    <a:sym typeface="Times New Roman"/>
                  </a:rPr>
                  <a:t>ll be high.</a:t>
                </a:r>
                <a:endParaRPr lang="ar-AE" sz="2000" dirty="0">
                  <a:sym typeface="Times New Roman"/>
                </a:endParaRPr>
              </a:p>
              <a:p>
                <a:pPr marL="609585" indent="-507987">
                  <a:spcBef>
                    <a:spcPts val="0"/>
                  </a:spcBef>
                  <a:buSzPct val="100000"/>
                </a:pPr>
                <a:endParaRPr lang="en-US" sz="2000" dirty="0">
                  <a:sym typeface="Times New Roman"/>
                </a:endParaRPr>
              </a:p>
              <a:p>
                <a:pPr marL="609585" indent="-507987">
                  <a:spcBef>
                    <a:spcPts val="0"/>
                  </a:spcBef>
                  <a:buSzPct val="100000"/>
                </a:pPr>
                <a:endParaRPr lang="en" sz="2000" dirty="0">
                  <a:sym typeface="Times New Roman"/>
                </a:endParaRPr>
              </a:p>
            </p:txBody>
          </p:sp>
        </mc:Choice>
        <mc:Fallback xmlns="">
          <p:sp>
            <p:nvSpPr>
              <p:cNvPr id="9" name="Shape 119"/>
              <p:cNvSpPr txBox="1">
                <a:spLocks noRot="1" noChangeAspect="1" noMove="1" noResize="1" noEditPoints="1" noAdjustHandles="1" noChangeArrowheads="1" noChangeShapeType="1" noTextEdit="1"/>
              </p:cNvSpPr>
              <p:nvPr/>
            </p:nvSpPr>
            <p:spPr>
              <a:xfrm>
                <a:off x="224767" y="-87237"/>
                <a:ext cx="8496944" cy="3384376"/>
              </a:xfrm>
              <a:prstGeom prst="rect">
                <a:avLst/>
              </a:prstGeom>
              <a:blipFill rotWithShape="0">
                <a:blip r:embed="rId2"/>
                <a:stretch>
                  <a:fillRect/>
                </a:stretch>
              </a:blipFill>
              <a:ln>
                <a:noFill/>
              </a:ln>
            </p:spPr>
            <p:txBody>
              <a:bodyPr/>
              <a:lstStyle/>
              <a:p>
                <a:r>
                  <a:rPr lang="el-GR">
                    <a:noFill/>
                  </a:rPr>
                  <a:t> </a:t>
                </a:r>
              </a:p>
            </p:txBody>
          </p:sp>
        </mc:Fallback>
      </mc:AlternateContent>
      <p:pic>
        <p:nvPicPr>
          <p:cNvPr id="10" name="Shape 141"/>
          <p:cNvPicPr preferRelativeResize="0"/>
          <p:nvPr/>
        </p:nvPicPr>
        <p:blipFill rotWithShape="1">
          <a:blip r:embed="rId3">
            <a:alphaModFix/>
          </a:blip>
          <a:srcRect l="3228" r="20800" b="80204"/>
          <a:stretch/>
        </p:blipFill>
        <p:spPr>
          <a:xfrm>
            <a:off x="350216" y="2516458"/>
            <a:ext cx="7512032" cy="923532"/>
          </a:xfrm>
          <a:prstGeom prst="rect">
            <a:avLst/>
          </a:prstGeom>
          <a:noFill/>
          <a:ln>
            <a:noFill/>
          </a:ln>
        </p:spPr>
      </p:pic>
      <p:grpSp>
        <p:nvGrpSpPr>
          <p:cNvPr id="11" name="Shape 142"/>
          <p:cNvGrpSpPr/>
          <p:nvPr/>
        </p:nvGrpSpPr>
        <p:grpSpPr>
          <a:xfrm>
            <a:off x="354965" y="3624850"/>
            <a:ext cx="7982535" cy="923467"/>
            <a:chOff x="1705789" y="2556373"/>
            <a:chExt cx="6735180" cy="875601"/>
          </a:xfrm>
        </p:grpSpPr>
        <p:pic>
          <p:nvPicPr>
            <p:cNvPr id="12" name="Shape 143"/>
            <p:cNvPicPr preferRelativeResize="0"/>
            <p:nvPr/>
          </p:nvPicPr>
          <p:blipFill rotWithShape="1">
            <a:blip r:embed="rId4">
              <a:alphaModFix/>
            </a:blip>
            <a:srcRect l="15025" t="62651" r="4665"/>
            <a:stretch/>
          </p:blipFill>
          <p:spPr>
            <a:xfrm>
              <a:off x="1705789" y="2556373"/>
              <a:ext cx="6735180" cy="875601"/>
            </a:xfrm>
            <a:prstGeom prst="rect">
              <a:avLst/>
            </a:prstGeom>
            <a:noFill/>
            <a:ln>
              <a:noFill/>
            </a:ln>
          </p:spPr>
        </p:pic>
        <p:grpSp>
          <p:nvGrpSpPr>
            <p:cNvPr id="13" name="Shape 144"/>
            <p:cNvGrpSpPr/>
            <p:nvPr/>
          </p:nvGrpSpPr>
          <p:grpSpPr>
            <a:xfrm>
              <a:off x="4509964" y="2708832"/>
              <a:ext cx="744098" cy="268671"/>
              <a:chOff x="1622450" y="3952675"/>
              <a:chExt cx="911326" cy="321800"/>
            </a:xfrm>
          </p:grpSpPr>
          <p:pic>
            <p:nvPicPr>
              <p:cNvPr id="18" name="Shape 145"/>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19" name="Shape 146"/>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20" name="Shape 147"/>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nvGrpSpPr>
            <p:cNvPr id="14" name="Shape 148"/>
            <p:cNvGrpSpPr/>
            <p:nvPr/>
          </p:nvGrpSpPr>
          <p:grpSpPr>
            <a:xfrm>
              <a:off x="7520631" y="2708832"/>
              <a:ext cx="744098" cy="268671"/>
              <a:chOff x="1622450" y="3952675"/>
              <a:chExt cx="911326" cy="321800"/>
            </a:xfrm>
          </p:grpSpPr>
          <p:pic>
            <p:nvPicPr>
              <p:cNvPr id="15" name="Shape 149"/>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16" name="Shape 150"/>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17" name="Shape 151"/>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grpSp>
        <p:nvGrpSpPr>
          <p:cNvPr id="21" name="Shape 153"/>
          <p:cNvGrpSpPr/>
          <p:nvPr/>
        </p:nvGrpSpPr>
        <p:grpSpPr>
          <a:xfrm>
            <a:off x="631607" y="5105172"/>
            <a:ext cx="6093731" cy="1090000"/>
            <a:chOff x="1132250" y="3803196"/>
            <a:chExt cx="4570298" cy="817500"/>
          </a:xfrm>
        </p:grpSpPr>
        <p:grpSp>
          <p:nvGrpSpPr>
            <p:cNvPr id="22" name="Shape 154"/>
            <p:cNvGrpSpPr/>
            <p:nvPr/>
          </p:nvGrpSpPr>
          <p:grpSpPr>
            <a:xfrm>
              <a:off x="1132250" y="3803196"/>
              <a:ext cx="4570298" cy="817500"/>
              <a:chOff x="1132250" y="3803196"/>
              <a:chExt cx="4570298" cy="817500"/>
            </a:xfrm>
          </p:grpSpPr>
          <p:pic>
            <p:nvPicPr>
              <p:cNvPr id="31" name="Shape 155"/>
              <p:cNvPicPr preferRelativeResize="0"/>
              <p:nvPr/>
            </p:nvPicPr>
            <p:blipFill rotWithShape="1">
              <a:blip r:embed="rId4">
                <a:alphaModFix/>
              </a:blip>
              <a:srcRect l="73038" t="62648" b="14782"/>
              <a:stretch/>
            </p:blipFill>
            <p:spPr>
              <a:xfrm>
                <a:off x="3441449" y="3941779"/>
                <a:ext cx="2261099" cy="529099"/>
              </a:xfrm>
              <a:prstGeom prst="rect">
                <a:avLst/>
              </a:prstGeom>
              <a:noFill/>
              <a:ln>
                <a:noFill/>
              </a:ln>
            </p:spPr>
          </p:pic>
          <p:pic>
            <p:nvPicPr>
              <p:cNvPr id="32" name="Shape 156"/>
              <p:cNvPicPr preferRelativeResize="0"/>
              <p:nvPr/>
            </p:nvPicPr>
            <p:blipFill rotWithShape="1">
              <a:blip r:embed="rId4">
                <a:alphaModFix/>
              </a:blip>
              <a:srcRect l="40115" t="62649" r="41197" b="15652"/>
              <a:stretch/>
            </p:blipFill>
            <p:spPr>
              <a:xfrm>
                <a:off x="1132250" y="3910575"/>
                <a:ext cx="1567223" cy="508675"/>
              </a:xfrm>
              <a:prstGeom prst="rect">
                <a:avLst/>
              </a:prstGeom>
              <a:noFill/>
              <a:ln>
                <a:noFill/>
              </a:ln>
            </p:spPr>
          </p:pic>
          <p:pic>
            <p:nvPicPr>
              <p:cNvPr id="33" name="Shape 157"/>
              <p:cNvPicPr preferRelativeResize="0"/>
              <p:nvPr/>
            </p:nvPicPr>
            <p:blipFill>
              <a:blip r:embed="rId5">
                <a:alphaModFix/>
              </a:blip>
              <a:stretch>
                <a:fillRect/>
              </a:stretch>
            </p:blipFill>
            <p:spPr>
              <a:xfrm>
                <a:off x="2764994" y="3803196"/>
                <a:ext cx="659399" cy="817500"/>
              </a:xfrm>
              <a:prstGeom prst="rect">
                <a:avLst/>
              </a:prstGeom>
              <a:noFill/>
              <a:ln>
                <a:noFill/>
              </a:ln>
            </p:spPr>
          </p:pic>
        </p:grpSp>
        <p:grpSp>
          <p:nvGrpSpPr>
            <p:cNvPr id="23" name="Shape 158"/>
            <p:cNvGrpSpPr/>
            <p:nvPr/>
          </p:nvGrpSpPr>
          <p:grpSpPr>
            <a:xfrm>
              <a:off x="4386714" y="4077620"/>
              <a:ext cx="744098" cy="268671"/>
              <a:chOff x="1622450" y="3952675"/>
              <a:chExt cx="911326" cy="321800"/>
            </a:xfrm>
          </p:grpSpPr>
          <p:pic>
            <p:nvPicPr>
              <p:cNvPr id="28" name="Shape 159"/>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29" name="Shape 160"/>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30" name="Shape 161"/>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nvGrpSpPr>
            <p:cNvPr id="24" name="Shape 162"/>
            <p:cNvGrpSpPr/>
            <p:nvPr/>
          </p:nvGrpSpPr>
          <p:grpSpPr>
            <a:xfrm>
              <a:off x="1812014" y="4077607"/>
              <a:ext cx="744098" cy="268671"/>
              <a:chOff x="1622450" y="3952675"/>
              <a:chExt cx="911326" cy="321800"/>
            </a:xfrm>
          </p:grpSpPr>
          <p:pic>
            <p:nvPicPr>
              <p:cNvPr id="25" name="Shape 163"/>
              <p:cNvPicPr preferRelativeResize="0"/>
              <p:nvPr/>
            </p:nvPicPr>
            <p:blipFill rotWithShape="1">
              <a:blip r:embed="rId4">
                <a:alphaModFix/>
              </a:blip>
              <a:srcRect l="48287" t="69889" r="48075" b="18805"/>
              <a:stretch/>
            </p:blipFill>
            <p:spPr>
              <a:xfrm>
                <a:off x="2163350" y="3952675"/>
                <a:ext cx="370426" cy="321800"/>
              </a:xfrm>
              <a:prstGeom prst="rect">
                <a:avLst/>
              </a:prstGeom>
              <a:noFill/>
              <a:ln>
                <a:noFill/>
              </a:ln>
            </p:spPr>
          </p:pic>
          <p:pic>
            <p:nvPicPr>
              <p:cNvPr id="26" name="Shape 164"/>
              <p:cNvPicPr preferRelativeResize="0"/>
              <p:nvPr/>
            </p:nvPicPr>
            <p:blipFill rotWithShape="1">
              <a:blip r:embed="rId4">
                <a:alphaModFix/>
              </a:blip>
              <a:srcRect l="53343" t="69889" r="42528" b="18805"/>
              <a:stretch/>
            </p:blipFill>
            <p:spPr>
              <a:xfrm>
                <a:off x="1622450" y="3952675"/>
                <a:ext cx="420323" cy="321800"/>
              </a:xfrm>
              <a:prstGeom prst="rect">
                <a:avLst/>
              </a:prstGeom>
              <a:noFill/>
              <a:ln>
                <a:noFill/>
              </a:ln>
            </p:spPr>
          </p:pic>
          <p:pic>
            <p:nvPicPr>
              <p:cNvPr id="27" name="Shape 165"/>
              <p:cNvPicPr preferRelativeResize="0"/>
              <p:nvPr/>
            </p:nvPicPr>
            <p:blipFill rotWithShape="1">
              <a:blip r:embed="rId4">
                <a:alphaModFix/>
              </a:blip>
              <a:srcRect l="52123" t="69889" r="46452" b="18805"/>
              <a:stretch/>
            </p:blipFill>
            <p:spPr>
              <a:xfrm>
                <a:off x="2042774" y="3952675"/>
                <a:ext cx="144976" cy="321800"/>
              </a:xfrm>
              <a:prstGeom prst="rect">
                <a:avLst/>
              </a:prstGeom>
              <a:noFill/>
              <a:ln>
                <a:noFill/>
              </a:ln>
            </p:spPr>
          </p:pic>
        </p:grpSp>
      </p:grpSp>
      <p:sp>
        <p:nvSpPr>
          <p:cNvPr id="34" name="TextBox 33"/>
          <p:cNvSpPr txBox="1"/>
          <p:nvPr/>
        </p:nvSpPr>
        <p:spPr>
          <a:xfrm>
            <a:off x="233298" y="4823294"/>
            <a:ext cx="3066913" cy="461665"/>
          </a:xfrm>
          <a:prstGeom prst="rect">
            <a:avLst/>
          </a:prstGeom>
          <a:noFill/>
        </p:spPr>
        <p:txBody>
          <a:bodyPr wrap="square" rtlCol="0">
            <a:spAutoFit/>
          </a:bodyPr>
          <a:lstStyle/>
          <a:p>
            <a:r>
              <a:rPr lang="en-US" sz="2400" dirty="0"/>
              <a:t>For one sample:</a:t>
            </a:r>
            <a:endParaRPr lang="el-GR" sz="2400" dirty="0"/>
          </a:p>
        </p:txBody>
      </p:sp>
      <p:sp>
        <p:nvSpPr>
          <p:cNvPr id="37" name="Freeform 36"/>
          <p:cNvSpPr/>
          <p:nvPr/>
        </p:nvSpPr>
        <p:spPr>
          <a:xfrm>
            <a:off x="4643021" y="2156777"/>
            <a:ext cx="3480078" cy="1332147"/>
          </a:xfrm>
          <a:custGeom>
            <a:avLst/>
            <a:gdLst>
              <a:gd name="connsiteX0" fmla="*/ 923278 w 3480078"/>
              <a:gd name="connsiteY0" fmla="*/ 151417 h 1332147"/>
              <a:gd name="connsiteX1" fmla="*/ 878890 w 3480078"/>
              <a:gd name="connsiteY1" fmla="*/ 124784 h 1332147"/>
              <a:gd name="connsiteX2" fmla="*/ 843379 w 3480078"/>
              <a:gd name="connsiteY2" fmla="*/ 115906 h 1332147"/>
              <a:gd name="connsiteX3" fmla="*/ 798991 w 3480078"/>
              <a:gd name="connsiteY3" fmla="*/ 98151 h 1332147"/>
              <a:gd name="connsiteX4" fmla="*/ 763480 w 3480078"/>
              <a:gd name="connsiteY4" fmla="*/ 80396 h 1332147"/>
              <a:gd name="connsiteX5" fmla="*/ 710214 w 3480078"/>
              <a:gd name="connsiteY5" fmla="*/ 71518 h 1332147"/>
              <a:gd name="connsiteX6" fmla="*/ 656948 w 3480078"/>
              <a:gd name="connsiteY6" fmla="*/ 53763 h 1332147"/>
              <a:gd name="connsiteX7" fmla="*/ 594804 w 3480078"/>
              <a:gd name="connsiteY7" fmla="*/ 27130 h 1332147"/>
              <a:gd name="connsiteX8" fmla="*/ 506028 w 3480078"/>
              <a:gd name="connsiteY8" fmla="*/ 18252 h 1332147"/>
              <a:gd name="connsiteX9" fmla="*/ 337352 w 3480078"/>
              <a:gd name="connsiteY9" fmla="*/ 9374 h 1332147"/>
              <a:gd name="connsiteX10" fmla="*/ 310719 w 3480078"/>
              <a:gd name="connsiteY10" fmla="*/ 18252 h 1332147"/>
              <a:gd name="connsiteX11" fmla="*/ 257453 w 3480078"/>
              <a:gd name="connsiteY11" fmla="*/ 53763 h 1332147"/>
              <a:gd name="connsiteX12" fmla="*/ 230820 w 3480078"/>
              <a:gd name="connsiteY12" fmla="*/ 62640 h 1332147"/>
              <a:gd name="connsiteX13" fmla="*/ 213064 w 3480078"/>
              <a:gd name="connsiteY13" fmla="*/ 80396 h 1332147"/>
              <a:gd name="connsiteX14" fmla="*/ 195309 w 3480078"/>
              <a:gd name="connsiteY14" fmla="*/ 115906 h 1332147"/>
              <a:gd name="connsiteX15" fmla="*/ 159798 w 3480078"/>
              <a:gd name="connsiteY15" fmla="*/ 240194 h 1332147"/>
              <a:gd name="connsiteX16" fmla="*/ 150921 w 3480078"/>
              <a:gd name="connsiteY16" fmla="*/ 266827 h 1332147"/>
              <a:gd name="connsiteX17" fmla="*/ 142043 w 3480078"/>
              <a:gd name="connsiteY17" fmla="*/ 355604 h 1332147"/>
              <a:gd name="connsiteX18" fmla="*/ 88777 w 3480078"/>
              <a:gd name="connsiteY18" fmla="*/ 408870 h 1332147"/>
              <a:gd name="connsiteX19" fmla="*/ 53266 w 3480078"/>
              <a:gd name="connsiteY19" fmla="*/ 471013 h 1332147"/>
              <a:gd name="connsiteX20" fmla="*/ 44389 w 3480078"/>
              <a:gd name="connsiteY20" fmla="*/ 497646 h 1332147"/>
              <a:gd name="connsiteX21" fmla="*/ 8878 w 3480078"/>
              <a:gd name="connsiteY21" fmla="*/ 559790 h 1332147"/>
              <a:gd name="connsiteX22" fmla="*/ 0 w 3480078"/>
              <a:gd name="connsiteY22" fmla="*/ 595301 h 1332147"/>
              <a:gd name="connsiteX23" fmla="*/ 8878 w 3480078"/>
              <a:gd name="connsiteY23" fmla="*/ 808365 h 1332147"/>
              <a:gd name="connsiteX24" fmla="*/ 17756 w 3480078"/>
              <a:gd name="connsiteY24" fmla="*/ 843875 h 1332147"/>
              <a:gd name="connsiteX25" fmla="*/ 26633 w 3480078"/>
              <a:gd name="connsiteY25" fmla="*/ 950407 h 1332147"/>
              <a:gd name="connsiteX26" fmla="*/ 44389 w 3480078"/>
              <a:gd name="connsiteY26" fmla="*/ 1003673 h 1332147"/>
              <a:gd name="connsiteX27" fmla="*/ 79899 w 3480078"/>
              <a:gd name="connsiteY27" fmla="*/ 1065817 h 1332147"/>
              <a:gd name="connsiteX28" fmla="*/ 88777 w 3480078"/>
              <a:gd name="connsiteY28" fmla="*/ 1101328 h 1332147"/>
              <a:gd name="connsiteX29" fmla="*/ 124288 w 3480078"/>
              <a:gd name="connsiteY29" fmla="*/ 1145716 h 1332147"/>
              <a:gd name="connsiteX30" fmla="*/ 159798 w 3480078"/>
              <a:gd name="connsiteY30" fmla="*/ 1216738 h 1332147"/>
              <a:gd name="connsiteX31" fmla="*/ 195309 w 3480078"/>
              <a:gd name="connsiteY31" fmla="*/ 1270004 h 1332147"/>
              <a:gd name="connsiteX32" fmla="*/ 239697 w 3480078"/>
              <a:gd name="connsiteY32" fmla="*/ 1314392 h 1332147"/>
              <a:gd name="connsiteX33" fmla="*/ 292963 w 3480078"/>
              <a:gd name="connsiteY33" fmla="*/ 1332147 h 1332147"/>
              <a:gd name="connsiteX34" fmla="*/ 1171853 w 3480078"/>
              <a:gd name="connsiteY34" fmla="*/ 1323270 h 1332147"/>
              <a:gd name="connsiteX35" fmla="*/ 1305018 w 3480078"/>
              <a:gd name="connsiteY35" fmla="*/ 1305514 h 1332147"/>
              <a:gd name="connsiteX36" fmla="*/ 1384917 w 3480078"/>
              <a:gd name="connsiteY36" fmla="*/ 1287759 h 1332147"/>
              <a:gd name="connsiteX37" fmla="*/ 1473694 w 3480078"/>
              <a:gd name="connsiteY37" fmla="*/ 1278881 h 1332147"/>
              <a:gd name="connsiteX38" fmla="*/ 1526960 w 3480078"/>
              <a:gd name="connsiteY38" fmla="*/ 1261126 h 1332147"/>
              <a:gd name="connsiteX39" fmla="*/ 1580226 w 3480078"/>
              <a:gd name="connsiteY39" fmla="*/ 1243371 h 1332147"/>
              <a:gd name="connsiteX40" fmla="*/ 1722268 w 3480078"/>
              <a:gd name="connsiteY40" fmla="*/ 1234493 h 1332147"/>
              <a:gd name="connsiteX41" fmla="*/ 2441360 w 3480078"/>
              <a:gd name="connsiteY41" fmla="*/ 1243371 h 1332147"/>
              <a:gd name="connsiteX42" fmla="*/ 2583402 w 3480078"/>
              <a:gd name="connsiteY42" fmla="*/ 1261126 h 1332147"/>
              <a:gd name="connsiteX43" fmla="*/ 2849732 w 3480078"/>
              <a:gd name="connsiteY43" fmla="*/ 1270004 h 1332147"/>
              <a:gd name="connsiteX44" fmla="*/ 3045041 w 3480078"/>
              <a:gd name="connsiteY44" fmla="*/ 1261126 h 1332147"/>
              <a:gd name="connsiteX45" fmla="*/ 3107185 w 3480078"/>
              <a:gd name="connsiteY45" fmla="*/ 1234493 h 1332147"/>
              <a:gd name="connsiteX46" fmla="*/ 3160451 w 3480078"/>
              <a:gd name="connsiteY46" fmla="*/ 1225615 h 1332147"/>
              <a:gd name="connsiteX47" fmla="*/ 3213717 w 3480078"/>
              <a:gd name="connsiteY47" fmla="*/ 1190105 h 1332147"/>
              <a:gd name="connsiteX48" fmla="*/ 3249228 w 3480078"/>
              <a:gd name="connsiteY48" fmla="*/ 1154594 h 1332147"/>
              <a:gd name="connsiteX49" fmla="*/ 3311371 w 3480078"/>
              <a:gd name="connsiteY49" fmla="*/ 1101328 h 1332147"/>
              <a:gd name="connsiteX50" fmla="*/ 3329127 w 3480078"/>
              <a:gd name="connsiteY50" fmla="*/ 1074695 h 1332147"/>
              <a:gd name="connsiteX51" fmla="*/ 3373515 w 3480078"/>
              <a:gd name="connsiteY51" fmla="*/ 1012551 h 1332147"/>
              <a:gd name="connsiteX52" fmla="*/ 3409026 w 3480078"/>
              <a:gd name="connsiteY52" fmla="*/ 950407 h 1332147"/>
              <a:gd name="connsiteX53" fmla="*/ 3426781 w 3480078"/>
              <a:gd name="connsiteY53" fmla="*/ 888264 h 1332147"/>
              <a:gd name="connsiteX54" fmla="*/ 3444536 w 3480078"/>
              <a:gd name="connsiteY54" fmla="*/ 843875 h 1332147"/>
              <a:gd name="connsiteX55" fmla="*/ 3453414 w 3480078"/>
              <a:gd name="connsiteY55" fmla="*/ 808365 h 1332147"/>
              <a:gd name="connsiteX56" fmla="*/ 3462292 w 3480078"/>
              <a:gd name="connsiteY56" fmla="*/ 781732 h 1332147"/>
              <a:gd name="connsiteX57" fmla="*/ 3471169 w 3480078"/>
              <a:gd name="connsiteY57" fmla="*/ 701833 h 1332147"/>
              <a:gd name="connsiteX58" fmla="*/ 3480047 w 3480078"/>
              <a:gd name="connsiteY58" fmla="*/ 639689 h 1332147"/>
              <a:gd name="connsiteX59" fmla="*/ 3462292 w 3480078"/>
              <a:gd name="connsiteY59" fmla="*/ 364481 h 1332147"/>
              <a:gd name="connsiteX60" fmla="*/ 3453414 w 3480078"/>
              <a:gd name="connsiteY60" fmla="*/ 328971 h 1332147"/>
              <a:gd name="connsiteX61" fmla="*/ 3417903 w 3480078"/>
              <a:gd name="connsiteY61" fmla="*/ 249072 h 1332147"/>
              <a:gd name="connsiteX62" fmla="*/ 3400148 w 3480078"/>
              <a:gd name="connsiteY62" fmla="*/ 231316 h 1332147"/>
              <a:gd name="connsiteX63" fmla="*/ 3329127 w 3480078"/>
              <a:gd name="connsiteY63" fmla="*/ 222439 h 1332147"/>
              <a:gd name="connsiteX64" fmla="*/ 3124940 w 3480078"/>
              <a:gd name="connsiteY64" fmla="*/ 213561 h 1332147"/>
              <a:gd name="connsiteX65" fmla="*/ 2157274 w 3480078"/>
              <a:gd name="connsiteY65" fmla="*/ 204683 h 1332147"/>
              <a:gd name="connsiteX66" fmla="*/ 2112886 w 3480078"/>
              <a:gd name="connsiteY66" fmla="*/ 186928 h 1332147"/>
              <a:gd name="connsiteX67" fmla="*/ 2059620 w 3480078"/>
              <a:gd name="connsiteY67" fmla="*/ 142540 h 1332147"/>
              <a:gd name="connsiteX68" fmla="*/ 1935332 w 3480078"/>
              <a:gd name="connsiteY68" fmla="*/ 124784 h 1332147"/>
              <a:gd name="connsiteX69" fmla="*/ 1562470 w 3480078"/>
              <a:gd name="connsiteY69" fmla="*/ 142540 h 1332147"/>
              <a:gd name="connsiteX70" fmla="*/ 1482571 w 3480078"/>
              <a:gd name="connsiteY70" fmla="*/ 160295 h 1332147"/>
              <a:gd name="connsiteX71" fmla="*/ 1455938 w 3480078"/>
              <a:gd name="connsiteY71" fmla="*/ 169173 h 1332147"/>
              <a:gd name="connsiteX72" fmla="*/ 1393795 w 3480078"/>
              <a:gd name="connsiteY72" fmla="*/ 178050 h 1332147"/>
              <a:gd name="connsiteX73" fmla="*/ 1340529 w 3480078"/>
              <a:gd name="connsiteY73" fmla="*/ 186928 h 1332147"/>
              <a:gd name="connsiteX74" fmla="*/ 1047565 w 3480078"/>
              <a:gd name="connsiteY74" fmla="*/ 178050 h 1332147"/>
              <a:gd name="connsiteX75" fmla="*/ 923278 w 3480078"/>
              <a:gd name="connsiteY75" fmla="*/ 151417 h 133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480078" h="1332147">
                <a:moveTo>
                  <a:pt x="923278" y="151417"/>
                </a:moveTo>
                <a:cubicBezTo>
                  <a:pt x="895166" y="142539"/>
                  <a:pt x="894658" y="131792"/>
                  <a:pt x="878890" y="124784"/>
                </a:cubicBezTo>
                <a:cubicBezTo>
                  <a:pt x="867740" y="119829"/>
                  <a:pt x="854954" y="119764"/>
                  <a:pt x="843379" y="115906"/>
                </a:cubicBezTo>
                <a:cubicBezTo>
                  <a:pt x="828261" y="110867"/>
                  <a:pt x="813553" y="104623"/>
                  <a:pt x="798991" y="98151"/>
                </a:cubicBezTo>
                <a:cubicBezTo>
                  <a:pt x="786897" y="92776"/>
                  <a:pt x="776156" y="84199"/>
                  <a:pt x="763480" y="80396"/>
                </a:cubicBezTo>
                <a:cubicBezTo>
                  <a:pt x="746239" y="75224"/>
                  <a:pt x="727677" y="75884"/>
                  <a:pt x="710214" y="71518"/>
                </a:cubicBezTo>
                <a:cubicBezTo>
                  <a:pt x="692057" y="66979"/>
                  <a:pt x="674416" y="60481"/>
                  <a:pt x="656948" y="53763"/>
                </a:cubicBezTo>
                <a:cubicBezTo>
                  <a:pt x="635913" y="45673"/>
                  <a:pt x="616742" y="32292"/>
                  <a:pt x="594804" y="27130"/>
                </a:cubicBezTo>
                <a:cubicBezTo>
                  <a:pt x="565855" y="20318"/>
                  <a:pt x="535620" y="21211"/>
                  <a:pt x="506028" y="18252"/>
                </a:cubicBezTo>
                <a:cubicBezTo>
                  <a:pt x="403296" y="-7430"/>
                  <a:pt x="459308" y="-1712"/>
                  <a:pt x="337352" y="9374"/>
                </a:cubicBezTo>
                <a:cubicBezTo>
                  <a:pt x="328474" y="12333"/>
                  <a:pt x="318899" y="13707"/>
                  <a:pt x="310719" y="18252"/>
                </a:cubicBezTo>
                <a:cubicBezTo>
                  <a:pt x="292065" y="28615"/>
                  <a:pt x="277697" y="47015"/>
                  <a:pt x="257453" y="53763"/>
                </a:cubicBezTo>
                <a:lnTo>
                  <a:pt x="230820" y="62640"/>
                </a:lnTo>
                <a:cubicBezTo>
                  <a:pt x="224901" y="68559"/>
                  <a:pt x="217707" y="73432"/>
                  <a:pt x="213064" y="80396"/>
                </a:cubicBezTo>
                <a:cubicBezTo>
                  <a:pt x="205723" y="91407"/>
                  <a:pt x="200224" y="103619"/>
                  <a:pt x="195309" y="115906"/>
                </a:cubicBezTo>
                <a:cubicBezTo>
                  <a:pt x="161128" y="201360"/>
                  <a:pt x="193449" y="139233"/>
                  <a:pt x="159798" y="240194"/>
                </a:cubicBezTo>
                <a:lnTo>
                  <a:pt x="150921" y="266827"/>
                </a:lnTo>
                <a:cubicBezTo>
                  <a:pt x="147962" y="296419"/>
                  <a:pt x="153963" y="328358"/>
                  <a:pt x="142043" y="355604"/>
                </a:cubicBezTo>
                <a:cubicBezTo>
                  <a:pt x="131978" y="378609"/>
                  <a:pt x="100006" y="386411"/>
                  <a:pt x="88777" y="408870"/>
                </a:cubicBezTo>
                <a:cubicBezTo>
                  <a:pt x="66250" y="453923"/>
                  <a:pt x="78363" y="433369"/>
                  <a:pt x="53266" y="471013"/>
                </a:cubicBezTo>
                <a:cubicBezTo>
                  <a:pt x="50307" y="479891"/>
                  <a:pt x="48574" y="489276"/>
                  <a:pt x="44389" y="497646"/>
                </a:cubicBezTo>
                <a:cubicBezTo>
                  <a:pt x="18628" y="549169"/>
                  <a:pt x="32228" y="497522"/>
                  <a:pt x="8878" y="559790"/>
                </a:cubicBezTo>
                <a:cubicBezTo>
                  <a:pt x="4594" y="571214"/>
                  <a:pt x="2959" y="583464"/>
                  <a:pt x="0" y="595301"/>
                </a:cubicBezTo>
                <a:cubicBezTo>
                  <a:pt x="2959" y="666322"/>
                  <a:pt x="3813" y="737463"/>
                  <a:pt x="8878" y="808365"/>
                </a:cubicBezTo>
                <a:cubicBezTo>
                  <a:pt x="9747" y="820535"/>
                  <a:pt x="16243" y="831768"/>
                  <a:pt x="17756" y="843875"/>
                </a:cubicBezTo>
                <a:cubicBezTo>
                  <a:pt x="22176" y="879234"/>
                  <a:pt x="20775" y="915258"/>
                  <a:pt x="26633" y="950407"/>
                </a:cubicBezTo>
                <a:cubicBezTo>
                  <a:pt x="29710" y="968868"/>
                  <a:pt x="38471" y="985918"/>
                  <a:pt x="44389" y="1003673"/>
                </a:cubicBezTo>
                <a:cubicBezTo>
                  <a:pt x="57946" y="1044345"/>
                  <a:pt x="47648" y="1022816"/>
                  <a:pt x="79899" y="1065817"/>
                </a:cubicBezTo>
                <a:cubicBezTo>
                  <a:pt x="82858" y="1077654"/>
                  <a:pt x="83971" y="1090113"/>
                  <a:pt x="88777" y="1101328"/>
                </a:cubicBezTo>
                <a:cubicBezTo>
                  <a:pt x="97177" y="1120928"/>
                  <a:pt x="109968" y="1131397"/>
                  <a:pt x="124288" y="1145716"/>
                </a:cubicBezTo>
                <a:cubicBezTo>
                  <a:pt x="144690" y="1206923"/>
                  <a:pt x="128809" y="1185748"/>
                  <a:pt x="159798" y="1216738"/>
                </a:cubicBezTo>
                <a:cubicBezTo>
                  <a:pt x="175400" y="1263543"/>
                  <a:pt x="158364" y="1225670"/>
                  <a:pt x="195309" y="1270004"/>
                </a:cubicBezTo>
                <a:cubicBezTo>
                  <a:pt x="217939" y="1297160"/>
                  <a:pt x="205230" y="1299074"/>
                  <a:pt x="239697" y="1314392"/>
                </a:cubicBezTo>
                <a:cubicBezTo>
                  <a:pt x="256800" y="1321993"/>
                  <a:pt x="292963" y="1332147"/>
                  <a:pt x="292963" y="1332147"/>
                </a:cubicBezTo>
                <a:lnTo>
                  <a:pt x="1171853" y="1323270"/>
                </a:lnTo>
                <a:cubicBezTo>
                  <a:pt x="1179976" y="1323118"/>
                  <a:pt x="1292633" y="1307836"/>
                  <a:pt x="1305018" y="1305514"/>
                </a:cubicBezTo>
                <a:cubicBezTo>
                  <a:pt x="1331833" y="1300486"/>
                  <a:pt x="1357968" y="1292014"/>
                  <a:pt x="1384917" y="1287759"/>
                </a:cubicBezTo>
                <a:cubicBezTo>
                  <a:pt x="1414293" y="1283121"/>
                  <a:pt x="1444102" y="1281840"/>
                  <a:pt x="1473694" y="1278881"/>
                </a:cubicBezTo>
                <a:lnTo>
                  <a:pt x="1526960" y="1261126"/>
                </a:lnTo>
                <a:cubicBezTo>
                  <a:pt x="1544715" y="1255208"/>
                  <a:pt x="1561547" y="1244539"/>
                  <a:pt x="1580226" y="1243371"/>
                </a:cubicBezTo>
                <a:lnTo>
                  <a:pt x="1722268" y="1234493"/>
                </a:lnTo>
                <a:lnTo>
                  <a:pt x="2441360" y="1243371"/>
                </a:lnTo>
                <a:cubicBezTo>
                  <a:pt x="2577697" y="1246401"/>
                  <a:pt x="2466901" y="1254828"/>
                  <a:pt x="2583402" y="1261126"/>
                </a:cubicBezTo>
                <a:cubicBezTo>
                  <a:pt x="2672098" y="1265921"/>
                  <a:pt x="2760955" y="1267045"/>
                  <a:pt x="2849732" y="1270004"/>
                </a:cubicBezTo>
                <a:cubicBezTo>
                  <a:pt x="2914835" y="1267045"/>
                  <a:pt x="2980078" y="1266323"/>
                  <a:pt x="3045041" y="1261126"/>
                </a:cubicBezTo>
                <a:cubicBezTo>
                  <a:pt x="3067307" y="1259345"/>
                  <a:pt x="3087235" y="1240478"/>
                  <a:pt x="3107185" y="1234493"/>
                </a:cubicBezTo>
                <a:cubicBezTo>
                  <a:pt x="3124426" y="1229321"/>
                  <a:pt x="3142696" y="1228574"/>
                  <a:pt x="3160451" y="1225615"/>
                </a:cubicBezTo>
                <a:cubicBezTo>
                  <a:pt x="3178206" y="1213778"/>
                  <a:pt x="3197054" y="1203435"/>
                  <a:pt x="3213717" y="1190105"/>
                </a:cubicBezTo>
                <a:cubicBezTo>
                  <a:pt x="3226789" y="1179648"/>
                  <a:pt x="3235299" y="1163880"/>
                  <a:pt x="3249228" y="1154594"/>
                </a:cubicBezTo>
                <a:cubicBezTo>
                  <a:pt x="3280644" y="1133651"/>
                  <a:pt x="3282666" y="1134818"/>
                  <a:pt x="3311371" y="1101328"/>
                </a:cubicBezTo>
                <a:cubicBezTo>
                  <a:pt x="3318315" y="1093227"/>
                  <a:pt x="3322925" y="1083377"/>
                  <a:pt x="3329127" y="1074695"/>
                </a:cubicBezTo>
                <a:cubicBezTo>
                  <a:pt x="3342736" y="1055642"/>
                  <a:pt x="3361560" y="1033472"/>
                  <a:pt x="3373515" y="1012551"/>
                </a:cubicBezTo>
                <a:cubicBezTo>
                  <a:pt x="3418560" y="933719"/>
                  <a:pt x="3365773" y="1015284"/>
                  <a:pt x="3409026" y="950407"/>
                </a:cubicBezTo>
                <a:cubicBezTo>
                  <a:pt x="3414944" y="929693"/>
                  <a:pt x="3419969" y="908702"/>
                  <a:pt x="3426781" y="888264"/>
                </a:cubicBezTo>
                <a:cubicBezTo>
                  <a:pt x="3431820" y="873146"/>
                  <a:pt x="3439497" y="858993"/>
                  <a:pt x="3444536" y="843875"/>
                </a:cubicBezTo>
                <a:cubicBezTo>
                  <a:pt x="3448394" y="832300"/>
                  <a:pt x="3450062" y="820097"/>
                  <a:pt x="3453414" y="808365"/>
                </a:cubicBezTo>
                <a:cubicBezTo>
                  <a:pt x="3455985" y="799367"/>
                  <a:pt x="3459333" y="790610"/>
                  <a:pt x="3462292" y="781732"/>
                </a:cubicBezTo>
                <a:cubicBezTo>
                  <a:pt x="3465251" y="755099"/>
                  <a:pt x="3467845" y="728423"/>
                  <a:pt x="3471169" y="701833"/>
                </a:cubicBezTo>
                <a:cubicBezTo>
                  <a:pt x="3473764" y="681070"/>
                  <a:pt x="3480597" y="660607"/>
                  <a:pt x="3480047" y="639689"/>
                </a:cubicBezTo>
                <a:cubicBezTo>
                  <a:pt x="3477629" y="547794"/>
                  <a:pt x="3470143" y="456072"/>
                  <a:pt x="3462292" y="364481"/>
                </a:cubicBezTo>
                <a:cubicBezTo>
                  <a:pt x="3461250" y="352325"/>
                  <a:pt x="3456920" y="340657"/>
                  <a:pt x="3453414" y="328971"/>
                </a:cubicBezTo>
                <a:cubicBezTo>
                  <a:pt x="3441586" y="289545"/>
                  <a:pt x="3440738" y="277616"/>
                  <a:pt x="3417903" y="249072"/>
                </a:cubicBezTo>
                <a:cubicBezTo>
                  <a:pt x="3412674" y="242536"/>
                  <a:pt x="3408165" y="233721"/>
                  <a:pt x="3400148" y="231316"/>
                </a:cubicBezTo>
                <a:cubicBezTo>
                  <a:pt x="3377296" y="224460"/>
                  <a:pt x="3352935" y="223975"/>
                  <a:pt x="3329127" y="222439"/>
                </a:cubicBezTo>
                <a:cubicBezTo>
                  <a:pt x="3261142" y="218053"/>
                  <a:pt x="3193002" y="216520"/>
                  <a:pt x="3124940" y="213561"/>
                </a:cubicBezTo>
                <a:cubicBezTo>
                  <a:pt x="2801025" y="217823"/>
                  <a:pt x="2479613" y="238614"/>
                  <a:pt x="2157274" y="204683"/>
                </a:cubicBezTo>
                <a:cubicBezTo>
                  <a:pt x="2141426" y="203015"/>
                  <a:pt x="2127682" y="192846"/>
                  <a:pt x="2112886" y="186928"/>
                </a:cubicBezTo>
                <a:cubicBezTo>
                  <a:pt x="2096607" y="170650"/>
                  <a:pt x="2080720" y="153090"/>
                  <a:pt x="2059620" y="142540"/>
                </a:cubicBezTo>
                <a:cubicBezTo>
                  <a:pt x="2035484" y="130472"/>
                  <a:pt x="1938200" y="125071"/>
                  <a:pt x="1935332" y="124784"/>
                </a:cubicBezTo>
                <a:cubicBezTo>
                  <a:pt x="1811904" y="128641"/>
                  <a:pt x="1685756" y="126102"/>
                  <a:pt x="1562470" y="142540"/>
                </a:cubicBezTo>
                <a:cubicBezTo>
                  <a:pt x="1545301" y="144829"/>
                  <a:pt x="1501036" y="155019"/>
                  <a:pt x="1482571" y="160295"/>
                </a:cubicBezTo>
                <a:cubicBezTo>
                  <a:pt x="1473573" y="162866"/>
                  <a:pt x="1465114" y="167338"/>
                  <a:pt x="1455938" y="169173"/>
                </a:cubicBezTo>
                <a:cubicBezTo>
                  <a:pt x="1435420" y="173277"/>
                  <a:pt x="1414476" y="174868"/>
                  <a:pt x="1393795" y="178050"/>
                </a:cubicBezTo>
                <a:cubicBezTo>
                  <a:pt x="1376004" y="180787"/>
                  <a:pt x="1358284" y="183969"/>
                  <a:pt x="1340529" y="186928"/>
                </a:cubicBezTo>
                <a:lnTo>
                  <a:pt x="1047565" y="178050"/>
                </a:lnTo>
                <a:cubicBezTo>
                  <a:pt x="973224" y="174510"/>
                  <a:pt x="951390" y="160295"/>
                  <a:pt x="923278" y="15141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878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501008"/>
            <a:ext cx="7772400" cy="1362075"/>
          </a:xfrm>
        </p:spPr>
        <p:txBody>
          <a:bodyPr/>
          <a:lstStyle/>
          <a:p>
            <a:pPr algn="r"/>
            <a:r>
              <a:rPr lang="en-US" dirty="0"/>
              <a:t>Back to graphs</a:t>
            </a:r>
            <a:endParaRPr lang="el-GR" dirty="0"/>
          </a:p>
        </p:txBody>
      </p:sp>
      <p:sp>
        <p:nvSpPr>
          <p:cNvPr id="4" name="Slide Number Placeholder 3"/>
          <p:cNvSpPr>
            <a:spLocks noGrp="1"/>
          </p:cNvSpPr>
          <p:nvPr>
            <p:ph type="sldNum" sz="quarter" idx="12"/>
          </p:nvPr>
        </p:nvSpPr>
        <p:spPr/>
        <p:txBody>
          <a:bodyPr/>
          <a:lstStyle/>
          <a:p>
            <a:fld id="{878E0B35-C73E-49DE-9EA0-4D9F6C87E107}" type="slidenum">
              <a:rPr lang="el-GR" smtClean="0"/>
              <a:pPr/>
              <a:t>73</a:t>
            </a:fld>
            <a:endParaRPr lang="el-GR"/>
          </a:p>
        </p:txBody>
      </p:sp>
    </p:spTree>
    <p:extLst>
      <p:ext uri="{BB962C8B-B14F-4D97-AF65-F5344CB8AC3E}">
        <p14:creationId xmlns:p14="http://schemas.microsoft.com/office/powerpoint/2010/main" val="2097650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74</a:t>
            </a:fld>
            <a:endParaRPr lang="el-GR"/>
          </a:p>
        </p:txBody>
      </p:sp>
      <p:sp>
        <p:nvSpPr>
          <p:cNvPr id="3" name="TextBox 2"/>
          <p:cNvSpPr txBox="1"/>
          <p:nvPr/>
        </p:nvSpPr>
        <p:spPr>
          <a:xfrm>
            <a:off x="755576" y="2132856"/>
            <a:ext cx="7416824" cy="1077218"/>
          </a:xfrm>
          <a:prstGeom prst="rect">
            <a:avLst/>
          </a:prstGeom>
          <a:noFill/>
        </p:spPr>
        <p:txBody>
          <a:bodyPr wrap="square" rtlCol="0">
            <a:spAutoFit/>
          </a:bodyPr>
          <a:lstStyle/>
          <a:p>
            <a:r>
              <a:rPr lang="en-GB" sz="3200" dirty="0"/>
              <a:t>Words = Nodes</a:t>
            </a:r>
          </a:p>
          <a:p>
            <a:r>
              <a:rPr lang="en-GB" sz="3200" dirty="0"/>
              <a:t>Sentences = Paths, Random walks</a:t>
            </a:r>
          </a:p>
        </p:txBody>
      </p:sp>
      <p:sp>
        <p:nvSpPr>
          <p:cNvPr id="8" name="Title 1"/>
          <p:cNvSpPr txBox="1">
            <a:spLocks/>
          </p:cNvSpPr>
          <p:nvPr/>
        </p:nvSpPr>
        <p:spPr>
          <a:xfrm>
            <a:off x="387660" y="196350"/>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6">
                    <a:lumMod val="75000"/>
                  </a:schemeClr>
                </a:solidFill>
              </a:rPr>
              <a:t>How?</a:t>
            </a:r>
          </a:p>
        </p:txBody>
      </p:sp>
    </p:spTree>
    <p:extLst>
      <p:ext uri="{BB962C8B-B14F-4D97-AF65-F5344CB8AC3E}">
        <p14:creationId xmlns:p14="http://schemas.microsoft.com/office/powerpoint/2010/main" val="4154257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988" y="368470"/>
            <a:ext cx="8490024" cy="1143000"/>
          </a:xfrm>
        </p:spPr>
        <p:txBody>
          <a:bodyPr>
            <a:normAutofit/>
          </a:bodyPr>
          <a:lstStyle/>
          <a:p>
            <a:r>
              <a:rPr lang="en-US" sz="5400" dirty="0">
                <a:solidFill>
                  <a:schemeClr val="accent6">
                    <a:lumMod val="75000"/>
                  </a:schemeClr>
                </a:solidFill>
              </a:rPr>
              <a:t>Random-walk </a:t>
            </a:r>
            <a:r>
              <a:rPr lang="en-US" sz="5400" dirty="0" err="1">
                <a:solidFill>
                  <a:schemeClr val="accent6">
                    <a:lumMod val="75000"/>
                  </a:schemeClr>
                </a:solidFill>
              </a:rPr>
              <a:t>embeddings</a:t>
            </a:r>
            <a:endParaRPr lang="en-US" sz="5400"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75</a:t>
            </a:fld>
            <a:endParaRPr lang="en-US"/>
          </a:p>
        </p:txBody>
      </p:sp>
      <p:sp>
        <p:nvSpPr>
          <p:cNvPr id="7" name="TextBox 6"/>
          <p:cNvSpPr txBox="1"/>
          <p:nvPr/>
        </p:nvSpPr>
        <p:spPr>
          <a:xfrm>
            <a:off x="3275856" y="2496116"/>
            <a:ext cx="4876800" cy="2875588"/>
          </a:xfrm>
          <a:prstGeom prst="rect">
            <a:avLst/>
          </a:prstGeom>
          <a:noFill/>
          <a:ln>
            <a:noFill/>
          </a:ln>
        </p:spPr>
        <p:txBody>
          <a:bodyPr wrap="square" lIns="91425" tIns="91425" rIns="91425" bIns="91425" rtlCol="0" anchor="t" anchorCtr="0">
            <a:noAutofit/>
          </a:bodyPr>
          <a:lstStyle/>
          <a:p>
            <a:pPr algn="ctr"/>
            <a:r>
              <a:rPr lang="en-US" sz="3600" dirty="0">
                <a:solidFill>
                  <a:schemeClr val="accent1"/>
                </a:solidFill>
                <a:ea typeface="Helvetica Neue Light" charset="0"/>
                <a:cs typeface="Helvetica Neue Light" charset="0"/>
                <a:sym typeface="Open Sans"/>
              </a:rPr>
              <a:t>probability that </a:t>
            </a:r>
            <a:r>
              <a:rPr lang="en-US" sz="3600" i="1" dirty="0">
                <a:solidFill>
                  <a:schemeClr val="accent1"/>
                </a:solidFill>
                <a:ea typeface="Cambria Math" charset="0"/>
                <a:cs typeface="Cambria Math" charset="0"/>
                <a:sym typeface="Open Sans"/>
              </a:rPr>
              <a:t>i</a:t>
            </a:r>
            <a:r>
              <a:rPr lang="en-US" sz="3600" dirty="0">
                <a:solidFill>
                  <a:schemeClr val="accent1"/>
                </a:solidFill>
                <a:ea typeface="Helvetica Neue Light" charset="0"/>
                <a:cs typeface="Helvetica Neue Light" charset="0"/>
                <a:sym typeface="Open Sans"/>
              </a:rPr>
              <a:t> and </a:t>
            </a:r>
            <a:r>
              <a:rPr lang="en-US" sz="3600" i="1" dirty="0">
                <a:solidFill>
                  <a:schemeClr val="accent1"/>
                </a:solidFill>
                <a:ea typeface="Cambria Math" charset="0"/>
                <a:cs typeface="Cambria Math" charset="0"/>
                <a:sym typeface="Open Sans"/>
              </a:rPr>
              <a:t>j</a:t>
            </a:r>
            <a:r>
              <a:rPr lang="en-US" sz="3600" dirty="0">
                <a:solidFill>
                  <a:schemeClr val="accent1"/>
                </a:solidFill>
                <a:ea typeface="Helvetica Neue Light" charset="0"/>
                <a:cs typeface="Helvetica Neue Light" charset="0"/>
                <a:sym typeface="Open Sans"/>
              </a:rPr>
              <a:t> co-occur on a random walk over the network</a:t>
            </a:r>
          </a:p>
        </p:txBody>
      </p:sp>
      <mc:AlternateContent xmlns:mc="http://schemas.openxmlformats.org/markup-compatibility/2006" xmlns:a14="http://schemas.microsoft.com/office/drawing/2010/main">
        <mc:Choice Requires="a14">
          <p:sp>
            <p:nvSpPr>
              <p:cNvPr id="3" name="TextBox 2"/>
              <p:cNvSpPr txBox="1"/>
              <p:nvPr/>
            </p:nvSpPr>
            <p:spPr>
              <a:xfrm>
                <a:off x="899592" y="2836622"/>
                <a:ext cx="2125582" cy="1097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6600" i="1" smtClean="0">
                              <a:latin typeface="Cambria Math" panose="02040503050406030204" pitchFamily="18" charset="0"/>
                            </a:rPr>
                          </m:ctrlPr>
                        </m:sSubPr>
                        <m:e>
                          <m:r>
                            <a:rPr lang="en-US" sz="6600" b="0" i="1" smtClean="0">
                              <a:latin typeface="Cambria Math" panose="02040503050406030204" pitchFamily="18" charset="0"/>
                            </a:rPr>
                            <m:t>𝑧</m:t>
                          </m:r>
                        </m:e>
                        <m:sub>
                          <m:r>
                            <a:rPr lang="en-US" sz="6600" b="0" i="1" smtClean="0">
                              <a:latin typeface="Cambria Math" panose="02040503050406030204" pitchFamily="18" charset="0"/>
                            </a:rPr>
                            <m:t>𝑖</m:t>
                          </m:r>
                        </m:sub>
                      </m:sSub>
                      <m:sSub>
                        <m:sSubPr>
                          <m:ctrlPr>
                            <a:rPr lang="en-GB" sz="6600" i="1" smtClean="0">
                              <a:latin typeface="Cambria Math" panose="02040503050406030204" pitchFamily="18" charset="0"/>
                            </a:rPr>
                          </m:ctrlPr>
                        </m:sSubPr>
                        <m:e>
                          <m:r>
                            <a:rPr lang="en-GB" sz="6600" i="1" smtClean="0">
                              <a:latin typeface="Cambria Math" panose="02040503050406030204" pitchFamily="18" charset="0"/>
                              <a:ea typeface="Cambria Math" panose="02040503050406030204" pitchFamily="18" charset="0"/>
                            </a:rPr>
                            <m:t>∙</m:t>
                          </m:r>
                          <m:r>
                            <a:rPr lang="en-US" sz="6600" b="0" i="1" smtClean="0">
                              <a:latin typeface="Cambria Math" panose="02040503050406030204" pitchFamily="18" charset="0"/>
                            </a:rPr>
                            <m:t>𝑧</m:t>
                          </m:r>
                        </m:e>
                        <m:sub>
                          <m:r>
                            <a:rPr lang="en-US" sz="6600" b="0" i="1" smtClean="0">
                              <a:latin typeface="Cambria Math" panose="02040503050406030204" pitchFamily="18" charset="0"/>
                            </a:rPr>
                            <m:t>𝑗</m:t>
                          </m:r>
                        </m:sub>
                      </m:sSub>
                    </m:oMath>
                  </m:oMathPara>
                </a14:m>
                <a:endParaRPr lang="el-GR" sz="6600" dirty="0"/>
              </a:p>
            </p:txBody>
          </p:sp>
        </mc:Choice>
        <mc:Fallback xmlns="">
          <p:sp>
            <p:nvSpPr>
              <p:cNvPr id="3" name="TextBox 2"/>
              <p:cNvSpPr txBox="1">
                <a:spLocks noRot="1" noChangeAspect="1" noMove="1" noResize="1" noEditPoints="1" noAdjustHandles="1" noChangeArrowheads="1" noChangeShapeType="1" noTextEdit="1"/>
              </p:cNvSpPr>
              <p:nvPr/>
            </p:nvSpPr>
            <p:spPr>
              <a:xfrm>
                <a:off x="899592" y="2836622"/>
                <a:ext cx="2125582" cy="1097288"/>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049190" y="3046712"/>
                <a:ext cx="543418"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4400" i="1" smtClean="0">
                          <a:latin typeface="Cambria Math" panose="02040503050406030204" pitchFamily="18" charset="0"/>
                          <a:ea typeface="Cambria Math" panose="02040503050406030204" pitchFamily="18" charset="0"/>
                        </a:rPr>
                        <m:t>≈</m:t>
                      </m:r>
                    </m:oMath>
                  </m:oMathPara>
                </a14:m>
                <a:endParaRPr lang="el-GR" sz="4400" dirty="0"/>
              </a:p>
            </p:txBody>
          </p:sp>
        </mc:Choice>
        <mc:Fallback xmlns="">
          <p:sp>
            <p:nvSpPr>
              <p:cNvPr id="4" name="TextBox 3"/>
              <p:cNvSpPr txBox="1">
                <a:spLocks noRot="1" noChangeAspect="1" noMove="1" noResize="1" noEditPoints="1" noAdjustHandles="1" noChangeArrowheads="1" noChangeShapeType="1" noTextEdit="1"/>
              </p:cNvSpPr>
              <p:nvPr/>
            </p:nvSpPr>
            <p:spPr>
              <a:xfrm>
                <a:off x="3049190" y="3046712"/>
                <a:ext cx="543418" cy="677108"/>
              </a:xfrm>
              <a:prstGeom prst="rect">
                <a:avLst/>
              </a:prstGeom>
              <a:blipFill rotWithShape="0">
                <a:blip r:embed="rId3"/>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902325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0423"/>
            <a:ext cx="8850064" cy="1143000"/>
          </a:xfrm>
        </p:spPr>
        <p:txBody>
          <a:bodyPr/>
          <a:lstStyle/>
          <a:p>
            <a:r>
              <a:rPr lang="en-US" dirty="0">
                <a:solidFill>
                  <a:schemeClr val="accent6">
                    <a:lumMod val="75000"/>
                  </a:schemeClr>
                </a:solidFill>
              </a:rPr>
              <a:t>Random-walk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76</a:t>
            </a:fld>
            <a:endParaRPr lang="en-US"/>
          </a:p>
        </p:txBody>
      </p:sp>
      <p:sp>
        <p:nvSpPr>
          <p:cNvPr id="10" name="Content Placeholder 2"/>
          <p:cNvSpPr>
            <a:spLocks noGrp="1"/>
          </p:cNvSpPr>
          <p:nvPr>
            <p:ph idx="1"/>
          </p:nvPr>
        </p:nvSpPr>
        <p:spPr>
          <a:xfrm>
            <a:off x="323528" y="1680982"/>
            <a:ext cx="4675494" cy="3495221"/>
          </a:xfrm>
        </p:spPr>
        <p:txBody>
          <a:bodyPr>
            <a:noAutofit/>
          </a:bodyPr>
          <a:lstStyle/>
          <a:p>
            <a:pPr marL="609585" indent="-609585">
              <a:spcAft>
                <a:spcPts val="4800"/>
              </a:spcAft>
              <a:buFont typeface="+mj-lt"/>
              <a:buAutoNum type="arabicPeriod"/>
            </a:pPr>
            <a:r>
              <a:rPr lang="en-CA" sz="2667" dirty="0"/>
              <a:t>Estimate probability of visiting node </a:t>
            </a:r>
            <a:r>
              <a:rPr lang="en-CA" sz="2667" i="1" dirty="0">
                <a:latin typeface="Cambria Math" charset="0"/>
                <a:ea typeface="Cambria Math" charset="0"/>
                <a:cs typeface="Cambria Math" charset="0"/>
              </a:rPr>
              <a:t>v</a:t>
            </a:r>
            <a:r>
              <a:rPr lang="en-CA" sz="2667" i="1" dirty="0"/>
              <a:t> </a:t>
            </a:r>
            <a:r>
              <a:rPr lang="en-CA" sz="2667" dirty="0"/>
              <a:t>on a random walk starting from node</a:t>
            </a:r>
            <a:r>
              <a:rPr lang="en-CA" sz="2667" i="1" dirty="0"/>
              <a:t> </a:t>
            </a:r>
            <a:r>
              <a:rPr lang="en-CA" sz="2667" i="1" dirty="0">
                <a:latin typeface="Cambria Math" charset="0"/>
                <a:ea typeface="Cambria Math" charset="0"/>
                <a:cs typeface="Cambria Math" charset="0"/>
              </a:rPr>
              <a:t>u</a:t>
            </a:r>
            <a:r>
              <a:rPr lang="en-CA" sz="2667" i="1" dirty="0"/>
              <a:t> </a:t>
            </a:r>
            <a:r>
              <a:rPr lang="en-CA" sz="2667" dirty="0"/>
              <a:t>using some random walk strategy </a:t>
            </a:r>
            <a:r>
              <a:rPr lang="en-CA" sz="2667" i="1" dirty="0">
                <a:latin typeface="Cambria Math" charset="0"/>
                <a:ea typeface="Cambria Math" charset="0"/>
                <a:cs typeface="Cambria Math" charset="0"/>
              </a:rPr>
              <a:t>R</a:t>
            </a:r>
            <a:r>
              <a:rPr lang="en-CA" sz="2667" dirty="0"/>
              <a:t>.</a:t>
            </a:r>
          </a:p>
          <a:p>
            <a:pPr marL="609585" indent="-609585">
              <a:buFont typeface="+mj-lt"/>
              <a:buAutoNum type="arabicPeriod"/>
            </a:pPr>
            <a:r>
              <a:rPr lang="en-CA" sz="2667" dirty="0"/>
              <a:t>Optimize </a:t>
            </a:r>
            <a:r>
              <a:rPr lang="en-CA" sz="2667" dirty="0" err="1"/>
              <a:t>embeddings</a:t>
            </a:r>
            <a:r>
              <a:rPr lang="en-CA" sz="2667" dirty="0"/>
              <a:t> to encode these random walk statistics. </a:t>
            </a:r>
          </a:p>
          <a:p>
            <a:endParaRPr lang="en-CA" dirty="0"/>
          </a:p>
        </p:txBody>
      </p:sp>
      <p:pic>
        <p:nvPicPr>
          <p:cNvPr id="8" name="Picture 7"/>
          <p:cNvPicPr>
            <a:picLocks noChangeAspect="1"/>
          </p:cNvPicPr>
          <p:nvPr/>
        </p:nvPicPr>
        <p:blipFill>
          <a:blip r:embed="rId2"/>
          <a:stretch>
            <a:fillRect/>
          </a:stretch>
        </p:blipFill>
        <p:spPr>
          <a:xfrm>
            <a:off x="5354622" y="2187417"/>
            <a:ext cx="3608025" cy="2067043"/>
          </a:xfrm>
          <a:prstGeom prst="rect">
            <a:avLst/>
          </a:prstGeom>
        </p:spPr>
      </p:pic>
      <p:pic>
        <p:nvPicPr>
          <p:cNvPr id="9" name="Picture 8"/>
          <p:cNvPicPr>
            <a:picLocks noChangeAspect="1"/>
          </p:cNvPicPr>
          <p:nvPr/>
        </p:nvPicPr>
        <p:blipFill>
          <a:blip r:embed="rId3"/>
          <a:stretch>
            <a:fillRect/>
          </a:stretch>
        </p:blipFill>
        <p:spPr>
          <a:xfrm>
            <a:off x="4775200" y="4211180"/>
            <a:ext cx="3556000" cy="2230635"/>
          </a:xfrm>
          <a:prstGeom prst="rect">
            <a:avLst/>
          </a:prstGeom>
        </p:spPr>
      </p:pic>
    </p:spTree>
    <p:extLst>
      <p:ext uri="{BB962C8B-B14F-4D97-AF65-F5344CB8AC3E}">
        <p14:creationId xmlns:p14="http://schemas.microsoft.com/office/powerpoint/2010/main" val="16487931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165" y="77798"/>
            <a:ext cx="8229600" cy="1143000"/>
          </a:xfrm>
        </p:spPr>
        <p:txBody>
          <a:bodyPr/>
          <a:lstStyle/>
          <a:p>
            <a:r>
              <a:rPr lang="en-US" sz="5067" dirty="0">
                <a:solidFill>
                  <a:schemeClr val="accent6">
                    <a:lumMod val="75000"/>
                  </a:schemeClr>
                </a:solidFill>
              </a:rPr>
              <a:t>Random Walk Optimization</a:t>
            </a:r>
          </a:p>
        </p:txBody>
      </p:sp>
      <p:sp>
        <p:nvSpPr>
          <p:cNvPr id="3" name="Content Placeholder 2"/>
          <p:cNvSpPr>
            <a:spLocks noGrp="1"/>
          </p:cNvSpPr>
          <p:nvPr>
            <p:ph idx="1"/>
          </p:nvPr>
        </p:nvSpPr>
        <p:spPr>
          <a:xfrm>
            <a:off x="101600" y="1429026"/>
            <a:ext cx="8940800" cy="2856329"/>
          </a:xfrm>
        </p:spPr>
        <p:txBody>
          <a:bodyPr>
            <a:normAutofit/>
          </a:bodyPr>
          <a:lstStyle/>
          <a:p>
            <a:pPr marL="685783" indent="-685783">
              <a:buFont typeface="+mj-lt"/>
              <a:buAutoNum type="arabicPeriod"/>
            </a:pPr>
            <a:r>
              <a:rPr lang="en-US" sz="2800" dirty="0"/>
              <a:t>Run </a:t>
            </a:r>
            <a:r>
              <a:rPr lang="en-US" sz="2800" dirty="0">
                <a:solidFill>
                  <a:schemeClr val="accent2">
                    <a:lumMod val="75000"/>
                  </a:schemeClr>
                </a:solidFill>
              </a:rPr>
              <a:t>short random walks </a:t>
            </a:r>
            <a:r>
              <a:rPr lang="en-US" sz="2800" dirty="0"/>
              <a:t>starting from each node on the graph using some strategy </a:t>
            </a:r>
            <a:r>
              <a:rPr lang="en-US" sz="2800" i="1" dirty="0">
                <a:latin typeface="Cambria Math" charset="0"/>
                <a:ea typeface="Cambria Math" charset="0"/>
                <a:cs typeface="Cambria Math" charset="0"/>
              </a:rPr>
              <a:t>R</a:t>
            </a:r>
            <a:r>
              <a:rPr lang="en-US" sz="2800" dirty="0"/>
              <a:t>.</a:t>
            </a:r>
          </a:p>
          <a:p>
            <a:pPr marL="685783" indent="-685783">
              <a:buFont typeface="+mj-lt"/>
              <a:buAutoNum type="arabicPeriod"/>
            </a:pPr>
            <a:r>
              <a:rPr lang="en-US" sz="2800" dirty="0"/>
              <a:t>For each node </a:t>
            </a:r>
            <a:r>
              <a:rPr lang="en-US" sz="2800" i="1" dirty="0">
                <a:latin typeface="Cambria Math" charset="0"/>
                <a:ea typeface="Cambria Math" charset="0"/>
                <a:cs typeface="Cambria Math" charset="0"/>
              </a:rPr>
              <a:t>u</a:t>
            </a:r>
            <a:r>
              <a:rPr lang="en-US" sz="2800" dirty="0"/>
              <a:t> </a:t>
            </a:r>
            <a:r>
              <a:rPr lang="en-US" sz="2800" dirty="0">
                <a:solidFill>
                  <a:schemeClr val="accent2">
                    <a:lumMod val="75000"/>
                  </a:schemeClr>
                </a:solidFill>
              </a:rPr>
              <a:t>collect </a:t>
            </a:r>
            <a:r>
              <a:rPr lang="en-US" sz="2800" dirty="0">
                <a:solidFill>
                  <a:schemeClr val="accent2">
                    <a:lumMod val="75000"/>
                  </a:schemeClr>
                </a:solidFill>
                <a:latin typeface="Cambria Math" charset="0"/>
                <a:ea typeface="Cambria Math" charset="0"/>
                <a:cs typeface="Cambria Math" charset="0"/>
              </a:rPr>
              <a:t>N</a:t>
            </a:r>
            <a:r>
              <a:rPr lang="en-US" sz="2800" i="1" baseline="-25000" dirty="0">
                <a:solidFill>
                  <a:schemeClr val="accent2">
                    <a:lumMod val="75000"/>
                  </a:schemeClr>
                </a:solidFill>
                <a:latin typeface="Cambria Math" charset="0"/>
                <a:ea typeface="Cambria Math" charset="0"/>
                <a:cs typeface="Cambria Math" charset="0"/>
              </a:rPr>
              <a:t>R</a:t>
            </a:r>
            <a:r>
              <a:rPr lang="en-US" sz="2800" dirty="0">
                <a:solidFill>
                  <a:schemeClr val="accent2">
                    <a:lumMod val="75000"/>
                  </a:schemeClr>
                </a:solidFill>
                <a:latin typeface="Cambria Math" charset="0"/>
                <a:ea typeface="Cambria Math" charset="0"/>
                <a:cs typeface="Cambria Math" charset="0"/>
              </a:rPr>
              <a:t>(</a:t>
            </a:r>
            <a:r>
              <a:rPr lang="en-US" sz="2800" i="1" dirty="0">
                <a:solidFill>
                  <a:schemeClr val="accent2">
                    <a:lumMod val="75000"/>
                  </a:schemeClr>
                </a:solidFill>
                <a:latin typeface="Cambria Math" charset="0"/>
                <a:ea typeface="Cambria Math" charset="0"/>
                <a:cs typeface="Cambria Math" charset="0"/>
              </a:rPr>
              <a:t>u</a:t>
            </a:r>
            <a:r>
              <a:rPr lang="en-US" sz="2800" dirty="0">
                <a:solidFill>
                  <a:schemeClr val="accent2">
                    <a:lumMod val="75000"/>
                  </a:schemeClr>
                </a:solidFill>
                <a:latin typeface="Cambria Math" charset="0"/>
                <a:ea typeface="Cambria Math" charset="0"/>
                <a:cs typeface="Cambria Math" charset="0"/>
              </a:rPr>
              <a:t>)</a:t>
            </a:r>
            <a:r>
              <a:rPr lang="en-US" sz="2800" dirty="0"/>
              <a:t>, the </a:t>
            </a:r>
            <a:r>
              <a:rPr lang="en-US" sz="2800" dirty="0" err="1"/>
              <a:t>multiset</a:t>
            </a:r>
            <a:r>
              <a:rPr lang="en-US" sz="2800" baseline="30000" dirty="0"/>
              <a:t>*</a:t>
            </a:r>
            <a:r>
              <a:rPr lang="en-US" sz="2800" dirty="0"/>
              <a:t> of nodes visited on random walks starting from </a:t>
            </a:r>
            <a:r>
              <a:rPr lang="en-US" sz="2800" i="1" dirty="0">
                <a:latin typeface="Cambria Math" charset="0"/>
                <a:ea typeface="Cambria Math" charset="0"/>
                <a:cs typeface="Cambria Math" charset="0"/>
              </a:rPr>
              <a:t>u. </a:t>
            </a:r>
          </a:p>
          <a:p>
            <a:pPr marL="685783" indent="-685783">
              <a:buFont typeface="+mj-lt"/>
              <a:buAutoNum type="arabicPeriod"/>
            </a:pPr>
            <a:r>
              <a:rPr lang="en-US" sz="2800" dirty="0">
                <a:solidFill>
                  <a:schemeClr val="accent2">
                    <a:lumMod val="75000"/>
                  </a:schemeClr>
                </a:solidFill>
              </a:rPr>
              <a:t>Optimize </a:t>
            </a:r>
            <a:r>
              <a:rPr lang="en-US" sz="2800" dirty="0" err="1">
                <a:solidFill>
                  <a:schemeClr val="accent2">
                    <a:lumMod val="75000"/>
                  </a:schemeClr>
                </a:solidFill>
              </a:rPr>
              <a:t>embeddings</a:t>
            </a:r>
            <a:r>
              <a:rPr lang="en-US" sz="2800" dirty="0">
                <a:solidFill>
                  <a:schemeClr val="accent2">
                    <a:lumMod val="75000"/>
                  </a:schemeClr>
                </a:solidFill>
              </a:rPr>
              <a:t> </a:t>
            </a:r>
            <a:r>
              <a:rPr lang="en-US" sz="2800" dirty="0"/>
              <a:t>according to (maximum likelihood):</a:t>
            </a:r>
          </a:p>
          <a:p>
            <a:pPr marL="685783" indent="-685783">
              <a:buFont typeface="+mj-lt"/>
              <a:buAutoNum type="arabicPeriod"/>
            </a:pPr>
            <a:endParaRPr lang="en-US" sz="2800" dirty="0"/>
          </a:p>
        </p:txBody>
      </p:sp>
      <p:sp>
        <p:nvSpPr>
          <p:cNvPr id="6" name="Slide Number Placeholder 5"/>
          <p:cNvSpPr>
            <a:spLocks noGrp="1"/>
          </p:cNvSpPr>
          <p:nvPr>
            <p:ph type="sldNum" sz="quarter" idx="12"/>
          </p:nvPr>
        </p:nvSpPr>
        <p:spPr/>
        <p:txBody>
          <a:bodyPr/>
          <a:lstStyle/>
          <a:p>
            <a:fld id="{4D267013-DFFC-4352-B274-32112D0CCE19}" type="slidenum">
              <a:rPr lang="en-US" smtClean="0"/>
              <a:t>77</a:t>
            </a:fld>
            <a:endParaRPr lang="en-US"/>
          </a:p>
        </p:txBody>
      </p:sp>
      <p:sp>
        <p:nvSpPr>
          <p:cNvPr id="12" name="TextBox 11"/>
          <p:cNvSpPr txBox="1"/>
          <p:nvPr/>
        </p:nvSpPr>
        <p:spPr>
          <a:xfrm>
            <a:off x="203200" y="5383627"/>
            <a:ext cx="8737600" cy="832844"/>
          </a:xfrm>
          <a:prstGeom prst="rect">
            <a:avLst/>
          </a:prstGeom>
          <a:noFill/>
          <a:ln>
            <a:noFill/>
          </a:ln>
        </p:spPr>
        <p:txBody>
          <a:bodyPr wrap="square" lIns="91425" tIns="91425" rIns="91425" bIns="91425" rtlCol="0" anchor="t" anchorCtr="0">
            <a:noAutofit/>
          </a:bodyPr>
          <a:lstStyle/>
          <a:p>
            <a:r>
              <a:rPr lang="en-US" sz="2400" dirty="0">
                <a:solidFill>
                  <a:schemeClr val="accent1"/>
                </a:solidFill>
                <a:ea typeface="Helvetica Neue Light" charset="0"/>
                <a:cs typeface="Helvetica Neue Light" charset="0"/>
                <a:sym typeface="Open Sans"/>
              </a:rPr>
              <a:t>* </a:t>
            </a:r>
            <a:r>
              <a:rPr lang="en-US" sz="2400" dirty="0">
                <a:solidFill>
                  <a:schemeClr val="accent1"/>
                </a:solidFill>
                <a:ea typeface="Cambria Math" charset="0"/>
                <a:cs typeface="Cambria Math" charset="0"/>
              </a:rPr>
              <a:t>N</a:t>
            </a:r>
            <a:r>
              <a:rPr lang="en-US" sz="2400" i="1" baseline="-25000" dirty="0">
                <a:solidFill>
                  <a:schemeClr val="accent1"/>
                </a:solidFill>
                <a:ea typeface="Cambria Math" charset="0"/>
                <a:cs typeface="Cambria Math" charset="0"/>
              </a:rPr>
              <a:t>R</a:t>
            </a:r>
            <a:r>
              <a:rPr lang="en-US" sz="2400" dirty="0">
                <a:solidFill>
                  <a:schemeClr val="accent1"/>
                </a:solidFill>
                <a:ea typeface="Cambria Math" charset="0"/>
                <a:cs typeface="Cambria Math" charset="0"/>
              </a:rPr>
              <a:t>(</a:t>
            </a:r>
            <a:r>
              <a:rPr lang="en-US" sz="2400" i="1" dirty="0">
                <a:solidFill>
                  <a:schemeClr val="accent1"/>
                </a:solidFill>
                <a:ea typeface="Cambria Math" charset="0"/>
                <a:cs typeface="Cambria Math" charset="0"/>
              </a:rPr>
              <a:t>u</a:t>
            </a:r>
            <a:r>
              <a:rPr lang="en-US" sz="2400" dirty="0">
                <a:solidFill>
                  <a:schemeClr val="accent1"/>
                </a:solidFill>
                <a:ea typeface="Cambria Math" charset="0"/>
                <a:cs typeface="Cambria Math" charset="0"/>
              </a:rPr>
              <a:t>)</a:t>
            </a:r>
            <a:r>
              <a:rPr lang="en-US" sz="2400" dirty="0">
                <a:solidFill>
                  <a:schemeClr val="accent1"/>
                </a:solidFill>
                <a:ea typeface="Helvetica Neue Light" charset="0"/>
                <a:cs typeface="Helvetica Neue Light" charset="0"/>
                <a:sym typeface="Open Sans"/>
              </a:rPr>
              <a:t> can have repeat elements since nodes can be visited multiple times on random walks.</a:t>
            </a:r>
          </a:p>
        </p:txBody>
      </p:sp>
      <mc:AlternateContent xmlns:mc="http://schemas.openxmlformats.org/markup-compatibility/2006" xmlns:a14="http://schemas.microsoft.com/office/drawing/2010/main">
        <mc:Choice Requires="a14">
          <p:sp>
            <p:nvSpPr>
              <p:cNvPr id="4" name="TextBox 3"/>
              <p:cNvSpPr txBox="1"/>
              <p:nvPr/>
            </p:nvSpPr>
            <p:spPr>
              <a:xfrm>
                <a:off x="2987824" y="4221088"/>
                <a:ext cx="2839688" cy="707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sub>
                        <m:sup/>
                        <m:e>
                          <m:nary>
                            <m:naryPr>
                              <m:chr m:val="∑"/>
                              <m:supHide m:val="on"/>
                              <m:ctrlPr>
                                <a:rPr lang="en-US" b="0" i="1" smtClean="0">
                                  <a:latin typeface="Cambria Math" panose="02040503050406030204" pitchFamily="18" charset="0"/>
                                </a:rPr>
                              </m:ctrlPr>
                            </m:naryPr>
                            <m:sub>
                              <m:r>
                                <m:rPr>
                                  <m:brk m:alnAt="7"/>
                                </m:rPr>
                                <a:rPr lang="en-US" b="0" i="1" smtClean="0">
                                  <a:solidFill>
                                    <a:srgbClr val="FF0000"/>
                                  </a:solidFill>
                                  <a:latin typeface="Cambria Math" panose="02040503050406030204" pitchFamily="18" charset="0"/>
                                </a:rPr>
                                <m:t>𝑗</m:t>
                              </m:r>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ea typeface="Cambria Math" panose="02040503050406030204" pitchFamily="18" charset="0"/>
                                </a:rPr>
                                <m:t>𝑁</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𝑖</m:t>
                              </m:r>
                              <m:r>
                                <a:rPr lang="en-US" b="0" i="1" smtClean="0">
                                  <a:solidFill>
                                    <a:srgbClr val="FF0000"/>
                                  </a:solidFill>
                                  <a:latin typeface="Cambria Math" panose="02040503050406030204" pitchFamily="18" charset="0"/>
                                  <a:ea typeface="Cambria Math" panose="02040503050406030204" pitchFamily="18" charset="0"/>
                                </a:rPr>
                                <m:t>)</m:t>
                              </m:r>
                            </m:sub>
                            <m:sup/>
                            <m:e>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solidFill>
                                        <a:srgbClr val="FF0000"/>
                                      </a:solidFill>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e>
                          </m:nary>
                        </m:e>
                      </m:nary>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2987824" y="4221088"/>
                <a:ext cx="2839688" cy="707886"/>
              </a:xfrm>
              <a:prstGeom prst="rect">
                <a:avLst/>
              </a:prstGeom>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50585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4" y="123739"/>
            <a:ext cx="8229600" cy="1143000"/>
          </a:xfrm>
        </p:spPr>
        <p:txBody>
          <a:bodyPr/>
          <a:lstStyle/>
          <a:p>
            <a:r>
              <a:rPr lang="en-US" sz="5067" dirty="0">
                <a:solidFill>
                  <a:schemeClr val="accent6">
                    <a:lumMod val="75000"/>
                  </a:schemeClr>
                </a:solidFill>
              </a:rPr>
              <a:t>Random Walk optimization</a:t>
            </a:r>
          </a:p>
        </p:txBody>
      </p:sp>
      <p:sp>
        <p:nvSpPr>
          <p:cNvPr id="3" name="Content Placeholder 2"/>
          <p:cNvSpPr>
            <a:spLocks noGrp="1"/>
          </p:cNvSpPr>
          <p:nvPr>
            <p:ph idx="1"/>
          </p:nvPr>
        </p:nvSpPr>
        <p:spPr>
          <a:xfrm>
            <a:off x="203200" y="2564905"/>
            <a:ext cx="8940800" cy="1080120"/>
          </a:xfrm>
        </p:spPr>
        <p:txBody>
          <a:bodyPr>
            <a:normAutofit/>
          </a:bodyPr>
          <a:lstStyle/>
          <a:p>
            <a:pPr marL="685783" indent="-685783" defTabSz="1219170">
              <a:spcBef>
                <a:spcPts val="0"/>
              </a:spcBef>
              <a:buNone/>
              <a:defRPr/>
            </a:pPr>
            <a:endParaRPr lang="en-US" dirty="0"/>
          </a:p>
          <a:p>
            <a:pPr marL="685783" indent="-685783" defTabSz="1219170">
              <a:spcBef>
                <a:spcPts val="0"/>
              </a:spcBef>
              <a:buNone/>
              <a:defRPr/>
            </a:pPr>
            <a:endParaRPr lang="en-US" dirty="0"/>
          </a:p>
        </p:txBody>
      </p:sp>
      <p:sp>
        <p:nvSpPr>
          <p:cNvPr id="6" name="Slide Number Placeholder 5"/>
          <p:cNvSpPr>
            <a:spLocks noGrp="1"/>
          </p:cNvSpPr>
          <p:nvPr>
            <p:ph type="sldNum" sz="quarter" idx="12"/>
          </p:nvPr>
        </p:nvSpPr>
        <p:spPr/>
        <p:txBody>
          <a:bodyPr/>
          <a:lstStyle/>
          <a:p>
            <a:fld id="{4D267013-DFFC-4352-B274-32112D0CCE19}" type="slidenum">
              <a:rPr lang="en-US" smtClean="0"/>
              <a:t>78</a:t>
            </a:fld>
            <a:endParaRPr lang="en-US"/>
          </a:p>
        </p:txBody>
      </p:sp>
      <p:sp>
        <p:nvSpPr>
          <p:cNvPr id="8" name="TextBox 7"/>
          <p:cNvSpPr txBox="1"/>
          <p:nvPr/>
        </p:nvSpPr>
        <p:spPr>
          <a:xfrm>
            <a:off x="204011" y="2110508"/>
            <a:ext cx="8636000" cy="1502948"/>
          </a:xfrm>
          <a:prstGeom prst="rect">
            <a:avLst/>
          </a:prstGeom>
          <a:noFill/>
          <a:ln>
            <a:noFill/>
          </a:ln>
        </p:spPr>
        <p:txBody>
          <a:bodyPr wrap="square" lIns="91425" tIns="91425" rIns="91425" bIns="91425" rtlCol="0" anchor="t" anchorCtr="0">
            <a:noAutofit/>
          </a:bodyPr>
          <a:lstStyle/>
          <a:p>
            <a:pPr>
              <a:spcBef>
                <a:spcPts val="1600"/>
              </a:spcBef>
            </a:pPr>
            <a:r>
              <a:rPr lang="en-US" sz="2400" b="1" dirty="0">
                <a:solidFill>
                  <a:schemeClr val="accent2"/>
                </a:solidFill>
                <a:ea typeface="Helvetica Neue Light" charset="0"/>
                <a:cs typeface="Helvetica Neue Light" charset="0"/>
                <a:sym typeface="Open Sans"/>
              </a:rPr>
              <a:t>Intuition: </a:t>
            </a:r>
            <a:r>
              <a:rPr lang="en-US" sz="2400" dirty="0">
                <a:ea typeface="Helvetica Neue Light" charset="0"/>
                <a:cs typeface="Helvetica Neue Light" charset="0"/>
                <a:sym typeface="Open Sans"/>
              </a:rPr>
              <a:t>Optimize </a:t>
            </a:r>
            <a:r>
              <a:rPr lang="en-US" sz="2400" dirty="0" err="1">
                <a:ea typeface="Helvetica Neue Light" charset="0"/>
                <a:cs typeface="Helvetica Neue Light" charset="0"/>
                <a:sym typeface="Open Sans"/>
              </a:rPr>
              <a:t>embeddings</a:t>
            </a:r>
            <a:r>
              <a:rPr lang="en-US" sz="2400" dirty="0">
                <a:ea typeface="Helvetica Neue Light" charset="0"/>
                <a:cs typeface="Helvetica Neue Light" charset="0"/>
                <a:sym typeface="Open Sans"/>
              </a:rPr>
              <a:t> to maximize likelihood of random walk co-occurrences.</a:t>
            </a:r>
            <a:r>
              <a:rPr lang="en-US" sz="2400" b="1" dirty="0">
                <a:solidFill>
                  <a:schemeClr val="accent2"/>
                </a:solidFill>
                <a:ea typeface="Helvetica Neue Light" charset="0"/>
                <a:cs typeface="Helvetica Neue Light" charset="0"/>
                <a:sym typeface="Open Sans"/>
              </a:rPr>
              <a:t> </a:t>
            </a:r>
          </a:p>
          <a:p>
            <a:pPr>
              <a:spcBef>
                <a:spcPts val="1600"/>
              </a:spcBef>
            </a:pPr>
            <a:r>
              <a:rPr lang="en-US" sz="2400" b="1" dirty="0">
                <a:solidFill>
                  <a:schemeClr val="accent1"/>
                </a:solidFill>
                <a:ea typeface="Helvetica Neue Light" charset="0"/>
                <a:cs typeface="Helvetica Neue Light" charset="0"/>
                <a:sym typeface="Open Sans"/>
              </a:rPr>
              <a:t>Parameterize</a:t>
            </a:r>
            <a:r>
              <a:rPr lang="en-US" sz="2400" b="1" dirty="0">
                <a:solidFill>
                  <a:schemeClr val="accent2"/>
                </a:solidFill>
                <a:ea typeface="Helvetica Neue Light" charset="0"/>
                <a:cs typeface="Helvetica Neue Light" charset="0"/>
                <a:sym typeface="Open Sans"/>
              </a:rPr>
              <a:t> </a:t>
            </a:r>
            <a:r>
              <a:rPr lang="en-US" sz="2400" dirty="0">
                <a:ea typeface="Cambria Math" charset="0"/>
                <a:cs typeface="Cambria Math" charset="0"/>
                <a:sym typeface="Open Sans"/>
              </a:rPr>
              <a:t>P(</a:t>
            </a:r>
            <a:r>
              <a:rPr lang="en-US" sz="2400" i="1" dirty="0">
                <a:ea typeface="Cambria Math" charset="0"/>
                <a:cs typeface="Cambria Math" charset="0"/>
                <a:sym typeface="Open Sans"/>
              </a:rPr>
              <a:t>v</a:t>
            </a:r>
            <a:r>
              <a:rPr lang="en-US" sz="2400" dirty="0">
                <a:ea typeface="Cambria Math" charset="0"/>
                <a:cs typeface="Cambria Math" charset="0"/>
                <a:sym typeface="Open Sans"/>
              </a:rPr>
              <a:t> | </a:t>
            </a:r>
            <a:r>
              <a:rPr lang="en-US" sz="2400" b="1" dirty="0" err="1">
                <a:ea typeface="Cambria Math" charset="0"/>
                <a:cs typeface="Cambria Math" charset="0"/>
                <a:sym typeface="Open Sans"/>
              </a:rPr>
              <a:t>z</a:t>
            </a:r>
            <a:r>
              <a:rPr lang="en-US" sz="2400" i="1" baseline="-25000" dirty="0" err="1">
                <a:ea typeface="Cambria Math" charset="0"/>
                <a:cs typeface="Cambria Math" charset="0"/>
                <a:sym typeface="Open Sans"/>
              </a:rPr>
              <a:t>u</a:t>
            </a:r>
            <a:r>
              <a:rPr lang="en-US" sz="2400" dirty="0">
                <a:ea typeface="Cambria Math" charset="0"/>
                <a:cs typeface="Cambria Math" charset="0"/>
                <a:sym typeface="Open Sans"/>
              </a:rPr>
              <a:t>)</a:t>
            </a:r>
            <a:r>
              <a:rPr lang="en-US" sz="2400" b="1" dirty="0">
                <a:solidFill>
                  <a:schemeClr val="accent2"/>
                </a:solidFill>
                <a:ea typeface="Helvetica Neue Light" charset="0"/>
                <a:cs typeface="Helvetica Neue Light" charset="0"/>
                <a:sym typeface="Open Sans"/>
              </a:rPr>
              <a:t> </a:t>
            </a:r>
            <a:r>
              <a:rPr lang="en-US" sz="2400" b="1" dirty="0">
                <a:solidFill>
                  <a:schemeClr val="accent1"/>
                </a:solidFill>
                <a:ea typeface="Helvetica Neue Light" charset="0"/>
                <a:cs typeface="Helvetica Neue Light" charset="0"/>
                <a:sym typeface="Open Sans"/>
              </a:rPr>
              <a:t>using </a:t>
            </a:r>
            <a:r>
              <a:rPr lang="en-US" sz="2400" b="1" dirty="0" err="1">
                <a:solidFill>
                  <a:schemeClr val="accent1"/>
                </a:solidFill>
                <a:ea typeface="Helvetica Neue Light" charset="0"/>
                <a:cs typeface="Helvetica Neue Light" charset="0"/>
                <a:sym typeface="Open Sans"/>
              </a:rPr>
              <a:t>softmax</a:t>
            </a:r>
            <a:r>
              <a:rPr lang="en-US" sz="2400" b="1" dirty="0">
                <a:solidFill>
                  <a:schemeClr val="accent1"/>
                </a:solidFill>
                <a:ea typeface="Helvetica Neue Light" charset="0"/>
                <a:cs typeface="Helvetica Neue Light" charset="0"/>
                <a:sym typeface="Open Sans"/>
              </a:rPr>
              <a:t>:</a:t>
            </a:r>
            <a:endParaRPr lang="en-US" sz="2400" i="1" dirty="0">
              <a:solidFill>
                <a:schemeClr val="accent1"/>
              </a:solidFill>
              <a:ea typeface="Cambria Math" charset="0"/>
              <a:cs typeface="Cambria Math" charset="0"/>
              <a:sym typeface="Open Sans"/>
            </a:endParaRPr>
          </a:p>
          <a:p>
            <a:endParaRPr lang="en-US" sz="2400" dirty="0">
              <a:ea typeface="Helvetica Neue Light" charset="0"/>
              <a:cs typeface="Helvetica Neue Light" charset="0"/>
              <a:sym typeface="Open Sans"/>
            </a:endParaRPr>
          </a:p>
        </p:txBody>
      </p:sp>
      <mc:AlternateContent xmlns:mc="http://schemas.openxmlformats.org/markup-compatibility/2006" xmlns:a14="http://schemas.microsoft.com/office/drawing/2010/main">
        <mc:Choice Requires="a14">
          <p:sp>
            <p:nvSpPr>
              <p:cNvPr id="10" name="TextBox 9"/>
              <p:cNvSpPr txBox="1"/>
              <p:nvPr/>
            </p:nvSpPr>
            <p:spPr>
              <a:xfrm>
                <a:off x="2411760" y="1238131"/>
                <a:ext cx="2839688" cy="7078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 </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sub>
                        <m:sup/>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ub>
                            <m:sup/>
                            <m:e>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𝑗</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e>
                          </m:nary>
                        </m:e>
                      </m:nary>
                    </m:oMath>
                  </m:oMathPara>
                </a14:m>
                <a:endParaRPr lang="el-GR" dirty="0"/>
              </a:p>
            </p:txBody>
          </p:sp>
        </mc:Choice>
        <mc:Fallback xmlns="">
          <p:sp>
            <p:nvSpPr>
              <p:cNvPr id="10" name="TextBox 9"/>
              <p:cNvSpPr txBox="1">
                <a:spLocks noRot="1" noChangeAspect="1" noMove="1" noResize="1" noEditPoints="1" noAdjustHandles="1" noChangeArrowheads="1" noChangeShapeType="1" noTextEdit="1"/>
              </p:cNvSpPr>
              <p:nvPr/>
            </p:nvSpPr>
            <p:spPr>
              <a:xfrm>
                <a:off x="2411760" y="1238131"/>
                <a:ext cx="2839688" cy="707886"/>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822161" y="3797138"/>
                <a:ext cx="2843855" cy="5945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GB" i="1" smtClean="0">
                          <a:latin typeface="Cambria Math" panose="02040503050406030204" pitchFamily="18" charset="0"/>
                        </a:rPr>
                        <m:t>=</m:t>
                      </m:r>
                      <m:f>
                        <m:fPr>
                          <m:ctrlPr>
                            <a:rPr lang="en-GB" i="1" smtClean="0">
                              <a:latin typeface="Cambria Math" panose="02040503050406030204" pitchFamily="18" charset="0"/>
                            </a:rPr>
                          </m:ctrlPr>
                        </m:fPr>
                        <m:num>
                          <m:r>
                            <m:rPr>
                              <m:sty m:val="p"/>
                            </m:rPr>
                            <a:rPr lang="en-US" b="0" i="0" smtClean="0">
                              <a:latin typeface="Cambria Math" panose="02040503050406030204" pitchFamily="18" charset="0"/>
                            </a:rPr>
                            <m:t>exp</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𝑗</m:t>
                              </m:r>
                            </m:sub>
                          </m:sSub>
                          <m:r>
                            <a:rPr lang="en-US" b="0" i="1" smtClean="0">
                              <a:latin typeface="Cambria Math" panose="02040503050406030204" pitchFamily="18" charset="0"/>
                              <a:ea typeface="Cambria Math" panose="02040503050406030204" pitchFamily="18" charset="0"/>
                            </a:rPr>
                            <m:t>)</m:t>
                          </m:r>
                        </m:num>
                        <m:den>
                          <m:nary>
                            <m:naryPr>
                              <m:chr m:val="∑"/>
                              <m:supHide m:val="on"/>
                              <m:ctrlPr>
                                <a:rPr lang="en-GB"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sub>
                            <m:sup/>
                            <m:e>
                              <m:r>
                                <a:rPr lang="en-US" b="0" i="1" smtClean="0">
                                  <a:latin typeface="Cambria Math" panose="02040503050406030204" pitchFamily="18" charset="0"/>
                                </a:rPr>
                                <m:t>𝑒𝑥𝑝</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𝑚</m:t>
                              </m:r>
                            </m:sub>
                          </m:sSub>
                          <m:r>
                            <a:rPr lang="en-US" b="0" i="1" smtClean="0">
                              <a:latin typeface="Cambria Math" panose="02040503050406030204" pitchFamily="18" charset="0"/>
                              <a:ea typeface="Cambria Math" panose="02040503050406030204" pitchFamily="18" charset="0"/>
                            </a:rPr>
                            <m:t>)</m:t>
                          </m:r>
                        </m:den>
                      </m:f>
                    </m:oMath>
                  </m:oMathPara>
                </a14:m>
                <a:endParaRPr lang="el-GR" dirty="0"/>
              </a:p>
            </p:txBody>
          </p:sp>
        </mc:Choice>
        <mc:Fallback xmlns="">
          <p:sp>
            <p:nvSpPr>
              <p:cNvPr id="4" name="TextBox 3"/>
              <p:cNvSpPr txBox="1">
                <a:spLocks noRot="1" noChangeAspect="1" noMove="1" noResize="1" noEditPoints="1" noAdjustHandles="1" noChangeArrowheads="1" noChangeShapeType="1" noTextEdit="1"/>
              </p:cNvSpPr>
              <p:nvPr/>
            </p:nvSpPr>
            <p:spPr>
              <a:xfrm>
                <a:off x="1822161" y="3797138"/>
                <a:ext cx="2843855" cy="594522"/>
              </a:xfrm>
              <a:prstGeom prst="rect">
                <a:avLst/>
              </a:prstGeom>
              <a:blipFill rotWithShape="0">
                <a:blip r:embed="rId3"/>
                <a:stretch>
                  <a:fillRect b="-1031"/>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822161" y="4718196"/>
                <a:ext cx="3913572" cy="7107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m:rPr>
                          <m:sty m:val="p"/>
                        </m:rPr>
                        <a:rPr lang="en-US" b="0" i="0" smtClean="0">
                          <a:latin typeface="Cambria Math" panose="02040503050406030204" pitchFamily="18" charset="0"/>
                        </a:rPr>
                        <m:t>log</m:t>
                      </m:r>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𝑉</m:t>
                          </m:r>
                        </m:sub>
                        <m:sup/>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ub>
                            <m:sup/>
                            <m:e>
                              <m:f>
                                <m:fPr>
                                  <m:ctrlPr>
                                    <a:rPr lang="en-GB" i="1">
                                      <a:latin typeface="Cambria Math" panose="02040503050406030204" pitchFamily="18" charset="0"/>
                                    </a:rPr>
                                  </m:ctrlPr>
                                </m:fPr>
                                <m:num>
                                  <m:r>
                                    <m:rPr>
                                      <m:sty m:val="p"/>
                                    </m:rPr>
                                    <a:rPr lang="en-US">
                                      <a:latin typeface="Cambria Math" panose="02040503050406030204" pitchFamily="18" charset="0"/>
                                    </a:rPr>
                                    <m:t>exp</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𝑗</m:t>
                                      </m:r>
                                    </m:sub>
                                  </m:sSub>
                                  <m:r>
                                    <a:rPr lang="en-US" i="1">
                                      <a:latin typeface="Cambria Math" panose="02040503050406030204" pitchFamily="18" charset="0"/>
                                      <a:ea typeface="Cambria Math" panose="02040503050406030204" pitchFamily="18" charset="0"/>
                                    </a:rPr>
                                    <m:t>)</m:t>
                                  </m:r>
                                </m:num>
                                <m:den>
                                  <m:nary>
                                    <m:naryPr>
                                      <m:chr m:val="∑"/>
                                      <m:supHide m:val="on"/>
                                      <m:ctrlPr>
                                        <a:rPr lang="en-GB"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𝑉</m:t>
                                      </m:r>
                                    </m:sub>
                                    <m:sup/>
                                    <m:e>
                                      <m:r>
                                        <a:rPr lang="en-US" i="1">
                                          <a:latin typeface="Cambria Math" panose="02040503050406030204" pitchFamily="18" charset="0"/>
                                        </a:rPr>
                                        <m:t>𝑒𝑥𝑝</m:t>
                                      </m:r>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𝑚</m:t>
                                      </m:r>
                                    </m:sub>
                                  </m:sSub>
                                  <m:r>
                                    <a:rPr lang="en-US" i="1">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m:t>
                              </m:r>
                            </m:e>
                          </m:nary>
                        </m:e>
                      </m:nary>
                    </m:oMath>
                  </m:oMathPara>
                </a14:m>
                <a:endParaRPr lang="el-GR" dirty="0"/>
              </a:p>
            </p:txBody>
          </p:sp>
        </mc:Choice>
        <mc:Fallback xmlns="">
          <p:sp>
            <p:nvSpPr>
              <p:cNvPr id="11" name="TextBox 10"/>
              <p:cNvSpPr txBox="1">
                <a:spLocks noRot="1" noChangeAspect="1" noMove="1" noResize="1" noEditPoints="1" noAdjustHandles="1" noChangeArrowheads="1" noChangeShapeType="1" noTextEdit="1"/>
              </p:cNvSpPr>
              <p:nvPr/>
            </p:nvSpPr>
            <p:spPr>
              <a:xfrm>
                <a:off x="1822161" y="4718196"/>
                <a:ext cx="3913572" cy="710772"/>
              </a:xfrm>
              <a:prstGeom prst="rect">
                <a:avLst/>
              </a:prstGeom>
              <a:blipFill rotWithShape="0">
                <a:blip r:embed="rId4"/>
                <a:stretch>
                  <a:fillRect/>
                </a:stretch>
              </a:blipFill>
            </p:spPr>
            <p:txBody>
              <a:bodyPr/>
              <a:lstStyle/>
              <a:p>
                <a:r>
                  <a:rPr lang="el-GR">
                    <a:noFill/>
                  </a:rPr>
                  <a:t> </a:t>
                </a:r>
              </a:p>
            </p:txBody>
          </p:sp>
        </mc:Fallback>
      </mc:AlternateContent>
      <p:sp>
        <p:nvSpPr>
          <p:cNvPr id="12" name="TextBox 11"/>
          <p:cNvSpPr txBox="1"/>
          <p:nvPr/>
        </p:nvSpPr>
        <p:spPr>
          <a:xfrm>
            <a:off x="3404188" y="5575976"/>
            <a:ext cx="2930945" cy="895813"/>
          </a:xfrm>
          <a:prstGeom prst="rect">
            <a:avLst/>
          </a:prstGeom>
          <a:noFill/>
          <a:ln>
            <a:noFill/>
          </a:ln>
        </p:spPr>
        <p:txBody>
          <a:bodyPr wrap="square" lIns="91425" tIns="91425" rIns="91425" bIns="91425" rtlCol="0" anchor="t" anchorCtr="0">
            <a:noAutofit/>
          </a:bodyPr>
          <a:lstStyle/>
          <a:p>
            <a:pPr algn="ctr"/>
            <a:r>
              <a:rPr lang="en-US" sz="2000" dirty="0">
                <a:solidFill>
                  <a:schemeClr val="accent3"/>
                </a:solidFill>
                <a:ea typeface="Helvetica Neue Light" charset="0"/>
                <a:cs typeface="Helvetica Neue Light" charset="0"/>
                <a:sym typeface="Open Sans"/>
              </a:rPr>
              <a:t>sum over nodes </a:t>
            </a:r>
            <a:r>
              <a:rPr lang="en-US" sz="2000" i="1" dirty="0">
                <a:solidFill>
                  <a:schemeClr val="accent3"/>
                </a:solidFill>
                <a:ea typeface="Cambria Math" charset="0"/>
                <a:cs typeface="Cambria Math" charset="0"/>
                <a:sym typeface="Open Sans"/>
              </a:rPr>
              <a:t>m </a:t>
            </a:r>
            <a:r>
              <a:rPr lang="en-US" sz="2000" dirty="0">
                <a:solidFill>
                  <a:schemeClr val="accent3"/>
                </a:solidFill>
                <a:ea typeface="Helvetica Neue Light" charset="0"/>
                <a:cs typeface="Helvetica Neue Light" charset="0"/>
                <a:sym typeface="Open Sans"/>
              </a:rPr>
              <a:t>seen on random walks starting from </a:t>
            </a:r>
            <a:r>
              <a:rPr lang="en-US" sz="2000" i="1" dirty="0">
                <a:solidFill>
                  <a:schemeClr val="accent3"/>
                </a:solidFill>
                <a:ea typeface="Cambria Math" charset="0"/>
                <a:cs typeface="Cambria Math" charset="0"/>
                <a:sym typeface="Open Sans"/>
              </a:rPr>
              <a:t>i</a:t>
            </a:r>
          </a:p>
        </p:txBody>
      </p:sp>
      <p:sp>
        <p:nvSpPr>
          <p:cNvPr id="13" name="TextBox 12"/>
          <p:cNvSpPr txBox="1"/>
          <p:nvPr/>
        </p:nvSpPr>
        <p:spPr>
          <a:xfrm>
            <a:off x="1115616" y="5487712"/>
            <a:ext cx="2288572" cy="487632"/>
          </a:xfrm>
          <a:prstGeom prst="rect">
            <a:avLst/>
          </a:prstGeom>
          <a:noFill/>
          <a:ln>
            <a:noFill/>
          </a:ln>
        </p:spPr>
        <p:txBody>
          <a:bodyPr wrap="square" lIns="91425" tIns="91425" rIns="91425" bIns="91425" rtlCol="0" anchor="t" anchorCtr="0">
            <a:noAutofit/>
          </a:bodyPr>
          <a:lstStyle/>
          <a:p>
            <a:pPr algn="ctr"/>
            <a:r>
              <a:rPr lang="en-US" sz="2000" dirty="0">
                <a:solidFill>
                  <a:schemeClr val="accent2"/>
                </a:solidFill>
                <a:ea typeface="Helvetica Neue Light" charset="0"/>
                <a:cs typeface="Helvetica Neue Light" charset="0"/>
                <a:sym typeface="Open Sans"/>
              </a:rPr>
              <a:t>sum over all nodes </a:t>
            </a:r>
            <a:r>
              <a:rPr lang="en-US" sz="2000" i="1" dirty="0">
                <a:solidFill>
                  <a:schemeClr val="accent2"/>
                </a:solidFill>
                <a:ea typeface="Cambria Math" charset="0"/>
                <a:cs typeface="Cambria Math" charset="0"/>
                <a:sym typeface="Open Sans"/>
              </a:rPr>
              <a:t>i</a:t>
            </a:r>
          </a:p>
          <a:p>
            <a:pPr algn="ctr"/>
            <a:endParaRPr lang="en-US" sz="2000" dirty="0">
              <a:solidFill>
                <a:schemeClr val="accent2"/>
              </a:solidFill>
              <a:ea typeface="Helvetica Neue Light" charset="0"/>
              <a:cs typeface="Helvetica Neue Light" charset="0"/>
              <a:sym typeface="Open Sans"/>
            </a:endParaRPr>
          </a:p>
        </p:txBody>
      </p:sp>
      <p:sp>
        <p:nvSpPr>
          <p:cNvPr id="14" name="TextBox 13"/>
          <p:cNvSpPr txBox="1"/>
          <p:nvPr/>
        </p:nvSpPr>
        <p:spPr>
          <a:xfrm>
            <a:off x="4673600" y="3547510"/>
            <a:ext cx="3451261" cy="1240189"/>
          </a:xfrm>
          <a:prstGeom prst="rect">
            <a:avLst/>
          </a:prstGeom>
          <a:noFill/>
          <a:ln>
            <a:noFill/>
          </a:ln>
        </p:spPr>
        <p:txBody>
          <a:bodyPr wrap="square" lIns="91425" tIns="91425" rIns="91425" bIns="91425" rtlCol="0" anchor="t" anchorCtr="0">
            <a:noAutofit/>
          </a:bodyPr>
          <a:lstStyle/>
          <a:p>
            <a:pPr algn="ctr"/>
            <a:r>
              <a:rPr lang="en-US" sz="2000" dirty="0">
                <a:solidFill>
                  <a:schemeClr val="accent1"/>
                </a:solidFill>
                <a:ea typeface="Helvetica Neue Light" charset="0"/>
                <a:cs typeface="Helvetica Neue Light" charset="0"/>
                <a:sym typeface="Open Sans"/>
              </a:rPr>
              <a:t>predicted probability of </a:t>
            </a:r>
            <a:r>
              <a:rPr lang="en-US" sz="2000" i="1" dirty="0">
                <a:solidFill>
                  <a:schemeClr val="accent1"/>
                </a:solidFill>
                <a:ea typeface="Cambria Math" charset="0"/>
                <a:cs typeface="Cambria Math" charset="0"/>
                <a:sym typeface="Open Sans"/>
              </a:rPr>
              <a:t>i</a:t>
            </a:r>
            <a:r>
              <a:rPr lang="en-US" sz="2000" dirty="0">
                <a:solidFill>
                  <a:schemeClr val="accent1"/>
                </a:solidFill>
                <a:ea typeface="Helvetica Neue Light" charset="0"/>
                <a:cs typeface="Helvetica Neue Light" charset="0"/>
                <a:sym typeface="Open Sans"/>
              </a:rPr>
              <a:t> and </a:t>
            </a:r>
            <a:r>
              <a:rPr lang="en-US" sz="2000" i="1" dirty="0">
                <a:solidFill>
                  <a:schemeClr val="accent1"/>
                </a:solidFill>
                <a:ea typeface="Cambria Math" charset="0"/>
                <a:cs typeface="Cambria Math" charset="0"/>
                <a:sym typeface="Open Sans"/>
              </a:rPr>
              <a:t>j</a:t>
            </a:r>
            <a:r>
              <a:rPr lang="en-US" sz="2000" dirty="0">
                <a:solidFill>
                  <a:schemeClr val="accent1"/>
                </a:solidFill>
                <a:ea typeface="Helvetica Neue Light" charset="0"/>
                <a:cs typeface="Helvetica Neue Light" charset="0"/>
                <a:sym typeface="Open Sans"/>
              </a:rPr>
              <a:t> co-</a:t>
            </a:r>
            <a:r>
              <a:rPr lang="en-US" sz="2000" dirty="0" err="1">
                <a:solidFill>
                  <a:schemeClr val="accent1"/>
                </a:solidFill>
                <a:ea typeface="Helvetica Neue Light" charset="0"/>
                <a:cs typeface="Helvetica Neue Light" charset="0"/>
                <a:sym typeface="Open Sans"/>
              </a:rPr>
              <a:t>occuring</a:t>
            </a:r>
            <a:r>
              <a:rPr lang="en-US" sz="2000" dirty="0">
                <a:solidFill>
                  <a:schemeClr val="accent1"/>
                </a:solidFill>
                <a:ea typeface="Helvetica Neue Light" charset="0"/>
                <a:cs typeface="Helvetica Neue Light" charset="0"/>
                <a:sym typeface="Open Sans"/>
              </a:rPr>
              <a:t> on random walk</a:t>
            </a:r>
            <a:endParaRPr lang="en-US" sz="2000" i="1" dirty="0">
              <a:solidFill>
                <a:schemeClr val="accent1"/>
              </a:solidFill>
              <a:ea typeface="Cambria Math" charset="0"/>
              <a:cs typeface="Cambria Math" charset="0"/>
              <a:sym typeface="Open Sans"/>
            </a:endParaRPr>
          </a:p>
        </p:txBody>
      </p:sp>
      <p:cxnSp>
        <p:nvCxnSpPr>
          <p:cNvPr id="7" name="Straight Arrow Connector 6"/>
          <p:cNvCxnSpPr/>
          <p:nvPr/>
        </p:nvCxnSpPr>
        <p:spPr>
          <a:xfrm flipV="1">
            <a:off x="2483768" y="5229200"/>
            <a:ext cx="288032" cy="2585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flipH="1" flipV="1">
            <a:off x="3448273" y="5413360"/>
            <a:ext cx="484907" cy="21752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24831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60648"/>
            <a:ext cx="8057976" cy="1143000"/>
          </a:xfrm>
        </p:spPr>
        <p:txBody>
          <a:bodyPr/>
          <a:lstStyle/>
          <a:p>
            <a:r>
              <a:rPr lang="en-US" dirty="0">
                <a:solidFill>
                  <a:schemeClr val="accent6">
                    <a:lumMod val="75000"/>
                  </a:schemeClr>
                </a:solidFill>
              </a:rPr>
              <a:t>Why Random Walks?</a:t>
            </a:r>
          </a:p>
        </p:txBody>
      </p:sp>
      <p:sp>
        <p:nvSpPr>
          <p:cNvPr id="5" name="Slide Number Placeholder 4"/>
          <p:cNvSpPr>
            <a:spLocks noGrp="1"/>
          </p:cNvSpPr>
          <p:nvPr>
            <p:ph type="sldNum" sz="quarter" idx="12"/>
          </p:nvPr>
        </p:nvSpPr>
        <p:spPr/>
        <p:txBody>
          <a:bodyPr/>
          <a:lstStyle/>
          <a:p>
            <a:fld id="{4D267013-DFFC-4352-B274-32112D0CCE19}" type="slidenum">
              <a:rPr lang="en-US" smtClean="0"/>
              <a:t>79</a:t>
            </a:fld>
            <a:endParaRPr lang="en-US"/>
          </a:p>
        </p:txBody>
      </p:sp>
      <p:sp>
        <p:nvSpPr>
          <p:cNvPr id="6" name="Content Placeholder 2"/>
          <p:cNvSpPr>
            <a:spLocks noGrp="1"/>
          </p:cNvSpPr>
          <p:nvPr>
            <p:ph idx="1"/>
          </p:nvPr>
        </p:nvSpPr>
        <p:spPr>
          <a:xfrm>
            <a:off x="279400" y="1630303"/>
            <a:ext cx="8407400" cy="3310865"/>
          </a:xfrm>
        </p:spPr>
        <p:txBody>
          <a:bodyPr/>
          <a:lstStyle/>
          <a:p>
            <a:pPr marL="685783" indent="-685783">
              <a:buFont typeface="+mj-lt"/>
              <a:buAutoNum type="arabicPeriod"/>
            </a:pPr>
            <a:r>
              <a:rPr lang="en-US" b="1" dirty="0"/>
              <a:t>Expressivity:</a:t>
            </a:r>
            <a:r>
              <a:rPr lang="en-US" dirty="0"/>
              <a:t> Flexible stochastic definition of node similarity that </a:t>
            </a:r>
            <a:r>
              <a:rPr lang="en-US" dirty="0">
                <a:solidFill>
                  <a:schemeClr val="accent2"/>
                </a:solidFill>
              </a:rPr>
              <a:t>incorporates both local and higher-order neighborhood information</a:t>
            </a:r>
            <a:r>
              <a:rPr lang="en-US" dirty="0"/>
              <a:t>.</a:t>
            </a:r>
          </a:p>
          <a:p>
            <a:pPr marL="685783" indent="-685783">
              <a:buFont typeface="+mj-lt"/>
              <a:buAutoNum type="arabicPeriod"/>
            </a:pPr>
            <a:r>
              <a:rPr lang="en-US" b="1" dirty="0"/>
              <a:t>Efficiency: </a:t>
            </a:r>
            <a:r>
              <a:rPr lang="en-US" dirty="0"/>
              <a:t>Do not need to consider all node pairs when training; </a:t>
            </a:r>
            <a:r>
              <a:rPr lang="en-US" dirty="0">
                <a:solidFill>
                  <a:schemeClr val="accent2"/>
                </a:solidFill>
              </a:rPr>
              <a:t>only need to consider pairs that co-occur on random walks.</a:t>
            </a:r>
          </a:p>
        </p:txBody>
      </p:sp>
    </p:spTree>
    <p:extLst>
      <p:ext uri="{BB962C8B-B14F-4D97-AF65-F5344CB8AC3E}">
        <p14:creationId xmlns:p14="http://schemas.microsoft.com/office/powerpoint/2010/main" val="1180931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05" y="158294"/>
            <a:ext cx="8460432" cy="1143000"/>
          </a:xfrm>
        </p:spPr>
        <p:txBody>
          <a:bodyPr/>
          <a:lstStyle/>
          <a:p>
            <a:r>
              <a:rPr lang="en-US" dirty="0">
                <a:solidFill>
                  <a:schemeClr val="accent6">
                    <a:lumMod val="75000"/>
                  </a:schemeClr>
                </a:solidFill>
              </a:rPr>
              <a:t>Learning 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8</a:t>
            </a:fld>
            <a:endParaRPr lang="en-US" dirty="0"/>
          </a:p>
        </p:txBody>
      </p:sp>
      <p:sp>
        <p:nvSpPr>
          <p:cNvPr id="10" name="Content Placeholder 2"/>
          <p:cNvSpPr>
            <a:spLocks noGrp="1"/>
          </p:cNvSpPr>
          <p:nvPr>
            <p:ph idx="1"/>
          </p:nvPr>
        </p:nvSpPr>
        <p:spPr>
          <a:xfrm>
            <a:off x="177408" y="1307077"/>
            <a:ext cx="8615517" cy="2581068"/>
          </a:xfrm>
        </p:spPr>
        <p:txBody>
          <a:bodyPr>
            <a:noAutofit/>
          </a:bodyPr>
          <a:lstStyle/>
          <a:p>
            <a:pPr marL="609585" indent="-609585">
              <a:buFont typeface="+mj-lt"/>
              <a:buAutoNum type="arabicPeriod"/>
            </a:pPr>
            <a:r>
              <a:rPr lang="en-US" sz="2800" dirty="0"/>
              <a:t>Define an encoder that maps nodes to low dimensional spaces</a:t>
            </a:r>
          </a:p>
          <a:p>
            <a:pPr marL="609585" indent="-609585">
              <a:buFont typeface="+mj-lt"/>
              <a:buAutoNum type="arabicPeriod"/>
            </a:pPr>
            <a:r>
              <a:rPr lang="en-US" sz="2800" dirty="0"/>
              <a:t>Define </a:t>
            </a:r>
            <a:r>
              <a:rPr lang="en-US" sz="2800" i="1" dirty="0">
                <a:solidFill>
                  <a:srgbClr val="FF0000"/>
                </a:solidFill>
              </a:rPr>
              <a:t>a node similarity function </a:t>
            </a:r>
            <a:r>
              <a:rPr lang="en-US" sz="2800" dirty="0"/>
              <a:t>in the original network.</a:t>
            </a:r>
          </a:p>
          <a:p>
            <a:pPr marL="609585" indent="-609585">
              <a:buFont typeface="+mj-lt"/>
              <a:buAutoNum type="arabicPeriod"/>
            </a:pPr>
            <a:r>
              <a:rPr lang="en-US" sz="2800" dirty="0"/>
              <a:t>Optimize the parameters of the encoder so that we minimize </a:t>
            </a:r>
            <a:r>
              <a:rPr lang="en-US" sz="2800" i="1" dirty="0">
                <a:solidFill>
                  <a:srgbClr val="FF0000"/>
                </a:solidFill>
              </a:rPr>
              <a:t>a loss function </a:t>
            </a:r>
            <a:r>
              <a:rPr lang="en-US" sz="2800" b="1" i="1" dirty="0">
                <a:solidFill>
                  <a:schemeClr val="tx2">
                    <a:lumMod val="60000"/>
                    <a:lumOff val="40000"/>
                  </a:schemeClr>
                </a:solidFill>
                <a:latin typeface="Cambria Math" panose="02040503050406030204" pitchFamily="18" charset="0"/>
              </a:rPr>
              <a:t>L  </a:t>
            </a:r>
            <a:r>
              <a:rPr lang="en-US" sz="2800" dirty="0"/>
              <a:t>that  looks (roughly) like: </a:t>
            </a:r>
          </a:p>
        </p:txBody>
      </p:sp>
      <mc:AlternateContent xmlns:mc="http://schemas.openxmlformats.org/markup-compatibility/2006" xmlns:a14="http://schemas.microsoft.com/office/drawing/2010/main">
        <mc:Choice Requires="a14">
          <p:sp>
            <p:nvSpPr>
              <p:cNvPr id="6" name="TextBox 5"/>
              <p:cNvSpPr txBox="1"/>
              <p:nvPr/>
            </p:nvSpPr>
            <p:spPr>
              <a:xfrm>
                <a:off x="899591" y="4408174"/>
                <a:ext cx="7171150" cy="633443"/>
              </a:xfrm>
              <a:prstGeom prst="rect">
                <a:avLst/>
              </a:prstGeom>
              <a:noFill/>
            </p:spPr>
            <p:txBody>
              <a:bodyPr wrap="square" rtlCol="0">
                <a:spAutoFit/>
              </a:bodyPr>
              <a:lstStyle/>
              <a:p>
                <a14:m>
                  <m:oMath xmlns:m="http://schemas.openxmlformats.org/officeDocument/2006/math">
                    <m:r>
                      <a:rPr lang="en-US" sz="2800" b="1" i="1" smtClean="0">
                        <a:solidFill>
                          <a:schemeClr val="tx2">
                            <a:lumMod val="60000"/>
                            <a:lumOff val="40000"/>
                          </a:schemeClr>
                        </a:solidFill>
                        <a:latin typeface="Cambria Math" panose="02040503050406030204" pitchFamily="18" charset="0"/>
                      </a:rPr>
                      <m:t>𝑳</m:t>
                    </m:r>
                    <m:r>
                      <a:rPr lang="en-US" sz="2800" b="0" i="1" smtClean="0">
                        <a:latin typeface="Cambria Math"/>
                      </a:rPr>
                      <m:t>=</m:t>
                    </m:r>
                    <m:nary>
                      <m:naryPr>
                        <m:chr m:val="∑"/>
                        <m:supHide m:val="on"/>
                        <m:ctrlPr>
                          <a:rPr lang="en-US" sz="2800" i="1" smtClean="0">
                            <a:latin typeface="Cambria Math" panose="02040503050406030204" pitchFamily="18" charset="0"/>
                          </a:rPr>
                        </m:ctrlPr>
                      </m:naryPr>
                      <m:sub>
                        <m:r>
                          <a:rPr lang="en-US" sz="2800" b="0" i="1" smtClean="0">
                            <a:latin typeface="Cambria Math"/>
                          </a:rPr>
                          <m:t> </m:t>
                        </m:r>
                        <m:r>
                          <a:rPr lang="en-US" sz="2800" b="0" i="1" smtClean="0">
                            <a:latin typeface="Cambria Math" panose="02040503050406030204" pitchFamily="18" charset="0"/>
                          </a:rPr>
                          <m:t>𝑖</m:t>
                        </m:r>
                        <m:r>
                          <a:rPr lang="en-US" sz="2800" b="0" i="1" smtClean="0">
                            <a:latin typeface="Cambria Math" panose="02040503050406030204" pitchFamily="18" charset="0"/>
                          </a:rPr>
                          <m:t>, </m:t>
                        </m:r>
                        <m:r>
                          <a:rPr lang="en-US" sz="2800" b="0" i="1" smtClean="0">
                            <a:latin typeface="Cambria Math" panose="02040503050406030204" pitchFamily="18" charset="0"/>
                          </a:rPr>
                          <m:t>𝑗</m:t>
                        </m:r>
                        <m:r>
                          <a:rPr lang="en-US" sz="2800" b="0" i="1" smtClean="0">
                            <a:latin typeface="Cambria Math" panose="02040503050406030204" pitchFamily="18" charset="0"/>
                          </a:rPr>
                          <m:t> ∈   </m:t>
                        </m:r>
                        <m:r>
                          <a:rPr lang="en-US" sz="2800" b="0" i="1" smtClean="0">
                            <a:latin typeface="Cambria Math" panose="02040503050406030204" pitchFamily="18" charset="0"/>
                            <a:ea typeface="Cambria Math"/>
                          </a:rPr>
                          <m:t>𝑉</m:t>
                        </m:r>
                      </m:sub>
                      <m:sup/>
                      <m:e>
                        <m:r>
                          <a:rPr lang="en-US" sz="2800" b="0" i="1" smtClean="0">
                            <a:latin typeface="Cambria Math"/>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𝑠𝑖𝑚𝑖𝑙𝑎𝑟𝑖𝑡𝑦</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𝑖</m:t>
                                </m:r>
                                <m:r>
                                  <a:rPr lang="en-US" sz="2800" b="0" i="1" smtClean="0">
                                    <a:latin typeface="Cambria Math" panose="02040503050406030204" pitchFamily="18" charset="0"/>
                                  </a:rPr>
                                  <m:t>, </m:t>
                                </m:r>
                                <m:r>
                                  <a:rPr lang="en-US" sz="2800" b="0" i="1" smtClean="0">
                                    <a:latin typeface="Cambria Math" panose="02040503050406030204" pitchFamily="18" charset="0"/>
                                  </a:rPr>
                                  <m:t>𝑗</m:t>
                                </m:r>
                              </m:e>
                            </m:d>
                            <m:r>
                              <a:rPr lang="en-US" sz="2800" b="0" i="1" smtClean="0">
                                <a:latin typeface="Cambria Math" panose="02040503050406030204" pitchFamily="18" charset="0"/>
                              </a:rPr>
                              <m:t> −</m:t>
                            </m:r>
                          </m:e>
                          <m:sub/>
                        </m:sSub>
                      </m:e>
                    </m:nary>
                  </m:oMath>
                </a14:m>
                <a:r>
                  <a:rPr lang="en-US" sz="2800" dirty="0"/>
                  <a:t> </a:t>
                </a:r>
                <a14:m>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a:rPr>
                          <m:t>𝑧</m:t>
                        </m:r>
                      </m:e>
                      <m:sub>
                        <m:r>
                          <a:rPr lang="en-US" sz="2800" b="0" i="1" smtClean="0">
                            <a:latin typeface="Cambria Math" panose="02040503050406030204" pitchFamily="18" charset="0"/>
                          </a:rPr>
                          <m:t>𝑖</m:t>
                        </m:r>
                      </m:sub>
                      <m:sup/>
                    </m:sSubSup>
                    <m:r>
                      <a:rPr lang="en-US" sz="2800" b="0" i="1" smtClean="0">
                        <a:latin typeface="Cambria Math" panose="02040503050406030204" pitchFamily="18" charset="0"/>
                        <a:ea typeface="Cambria Math" panose="02040503050406030204" pitchFamily="18" charset="0"/>
                      </a:rPr>
                      <m:t>∙</m:t>
                    </m:r>
                  </m:oMath>
                </a14:m>
                <a:r>
                  <a:rPr lang="en-US" sz="2800" dirty="0"/>
                  <a:t> </a:t>
                </a:r>
                <a14:m>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a:rPr>
                          <m:t>𝑧</m:t>
                        </m:r>
                      </m:e>
                      <m:sub>
                        <m:r>
                          <a:rPr lang="en-US" sz="2800" b="0" i="1" smtClean="0">
                            <a:latin typeface="Cambria Math" panose="02040503050406030204" pitchFamily="18" charset="0"/>
                          </a:rPr>
                          <m:t>𝑗</m:t>
                        </m:r>
                      </m:sub>
                      <m:sup/>
                    </m:sSubSup>
                    <m:sSup>
                      <m:sSupPr>
                        <m:ctrlPr>
                          <a:rPr lang="en-US" sz="2800" b="0" i="1" smtClean="0">
                            <a:latin typeface="Cambria Math" panose="02040503050406030204" pitchFamily="18" charset="0"/>
                          </a:rPr>
                        </m:ctrlPr>
                      </m:sSupPr>
                      <m:e>
                        <m:r>
                          <a:rPr lang="en-US" sz="2800" b="0" i="1" smtClean="0">
                            <a:latin typeface="Cambria Math"/>
                          </a:rPr>
                          <m:t>)</m:t>
                        </m:r>
                      </m:e>
                      <m:sup>
                        <m:r>
                          <a:rPr lang="en-US" sz="2800" b="0" i="1" smtClean="0">
                            <a:latin typeface="Cambria Math"/>
                          </a:rPr>
                          <m:t>2</m:t>
                        </m:r>
                      </m:sup>
                    </m:sSup>
                    <m:r>
                      <m:rPr>
                        <m:nor/>
                      </m:rPr>
                      <a:rPr lang="en-US" sz="2800" b="0" i="0" smtClean="0">
                        <a:latin typeface="Cambria Math"/>
                      </a:rPr>
                      <m:t> </m:t>
                    </m:r>
                  </m:oMath>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899591" y="4408174"/>
                <a:ext cx="7171150" cy="633443"/>
              </a:xfrm>
              <a:prstGeom prst="rect">
                <a:avLst/>
              </a:prstGeom>
              <a:blipFill rotWithShape="0">
                <a:blip r:embed="rId3"/>
                <a:stretch>
                  <a:fillRect/>
                </a:stretch>
              </a:blipFill>
            </p:spPr>
            <p:txBody>
              <a:bodyPr/>
              <a:lstStyle/>
              <a:p>
                <a:r>
                  <a:rPr lang="el-GR">
                    <a:noFill/>
                  </a:rPr>
                  <a:t> </a:t>
                </a:r>
              </a:p>
            </p:txBody>
          </p:sp>
        </mc:Fallback>
      </mc:AlternateContent>
      <p:sp>
        <p:nvSpPr>
          <p:cNvPr id="3" name="TextBox 2"/>
          <p:cNvSpPr txBox="1"/>
          <p:nvPr/>
        </p:nvSpPr>
        <p:spPr>
          <a:xfrm>
            <a:off x="323528" y="5375818"/>
            <a:ext cx="7848872" cy="646331"/>
          </a:xfrm>
          <a:prstGeom prst="rect">
            <a:avLst/>
          </a:prstGeom>
          <a:noFill/>
        </p:spPr>
        <p:txBody>
          <a:bodyPr wrap="square" rtlCol="0">
            <a:spAutoFit/>
          </a:bodyPr>
          <a:lstStyle/>
          <a:p>
            <a:r>
              <a:rPr lang="en-US" sz="3600" i="1" dirty="0"/>
              <a:t>When are two nodes similar? Any ideas?</a:t>
            </a:r>
            <a:endParaRPr lang="el-GR" sz="3600" i="1" dirty="0"/>
          </a:p>
        </p:txBody>
      </p:sp>
    </p:spTree>
    <p:extLst>
      <p:ext uri="{BB962C8B-B14F-4D97-AF65-F5344CB8AC3E}">
        <p14:creationId xmlns:p14="http://schemas.microsoft.com/office/powerpoint/2010/main" val="303901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80</a:t>
            </a:fld>
            <a:endParaRPr lang="el-GR"/>
          </a:p>
        </p:txBody>
      </p:sp>
      <p:sp>
        <p:nvSpPr>
          <p:cNvPr id="3" name="TextBox 2"/>
          <p:cNvSpPr txBox="1"/>
          <p:nvPr/>
        </p:nvSpPr>
        <p:spPr>
          <a:xfrm>
            <a:off x="924260" y="1370021"/>
            <a:ext cx="7416824" cy="707886"/>
          </a:xfrm>
          <a:prstGeom prst="rect">
            <a:avLst/>
          </a:prstGeom>
          <a:noFill/>
        </p:spPr>
        <p:txBody>
          <a:bodyPr wrap="square" rtlCol="0">
            <a:spAutoFit/>
          </a:bodyPr>
          <a:lstStyle/>
          <a:p>
            <a:r>
              <a:rPr lang="en-GB" sz="4000" dirty="0"/>
              <a:t>Short random walks =  sentences</a:t>
            </a:r>
            <a:endParaRPr lang="el-GR" sz="4000" dirty="0"/>
          </a:p>
        </p:txBody>
      </p:sp>
      <p:pic>
        <p:nvPicPr>
          <p:cNvPr id="4" name="Picture 3"/>
          <p:cNvPicPr>
            <a:picLocks noChangeAspect="1"/>
          </p:cNvPicPr>
          <p:nvPr/>
        </p:nvPicPr>
        <p:blipFill>
          <a:blip r:embed="rId2"/>
          <a:stretch>
            <a:fillRect/>
          </a:stretch>
        </p:blipFill>
        <p:spPr>
          <a:xfrm>
            <a:off x="6242992" y="2694499"/>
            <a:ext cx="1965730" cy="1774093"/>
          </a:xfrm>
          <a:prstGeom prst="rect">
            <a:avLst/>
          </a:prstGeom>
        </p:spPr>
      </p:pic>
      <p:pic>
        <p:nvPicPr>
          <p:cNvPr id="5" name="Picture 4"/>
          <p:cNvPicPr>
            <a:picLocks noChangeAspect="1"/>
          </p:cNvPicPr>
          <p:nvPr/>
        </p:nvPicPr>
        <p:blipFill>
          <a:blip r:embed="rId3"/>
          <a:stretch>
            <a:fillRect/>
          </a:stretch>
        </p:blipFill>
        <p:spPr>
          <a:xfrm>
            <a:off x="5148064" y="3104869"/>
            <a:ext cx="938877" cy="373702"/>
          </a:xfrm>
          <a:prstGeom prst="rect">
            <a:avLst/>
          </a:prstGeom>
        </p:spPr>
      </p:pic>
      <p:pic>
        <p:nvPicPr>
          <p:cNvPr id="6" name="Picture 5"/>
          <p:cNvPicPr>
            <a:picLocks noChangeAspect="1"/>
          </p:cNvPicPr>
          <p:nvPr/>
        </p:nvPicPr>
        <p:blipFill>
          <a:blip r:embed="rId4"/>
          <a:stretch>
            <a:fillRect/>
          </a:stretch>
        </p:blipFill>
        <p:spPr>
          <a:xfrm>
            <a:off x="914400" y="2622491"/>
            <a:ext cx="3896291" cy="1474278"/>
          </a:xfrm>
          <a:prstGeom prst="rect">
            <a:avLst/>
          </a:prstGeom>
        </p:spPr>
      </p:pic>
      <p:sp>
        <p:nvSpPr>
          <p:cNvPr id="7" name="TextBox 6"/>
          <p:cNvSpPr txBox="1"/>
          <p:nvPr/>
        </p:nvSpPr>
        <p:spPr>
          <a:xfrm>
            <a:off x="576844" y="4793663"/>
            <a:ext cx="7657516" cy="954107"/>
          </a:xfrm>
          <a:prstGeom prst="rect">
            <a:avLst/>
          </a:prstGeom>
          <a:noFill/>
        </p:spPr>
        <p:txBody>
          <a:bodyPr wrap="square" rtlCol="0">
            <a:spAutoFit/>
          </a:bodyPr>
          <a:lstStyle/>
          <a:p>
            <a:r>
              <a:rPr lang="en-GB" sz="2800" dirty="0"/>
              <a:t>Short truncated random walks </a:t>
            </a:r>
            <a:r>
              <a:rPr lang="en-US" sz="2800" dirty="0"/>
              <a:t>are sentences in an artificial </a:t>
            </a:r>
            <a:r>
              <a:rPr lang="en-GB" sz="2800" dirty="0"/>
              <a:t>language</a:t>
            </a:r>
            <a:endParaRPr lang="el-GR" sz="2800" dirty="0"/>
          </a:p>
        </p:txBody>
      </p:sp>
      <p:sp>
        <p:nvSpPr>
          <p:cNvPr id="8" name="Title 1"/>
          <p:cNvSpPr txBox="1">
            <a:spLocks/>
          </p:cNvSpPr>
          <p:nvPr/>
        </p:nvSpPr>
        <p:spPr>
          <a:xfrm>
            <a:off x="387660" y="196350"/>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sp>
        <p:nvSpPr>
          <p:cNvPr id="9" name="TextBox 8"/>
          <p:cNvSpPr txBox="1"/>
          <p:nvPr/>
        </p:nvSpPr>
        <p:spPr>
          <a:xfrm>
            <a:off x="403493" y="6093296"/>
            <a:ext cx="8496944" cy="307777"/>
          </a:xfrm>
          <a:prstGeom prst="rect">
            <a:avLst/>
          </a:prstGeom>
          <a:noFill/>
        </p:spPr>
        <p:txBody>
          <a:bodyPr wrap="square" rtlCol="0">
            <a:spAutoFit/>
          </a:bodyPr>
          <a:lstStyle/>
          <a:p>
            <a:r>
              <a:rPr lang="en-GB" sz="1400" dirty="0">
                <a:solidFill>
                  <a:schemeClr val="tx2">
                    <a:lumMod val="60000"/>
                    <a:lumOff val="40000"/>
                  </a:schemeClr>
                </a:solidFill>
              </a:rPr>
              <a:t>B. </a:t>
            </a:r>
            <a:r>
              <a:rPr lang="en-GB" sz="1400" dirty="0" err="1">
                <a:solidFill>
                  <a:schemeClr val="tx2">
                    <a:lumMod val="60000"/>
                    <a:lumOff val="40000"/>
                  </a:schemeClr>
                </a:solidFill>
              </a:rPr>
              <a:t>Perozzi</a:t>
            </a:r>
            <a:r>
              <a:rPr lang="en-GB" sz="1400" dirty="0">
                <a:solidFill>
                  <a:schemeClr val="tx2">
                    <a:lumMod val="60000"/>
                    <a:lumOff val="40000"/>
                  </a:schemeClr>
                </a:solidFill>
              </a:rPr>
              <a:t>, R. Al-</a:t>
            </a:r>
            <a:r>
              <a:rPr lang="en-GB" sz="1400" dirty="0" err="1">
                <a:solidFill>
                  <a:schemeClr val="tx2">
                    <a:lumMod val="60000"/>
                    <a:lumOff val="40000"/>
                  </a:schemeClr>
                </a:solidFill>
              </a:rPr>
              <a:t>Rfou</a:t>
            </a:r>
            <a:r>
              <a:rPr lang="en-GB" sz="1400" dirty="0">
                <a:solidFill>
                  <a:schemeClr val="tx2">
                    <a:lumMod val="60000"/>
                    <a:lumOff val="40000"/>
                  </a:schemeClr>
                </a:solidFill>
              </a:rPr>
              <a:t>, S. </a:t>
            </a:r>
            <a:r>
              <a:rPr lang="en-GB" sz="1400" dirty="0" err="1">
                <a:solidFill>
                  <a:schemeClr val="tx2">
                    <a:lumMod val="60000"/>
                    <a:lumOff val="40000"/>
                  </a:schemeClr>
                </a:solidFill>
              </a:rPr>
              <a:t>Skiena</a:t>
            </a:r>
            <a:r>
              <a:rPr lang="en-GB" sz="1400" dirty="0">
                <a:solidFill>
                  <a:schemeClr val="tx2">
                    <a:lumMod val="60000"/>
                    <a:lumOff val="40000"/>
                  </a:schemeClr>
                </a:solidFill>
              </a:rPr>
              <a:t>: </a:t>
            </a:r>
            <a:r>
              <a:rPr lang="en-GB" sz="1400" dirty="0" err="1">
                <a:solidFill>
                  <a:schemeClr val="tx2">
                    <a:lumMod val="60000"/>
                    <a:lumOff val="40000"/>
                  </a:schemeClr>
                </a:solidFill>
              </a:rPr>
              <a:t>DeepWalk</a:t>
            </a:r>
            <a:r>
              <a:rPr lang="en-GB" sz="1400" dirty="0">
                <a:solidFill>
                  <a:schemeClr val="tx2">
                    <a:lumMod val="60000"/>
                    <a:lumOff val="40000"/>
                  </a:schemeClr>
                </a:solidFill>
              </a:rPr>
              <a:t>: online learning of social representations. KDD 2014</a:t>
            </a:r>
            <a:endParaRPr lang="el-GR" sz="1400" dirty="0">
              <a:solidFill>
                <a:schemeClr val="tx2">
                  <a:lumMod val="60000"/>
                  <a:lumOff val="40000"/>
                </a:schemeClr>
              </a:solidFill>
            </a:endParaRPr>
          </a:p>
        </p:txBody>
      </p:sp>
    </p:spTree>
    <p:extLst>
      <p:ext uri="{BB962C8B-B14F-4D97-AF65-F5344CB8AC3E}">
        <p14:creationId xmlns:p14="http://schemas.microsoft.com/office/powerpoint/2010/main" val="6680431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81</a:t>
            </a:fld>
            <a:endParaRPr lang="el-GR"/>
          </a:p>
        </p:txBody>
      </p:sp>
      <p:pic>
        <p:nvPicPr>
          <p:cNvPr id="5" name="Picture 4"/>
          <p:cNvPicPr>
            <a:picLocks noChangeAspect="1"/>
          </p:cNvPicPr>
          <p:nvPr/>
        </p:nvPicPr>
        <p:blipFill>
          <a:blip r:embed="rId2"/>
          <a:stretch>
            <a:fillRect/>
          </a:stretch>
        </p:blipFill>
        <p:spPr>
          <a:xfrm>
            <a:off x="5544828" y="2777164"/>
            <a:ext cx="1965730" cy="1774093"/>
          </a:xfrm>
          <a:prstGeom prst="rect">
            <a:avLst/>
          </a:prstGeom>
        </p:spPr>
      </p:pic>
      <p:pic>
        <p:nvPicPr>
          <p:cNvPr id="6" name="Picture 5"/>
          <p:cNvPicPr>
            <a:picLocks noChangeAspect="1"/>
          </p:cNvPicPr>
          <p:nvPr/>
        </p:nvPicPr>
        <p:blipFill>
          <a:blip r:embed="rId3"/>
          <a:stretch>
            <a:fillRect/>
          </a:stretch>
        </p:blipFill>
        <p:spPr>
          <a:xfrm>
            <a:off x="4504125" y="3418264"/>
            <a:ext cx="938877" cy="373702"/>
          </a:xfrm>
          <a:prstGeom prst="rect">
            <a:avLst/>
          </a:prstGeom>
        </p:spPr>
      </p:pic>
      <p:pic>
        <p:nvPicPr>
          <p:cNvPr id="7" name="Picture 6"/>
          <p:cNvPicPr>
            <a:picLocks noChangeAspect="1"/>
          </p:cNvPicPr>
          <p:nvPr/>
        </p:nvPicPr>
        <p:blipFill>
          <a:blip r:embed="rId4"/>
          <a:stretch>
            <a:fillRect/>
          </a:stretch>
        </p:blipFill>
        <p:spPr>
          <a:xfrm>
            <a:off x="506008" y="3099204"/>
            <a:ext cx="3896291" cy="1474278"/>
          </a:xfrm>
          <a:prstGeom prst="rect">
            <a:avLst/>
          </a:prstGeom>
        </p:spPr>
      </p:pic>
      <p:sp>
        <p:nvSpPr>
          <p:cNvPr id="9" name="Title 1"/>
          <p:cNvSpPr txBox="1">
            <a:spLocks/>
          </p:cNvSpPr>
          <p:nvPr/>
        </p:nvSpPr>
        <p:spPr>
          <a:xfrm>
            <a:off x="395536" y="84582"/>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pic>
        <p:nvPicPr>
          <p:cNvPr id="11" name="Picture 10"/>
          <p:cNvPicPr>
            <a:picLocks noChangeAspect="1"/>
          </p:cNvPicPr>
          <p:nvPr/>
        </p:nvPicPr>
        <p:blipFill>
          <a:blip r:embed="rId5"/>
          <a:stretch>
            <a:fillRect/>
          </a:stretch>
        </p:blipFill>
        <p:spPr>
          <a:xfrm>
            <a:off x="5700083" y="4649897"/>
            <a:ext cx="2234971" cy="1465255"/>
          </a:xfrm>
          <a:prstGeom prst="rect">
            <a:avLst/>
          </a:prstGeom>
        </p:spPr>
      </p:pic>
      <p:pic>
        <p:nvPicPr>
          <p:cNvPr id="12" name="Picture 11"/>
          <p:cNvPicPr>
            <a:picLocks noChangeAspect="1"/>
          </p:cNvPicPr>
          <p:nvPr/>
        </p:nvPicPr>
        <p:blipFill>
          <a:blip r:embed="rId6"/>
          <a:stretch>
            <a:fillRect/>
          </a:stretch>
        </p:blipFill>
        <p:spPr>
          <a:xfrm>
            <a:off x="6958608" y="6138144"/>
            <a:ext cx="1728192" cy="198974"/>
          </a:xfrm>
          <a:prstGeom prst="rect">
            <a:avLst/>
          </a:prstGeom>
        </p:spPr>
      </p:pic>
      <p:sp>
        <p:nvSpPr>
          <p:cNvPr id="13" name="TextBox 12"/>
          <p:cNvSpPr txBox="1"/>
          <p:nvPr/>
        </p:nvSpPr>
        <p:spPr>
          <a:xfrm>
            <a:off x="684465" y="5078417"/>
            <a:ext cx="4645005" cy="1200329"/>
          </a:xfrm>
          <a:prstGeom prst="rect">
            <a:avLst/>
          </a:prstGeom>
          <a:noFill/>
        </p:spPr>
        <p:txBody>
          <a:bodyPr wrap="square" rtlCol="0">
            <a:spAutoFit/>
          </a:bodyPr>
          <a:lstStyle/>
          <a:p>
            <a:r>
              <a:rPr lang="en-US" sz="2400" i="1" dirty="0">
                <a:solidFill>
                  <a:schemeClr val="tx2">
                    <a:lumMod val="60000"/>
                    <a:lumOff val="40000"/>
                  </a:schemeClr>
                </a:solidFill>
              </a:rPr>
              <a:t>Node frequency in random walks </a:t>
            </a:r>
            <a:r>
              <a:rPr lang="en-US" sz="2400" dirty="0"/>
              <a:t>on scale free graphs also follows a </a:t>
            </a:r>
            <a:r>
              <a:rPr lang="en-US" sz="2400" dirty="0">
                <a:solidFill>
                  <a:schemeClr val="tx2">
                    <a:lumMod val="60000"/>
                    <a:lumOff val="40000"/>
                  </a:schemeClr>
                </a:solidFill>
              </a:rPr>
              <a:t>power </a:t>
            </a:r>
            <a:r>
              <a:rPr lang="en-GB" sz="2400" dirty="0">
                <a:solidFill>
                  <a:schemeClr val="tx2">
                    <a:lumMod val="60000"/>
                    <a:lumOff val="40000"/>
                  </a:schemeClr>
                </a:solidFill>
              </a:rPr>
              <a:t>law</a:t>
            </a:r>
            <a:r>
              <a:rPr lang="en-GB" sz="2400" dirty="0"/>
              <a:t>.</a:t>
            </a:r>
            <a:endParaRPr lang="el-GR" sz="2400" dirty="0"/>
          </a:p>
        </p:txBody>
      </p:sp>
      <p:pic>
        <p:nvPicPr>
          <p:cNvPr id="15" name="Picture 14"/>
          <p:cNvPicPr>
            <a:picLocks noChangeAspect="1"/>
          </p:cNvPicPr>
          <p:nvPr/>
        </p:nvPicPr>
        <p:blipFill>
          <a:blip r:embed="rId7"/>
          <a:stretch>
            <a:fillRect/>
          </a:stretch>
        </p:blipFill>
        <p:spPr>
          <a:xfrm>
            <a:off x="5740896" y="856668"/>
            <a:ext cx="2194158" cy="1715325"/>
          </a:xfrm>
          <a:prstGeom prst="rect">
            <a:avLst/>
          </a:prstGeom>
        </p:spPr>
      </p:pic>
      <p:sp>
        <p:nvSpPr>
          <p:cNvPr id="16" name="TextBox 15"/>
          <p:cNvSpPr txBox="1"/>
          <p:nvPr/>
        </p:nvSpPr>
        <p:spPr>
          <a:xfrm>
            <a:off x="539552" y="1448806"/>
            <a:ext cx="4896544" cy="830997"/>
          </a:xfrm>
          <a:prstGeom prst="rect">
            <a:avLst/>
          </a:prstGeom>
          <a:noFill/>
        </p:spPr>
        <p:txBody>
          <a:bodyPr wrap="square" rtlCol="0">
            <a:spAutoFit/>
          </a:bodyPr>
          <a:lstStyle/>
          <a:p>
            <a:r>
              <a:rPr lang="en-US" sz="2400" i="1" dirty="0">
                <a:solidFill>
                  <a:schemeClr val="tx2">
                    <a:lumMod val="60000"/>
                    <a:lumOff val="40000"/>
                  </a:schemeClr>
                </a:solidFill>
              </a:rPr>
              <a:t>Words frequency </a:t>
            </a:r>
            <a:r>
              <a:rPr lang="en-US" sz="2400" dirty="0"/>
              <a:t>in a natural</a:t>
            </a:r>
          </a:p>
          <a:p>
            <a:r>
              <a:rPr lang="en-US" sz="2400" dirty="0"/>
              <a:t>language corpus follows a </a:t>
            </a:r>
            <a:r>
              <a:rPr lang="en-US" sz="2400" dirty="0">
                <a:solidFill>
                  <a:schemeClr val="tx2">
                    <a:lumMod val="60000"/>
                    <a:lumOff val="40000"/>
                  </a:schemeClr>
                </a:solidFill>
              </a:rPr>
              <a:t>power </a:t>
            </a:r>
            <a:r>
              <a:rPr lang="en-GB" sz="2400" dirty="0">
                <a:solidFill>
                  <a:schemeClr val="tx2">
                    <a:lumMod val="60000"/>
                    <a:lumOff val="40000"/>
                  </a:schemeClr>
                </a:solidFill>
              </a:rPr>
              <a:t>law</a:t>
            </a:r>
            <a:r>
              <a:rPr lang="en-GB" sz="2400" dirty="0"/>
              <a:t>.</a:t>
            </a:r>
            <a:endParaRPr lang="el-GR" sz="2400" dirty="0"/>
          </a:p>
        </p:txBody>
      </p:sp>
      <p:pic>
        <p:nvPicPr>
          <p:cNvPr id="17" name="Picture 16"/>
          <p:cNvPicPr>
            <a:picLocks noChangeAspect="1"/>
          </p:cNvPicPr>
          <p:nvPr/>
        </p:nvPicPr>
        <p:blipFill>
          <a:blip r:embed="rId8"/>
          <a:stretch>
            <a:fillRect/>
          </a:stretch>
        </p:blipFill>
        <p:spPr>
          <a:xfrm>
            <a:off x="7301385" y="2462943"/>
            <a:ext cx="1584175" cy="234945"/>
          </a:xfrm>
          <a:prstGeom prst="rect">
            <a:avLst/>
          </a:prstGeom>
        </p:spPr>
      </p:pic>
    </p:spTree>
    <p:extLst>
      <p:ext uri="{BB962C8B-B14F-4D97-AF65-F5344CB8AC3E}">
        <p14:creationId xmlns:p14="http://schemas.microsoft.com/office/powerpoint/2010/main" val="13100115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82</a:t>
            </a:fld>
            <a:endParaRPr lang="el-GR"/>
          </a:p>
        </p:txBody>
      </p:sp>
      <p:pic>
        <p:nvPicPr>
          <p:cNvPr id="3" name="Picture 2"/>
          <p:cNvPicPr>
            <a:picLocks noChangeAspect="1"/>
          </p:cNvPicPr>
          <p:nvPr/>
        </p:nvPicPr>
        <p:blipFill>
          <a:blip r:embed="rId2"/>
          <a:stretch>
            <a:fillRect/>
          </a:stretch>
        </p:blipFill>
        <p:spPr>
          <a:xfrm>
            <a:off x="432460" y="692696"/>
            <a:ext cx="8258298" cy="5068946"/>
          </a:xfrm>
          <a:prstGeom prst="rect">
            <a:avLst/>
          </a:prstGeom>
        </p:spPr>
      </p:pic>
      <p:sp>
        <p:nvSpPr>
          <p:cNvPr id="4" name="Title 1"/>
          <p:cNvSpPr txBox="1">
            <a:spLocks/>
          </p:cNvSpPr>
          <p:nvPr/>
        </p:nvSpPr>
        <p:spPr>
          <a:xfrm>
            <a:off x="395536" y="84582"/>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spTree>
    <p:extLst>
      <p:ext uri="{BB962C8B-B14F-4D97-AF65-F5344CB8AC3E}">
        <p14:creationId xmlns:p14="http://schemas.microsoft.com/office/powerpoint/2010/main" val="3576258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78E0B35-C73E-49DE-9EA0-4D9F6C87E107}" type="slidenum">
              <a:rPr lang="el-GR" smtClean="0"/>
              <a:pPr/>
              <a:t>83</a:t>
            </a:fld>
            <a:endParaRPr lang="el-GR"/>
          </a:p>
        </p:txBody>
      </p:sp>
      <p:sp>
        <p:nvSpPr>
          <p:cNvPr id="4" name="TextBox 3"/>
          <p:cNvSpPr txBox="1"/>
          <p:nvPr/>
        </p:nvSpPr>
        <p:spPr>
          <a:xfrm>
            <a:off x="539552" y="1436406"/>
            <a:ext cx="3888432" cy="4247317"/>
          </a:xfrm>
          <a:prstGeom prst="rect">
            <a:avLst/>
          </a:prstGeom>
          <a:noFill/>
        </p:spPr>
        <p:txBody>
          <a:bodyPr wrap="square" rtlCol="0">
            <a:spAutoFit/>
          </a:bodyPr>
          <a:lstStyle/>
          <a:p>
            <a:pPr marL="457200" indent="-457200">
              <a:buFont typeface="Wingdings" panose="05000000000000000000" pitchFamily="2" charset="2"/>
              <a:buChar char="§"/>
            </a:pPr>
            <a:r>
              <a:rPr lang="en-US" sz="2800" dirty="0"/>
              <a:t>Window </a:t>
            </a:r>
            <a:r>
              <a:rPr lang="en-US" sz="2800" i="1" dirty="0">
                <a:solidFill>
                  <a:schemeClr val="tx2">
                    <a:lumMod val="60000"/>
                    <a:lumOff val="40000"/>
                  </a:schemeClr>
                </a:solidFill>
              </a:rPr>
              <a:t>w</a:t>
            </a:r>
          </a:p>
          <a:p>
            <a:pPr marL="457200" indent="-457200">
              <a:buFont typeface="Wingdings" panose="05000000000000000000" pitchFamily="2" charset="2"/>
              <a:buChar char="§"/>
            </a:pPr>
            <a:r>
              <a:rPr lang="en-US" sz="2800" dirty="0"/>
              <a:t>Generate</a:t>
            </a:r>
            <a:r>
              <a:rPr lang="el-GR" sz="2800" dirty="0"/>
              <a:t> </a:t>
            </a:r>
            <a:r>
              <a:rPr lang="el-GR" sz="2800" i="1" dirty="0">
                <a:solidFill>
                  <a:schemeClr val="tx2">
                    <a:lumMod val="60000"/>
                    <a:lumOff val="40000"/>
                  </a:schemeClr>
                </a:solidFill>
              </a:rPr>
              <a:t>γ</a:t>
            </a:r>
            <a:r>
              <a:rPr lang="en-US" sz="2800" dirty="0"/>
              <a:t> random walks for </a:t>
            </a:r>
            <a:r>
              <a:rPr lang="en-US" sz="2800" i="1" dirty="0"/>
              <a:t>each vertex </a:t>
            </a:r>
            <a:r>
              <a:rPr lang="en-GB" sz="2800" dirty="0"/>
              <a:t>in the graph</a:t>
            </a:r>
          </a:p>
          <a:p>
            <a:pPr marL="457200" indent="-457200">
              <a:buFont typeface="Wingdings" panose="05000000000000000000" pitchFamily="2" charset="2"/>
              <a:buChar char="§"/>
            </a:pPr>
            <a:r>
              <a:rPr lang="en-US" sz="2800" dirty="0"/>
              <a:t>Each short random walk has length </a:t>
            </a:r>
            <a:r>
              <a:rPr lang="en-US" sz="2800" i="1" dirty="0">
                <a:solidFill>
                  <a:schemeClr val="tx2">
                    <a:lumMod val="60000"/>
                    <a:lumOff val="40000"/>
                  </a:schemeClr>
                </a:solidFill>
              </a:rPr>
              <a:t>t </a:t>
            </a:r>
            <a:r>
              <a:rPr lang="en-US" i="1" dirty="0"/>
              <a:t>(intuitively, sentence length)</a:t>
            </a:r>
          </a:p>
          <a:p>
            <a:pPr marL="457200" indent="-457200">
              <a:buFont typeface="Wingdings" panose="05000000000000000000" pitchFamily="2" charset="2"/>
              <a:buChar char="§"/>
            </a:pPr>
            <a:r>
              <a:rPr lang="en-US" sz="2800" dirty="0"/>
              <a:t>Pick the next step </a:t>
            </a:r>
            <a:r>
              <a:rPr lang="en-US" sz="2800" i="1" dirty="0">
                <a:solidFill>
                  <a:schemeClr val="tx2">
                    <a:lumMod val="60000"/>
                    <a:lumOff val="40000"/>
                  </a:schemeClr>
                </a:solidFill>
              </a:rPr>
              <a:t>uniformly</a:t>
            </a:r>
            <a:r>
              <a:rPr lang="en-US" sz="2800" b="1" i="1" dirty="0"/>
              <a:t> </a:t>
            </a:r>
            <a:r>
              <a:rPr lang="en-US" sz="2800" dirty="0"/>
              <a:t>from the node </a:t>
            </a:r>
            <a:r>
              <a:rPr lang="en-GB" sz="2800" dirty="0" err="1"/>
              <a:t>neighbors</a:t>
            </a:r>
            <a:endParaRPr lang="el-GR" sz="2800" dirty="0"/>
          </a:p>
        </p:txBody>
      </p:sp>
      <p:sp>
        <p:nvSpPr>
          <p:cNvPr id="6" name="Title 1"/>
          <p:cNvSpPr txBox="1">
            <a:spLocks/>
          </p:cNvSpPr>
          <p:nvPr/>
        </p:nvSpPr>
        <p:spPr>
          <a:xfrm>
            <a:off x="395536" y="84582"/>
            <a:ext cx="849002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accent6">
                    <a:lumMod val="75000"/>
                  </a:schemeClr>
                </a:solidFill>
              </a:rPr>
              <a:t>DeepWalk</a:t>
            </a:r>
            <a:endParaRPr lang="en-US" dirty="0">
              <a:solidFill>
                <a:schemeClr val="accent6">
                  <a:lumMod val="75000"/>
                </a:schemeClr>
              </a:solidFill>
            </a:endParaRPr>
          </a:p>
        </p:txBody>
      </p:sp>
      <p:pic>
        <p:nvPicPr>
          <p:cNvPr id="7" name="Picture 6"/>
          <p:cNvPicPr>
            <a:picLocks noChangeAspect="1"/>
          </p:cNvPicPr>
          <p:nvPr/>
        </p:nvPicPr>
        <p:blipFill>
          <a:blip r:embed="rId2"/>
          <a:stretch>
            <a:fillRect/>
          </a:stretch>
        </p:blipFill>
        <p:spPr>
          <a:xfrm>
            <a:off x="4500972" y="1556792"/>
            <a:ext cx="4104456" cy="3018815"/>
          </a:xfrm>
          <a:prstGeom prst="rect">
            <a:avLst/>
          </a:prstGeom>
        </p:spPr>
      </p:pic>
    </p:spTree>
    <p:extLst>
      <p:ext uri="{BB962C8B-B14F-4D97-AF65-F5344CB8AC3E}">
        <p14:creationId xmlns:p14="http://schemas.microsoft.com/office/powerpoint/2010/main" val="1537328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84</a:t>
            </a:fld>
            <a:endParaRPr lang="el-GR"/>
          </a:p>
        </p:txBody>
      </p:sp>
      <p:pic>
        <p:nvPicPr>
          <p:cNvPr id="3" name="Picture 2"/>
          <p:cNvPicPr>
            <a:picLocks noChangeAspect="1"/>
          </p:cNvPicPr>
          <p:nvPr/>
        </p:nvPicPr>
        <p:blipFill>
          <a:blip r:embed="rId2"/>
          <a:stretch>
            <a:fillRect/>
          </a:stretch>
        </p:blipFill>
        <p:spPr>
          <a:xfrm>
            <a:off x="382703" y="836712"/>
            <a:ext cx="7881075" cy="4662572"/>
          </a:xfrm>
          <a:prstGeom prst="rect">
            <a:avLst/>
          </a:prstGeom>
        </p:spPr>
      </p:pic>
      <p:sp>
        <p:nvSpPr>
          <p:cNvPr id="4" name="Title 1"/>
          <p:cNvSpPr txBox="1">
            <a:spLocks/>
          </p:cNvSpPr>
          <p:nvPr/>
        </p:nvSpPr>
        <p:spPr>
          <a:xfrm>
            <a:off x="382703" y="116632"/>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6">
                    <a:lumMod val="75000"/>
                  </a:schemeClr>
                </a:solidFill>
              </a:rPr>
              <a:t>Representation mapping</a:t>
            </a:r>
            <a:endParaRPr lang="el-GR" dirty="0">
              <a:solidFill>
                <a:schemeClr val="accent6">
                  <a:lumMod val="75000"/>
                </a:schemeClr>
              </a:solidFill>
            </a:endParaRPr>
          </a:p>
        </p:txBody>
      </p:sp>
      <p:pic>
        <p:nvPicPr>
          <p:cNvPr id="6" name="Picture 5"/>
          <p:cNvPicPr>
            <a:picLocks noChangeAspect="1"/>
          </p:cNvPicPr>
          <p:nvPr/>
        </p:nvPicPr>
        <p:blipFill>
          <a:blip r:embed="rId3"/>
          <a:stretch>
            <a:fillRect/>
          </a:stretch>
        </p:blipFill>
        <p:spPr>
          <a:xfrm>
            <a:off x="179512" y="4641815"/>
            <a:ext cx="4874401" cy="2030400"/>
          </a:xfrm>
          <a:prstGeom prst="rect">
            <a:avLst/>
          </a:prstGeom>
        </p:spPr>
      </p:pic>
    </p:spTree>
    <p:extLst>
      <p:ext uri="{BB962C8B-B14F-4D97-AF65-F5344CB8AC3E}">
        <p14:creationId xmlns:p14="http://schemas.microsoft.com/office/powerpoint/2010/main" val="9381379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D267013-DFFC-4352-B274-32112D0CCE19}" type="slidenum">
              <a:rPr lang="en-US" smtClean="0"/>
              <a:t>85</a:t>
            </a:fld>
            <a:endParaRPr lang="en-US"/>
          </a:p>
        </p:txBody>
      </p:sp>
      <p:sp>
        <p:nvSpPr>
          <p:cNvPr id="8" name="Title 1"/>
          <p:cNvSpPr txBox="1">
            <a:spLocks/>
          </p:cNvSpPr>
          <p:nvPr/>
        </p:nvSpPr>
        <p:spPr>
          <a:xfrm>
            <a:off x="501444" y="123739"/>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67" dirty="0">
                <a:solidFill>
                  <a:schemeClr val="accent6">
                    <a:lumMod val="75000"/>
                  </a:schemeClr>
                </a:solidFill>
              </a:rPr>
              <a:t>Random Walk strategies</a:t>
            </a:r>
          </a:p>
        </p:txBody>
      </p:sp>
      <p:sp>
        <p:nvSpPr>
          <p:cNvPr id="9" name="TextBox 8"/>
          <p:cNvSpPr txBox="1"/>
          <p:nvPr/>
        </p:nvSpPr>
        <p:spPr>
          <a:xfrm>
            <a:off x="657917" y="1699783"/>
            <a:ext cx="7344816" cy="3046988"/>
          </a:xfrm>
          <a:prstGeom prst="rect">
            <a:avLst/>
          </a:prstGeom>
          <a:noFill/>
        </p:spPr>
        <p:txBody>
          <a:bodyPr wrap="square" rtlCol="0">
            <a:spAutoFit/>
          </a:bodyPr>
          <a:lstStyle/>
          <a:p>
            <a:pPr marL="457200" indent="-457200">
              <a:buFont typeface="Wingdings" panose="05000000000000000000" pitchFamily="2" charset="2"/>
              <a:buChar char="§"/>
            </a:pPr>
            <a:r>
              <a:rPr lang="en-US" sz="3200" dirty="0" err="1"/>
              <a:t>DeepWalk</a:t>
            </a:r>
            <a:r>
              <a:rPr lang="en-US" sz="3200" dirty="0"/>
              <a:t> just runs fixed-length, unbiased random walks starting from each node </a:t>
            </a:r>
          </a:p>
          <a:p>
            <a:pPr marL="457200" indent="-457200">
              <a:buFont typeface="Wingdings" panose="05000000000000000000" pitchFamily="2" charset="2"/>
              <a:buChar char="§"/>
            </a:pPr>
            <a:r>
              <a:rPr lang="en-US" sz="3200" dirty="0"/>
              <a:t>Node2vec: </a:t>
            </a:r>
            <a:r>
              <a:rPr lang="en-CA" sz="3200" dirty="0"/>
              <a:t>biased random walks that can trade off between </a:t>
            </a:r>
            <a:r>
              <a:rPr lang="en-CA" sz="3200" b="1" dirty="0">
                <a:solidFill>
                  <a:srgbClr val="FF0000"/>
                </a:solidFill>
              </a:rPr>
              <a:t>local</a:t>
            </a:r>
            <a:r>
              <a:rPr lang="en-CA" sz="3200" b="1" dirty="0"/>
              <a:t> </a:t>
            </a:r>
            <a:r>
              <a:rPr lang="en-CA" sz="3200" dirty="0"/>
              <a:t>and </a:t>
            </a:r>
            <a:r>
              <a:rPr lang="en-CA" sz="3200" b="1" dirty="0">
                <a:solidFill>
                  <a:srgbClr val="0070C0"/>
                </a:solidFill>
              </a:rPr>
              <a:t>global</a:t>
            </a:r>
            <a:r>
              <a:rPr lang="en-CA" sz="3200" b="1" dirty="0"/>
              <a:t> </a:t>
            </a:r>
            <a:r>
              <a:rPr lang="en-CA" sz="3200" dirty="0"/>
              <a:t>views of the network</a:t>
            </a:r>
            <a:endParaRPr lang="el-GR" sz="3200" dirty="0"/>
          </a:p>
        </p:txBody>
      </p:sp>
      <p:sp>
        <p:nvSpPr>
          <p:cNvPr id="10" name="TextBox 9"/>
          <p:cNvSpPr txBox="1"/>
          <p:nvPr/>
        </p:nvSpPr>
        <p:spPr>
          <a:xfrm>
            <a:off x="683568" y="6309320"/>
            <a:ext cx="6624736" cy="307777"/>
          </a:xfrm>
          <a:prstGeom prst="rect">
            <a:avLst/>
          </a:prstGeom>
          <a:noFill/>
        </p:spPr>
        <p:txBody>
          <a:bodyPr wrap="square" rtlCol="0">
            <a:spAutoFit/>
          </a:bodyPr>
          <a:lstStyle/>
          <a:p>
            <a:pPr algn="just"/>
            <a:r>
              <a:rPr lang="en-GB" sz="1400" dirty="0">
                <a:solidFill>
                  <a:schemeClr val="tx2">
                    <a:lumMod val="60000"/>
                    <a:lumOff val="40000"/>
                  </a:schemeClr>
                </a:solidFill>
              </a:rPr>
              <a:t>A. Grover, J. </a:t>
            </a:r>
            <a:r>
              <a:rPr lang="en-GB" sz="1400" dirty="0" err="1">
                <a:solidFill>
                  <a:schemeClr val="tx2">
                    <a:lumMod val="60000"/>
                    <a:lumOff val="40000"/>
                  </a:schemeClr>
                </a:solidFill>
              </a:rPr>
              <a:t>Leskovec</a:t>
            </a:r>
            <a:r>
              <a:rPr lang="en-GB" sz="1400" dirty="0">
                <a:solidFill>
                  <a:schemeClr val="tx2">
                    <a:lumMod val="60000"/>
                    <a:lumOff val="40000"/>
                  </a:schemeClr>
                </a:solidFill>
              </a:rPr>
              <a:t>: </a:t>
            </a:r>
            <a:r>
              <a:rPr lang="en-GB" sz="1400" i="1" dirty="0">
                <a:solidFill>
                  <a:schemeClr val="tx2">
                    <a:lumMod val="60000"/>
                    <a:lumOff val="40000"/>
                  </a:schemeClr>
                </a:solidFill>
              </a:rPr>
              <a:t>node2vec: Scalable Feature Learning for Networks</a:t>
            </a:r>
            <a:r>
              <a:rPr lang="en-GB" sz="1400" dirty="0">
                <a:solidFill>
                  <a:schemeClr val="tx2">
                    <a:lumMod val="60000"/>
                    <a:lumOff val="40000"/>
                  </a:schemeClr>
                </a:solidFill>
              </a:rPr>
              <a:t>. KDD 2016</a:t>
            </a:r>
            <a:endParaRPr lang="el-GR" sz="1400" dirty="0">
              <a:solidFill>
                <a:schemeClr val="tx2">
                  <a:lumMod val="60000"/>
                  <a:lumOff val="40000"/>
                </a:schemeClr>
              </a:solidFill>
            </a:endParaRPr>
          </a:p>
        </p:txBody>
      </p:sp>
    </p:spTree>
    <p:extLst>
      <p:ext uri="{BB962C8B-B14F-4D97-AF65-F5344CB8AC3E}">
        <p14:creationId xmlns:p14="http://schemas.microsoft.com/office/powerpoint/2010/main" val="1454570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93"/>
            <a:ext cx="8229600" cy="1143000"/>
          </a:xfrm>
        </p:spPr>
        <p:txBody>
          <a:bodyPr/>
          <a:lstStyle/>
          <a:p>
            <a:r>
              <a:rPr lang="en-US" dirty="0">
                <a:solidFill>
                  <a:schemeClr val="accent6">
                    <a:lumMod val="75000"/>
                  </a:schemeClr>
                </a:solidFill>
              </a:rPr>
              <a:t>node2vec: Biased Walks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464" y="1209201"/>
                <a:ext cx="8525075" cy="5080000"/>
              </a:xfrm>
            </p:spPr>
            <p:txBody>
              <a:bodyPr>
                <a:normAutofit/>
              </a:bodyPr>
              <a:lstStyle/>
              <a:p>
                <a:pPr marL="0" indent="0">
                  <a:buNone/>
                </a:pPr>
                <a:r>
                  <a:rPr lang="en-US" dirty="0">
                    <a:solidFill>
                      <a:srgbClr val="C00000"/>
                    </a:solidFill>
                  </a:rPr>
                  <a:t>Two classic strategies to define a neighborhood </a:t>
                </a:r>
                <a14:m>
                  <m:oMath xmlns:m="http://schemas.openxmlformats.org/officeDocument/2006/math">
                    <m:sSub>
                      <m:sSubPr>
                        <m:ctrlPr>
                          <a:rPr lang="en-US" i="1">
                            <a:latin typeface="Cambria Math" panose="02040503050406030204" pitchFamily="18" charset="0"/>
                            <a:sym typeface="Open Sans"/>
                          </a:rPr>
                        </m:ctrlPr>
                      </m:sSubPr>
                      <m:e>
                        <m:r>
                          <a:rPr lang="en-US" i="1">
                            <a:latin typeface="Cambria Math" charset="0"/>
                            <a:sym typeface="Open Sans"/>
                          </a:rPr>
                          <m:t>𝑁</m:t>
                        </m:r>
                      </m:e>
                      <m:sub>
                        <m:r>
                          <a:rPr lang="en-CA" b="0" i="1" smtClean="0">
                            <a:latin typeface="Cambria Math" charset="0"/>
                            <a:sym typeface="Open Sans"/>
                          </a:rPr>
                          <m:t>𝑅</m:t>
                        </m:r>
                      </m:sub>
                    </m:sSub>
                    <m:d>
                      <m:dPr>
                        <m:ctrlPr>
                          <a:rPr lang="en-US" i="1">
                            <a:latin typeface="Cambria Math" panose="02040503050406030204" pitchFamily="18" charset="0"/>
                            <a:sym typeface="Open Sans"/>
                          </a:rPr>
                        </m:ctrlPr>
                      </m:dPr>
                      <m:e>
                        <m:r>
                          <a:rPr lang="en-US" i="1">
                            <a:latin typeface="Cambria Math" charset="0"/>
                            <a:sym typeface="Open Sans"/>
                          </a:rPr>
                          <m:t>𝑢</m:t>
                        </m:r>
                      </m:e>
                    </m:d>
                  </m:oMath>
                </a14:m>
                <a:r>
                  <a:rPr lang="en-US" dirty="0">
                    <a:solidFill>
                      <a:srgbClr val="C00000"/>
                    </a:solidFill>
                  </a:rPr>
                  <a:t> of a given node </a:t>
                </a:r>
                <a14:m>
                  <m:oMath xmlns:m="http://schemas.openxmlformats.org/officeDocument/2006/math">
                    <m:r>
                      <a:rPr lang="en-US" b="0" i="1" smtClean="0">
                        <a:latin typeface="Cambria Math" charset="0"/>
                        <a:sym typeface="Open Sans"/>
                      </a:rPr>
                      <m:t>𝑢</m:t>
                    </m:r>
                  </m:oMath>
                </a14:m>
                <a:r>
                  <a:rPr lang="en-US" dirty="0">
                    <a:solidFill>
                      <a:srgbClr val="C00000"/>
                    </a:solidFill>
                  </a:rPr>
                  <a:t>:</a:t>
                </a:r>
              </a:p>
              <a:p>
                <a:pPr lvl="3"/>
                <a:endParaRPr lang="en-US" dirty="0"/>
              </a:p>
              <a:p>
                <a:pPr lvl="3"/>
                <a:endParaRPr lang="en-US" dirty="0"/>
              </a:p>
              <a:p>
                <a:pPr lvl="3"/>
                <a:endParaRPr lang="en-US" dirty="0"/>
              </a:p>
              <a:p>
                <a:pPr lvl="3"/>
                <a:endParaRPr lang="en-US" dirty="0"/>
              </a:p>
              <a:p>
                <a:pPr lvl="3"/>
                <a:endParaRPr lang="en-US" dirty="0"/>
              </a:p>
              <a:p>
                <a:pPr lvl="3"/>
                <a:endParaRPr lang="en-US" dirty="0"/>
              </a:p>
              <a:p>
                <a:pPr lvl="3"/>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464" y="1209201"/>
                <a:ext cx="8525075" cy="5080000"/>
              </a:xfrm>
              <a:blipFill rotWithShape="0">
                <a:blip r:embed="rId2"/>
                <a:stretch>
                  <a:fillRect l="-1787" t="-1559"/>
                </a:stretch>
              </a:blipFill>
            </p:spPr>
            <p:txBody>
              <a:bodyPr/>
              <a:lstStyle/>
              <a:p>
                <a:r>
                  <a:rPr lang="el-GR">
                    <a:noFill/>
                  </a:rPr>
                  <a:t> </a:t>
                </a:r>
              </a:p>
            </p:txBody>
          </p:sp>
        </mc:Fallback>
      </mc:AlternateContent>
      <p:sp>
        <p:nvSpPr>
          <p:cNvPr id="5" name="Slide Number Placeholder 4"/>
          <p:cNvSpPr>
            <a:spLocks noGrp="1"/>
          </p:cNvSpPr>
          <p:nvPr>
            <p:ph type="sldNum" sz="quarter" idx="12"/>
          </p:nvPr>
        </p:nvSpPr>
        <p:spPr/>
        <p:txBody>
          <a:bodyPr/>
          <a:lstStyle/>
          <a:p>
            <a:fld id="{4D267013-DFFC-4352-B274-32112D0CCE19}" type="slidenum">
              <a:rPr lang="en-US" smtClean="0"/>
              <a:t>86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72157" y="4734472"/>
                <a:ext cx="4067011"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𝑁</m:t>
                          </m:r>
                        </m:e>
                        <m:sub>
                          <m:r>
                            <a:rPr lang="en-US" sz="3200" i="1">
                              <a:latin typeface="Cambria Math" panose="02040503050406030204" pitchFamily="18" charset="0"/>
                            </a:rPr>
                            <m:t>𝐵𝐹𝑆</m:t>
                          </m:r>
                        </m:sub>
                      </m:sSub>
                      <m:d>
                        <m:dPr>
                          <m:ctrlPr>
                            <a:rPr lang="en-US" sz="3200" i="1">
                              <a:latin typeface="Cambria Math" panose="02040503050406030204" pitchFamily="18" charset="0"/>
                            </a:rPr>
                          </m:ctrlPr>
                        </m:dPr>
                        <m:e>
                          <m:r>
                            <a:rPr lang="en-US" sz="3200" i="1">
                              <a:latin typeface="Cambria Math" panose="02040503050406030204" pitchFamily="18" charset="0"/>
                            </a:rPr>
                            <m:t>𝑢</m:t>
                          </m:r>
                        </m:e>
                      </m:d>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1</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2</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3</m:t>
                          </m:r>
                        </m:sub>
                      </m:sSub>
                      <m:r>
                        <a:rPr lang="en-US" sz="3200" i="1">
                          <a:latin typeface="Cambria Math" panose="02040503050406030204" pitchFamily="18" charset="0"/>
                        </a:rPr>
                        <m:t>}</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2157" y="4734472"/>
                <a:ext cx="4067011" cy="584775"/>
              </a:xfrm>
              <a:prstGeom prst="rect">
                <a:avLst/>
              </a:prstGeom>
              <a:blipFill rotWithShape="0">
                <a:blip r:embed="rId3"/>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67464" y="5570581"/>
                <a:ext cx="407970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𝑁</m:t>
                          </m:r>
                        </m:e>
                        <m:sub>
                          <m:r>
                            <a:rPr lang="en-US" sz="3200" i="1">
                              <a:latin typeface="Cambria Math" panose="02040503050406030204" pitchFamily="18" charset="0"/>
                            </a:rPr>
                            <m:t>𝐷𝐹𝑆</m:t>
                          </m:r>
                        </m:sub>
                      </m:sSub>
                      <m:d>
                        <m:dPr>
                          <m:ctrlPr>
                            <a:rPr lang="en-US" sz="3200" i="1">
                              <a:latin typeface="Cambria Math" panose="02040503050406030204" pitchFamily="18" charset="0"/>
                            </a:rPr>
                          </m:ctrlPr>
                        </m:dPr>
                        <m:e>
                          <m:r>
                            <a:rPr lang="en-US" sz="3200" i="1">
                              <a:latin typeface="Cambria Math" panose="02040503050406030204" pitchFamily="18" charset="0"/>
                            </a:rPr>
                            <m:t>𝑢</m:t>
                          </m:r>
                        </m:e>
                      </m:d>
                      <m:r>
                        <a:rPr lang="en-US" sz="3200" i="1">
                          <a:latin typeface="Cambria Math" panose="02040503050406030204" pitchFamily="18" charset="0"/>
                        </a:rPr>
                        <m:t>={ </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4</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5</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𝑠</m:t>
                          </m:r>
                        </m:e>
                        <m:sub>
                          <m:r>
                            <a:rPr lang="en-US" sz="3200" i="1">
                              <a:latin typeface="Cambria Math" panose="02040503050406030204" pitchFamily="18" charset="0"/>
                            </a:rPr>
                            <m:t>6</m:t>
                          </m:r>
                        </m:sub>
                      </m:sSub>
                      <m:r>
                        <a:rPr lang="en-US" sz="3200" i="1">
                          <a:latin typeface="Cambria Math" panose="02040503050406030204" pitchFamily="18" charset="0"/>
                        </a:rPr>
                        <m:t>}</m:t>
                      </m:r>
                    </m:oMath>
                  </m:oMathPara>
                </a14:m>
                <a:endParaRPr lang="en-US" sz="3200" dirty="0">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67464" y="5570581"/>
                <a:ext cx="4079707" cy="584775"/>
              </a:xfrm>
              <a:prstGeom prst="rect">
                <a:avLst/>
              </a:prstGeom>
              <a:blipFill rotWithShape="0">
                <a:blip r:embed="rId4"/>
                <a:stretch>
                  <a:fillRect/>
                </a:stretch>
              </a:blipFill>
            </p:spPr>
            <p:txBody>
              <a:bodyPr/>
              <a:lstStyle/>
              <a:p>
                <a:r>
                  <a:rPr lang="el-GR">
                    <a:noFill/>
                  </a:rPr>
                  <a:t> </a:t>
                </a:r>
              </a:p>
            </p:txBody>
          </p:sp>
        </mc:Fallback>
      </mc:AlternateContent>
      <p:sp>
        <p:nvSpPr>
          <p:cNvPr id="8" name="TextBox 7"/>
          <p:cNvSpPr txBox="1"/>
          <p:nvPr/>
        </p:nvSpPr>
        <p:spPr>
          <a:xfrm>
            <a:off x="4095828" y="4768046"/>
            <a:ext cx="4319580" cy="523220"/>
          </a:xfrm>
          <a:prstGeom prst="rect">
            <a:avLst/>
          </a:prstGeom>
          <a:noFill/>
        </p:spPr>
        <p:txBody>
          <a:bodyPr wrap="none" rtlCol="0">
            <a:spAutoFit/>
          </a:bodyPr>
          <a:lstStyle/>
          <a:p>
            <a:r>
              <a:rPr lang="en-US" sz="2800" dirty="0">
                <a:solidFill>
                  <a:srgbClr val="FF0000"/>
                </a:solidFill>
                <a:ea typeface="Helvetica Neue Light" charset="0"/>
                <a:cs typeface="Helvetica Neue Light" charset="0"/>
              </a:rPr>
              <a:t>Local</a:t>
            </a:r>
            <a:r>
              <a:rPr lang="en-US" sz="2800" dirty="0">
                <a:solidFill>
                  <a:srgbClr val="961100"/>
                </a:solidFill>
                <a:ea typeface="Helvetica Neue Light" charset="0"/>
                <a:cs typeface="Helvetica Neue Light" charset="0"/>
              </a:rPr>
              <a:t> </a:t>
            </a:r>
            <a:r>
              <a:rPr lang="en-US" sz="2800" dirty="0">
                <a:ea typeface="Helvetica Neue Light" charset="0"/>
                <a:cs typeface="Helvetica Neue Light" charset="0"/>
              </a:rPr>
              <a:t>microscopic view (BFS)</a:t>
            </a:r>
          </a:p>
        </p:txBody>
      </p:sp>
      <p:sp>
        <p:nvSpPr>
          <p:cNvPr id="9" name="TextBox 8"/>
          <p:cNvSpPr txBox="1"/>
          <p:nvPr/>
        </p:nvSpPr>
        <p:spPr>
          <a:xfrm>
            <a:off x="4139168" y="5665711"/>
            <a:ext cx="4631909" cy="523220"/>
          </a:xfrm>
          <a:prstGeom prst="rect">
            <a:avLst/>
          </a:prstGeom>
          <a:noFill/>
        </p:spPr>
        <p:txBody>
          <a:bodyPr wrap="none" rtlCol="0">
            <a:spAutoFit/>
          </a:bodyPr>
          <a:lstStyle/>
          <a:p>
            <a:r>
              <a:rPr lang="en-US" sz="2800" dirty="0">
                <a:solidFill>
                  <a:srgbClr val="0070C0"/>
                </a:solidFill>
                <a:ea typeface="Helvetica Neue Light" charset="0"/>
                <a:cs typeface="Helvetica Neue Light" charset="0"/>
              </a:rPr>
              <a:t>Global</a:t>
            </a:r>
            <a:r>
              <a:rPr lang="en-US" sz="2800" dirty="0">
                <a:solidFill>
                  <a:srgbClr val="002060"/>
                </a:solidFill>
                <a:ea typeface="Helvetica Neue Light" charset="0"/>
                <a:cs typeface="Helvetica Neue Light" charset="0"/>
              </a:rPr>
              <a:t> </a:t>
            </a:r>
            <a:r>
              <a:rPr lang="en-US" sz="2800" dirty="0">
                <a:ea typeface="Helvetica Neue Light" charset="0"/>
                <a:cs typeface="Helvetica Neue Light" charset="0"/>
              </a:rPr>
              <a:t>macroscopic view (DFS)</a:t>
            </a:r>
          </a:p>
        </p:txBody>
      </p:sp>
      <p:pic>
        <p:nvPicPr>
          <p:cNvPr id="11" name="Picture 10"/>
          <p:cNvPicPr>
            <a:picLocks noChangeAspect="1"/>
          </p:cNvPicPr>
          <p:nvPr/>
        </p:nvPicPr>
        <p:blipFill>
          <a:blip r:embed="rId5"/>
          <a:stretch>
            <a:fillRect/>
          </a:stretch>
        </p:blipFill>
        <p:spPr>
          <a:xfrm>
            <a:off x="1079210" y="2111818"/>
            <a:ext cx="6473613" cy="2522187"/>
          </a:xfrm>
          <a:prstGeom prst="rect">
            <a:avLst/>
          </a:prstGeom>
        </p:spPr>
      </p:pic>
    </p:spTree>
    <p:extLst>
      <p:ext uri="{BB962C8B-B14F-4D97-AF65-F5344CB8AC3E}">
        <p14:creationId xmlns:p14="http://schemas.microsoft.com/office/powerpoint/2010/main" val="183205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46398"/>
            <a:ext cx="8229600" cy="1143000"/>
          </a:xfrm>
        </p:spPr>
        <p:txBody>
          <a:bodyPr/>
          <a:lstStyle/>
          <a:p>
            <a:r>
              <a:rPr lang="en-US" dirty="0">
                <a:solidFill>
                  <a:schemeClr val="accent6">
                    <a:lumMod val="75000"/>
                  </a:schemeClr>
                </a:solidFill>
              </a:rPr>
              <a:t>Biased 2</a:t>
            </a:r>
            <a:r>
              <a:rPr lang="en-US" baseline="30000" dirty="0">
                <a:solidFill>
                  <a:schemeClr val="accent6">
                    <a:lumMod val="75000"/>
                  </a:schemeClr>
                </a:solidFill>
              </a:rPr>
              <a:t>nd </a:t>
            </a:r>
            <a:r>
              <a:rPr lang="en-US" dirty="0">
                <a:solidFill>
                  <a:schemeClr val="accent6">
                    <a:lumMod val="75000"/>
                  </a:schemeClr>
                </a:solidFill>
              </a:rPr>
              <a:t>Order Random Walks</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87</a:t>
            </a:fld>
            <a:endParaRPr lang="en-US">
              <a:solidFill>
                <a:prstClr val="black">
                  <a:tint val="75000"/>
                </a:prstClr>
              </a:solidFill>
            </a:endParaRPr>
          </a:p>
        </p:txBody>
      </p:sp>
      <p:grpSp>
        <p:nvGrpSpPr>
          <p:cNvPr id="31" name="Group 30"/>
          <p:cNvGrpSpPr/>
          <p:nvPr/>
        </p:nvGrpSpPr>
        <p:grpSpPr>
          <a:xfrm>
            <a:off x="2516526" y="1929035"/>
            <a:ext cx="4903730" cy="2350936"/>
            <a:chOff x="2431286" y="2420888"/>
            <a:chExt cx="4903730" cy="2350936"/>
          </a:xfrm>
        </p:grpSpPr>
        <mc:AlternateContent xmlns:mc="http://schemas.openxmlformats.org/markup-compatibility/2006" xmlns:a14="http://schemas.microsoft.com/office/drawing/2010/main">
          <mc:Choice Requires="a14">
            <p:sp>
              <p:nvSpPr>
                <p:cNvPr id="22" name="TextBox 21"/>
                <p:cNvSpPr txBox="1"/>
                <p:nvPr/>
              </p:nvSpPr>
              <p:spPr>
                <a:xfrm>
                  <a:off x="2431286" y="2420888"/>
                  <a:ext cx="2295821" cy="369332"/>
                </a:xfrm>
                <a:prstGeom prst="rect">
                  <a:avLst/>
                </a:prstGeom>
                <a:noFill/>
              </p:spPr>
              <p:txBody>
                <a:bodyPr wrap="none" rtlCol="0">
                  <a:spAutoFit/>
                </a:bodyPr>
                <a:lstStyle/>
                <a:p>
                  <a:r>
                    <a:rPr lang="en-US" b="1" dirty="0">
                      <a:solidFill>
                        <a:schemeClr val="accent3">
                          <a:lumMod val="75000"/>
                        </a:schemeClr>
                      </a:solidFill>
                      <a:latin typeface="Helvetica Neue Light" charset="0"/>
                      <a:ea typeface="Helvetica Neue Light" charset="0"/>
                      <a:cs typeface="Helvetica Neue Light" charset="0"/>
                    </a:rPr>
                    <a:t>Same distance to </a:t>
                  </a:r>
                  <a14:m>
                    <m:oMath xmlns:m="http://schemas.openxmlformats.org/officeDocument/2006/math">
                      <m:r>
                        <a:rPr lang="en-US" b="1" i="1" dirty="0" smtClean="0">
                          <a:solidFill>
                            <a:schemeClr val="accent3">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431286" y="2420888"/>
                  <a:ext cx="2295821" cy="369332"/>
                </a:xfrm>
                <a:prstGeom prst="rect">
                  <a:avLst/>
                </a:prstGeom>
                <a:blipFill rotWithShape="0">
                  <a:blip r:embed="rId2"/>
                  <a:stretch>
                    <a:fillRect l="-2394" t="-8197" b="-24590"/>
                  </a:stretch>
                </a:blipFill>
              </p:spPr>
              <p:txBody>
                <a:bodyPr/>
                <a:lstStyle/>
                <a:p>
                  <a:r>
                    <a:rPr lang="el-GR">
                      <a:noFill/>
                    </a:rPr>
                    <a:t> </a:t>
                  </a:r>
                </a:p>
              </p:txBody>
            </p:sp>
          </mc:Fallback>
        </mc:AlternateContent>
        <p:grpSp>
          <p:nvGrpSpPr>
            <p:cNvPr id="30" name="Group 29"/>
            <p:cNvGrpSpPr/>
            <p:nvPr/>
          </p:nvGrpSpPr>
          <p:grpSpPr>
            <a:xfrm>
              <a:off x="3022940" y="2790624"/>
              <a:ext cx="4312076" cy="1981200"/>
              <a:chOff x="3022940" y="2790624"/>
              <a:chExt cx="4312076" cy="1981200"/>
            </a:xfrm>
          </p:grpSpPr>
          <p:cxnSp>
            <p:nvCxnSpPr>
              <p:cNvPr id="5" name="Straight Arrow Connector 4"/>
              <p:cNvCxnSpPr/>
              <p:nvPr/>
            </p:nvCxnSpPr>
            <p:spPr>
              <a:xfrm flipH="1" flipV="1">
                <a:off x="3666194" y="3001945"/>
                <a:ext cx="700871" cy="28996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872810" y="3476424"/>
                <a:ext cx="719065" cy="3317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022940" y="4065632"/>
                <a:ext cx="573024" cy="487680"/>
              </a:xfrm>
              <a:prstGeom prst="ellipse">
                <a:avLst/>
              </a:prstGeom>
              <a:solidFill>
                <a:schemeClr val="accent1">
                  <a:lumMod val="40000"/>
                  <a:lumOff val="6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t</a:t>
                </a:r>
                <a:endParaRPr lang="en-US" sz="2667" baseline="-25000" dirty="0">
                  <a:latin typeface="Helvetica Neue Light" charset="0"/>
                  <a:ea typeface="Helvetica Neue Light" charset="0"/>
                  <a:cs typeface="Helvetica Neue Light" charset="0"/>
                </a:endParaRPr>
              </a:p>
            </p:txBody>
          </p:sp>
          <p:cxnSp>
            <p:nvCxnSpPr>
              <p:cNvPr id="9" name="Straight Connector 8"/>
              <p:cNvCxnSpPr>
                <a:stCxn id="6" idx="3"/>
              </p:cNvCxnSpPr>
              <p:nvPr/>
            </p:nvCxnSpPr>
            <p:spPr>
              <a:xfrm flipH="1">
                <a:off x="3022940" y="4472503"/>
                <a:ext cx="83917" cy="124652"/>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a:stCxn id="6" idx="6"/>
              </p:cNvCxnSpPr>
              <p:nvPr/>
            </p:nvCxnSpPr>
            <p:spPr>
              <a:xfrm flipV="1">
                <a:off x="3595967" y="3781293"/>
                <a:ext cx="651199" cy="518791"/>
              </a:xfrm>
              <a:prstGeom prst="line">
                <a:avLst/>
              </a:prstGeom>
              <a:ln w="28575"/>
            </p:spPr>
            <p:style>
              <a:lnRef idx="1">
                <a:schemeClr val="dk1"/>
              </a:lnRef>
              <a:fillRef idx="0">
                <a:schemeClr val="dk1"/>
              </a:fillRef>
              <a:effectRef idx="0">
                <a:schemeClr val="dk1"/>
              </a:effectRef>
              <a:fontRef idx="minor">
                <a:schemeClr val="tx1"/>
              </a:fontRef>
            </p:style>
          </p:cxnSp>
          <p:sp>
            <p:nvSpPr>
              <p:cNvPr id="12" name="Oval 11"/>
              <p:cNvSpPr/>
              <p:nvPr/>
            </p:nvSpPr>
            <p:spPr>
              <a:xfrm>
                <a:off x="3071664" y="2790624"/>
                <a:ext cx="573024" cy="487680"/>
              </a:xfrm>
              <a:prstGeom prst="ellipse">
                <a:avLst/>
              </a:prstGeom>
              <a:solidFill>
                <a:schemeClr val="accent3">
                  <a:lumMod val="60000"/>
                  <a:lumOff val="40000"/>
                  <a:alpha val="32157"/>
                </a:schemeClr>
              </a:solid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1</a:t>
                </a:r>
              </a:p>
            </p:txBody>
          </p:sp>
          <p:sp>
            <p:nvSpPr>
              <p:cNvPr id="13" name="Oval 12"/>
              <p:cNvSpPr/>
              <p:nvPr/>
            </p:nvSpPr>
            <p:spPr>
              <a:xfrm>
                <a:off x="4163245" y="3374420"/>
                <a:ext cx="573024" cy="487680"/>
              </a:xfrm>
              <a:prstGeom prst="ellipse">
                <a:avLst/>
              </a:prstGeom>
              <a:solidFill>
                <a:srgbClr val="FF000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b="1" dirty="0">
                    <a:solidFill>
                      <a:schemeClr val="tx1"/>
                    </a:solidFill>
                    <a:latin typeface="Helvetica Neue Light" charset="0"/>
                    <a:ea typeface="Helvetica Neue Light" charset="0"/>
                    <a:cs typeface="Helvetica Neue Light" charset="0"/>
                  </a:rPr>
                  <a:t>v</a:t>
                </a:r>
                <a:endParaRPr lang="en-US" sz="2667" b="1" baseline="-25000" dirty="0">
                  <a:solidFill>
                    <a:schemeClr val="tx1"/>
                  </a:solidFill>
                  <a:latin typeface="Helvetica Neue Light" charset="0"/>
                  <a:ea typeface="Helvetica Neue Light" charset="0"/>
                  <a:cs typeface="Helvetica Neue Light" charset="0"/>
                </a:endParaRPr>
              </a:p>
            </p:txBody>
          </p:sp>
          <p:cxnSp>
            <p:nvCxnSpPr>
              <p:cNvPr id="14" name="Straight Connector 13"/>
              <p:cNvCxnSpPr>
                <a:stCxn id="12" idx="5"/>
              </p:cNvCxnSpPr>
              <p:nvPr/>
            </p:nvCxnSpPr>
            <p:spPr>
              <a:xfrm>
                <a:off x="3560771" y="3206886"/>
                <a:ext cx="686395" cy="238956"/>
              </a:xfrm>
              <a:prstGeom prst="line">
                <a:avLst/>
              </a:prstGeom>
              <a:ln w="28575"/>
            </p:spPr>
            <p:style>
              <a:lnRef idx="1">
                <a:schemeClr val="dk1"/>
              </a:lnRef>
              <a:fillRef idx="0">
                <a:schemeClr val="dk1"/>
              </a:fillRef>
              <a:effectRef idx="0">
                <a:schemeClr val="dk1"/>
              </a:effectRef>
              <a:fontRef idx="minor">
                <a:schemeClr val="tx1"/>
              </a:fontRef>
            </p:style>
          </p:cxnSp>
          <p:sp>
            <p:nvSpPr>
              <p:cNvPr id="15" name="Oval 14"/>
              <p:cNvSpPr/>
              <p:nvPr/>
            </p:nvSpPr>
            <p:spPr>
              <a:xfrm>
                <a:off x="5510391" y="2931331"/>
                <a:ext cx="573024" cy="487680"/>
              </a:xfrm>
              <a:prstGeom prst="ellipse">
                <a:avLst/>
              </a:prstGeom>
              <a:solidFill>
                <a:srgbClr val="FF9300">
                  <a:alpha val="29804"/>
                </a:srgbClr>
              </a:solid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2</a:t>
                </a:r>
              </a:p>
            </p:txBody>
          </p:sp>
          <p:cxnSp>
            <p:nvCxnSpPr>
              <p:cNvPr id="16" name="Straight Connector 15"/>
              <p:cNvCxnSpPr>
                <a:endCxn id="15" idx="3"/>
              </p:cNvCxnSpPr>
              <p:nvPr/>
            </p:nvCxnSpPr>
            <p:spPr>
              <a:xfrm flipV="1">
                <a:off x="4736272" y="3347593"/>
                <a:ext cx="858037" cy="27067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3650537" y="3918490"/>
                <a:ext cx="716529" cy="554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510391" y="4195497"/>
                <a:ext cx="573024" cy="487680"/>
              </a:xfrm>
              <a:prstGeom prst="ellipse">
                <a:avLst/>
              </a:prstGeom>
              <a:solidFill>
                <a:schemeClr val="bg1">
                  <a:lumMod val="85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3</a:t>
                </a:r>
              </a:p>
            </p:txBody>
          </p:sp>
          <p:cxnSp>
            <p:nvCxnSpPr>
              <p:cNvPr id="18" name="Straight Connector 17"/>
              <p:cNvCxnSpPr>
                <a:stCxn id="12" idx="4"/>
                <a:endCxn id="7" idx="0"/>
              </p:cNvCxnSpPr>
              <p:nvPr/>
            </p:nvCxnSpPr>
            <p:spPr>
              <a:xfrm flipH="1">
                <a:off x="3309453" y="3278304"/>
                <a:ext cx="48724" cy="787328"/>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3452665" y="4402492"/>
                    <a:ext cx="1398140" cy="369332"/>
                  </a:xfrm>
                  <a:prstGeom prst="rect">
                    <a:avLst/>
                  </a:prstGeom>
                  <a:noFill/>
                </p:spPr>
                <p:txBody>
                  <a:bodyPr wrap="none" rtlCol="0">
                    <a:spAutoFit/>
                  </a:bodyPr>
                  <a:lstStyle/>
                  <a:p>
                    <a:r>
                      <a:rPr lang="en-US" b="1" dirty="0">
                        <a:solidFill>
                          <a:srgbClr val="0070C0"/>
                        </a:solidFill>
                        <a:latin typeface="Helvetica Neue Light" charset="0"/>
                        <a:ea typeface="Helvetica Neue Light" charset="0"/>
                        <a:cs typeface="Helvetica Neue Light" charset="0"/>
                      </a:rPr>
                      <a:t>Closer to </a:t>
                    </a:r>
                    <a14:m>
                      <m:oMath xmlns:m="http://schemas.openxmlformats.org/officeDocument/2006/math">
                        <m:r>
                          <a:rPr lang="en-US" b="1" i="1" dirty="0" smtClean="0">
                            <a:solidFill>
                              <a:srgbClr val="0070C0"/>
                            </a:solidFill>
                            <a:latin typeface="Cambria Math" panose="02040503050406030204" pitchFamily="18" charset="0"/>
                            <a:ea typeface="Helvetica Neue Light" charset="0"/>
                            <a:cs typeface="Helvetica Neue Light" charset="0"/>
                          </a:rPr>
                          <m:t>𝒕</m:t>
                        </m:r>
                      </m:oMath>
                    </a14:m>
                    <a:endParaRPr lang="en-US" b="1" dirty="0">
                      <a:solidFill>
                        <a:srgbClr val="0070C0"/>
                      </a:solidFill>
                      <a:latin typeface="Helvetica Neue Light" charset="0"/>
                      <a:ea typeface="Helvetica Neue Light" charset="0"/>
                      <a:cs typeface="Helvetica Neue Light"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452665" y="4402492"/>
                    <a:ext cx="1398140" cy="369332"/>
                  </a:xfrm>
                  <a:prstGeom prst="rect">
                    <a:avLst/>
                  </a:prstGeom>
                  <a:blipFill rotWithShape="0">
                    <a:blip r:embed="rId3"/>
                    <a:stretch>
                      <a:fillRect l="-3930" t="-10000" b="-2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564980" y="3411892"/>
                    <a:ext cx="1770036" cy="369332"/>
                  </a:xfrm>
                  <a:prstGeom prst="rect">
                    <a:avLst/>
                  </a:prstGeom>
                  <a:noFill/>
                </p:spPr>
                <p:txBody>
                  <a:bodyPr wrap="none" rtlCol="0">
                    <a:spAutoFit/>
                  </a:bodyPr>
                  <a:lstStyle/>
                  <a:p>
                    <a:r>
                      <a:rPr lang="en-US" b="1" dirty="0">
                        <a:solidFill>
                          <a:schemeClr val="accent6">
                            <a:lumMod val="75000"/>
                          </a:schemeClr>
                        </a:solidFill>
                        <a:latin typeface="Helvetica Neue Light" charset="0"/>
                        <a:ea typeface="Helvetica Neue Light" charset="0"/>
                        <a:cs typeface="Helvetica Neue Light" charset="0"/>
                      </a:rPr>
                      <a:t>Farther from </a:t>
                    </a:r>
                    <a14:m>
                      <m:oMath xmlns:m="http://schemas.openxmlformats.org/officeDocument/2006/math">
                        <m:r>
                          <a:rPr lang="en-US" b="1" i="1" dirty="0" smtClean="0">
                            <a:solidFill>
                              <a:schemeClr val="accent6">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4980" y="3411892"/>
                    <a:ext cx="1770036" cy="369332"/>
                  </a:xfrm>
                  <a:prstGeom prst="rect">
                    <a:avLst/>
                  </a:prstGeom>
                  <a:blipFill rotWithShape="0">
                    <a:blip r:embed="rId4"/>
                    <a:stretch>
                      <a:fillRect l="-2749" t="-8197" b="-24590"/>
                    </a:stretch>
                  </a:blipFill>
                </p:spPr>
                <p:txBody>
                  <a:bodyPr/>
                  <a:lstStyle/>
                  <a:p>
                    <a:r>
                      <a:rPr lang="el-GR">
                        <a:noFill/>
                      </a:rPr>
                      <a:t> </a:t>
                    </a:r>
                  </a:p>
                </p:txBody>
              </p:sp>
            </mc:Fallback>
          </mc:AlternateContent>
          <p:cxnSp>
            <p:nvCxnSpPr>
              <p:cNvPr id="26" name="Straight Connector 25"/>
              <p:cNvCxnSpPr>
                <a:stCxn id="23" idx="2"/>
                <a:endCxn id="13" idx="5"/>
              </p:cNvCxnSpPr>
              <p:nvPr/>
            </p:nvCxnSpPr>
            <p:spPr>
              <a:xfrm flipH="1" flipV="1">
                <a:off x="4652352" y="3790681"/>
                <a:ext cx="858039" cy="648656"/>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27" name="TextBox 26"/>
          <p:cNvSpPr txBox="1"/>
          <p:nvPr/>
        </p:nvSpPr>
        <p:spPr>
          <a:xfrm>
            <a:off x="216752" y="1057250"/>
            <a:ext cx="8456331" cy="954107"/>
          </a:xfrm>
          <a:prstGeom prst="rect">
            <a:avLst/>
          </a:prstGeom>
          <a:noFill/>
        </p:spPr>
        <p:txBody>
          <a:bodyPr wrap="square" rtlCol="0">
            <a:spAutoFit/>
          </a:bodyPr>
          <a:lstStyle/>
          <a:p>
            <a:r>
              <a:rPr lang="en-US" sz="2800" dirty="0"/>
              <a:t>Walker from </a:t>
            </a:r>
            <a:r>
              <a:rPr lang="en-US" sz="2800" i="1" dirty="0"/>
              <a:t>t</a:t>
            </a:r>
            <a:r>
              <a:rPr lang="en-US" sz="2800" dirty="0"/>
              <a:t>, traversed (</a:t>
            </a:r>
            <a:r>
              <a:rPr lang="en-US" sz="2800" i="1" dirty="0"/>
              <a:t>t, v</a:t>
            </a:r>
            <a:r>
              <a:rPr lang="en-US" sz="2800" dirty="0"/>
              <a:t>) and is now in v, where to go next?</a:t>
            </a:r>
          </a:p>
        </p:txBody>
      </p:sp>
      <p:sp>
        <p:nvSpPr>
          <p:cNvPr id="29" name="TextBox 28"/>
          <p:cNvSpPr txBox="1"/>
          <p:nvPr/>
        </p:nvSpPr>
        <p:spPr>
          <a:xfrm>
            <a:off x="443484" y="4844769"/>
            <a:ext cx="7861332" cy="1569660"/>
          </a:xfrm>
          <a:prstGeom prst="rect">
            <a:avLst/>
          </a:prstGeom>
          <a:noFill/>
        </p:spPr>
        <p:txBody>
          <a:bodyPr wrap="square" rtlCol="0">
            <a:spAutoFit/>
          </a:bodyPr>
          <a:lstStyle/>
          <a:p>
            <a:r>
              <a:rPr lang="en-US" sz="2400" dirty="0"/>
              <a:t>How much far away from </a:t>
            </a:r>
            <a:r>
              <a:rPr lang="en-US" sz="2400" i="1" dirty="0"/>
              <a:t>t</a:t>
            </a:r>
            <a:r>
              <a:rPr lang="en-US" sz="2400" dirty="0"/>
              <a:t>? Only three possible choices:</a:t>
            </a:r>
          </a:p>
          <a:p>
            <a:pPr marL="342900" indent="-342900">
              <a:buFont typeface="Wingdings" panose="05000000000000000000" pitchFamily="2" charset="2"/>
              <a:buChar char="§"/>
            </a:pPr>
            <a:r>
              <a:rPr lang="en-US" sz="2400" dirty="0"/>
              <a:t>Farther distance (distance =2)</a:t>
            </a:r>
          </a:p>
          <a:p>
            <a:pPr marL="342900" indent="-342900">
              <a:buFont typeface="Wingdings" panose="05000000000000000000" pitchFamily="2" charset="2"/>
              <a:buChar char="§"/>
            </a:pPr>
            <a:r>
              <a:rPr lang="en-US" sz="2400" dirty="0"/>
              <a:t>Same distance (distance = 1)</a:t>
            </a:r>
          </a:p>
          <a:p>
            <a:pPr marL="342900" indent="-342900">
              <a:buFont typeface="Wingdings" panose="05000000000000000000" pitchFamily="2" charset="2"/>
              <a:buChar char="§"/>
            </a:pPr>
            <a:r>
              <a:rPr lang="en-US" sz="2400" dirty="0"/>
              <a:t>Back to t (distance = 0)</a:t>
            </a:r>
            <a:endParaRPr lang="el-GR" sz="2400" dirty="0"/>
          </a:p>
        </p:txBody>
      </p:sp>
    </p:spTree>
    <p:extLst>
      <p:ext uri="{BB962C8B-B14F-4D97-AF65-F5344CB8AC3E}">
        <p14:creationId xmlns:p14="http://schemas.microsoft.com/office/powerpoint/2010/main" val="30033991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139296"/>
            <a:ext cx="8229600" cy="1143000"/>
          </a:xfrm>
        </p:spPr>
        <p:txBody>
          <a:bodyPr/>
          <a:lstStyle/>
          <a:p>
            <a:r>
              <a:rPr lang="en-US" dirty="0">
                <a:solidFill>
                  <a:schemeClr val="accent6">
                    <a:lumMod val="75000"/>
                  </a:schemeClr>
                </a:solidFill>
              </a:rPr>
              <a:t>Biased Random Walks</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88</a:t>
            </a:fld>
            <a:endParaRPr lang="en-US">
              <a:solidFill>
                <a:prstClr val="black">
                  <a:tint val="75000"/>
                </a:prstClr>
              </a:solidFill>
            </a:endParaRPr>
          </a:p>
        </p:txBody>
      </p:sp>
      <p:grpSp>
        <p:nvGrpSpPr>
          <p:cNvPr id="31" name="Group 30"/>
          <p:cNvGrpSpPr/>
          <p:nvPr/>
        </p:nvGrpSpPr>
        <p:grpSpPr>
          <a:xfrm>
            <a:off x="2555776" y="2228356"/>
            <a:ext cx="4903730" cy="2350936"/>
            <a:chOff x="2431286" y="2420888"/>
            <a:chExt cx="4903730" cy="2350936"/>
          </a:xfrm>
        </p:grpSpPr>
        <mc:AlternateContent xmlns:mc="http://schemas.openxmlformats.org/markup-compatibility/2006" xmlns:a14="http://schemas.microsoft.com/office/drawing/2010/main">
          <mc:Choice Requires="a14">
            <p:sp>
              <p:nvSpPr>
                <p:cNvPr id="22" name="TextBox 21"/>
                <p:cNvSpPr txBox="1"/>
                <p:nvPr/>
              </p:nvSpPr>
              <p:spPr>
                <a:xfrm>
                  <a:off x="2431286" y="2420888"/>
                  <a:ext cx="2295821" cy="369332"/>
                </a:xfrm>
                <a:prstGeom prst="rect">
                  <a:avLst/>
                </a:prstGeom>
                <a:noFill/>
              </p:spPr>
              <p:txBody>
                <a:bodyPr wrap="none" rtlCol="0">
                  <a:spAutoFit/>
                </a:bodyPr>
                <a:lstStyle/>
                <a:p>
                  <a:r>
                    <a:rPr lang="en-US" b="1" dirty="0">
                      <a:solidFill>
                        <a:schemeClr val="accent3">
                          <a:lumMod val="75000"/>
                        </a:schemeClr>
                      </a:solidFill>
                      <a:latin typeface="Helvetica Neue Light" charset="0"/>
                      <a:ea typeface="Helvetica Neue Light" charset="0"/>
                      <a:cs typeface="Helvetica Neue Light" charset="0"/>
                    </a:rPr>
                    <a:t>Same distance to </a:t>
                  </a:r>
                  <a14:m>
                    <m:oMath xmlns:m="http://schemas.openxmlformats.org/officeDocument/2006/math">
                      <m:r>
                        <a:rPr lang="en-US" b="1" i="1" dirty="0" smtClean="0">
                          <a:solidFill>
                            <a:schemeClr val="accent3">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431286" y="2420888"/>
                  <a:ext cx="2295821" cy="369332"/>
                </a:xfrm>
                <a:prstGeom prst="rect">
                  <a:avLst/>
                </a:prstGeom>
                <a:blipFill rotWithShape="0">
                  <a:blip r:embed="rId2"/>
                  <a:stretch>
                    <a:fillRect l="-2122" t="-10000" b="-26667"/>
                  </a:stretch>
                </a:blipFill>
              </p:spPr>
              <p:txBody>
                <a:bodyPr/>
                <a:lstStyle/>
                <a:p>
                  <a:r>
                    <a:rPr lang="el-GR">
                      <a:noFill/>
                    </a:rPr>
                    <a:t> </a:t>
                  </a:r>
                </a:p>
              </p:txBody>
            </p:sp>
          </mc:Fallback>
        </mc:AlternateContent>
        <p:grpSp>
          <p:nvGrpSpPr>
            <p:cNvPr id="30" name="Group 29"/>
            <p:cNvGrpSpPr/>
            <p:nvPr/>
          </p:nvGrpSpPr>
          <p:grpSpPr>
            <a:xfrm>
              <a:off x="3022940" y="2790624"/>
              <a:ext cx="4312076" cy="1981200"/>
              <a:chOff x="3022940" y="2790624"/>
              <a:chExt cx="4312076" cy="1981200"/>
            </a:xfrm>
          </p:grpSpPr>
          <p:cxnSp>
            <p:nvCxnSpPr>
              <p:cNvPr id="5" name="Straight Arrow Connector 4"/>
              <p:cNvCxnSpPr/>
              <p:nvPr/>
            </p:nvCxnSpPr>
            <p:spPr>
              <a:xfrm flipH="1" flipV="1">
                <a:off x="3666194" y="3001945"/>
                <a:ext cx="700871" cy="28996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872810" y="3476424"/>
                <a:ext cx="719065" cy="3317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022940" y="4065632"/>
                <a:ext cx="573024" cy="487680"/>
              </a:xfrm>
              <a:prstGeom prst="ellipse">
                <a:avLst/>
              </a:prstGeom>
              <a:solidFill>
                <a:schemeClr val="accent1">
                  <a:lumMod val="40000"/>
                  <a:lumOff val="6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t</a:t>
                </a:r>
                <a:endParaRPr lang="en-US" sz="2667" baseline="-25000" dirty="0">
                  <a:latin typeface="Helvetica Neue Light" charset="0"/>
                  <a:ea typeface="Helvetica Neue Light" charset="0"/>
                  <a:cs typeface="Helvetica Neue Light" charset="0"/>
                </a:endParaRPr>
              </a:p>
            </p:txBody>
          </p:sp>
          <p:cxnSp>
            <p:nvCxnSpPr>
              <p:cNvPr id="9" name="Straight Connector 8"/>
              <p:cNvCxnSpPr>
                <a:stCxn id="6" idx="3"/>
              </p:cNvCxnSpPr>
              <p:nvPr/>
            </p:nvCxnSpPr>
            <p:spPr>
              <a:xfrm flipH="1">
                <a:off x="3022940" y="4472503"/>
                <a:ext cx="83917" cy="124652"/>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a:stCxn id="6" idx="6"/>
              </p:cNvCxnSpPr>
              <p:nvPr/>
            </p:nvCxnSpPr>
            <p:spPr>
              <a:xfrm flipV="1">
                <a:off x="3595967" y="3781293"/>
                <a:ext cx="651199" cy="518791"/>
              </a:xfrm>
              <a:prstGeom prst="line">
                <a:avLst/>
              </a:prstGeom>
              <a:ln w="28575"/>
            </p:spPr>
            <p:style>
              <a:lnRef idx="1">
                <a:schemeClr val="dk1"/>
              </a:lnRef>
              <a:fillRef idx="0">
                <a:schemeClr val="dk1"/>
              </a:fillRef>
              <a:effectRef idx="0">
                <a:schemeClr val="dk1"/>
              </a:effectRef>
              <a:fontRef idx="minor">
                <a:schemeClr val="tx1"/>
              </a:fontRef>
            </p:style>
          </p:cxnSp>
          <p:sp>
            <p:nvSpPr>
              <p:cNvPr id="12" name="Oval 11"/>
              <p:cNvSpPr/>
              <p:nvPr/>
            </p:nvSpPr>
            <p:spPr>
              <a:xfrm>
                <a:off x="3071664" y="2790624"/>
                <a:ext cx="573024" cy="487680"/>
              </a:xfrm>
              <a:prstGeom prst="ellipse">
                <a:avLst/>
              </a:prstGeom>
              <a:solidFill>
                <a:schemeClr val="accent3">
                  <a:lumMod val="75000"/>
                  <a:alpha val="32157"/>
                </a:schemeClr>
              </a:solid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1</a:t>
                </a:r>
              </a:p>
            </p:txBody>
          </p:sp>
          <p:sp>
            <p:nvSpPr>
              <p:cNvPr id="13" name="Oval 12"/>
              <p:cNvSpPr/>
              <p:nvPr/>
            </p:nvSpPr>
            <p:spPr>
              <a:xfrm>
                <a:off x="4163245" y="3374420"/>
                <a:ext cx="573024" cy="487680"/>
              </a:xfrm>
              <a:prstGeom prst="ellipse">
                <a:avLst/>
              </a:prstGeom>
              <a:solidFill>
                <a:srgbClr val="FF000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v</a:t>
                </a:r>
                <a:endParaRPr lang="en-US" sz="2667" baseline="-25000" dirty="0">
                  <a:latin typeface="Helvetica Neue Light" charset="0"/>
                  <a:ea typeface="Helvetica Neue Light" charset="0"/>
                  <a:cs typeface="Helvetica Neue Light" charset="0"/>
                </a:endParaRPr>
              </a:p>
            </p:txBody>
          </p:sp>
          <p:cxnSp>
            <p:nvCxnSpPr>
              <p:cNvPr id="14" name="Straight Connector 13"/>
              <p:cNvCxnSpPr>
                <a:stCxn id="12" idx="5"/>
              </p:cNvCxnSpPr>
              <p:nvPr/>
            </p:nvCxnSpPr>
            <p:spPr>
              <a:xfrm>
                <a:off x="3560771" y="3206886"/>
                <a:ext cx="686395" cy="238956"/>
              </a:xfrm>
              <a:prstGeom prst="line">
                <a:avLst/>
              </a:prstGeom>
              <a:ln w="28575"/>
            </p:spPr>
            <p:style>
              <a:lnRef idx="1">
                <a:schemeClr val="dk1"/>
              </a:lnRef>
              <a:fillRef idx="0">
                <a:schemeClr val="dk1"/>
              </a:fillRef>
              <a:effectRef idx="0">
                <a:schemeClr val="dk1"/>
              </a:effectRef>
              <a:fontRef idx="minor">
                <a:schemeClr val="tx1"/>
              </a:fontRef>
            </p:style>
          </p:cxnSp>
          <p:sp>
            <p:nvSpPr>
              <p:cNvPr id="15" name="Oval 14"/>
              <p:cNvSpPr/>
              <p:nvPr/>
            </p:nvSpPr>
            <p:spPr>
              <a:xfrm>
                <a:off x="5510391" y="2931331"/>
                <a:ext cx="573024" cy="487680"/>
              </a:xfrm>
              <a:prstGeom prst="ellipse">
                <a:avLst/>
              </a:prstGeom>
              <a:solidFill>
                <a:srgbClr val="FF9300">
                  <a:alpha val="29804"/>
                </a:srgbClr>
              </a:solid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2</a:t>
                </a:r>
              </a:p>
            </p:txBody>
          </p:sp>
          <p:cxnSp>
            <p:nvCxnSpPr>
              <p:cNvPr id="16" name="Straight Connector 15"/>
              <p:cNvCxnSpPr>
                <a:endCxn id="15" idx="3"/>
              </p:cNvCxnSpPr>
              <p:nvPr/>
            </p:nvCxnSpPr>
            <p:spPr>
              <a:xfrm flipV="1">
                <a:off x="4736272" y="3347593"/>
                <a:ext cx="858037" cy="270671"/>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a:off x="3650537" y="3918490"/>
                <a:ext cx="716529" cy="554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510391" y="4195497"/>
                <a:ext cx="573024" cy="487680"/>
              </a:xfrm>
              <a:prstGeom prst="ellipse">
                <a:avLst/>
              </a:prstGeom>
              <a:solidFill>
                <a:schemeClr val="bg1">
                  <a:lumMod val="85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3</a:t>
                </a:r>
              </a:p>
            </p:txBody>
          </p:sp>
          <p:cxnSp>
            <p:nvCxnSpPr>
              <p:cNvPr id="18" name="Straight Connector 17"/>
              <p:cNvCxnSpPr>
                <a:stCxn id="12" idx="4"/>
                <a:endCxn id="7" idx="0"/>
              </p:cNvCxnSpPr>
              <p:nvPr/>
            </p:nvCxnSpPr>
            <p:spPr>
              <a:xfrm flipH="1">
                <a:off x="3309453" y="3278304"/>
                <a:ext cx="48724" cy="787328"/>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3452665" y="4402492"/>
                    <a:ext cx="1398140" cy="369332"/>
                  </a:xfrm>
                  <a:prstGeom prst="rect">
                    <a:avLst/>
                  </a:prstGeom>
                  <a:noFill/>
                </p:spPr>
                <p:txBody>
                  <a:bodyPr wrap="none" rtlCol="0">
                    <a:spAutoFit/>
                  </a:bodyPr>
                  <a:lstStyle/>
                  <a:p>
                    <a:r>
                      <a:rPr lang="en-US" b="1" dirty="0">
                        <a:solidFill>
                          <a:srgbClr val="0070C0"/>
                        </a:solidFill>
                        <a:latin typeface="Helvetica Neue Light" charset="0"/>
                        <a:ea typeface="Helvetica Neue Light" charset="0"/>
                        <a:cs typeface="Helvetica Neue Light" charset="0"/>
                      </a:rPr>
                      <a:t>Closer to </a:t>
                    </a:r>
                    <a14:m>
                      <m:oMath xmlns:m="http://schemas.openxmlformats.org/officeDocument/2006/math">
                        <m:r>
                          <a:rPr lang="en-US" b="1" i="1" dirty="0" smtClean="0">
                            <a:solidFill>
                              <a:srgbClr val="0070C0"/>
                            </a:solidFill>
                            <a:latin typeface="Cambria Math" panose="02040503050406030204" pitchFamily="18" charset="0"/>
                            <a:ea typeface="Helvetica Neue Light" charset="0"/>
                            <a:cs typeface="Helvetica Neue Light" charset="0"/>
                          </a:rPr>
                          <m:t>𝒕</m:t>
                        </m:r>
                      </m:oMath>
                    </a14:m>
                    <a:endParaRPr lang="en-US" b="1" dirty="0">
                      <a:solidFill>
                        <a:srgbClr val="0070C0"/>
                      </a:solidFill>
                      <a:latin typeface="Helvetica Neue Light" charset="0"/>
                      <a:ea typeface="Helvetica Neue Light" charset="0"/>
                      <a:cs typeface="Helvetica Neue Light"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452665" y="4402492"/>
                    <a:ext cx="1398140" cy="369332"/>
                  </a:xfrm>
                  <a:prstGeom prst="rect">
                    <a:avLst/>
                  </a:prstGeom>
                  <a:blipFill rotWithShape="0">
                    <a:blip r:embed="rId3"/>
                    <a:stretch>
                      <a:fillRect l="-3930" t="-10000" b="-2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564980" y="3411892"/>
                    <a:ext cx="1770036" cy="369332"/>
                  </a:xfrm>
                  <a:prstGeom prst="rect">
                    <a:avLst/>
                  </a:prstGeom>
                  <a:noFill/>
                </p:spPr>
                <p:txBody>
                  <a:bodyPr wrap="none" rtlCol="0">
                    <a:spAutoFit/>
                  </a:bodyPr>
                  <a:lstStyle/>
                  <a:p>
                    <a:r>
                      <a:rPr lang="en-US" b="1" dirty="0">
                        <a:solidFill>
                          <a:schemeClr val="accent6">
                            <a:lumMod val="75000"/>
                          </a:schemeClr>
                        </a:solidFill>
                        <a:latin typeface="Helvetica Neue Light" charset="0"/>
                        <a:ea typeface="Helvetica Neue Light" charset="0"/>
                        <a:cs typeface="Helvetica Neue Light" charset="0"/>
                      </a:rPr>
                      <a:t>Farther from </a:t>
                    </a:r>
                    <a14:m>
                      <m:oMath xmlns:m="http://schemas.openxmlformats.org/officeDocument/2006/math">
                        <m:r>
                          <a:rPr lang="en-US" b="1" i="1" dirty="0" smtClean="0">
                            <a:solidFill>
                              <a:schemeClr val="accent6">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4980" y="3411892"/>
                    <a:ext cx="1770036" cy="369332"/>
                  </a:xfrm>
                  <a:prstGeom prst="rect">
                    <a:avLst/>
                  </a:prstGeom>
                  <a:blipFill rotWithShape="0">
                    <a:blip r:embed="rId4"/>
                    <a:stretch>
                      <a:fillRect l="-2749" t="-8197" b="-24590"/>
                    </a:stretch>
                  </a:blipFill>
                </p:spPr>
                <p:txBody>
                  <a:bodyPr/>
                  <a:lstStyle/>
                  <a:p>
                    <a:r>
                      <a:rPr lang="el-GR">
                        <a:noFill/>
                      </a:rPr>
                      <a:t> </a:t>
                    </a:r>
                  </a:p>
                </p:txBody>
              </p:sp>
            </mc:Fallback>
          </mc:AlternateContent>
          <p:cxnSp>
            <p:nvCxnSpPr>
              <p:cNvPr id="26" name="Straight Connector 25"/>
              <p:cNvCxnSpPr>
                <a:stCxn id="23" idx="2"/>
                <a:endCxn id="13" idx="5"/>
              </p:cNvCxnSpPr>
              <p:nvPr/>
            </p:nvCxnSpPr>
            <p:spPr>
              <a:xfrm flipH="1" flipV="1">
                <a:off x="4652352" y="3790681"/>
                <a:ext cx="858039" cy="648656"/>
              </a:xfrm>
              <a:prstGeom prst="line">
                <a:avLst/>
              </a:prstGeom>
              <a:ln w="28575"/>
            </p:spPr>
            <p:style>
              <a:lnRef idx="1">
                <a:schemeClr val="dk1"/>
              </a:lnRef>
              <a:fillRef idx="0">
                <a:schemeClr val="dk1"/>
              </a:fillRef>
              <a:effectRef idx="0">
                <a:schemeClr val="dk1"/>
              </a:effectRef>
              <a:fontRef idx="minor">
                <a:schemeClr val="tx1"/>
              </a:fontRef>
            </p:style>
          </p:cxnSp>
        </p:grpSp>
      </p:grpSp>
      <p:sp>
        <p:nvSpPr>
          <p:cNvPr id="27" name="TextBox 26"/>
          <p:cNvSpPr txBox="1"/>
          <p:nvPr/>
        </p:nvSpPr>
        <p:spPr>
          <a:xfrm>
            <a:off x="443484" y="1282296"/>
            <a:ext cx="6720804" cy="584775"/>
          </a:xfrm>
          <a:prstGeom prst="rect">
            <a:avLst/>
          </a:prstGeom>
          <a:noFill/>
        </p:spPr>
        <p:txBody>
          <a:bodyPr wrap="square" rtlCol="0">
            <a:spAutoFit/>
          </a:bodyPr>
          <a:lstStyle/>
          <a:p>
            <a:r>
              <a:rPr lang="en-US" sz="3200" dirty="0"/>
              <a:t>At V from t,  where to go next?</a:t>
            </a:r>
          </a:p>
        </p:txBody>
      </p:sp>
      <p:sp>
        <p:nvSpPr>
          <p:cNvPr id="29" name="TextBox 28"/>
          <p:cNvSpPr txBox="1"/>
          <p:nvPr/>
        </p:nvSpPr>
        <p:spPr>
          <a:xfrm>
            <a:off x="309792" y="5018119"/>
            <a:ext cx="6264696" cy="1323439"/>
          </a:xfrm>
          <a:prstGeom prst="rect">
            <a:avLst/>
          </a:prstGeom>
          <a:noFill/>
        </p:spPr>
        <p:txBody>
          <a:bodyPr wrap="square" rtlCol="0">
            <a:spAutoFit/>
          </a:bodyPr>
          <a:lstStyle/>
          <a:p>
            <a:r>
              <a:rPr lang="en-US" sz="2000" dirty="0"/>
              <a:t>How much far away from </a:t>
            </a:r>
            <a:r>
              <a:rPr lang="en-US" sz="2000" i="1" dirty="0"/>
              <a:t>t</a:t>
            </a:r>
            <a:r>
              <a:rPr lang="en-US" sz="2000" dirty="0"/>
              <a:t>?</a:t>
            </a:r>
          </a:p>
          <a:p>
            <a:pPr marL="342900" indent="-342900">
              <a:buFont typeface="Wingdings" panose="05000000000000000000" pitchFamily="2" charset="2"/>
              <a:buChar char="§"/>
            </a:pPr>
            <a:r>
              <a:rPr lang="en-US" sz="2000" dirty="0"/>
              <a:t>Farther distance (distance =2)</a:t>
            </a:r>
          </a:p>
          <a:p>
            <a:pPr marL="342900" indent="-342900">
              <a:buFont typeface="Wingdings" panose="05000000000000000000" pitchFamily="2" charset="2"/>
              <a:buChar char="§"/>
            </a:pPr>
            <a:r>
              <a:rPr lang="en-US" sz="2000" dirty="0"/>
              <a:t>Same distance (distance = 1)</a:t>
            </a:r>
          </a:p>
          <a:p>
            <a:pPr marL="342900" indent="-342900">
              <a:buFont typeface="Wingdings" panose="05000000000000000000" pitchFamily="2" charset="2"/>
              <a:buChar char="§"/>
            </a:pPr>
            <a:r>
              <a:rPr lang="en-US" sz="2000" dirty="0"/>
              <a:t>Back to t (distance = 0)</a:t>
            </a:r>
            <a:endParaRPr lang="el-GR" sz="2000" dirty="0"/>
          </a:p>
        </p:txBody>
      </p:sp>
      <mc:AlternateContent xmlns:mc="http://schemas.openxmlformats.org/markup-compatibility/2006" xmlns:a14="http://schemas.microsoft.com/office/drawing/2010/main">
        <mc:Choice Requires="a14">
          <p:sp>
            <p:nvSpPr>
              <p:cNvPr id="28" name="TextBox 27"/>
              <p:cNvSpPr txBox="1"/>
              <p:nvPr/>
            </p:nvSpPr>
            <p:spPr>
              <a:xfrm>
                <a:off x="4326854" y="2574610"/>
                <a:ext cx="4395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accent3">
                              <a:lumMod val="75000"/>
                            </a:schemeClr>
                          </a:solidFill>
                          <a:latin typeface="Cambria Math" charset="0"/>
                          <a:ea typeface="Helvetica Neue Light" charset="0"/>
                          <a:cs typeface="Helvetica Neue Light" charset="0"/>
                        </a:rPr>
                        <m:t>1</m:t>
                      </m:r>
                    </m:oMath>
                  </m:oMathPara>
                </a14:m>
                <a:endParaRPr lang="en-US" sz="2400"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326854" y="2574610"/>
                <a:ext cx="439543" cy="461665"/>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33113" y="3494176"/>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chemeClr val="accent6">
                              <a:lumMod val="75000"/>
                            </a:schemeClr>
                          </a:solidFill>
                          <a:latin typeface="Cambria Math" charset="0"/>
                          <a:ea typeface="Helvetica Neue Light" charset="0"/>
                          <a:cs typeface="Helvetica Neue Light" charset="0"/>
                        </a:rPr>
                        <m:t>1/</m:t>
                      </m:r>
                      <m:r>
                        <a:rPr lang="en-US" sz="2400" i="1" dirty="0">
                          <a:solidFill>
                            <a:schemeClr val="accent6">
                              <a:lumMod val="75000"/>
                            </a:schemeClr>
                          </a:solidFill>
                          <a:latin typeface="Cambria Math" charset="0"/>
                          <a:ea typeface="Helvetica Neue Light" charset="0"/>
                          <a:cs typeface="Helvetica Neue Light" charset="0"/>
                        </a:rPr>
                        <m:t>𝑞</m:t>
                      </m:r>
                    </m:oMath>
                  </m:oMathPara>
                </a14:m>
                <a:endParaRPr lang="en-US" sz="2400"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33113" y="3494176"/>
                <a:ext cx="744223" cy="461665"/>
              </a:xfrm>
              <a:prstGeom prst="rect">
                <a:avLst/>
              </a:prstGeom>
              <a:blipFill rotWithShape="0">
                <a:blip r:embed="rId6"/>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237263" y="3854473"/>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rgbClr val="0070C0"/>
                          </a:solidFill>
                          <a:latin typeface="Cambria Math" charset="0"/>
                          <a:ea typeface="Helvetica Neue Light" charset="0"/>
                          <a:cs typeface="Helvetica Neue Light" charset="0"/>
                        </a:rPr>
                        <m:t>1/</m:t>
                      </m:r>
                      <m:r>
                        <a:rPr lang="en-US" sz="2400" i="1" dirty="0">
                          <a:solidFill>
                            <a:srgbClr val="0070C0"/>
                          </a:solidFill>
                          <a:latin typeface="Cambria Math" charset="0"/>
                          <a:ea typeface="Helvetica Neue Light" charset="0"/>
                          <a:cs typeface="Helvetica Neue Light" charset="0"/>
                        </a:rPr>
                        <m:t>𝑝</m:t>
                      </m:r>
                    </m:oMath>
                  </m:oMathPara>
                </a14:m>
                <a:endParaRPr lang="en-US" sz="2400" dirty="0">
                  <a:solidFill>
                    <a:srgbClr val="0070C0"/>
                  </a:solidFill>
                  <a:latin typeface="Helvetica Neue Light" charset="0"/>
                  <a:ea typeface="Helvetica Neue Light" charset="0"/>
                  <a:cs typeface="Helvetica Neue Light"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237263" y="3854473"/>
                <a:ext cx="744223" cy="461665"/>
              </a:xfrm>
              <a:prstGeom prst="rect">
                <a:avLst/>
              </a:prstGeom>
              <a:blipFill rotWithShape="0">
                <a:blip r:embed="rId7"/>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371656" y="4941168"/>
                <a:ext cx="4016768" cy="923330"/>
              </a:xfrm>
              <a:prstGeom prst="rect">
                <a:avLst/>
              </a:prstGeom>
              <a:noFill/>
            </p:spPr>
            <p:txBody>
              <a:bodyPr wrap="square" rtlCol="0">
                <a:spAutoFit/>
              </a:bodyPr>
              <a:lstStyle/>
              <a:p>
                <a14:m>
                  <m:oMath xmlns:m="http://schemas.openxmlformats.org/officeDocument/2006/math">
                    <m:r>
                      <a:rPr lang="en-US" i="1">
                        <a:solidFill>
                          <a:srgbClr val="0070C0"/>
                        </a:solidFill>
                        <a:latin typeface="Cambria Math" charset="0"/>
                      </a:rPr>
                      <m:t>𝑝</m:t>
                    </m:r>
                    <m:r>
                      <a:rPr lang="en-US" i="1">
                        <a:latin typeface="Cambria Math" charset="0"/>
                      </a:rPr>
                      <m:t>,</m:t>
                    </m:r>
                    <m:r>
                      <a:rPr lang="en-US" i="1">
                        <a:solidFill>
                          <a:schemeClr val="accent6">
                            <a:lumMod val="75000"/>
                          </a:schemeClr>
                        </a:solidFill>
                        <a:latin typeface="Cambria Math" charset="0"/>
                      </a:rPr>
                      <m:t>𝑞</m:t>
                    </m:r>
                  </m:oMath>
                </a14:m>
                <a:r>
                  <a:rPr lang="en-US" dirty="0"/>
                  <a:t> model transition probabilities</a:t>
                </a:r>
              </a:p>
              <a:p>
                <a:pPr marL="749789" lvl="1" indent="-457189"/>
                <a14:m>
                  <m:oMath xmlns:m="http://schemas.openxmlformats.org/officeDocument/2006/math">
                    <m:r>
                      <a:rPr lang="en-US" i="1" dirty="0">
                        <a:solidFill>
                          <a:srgbClr val="0070C0"/>
                        </a:solidFill>
                        <a:latin typeface="Cambria Math" charset="0"/>
                      </a:rPr>
                      <m:t>𝑝</m:t>
                    </m:r>
                  </m:oMath>
                </a14:m>
                <a:r>
                  <a:rPr lang="en-US" dirty="0"/>
                  <a:t> return parameter</a:t>
                </a:r>
              </a:p>
              <a:p>
                <a:pPr marL="749789" lvl="1" indent="-457189"/>
                <a14:m>
                  <m:oMath xmlns:m="http://schemas.openxmlformats.org/officeDocument/2006/math">
                    <m:r>
                      <a:rPr lang="en-US" i="1" dirty="0">
                        <a:solidFill>
                          <a:schemeClr val="accent6">
                            <a:lumMod val="75000"/>
                          </a:schemeClr>
                        </a:solidFill>
                        <a:latin typeface="Cambria Math" charset="0"/>
                      </a:rPr>
                      <m:t>𝑞</m:t>
                    </m:r>
                  </m:oMath>
                </a14:m>
                <a:r>
                  <a:rPr lang="en-US" dirty="0"/>
                  <a:t> ”walk away” parameter</a:t>
                </a:r>
              </a:p>
            </p:txBody>
          </p:sp>
        </mc:Choice>
        <mc:Fallback xmlns="">
          <p:sp>
            <p:nvSpPr>
              <p:cNvPr id="3" name="TextBox 2"/>
              <p:cNvSpPr txBox="1">
                <a:spLocks noRot="1" noChangeAspect="1" noMove="1" noResize="1" noEditPoints="1" noAdjustHandles="1" noChangeArrowheads="1" noChangeShapeType="1" noTextEdit="1"/>
              </p:cNvSpPr>
              <p:nvPr/>
            </p:nvSpPr>
            <p:spPr>
              <a:xfrm>
                <a:off x="4371656" y="4941168"/>
                <a:ext cx="4016768" cy="923330"/>
              </a:xfrm>
              <a:prstGeom prst="rect">
                <a:avLst/>
              </a:prstGeom>
              <a:blipFill rotWithShape="0">
                <a:blip r:embed="rId8"/>
                <a:stretch>
                  <a:fillRect t="-3974" b="-9934"/>
                </a:stretch>
              </a:blipFill>
            </p:spPr>
            <p:txBody>
              <a:bodyPr/>
              <a:lstStyle/>
              <a:p>
                <a:r>
                  <a:rPr lang="el-GR">
                    <a:noFill/>
                  </a:rPr>
                  <a:t> </a:t>
                </a:r>
              </a:p>
            </p:txBody>
          </p:sp>
        </mc:Fallback>
      </mc:AlternateContent>
    </p:spTree>
    <p:extLst>
      <p:ext uri="{BB962C8B-B14F-4D97-AF65-F5344CB8AC3E}">
        <p14:creationId xmlns:p14="http://schemas.microsoft.com/office/powerpoint/2010/main" val="13865918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84" y="139296"/>
            <a:ext cx="8229600" cy="1143000"/>
          </a:xfrm>
        </p:spPr>
        <p:txBody>
          <a:bodyPr/>
          <a:lstStyle/>
          <a:p>
            <a:r>
              <a:rPr lang="en-US" dirty="0">
                <a:solidFill>
                  <a:schemeClr val="accent6">
                    <a:lumMod val="75000"/>
                  </a:schemeClr>
                </a:solidFill>
              </a:rPr>
              <a:t>Biased Random Walks</a:t>
            </a:r>
          </a:p>
        </p:txBody>
      </p:sp>
      <p:sp>
        <p:nvSpPr>
          <p:cNvPr id="4" name="Slide Number Placeholder 3"/>
          <p:cNvSpPr>
            <a:spLocks noGrp="1"/>
          </p:cNvSpPr>
          <p:nvPr>
            <p:ph type="sldNum" sz="quarter" idx="12"/>
          </p:nvPr>
        </p:nvSpPr>
        <p:spPr/>
        <p:txBody>
          <a:bodyPr/>
          <a:lstStyle/>
          <a:p>
            <a:fld id="{4D267013-DFFC-4352-B274-32112D0CCE19}" type="slidenum">
              <a:rPr lang="en-US" smtClean="0">
                <a:solidFill>
                  <a:prstClr val="black">
                    <a:tint val="75000"/>
                  </a:prstClr>
                </a:solidFill>
              </a:rPr>
              <a:pPr/>
              <a:t>89</a:t>
            </a:fld>
            <a:endParaRPr lang="en-US">
              <a:solidFill>
                <a:prstClr val="black">
                  <a:tint val="75000"/>
                </a:prstClr>
              </a:solidFill>
            </a:endParaRPr>
          </a:p>
        </p:txBody>
      </p:sp>
      <p:sp>
        <p:nvSpPr>
          <p:cNvPr id="27" name="TextBox 26"/>
          <p:cNvSpPr txBox="1"/>
          <p:nvPr/>
        </p:nvSpPr>
        <p:spPr>
          <a:xfrm>
            <a:off x="443484" y="1282296"/>
            <a:ext cx="6720804" cy="461665"/>
          </a:xfrm>
          <a:prstGeom prst="rect">
            <a:avLst/>
          </a:prstGeom>
          <a:noFill/>
        </p:spPr>
        <p:txBody>
          <a:bodyPr wrap="square" rtlCol="0">
            <a:spAutoFit/>
          </a:bodyPr>
          <a:lstStyle/>
          <a:p>
            <a:r>
              <a:rPr lang="en-US" sz="2400" dirty="0"/>
              <a:t>Walker at V from t, where to go next?</a:t>
            </a:r>
          </a:p>
        </p:txBody>
      </p:sp>
      <mc:AlternateContent xmlns:mc="http://schemas.openxmlformats.org/markup-compatibility/2006" xmlns:a14="http://schemas.microsoft.com/office/drawing/2010/main">
        <mc:Choice Requires="a14">
          <p:sp>
            <p:nvSpPr>
              <p:cNvPr id="28" name="TextBox 27"/>
              <p:cNvSpPr txBox="1"/>
              <p:nvPr/>
            </p:nvSpPr>
            <p:spPr>
              <a:xfrm>
                <a:off x="4326854" y="2574610"/>
                <a:ext cx="43954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solidFill>
                            <a:schemeClr val="accent3">
                              <a:lumMod val="75000"/>
                            </a:schemeClr>
                          </a:solidFill>
                          <a:latin typeface="Cambria Math" charset="0"/>
                          <a:ea typeface="Helvetica Neue Light" charset="0"/>
                          <a:cs typeface="Helvetica Neue Light" charset="0"/>
                        </a:rPr>
                        <m:t>1</m:t>
                      </m:r>
                    </m:oMath>
                  </m:oMathPara>
                </a14:m>
                <a:endParaRPr lang="en-US" sz="2400"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326854" y="2574610"/>
                <a:ext cx="439543" cy="461665"/>
              </a:xfrm>
              <a:prstGeom prst="rect">
                <a:avLst/>
              </a:prstGeom>
              <a:blipFill rotWithShape="0">
                <a:blip r:embed="rId2"/>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33113" y="3494176"/>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chemeClr val="accent6">
                              <a:lumMod val="75000"/>
                            </a:schemeClr>
                          </a:solidFill>
                          <a:latin typeface="Cambria Math" charset="0"/>
                          <a:ea typeface="Helvetica Neue Light" charset="0"/>
                          <a:cs typeface="Helvetica Neue Light" charset="0"/>
                        </a:rPr>
                        <m:t>1/</m:t>
                      </m:r>
                      <m:r>
                        <a:rPr lang="en-US" sz="2400" i="1" dirty="0">
                          <a:solidFill>
                            <a:schemeClr val="accent6">
                              <a:lumMod val="75000"/>
                            </a:schemeClr>
                          </a:solidFill>
                          <a:latin typeface="Cambria Math" charset="0"/>
                          <a:ea typeface="Helvetica Neue Light" charset="0"/>
                          <a:cs typeface="Helvetica Neue Light" charset="0"/>
                        </a:rPr>
                        <m:t>𝑞</m:t>
                      </m:r>
                    </m:oMath>
                  </m:oMathPara>
                </a14:m>
                <a:endParaRPr lang="en-US" sz="2400"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333113" y="3494176"/>
                <a:ext cx="744223" cy="461665"/>
              </a:xfrm>
              <a:prstGeom prst="rect">
                <a:avLst/>
              </a:prstGeom>
              <a:blipFill rotWithShape="0">
                <a:blip r:embed="rId6"/>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237263" y="3854473"/>
                <a:ext cx="74422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dirty="0">
                          <a:solidFill>
                            <a:srgbClr val="0070C0"/>
                          </a:solidFill>
                          <a:latin typeface="Cambria Math" charset="0"/>
                          <a:ea typeface="Helvetica Neue Light" charset="0"/>
                          <a:cs typeface="Helvetica Neue Light" charset="0"/>
                        </a:rPr>
                        <m:t>1/</m:t>
                      </m:r>
                      <m:r>
                        <a:rPr lang="en-US" sz="2400" i="1" dirty="0">
                          <a:solidFill>
                            <a:srgbClr val="0070C0"/>
                          </a:solidFill>
                          <a:latin typeface="Cambria Math" charset="0"/>
                          <a:ea typeface="Helvetica Neue Light" charset="0"/>
                          <a:cs typeface="Helvetica Neue Light" charset="0"/>
                        </a:rPr>
                        <m:t>𝑝</m:t>
                      </m:r>
                    </m:oMath>
                  </m:oMathPara>
                </a14:m>
                <a:endParaRPr lang="en-US" sz="2400" dirty="0">
                  <a:solidFill>
                    <a:srgbClr val="0070C0"/>
                  </a:solidFill>
                  <a:latin typeface="Helvetica Neue Light" charset="0"/>
                  <a:ea typeface="Helvetica Neue Light" charset="0"/>
                  <a:cs typeface="Helvetica Neue Light"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237263" y="3854473"/>
                <a:ext cx="744223" cy="461665"/>
              </a:xfrm>
              <a:prstGeom prst="rect">
                <a:avLst/>
              </a:prstGeom>
              <a:blipFill rotWithShape="0">
                <a:blip r:embed="rId7"/>
                <a:stretch>
                  <a:fillRect b="-1973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155904" y="4701688"/>
                <a:ext cx="4016768" cy="923330"/>
              </a:xfrm>
              <a:prstGeom prst="rect">
                <a:avLst/>
              </a:prstGeom>
              <a:noFill/>
            </p:spPr>
            <p:txBody>
              <a:bodyPr wrap="square" rtlCol="0">
                <a:spAutoFit/>
              </a:bodyPr>
              <a:lstStyle/>
              <a:p>
                <a14:m>
                  <m:oMath xmlns:m="http://schemas.openxmlformats.org/officeDocument/2006/math">
                    <m:r>
                      <a:rPr lang="en-US" i="1">
                        <a:solidFill>
                          <a:srgbClr val="0070C0"/>
                        </a:solidFill>
                        <a:latin typeface="Cambria Math" charset="0"/>
                      </a:rPr>
                      <m:t>𝑝</m:t>
                    </m:r>
                    <m:r>
                      <a:rPr lang="en-US" i="1">
                        <a:latin typeface="Cambria Math" charset="0"/>
                      </a:rPr>
                      <m:t>,</m:t>
                    </m:r>
                    <m:r>
                      <a:rPr lang="en-US" i="1">
                        <a:solidFill>
                          <a:schemeClr val="accent6">
                            <a:lumMod val="75000"/>
                          </a:schemeClr>
                        </a:solidFill>
                        <a:latin typeface="Cambria Math" charset="0"/>
                      </a:rPr>
                      <m:t>𝑞</m:t>
                    </m:r>
                  </m:oMath>
                </a14:m>
                <a:r>
                  <a:rPr lang="en-US" dirty="0"/>
                  <a:t> model transition probabilities</a:t>
                </a:r>
              </a:p>
              <a:p>
                <a:pPr marL="749789" lvl="1" indent="-457189"/>
                <a14:m>
                  <m:oMath xmlns:m="http://schemas.openxmlformats.org/officeDocument/2006/math">
                    <m:r>
                      <a:rPr lang="en-US" i="1" dirty="0">
                        <a:solidFill>
                          <a:srgbClr val="0070C0"/>
                        </a:solidFill>
                        <a:latin typeface="Cambria Math" charset="0"/>
                      </a:rPr>
                      <m:t>𝑝</m:t>
                    </m:r>
                  </m:oMath>
                </a14:m>
                <a:r>
                  <a:rPr lang="en-US" dirty="0"/>
                  <a:t> return parameter</a:t>
                </a:r>
              </a:p>
              <a:p>
                <a:pPr marL="749789" lvl="1" indent="-457189"/>
                <a14:m>
                  <m:oMath xmlns:m="http://schemas.openxmlformats.org/officeDocument/2006/math">
                    <m:r>
                      <a:rPr lang="en-US" i="1" dirty="0">
                        <a:solidFill>
                          <a:schemeClr val="accent6">
                            <a:lumMod val="75000"/>
                          </a:schemeClr>
                        </a:solidFill>
                        <a:latin typeface="Cambria Math" charset="0"/>
                      </a:rPr>
                      <m:t>𝑞</m:t>
                    </m:r>
                  </m:oMath>
                </a14:m>
                <a:r>
                  <a:rPr lang="en-US" dirty="0"/>
                  <a:t> ”walk away” parameter</a:t>
                </a:r>
              </a:p>
            </p:txBody>
          </p:sp>
        </mc:Choice>
        <mc:Fallback xmlns="">
          <p:sp>
            <p:nvSpPr>
              <p:cNvPr id="3" name="TextBox 2"/>
              <p:cNvSpPr txBox="1">
                <a:spLocks noRot="1" noChangeAspect="1" noMove="1" noResize="1" noEditPoints="1" noAdjustHandles="1" noChangeArrowheads="1" noChangeShapeType="1" noTextEdit="1"/>
              </p:cNvSpPr>
              <p:nvPr/>
            </p:nvSpPr>
            <p:spPr>
              <a:xfrm>
                <a:off x="5155904" y="4701688"/>
                <a:ext cx="4016768" cy="923330"/>
              </a:xfrm>
              <a:prstGeom prst="rect">
                <a:avLst/>
              </a:prstGeom>
              <a:blipFill>
                <a:blip r:embed="rId8"/>
                <a:stretch>
                  <a:fillRect t="-3289" b="-9211"/>
                </a:stretch>
              </a:blipFill>
            </p:spPr>
            <p:txBody>
              <a:bodyPr/>
              <a:lstStyle/>
              <a:p>
                <a:r>
                  <a:rPr lang="en-US">
                    <a:noFill/>
                  </a:rPr>
                  <a:t> </a:t>
                </a:r>
              </a:p>
            </p:txBody>
          </p:sp>
        </mc:Fallback>
      </mc:AlternateContent>
      <p:pic>
        <p:nvPicPr>
          <p:cNvPr id="8" name="Picture 7"/>
          <p:cNvPicPr>
            <a:picLocks noChangeAspect="1"/>
          </p:cNvPicPr>
          <p:nvPr/>
        </p:nvPicPr>
        <p:blipFill>
          <a:blip r:embed="rId9"/>
          <a:stretch>
            <a:fillRect/>
          </a:stretch>
        </p:blipFill>
        <p:spPr>
          <a:xfrm>
            <a:off x="4997300" y="1177455"/>
            <a:ext cx="3249601" cy="121824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04842" y="4823236"/>
                <a:ext cx="4572000" cy="954107"/>
              </a:xfrm>
              <a:prstGeom prst="rect">
                <a:avLst/>
              </a:prstGeom>
            </p:spPr>
            <p:txBody>
              <a:bodyPr>
                <a:spAutoFit/>
              </a:bodyPr>
              <a:lstStyle/>
              <a:p>
                <a:pPr marL="0" lvl="1"/>
                <a:r>
                  <a:rPr lang="en-US" sz="2800" b="1" dirty="0"/>
                  <a:t>BFS-like</a:t>
                </a:r>
                <a:r>
                  <a:rPr lang="en-US" sz="2800" dirty="0"/>
                  <a:t> walk: Low value of </a:t>
                </a:r>
                <a14:m>
                  <m:oMath xmlns:m="http://schemas.openxmlformats.org/officeDocument/2006/math">
                    <m:r>
                      <a:rPr lang="en-US" sz="2800" i="1">
                        <a:solidFill>
                          <a:srgbClr val="0070C0"/>
                        </a:solidFill>
                        <a:latin typeface="Cambria Math" charset="0"/>
                      </a:rPr>
                      <m:t>𝑝</m:t>
                    </m:r>
                  </m:oMath>
                </a14:m>
                <a:endParaRPr lang="en-US" sz="2800" dirty="0"/>
              </a:p>
              <a:p>
                <a:pPr marL="0" lvl="1"/>
                <a:r>
                  <a:rPr lang="en-US" sz="2800" b="1" dirty="0"/>
                  <a:t>DFS-like</a:t>
                </a:r>
                <a:r>
                  <a:rPr lang="en-US" sz="2800" dirty="0"/>
                  <a:t> walk: Low value of </a:t>
                </a:r>
                <a14:m>
                  <m:oMath xmlns:m="http://schemas.openxmlformats.org/officeDocument/2006/math">
                    <m:r>
                      <a:rPr lang="en-US" sz="2800" i="1">
                        <a:solidFill>
                          <a:schemeClr val="accent6">
                            <a:lumMod val="75000"/>
                          </a:schemeClr>
                        </a:solidFill>
                        <a:latin typeface="Cambria Math" charset="0"/>
                      </a:rPr>
                      <m:t>𝑞</m:t>
                    </m:r>
                  </m:oMath>
                </a14:m>
                <a:endParaRPr lang="en-US" sz="2800" dirty="0"/>
              </a:p>
            </p:txBody>
          </p:sp>
        </mc:Choice>
        <mc:Fallback xmlns="">
          <p:sp>
            <p:nvSpPr>
              <p:cNvPr id="17" name="Rectangle 16"/>
              <p:cNvSpPr>
                <a:spLocks noRot="1" noChangeAspect="1" noMove="1" noResize="1" noEditPoints="1" noAdjustHandles="1" noChangeArrowheads="1" noChangeShapeType="1" noTextEdit="1"/>
              </p:cNvSpPr>
              <p:nvPr/>
            </p:nvSpPr>
            <p:spPr>
              <a:xfrm>
                <a:off x="204842" y="4823236"/>
                <a:ext cx="4572000" cy="954107"/>
              </a:xfrm>
              <a:prstGeom prst="rect">
                <a:avLst/>
              </a:prstGeom>
              <a:blipFill>
                <a:blip r:embed="rId10"/>
                <a:stretch>
                  <a:fillRect l="-2800" t="-5732" b="-17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3394EB-C289-4AC2-AE87-25D1B0675798}"/>
                  </a:ext>
                </a:extLst>
              </p:cNvPr>
              <p:cNvSpPr txBox="1"/>
              <p:nvPr/>
            </p:nvSpPr>
            <p:spPr>
              <a:xfrm>
                <a:off x="539552" y="6021288"/>
                <a:ext cx="6720804" cy="523220"/>
              </a:xfrm>
              <a:prstGeom prst="rect">
                <a:avLst/>
              </a:prstGeom>
              <a:noFill/>
            </p:spPr>
            <p:txBody>
              <a:bodyPr wrap="square" rtlCol="0">
                <a:spAutoFit/>
              </a:bodyPr>
              <a:lstStyle/>
              <a:p>
                <a14:m>
                  <m:oMath xmlns:m="http://schemas.openxmlformats.org/officeDocument/2006/math">
                    <m:sSub>
                      <m:sSubPr>
                        <m:ctrlPr>
                          <a:rPr lang="en-US" sz="2800" i="1" dirty="0">
                            <a:solidFill>
                              <a:srgbClr val="C00000"/>
                            </a:solidFill>
                            <a:latin typeface="Cambria Math" panose="02040503050406030204" pitchFamily="18" charset="0"/>
                          </a:rPr>
                        </m:ctrlPr>
                      </m:sSubPr>
                      <m:e>
                        <m:r>
                          <a:rPr lang="en-US" sz="2800" i="1" dirty="0">
                            <a:solidFill>
                              <a:srgbClr val="C00000"/>
                            </a:solidFill>
                            <a:latin typeface="Cambria Math" charset="0"/>
                          </a:rPr>
                          <m:t>𝑁</m:t>
                        </m:r>
                      </m:e>
                      <m:sub>
                        <m:r>
                          <a:rPr lang="en-US" sz="2800" i="1" dirty="0">
                            <a:solidFill>
                              <a:srgbClr val="C00000"/>
                            </a:solidFill>
                            <a:latin typeface="Cambria Math" charset="0"/>
                          </a:rPr>
                          <m:t>𝑆</m:t>
                        </m:r>
                      </m:sub>
                    </m:sSub>
                    <m:r>
                      <a:rPr lang="en-US" sz="2800" i="1" dirty="0">
                        <a:solidFill>
                          <a:srgbClr val="C00000"/>
                        </a:solidFill>
                        <a:latin typeface="Cambria Math" charset="0"/>
                      </a:rPr>
                      <m:t>(</m:t>
                    </m:r>
                    <m:r>
                      <a:rPr lang="en-US" sz="2800" i="1" dirty="0">
                        <a:solidFill>
                          <a:srgbClr val="C00000"/>
                        </a:solidFill>
                        <a:latin typeface="Cambria Math" charset="0"/>
                      </a:rPr>
                      <m:t>𝑢</m:t>
                    </m:r>
                    <m:r>
                      <a:rPr lang="en-US" sz="2800" i="1" dirty="0">
                        <a:solidFill>
                          <a:srgbClr val="C00000"/>
                        </a:solidFill>
                        <a:latin typeface="Cambria Math" charset="0"/>
                      </a:rPr>
                      <m:t>)</m:t>
                    </m:r>
                  </m:oMath>
                </a14:m>
                <a:r>
                  <a:rPr lang="en-US" sz="2800" dirty="0">
                    <a:solidFill>
                      <a:srgbClr val="C00000"/>
                    </a:solidFill>
                  </a:rPr>
                  <a:t> are the nodes visited by the walker</a:t>
                </a:r>
                <a:endParaRPr lang="en-US" sz="2800" dirty="0"/>
              </a:p>
            </p:txBody>
          </p:sp>
        </mc:Choice>
        <mc:Fallback xmlns="">
          <p:sp>
            <p:nvSpPr>
              <p:cNvPr id="10" name="TextBox 9">
                <a:extLst>
                  <a:ext uri="{FF2B5EF4-FFF2-40B4-BE49-F238E27FC236}">
                    <a16:creationId xmlns:a16="http://schemas.microsoft.com/office/drawing/2014/main" id="{9E3394EB-C289-4AC2-AE87-25D1B0675798}"/>
                  </a:ext>
                </a:extLst>
              </p:cNvPr>
              <p:cNvSpPr txBox="1">
                <a:spLocks noRot="1" noChangeAspect="1" noMove="1" noResize="1" noEditPoints="1" noAdjustHandles="1" noChangeArrowheads="1" noChangeShapeType="1" noTextEdit="1"/>
              </p:cNvSpPr>
              <p:nvPr/>
            </p:nvSpPr>
            <p:spPr>
              <a:xfrm>
                <a:off x="539552" y="6021288"/>
                <a:ext cx="6720804" cy="523220"/>
              </a:xfrm>
              <a:prstGeom prst="rect">
                <a:avLst/>
              </a:prstGeom>
              <a:blipFill>
                <a:blip r:embed="rId11"/>
                <a:stretch>
                  <a:fillRect t="-11628" b="-32558"/>
                </a:stretch>
              </a:blipFill>
            </p:spPr>
            <p:txBody>
              <a:bodyPr/>
              <a:lstStyle/>
              <a:p>
                <a:r>
                  <a:rPr lang="en-US">
                    <a:noFill/>
                  </a:rPr>
                  <a:t> </a:t>
                </a:r>
              </a:p>
            </p:txBody>
          </p:sp>
        </mc:Fallback>
      </mc:AlternateContent>
      <p:grpSp>
        <p:nvGrpSpPr>
          <p:cNvPr id="32" name="Group 31"/>
          <p:cNvGrpSpPr/>
          <p:nvPr/>
        </p:nvGrpSpPr>
        <p:grpSpPr>
          <a:xfrm>
            <a:off x="2479989" y="2187098"/>
            <a:ext cx="4903730" cy="2350936"/>
            <a:chOff x="2431286" y="2420888"/>
            <a:chExt cx="4903730" cy="2350936"/>
          </a:xfrm>
        </p:grpSpPr>
        <mc:AlternateContent xmlns:mc="http://schemas.openxmlformats.org/markup-compatibility/2006" xmlns:a14="http://schemas.microsoft.com/office/drawing/2010/main">
          <mc:Choice Requires="a14">
            <p:sp>
              <p:nvSpPr>
                <p:cNvPr id="34" name="TextBox 33"/>
                <p:cNvSpPr txBox="1"/>
                <p:nvPr/>
              </p:nvSpPr>
              <p:spPr>
                <a:xfrm>
                  <a:off x="2431286" y="2420888"/>
                  <a:ext cx="2295821" cy="369332"/>
                </a:xfrm>
                <a:prstGeom prst="rect">
                  <a:avLst/>
                </a:prstGeom>
                <a:noFill/>
              </p:spPr>
              <p:txBody>
                <a:bodyPr wrap="none" rtlCol="0">
                  <a:spAutoFit/>
                </a:bodyPr>
                <a:lstStyle/>
                <a:p>
                  <a:r>
                    <a:rPr lang="en-US" b="1" dirty="0">
                      <a:solidFill>
                        <a:schemeClr val="accent3">
                          <a:lumMod val="75000"/>
                        </a:schemeClr>
                      </a:solidFill>
                      <a:latin typeface="Helvetica Neue Light" charset="0"/>
                      <a:ea typeface="Helvetica Neue Light" charset="0"/>
                      <a:cs typeface="Helvetica Neue Light" charset="0"/>
                    </a:rPr>
                    <a:t>Same distance to </a:t>
                  </a:r>
                  <a14:m>
                    <m:oMath xmlns:m="http://schemas.openxmlformats.org/officeDocument/2006/math">
                      <m:r>
                        <a:rPr lang="en-US" b="1" i="1" dirty="0" smtClean="0">
                          <a:solidFill>
                            <a:schemeClr val="accent3">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3">
                        <a:lumMod val="75000"/>
                      </a:schemeClr>
                    </a:solidFill>
                    <a:latin typeface="Helvetica Neue Light" charset="0"/>
                    <a:ea typeface="Helvetica Neue Light" charset="0"/>
                    <a:cs typeface="Helvetica Neue Light"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31286" y="2420888"/>
                  <a:ext cx="2295821" cy="369332"/>
                </a:xfrm>
                <a:prstGeom prst="rect">
                  <a:avLst/>
                </a:prstGeom>
                <a:blipFill rotWithShape="0">
                  <a:blip r:embed="rId12"/>
                  <a:stretch>
                    <a:fillRect l="-2394" t="-10000" b="-26667"/>
                  </a:stretch>
                </a:blipFill>
              </p:spPr>
              <p:txBody>
                <a:bodyPr/>
                <a:lstStyle/>
                <a:p>
                  <a:r>
                    <a:rPr lang="el-GR">
                      <a:noFill/>
                    </a:rPr>
                    <a:t> </a:t>
                  </a:r>
                </a:p>
              </p:txBody>
            </p:sp>
          </mc:Fallback>
        </mc:AlternateContent>
        <p:grpSp>
          <p:nvGrpSpPr>
            <p:cNvPr id="36" name="Group 35"/>
            <p:cNvGrpSpPr/>
            <p:nvPr/>
          </p:nvGrpSpPr>
          <p:grpSpPr>
            <a:xfrm>
              <a:off x="3022940" y="2790624"/>
              <a:ext cx="4312076" cy="1981200"/>
              <a:chOff x="3022940" y="2790624"/>
              <a:chExt cx="4312076" cy="1981200"/>
            </a:xfrm>
          </p:grpSpPr>
          <p:cxnSp>
            <p:nvCxnSpPr>
              <p:cNvPr id="37" name="Straight Arrow Connector 36"/>
              <p:cNvCxnSpPr/>
              <p:nvPr/>
            </p:nvCxnSpPr>
            <p:spPr>
              <a:xfrm flipH="1" flipV="1">
                <a:off x="3666194" y="3001945"/>
                <a:ext cx="700871" cy="289969"/>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872810" y="3476424"/>
                <a:ext cx="719065" cy="3317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022940" y="4065632"/>
                <a:ext cx="573024" cy="487680"/>
              </a:xfrm>
              <a:prstGeom prst="ellipse">
                <a:avLst/>
              </a:prstGeom>
              <a:solidFill>
                <a:schemeClr val="accent1">
                  <a:lumMod val="40000"/>
                  <a:lumOff val="60000"/>
                </a:schemeClr>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t</a:t>
                </a:r>
                <a:endParaRPr lang="en-US" sz="2667" baseline="-25000" dirty="0">
                  <a:latin typeface="Helvetica Neue Light" charset="0"/>
                  <a:ea typeface="Helvetica Neue Light" charset="0"/>
                  <a:cs typeface="Helvetica Neue Light" charset="0"/>
                </a:endParaRPr>
              </a:p>
            </p:txBody>
          </p:sp>
          <p:cxnSp>
            <p:nvCxnSpPr>
              <p:cNvPr id="40" name="Straight Connector 39"/>
              <p:cNvCxnSpPr>
                <a:stCxn id="38" idx="3"/>
              </p:cNvCxnSpPr>
              <p:nvPr/>
            </p:nvCxnSpPr>
            <p:spPr>
              <a:xfrm flipH="1">
                <a:off x="3022940" y="4472503"/>
                <a:ext cx="83917" cy="124652"/>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p:cNvCxnSpPr>
                <a:stCxn id="38" idx="6"/>
              </p:cNvCxnSpPr>
              <p:nvPr/>
            </p:nvCxnSpPr>
            <p:spPr>
              <a:xfrm flipV="1">
                <a:off x="3595967" y="3781293"/>
                <a:ext cx="651199" cy="518791"/>
              </a:xfrm>
              <a:prstGeom prst="line">
                <a:avLst/>
              </a:prstGeom>
              <a:ln w="28575"/>
            </p:spPr>
            <p:style>
              <a:lnRef idx="1">
                <a:schemeClr val="dk1"/>
              </a:lnRef>
              <a:fillRef idx="0">
                <a:schemeClr val="dk1"/>
              </a:fillRef>
              <a:effectRef idx="0">
                <a:schemeClr val="dk1"/>
              </a:effectRef>
              <a:fontRef idx="minor">
                <a:schemeClr val="tx1"/>
              </a:fontRef>
            </p:style>
          </p:cxnSp>
          <p:sp>
            <p:nvSpPr>
              <p:cNvPr id="42" name="Oval 41"/>
              <p:cNvSpPr/>
              <p:nvPr/>
            </p:nvSpPr>
            <p:spPr>
              <a:xfrm>
                <a:off x="3071664" y="2790624"/>
                <a:ext cx="573024" cy="487680"/>
              </a:xfrm>
              <a:prstGeom prst="ellipse">
                <a:avLst/>
              </a:prstGeom>
              <a:solidFill>
                <a:schemeClr val="accent3">
                  <a:lumMod val="60000"/>
                  <a:lumOff val="40000"/>
                  <a:alpha val="32157"/>
                </a:schemeClr>
              </a:solidFill>
              <a:ln w="28575">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1</a:t>
                </a:r>
              </a:p>
            </p:txBody>
          </p:sp>
          <p:sp>
            <p:nvSpPr>
              <p:cNvPr id="43" name="Oval 42"/>
              <p:cNvSpPr/>
              <p:nvPr/>
            </p:nvSpPr>
            <p:spPr>
              <a:xfrm>
                <a:off x="4163245" y="3374420"/>
                <a:ext cx="573024" cy="487680"/>
              </a:xfrm>
              <a:prstGeom prst="ellipse">
                <a:avLst/>
              </a:prstGeom>
              <a:solidFill>
                <a:srgbClr val="FF0000"/>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b="1" dirty="0">
                    <a:solidFill>
                      <a:schemeClr val="tx1"/>
                    </a:solidFill>
                    <a:latin typeface="Helvetica Neue Light" charset="0"/>
                    <a:ea typeface="Helvetica Neue Light" charset="0"/>
                    <a:cs typeface="Helvetica Neue Light" charset="0"/>
                  </a:rPr>
                  <a:t>v</a:t>
                </a:r>
                <a:endParaRPr lang="en-US" sz="2667" b="1" baseline="-25000" dirty="0">
                  <a:solidFill>
                    <a:schemeClr val="tx1"/>
                  </a:solidFill>
                  <a:latin typeface="Helvetica Neue Light" charset="0"/>
                  <a:ea typeface="Helvetica Neue Light" charset="0"/>
                  <a:cs typeface="Helvetica Neue Light" charset="0"/>
                </a:endParaRPr>
              </a:p>
            </p:txBody>
          </p:sp>
          <p:cxnSp>
            <p:nvCxnSpPr>
              <p:cNvPr id="44" name="Straight Connector 43"/>
              <p:cNvCxnSpPr>
                <a:stCxn id="42" idx="5"/>
              </p:cNvCxnSpPr>
              <p:nvPr/>
            </p:nvCxnSpPr>
            <p:spPr>
              <a:xfrm>
                <a:off x="3560771" y="3206886"/>
                <a:ext cx="686395" cy="238956"/>
              </a:xfrm>
              <a:prstGeom prst="line">
                <a:avLst/>
              </a:prstGeom>
              <a:ln w="28575"/>
            </p:spPr>
            <p:style>
              <a:lnRef idx="1">
                <a:schemeClr val="dk1"/>
              </a:lnRef>
              <a:fillRef idx="0">
                <a:schemeClr val="dk1"/>
              </a:fillRef>
              <a:effectRef idx="0">
                <a:schemeClr val="dk1"/>
              </a:effectRef>
              <a:fontRef idx="minor">
                <a:schemeClr val="tx1"/>
              </a:fontRef>
            </p:style>
          </p:cxnSp>
          <p:sp>
            <p:nvSpPr>
              <p:cNvPr id="45" name="Oval 44"/>
              <p:cNvSpPr/>
              <p:nvPr/>
            </p:nvSpPr>
            <p:spPr>
              <a:xfrm>
                <a:off x="5510391" y="2931331"/>
                <a:ext cx="573024" cy="487680"/>
              </a:xfrm>
              <a:prstGeom prst="ellipse">
                <a:avLst/>
              </a:prstGeom>
              <a:solidFill>
                <a:srgbClr val="FF9300">
                  <a:alpha val="29804"/>
                </a:srgbClr>
              </a:solidFill>
              <a:ln w="285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2</a:t>
                </a:r>
              </a:p>
            </p:txBody>
          </p:sp>
          <p:cxnSp>
            <p:nvCxnSpPr>
              <p:cNvPr id="46" name="Straight Connector 45"/>
              <p:cNvCxnSpPr>
                <a:endCxn id="45" idx="3"/>
              </p:cNvCxnSpPr>
              <p:nvPr/>
            </p:nvCxnSpPr>
            <p:spPr>
              <a:xfrm flipV="1">
                <a:off x="4736272" y="3347593"/>
                <a:ext cx="858037" cy="270671"/>
              </a:xfrm>
              <a:prstGeom prst="line">
                <a:avLst/>
              </a:prstGeom>
              <a:ln w="28575"/>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H="1">
                <a:off x="3650537" y="3918490"/>
                <a:ext cx="716529" cy="5540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510391" y="4195497"/>
                <a:ext cx="573024" cy="487680"/>
              </a:xfrm>
              <a:prstGeom prst="ellipse">
                <a:avLst/>
              </a:prstGeom>
              <a:solidFill>
                <a:schemeClr val="bg1">
                  <a:lumMod val="85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wrap="none" lIns="0" tIns="0" rIns="0" bIns="0" rtlCol="0" anchor="b"/>
              <a:lstStyle/>
              <a:p>
                <a:pPr algn="ctr"/>
                <a:r>
                  <a:rPr lang="en-US" sz="2667" dirty="0">
                    <a:latin typeface="Helvetica Neue Light" charset="0"/>
                    <a:ea typeface="Helvetica Neue Light" charset="0"/>
                    <a:cs typeface="Helvetica Neue Light" charset="0"/>
                  </a:rPr>
                  <a:t>x</a:t>
                </a:r>
                <a:r>
                  <a:rPr lang="en-US" sz="2667" baseline="-25000" dirty="0">
                    <a:latin typeface="Helvetica Neue Light" charset="0"/>
                    <a:ea typeface="Helvetica Neue Light" charset="0"/>
                    <a:cs typeface="Helvetica Neue Light" charset="0"/>
                  </a:rPr>
                  <a:t>3</a:t>
                </a:r>
              </a:p>
            </p:txBody>
          </p:sp>
          <p:cxnSp>
            <p:nvCxnSpPr>
              <p:cNvPr id="49" name="Straight Connector 48"/>
              <p:cNvCxnSpPr>
                <a:stCxn id="42" idx="4"/>
                <a:endCxn id="39" idx="0"/>
              </p:cNvCxnSpPr>
              <p:nvPr/>
            </p:nvCxnSpPr>
            <p:spPr>
              <a:xfrm flipH="1">
                <a:off x="3309453" y="3278304"/>
                <a:ext cx="48724" cy="787328"/>
              </a:xfrm>
              <a:prstGeom prst="line">
                <a:avLst/>
              </a:prstGeom>
              <a:ln w="28575"/>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3452665" y="4402492"/>
                    <a:ext cx="1398140" cy="369332"/>
                  </a:xfrm>
                  <a:prstGeom prst="rect">
                    <a:avLst/>
                  </a:prstGeom>
                  <a:noFill/>
                </p:spPr>
                <p:txBody>
                  <a:bodyPr wrap="none" rtlCol="0">
                    <a:spAutoFit/>
                  </a:bodyPr>
                  <a:lstStyle/>
                  <a:p>
                    <a:r>
                      <a:rPr lang="en-US" b="1" dirty="0">
                        <a:solidFill>
                          <a:srgbClr val="0070C0"/>
                        </a:solidFill>
                        <a:latin typeface="Helvetica Neue Light" charset="0"/>
                        <a:ea typeface="Helvetica Neue Light" charset="0"/>
                        <a:cs typeface="Helvetica Neue Light" charset="0"/>
                      </a:rPr>
                      <a:t>Closer to </a:t>
                    </a:r>
                    <a14:m>
                      <m:oMath xmlns:m="http://schemas.openxmlformats.org/officeDocument/2006/math">
                        <m:r>
                          <a:rPr lang="en-US" b="1" i="1" dirty="0" smtClean="0">
                            <a:solidFill>
                              <a:srgbClr val="0070C0"/>
                            </a:solidFill>
                            <a:latin typeface="Cambria Math" panose="02040503050406030204" pitchFamily="18" charset="0"/>
                            <a:ea typeface="Helvetica Neue Light" charset="0"/>
                            <a:cs typeface="Helvetica Neue Light" charset="0"/>
                          </a:rPr>
                          <m:t>𝒕</m:t>
                        </m:r>
                      </m:oMath>
                    </a14:m>
                    <a:endParaRPr lang="en-US" b="1" dirty="0">
                      <a:solidFill>
                        <a:srgbClr val="0070C0"/>
                      </a:solidFill>
                      <a:latin typeface="Helvetica Neue Light" charset="0"/>
                      <a:ea typeface="Helvetica Neue Light" charset="0"/>
                      <a:cs typeface="Helvetica Neue Light"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452665" y="4402492"/>
                    <a:ext cx="1398140" cy="369332"/>
                  </a:xfrm>
                  <a:prstGeom prst="rect">
                    <a:avLst/>
                  </a:prstGeom>
                  <a:blipFill rotWithShape="0">
                    <a:blip r:embed="rId3"/>
                    <a:stretch>
                      <a:fillRect l="-3930" t="-10000" b="-26667"/>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564980" y="3411892"/>
                    <a:ext cx="1770036" cy="369332"/>
                  </a:xfrm>
                  <a:prstGeom prst="rect">
                    <a:avLst/>
                  </a:prstGeom>
                  <a:noFill/>
                </p:spPr>
                <p:txBody>
                  <a:bodyPr wrap="none" rtlCol="0">
                    <a:spAutoFit/>
                  </a:bodyPr>
                  <a:lstStyle/>
                  <a:p>
                    <a:r>
                      <a:rPr lang="en-US" b="1" dirty="0">
                        <a:solidFill>
                          <a:schemeClr val="accent6">
                            <a:lumMod val="75000"/>
                          </a:schemeClr>
                        </a:solidFill>
                        <a:latin typeface="Helvetica Neue Light" charset="0"/>
                        <a:ea typeface="Helvetica Neue Light" charset="0"/>
                        <a:cs typeface="Helvetica Neue Light" charset="0"/>
                      </a:rPr>
                      <a:t>Farther from </a:t>
                    </a:r>
                    <a14:m>
                      <m:oMath xmlns:m="http://schemas.openxmlformats.org/officeDocument/2006/math">
                        <m:r>
                          <a:rPr lang="en-US" b="1" i="1" dirty="0" smtClean="0">
                            <a:solidFill>
                              <a:schemeClr val="accent6">
                                <a:lumMod val="75000"/>
                              </a:schemeClr>
                            </a:solidFill>
                            <a:latin typeface="Cambria Math" panose="02040503050406030204" pitchFamily="18" charset="0"/>
                            <a:ea typeface="Helvetica Neue Light" charset="0"/>
                            <a:cs typeface="Helvetica Neue Light" charset="0"/>
                          </a:rPr>
                          <m:t>𝒕</m:t>
                        </m:r>
                      </m:oMath>
                    </a14:m>
                    <a:endParaRPr lang="en-US" b="1" dirty="0">
                      <a:solidFill>
                        <a:schemeClr val="accent6">
                          <a:lumMod val="75000"/>
                        </a:schemeClr>
                      </a:solidFill>
                      <a:latin typeface="Helvetica Neue Light" charset="0"/>
                      <a:ea typeface="Helvetica Neue Light" charset="0"/>
                      <a:cs typeface="Helvetica Neue Light"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564980" y="3411892"/>
                    <a:ext cx="1770036" cy="369332"/>
                  </a:xfrm>
                  <a:prstGeom prst="rect">
                    <a:avLst/>
                  </a:prstGeom>
                  <a:blipFill rotWithShape="0">
                    <a:blip r:embed="rId4"/>
                    <a:stretch>
                      <a:fillRect l="-2749" t="-8197" b="-24590"/>
                    </a:stretch>
                  </a:blipFill>
                </p:spPr>
                <p:txBody>
                  <a:bodyPr/>
                  <a:lstStyle/>
                  <a:p>
                    <a:r>
                      <a:rPr lang="el-GR">
                        <a:noFill/>
                      </a:rPr>
                      <a:t> </a:t>
                    </a:r>
                  </a:p>
                </p:txBody>
              </p:sp>
            </mc:Fallback>
          </mc:AlternateContent>
          <p:cxnSp>
            <p:nvCxnSpPr>
              <p:cNvPr id="52" name="Straight Connector 51"/>
              <p:cNvCxnSpPr>
                <a:stCxn id="48" idx="2"/>
                <a:endCxn id="43" idx="5"/>
              </p:cNvCxnSpPr>
              <p:nvPr/>
            </p:nvCxnSpPr>
            <p:spPr>
              <a:xfrm flipH="1" flipV="1">
                <a:off x="4652352" y="3790681"/>
                <a:ext cx="858039" cy="648656"/>
              </a:xfrm>
              <a:prstGeom prst="line">
                <a:avLst/>
              </a:prstGeom>
              <a:ln w="28575"/>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47347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Shallow </a:t>
            </a:r>
            <a:r>
              <a:rPr lang="en-US" dirty="0" err="1">
                <a:solidFill>
                  <a:schemeClr val="accent6">
                    <a:lumMod val="75000"/>
                  </a:schemeClr>
                </a:solidFill>
              </a:rPr>
              <a:t>embeddings</a:t>
            </a:r>
            <a:r>
              <a:rPr lang="en-US" baseline="30000" dirty="0">
                <a:solidFill>
                  <a:schemeClr val="accent6">
                    <a:lumMod val="75000"/>
                  </a:schemeClr>
                </a:solidFill>
              </a:rPr>
              <a:t>(*)</a:t>
            </a:r>
          </a:p>
        </p:txBody>
      </p:sp>
      <p:sp>
        <p:nvSpPr>
          <p:cNvPr id="5" name="Slide Number Placeholder 4"/>
          <p:cNvSpPr>
            <a:spLocks noGrp="1"/>
          </p:cNvSpPr>
          <p:nvPr>
            <p:ph type="sldNum" sz="quarter" idx="12"/>
          </p:nvPr>
        </p:nvSpPr>
        <p:spPr/>
        <p:txBody>
          <a:bodyPr/>
          <a:lstStyle/>
          <a:p>
            <a:fld id="{4D267013-DFFC-4352-B274-32112D0CCE19}" type="slidenum">
              <a:rPr lang="en-US" smtClean="0"/>
              <a:t>9</a:t>
            </a:fld>
            <a:endParaRPr lang="en-US" dirty="0"/>
          </a:p>
        </p:txBody>
      </p:sp>
      <p:sp>
        <p:nvSpPr>
          <p:cNvPr id="4" name="Rectangle 3"/>
          <p:cNvSpPr/>
          <p:nvPr/>
        </p:nvSpPr>
        <p:spPr>
          <a:xfrm>
            <a:off x="2631554" y="3234550"/>
            <a:ext cx="4320479" cy="2192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1752094" y="4090680"/>
            <a:ext cx="432048" cy="461665"/>
          </a:xfrm>
          <a:prstGeom prst="rect">
            <a:avLst/>
          </a:prstGeom>
          <a:noFill/>
        </p:spPr>
        <p:txBody>
          <a:bodyPr wrap="square" rtlCol="0">
            <a:spAutoFit/>
          </a:bodyPr>
          <a:lstStyle/>
          <a:p>
            <a:r>
              <a:rPr lang="en-US" sz="2400" dirty="0"/>
              <a:t>d</a:t>
            </a:r>
            <a:endParaRPr lang="el-GR" sz="2400" dirty="0"/>
          </a:p>
        </p:txBody>
      </p:sp>
      <p:sp>
        <p:nvSpPr>
          <p:cNvPr id="8" name="TextBox 7"/>
          <p:cNvSpPr txBox="1"/>
          <p:nvPr/>
        </p:nvSpPr>
        <p:spPr>
          <a:xfrm>
            <a:off x="3711674" y="2120312"/>
            <a:ext cx="1728192" cy="461665"/>
          </a:xfrm>
          <a:prstGeom prst="rect">
            <a:avLst/>
          </a:prstGeom>
          <a:noFill/>
        </p:spPr>
        <p:txBody>
          <a:bodyPr wrap="square" rtlCol="0">
            <a:spAutoFit/>
          </a:bodyPr>
          <a:lstStyle/>
          <a:p>
            <a:r>
              <a:rPr lang="en-US" sz="2400" dirty="0"/>
              <a:t>|V|</a:t>
            </a:r>
            <a:endParaRPr lang="el-GR" sz="2400" dirty="0"/>
          </a:p>
        </p:txBody>
      </p:sp>
      <p:sp>
        <p:nvSpPr>
          <p:cNvPr id="9" name="TextBox 8"/>
          <p:cNvSpPr txBox="1"/>
          <p:nvPr/>
        </p:nvSpPr>
        <p:spPr>
          <a:xfrm>
            <a:off x="1706166" y="2520954"/>
            <a:ext cx="1584176" cy="584775"/>
          </a:xfrm>
          <a:prstGeom prst="rect">
            <a:avLst/>
          </a:prstGeom>
          <a:noFill/>
        </p:spPr>
        <p:txBody>
          <a:bodyPr wrap="square" rtlCol="0">
            <a:spAutoFit/>
          </a:bodyPr>
          <a:lstStyle/>
          <a:p>
            <a:r>
              <a:rPr lang="en-US" sz="3200" dirty="0">
                <a:latin typeface="Cambria Math" panose="02040503050406030204" pitchFamily="18" charset="0"/>
                <a:ea typeface="Cambria Math" panose="02040503050406030204" pitchFamily="18" charset="0"/>
              </a:rPr>
              <a:t>Z</a:t>
            </a:r>
            <a:endParaRPr lang="el-GR" sz="3200" dirty="0">
              <a:latin typeface="Cambria Math" panose="02040503050406030204" pitchFamily="18" charset="0"/>
              <a:ea typeface="Cambria Math" panose="02040503050406030204" pitchFamily="18" charset="0"/>
            </a:endParaRPr>
          </a:p>
        </p:txBody>
      </p:sp>
      <p:sp>
        <p:nvSpPr>
          <p:cNvPr id="12" name="Left Brace 11"/>
          <p:cNvSpPr/>
          <p:nvPr/>
        </p:nvSpPr>
        <p:spPr>
          <a:xfrm>
            <a:off x="2066206" y="3269087"/>
            <a:ext cx="432048" cy="21381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4" name="Left Brace 13"/>
          <p:cNvSpPr/>
          <p:nvPr/>
        </p:nvSpPr>
        <p:spPr>
          <a:xfrm rot="5400000">
            <a:off x="4452860" y="711010"/>
            <a:ext cx="533851" cy="41764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5" name="Rectangle 14"/>
          <p:cNvSpPr/>
          <p:nvPr/>
        </p:nvSpPr>
        <p:spPr>
          <a:xfrm>
            <a:off x="4215730" y="3105729"/>
            <a:ext cx="360040" cy="2464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mc:AlternateContent xmlns:mc="http://schemas.openxmlformats.org/markup-compatibility/2006" xmlns:a14="http://schemas.microsoft.com/office/drawing/2010/main">
        <mc:Choice Requires="a14">
          <p:sp>
            <p:nvSpPr>
              <p:cNvPr id="16" name="TextBox 15"/>
              <p:cNvSpPr txBox="1"/>
              <p:nvPr/>
            </p:nvSpPr>
            <p:spPr>
              <a:xfrm>
                <a:off x="4341668" y="5681313"/>
                <a:ext cx="208814"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m:oMathPara>
                </a14:m>
                <a:endParaRPr lang="el-GR"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341668" y="5681313"/>
                <a:ext cx="208814" cy="369332"/>
              </a:xfrm>
              <a:prstGeom prst="rect">
                <a:avLst/>
              </a:prstGeom>
              <a:blipFill rotWithShape="0">
                <a:blip r:embed="rId3"/>
                <a:stretch>
                  <a:fillRect l="-35294" r="-44118" b="-14754"/>
                </a:stretch>
              </a:blipFill>
            </p:spPr>
            <p:txBody>
              <a:bodyPr/>
              <a:lstStyle/>
              <a:p>
                <a:r>
                  <a:rPr lang="el-GR">
                    <a:noFill/>
                  </a:rPr>
                  <a:t> </a:t>
                </a:r>
              </a:p>
            </p:txBody>
          </p:sp>
        </mc:Fallback>
      </mc:AlternateContent>
      <p:sp>
        <p:nvSpPr>
          <p:cNvPr id="17" name="TextBox 16"/>
          <p:cNvSpPr txBox="1"/>
          <p:nvPr/>
        </p:nvSpPr>
        <p:spPr>
          <a:xfrm>
            <a:off x="4280173" y="2785303"/>
            <a:ext cx="231154" cy="338554"/>
          </a:xfrm>
          <a:prstGeom prst="rect">
            <a:avLst/>
          </a:prstGeom>
          <a:noFill/>
        </p:spPr>
        <p:txBody>
          <a:bodyPr wrap="none" rtlCol="0">
            <a:spAutoFit/>
          </a:bodyPr>
          <a:lstStyle/>
          <a:p>
            <a:r>
              <a:rPr lang="en-US" sz="1600" i="1" dirty="0">
                <a:solidFill>
                  <a:srgbClr val="FF0000"/>
                </a:solidFill>
              </a:rPr>
              <a:t>i</a:t>
            </a:r>
            <a:endParaRPr lang="el-GR" sz="1600" i="1" dirty="0">
              <a:solidFill>
                <a:srgbClr val="FF0000"/>
              </a:solidFill>
            </a:endParaRPr>
          </a:p>
        </p:txBody>
      </p:sp>
      <mc:AlternateContent xmlns:mc="http://schemas.openxmlformats.org/markup-compatibility/2006" xmlns:a14="http://schemas.microsoft.com/office/drawing/2010/main">
        <mc:Choice Requires="a14">
          <p:sp>
            <p:nvSpPr>
              <p:cNvPr id="18" name="TextBox 17"/>
              <p:cNvSpPr txBox="1"/>
              <p:nvPr/>
            </p:nvSpPr>
            <p:spPr>
              <a:xfrm>
                <a:off x="251520" y="1142815"/>
                <a:ext cx="8288460" cy="1200329"/>
              </a:xfrm>
              <a:prstGeom prst="rect">
                <a:avLst/>
              </a:prstGeom>
              <a:noFill/>
            </p:spPr>
            <p:txBody>
              <a:bodyPr wrap="square" rtlCol="0">
                <a:spAutoFit/>
              </a:bodyPr>
              <a:lstStyle/>
              <a:p>
                <a:r>
                  <a:rPr lang="en-US" sz="2400" i="1" dirty="0">
                    <a:solidFill>
                      <a:schemeClr val="tx2">
                        <a:lumMod val="60000"/>
                        <a:lumOff val="40000"/>
                      </a:schemeClr>
                    </a:solidFill>
                  </a:rPr>
                  <a:t>Each node </a:t>
                </a:r>
                <a:r>
                  <a:rPr lang="en-US" sz="2400" dirty="0"/>
                  <a:t>is assigned </a:t>
                </a:r>
                <a:r>
                  <a:rPr lang="en-US" sz="2400" i="1" dirty="0">
                    <a:solidFill>
                      <a:schemeClr val="tx2">
                        <a:lumMod val="60000"/>
                        <a:lumOff val="40000"/>
                      </a:schemeClr>
                    </a:solidFill>
                  </a:rPr>
                  <a:t>a single d-dimensional vector</a:t>
                </a:r>
              </a:p>
              <a:p>
                <a:r>
                  <a:rPr lang="en-US" sz="2400" dirty="0"/>
                  <a:t>Learn embedding matrix </a:t>
                </a:r>
                <a:r>
                  <a:rPr lang="en-US" sz="2400" dirty="0">
                    <a:solidFill>
                      <a:schemeClr val="tx2">
                        <a:lumMod val="60000"/>
                        <a:lumOff val="40000"/>
                      </a:schemeClr>
                    </a:solidFill>
                  </a:rPr>
                  <a:t>Z</a:t>
                </a:r>
                <a:r>
                  <a:rPr lang="en-US" sz="2400" dirty="0"/>
                  <a:t>: each column </a:t>
                </a:r>
                <a:r>
                  <a:rPr lang="en-US" sz="2400" i="1" dirty="0"/>
                  <a:t>i</a:t>
                </a:r>
                <a:r>
                  <a:rPr lang="en-US" sz="2400" dirty="0"/>
                  <a:t> is the embedding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𝑧</m:t>
                        </m:r>
                      </m:e>
                      <m:sub>
                        <m:r>
                          <a:rPr lang="en-US" sz="2400" b="0" i="1" smtClean="0">
                            <a:latin typeface="Cambria Math" panose="02040503050406030204" pitchFamily="18" charset="0"/>
                          </a:rPr>
                          <m:t>𝑖</m:t>
                        </m:r>
                      </m:sub>
                    </m:sSub>
                  </m:oMath>
                </a14:m>
                <a:r>
                  <a:rPr lang="en-US" sz="2400" dirty="0"/>
                  <a:t> of node </a:t>
                </a:r>
                <a:r>
                  <a:rPr lang="en-US" sz="2400" i="1" dirty="0"/>
                  <a:t>i</a:t>
                </a:r>
                <a:endParaRPr lang="el-GR" sz="2400" i="1" dirty="0"/>
              </a:p>
            </p:txBody>
          </p:sp>
        </mc:Choice>
        <mc:Fallback xmlns="">
          <p:sp>
            <p:nvSpPr>
              <p:cNvPr id="18" name="TextBox 17"/>
              <p:cNvSpPr txBox="1">
                <a:spLocks noRot="1" noChangeAspect="1" noMove="1" noResize="1" noEditPoints="1" noAdjustHandles="1" noChangeArrowheads="1" noChangeShapeType="1" noTextEdit="1"/>
              </p:cNvSpPr>
              <p:nvPr/>
            </p:nvSpPr>
            <p:spPr>
              <a:xfrm>
                <a:off x="251520" y="1142815"/>
                <a:ext cx="8288460" cy="1200329"/>
              </a:xfrm>
              <a:prstGeom prst="rect">
                <a:avLst/>
              </a:prstGeom>
              <a:blipFill rotWithShape="0">
                <a:blip r:embed="rId4"/>
                <a:stretch>
                  <a:fillRect l="-1103" t="-4061" b="-10660"/>
                </a:stretch>
              </a:blipFill>
            </p:spPr>
            <p:txBody>
              <a:bodyPr/>
              <a:lstStyle/>
              <a:p>
                <a:r>
                  <a:rPr lang="el-GR">
                    <a:noFill/>
                  </a:rPr>
                  <a:t> </a:t>
                </a:r>
              </a:p>
            </p:txBody>
          </p:sp>
        </mc:Fallback>
      </mc:AlternateContent>
      <p:sp>
        <p:nvSpPr>
          <p:cNvPr id="19" name="TextBox 18"/>
          <p:cNvSpPr txBox="1"/>
          <p:nvPr/>
        </p:nvSpPr>
        <p:spPr>
          <a:xfrm>
            <a:off x="248258" y="4157928"/>
            <a:ext cx="1656184" cy="584775"/>
          </a:xfrm>
          <a:prstGeom prst="rect">
            <a:avLst/>
          </a:prstGeom>
          <a:noFill/>
        </p:spPr>
        <p:txBody>
          <a:bodyPr wrap="square" rtlCol="0">
            <a:spAutoFit/>
          </a:bodyPr>
          <a:lstStyle/>
          <a:p>
            <a:r>
              <a:rPr lang="en-US" sz="1600" dirty="0"/>
              <a:t>Dimension/size of the embedding</a:t>
            </a:r>
            <a:endParaRPr lang="el-GR" sz="1600" dirty="0"/>
          </a:p>
        </p:txBody>
      </p:sp>
      <p:sp>
        <p:nvSpPr>
          <p:cNvPr id="48" name="TextBox 47"/>
          <p:cNvSpPr txBox="1"/>
          <p:nvPr/>
        </p:nvSpPr>
        <p:spPr>
          <a:xfrm>
            <a:off x="757714" y="6090128"/>
            <a:ext cx="8068158" cy="369332"/>
          </a:xfrm>
          <a:prstGeom prst="rect">
            <a:avLst/>
          </a:prstGeom>
          <a:noFill/>
        </p:spPr>
        <p:txBody>
          <a:bodyPr wrap="square" rtlCol="0">
            <a:spAutoFit/>
          </a:bodyPr>
          <a:lstStyle/>
          <a:p>
            <a:r>
              <a:rPr lang="en-US" dirty="0"/>
              <a:t>(*) As opposed to deep learning in graphs (neural networks </a:t>
            </a:r>
            <a:r>
              <a:rPr lang="en-US" dirty="0" err="1"/>
              <a:t>embeddings</a:t>
            </a:r>
            <a:r>
              <a:rPr lang="en-US" dirty="0"/>
              <a:t>)</a:t>
            </a:r>
            <a:endParaRPr lang="el-GR" dirty="0"/>
          </a:p>
        </p:txBody>
      </p:sp>
    </p:spTree>
    <p:extLst>
      <p:ext uri="{BB962C8B-B14F-4D97-AF65-F5344CB8AC3E}">
        <p14:creationId xmlns:p14="http://schemas.microsoft.com/office/powerpoint/2010/main" val="26428119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Interpolating BFS and DFS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585200" cy="3773016"/>
              </a:xfrm>
            </p:spPr>
            <p:txBody>
              <a:bodyPr/>
              <a:lstStyle/>
              <a:p>
                <a:pPr marL="0" indent="0">
                  <a:buNone/>
                </a:pPr>
                <a:r>
                  <a:rPr lang="en-US" dirty="0"/>
                  <a:t>Biased random walk </a:t>
                </a:r>
                <a14:m>
                  <m:oMath xmlns:m="http://schemas.openxmlformats.org/officeDocument/2006/math">
                    <m:r>
                      <a:rPr lang="en-CA" b="0" i="1" smtClean="0">
                        <a:latin typeface="Cambria Math" charset="0"/>
                      </a:rPr>
                      <m:t>𝑅</m:t>
                    </m:r>
                  </m:oMath>
                </a14:m>
                <a:r>
                  <a:rPr lang="en-US" dirty="0"/>
                  <a:t> that given a node </a:t>
                </a:r>
                <a14:m>
                  <m:oMath xmlns:m="http://schemas.openxmlformats.org/officeDocument/2006/math">
                    <m:r>
                      <a:rPr lang="en-US" i="1" dirty="0" smtClean="0">
                        <a:latin typeface="Cambria Math" charset="0"/>
                      </a:rPr>
                      <m:t>𝑢</m:t>
                    </m:r>
                  </m:oMath>
                </a14:m>
                <a:r>
                  <a:rPr lang="en-US" dirty="0"/>
                  <a:t> generates neighborhood </a:t>
                </a:r>
                <a14:m>
                  <m:oMath xmlns:m="http://schemas.openxmlformats.org/officeDocument/2006/math">
                    <m:sSub>
                      <m:sSubPr>
                        <m:ctrlPr>
                          <a:rPr lang="en-US" i="1">
                            <a:latin typeface="Cambria Math" panose="02040503050406030204" pitchFamily="18" charset="0"/>
                            <a:sym typeface="Open Sans"/>
                          </a:rPr>
                        </m:ctrlPr>
                      </m:sSubPr>
                      <m:e>
                        <m:r>
                          <a:rPr lang="en-US" i="1">
                            <a:latin typeface="Cambria Math" charset="0"/>
                            <a:sym typeface="Open Sans"/>
                          </a:rPr>
                          <m:t>𝑁</m:t>
                        </m:r>
                      </m:e>
                      <m:sub>
                        <m:r>
                          <a:rPr lang="en-CA" b="0" i="1" smtClean="0">
                            <a:latin typeface="Cambria Math" charset="0"/>
                            <a:sym typeface="Open Sans"/>
                          </a:rPr>
                          <m:t>𝑅</m:t>
                        </m:r>
                      </m:sub>
                    </m:sSub>
                    <m:d>
                      <m:dPr>
                        <m:ctrlPr>
                          <a:rPr lang="en-US" i="1">
                            <a:latin typeface="Cambria Math" panose="02040503050406030204" pitchFamily="18" charset="0"/>
                            <a:sym typeface="Open Sans"/>
                          </a:rPr>
                        </m:ctrlPr>
                      </m:dPr>
                      <m:e>
                        <m:r>
                          <a:rPr lang="en-US" i="1">
                            <a:latin typeface="Cambria Math" charset="0"/>
                            <a:sym typeface="Open Sans"/>
                          </a:rPr>
                          <m:t>𝑢</m:t>
                        </m:r>
                      </m:e>
                    </m:d>
                  </m:oMath>
                </a14:m>
                <a:endParaRPr lang="en-US" dirty="0"/>
              </a:p>
              <a:p>
                <a:r>
                  <a:rPr lang="en-US" dirty="0"/>
                  <a:t>Two parameters:</a:t>
                </a:r>
              </a:p>
              <a:p>
                <a:pPr lvl="1"/>
                <a:r>
                  <a:rPr lang="en-US" dirty="0">
                    <a:solidFill>
                      <a:schemeClr val="tx2">
                        <a:lumMod val="60000"/>
                        <a:lumOff val="40000"/>
                      </a:schemeClr>
                    </a:solidFill>
                  </a:rPr>
                  <a:t>Return parameter</a:t>
                </a:r>
                <a:r>
                  <a:rPr lang="en-US" dirty="0"/>
                  <a:t> </a:t>
                </a:r>
                <a14:m>
                  <m:oMath xmlns:m="http://schemas.openxmlformats.org/officeDocument/2006/math">
                    <m:r>
                      <a:rPr lang="en-US" i="1" dirty="0" smtClean="0">
                        <a:latin typeface="Cambria Math" charset="0"/>
                      </a:rPr>
                      <m:t>𝑝</m:t>
                    </m:r>
                  </m:oMath>
                </a14:m>
                <a:r>
                  <a:rPr lang="en-US" dirty="0"/>
                  <a:t>:</a:t>
                </a:r>
              </a:p>
              <a:p>
                <a:pPr lvl="2"/>
                <a:r>
                  <a:rPr lang="en-US" dirty="0"/>
                  <a:t>Return back to the previous node</a:t>
                </a:r>
              </a:p>
              <a:p>
                <a:pPr lvl="1"/>
                <a:r>
                  <a:rPr lang="en-US" dirty="0">
                    <a:solidFill>
                      <a:schemeClr val="tx2">
                        <a:lumMod val="60000"/>
                        <a:lumOff val="40000"/>
                      </a:schemeClr>
                    </a:solidFill>
                  </a:rPr>
                  <a:t>In-out parameter</a:t>
                </a:r>
                <a:r>
                  <a:rPr lang="en-US" dirty="0"/>
                  <a:t> </a:t>
                </a:r>
                <a14:m>
                  <m:oMath xmlns:m="http://schemas.openxmlformats.org/officeDocument/2006/math">
                    <m:r>
                      <a:rPr lang="en-US" i="1" dirty="0" smtClean="0">
                        <a:latin typeface="Cambria Math" charset="0"/>
                      </a:rPr>
                      <m:t>𝑞</m:t>
                    </m:r>
                  </m:oMath>
                </a14:m>
                <a:r>
                  <a:rPr lang="en-US" dirty="0"/>
                  <a:t>:</a:t>
                </a:r>
              </a:p>
              <a:p>
                <a:pPr lvl="2"/>
                <a:r>
                  <a:rPr lang="en-US" dirty="0"/>
                  <a:t>Moving outwards (DFS) vs. inwards (BFS)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585200" cy="3773016"/>
              </a:xfrm>
              <a:blipFill rotWithShape="0">
                <a:blip r:embed="rId2"/>
                <a:stretch>
                  <a:fillRect l="-1776" t="-1942"/>
                </a:stretch>
              </a:blipFill>
            </p:spPr>
            <p:txBody>
              <a:bodyPr/>
              <a:lstStyle/>
              <a:p>
                <a:r>
                  <a:rPr lang="el-GR">
                    <a:noFill/>
                  </a:rPr>
                  <a:t> </a:t>
                </a:r>
              </a:p>
            </p:txBody>
          </p:sp>
        </mc:Fallback>
      </mc:AlternateContent>
      <p:sp>
        <p:nvSpPr>
          <p:cNvPr id="4" name="Slide Number Placeholder 3"/>
          <p:cNvSpPr>
            <a:spLocks noGrp="1"/>
          </p:cNvSpPr>
          <p:nvPr>
            <p:ph type="sldNum" sz="quarter" idx="12"/>
          </p:nvPr>
        </p:nvSpPr>
        <p:spPr/>
        <p:txBody>
          <a:bodyPr/>
          <a:lstStyle/>
          <a:p>
            <a:fld id="{4D267013-DFFC-4352-B274-32112D0CCE19}" type="slidenum">
              <a:rPr lang="en-US" smtClean="0"/>
              <a:t>90</a:t>
            </a:fld>
            <a:endParaRPr lang="en-US"/>
          </a:p>
        </p:txBody>
      </p:sp>
    </p:spTree>
    <p:extLst>
      <p:ext uri="{BB962C8B-B14F-4D97-AF65-F5344CB8AC3E}">
        <p14:creationId xmlns:p14="http://schemas.microsoft.com/office/powerpoint/2010/main" val="1986017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node2vec</a:t>
            </a:r>
            <a:endParaRPr lang="el-GR"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91</a:t>
            </a:fld>
            <a:endParaRPr lang="el-GR"/>
          </a:p>
        </p:txBody>
      </p:sp>
      <p:pic>
        <p:nvPicPr>
          <p:cNvPr id="4" name="Picture 3"/>
          <p:cNvPicPr>
            <a:picLocks noChangeAspect="1"/>
          </p:cNvPicPr>
          <p:nvPr/>
        </p:nvPicPr>
        <p:blipFill>
          <a:blip r:embed="rId2"/>
          <a:stretch>
            <a:fillRect/>
          </a:stretch>
        </p:blipFill>
        <p:spPr>
          <a:xfrm>
            <a:off x="1187624" y="3501008"/>
            <a:ext cx="6042226" cy="1649700"/>
          </a:xfrm>
          <a:prstGeom prst="rect">
            <a:avLst/>
          </a:prstGeom>
        </p:spPr>
      </p:pic>
      <p:sp>
        <p:nvSpPr>
          <p:cNvPr id="5" name="TextBox 4"/>
          <p:cNvSpPr txBox="1"/>
          <p:nvPr/>
        </p:nvSpPr>
        <p:spPr>
          <a:xfrm>
            <a:off x="898075" y="1922026"/>
            <a:ext cx="6336704" cy="1200329"/>
          </a:xfrm>
          <a:prstGeom prst="rect">
            <a:avLst/>
          </a:prstGeom>
          <a:noFill/>
        </p:spPr>
        <p:txBody>
          <a:bodyPr wrap="square" rtlCol="0">
            <a:spAutoFit/>
          </a:bodyPr>
          <a:lstStyle/>
          <a:p>
            <a:r>
              <a:rPr lang="en-US" sz="2400" dirty="0"/>
              <a:t>Also learns edge vectors based on the vectors of their endpoints</a:t>
            </a:r>
          </a:p>
          <a:p>
            <a:endParaRPr lang="en-US" sz="2400" dirty="0"/>
          </a:p>
        </p:txBody>
      </p:sp>
    </p:spTree>
    <p:extLst>
      <p:ext uri="{BB962C8B-B14F-4D97-AF65-F5344CB8AC3E}">
        <p14:creationId xmlns:p14="http://schemas.microsoft.com/office/powerpoint/2010/main" val="3498468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314"/>
            <a:ext cx="8460432" cy="989379"/>
          </a:xfrm>
        </p:spPr>
        <p:txBody>
          <a:bodyPr/>
          <a:lstStyle/>
          <a:p>
            <a:r>
              <a:rPr lang="en-US" dirty="0">
                <a:solidFill>
                  <a:schemeClr val="accent6">
                    <a:lumMod val="75000"/>
                  </a:schemeClr>
                </a:solidFill>
              </a:rPr>
              <a:t>Node </a:t>
            </a:r>
            <a:r>
              <a:rPr lang="en-US" dirty="0" err="1">
                <a:solidFill>
                  <a:schemeClr val="accent6">
                    <a:lumMod val="75000"/>
                  </a:schemeClr>
                </a:solidFill>
              </a:rPr>
              <a:t>embeddings</a:t>
            </a:r>
            <a:endParaRPr lang="en-US" dirty="0">
              <a:solidFill>
                <a:schemeClr val="accent6">
                  <a:lumMod val="75000"/>
                </a:schemeClr>
              </a:solidFill>
            </a:endParaRPr>
          </a:p>
        </p:txBody>
      </p:sp>
      <p:sp>
        <p:nvSpPr>
          <p:cNvPr id="5" name="Slide Number Placeholder 4"/>
          <p:cNvSpPr>
            <a:spLocks noGrp="1"/>
          </p:cNvSpPr>
          <p:nvPr>
            <p:ph type="sldNum" sz="quarter" idx="12"/>
          </p:nvPr>
        </p:nvSpPr>
        <p:spPr/>
        <p:txBody>
          <a:bodyPr/>
          <a:lstStyle/>
          <a:p>
            <a:fld id="{4D267013-DFFC-4352-B274-32112D0CCE19}" type="slidenum">
              <a:rPr lang="en-US" smtClean="0"/>
              <a:t>92</a:t>
            </a:fld>
            <a:endParaRPr lang="en-US" dirty="0"/>
          </a:p>
        </p:txBody>
      </p:sp>
      <p:sp>
        <p:nvSpPr>
          <p:cNvPr id="7" name="TextBox 6"/>
          <p:cNvSpPr txBox="1"/>
          <p:nvPr/>
        </p:nvSpPr>
        <p:spPr>
          <a:xfrm>
            <a:off x="899592" y="1700808"/>
            <a:ext cx="6264696" cy="4524315"/>
          </a:xfrm>
          <a:prstGeom prst="rect">
            <a:avLst/>
          </a:prstGeom>
          <a:noFill/>
        </p:spPr>
        <p:txBody>
          <a:bodyPr wrap="square" rtlCol="0">
            <a:spAutoFit/>
          </a:bodyPr>
          <a:lstStyle/>
          <a:p>
            <a:r>
              <a:rPr lang="en-US" sz="3200" dirty="0"/>
              <a:t>Three approaches based on:</a:t>
            </a:r>
          </a:p>
          <a:p>
            <a:pPr marL="571500" indent="-571500">
              <a:buFont typeface="Wingdings" panose="05000000000000000000" pitchFamily="2" charset="2"/>
              <a:buChar char="§"/>
            </a:pPr>
            <a:r>
              <a:rPr lang="en-US" sz="3200" dirty="0"/>
              <a:t>Adjacency matrix</a:t>
            </a:r>
          </a:p>
          <a:p>
            <a:pPr marL="571500" indent="-571500">
              <a:buFont typeface="Wingdings" panose="05000000000000000000" pitchFamily="2" charset="2"/>
              <a:buChar char="§"/>
            </a:pPr>
            <a:r>
              <a:rPr lang="en-US" sz="3200" dirty="0"/>
              <a:t>Multi-hop neighborhoods </a:t>
            </a:r>
            <a:r>
              <a:rPr lang="en-US" sz="3200" dirty="0">
                <a:solidFill>
                  <a:srgbClr val="FF0000"/>
                </a:solidFill>
              </a:rPr>
              <a:t>	</a:t>
            </a:r>
          </a:p>
          <a:p>
            <a:pPr marL="1028700" lvl="1" indent="-571500">
              <a:buFont typeface="Wingdings" panose="05000000000000000000" pitchFamily="2" charset="2"/>
              <a:buChar char="§"/>
            </a:pPr>
            <a:r>
              <a:rPr lang="en-US" sz="3200" dirty="0"/>
              <a:t>HOPE</a:t>
            </a:r>
          </a:p>
          <a:p>
            <a:pPr marL="1028700" lvl="1" indent="-571500">
              <a:buFont typeface="Wingdings" panose="05000000000000000000" pitchFamily="2" charset="2"/>
              <a:buChar char="§"/>
            </a:pPr>
            <a:r>
              <a:rPr lang="en-US" sz="3200" dirty="0" err="1">
                <a:solidFill>
                  <a:srgbClr val="FF0000"/>
                </a:solidFill>
              </a:rPr>
              <a:t>GraRep</a:t>
            </a:r>
            <a:endParaRPr lang="en-US" sz="3200" dirty="0">
              <a:solidFill>
                <a:srgbClr val="FF0000"/>
              </a:solidFill>
            </a:endParaRPr>
          </a:p>
          <a:p>
            <a:pPr marL="571500" indent="-571500">
              <a:buFont typeface="Wingdings" panose="05000000000000000000" pitchFamily="2" charset="2"/>
              <a:buChar char="§"/>
            </a:pPr>
            <a:r>
              <a:rPr lang="en-US" sz="3200" dirty="0"/>
              <a:t>Random-walks</a:t>
            </a:r>
          </a:p>
          <a:p>
            <a:pPr marL="1028700" lvl="1" indent="-571500">
              <a:buFont typeface="Wingdings" panose="05000000000000000000" pitchFamily="2" charset="2"/>
              <a:buChar char="§"/>
            </a:pPr>
            <a:r>
              <a:rPr lang="en-US" sz="3200" dirty="0" err="1"/>
              <a:t>DeepWalk</a:t>
            </a:r>
            <a:endParaRPr lang="en-US" sz="3200" dirty="0"/>
          </a:p>
          <a:p>
            <a:pPr marL="1028700" lvl="1" indent="-571500">
              <a:buFont typeface="Wingdings" panose="05000000000000000000" pitchFamily="2" charset="2"/>
              <a:buChar char="§"/>
            </a:pPr>
            <a:r>
              <a:rPr lang="en-US" sz="3200" dirty="0"/>
              <a:t>Node2Vec</a:t>
            </a:r>
          </a:p>
          <a:p>
            <a:endParaRPr lang="el-GR" sz="3200" dirty="0"/>
          </a:p>
        </p:txBody>
      </p:sp>
    </p:spTree>
    <p:extLst>
      <p:ext uri="{BB962C8B-B14F-4D97-AF65-F5344CB8AC3E}">
        <p14:creationId xmlns:p14="http://schemas.microsoft.com/office/powerpoint/2010/main" val="16265032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93</a:t>
            </a:fld>
            <a:endParaRPr lang="el-GR"/>
          </a:p>
        </p:txBody>
      </p:sp>
      <p:pic>
        <p:nvPicPr>
          <p:cNvPr id="3" name="Picture 2"/>
          <p:cNvPicPr>
            <a:picLocks noChangeAspect="1"/>
          </p:cNvPicPr>
          <p:nvPr/>
        </p:nvPicPr>
        <p:blipFill>
          <a:blip r:embed="rId2"/>
          <a:stretch>
            <a:fillRect/>
          </a:stretch>
        </p:blipFill>
        <p:spPr>
          <a:xfrm>
            <a:off x="2078581" y="724439"/>
            <a:ext cx="1523250" cy="926370"/>
          </a:xfrm>
          <a:prstGeom prst="rect">
            <a:avLst/>
          </a:prstGeom>
        </p:spPr>
      </p:pic>
      <p:pic>
        <p:nvPicPr>
          <p:cNvPr id="4" name="Picture 3"/>
          <p:cNvPicPr>
            <a:picLocks noChangeAspect="1"/>
          </p:cNvPicPr>
          <p:nvPr/>
        </p:nvPicPr>
        <p:blipFill>
          <a:blip r:embed="rId3"/>
          <a:stretch>
            <a:fillRect/>
          </a:stretch>
        </p:blipFill>
        <p:spPr>
          <a:xfrm>
            <a:off x="3700197" y="834107"/>
            <a:ext cx="1777125" cy="824850"/>
          </a:xfrm>
          <a:prstGeom prst="rect">
            <a:avLst/>
          </a:prstGeom>
        </p:spPr>
      </p:pic>
      <p:sp>
        <p:nvSpPr>
          <p:cNvPr id="5" name="TextBox 4"/>
          <p:cNvSpPr txBox="1"/>
          <p:nvPr/>
        </p:nvSpPr>
        <p:spPr>
          <a:xfrm>
            <a:off x="230603" y="1037756"/>
            <a:ext cx="3600400" cy="369332"/>
          </a:xfrm>
          <a:prstGeom prst="rect">
            <a:avLst/>
          </a:prstGeom>
          <a:noFill/>
        </p:spPr>
        <p:txBody>
          <a:bodyPr wrap="square" rtlCol="0">
            <a:spAutoFit/>
          </a:bodyPr>
          <a:lstStyle/>
          <a:p>
            <a:r>
              <a:rPr lang="en-US" dirty="0">
                <a:solidFill>
                  <a:srgbClr val="FF0000"/>
                </a:solidFill>
              </a:rPr>
              <a:t>Path of length </a:t>
            </a:r>
            <a:r>
              <a:rPr lang="en-US" i="1" dirty="0">
                <a:solidFill>
                  <a:srgbClr val="FF0000"/>
                </a:solidFill>
              </a:rPr>
              <a:t>k</a:t>
            </a:r>
            <a:r>
              <a:rPr lang="en-US" dirty="0">
                <a:solidFill>
                  <a:srgbClr val="FF0000"/>
                </a:solidFill>
              </a:rPr>
              <a:t> =1 </a:t>
            </a:r>
            <a:endParaRPr lang="el-GR" dirty="0">
              <a:solidFill>
                <a:srgbClr val="FF0000"/>
              </a:solidFill>
            </a:endParaRPr>
          </a:p>
        </p:txBody>
      </p:sp>
      <p:sp>
        <p:nvSpPr>
          <p:cNvPr id="6" name="TextBox 5"/>
          <p:cNvSpPr txBox="1"/>
          <p:nvPr/>
        </p:nvSpPr>
        <p:spPr>
          <a:xfrm>
            <a:off x="230603" y="1961273"/>
            <a:ext cx="3600400" cy="369332"/>
          </a:xfrm>
          <a:prstGeom prst="rect">
            <a:avLst/>
          </a:prstGeom>
          <a:noFill/>
        </p:spPr>
        <p:txBody>
          <a:bodyPr wrap="square" rtlCol="0">
            <a:spAutoFit/>
          </a:bodyPr>
          <a:lstStyle/>
          <a:p>
            <a:r>
              <a:rPr lang="en-US" dirty="0">
                <a:solidFill>
                  <a:srgbClr val="FF0000"/>
                </a:solidFill>
              </a:rPr>
              <a:t>Path of length  k = 2</a:t>
            </a:r>
            <a:endParaRPr lang="el-GR" dirty="0">
              <a:solidFill>
                <a:srgbClr val="FF0000"/>
              </a:solidFill>
            </a:endParaRPr>
          </a:p>
        </p:txBody>
      </p:sp>
      <p:pic>
        <p:nvPicPr>
          <p:cNvPr id="7" name="Picture 6"/>
          <p:cNvPicPr>
            <a:picLocks noChangeAspect="1"/>
          </p:cNvPicPr>
          <p:nvPr/>
        </p:nvPicPr>
        <p:blipFill>
          <a:blip r:embed="rId4"/>
          <a:stretch>
            <a:fillRect/>
          </a:stretch>
        </p:blipFill>
        <p:spPr>
          <a:xfrm>
            <a:off x="2662493" y="1430731"/>
            <a:ext cx="1574025" cy="1649700"/>
          </a:xfrm>
          <a:prstGeom prst="rect">
            <a:avLst/>
          </a:prstGeom>
        </p:spPr>
      </p:pic>
      <p:pic>
        <p:nvPicPr>
          <p:cNvPr id="8" name="Picture 7"/>
          <p:cNvPicPr>
            <a:picLocks noChangeAspect="1"/>
          </p:cNvPicPr>
          <p:nvPr/>
        </p:nvPicPr>
        <p:blipFill>
          <a:blip r:embed="rId5"/>
          <a:stretch>
            <a:fillRect/>
          </a:stretch>
        </p:blipFill>
        <p:spPr>
          <a:xfrm>
            <a:off x="4523875" y="1823005"/>
            <a:ext cx="1523250" cy="1015200"/>
          </a:xfrm>
          <a:prstGeom prst="rect">
            <a:avLst/>
          </a:prstGeom>
        </p:spPr>
      </p:pic>
      <p:pic>
        <p:nvPicPr>
          <p:cNvPr id="9" name="Picture 8"/>
          <p:cNvPicPr>
            <a:picLocks noChangeAspect="1"/>
          </p:cNvPicPr>
          <p:nvPr/>
        </p:nvPicPr>
        <p:blipFill>
          <a:blip r:embed="rId6"/>
          <a:stretch>
            <a:fillRect/>
          </a:stretch>
        </p:blipFill>
        <p:spPr>
          <a:xfrm>
            <a:off x="1831664" y="3080431"/>
            <a:ext cx="1878675" cy="1801980"/>
          </a:xfrm>
          <a:prstGeom prst="rect">
            <a:avLst/>
          </a:prstGeom>
        </p:spPr>
      </p:pic>
      <p:pic>
        <p:nvPicPr>
          <p:cNvPr id="10" name="Picture 9"/>
          <p:cNvPicPr>
            <a:picLocks noChangeAspect="1"/>
          </p:cNvPicPr>
          <p:nvPr/>
        </p:nvPicPr>
        <p:blipFill>
          <a:blip r:embed="rId7"/>
          <a:stretch>
            <a:fillRect/>
          </a:stretch>
        </p:blipFill>
        <p:spPr>
          <a:xfrm>
            <a:off x="3966930" y="3489795"/>
            <a:ext cx="2132550" cy="900990"/>
          </a:xfrm>
          <a:prstGeom prst="rect">
            <a:avLst/>
          </a:prstGeom>
        </p:spPr>
      </p:pic>
      <p:pic>
        <p:nvPicPr>
          <p:cNvPr id="11" name="Picture 10"/>
          <p:cNvPicPr>
            <a:picLocks noChangeAspect="1"/>
          </p:cNvPicPr>
          <p:nvPr/>
        </p:nvPicPr>
        <p:blipFill>
          <a:blip r:embed="rId8"/>
          <a:stretch>
            <a:fillRect/>
          </a:stretch>
        </p:blipFill>
        <p:spPr>
          <a:xfrm>
            <a:off x="3992079" y="4725144"/>
            <a:ext cx="1980225" cy="1675080"/>
          </a:xfrm>
          <a:prstGeom prst="rect">
            <a:avLst/>
          </a:prstGeom>
        </p:spPr>
      </p:pic>
      <p:pic>
        <p:nvPicPr>
          <p:cNvPr id="12" name="Picture 11"/>
          <p:cNvPicPr>
            <a:picLocks noChangeAspect="1"/>
          </p:cNvPicPr>
          <p:nvPr/>
        </p:nvPicPr>
        <p:blipFill>
          <a:blip r:embed="rId9"/>
          <a:stretch>
            <a:fillRect/>
          </a:stretch>
        </p:blipFill>
        <p:spPr>
          <a:xfrm>
            <a:off x="1672381" y="4725144"/>
            <a:ext cx="1980225" cy="1218240"/>
          </a:xfrm>
          <a:prstGeom prst="rect">
            <a:avLst/>
          </a:prstGeom>
        </p:spPr>
      </p:pic>
      <p:sp>
        <p:nvSpPr>
          <p:cNvPr id="14" name="Title 1"/>
          <p:cNvSpPr txBox="1">
            <a:spLocks/>
          </p:cNvSpPr>
          <p:nvPr/>
        </p:nvSpPr>
        <p:spPr>
          <a:xfrm>
            <a:off x="463965" y="-52685"/>
            <a:ext cx="7992888" cy="1143000"/>
          </a:xfrm>
          <a:prstGeom prst="rect">
            <a:avLst/>
          </a:prstGeom>
        </p:spPr>
        <p:txBody>
          <a:bodyPr vert="horz" lIns="121920" tIns="60960" rIns="121920" bIns="60960" rtlCol="0" anchor="ctr">
            <a:noAutofit/>
          </a:bodyPr>
          <a:lstStyle>
            <a:lvl1pPr algn="ctr" defTabSz="914378"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pPr defTabSz="914400"/>
            <a:r>
              <a:rPr lang="en-US" sz="4400" dirty="0" err="1">
                <a:solidFill>
                  <a:schemeClr val="accent6">
                    <a:lumMod val="75000"/>
                  </a:schemeClr>
                </a:solidFill>
                <a:latin typeface="+mj-lt"/>
                <a:ea typeface="+mj-ea"/>
                <a:cs typeface="+mj-cs"/>
              </a:rPr>
              <a:t>GraRep</a:t>
            </a:r>
            <a:endParaRPr lang="en-US" sz="4400" dirty="0">
              <a:solidFill>
                <a:schemeClr val="accent6">
                  <a:lumMod val="75000"/>
                </a:schemeClr>
              </a:solidFill>
              <a:latin typeface="+mj-lt"/>
              <a:ea typeface="+mj-ea"/>
              <a:cs typeface="+mj-cs"/>
            </a:endParaRPr>
          </a:p>
        </p:txBody>
      </p:sp>
      <p:sp>
        <p:nvSpPr>
          <p:cNvPr id="16" name="TextBox 15"/>
          <p:cNvSpPr txBox="1"/>
          <p:nvPr/>
        </p:nvSpPr>
        <p:spPr>
          <a:xfrm>
            <a:off x="251800" y="3288801"/>
            <a:ext cx="3600400" cy="369332"/>
          </a:xfrm>
          <a:prstGeom prst="rect">
            <a:avLst/>
          </a:prstGeom>
          <a:noFill/>
        </p:spPr>
        <p:txBody>
          <a:bodyPr wrap="square" rtlCol="0">
            <a:spAutoFit/>
          </a:bodyPr>
          <a:lstStyle/>
          <a:p>
            <a:r>
              <a:rPr lang="en-US" dirty="0">
                <a:solidFill>
                  <a:srgbClr val="FF0000"/>
                </a:solidFill>
              </a:rPr>
              <a:t>Path of length </a:t>
            </a:r>
            <a:r>
              <a:rPr lang="en-US" i="1" dirty="0">
                <a:solidFill>
                  <a:srgbClr val="FF0000"/>
                </a:solidFill>
              </a:rPr>
              <a:t>k </a:t>
            </a:r>
            <a:r>
              <a:rPr lang="en-US" dirty="0">
                <a:solidFill>
                  <a:srgbClr val="FF0000"/>
                </a:solidFill>
              </a:rPr>
              <a:t>= 3</a:t>
            </a:r>
            <a:endParaRPr lang="el-GR" dirty="0">
              <a:solidFill>
                <a:srgbClr val="FF0000"/>
              </a:solidFill>
            </a:endParaRPr>
          </a:p>
        </p:txBody>
      </p:sp>
      <p:sp>
        <p:nvSpPr>
          <p:cNvPr id="17" name="TextBox 16"/>
          <p:cNvSpPr txBox="1"/>
          <p:nvPr/>
        </p:nvSpPr>
        <p:spPr>
          <a:xfrm>
            <a:off x="230603" y="4697745"/>
            <a:ext cx="3600400" cy="369332"/>
          </a:xfrm>
          <a:prstGeom prst="rect">
            <a:avLst/>
          </a:prstGeom>
          <a:noFill/>
        </p:spPr>
        <p:txBody>
          <a:bodyPr wrap="square" rtlCol="0">
            <a:spAutoFit/>
          </a:bodyPr>
          <a:lstStyle/>
          <a:p>
            <a:r>
              <a:rPr lang="en-US" dirty="0">
                <a:solidFill>
                  <a:srgbClr val="FF0000"/>
                </a:solidFill>
              </a:rPr>
              <a:t>Path of length </a:t>
            </a:r>
            <a:r>
              <a:rPr lang="en-US" i="1" dirty="0">
                <a:solidFill>
                  <a:srgbClr val="FF0000"/>
                </a:solidFill>
              </a:rPr>
              <a:t>k </a:t>
            </a:r>
            <a:r>
              <a:rPr lang="en-US" dirty="0">
                <a:solidFill>
                  <a:srgbClr val="FF0000"/>
                </a:solidFill>
              </a:rPr>
              <a:t>= 4</a:t>
            </a:r>
            <a:endParaRPr lang="el-GR" dirty="0">
              <a:solidFill>
                <a:srgbClr val="FF0000"/>
              </a:solidFill>
            </a:endParaRPr>
          </a:p>
        </p:txBody>
      </p:sp>
      <p:sp>
        <p:nvSpPr>
          <p:cNvPr id="13" name="TextBox 12"/>
          <p:cNvSpPr txBox="1"/>
          <p:nvPr/>
        </p:nvSpPr>
        <p:spPr>
          <a:xfrm>
            <a:off x="6334482" y="1505108"/>
            <a:ext cx="2630006" cy="2585323"/>
          </a:xfrm>
          <a:prstGeom prst="rect">
            <a:avLst/>
          </a:prstGeom>
          <a:noFill/>
        </p:spPr>
        <p:txBody>
          <a:bodyPr wrap="square" rtlCol="0">
            <a:spAutoFit/>
          </a:bodyPr>
          <a:lstStyle/>
          <a:p>
            <a:pPr marL="285750" indent="-285750">
              <a:buFont typeface="Wingdings" panose="05000000000000000000" pitchFamily="2" charset="2"/>
              <a:buChar char="§"/>
            </a:pPr>
            <a:r>
              <a:rPr lang="en-US" dirty="0"/>
              <a:t>Look at the paths that connect the nodes</a:t>
            </a:r>
          </a:p>
          <a:p>
            <a:pPr marL="285750" indent="-285750">
              <a:buFont typeface="Wingdings" panose="05000000000000000000" pitchFamily="2" charset="2"/>
              <a:buChar char="§"/>
            </a:pPr>
            <a:r>
              <a:rPr lang="en-US" dirty="0"/>
              <a:t>More paths -- more similar</a:t>
            </a:r>
          </a:p>
          <a:p>
            <a:pPr marL="742950" lvl="1" indent="-285750">
              <a:buFont typeface="Courier New" panose="02070309020205020404" pitchFamily="49" charset="0"/>
              <a:buChar char="o"/>
            </a:pPr>
            <a:r>
              <a:rPr lang="en-US" sz="1600" dirty="0"/>
              <a:t>Probability from a node to reach the other</a:t>
            </a:r>
          </a:p>
          <a:p>
            <a:pPr marL="285750" indent="-285750">
              <a:buFont typeface="Wingdings" panose="05000000000000000000" pitchFamily="2" charset="2"/>
              <a:buChar char="§"/>
            </a:pPr>
            <a:r>
              <a:rPr lang="en-US" dirty="0"/>
              <a:t>Considers paths of different lengths</a:t>
            </a:r>
          </a:p>
        </p:txBody>
      </p:sp>
      <p:sp>
        <p:nvSpPr>
          <p:cNvPr id="15" name="TextBox 14"/>
          <p:cNvSpPr txBox="1"/>
          <p:nvPr/>
        </p:nvSpPr>
        <p:spPr>
          <a:xfrm>
            <a:off x="251800" y="6400224"/>
            <a:ext cx="7560560" cy="276999"/>
          </a:xfrm>
          <a:prstGeom prst="rect">
            <a:avLst/>
          </a:prstGeom>
          <a:noFill/>
        </p:spPr>
        <p:txBody>
          <a:bodyPr wrap="square" rtlCol="0">
            <a:spAutoFit/>
          </a:bodyPr>
          <a:lstStyle/>
          <a:p>
            <a:r>
              <a:rPr lang="en-US" sz="1200" dirty="0">
                <a:solidFill>
                  <a:srgbClr val="0070C0"/>
                </a:solidFill>
                <a:ea typeface="Helvetica Neue Light" charset="0"/>
                <a:cs typeface="Helvetica Neue Light" charset="0"/>
                <a:sym typeface="Open Sans"/>
              </a:rPr>
              <a:t>S. Cao, W. Lu, </a:t>
            </a:r>
            <a:r>
              <a:rPr lang="en-US" sz="1200" dirty="0" err="1">
                <a:solidFill>
                  <a:srgbClr val="0070C0"/>
                </a:solidFill>
                <a:ea typeface="Helvetica Neue Light" charset="0"/>
                <a:cs typeface="Helvetica Neue Light" charset="0"/>
                <a:sym typeface="Open Sans"/>
              </a:rPr>
              <a:t>Q.i</a:t>
            </a:r>
            <a:r>
              <a:rPr lang="en-US" sz="1200" dirty="0">
                <a:solidFill>
                  <a:srgbClr val="0070C0"/>
                </a:solidFill>
                <a:ea typeface="Helvetica Neue Light" charset="0"/>
                <a:cs typeface="Helvetica Neue Light" charset="0"/>
                <a:sym typeface="Open Sans"/>
              </a:rPr>
              <a:t> Xu</a:t>
            </a:r>
            <a:r>
              <a:rPr lang="en-US" sz="1200" i="1" dirty="0">
                <a:solidFill>
                  <a:srgbClr val="0070C0"/>
                </a:solidFill>
                <a:ea typeface="Helvetica Neue Light" charset="0"/>
                <a:cs typeface="Helvetica Neue Light" charset="0"/>
                <a:sym typeface="Open Sans"/>
              </a:rPr>
              <a:t>: </a:t>
            </a:r>
            <a:r>
              <a:rPr lang="en-US" sz="1200" i="1" dirty="0" err="1">
                <a:solidFill>
                  <a:srgbClr val="0070C0"/>
                </a:solidFill>
                <a:ea typeface="Helvetica Neue Light" charset="0"/>
                <a:cs typeface="Helvetica Neue Light" charset="0"/>
                <a:sym typeface="Open Sans"/>
              </a:rPr>
              <a:t>GraRep</a:t>
            </a:r>
            <a:r>
              <a:rPr lang="en-US" sz="1200" i="1" dirty="0">
                <a:solidFill>
                  <a:srgbClr val="0070C0"/>
                </a:solidFill>
                <a:ea typeface="Helvetica Neue Light" charset="0"/>
                <a:cs typeface="Helvetica Neue Light" charset="0"/>
                <a:sym typeface="Open Sans"/>
              </a:rPr>
              <a:t>: Learning Graph Representations with Global Structural Information</a:t>
            </a:r>
            <a:r>
              <a:rPr lang="en-US" sz="1200" dirty="0">
                <a:solidFill>
                  <a:srgbClr val="0070C0"/>
                </a:solidFill>
                <a:ea typeface="Helvetica Neue Light" charset="0"/>
                <a:cs typeface="Helvetica Neue Light" charset="0"/>
                <a:sym typeface="Open Sans"/>
              </a:rPr>
              <a:t>. CIKM 2015</a:t>
            </a:r>
            <a:endParaRPr lang="el-GR" sz="1200" dirty="0">
              <a:solidFill>
                <a:srgbClr val="0070C0"/>
              </a:solidFill>
            </a:endParaRPr>
          </a:p>
        </p:txBody>
      </p:sp>
    </p:spTree>
    <p:extLst>
      <p:ext uri="{BB962C8B-B14F-4D97-AF65-F5344CB8AC3E}">
        <p14:creationId xmlns:p14="http://schemas.microsoft.com/office/powerpoint/2010/main" val="17134338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8E0B35-C73E-49DE-9EA0-4D9F6C87E107}" type="slidenum">
              <a:rPr lang="el-GR" smtClean="0"/>
              <a:pPr/>
              <a:t>94</a:t>
            </a:fld>
            <a:endParaRPr lang="el-GR"/>
          </a:p>
        </p:txBody>
      </p:sp>
      <p:sp>
        <p:nvSpPr>
          <p:cNvPr id="13" name="TextBox 12"/>
          <p:cNvSpPr txBox="1"/>
          <p:nvPr/>
        </p:nvSpPr>
        <p:spPr>
          <a:xfrm>
            <a:off x="610776" y="4549110"/>
            <a:ext cx="7416824" cy="923330"/>
          </a:xfrm>
          <a:prstGeom prst="rect">
            <a:avLst/>
          </a:prstGeom>
          <a:noFill/>
        </p:spPr>
        <p:txBody>
          <a:bodyPr wrap="square" rtlCol="0">
            <a:spAutoFit/>
          </a:bodyPr>
          <a:lstStyle/>
          <a:p>
            <a:r>
              <a:rPr lang="en-US" dirty="0"/>
              <a:t>Nearest neighborhoods more important</a:t>
            </a:r>
          </a:p>
          <a:p>
            <a:endParaRPr lang="en-US" dirty="0"/>
          </a:p>
          <a:p>
            <a:r>
              <a:rPr lang="en-US" dirty="0"/>
              <a:t>Maintain different k-step information  differently in the graph representation</a:t>
            </a:r>
            <a:endParaRPr lang="el-GR" dirty="0"/>
          </a:p>
        </p:txBody>
      </p:sp>
      <p:pic>
        <p:nvPicPr>
          <p:cNvPr id="14" name="Picture 13"/>
          <p:cNvPicPr>
            <a:picLocks noChangeAspect="1"/>
          </p:cNvPicPr>
          <p:nvPr/>
        </p:nvPicPr>
        <p:blipFill>
          <a:blip r:embed="rId3"/>
          <a:stretch>
            <a:fillRect/>
          </a:stretch>
        </p:blipFill>
        <p:spPr>
          <a:xfrm>
            <a:off x="899592" y="2276872"/>
            <a:ext cx="2538750" cy="1472040"/>
          </a:xfrm>
          <a:prstGeom prst="rect">
            <a:avLst/>
          </a:prstGeom>
        </p:spPr>
      </p:pic>
      <p:pic>
        <p:nvPicPr>
          <p:cNvPr id="15" name="Picture 14"/>
          <p:cNvPicPr>
            <a:picLocks noChangeAspect="1"/>
          </p:cNvPicPr>
          <p:nvPr/>
        </p:nvPicPr>
        <p:blipFill>
          <a:blip r:embed="rId4"/>
          <a:stretch>
            <a:fillRect/>
          </a:stretch>
        </p:blipFill>
        <p:spPr>
          <a:xfrm>
            <a:off x="3851920" y="2162662"/>
            <a:ext cx="1980225" cy="1700460"/>
          </a:xfrm>
          <a:prstGeom prst="rect">
            <a:avLst/>
          </a:prstGeom>
        </p:spPr>
      </p:pic>
      <p:sp>
        <p:nvSpPr>
          <p:cNvPr id="6" name="Title 1"/>
          <p:cNvSpPr txBox="1">
            <a:spLocks/>
          </p:cNvSpPr>
          <p:nvPr/>
        </p:nvSpPr>
        <p:spPr>
          <a:xfrm>
            <a:off x="467544" y="44624"/>
            <a:ext cx="7992888" cy="1143000"/>
          </a:xfrm>
          <a:prstGeom prst="rect">
            <a:avLst/>
          </a:prstGeom>
        </p:spPr>
        <p:txBody>
          <a:bodyPr vert="horz" lIns="121920" tIns="60960" rIns="121920" bIns="60960" rtlCol="0" anchor="ctr">
            <a:noAutofit/>
          </a:bodyPr>
          <a:lstStyle>
            <a:lvl1pPr algn="ctr" defTabSz="914378" rtl="0" eaLnBrk="1" latinLnBrk="0" hangingPunct="1">
              <a:spcBef>
                <a:spcPct val="0"/>
              </a:spcBef>
              <a:buNone/>
              <a:defRPr sz="4000" b="0" i="0" kern="1200" cap="none" spc="0">
                <a:ln>
                  <a:noFill/>
                </a:ln>
                <a:solidFill>
                  <a:srgbClr val="C00000"/>
                </a:solidFill>
                <a:effectLst/>
                <a:latin typeface="Helvetica Neue Light" charset="0"/>
                <a:ea typeface="Helvetica Neue Light" charset="0"/>
                <a:cs typeface="Helvetica Neue Light" charset="0"/>
              </a:defRPr>
            </a:lvl1pPr>
          </a:lstStyle>
          <a:p>
            <a:pPr defTabSz="914400"/>
            <a:r>
              <a:rPr lang="en-US" sz="4400" dirty="0" err="1">
                <a:solidFill>
                  <a:schemeClr val="accent6">
                    <a:lumMod val="75000"/>
                  </a:schemeClr>
                </a:solidFill>
                <a:latin typeface="+mj-lt"/>
                <a:ea typeface="+mj-ea"/>
                <a:cs typeface="+mj-cs"/>
              </a:rPr>
              <a:t>GraRep</a:t>
            </a:r>
            <a:endParaRPr lang="en-US" sz="4400" dirty="0">
              <a:solidFill>
                <a:schemeClr val="accent6">
                  <a:lumMod val="75000"/>
                </a:schemeClr>
              </a:solidFill>
              <a:latin typeface="+mj-lt"/>
              <a:ea typeface="+mj-ea"/>
              <a:cs typeface="+mj-cs"/>
            </a:endParaRPr>
          </a:p>
        </p:txBody>
      </p:sp>
      <p:sp>
        <p:nvSpPr>
          <p:cNvPr id="3" name="TextBox 2"/>
          <p:cNvSpPr txBox="1"/>
          <p:nvPr/>
        </p:nvSpPr>
        <p:spPr>
          <a:xfrm>
            <a:off x="624136" y="1409581"/>
            <a:ext cx="6912768" cy="369332"/>
          </a:xfrm>
          <a:prstGeom prst="rect">
            <a:avLst/>
          </a:prstGeom>
          <a:noFill/>
        </p:spPr>
        <p:txBody>
          <a:bodyPr wrap="square" rtlCol="0">
            <a:spAutoFit/>
          </a:bodyPr>
          <a:lstStyle/>
          <a:p>
            <a:r>
              <a:rPr lang="en-US" dirty="0"/>
              <a:t>But not all k-neighbors equally important</a:t>
            </a:r>
          </a:p>
        </p:txBody>
      </p:sp>
    </p:spTree>
    <p:extLst>
      <p:ext uri="{BB962C8B-B14F-4D97-AF65-F5344CB8AC3E}">
        <p14:creationId xmlns:p14="http://schemas.microsoft.com/office/powerpoint/2010/main" val="3434972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50" y="191010"/>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95</a:t>
            </a:fld>
            <a:endParaRPr lang="el-GR"/>
          </a:p>
        </p:txBody>
      </p:sp>
      <p:grpSp>
        <p:nvGrpSpPr>
          <p:cNvPr id="4" name="Group 3"/>
          <p:cNvGrpSpPr/>
          <p:nvPr/>
        </p:nvGrpSpPr>
        <p:grpSpPr>
          <a:xfrm>
            <a:off x="292118" y="1968048"/>
            <a:ext cx="3439729" cy="3227838"/>
            <a:chOff x="2492375" y="2467063"/>
            <a:chExt cx="3439729" cy="3227838"/>
          </a:xfrm>
        </p:grpSpPr>
        <p:grpSp>
          <p:nvGrpSpPr>
            <p:cNvPr id="5" name="Group 4"/>
            <p:cNvGrpSpPr/>
            <p:nvPr/>
          </p:nvGrpSpPr>
          <p:grpSpPr>
            <a:xfrm>
              <a:off x="2492375" y="2841650"/>
              <a:ext cx="3439729" cy="2483919"/>
              <a:chOff x="2492375" y="2841650"/>
              <a:chExt cx="3439729" cy="2483919"/>
            </a:xfrm>
          </p:grpSpPr>
          <p:sp>
            <p:nvSpPr>
              <p:cNvPr id="11" name="Line 19"/>
              <p:cNvSpPr>
                <a:spLocks noChangeShapeType="1"/>
              </p:cNvSpPr>
              <p:nvPr/>
            </p:nvSpPr>
            <p:spPr bwMode="auto">
              <a:xfrm>
                <a:off x="3460750" y="5186747"/>
                <a:ext cx="1270000" cy="1370"/>
              </a:xfrm>
              <a:prstGeom prst="line">
                <a:avLst/>
              </a:prstGeom>
              <a:noFill/>
              <a:ln w="28575">
                <a:solidFill>
                  <a:schemeClr val="tx1"/>
                </a:solidFill>
                <a:miter lim="800000"/>
                <a:headEnd/>
                <a:tailEnd type="triangle" w="med" len="med"/>
              </a:ln>
            </p:spPr>
            <p:txBody>
              <a:bodyPr/>
              <a:lstStyle/>
              <a:p>
                <a:endParaRPr lang="en-US"/>
              </a:p>
            </p:txBody>
          </p:sp>
          <p:sp>
            <p:nvSpPr>
              <p:cNvPr id="12" name="Line 20"/>
              <p:cNvSpPr>
                <a:spLocks noChangeShapeType="1"/>
              </p:cNvSpPr>
              <p:nvPr/>
            </p:nvSpPr>
            <p:spPr bwMode="auto">
              <a:xfrm flipH="1">
                <a:off x="3143250" y="3542671"/>
                <a:ext cx="1079500" cy="1117971"/>
              </a:xfrm>
              <a:prstGeom prst="line">
                <a:avLst/>
              </a:prstGeom>
              <a:noFill/>
              <a:ln w="28575">
                <a:solidFill>
                  <a:schemeClr val="tx1"/>
                </a:solidFill>
                <a:miter lim="800000"/>
                <a:headEnd/>
                <a:tailEnd type="triangle" w="med" len="med"/>
              </a:ln>
            </p:spPr>
            <p:txBody>
              <a:bodyPr/>
              <a:lstStyle/>
              <a:p>
                <a:endParaRPr lang="en-US"/>
              </a:p>
            </p:txBody>
          </p:sp>
          <p:sp>
            <p:nvSpPr>
              <p:cNvPr id="13" name="Line 21"/>
              <p:cNvSpPr>
                <a:spLocks noChangeShapeType="1"/>
              </p:cNvSpPr>
              <p:nvPr/>
            </p:nvSpPr>
            <p:spPr bwMode="auto">
              <a:xfrm flipH="1" flipV="1">
                <a:off x="2762250" y="4068775"/>
                <a:ext cx="190500" cy="591867"/>
              </a:xfrm>
              <a:prstGeom prst="line">
                <a:avLst/>
              </a:prstGeom>
              <a:noFill/>
              <a:ln w="28575">
                <a:solidFill>
                  <a:schemeClr val="tx1"/>
                </a:solidFill>
                <a:miter lim="800000"/>
                <a:headEnd/>
                <a:tailEnd type="triangle" w="med" len="med"/>
              </a:ln>
            </p:spPr>
            <p:txBody>
              <a:bodyPr/>
              <a:lstStyle/>
              <a:p>
                <a:endParaRPr lang="en-US"/>
              </a:p>
            </p:txBody>
          </p:sp>
          <p:sp>
            <p:nvSpPr>
              <p:cNvPr id="14" name="Line 22"/>
              <p:cNvSpPr>
                <a:spLocks noChangeShapeType="1"/>
              </p:cNvSpPr>
              <p:nvPr/>
            </p:nvSpPr>
            <p:spPr bwMode="auto">
              <a:xfrm flipV="1">
                <a:off x="3143250" y="3213856"/>
                <a:ext cx="952500" cy="263052"/>
              </a:xfrm>
              <a:prstGeom prst="line">
                <a:avLst/>
              </a:prstGeom>
              <a:noFill/>
              <a:ln w="28575">
                <a:solidFill>
                  <a:schemeClr val="tx1"/>
                </a:solidFill>
                <a:miter lim="800000"/>
                <a:headEnd/>
                <a:tailEnd type="triangle" w="med" len="med"/>
              </a:ln>
            </p:spPr>
            <p:txBody>
              <a:bodyPr/>
              <a:lstStyle/>
              <a:p>
                <a:endParaRPr lang="en-US"/>
              </a:p>
            </p:txBody>
          </p:sp>
          <p:sp>
            <p:nvSpPr>
              <p:cNvPr id="15" name="Line 23"/>
              <p:cNvSpPr>
                <a:spLocks noChangeShapeType="1"/>
              </p:cNvSpPr>
              <p:nvPr/>
            </p:nvSpPr>
            <p:spPr bwMode="auto">
              <a:xfrm>
                <a:off x="3079750" y="3805723"/>
                <a:ext cx="2222500" cy="1370"/>
              </a:xfrm>
              <a:prstGeom prst="line">
                <a:avLst/>
              </a:prstGeom>
              <a:noFill/>
              <a:ln w="28575">
                <a:solidFill>
                  <a:schemeClr val="tx1"/>
                </a:solidFill>
                <a:miter lim="800000"/>
                <a:headEnd/>
                <a:tailEnd type="triangle" w="med" len="med"/>
              </a:ln>
            </p:spPr>
            <p:txBody>
              <a:bodyPr/>
              <a:lstStyle/>
              <a:p>
                <a:endParaRPr lang="en-US"/>
              </a:p>
            </p:txBody>
          </p:sp>
          <p:sp>
            <p:nvSpPr>
              <p:cNvPr id="16" name="Line 24"/>
              <p:cNvSpPr>
                <a:spLocks noChangeShapeType="1"/>
              </p:cNvSpPr>
              <p:nvPr/>
            </p:nvSpPr>
            <p:spPr bwMode="auto">
              <a:xfrm flipH="1" flipV="1">
                <a:off x="4730750" y="3213855"/>
                <a:ext cx="635000" cy="394577"/>
              </a:xfrm>
              <a:prstGeom prst="line">
                <a:avLst/>
              </a:prstGeom>
              <a:noFill/>
              <a:ln w="28575">
                <a:solidFill>
                  <a:schemeClr val="tx1"/>
                </a:solidFill>
                <a:miter lim="800000"/>
                <a:headEnd/>
                <a:tailEnd type="triangle" w="med" len="med"/>
              </a:ln>
            </p:spPr>
            <p:txBody>
              <a:bodyPr/>
              <a:lstStyle/>
              <a:p>
                <a:endParaRPr lang="en-US"/>
              </a:p>
            </p:txBody>
          </p:sp>
          <p:sp>
            <p:nvSpPr>
              <p:cNvPr id="17" name="Line 25"/>
              <p:cNvSpPr>
                <a:spLocks noChangeShapeType="1"/>
              </p:cNvSpPr>
              <p:nvPr/>
            </p:nvSpPr>
            <p:spPr bwMode="auto">
              <a:xfrm flipH="1" flipV="1">
                <a:off x="4476750" y="3542671"/>
                <a:ext cx="571500" cy="1249497"/>
              </a:xfrm>
              <a:prstGeom prst="line">
                <a:avLst/>
              </a:prstGeom>
              <a:noFill/>
              <a:ln w="28575">
                <a:solidFill>
                  <a:schemeClr val="tx1"/>
                </a:solidFill>
                <a:miter lim="800000"/>
                <a:headEnd/>
                <a:tailEnd type="triangle" w="med" len="med"/>
              </a:ln>
            </p:spPr>
            <p:txBody>
              <a:bodyPr/>
              <a:lstStyle/>
              <a:p>
                <a:endParaRPr lang="en-US"/>
              </a:p>
            </p:txBody>
          </p:sp>
          <p:sp>
            <p:nvSpPr>
              <p:cNvPr id="18" name="Line 26"/>
              <p:cNvSpPr>
                <a:spLocks noChangeShapeType="1"/>
              </p:cNvSpPr>
              <p:nvPr/>
            </p:nvSpPr>
            <p:spPr bwMode="auto">
              <a:xfrm flipV="1">
                <a:off x="5238750" y="4266065"/>
                <a:ext cx="381000" cy="526104"/>
              </a:xfrm>
              <a:prstGeom prst="line">
                <a:avLst/>
              </a:prstGeom>
              <a:noFill/>
              <a:ln w="28575">
                <a:solidFill>
                  <a:schemeClr val="tx1"/>
                </a:solidFill>
                <a:miter lim="800000"/>
                <a:headEnd/>
                <a:tailEnd type="triangle" w="med" len="med"/>
              </a:ln>
            </p:spPr>
            <p:txBody>
              <a:bodyPr/>
              <a:lstStyle/>
              <a:p>
                <a:endParaRPr lang="en-US"/>
              </a:p>
            </p:txBody>
          </p:sp>
          <p:sp>
            <p:nvSpPr>
              <p:cNvPr id="19" name="Line 27"/>
              <p:cNvSpPr>
                <a:spLocks noChangeShapeType="1"/>
              </p:cNvSpPr>
              <p:nvPr/>
            </p:nvSpPr>
            <p:spPr bwMode="auto">
              <a:xfrm flipH="1" flipV="1">
                <a:off x="3143250" y="4003012"/>
                <a:ext cx="1651000" cy="1052208"/>
              </a:xfrm>
              <a:prstGeom prst="line">
                <a:avLst/>
              </a:prstGeom>
              <a:noFill/>
              <a:ln w="28575">
                <a:solidFill>
                  <a:schemeClr val="tx1"/>
                </a:solidFill>
                <a:miter lim="800000"/>
                <a:headEnd/>
                <a:tailEnd type="triangle" w="med" len="med"/>
              </a:ln>
            </p:spPr>
            <p:txBody>
              <a:bodyPr/>
              <a:lstStyle/>
              <a:p>
                <a:endParaRPr lang="en-US"/>
              </a:p>
            </p:txBody>
          </p:sp>
          <p:sp>
            <p:nvSpPr>
              <p:cNvPr id="20" name="Oval 19"/>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1" name="Oval 20"/>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2" name="Oval 21"/>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3" name="Oval 22"/>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4" name="Oval 23"/>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6" name="TextBox 5"/>
                <p:cNvSpPr txBox="1"/>
                <p:nvPr/>
              </p:nvSpPr>
              <p:spPr>
                <a:xfrm>
                  <a:off x="4150214" y="24670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150214" y="2467063"/>
                  <a:ext cx="478913" cy="369332"/>
                </a:xfrm>
                <a:prstGeom prst="rect">
                  <a:avLst/>
                </a:prstGeom>
                <a:blipFill rotWithShape="0">
                  <a:blip r:embed="rId4"/>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418478" y="31903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418478" y="3190384"/>
                  <a:ext cx="478913" cy="369332"/>
                </a:xfrm>
                <a:prstGeom prst="rect">
                  <a:avLst/>
                </a:prstGeom>
                <a:blipFill rotWithShape="0">
                  <a:blip r:embed="rId5"/>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7"/>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500067" y="292368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500067" y="2923684"/>
                  <a:ext cx="478913" cy="369332"/>
                </a:xfrm>
                <a:prstGeom prst="rect">
                  <a:avLst/>
                </a:prstGeom>
                <a:blipFill rotWithShape="0">
                  <a:blip r:embed="rId8"/>
                  <a:stretch>
                    <a:fillRect/>
                  </a:stretch>
                </a:blipFill>
              </p:spPr>
              <p:txBody>
                <a:bodyPr/>
                <a:lstStyle/>
                <a:p>
                  <a:r>
                    <a:rPr lang="el-GR">
                      <a:noFill/>
                    </a:rPr>
                    <a:t> </a:t>
                  </a:r>
                </a:p>
              </p:txBody>
            </p:sp>
          </mc:Fallback>
        </mc:AlternateContent>
      </p:grpSp>
      <p:graphicFrame>
        <p:nvGraphicFramePr>
          <p:cNvPr id="25" name="Object 24"/>
          <p:cNvGraphicFramePr>
            <a:graphicFrameLocks noChangeAspect="1"/>
          </p:cNvGraphicFramePr>
          <p:nvPr/>
        </p:nvGraphicFramePr>
        <p:xfrm>
          <a:off x="4384675" y="1816100"/>
          <a:ext cx="2101850" cy="1751013"/>
        </p:xfrm>
        <a:graphic>
          <a:graphicData uri="http://schemas.openxmlformats.org/presentationml/2006/ole">
            <mc:AlternateContent xmlns:mc="http://schemas.openxmlformats.org/markup-compatibility/2006">
              <mc:Choice xmlns:v="urn:schemas-microsoft-com:vml" Requires="v">
                <p:oleObj spid="_x0000_s42082" name="Equation" r:id="rId9" imgW="1371600" imgH="1143000" progId="Equation.3">
                  <p:embed/>
                </p:oleObj>
              </mc:Choice>
              <mc:Fallback>
                <p:oleObj name="Equation" r:id="rId9" imgW="1371600" imgH="1143000" progId="Equation.3">
                  <p:embed/>
                  <p:pic>
                    <p:nvPicPr>
                      <p:cNvPr id="0" name=""/>
                      <p:cNvPicPr>
                        <a:picLocks noChangeAspect="1" noChangeArrowheads="1"/>
                      </p:cNvPicPr>
                      <p:nvPr/>
                    </p:nvPicPr>
                    <p:blipFill>
                      <a:blip r:embed="rId10"/>
                      <a:srcRect/>
                      <a:stretch>
                        <a:fillRect/>
                      </a:stretch>
                    </p:blipFill>
                    <p:spPr bwMode="auto">
                      <a:xfrm>
                        <a:off x="4384675" y="1816100"/>
                        <a:ext cx="2101850" cy="1751013"/>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nvGraphicFramePr>
        <p:xfrm>
          <a:off x="6794500" y="1801813"/>
          <a:ext cx="2070100" cy="1693862"/>
        </p:xfrm>
        <a:graphic>
          <a:graphicData uri="http://schemas.openxmlformats.org/presentationml/2006/ole">
            <mc:AlternateContent xmlns:mc="http://schemas.openxmlformats.org/markup-compatibility/2006">
              <mc:Choice xmlns:v="urn:schemas-microsoft-com:vml" Requires="v">
                <p:oleObj spid="_x0000_s42083" name="Equation" r:id="rId11" imgW="1396800" imgH="1143000" progId="Equation.3">
                  <p:embed/>
                </p:oleObj>
              </mc:Choice>
              <mc:Fallback>
                <p:oleObj name="Equation" r:id="rId11" imgW="1396800" imgH="1143000" progId="Equation.3">
                  <p:embed/>
                  <p:pic>
                    <p:nvPicPr>
                      <p:cNvPr id="0" name=""/>
                      <p:cNvPicPr>
                        <a:picLocks noChangeAspect="1" noChangeArrowheads="1"/>
                      </p:cNvPicPr>
                      <p:nvPr/>
                    </p:nvPicPr>
                    <p:blipFill>
                      <a:blip r:embed="rId12"/>
                      <a:srcRect/>
                      <a:stretch>
                        <a:fillRect/>
                      </a:stretch>
                    </p:blipFill>
                    <p:spPr bwMode="auto">
                      <a:xfrm>
                        <a:off x="6794500" y="1801813"/>
                        <a:ext cx="2070100" cy="1693862"/>
                      </a:xfrm>
                      <a:prstGeom prst="rect">
                        <a:avLst/>
                      </a:prstGeom>
                      <a:noFill/>
                      <a:ln>
                        <a:noFill/>
                      </a:ln>
                    </p:spPr>
                  </p:pic>
                </p:oleObj>
              </mc:Fallback>
            </mc:AlternateContent>
          </a:graphicData>
        </a:graphic>
      </p:graphicFrame>
      <p:graphicFrame>
        <p:nvGraphicFramePr>
          <p:cNvPr id="27" name="Object 26"/>
          <p:cNvGraphicFramePr>
            <a:graphicFrameLocks noChangeAspect="1"/>
          </p:cNvGraphicFramePr>
          <p:nvPr/>
        </p:nvGraphicFramePr>
        <p:xfrm>
          <a:off x="3844925" y="3767138"/>
          <a:ext cx="3462338" cy="1752600"/>
        </p:xfrm>
        <a:graphic>
          <a:graphicData uri="http://schemas.openxmlformats.org/presentationml/2006/ole">
            <mc:AlternateContent xmlns:mc="http://schemas.openxmlformats.org/markup-compatibility/2006">
              <mc:Choice xmlns:v="urn:schemas-microsoft-com:vml" Requires="v">
                <p:oleObj spid="_x0000_s42084" name="Equation" r:id="rId13" imgW="2260440" imgH="1143000" progId="Equation.3">
                  <p:embed/>
                </p:oleObj>
              </mc:Choice>
              <mc:Fallback>
                <p:oleObj name="Equation" r:id="rId13" imgW="2260440" imgH="1143000" progId="Equation.3">
                  <p:embed/>
                  <p:pic>
                    <p:nvPicPr>
                      <p:cNvPr id="0" name=""/>
                      <p:cNvPicPr>
                        <a:picLocks noChangeAspect="1" noChangeArrowheads="1"/>
                      </p:cNvPicPr>
                      <p:nvPr/>
                    </p:nvPicPr>
                    <p:blipFill>
                      <a:blip r:embed="rId14"/>
                      <a:srcRect/>
                      <a:stretch>
                        <a:fillRect/>
                      </a:stretch>
                    </p:blipFill>
                    <p:spPr bwMode="auto">
                      <a:xfrm>
                        <a:off x="3844925" y="3767138"/>
                        <a:ext cx="3462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57200" y="5788358"/>
            <a:ext cx="7540529" cy="646331"/>
          </a:xfrm>
          <a:prstGeom prst="rect">
            <a:avLst/>
          </a:prstGeom>
          <a:noFill/>
        </p:spPr>
        <p:txBody>
          <a:bodyPr wrap="square" rtlCol="0">
            <a:spAutoFit/>
          </a:bodyPr>
          <a:lstStyle/>
          <a:p>
            <a:r>
              <a:rPr lang="en-US" dirty="0">
                <a:solidFill>
                  <a:srgbClr val="FF0000"/>
                </a:solidFill>
              </a:rPr>
              <a:t>Probabilistic adjacency matrix </a:t>
            </a:r>
            <a:r>
              <a:rPr lang="en-US" i="1" dirty="0" err="1"/>
              <a:t>P</a:t>
            </a:r>
            <a:r>
              <a:rPr lang="en-US" i="1" baseline="-25000" dirty="0" err="1"/>
              <a:t>ij</a:t>
            </a:r>
            <a:r>
              <a:rPr lang="en-US" dirty="0"/>
              <a:t> the probability of transition from node </a:t>
            </a:r>
            <a:r>
              <a:rPr lang="en-US" i="1" dirty="0">
                <a:solidFill>
                  <a:srgbClr val="0070C0"/>
                </a:solidFill>
              </a:rPr>
              <a:t>i</a:t>
            </a:r>
            <a:r>
              <a:rPr lang="en-US" dirty="0"/>
              <a:t>  to node</a:t>
            </a:r>
            <a:r>
              <a:rPr lang="en-US" i="1" dirty="0"/>
              <a:t> </a:t>
            </a:r>
            <a:r>
              <a:rPr lang="en-US" i="1" dirty="0">
                <a:solidFill>
                  <a:srgbClr val="0070C0"/>
                </a:solidFill>
              </a:rPr>
              <a:t>j</a:t>
            </a:r>
            <a:r>
              <a:rPr lang="en-US" i="1" dirty="0"/>
              <a:t> </a:t>
            </a:r>
            <a:r>
              <a:rPr lang="en-US" dirty="0"/>
              <a:t>where the transition has </a:t>
            </a:r>
            <a:r>
              <a:rPr lang="en-US" i="1" dirty="0">
                <a:solidFill>
                  <a:srgbClr val="0070C0"/>
                </a:solidFill>
              </a:rPr>
              <a:t>length exactly 1</a:t>
            </a:r>
          </a:p>
        </p:txBody>
      </p:sp>
      <p:sp>
        <p:nvSpPr>
          <p:cNvPr id="28" name="Rectangle 27"/>
          <p:cNvSpPr/>
          <p:nvPr/>
        </p:nvSpPr>
        <p:spPr>
          <a:xfrm>
            <a:off x="5508104" y="4826554"/>
            <a:ext cx="432048" cy="2586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3349037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44" y="146963"/>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96</a:t>
            </a:fld>
            <a:endParaRPr lang="el-GR" dirty="0"/>
          </a:p>
        </p:txBody>
      </p:sp>
      <p:grpSp>
        <p:nvGrpSpPr>
          <p:cNvPr id="4" name="Group 3"/>
          <p:cNvGrpSpPr/>
          <p:nvPr/>
        </p:nvGrpSpPr>
        <p:grpSpPr>
          <a:xfrm>
            <a:off x="355843" y="1912452"/>
            <a:ext cx="2136752" cy="2138288"/>
            <a:chOff x="2492375" y="2333216"/>
            <a:chExt cx="3439729" cy="3361685"/>
          </a:xfrm>
        </p:grpSpPr>
        <p:grpSp>
          <p:nvGrpSpPr>
            <p:cNvPr id="5" name="Group 4"/>
            <p:cNvGrpSpPr/>
            <p:nvPr/>
          </p:nvGrpSpPr>
          <p:grpSpPr>
            <a:xfrm>
              <a:off x="2492375" y="2841650"/>
              <a:ext cx="3439729" cy="2483919"/>
              <a:chOff x="2492375" y="2841650"/>
              <a:chExt cx="3439729" cy="2483919"/>
            </a:xfrm>
          </p:grpSpPr>
          <p:sp>
            <p:nvSpPr>
              <p:cNvPr id="11" name="Line 19"/>
              <p:cNvSpPr>
                <a:spLocks noChangeShapeType="1"/>
              </p:cNvSpPr>
              <p:nvPr/>
            </p:nvSpPr>
            <p:spPr bwMode="auto">
              <a:xfrm>
                <a:off x="3460750" y="5186747"/>
                <a:ext cx="1270000" cy="1370"/>
              </a:xfrm>
              <a:prstGeom prst="line">
                <a:avLst/>
              </a:prstGeom>
              <a:noFill/>
              <a:ln w="28575">
                <a:solidFill>
                  <a:schemeClr val="tx1"/>
                </a:solidFill>
                <a:miter lim="800000"/>
                <a:headEnd/>
                <a:tailEnd type="triangle" w="med" len="med"/>
              </a:ln>
            </p:spPr>
            <p:txBody>
              <a:bodyPr/>
              <a:lstStyle/>
              <a:p>
                <a:endParaRPr lang="en-US"/>
              </a:p>
            </p:txBody>
          </p:sp>
          <p:sp>
            <p:nvSpPr>
              <p:cNvPr id="12" name="Line 20"/>
              <p:cNvSpPr>
                <a:spLocks noChangeShapeType="1"/>
              </p:cNvSpPr>
              <p:nvPr/>
            </p:nvSpPr>
            <p:spPr bwMode="auto">
              <a:xfrm flipH="1">
                <a:off x="3143250" y="3542671"/>
                <a:ext cx="1079500" cy="1117971"/>
              </a:xfrm>
              <a:prstGeom prst="line">
                <a:avLst/>
              </a:prstGeom>
              <a:noFill/>
              <a:ln w="28575">
                <a:solidFill>
                  <a:schemeClr val="tx1"/>
                </a:solidFill>
                <a:miter lim="800000"/>
                <a:headEnd/>
                <a:tailEnd type="triangle" w="med" len="med"/>
              </a:ln>
            </p:spPr>
            <p:txBody>
              <a:bodyPr/>
              <a:lstStyle/>
              <a:p>
                <a:endParaRPr lang="en-US"/>
              </a:p>
            </p:txBody>
          </p:sp>
          <p:sp>
            <p:nvSpPr>
              <p:cNvPr id="13" name="Line 21"/>
              <p:cNvSpPr>
                <a:spLocks noChangeShapeType="1"/>
              </p:cNvSpPr>
              <p:nvPr/>
            </p:nvSpPr>
            <p:spPr bwMode="auto">
              <a:xfrm flipH="1" flipV="1">
                <a:off x="2762250" y="4068775"/>
                <a:ext cx="190500" cy="591867"/>
              </a:xfrm>
              <a:prstGeom prst="line">
                <a:avLst/>
              </a:prstGeom>
              <a:noFill/>
              <a:ln w="28575">
                <a:solidFill>
                  <a:schemeClr val="tx1"/>
                </a:solidFill>
                <a:miter lim="800000"/>
                <a:headEnd/>
                <a:tailEnd type="triangle" w="med" len="med"/>
              </a:ln>
            </p:spPr>
            <p:txBody>
              <a:bodyPr/>
              <a:lstStyle/>
              <a:p>
                <a:endParaRPr lang="en-US"/>
              </a:p>
            </p:txBody>
          </p:sp>
          <p:sp>
            <p:nvSpPr>
              <p:cNvPr id="14" name="Line 22"/>
              <p:cNvSpPr>
                <a:spLocks noChangeShapeType="1"/>
              </p:cNvSpPr>
              <p:nvPr/>
            </p:nvSpPr>
            <p:spPr bwMode="auto">
              <a:xfrm flipV="1">
                <a:off x="3143250" y="3213856"/>
                <a:ext cx="952500" cy="263052"/>
              </a:xfrm>
              <a:prstGeom prst="line">
                <a:avLst/>
              </a:prstGeom>
              <a:noFill/>
              <a:ln w="28575">
                <a:solidFill>
                  <a:schemeClr val="tx1"/>
                </a:solidFill>
                <a:miter lim="800000"/>
                <a:headEnd/>
                <a:tailEnd type="triangle" w="med" len="med"/>
              </a:ln>
            </p:spPr>
            <p:txBody>
              <a:bodyPr/>
              <a:lstStyle/>
              <a:p>
                <a:endParaRPr lang="en-US"/>
              </a:p>
            </p:txBody>
          </p:sp>
          <p:sp>
            <p:nvSpPr>
              <p:cNvPr id="15" name="Line 23"/>
              <p:cNvSpPr>
                <a:spLocks noChangeShapeType="1"/>
              </p:cNvSpPr>
              <p:nvPr/>
            </p:nvSpPr>
            <p:spPr bwMode="auto">
              <a:xfrm>
                <a:off x="3079750" y="3805723"/>
                <a:ext cx="2222500" cy="1370"/>
              </a:xfrm>
              <a:prstGeom prst="line">
                <a:avLst/>
              </a:prstGeom>
              <a:noFill/>
              <a:ln w="28575">
                <a:solidFill>
                  <a:schemeClr val="tx1"/>
                </a:solidFill>
                <a:miter lim="800000"/>
                <a:headEnd/>
                <a:tailEnd type="triangle" w="med" len="med"/>
              </a:ln>
            </p:spPr>
            <p:txBody>
              <a:bodyPr/>
              <a:lstStyle/>
              <a:p>
                <a:endParaRPr lang="en-US"/>
              </a:p>
            </p:txBody>
          </p:sp>
          <p:sp>
            <p:nvSpPr>
              <p:cNvPr id="16" name="Line 24"/>
              <p:cNvSpPr>
                <a:spLocks noChangeShapeType="1"/>
              </p:cNvSpPr>
              <p:nvPr/>
            </p:nvSpPr>
            <p:spPr bwMode="auto">
              <a:xfrm flipH="1" flipV="1">
                <a:off x="4730750" y="3213855"/>
                <a:ext cx="635000" cy="394577"/>
              </a:xfrm>
              <a:prstGeom prst="line">
                <a:avLst/>
              </a:prstGeom>
              <a:noFill/>
              <a:ln w="28575">
                <a:solidFill>
                  <a:schemeClr val="tx1"/>
                </a:solidFill>
                <a:miter lim="800000"/>
                <a:headEnd/>
                <a:tailEnd type="triangle" w="med" len="med"/>
              </a:ln>
            </p:spPr>
            <p:txBody>
              <a:bodyPr/>
              <a:lstStyle/>
              <a:p>
                <a:endParaRPr lang="en-US"/>
              </a:p>
            </p:txBody>
          </p:sp>
          <p:sp>
            <p:nvSpPr>
              <p:cNvPr id="17" name="Line 25"/>
              <p:cNvSpPr>
                <a:spLocks noChangeShapeType="1"/>
              </p:cNvSpPr>
              <p:nvPr/>
            </p:nvSpPr>
            <p:spPr bwMode="auto">
              <a:xfrm flipH="1" flipV="1">
                <a:off x="4476750" y="3542671"/>
                <a:ext cx="571500" cy="1249497"/>
              </a:xfrm>
              <a:prstGeom prst="line">
                <a:avLst/>
              </a:prstGeom>
              <a:noFill/>
              <a:ln w="28575">
                <a:solidFill>
                  <a:schemeClr val="tx1"/>
                </a:solidFill>
                <a:miter lim="800000"/>
                <a:headEnd/>
                <a:tailEnd type="triangle" w="med" len="med"/>
              </a:ln>
            </p:spPr>
            <p:txBody>
              <a:bodyPr/>
              <a:lstStyle/>
              <a:p>
                <a:endParaRPr lang="en-US"/>
              </a:p>
            </p:txBody>
          </p:sp>
          <p:sp>
            <p:nvSpPr>
              <p:cNvPr id="18" name="Line 26"/>
              <p:cNvSpPr>
                <a:spLocks noChangeShapeType="1"/>
              </p:cNvSpPr>
              <p:nvPr/>
            </p:nvSpPr>
            <p:spPr bwMode="auto">
              <a:xfrm flipV="1">
                <a:off x="5238750" y="4266065"/>
                <a:ext cx="381000" cy="526104"/>
              </a:xfrm>
              <a:prstGeom prst="line">
                <a:avLst/>
              </a:prstGeom>
              <a:noFill/>
              <a:ln w="28575">
                <a:solidFill>
                  <a:schemeClr val="tx1"/>
                </a:solidFill>
                <a:miter lim="800000"/>
                <a:headEnd/>
                <a:tailEnd type="triangle" w="med" len="med"/>
              </a:ln>
            </p:spPr>
            <p:txBody>
              <a:bodyPr/>
              <a:lstStyle/>
              <a:p>
                <a:endParaRPr lang="en-US"/>
              </a:p>
            </p:txBody>
          </p:sp>
          <p:sp>
            <p:nvSpPr>
              <p:cNvPr id="19" name="Line 27"/>
              <p:cNvSpPr>
                <a:spLocks noChangeShapeType="1"/>
              </p:cNvSpPr>
              <p:nvPr/>
            </p:nvSpPr>
            <p:spPr bwMode="auto">
              <a:xfrm flipH="1" flipV="1">
                <a:off x="3143250" y="4003012"/>
                <a:ext cx="1651000" cy="1052208"/>
              </a:xfrm>
              <a:prstGeom prst="line">
                <a:avLst/>
              </a:prstGeom>
              <a:noFill/>
              <a:ln w="28575">
                <a:solidFill>
                  <a:schemeClr val="tx1"/>
                </a:solidFill>
                <a:miter lim="800000"/>
                <a:headEnd/>
                <a:tailEnd type="triangle" w="med" len="med"/>
              </a:ln>
            </p:spPr>
            <p:txBody>
              <a:bodyPr/>
              <a:lstStyle/>
              <a:p>
                <a:endParaRPr lang="en-US"/>
              </a:p>
            </p:txBody>
          </p:sp>
          <p:sp>
            <p:nvSpPr>
              <p:cNvPr id="20" name="Oval 19"/>
              <p:cNvSpPr/>
              <p:nvPr/>
            </p:nvSpPr>
            <p:spPr>
              <a:xfrm>
                <a:off x="2809875" y="4765892"/>
                <a:ext cx="539750" cy="533400"/>
              </a:xfrm>
              <a:prstGeom prst="ellipse">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1" name="Oval 20"/>
              <p:cNvSpPr/>
              <p:nvPr/>
            </p:nvSpPr>
            <p:spPr>
              <a:xfrm>
                <a:off x="2492375" y="3375050"/>
                <a:ext cx="539750" cy="533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2" name="Oval 21"/>
              <p:cNvSpPr/>
              <p:nvPr/>
            </p:nvSpPr>
            <p:spPr>
              <a:xfrm>
                <a:off x="4144798" y="2841650"/>
                <a:ext cx="539750" cy="533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3" name="Oval 22"/>
              <p:cNvSpPr/>
              <p:nvPr/>
            </p:nvSpPr>
            <p:spPr>
              <a:xfrm>
                <a:off x="5392354" y="3641750"/>
                <a:ext cx="539750" cy="533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sp>
            <p:nvSpPr>
              <p:cNvPr id="24" name="Oval 23"/>
              <p:cNvSpPr/>
              <p:nvPr/>
            </p:nvSpPr>
            <p:spPr>
              <a:xfrm>
                <a:off x="4852604" y="4792169"/>
                <a:ext cx="539750" cy="533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3399"/>
                  </a:solidFill>
                </a:endParaRPr>
              </a:p>
            </p:txBody>
          </p:sp>
        </p:grpSp>
        <mc:AlternateContent xmlns:mc="http://schemas.openxmlformats.org/markup-compatibility/2006" xmlns:a14="http://schemas.microsoft.com/office/drawing/2010/main">
          <mc:Choice Requires="a14">
            <p:sp>
              <p:nvSpPr>
                <p:cNvPr id="6" name="TextBox 5"/>
                <p:cNvSpPr txBox="1"/>
                <p:nvPr/>
              </p:nvSpPr>
              <p:spPr>
                <a:xfrm>
                  <a:off x="4168229" y="2333216"/>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2</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4168229" y="2333216"/>
                  <a:ext cx="478913" cy="369332"/>
                </a:xfrm>
                <a:prstGeom prst="rect">
                  <a:avLst/>
                </a:prstGeom>
                <a:blipFill rotWithShape="0">
                  <a:blip r:embed="rId4"/>
                  <a:stretch>
                    <a:fillRect r="-26531"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452218" y="3098094"/>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3</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452218" y="3098094"/>
                  <a:ext cx="478913" cy="369332"/>
                </a:xfrm>
                <a:prstGeom prst="rect">
                  <a:avLst/>
                </a:prstGeom>
                <a:blipFill rotWithShape="0">
                  <a:blip r:embed="rId5"/>
                  <a:stretch>
                    <a:fillRect r="-24490"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885778"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4</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85778" y="5325569"/>
                  <a:ext cx="478913" cy="369332"/>
                </a:xfrm>
                <a:prstGeom prst="rect">
                  <a:avLst/>
                </a:prstGeom>
                <a:blipFill rotWithShape="0">
                  <a:blip r:embed="rId6"/>
                  <a:stretch>
                    <a:fillRect r="-22449"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09875" y="5325569"/>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5</m:t>
                            </m:r>
                          </m:sub>
                        </m:sSub>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809875" y="5325569"/>
                  <a:ext cx="478913" cy="369332"/>
                </a:xfrm>
                <a:prstGeom prst="rect">
                  <a:avLst/>
                </a:prstGeom>
                <a:blipFill rotWithShape="0">
                  <a:blip r:embed="rId7"/>
                  <a:stretch>
                    <a:fillRect r="-26531" b="-5789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573349" y="2791263"/>
                  <a:ext cx="4789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1</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2573349" y="2791263"/>
                  <a:ext cx="478913" cy="369332"/>
                </a:xfrm>
                <a:prstGeom prst="rect">
                  <a:avLst/>
                </a:prstGeom>
                <a:blipFill rotWithShape="0">
                  <a:blip r:embed="rId8"/>
                  <a:stretch>
                    <a:fillRect r="-25000" b="-57895"/>
                  </a:stretch>
                </a:blipFill>
              </p:spPr>
              <p:txBody>
                <a:bodyPr/>
                <a:lstStyle/>
                <a:p>
                  <a:r>
                    <a:rPr lang="el-GR">
                      <a:noFill/>
                    </a:rPr>
                    <a:t> </a:t>
                  </a:r>
                </a:p>
              </p:txBody>
            </p:sp>
          </mc:Fallback>
        </mc:AlternateContent>
      </p:grpSp>
      <p:graphicFrame>
        <p:nvGraphicFramePr>
          <p:cNvPr id="30" name="Object 29"/>
          <p:cNvGraphicFramePr>
            <a:graphicFrameLocks noChangeAspect="1"/>
          </p:cNvGraphicFramePr>
          <p:nvPr/>
        </p:nvGraphicFramePr>
        <p:xfrm>
          <a:off x="2824163" y="1847850"/>
          <a:ext cx="6010275" cy="1752600"/>
        </p:xfrm>
        <a:graphic>
          <a:graphicData uri="http://schemas.openxmlformats.org/presentationml/2006/ole">
            <mc:AlternateContent xmlns:mc="http://schemas.openxmlformats.org/markup-compatibility/2006">
              <mc:Choice xmlns:v="urn:schemas-microsoft-com:vml" Requires="v">
                <p:oleObj spid="_x0000_s43074" name="Equation" r:id="rId9" imgW="3924000" imgH="1143000" progId="Equation.3">
                  <p:embed/>
                </p:oleObj>
              </mc:Choice>
              <mc:Fallback>
                <p:oleObj name="Equation" r:id="rId9" imgW="3924000" imgH="1143000" progId="Equation.3">
                  <p:embed/>
                  <p:pic>
                    <p:nvPicPr>
                      <p:cNvPr id="0" name=""/>
                      <p:cNvPicPr>
                        <a:picLocks noChangeAspect="1" noChangeArrowheads="1"/>
                      </p:cNvPicPr>
                      <p:nvPr/>
                    </p:nvPicPr>
                    <p:blipFill>
                      <a:blip r:embed="rId10"/>
                      <a:srcRect/>
                      <a:stretch>
                        <a:fillRect/>
                      </a:stretch>
                    </p:blipFill>
                    <p:spPr bwMode="auto">
                      <a:xfrm>
                        <a:off x="2824163" y="1847850"/>
                        <a:ext cx="6010275" cy="1752600"/>
                      </a:xfrm>
                      <a:prstGeom prst="rect">
                        <a:avLst/>
                      </a:prstGeom>
                      <a:noFill/>
                      <a:ln>
                        <a:noFill/>
                      </a:ln>
                    </p:spPr>
                  </p:pic>
                </p:oleObj>
              </mc:Fallback>
            </mc:AlternateContent>
          </a:graphicData>
        </a:graphic>
      </p:graphicFrame>
      <p:sp>
        <p:nvSpPr>
          <p:cNvPr id="31" name="Rectangle 30"/>
          <p:cNvSpPr/>
          <p:nvPr/>
        </p:nvSpPr>
        <p:spPr>
          <a:xfrm>
            <a:off x="7956376" y="1768026"/>
            <a:ext cx="432048" cy="19356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965827" y="2208517"/>
            <a:ext cx="2376264" cy="3346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987824" y="3746912"/>
            <a:ext cx="3024336" cy="646331"/>
          </a:xfrm>
          <a:prstGeom prst="rect">
            <a:avLst/>
          </a:prstGeom>
          <a:noFill/>
        </p:spPr>
        <p:txBody>
          <a:bodyPr wrap="square" rtlCol="0">
            <a:spAutoFit/>
          </a:bodyPr>
          <a:lstStyle/>
          <a:p>
            <a:r>
              <a:rPr lang="en-US" dirty="0"/>
              <a:t>Nodes reachable in 1-step </a:t>
            </a:r>
            <a:r>
              <a:rPr lang="en-US" b="1" dirty="0">
                <a:solidFill>
                  <a:srgbClr val="FF0000"/>
                </a:solidFill>
              </a:rPr>
              <a:t>from node 2</a:t>
            </a:r>
          </a:p>
        </p:txBody>
      </p:sp>
      <p:sp>
        <p:nvSpPr>
          <p:cNvPr id="34" name="TextBox 33"/>
          <p:cNvSpPr txBox="1"/>
          <p:nvPr/>
        </p:nvSpPr>
        <p:spPr>
          <a:xfrm>
            <a:off x="6022504" y="3850372"/>
            <a:ext cx="2664296" cy="646331"/>
          </a:xfrm>
          <a:prstGeom prst="rect">
            <a:avLst/>
          </a:prstGeom>
          <a:noFill/>
        </p:spPr>
        <p:txBody>
          <a:bodyPr wrap="square" rtlCol="0">
            <a:spAutoFit/>
          </a:bodyPr>
          <a:lstStyle/>
          <a:p>
            <a:r>
              <a:rPr lang="en-US" dirty="0"/>
              <a:t>Nodes that reach </a:t>
            </a:r>
            <a:r>
              <a:rPr lang="en-US" b="1" dirty="0">
                <a:solidFill>
                  <a:srgbClr val="00B050"/>
                </a:solidFill>
              </a:rPr>
              <a:t>node 4</a:t>
            </a:r>
            <a:r>
              <a:rPr lang="en-US" dirty="0"/>
              <a:t> in one step </a:t>
            </a:r>
          </a:p>
        </p:txBody>
      </p:sp>
      <p:graphicFrame>
        <p:nvGraphicFramePr>
          <p:cNvPr id="35" name="Object 34"/>
          <p:cNvGraphicFramePr>
            <a:graphicFrameLocks noChangeAspect="1"/>
          </p:cNvGraphicFramePr>
          <p:nvPr/>
        </p:nvGraphicFramePr>
        <p:xfrm>
          <a:off x="750888" y="4797425"/>
          <a:ext cx="3287712" cy="1752600"/>
        </p:xfrm>
        <a:graphic>
          <a:graphicData uri="http://schemas.openxmlformats.org/presentationml/2006/ole">
            <mc:AlternateContent xmlns:mc="http://schemas.openxmlformats.org/markup-compatibility/2006">
              <mc:Choice xmlns:v="urn:schemas-microsoft-com:vml" Requires="v">
                <p:oleObj spid="_x0000_s43075" name="Equation" r:id="rId11" imgW="2145960" imgH="1143000" progId="Equation.3">
                  <p:embed/>
                </p:oleObj>
              </mc:Choice>
              <mc:Fallback>
                <p:oleObj name="Equation" r:id="rId11" imgW="2145960" imgH="1143000" progId="Equation.3">
                  <p:embed/>
                  <p:pic>
                    <p:nvPicPr>
                      <p:cNvPr id="0" name=""/>
                      <p:cNvPicPr>
                        <a:picLocks noChangeAspect="1" noChangeArrowheads="1"/>
                      </p:cNvPicPr>
                      <p:nvPr/>
                    </p:nvPicPr>
                    <p:blipFill>
                      <a:blip r:embed="rId12"/>
                      <a:srcRect/>
                      <a:stretch>
                        <a:fillRect/>
                      </a:stretch>
                    </p:blipFill>
                    <p:spPr bwMode="auto">
                      <a:xfrm>
                        <a:off x="750888" y="4797425"/>
                        <a:ext cx="32877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7" name="TextBox 36"/>
              <p:cNvSpPr txBox="1"/>
              <p:nvPr/>
            </p:nvSpPr>
            <p:spPr>
              <a:xfrm>
                <a:off x="4355976" y="5157192"/>
                <a:ext cx="3528392" cy="990143"/>
              </a:xfrm>
              <a:prstGeom prst="rect">
                <a:avLst/>
              </a:prstGeom>
              <a:noFill/>
            </p:spPr>
            <p:txBody>
              <a:bodyPr wrap="square"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𝑃</m:t>
                        </m:r>
                      </m:e>
                      <m:sub>
                        <m:r>
                          <a:rPr lang="en-US" b="0" i="1" smtClean="0">
                            <a:latin typeface="Cambria Math" panose="02040503050406030204" pitchFamily="18" charset="0"/>
                          </a:rPr>
                          <m:t>𝑖𝑗</m:t>
                        </m:r>
                      </m:sub>
                      <m:sup>
                        <m:r>
                          <a:rPr lang="en-US" b="0" i="1" smtClean="0">
                            <a:latin typeface="Cambria Math" panose="02040503050406030204" pitchFamily="18" charset="0"/>
                          </a:rPr>
                          <m:t>2</m:t>
                        </m:r>
                      </m:sup>
                    </m:sSubSup>
                  </m:oMath>
                </a14:m>
                <a:r>
                  <a:rPr lang="en-US" dirty="0"/>
                  <a:t> the probability of transition  form node</a:t>
                </a:r>
                <a:r>
                  <a:rPr lang="en-US" i="1" dirty="0"/>
                  <a:t> </a:t>
                </a:r>
                <a:r>
                  <a:rPr lang="en-US" i="1" dirty="0">
                    <a:solidFill>
                      <a:srgbClr val="0070C0"/>
                    </a:solidFill>
                  </a:rPr>
                  <a:t>i</a:t>
                </a:r>
                <a:r>
                  <a:rPr lang="en-US" i="1" dirty="0"/>
                  <a:t> </a:t>
                </a:r>
                <a:r>
                  <a:rPr lang="en-US" dirty="0"/>
                  <a:t>from node </a:t>
                </a:r>
                <a:r>
                  <a:rPr lang="en-US" i="1" dirty="0">
                    <a:solidFill>
                      <a:srgbClr val="0070C0"/>
                    </a:solidFill>
                  </a:rPr>
                  <a:t>j</a:t>
                </a:r>
                <a:r>
                  <a:rPr lang="en-US" i="1" dirty="0"/>
                  <a:t> </a:t>
                </a:r>
                <a:r>
                  <a:rPr lang="en-US" dirty="0"/>
                  <a:t>when the transition has </a:t>
                </a:r>
                <a:r>
                  <a:rPr lang="en-US" i="1" dirty="0">
                    <a:solidFill>
                      <a:srgbClr val="0070C0"/>
                    </a:solidFill>
                  </a:rPr>
                  <a:t>length exactly 2</a:t>
                </a:r>
              </a:p>
            </p:txBody>
          </p:sp>
        </mc:Choice>
        <mc:Fallback xmlns="">
          <p:sp>
            <p:nvSpPr>
              <p:cNvPr id="37" name="TextBox 36"/>
              <p:cNvSpPr txBox="1">
                <a:spLocks noRot="1" noChangeAspect="1" noMove="1" noResize="1" noEditPoints="1" noAdjustHandles="1" noChangeArrowheads="1" noChangeShapeType="1" noTextEdit="1"/>
              </p:cNvSpPr>
              <p:nvPr/>
            </p:nvSpPr>
            <p:spPr>
              <a:xfrm>
                <a:off x="4355976" y="5157192"/>
                <a:ext cx="3528392" cy="990143"/>
              </a:xfrm>
              <a:prstGeom prst="rect">
                <a:avLst/>
              </a:prstGeom>
              <a:blipFill rotWithShape="0">
                <a:blip r:embed="rId13"/>
                <a:stretch>
                  <a:fillRect l="-1557" t="-1852" b="-7407"/>
                </a:stretch>
              </a:blipFill>
            </p:spPr>
            <p:txBody>
              <a:bodyPr/>
              <a:lstStyle/>
              <a:p>
                <a:r>
                  <a:rPr lang="el-GR">
                    <a:noFill/>
                  </a:rPr>
                  <a:t> </a:t>
                </a:r>
              </a:p>
            </p:txBody>
          </p:sp>
        </mc:Fallback>
      </mc:AlternateContent>
      <p:sp>
        <p:nvSpPr>
          <p:cNvPr id="38" name="Rectangle 37"/>
          <p:cNvSpPr/>
          <p:nvPr/>
        </p:nvSpPr>
        <p:spPr>
          <a:xfrm>
            <a:off x="2987824" y="5157192"/>
            <a:ext cx="504056" cy="323165"/>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2386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52" y="0"/>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97</a:t>
            </a:fld>
            <a:endParaRPr lang="el-GR" dirty="0"/>
          </a:p>
        </p:txBody>
      </p:sp>
      <mc:AlternateContent xmlns:mc="http://schemas.openxmlformats.org/markup-compatibility/2006" xmlns:a14="http://schemas.microsoft.com/office/drawing/2010/main">
        <mc:Choice Requires="a14">
          <p:sp>
            <p:nvSpPr>
              <p:cNvPr id="26" name="TextBox 25"/>
              <p:cNvSpPr txBox="1"/>
              <p:nvPr/>
            </p:nvSpPr>
            <p:spPr>
              <a:xfrm>
                <a:off x="421784" y="933348"/>
                <a:ext cx="8046085" cy="1090555"/>
              </a:xfrm>
              <a:prstGeom prst="rect">
                <a:avLst/>
              </a:prstGeom>
              <a:noFill/>
            </p:spPr>
            <p:txBody>
              <a:bodyPr wrap="square" rtlCol="0">
                <a:spAutoFit/>
              </a:bodyPr>
              <a:lstStyle/>
              <a:p>
                <a14:m>
                  <m:oMath xmlns:m="http://schemas.openxmlformats.org/officeDocument/2006/math">
                    <m:sSubSup>
                      <m:sSubSupPr>
                        <m:ctrlPr>
                          <a:rPr lang="en-US" sz="3200" i="1" smtClean="0">
                            <a:latin typeface="Cambria Math" panose="02040503050406030204" pitchFamily="18" charset="0"/>
                          </a:rPr>
                        </m:ctrlPr>
                      </m:sSubSupPr>
                      <m:e>
                        <m:r>
                          <a:rPr lang="en-US" sz="3200" b="0" i="1" smtClean="0">
                            <a:latin typeface="Cambria Math" panose="02040503050406030204" pitchFamily="18" charset="0"/>
                          </a:rPr>
                          <m:t>𝑃</m:t>
                        </m:r>
                      </m:e>
                      <m:sub>
                        <m:r>
                          <a:rPr lang="en-US" sz="3200" b="0" i="1" smtClean="0">
                            <a:solidFill>
                              <a:schemeClr val="tx2">
                                <a:lumMod val="60000"/>
                                <a:lumOff val="40000"/>
                              </a:schemeClr>
                            </a:solidFill>
                            <a:latin typeface="Cambria Math" panose="02040503050406030204" pitchFamily="18" charset="0"/>
                          </a:rPr>
                          <m:t>𝑖𝑗</m:t>
                        </m:r>
                      </m:sub>
                      <m:sup>
                        <m:r>
                          <a:rPr lang="en-US" sz="3200" b="0" i="1" smtClean="0">
                            <a:solidFill>
                              <a:srgbClr val="FF0000"/>
                            </a:solidFill>
                            <a:latin typeface="Cambria Math" panose="02040503050406030204" pitchFamily="18" charset="0"/>
                          </a:rPr>
                          <m:t>𝑘</m:t>
                        </m:r>
                      </m:sup>
                    </m:sSubSup>
                  </m:oMath>
                </a14:m>
                <a:r>
                  <a:rPr lang="en-US" dirty="0"/>
                  <a:t>:  </a:t>
                </a:r>
                <a:r>
                  <a:rPr lang="en-US" sz="2400" dirty="0"/>
                  <a:t>Transition probability from node </a:t>
                </a:r>
                <a:r>
                  <a:rPr lang="en-US" sz="2400" i="1" dirty="0">
                    <a:solidFill>
                      <a:schemeClr val="tx2">
                        <a:lumMod val="60000"/>
                        <a:lumOff val="40000"/>
                      </a:schemeClr>
                    </a:solidFill>
                  </a:rPr>
                  <a:t>i</a:t>
                </a:r>
                <a:r>
                  <a:rPr lang="en-US" sz="2400" dirty="0"/>
                  <a:t> to node </a:t>
                </a:r>
                <a:r>
                  <a:rPr lang="en-US" sz="2400" i="1" dirty="0">
                    <a:solidFill>
                      <a:schemeClr val="tx2">
                        <a:lumMod val="60000"/>
                        <a:lumOff val="40000"/>
                      </a:schemeClr>
                    </a:solidFill>
                  </a:rPr>
                  <a:t>j</a:t>
                </a:r>
                <a:r>
                  <a:rPr lang="en-US" sz="2400" dirty="0"/>
                  <a:t> where the transition consists of </a:t>
                </a:r>
                <a:r>
                  <a:rPr lang="en-US" sz="2400" b="1" dirty="0">
                    <a:solidFill>
                      <a:srgbClr val="FF0000"/>
                    </a:solidFill>
                  </a:rPr>
                  <a:t>exactly</a:t>
                </a:r>
                <a:r>
                  <a:rPr lang="en-US" sz="2400" dirty="0">
                    <a:solidFill>
                      <a:srgbClr val="FF0000"/>
                    </a:solidFill>
                  </a:rPr>
                  <a:t> </a:t>
                </a:r>
                <a:r>
                  <a:rPr lang="en-US" sz="2400" i="1" dirty="0">
                    <a:solidFill>
                      <a:srgbClr val="FF0000"/>
                    </a:solidFill>
                  </a:rPr>
                  <a:t>k </a:t>
                </a:r>
                <a:r>
                  <a:rPr lang="en-US" sz="2400" dirty="0">
                    <a:solidFill>
                      <a:srgbClr val="FF0000"/>
                    </a:solidFill>
                  </a:rPr>
                  <a:t>steps</a:t>
                </a:r>
              </a:p>
            </p:txBody>
          </p:sp>
        </mc:Choice>
        <mc:Fallback xmlns="">
          <p:sp>
            <p:nvSpPr>
              <p:cNvPr id="26" name="TextBox 25"/>
              <p:cNvSpPr txBox="1">
                <a:spLocks noRot="1" noChangeAspect="1" noMove="1" noResize="1" noEditPoints="1" noAdjustHandles="1" noChangeArrowheads="1" noChangeShapeType="1" noTextEdit="1"/>
              </p:cNvSpPr>
              <p:nvPr/>
            </p:nvSpPr>
            <p:spPr>
              <a:xfrm>
                <a:off x="421784" y="933348"/>
                <a:ext cx="8046085" cy="1090555"/>
              </a:xfrm>
              <a:prstGeom prst="rect">
                <a:avLst/>
              </a:prstGeom>
              <a:blipFill rotWithShape="0">
                <a:blip r:embed="rId3"/>
                <a:stretch>
                  <a:fillRect l="-1136" b="-7821"/>
                </a:stretch>
              </a:blipFill>
            </p:spPr>
            <p:txBody>
              <a:bodyPr/>
              <a:lstStyle/>
              <a:p>
                <a:r>
                  <a:rPr lang="el-GR">
                    <a:noFill/>
                  </a:rPr>
                  <a:t> </a:t>
                </a:r>
              </a:p>
            </p:txBody>
          </p:sp>
        </mc:Fallback>
      </mc:AlternateContent>
      <p:sp>
        <p:nvSpPr>
          <p:cNvPr id="9" name="Content Placeholder 2"/>
          <p:cNvSpPr txBox="1">
            <a:spLocks/>
          </p:cNvSpPr>
          <p:nvPr/>
        </p:nvSpPr>
        <p:spPr>
          <a:xfrm>
            <a:off x="296576" y="4581128"/>
            <a:ext cx="7546979" cy="10801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CA" sz="2400" dirty="0">
                <a:solidFill>
                  <a:schemeClr val="accent2">
                    <a:lumMod val="75000"/>
                  </a:schemeClr>
                </a:solidFill>
              </a:rPr>
              <a:t>Basic idea:</a:t>
            </a:r>
            <a:endParaRPr lang="en-CA" sz="2400" dirty="0"/>
          </a:p>
          <a:p>
            <a:r>
              <a:rPr lang="en-CA" sz="2400" dirty="0"/>
              <a:t>Train </a:t>
            </a:r>
            <a:r>
              <a:rPr lang="en-CA" sz="2400" dirty="0" err="1"/>
              <a:t>embeddings</a:t>
            </a:r>
            <a:r>
              <a:rPr lang="en-CA" sz="2400" dirty="0"/>
              <a:t> to predict </a:t>
            </a:r>
            <a:r>
              <a:rPr lang="en-CA" sz="2400" i="1" dirty="0"/>
              <a:t>k</a:t>
            </a:r>
            <a:r>
              <a:rPr lang="en-CA" sz="2400" dirty="0"/>
              <a:t>-hop neighbors.</a:t>
            </a:r>
          </a:p>
          <a:p>
            <a:r>
              <a:rPr lang="en-CA" sz="2400" dirty="0"/>
              <a:t>Approach based on </a:t>
            </a:r>
            <a:r>
              <a:rPr lang="en-CA" sz="2400" dirty="0" err="1"/>
              <a:t>skipgrams</a:t>
            </a:r>
            <a:endParaRPr lang="en-CA" sz="2400" dirty="0"/>
          </a:p>
        </p:txBody>
      </p:sp>
      <mc:AlternateContent xmlns:mc="http://schemas.openxmlformats.org/markup-compatibility/2006" xmlns:a14="http://schemas.microsoft.com/office/drawing/2010/main">
        <mc:Choice Requires="a14">
          <p:sp>
            <p:nvSpPr>
              <p:cNvPr id="11" name="TextBox 10"/>
              <p:cNvSpPr txBox="1"/>
              <p:nvPr/>
            </p:nvSpPr>
            <p:spPr>
              <a:xfrm>
                <a:off x="611560" y="2733363"/>
                <a:ext cx="8150513" cy="836319"/>
              </a:xfrm>
              <a:prstGeom prst="rect">
                <a:avLst/>
              </a:prstGeom>
              <a:noFill/>
            </p:spPr>
            <p:txBody>
              <a:bodyPr wrap="square" rtlCol="0">
                <a:spAutoFit/>
              </a:bodyPr>
              <a:lstStyle/>
              <a:p>
                <a14:m>
                  <m:oMath xmlns:m="http://schemas.openxmlformats.org/officeDocument/2006/math">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a:rPr>
                          <m:t>𝐿</m:t>
                        </m:r>
                      </m:e>
                      <m:sub>
                        <m:r>
                          <a:rPr lang="en-US" sz="4000" b="0" i="1" smtClean="0">
                            <a:solidFill>
                              <a:schemeClr val="tx1"/>
                            </a:solidFill>
                            <a:latin typeface="Cambria Math"/>
                          </a:rPr>
                          <m:t>𝑘</m:t>
                        </m:r>
                      </m:sub>
                    </m:sSub>
                    <m:r>
                      <a:rPr lang="en-US" sz="4000" b="0" i="1" smtClean="0">
                        <a:solidFill>
                          <a:schemeClr val="tx1"/>
                        </a:solidFill>
                        <a:latin typeface="Cambria Math"/>
                      </a:rPr>
                      <m:t> = </m:t>
                    </m:r>
                    <m:nary>
                      <m:naryPr>
                        <m:chr m:val="∑"/>
                        <m:supHide m:val="on"/>
                        <m:ctrlPr>
                          <a:rPr lang="en-US" sz="4000" i="1" smtClean="0">
                            <a:solidFill>
                              <a:schemeClr val="tx1"/>
                            </a:solidFill>
                            <a:latin typeface="Cambria Math" panose="02040503050406030204" pitchFamily="18" charset="0"/>
                          </a:rPr>
                        </m:ctrlPr>
                      </m:naryPr>
                      <m:sub>
                        <m:d>
                          <m:dPr>
                            <m:ctrlPr>
                              <a:rPr lang="en-US" sz="4000" b="0" i="1" smtClean="0">
                                <a:solidFill>
                                  <a:schemeClr val="tx1"/>
                                </a:solidFill>
                                <a:latin typeface="Cambria Math" panose="02040503050406030204" pitchFamily="18" charset="0"/>
                              </a:rPr>
                            </m:ctrlPr>
                          </m:dPr>
                          <m:e>
                            <m:r>
                              <m:rPr>
                                <m:brk m:alnAt="7"/>
                              </m:rPr>
                              <a:rPr lang="en-US" sz="4000" b="0" i="1" smtClean="0">
                                <a:solidFill>
                                  <a:schemeClr val="tx1"/>
                                </a:solidFill>
                                <a:latin typeface="Cambria Math"/>
                              </a:rPr>
                              <m:t>𝑖</m:t>
                            </m:r>
                            <m:r>
                              <a:rPr lang="en-US" sz="4000" b="0" i="1" smtClean="0">
                                <a:solidFill>
                                  <a:schemeClr val="tx1"/>
                                </a:solidFill>
                                <a:latin typeface="Cambria Math"/>
                              </a:rPr>
                              <m:t>, </m:t>
                            </m:r>
                            <m:r>
                              <a:rPr lang="en-US" sz="4000" b="0" i="1" smtClean="0">
                                <a:solidFill>
                                  <a:schemeClr val="tx1"/>
                                </a:solidFill>
                                <a:latin typeface="Cambria Math"/>
                              </a:rPr>
                              <m:t>𝑗</m:t>
                            </m:r>
                          </m:e>
                        </m:d>
                        <m:r>
                          <m:rPr>
                            <m:brk m:alnAt="7"/>
                          </m:rPr>
                          <a:rPr lang="en-US" sz="4000" b="0" i="1" smtClean="0">
                            <a:solidFill>
                              <a:schemeClr val="tx1"/>
                            </a:solidFill>
                            <a:latin typeface="Cambria Math"/>
                          </a:rPr>
                          <m:t> </m:t>
                        </m:r>
                        <m:r>
                          <a:rPr lang="en-US" sz="4000" b="0" i="1" smtClean="0">
                            <a:solidFill>
                              <a:schemeClr val="tx1"/>
                            </a:solidFill>
                            <a:latin typeface="Cambria Math"/>
                          </a:rPr>
                          <m:t> </m:t>
                        </m:r>
                        <m:r>
                          <a:rPr lang="en-US" sz="4000" b="0" i="1" smtClean="0">
                            <a:solidFill>
                              <a:schemeClr val="tx1"/>
                            </a:solidFill>
                            <a:latin typeface="Cambria Math"/>
                            <a:ea typeface="Cambria Math"/>
                          </a:rPr>
                          <m:t>∈  </m:t>
                        </m:r>
                        <m:r>
                          <a:rPr lang="en-US" sz="4000" b="0" i="1" smtClean="0">
                            <a:solidFill>
                              <a:schemeClr val="tx1"/>
                            </a:solidFill>
                            <a:latin typeface="Cambria Math"/>
                            <a:ea typeface="Cambria Math"/>
                          </a:rPr>
                          <m:t>𝑉</m:t>
                        </m:r>
                        <m:r>
                          <a:rPr lang="en-US" sz="4000" b="0" i="1" smtClean="0">
                            <a:solidFill>
                              <a:schemeClr val="tx1"/>
                            </a:solidFill>
                            <a:latin typeface="Cambria Math"/>
                            <a:ea typeface="Cambria Math"/>
                          </a:rPr>
                          <m:t> </m:t>
                        </m:r>
                        <m:r>
                          <a:rPr lang="en-US" sz="4000" b="0" i="1" smtClean="0">
                            <a:solidFill>
                              <a:schemeClr val="tx1"/>
                            </a:solidFill>
                            <a:latin typeface="Cambria Math"/>
                            <a:ea typeface="Cambria Math"/>
                          </a:rPr>
                          <m:t>𝑥</m:t>
                        </m:r>
                        <m:r>
                          <a:rPr lang="en-US" sz="4000" b="0" i="1" smtClean="0">
                            <a:solidFill>
                              <a:schemeClr val="tx1"/>
                            </a:solidFill>
                            <a:latin typeface="Cambria Math"/>
                            <a:ea typeface="Cambria Math"/>
                          </a:rPr>
                          <m:t>  </m:t>
                        </m:r>
                        <m:r>
                          <a:rPr lang="en-US" sz="4000" b="0" i="1" smtClean="0">
                            <a:solidFill>
                              <a:schemeClr val="tx1"/>
                            </a:solidFill>
                            <a:latin typeface="Cambria Math"/>
                            <a:ea typeface="Cambria Math"/>
                          </a:rPr>
                          <m:t>𝑉</m:t>
                        </m:r>
                        <m:r>
                          <a:rPr lang="en-US" sz="4000" b="0" i="1" smtClean="0">
                            <a:solidFill>
                              <a:schemeClr val="tx1"/>
                            </a:solidFill>
                            <a:latin typeface="Cambria Math"/>
                            <a:ea typeface="Cambria Math"/>
                          </a:rPr>
                          <m:t> </m:t>
                        </m:r>
                      </m:sub>
                      <m:sup/>
                      <m:e>
                        <m:r>
                          <a:rPr lang="en-US" sz="4000" b="0" i="1" smtClean="0">
                            <a:solidFill>
                              <a:schemeClr val="tx1"/>
                            </a:solidFill>
                            <a:latin typeface="Cambria Math"/>
                          </a:rPr>
                          <m:t>||</m:t>
                        </m:r>
                        <m:sSubSup>
                          <m:sSubSupPr>
                            <m:ctrlPr>
                              <a:rPr lang="en-US" sz="4000" i="1" smtClean="0">
                                <a:solidFill>
                                  <a:srgbClr val="FF0000"/>
                                </a:solidFill>
                                <a:latin typeface="Cambria Math" panose="02040503050406030204" pitchFamily="18" charset="0"/>
                              </a:rPr>
                            </m:ctrlPr>
                          </m:sSubSupPr>
                          <m:e>
                            <m:r>
                              <a:rPr lang="en-US" sz="4000" b="0" i="1" smtClean="0">
                                <a:solidFill>
                                  <a:srgbClr val="FF0000"/>
                                </a:solidFill>
                                <a:latin typeface="Cambria Math" panose="02040503050406030204" pitchFamily="18" charset="0"/>
                              </a:rPr>
                              <m:t>𝑃</m:t>
                            </m:r>
                          </m:e>
                          <m:sub>
                            <m:r>
                              <a:rPr lang="en-US" sz="4000" i="1">
                                <a:solidFill>
                                  <a:srgbClr val="FF0000"/>
                                </a:solidFill>
                                <a:latin typeface="Cambria Math" panose="02040503050406030204" pitchFamily="18" charset="0"/>
                              </a:rPr>
                              <m:t>𝑖𝑗</m:t>
                            </m:r>
                          </m:sub>
                          <m:sup>
                            <m:r>
                              <a:rPr lang="en-US" sz="4000" i="1">
                                <a:solidFill>
                                  <a:srgbClr val="FF0000"/>
                                </a:solidFill>
                                <a:latin typeface="Cambria Math" panose="02040503050406030204" pitchFamily="18" charset="0"/>
                              </a:rPr>
                              <m:t>𝑘</m:t>
                            </m:r>
                          </m:sup>
                        </m:sSubSup>
                      </m:e>
                    </m:nary>
                  </m:oMath>
                </a14:m>
                <a:r>
                  <a:rPr lang="en-US" sz="4000" dirty="0">
                    <a:solidFill>
                      <a:schemeClr val="tx1"/>
                    </a:solidFill>
                  </a:rPr>
                  <a:t> - </a:t>
                </a:r>
                <a14:m>
                  <m:oMath xmlns:m="http://schemas.openxmlformats.org/officeDocument/2006/math">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a:rPr>
                          <m:t>𝑧</m:t>
                        </m:r>
                      </m:e>
                      <m:sub>
                        <m:r>
                          <a:rPr lang="en-US" sz="4000" b="0" i="1" smtClean="0">
                            <a:solidFill>
                              <a:schemeClr val="tx1"/>
                            </a:solidFill>
                            <a:latin typeface="Cambria Math"/>
                          </a:rPr>
                          <m:t>𝑖</m:t>
                        </m:r>
                      </m:sub>
                    </m:sSub>
                    <m:sSub>
                      <m:sSubPr>
                        <m:ctrlPr>
                          <a:rPr lang="en-US" sz="4000" b="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ea typeface="Cambria Math" panose="02040503050406030204" pitchFamily="18" charset="0"/>
                          </a:rPr>
                          <m:t>∙</m:t>
                        </m:r>
                        <m:r>
                          <a:rPr lang="en-US" sz="4000" b="0" i="1" smtClean="0">
                            <a:solidFill>
                              <a:schemeClr val="tx1"/>
                            </a:solidFill>
                            <a:latin typeface="Cambria Math"/>
                          </a:rPr>
                          <m:t>𝑧</m:t>
                        </m:r>
                      </m:e>
                      <m:sub>
                        <m:r>
                          <a:rPr lang="en-US" sz="4000" b="0" i="1" smtClean="0">
                            <a:solidFill>
                              <a:schemeClr val="tx1"/>
                            </a:solidFill>
                            <a:latin typeface="Cambria Math"/>
                          </a:rPr>
                          <m:t>𝑗</m:t>
                        </m:r>
                      </m:sub>
                    </m:sSub>
                    <m:r>
                      <a:rPr lang="en-US" sz="4000" b="0" i="1" smtClean="0">
                        <a:solidFill>
                          <a:schemeClr val="tx1"/>
                        </a:solidFill>
                        <a:latin typeface="Cambria Math"/>
                      </a:rPr>
                      <m:t>||</m:t>
                    </m:r>
                    <m:r>
                      <a:rPr lang="en-US" sz="4000" b="0" i="1" baseline="30000" smtClean="0">
                        <a:solidFill>
                          <a:schemeClr val="tx1"/>
                        </a:solidFill>
                        <a:latin typeface="Cambria Math"/>
                      </a:rPr>
                      <m:t>2</m:t>
                    </m:r>
                  </m:oMath>
                </a14:m>
                <a:endParaRPr lang="en-US" sz="4000" baseline="30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11560" y="2733363"/>
                <a:ext cx="8150513" cy="836319"/>
              </a:xfrm>
              <a:prstGeom prst="rect">
                <a:avLst/>
              </a:prstGeom>
              <a:blipFill rotWithShape="0">
                <a:blip r:embed="rId4"/>
                <a:stretch>
                  <a:fillRect t="-6522" b="-21014"/>
                </a:stretch>
              </a:blipFill>
            </p:spPr>
            <p:txBody>
              <a:bodyPr/>
              <a:lstStyle/>
              <a:p>
                <a:r>
                  <a:rPr lang="el-GR">
                    <a:noFill/>
                  </a:rPr>
                  <a:t> </a:t>
                </a:r>
              </a:p>
            </p:txBody>
          </p:sp>
        </mc:Fallback>
      </mc:AlternateContent>
      <p:sp>
        <p:nvSpPr>
          <p:cNvPr id="4" name="TextBox 3"/>
          <p:cNvSpPr txBox="1"/>
          <p:nvPr/>
        </p:nvSpPr>
        <p:spPr>
          <a:xfrm>
            <a:off x="296576" y="3564227"/>
            <a:ext cx="7496821" cy="523220"/>
          </a:xfrm>
          <a:prstGeom prst="rect">
            <a:avLst/>
          </a:prstGeom>
          <a:noFill/>
        </p:spPr>
        <p:txBody>
          <a:bodyPr wrap="square" rtlCol="0">
            <a:spAutoFit/>
          </a:bodyPr>
          <a:lstStyle/>
          <a:p>
            <a:r>
              <a:rPr lang="en-US" sz="2800" dirty="0"/>
              <a:t>2. </a:t>
            </a:r>
            <a:r>
              <a:rPr lang="en-US" sz="2800" i="1" dirty="0"/>
              <a:t>Concatenate</a:t>
            </a:r>
            <a:r>
              <a:rPr lang="en-US" sz="2800" dirty="0"/>
              <a:t> the </a:t>
            </a:r>
            <a:r>
              <a:rPr lang="en-US" sz="2800" dirty="0" err="1"/>
              <a:t>embeddings</a:t>
            </a:r>
            <a:r>
              <a:rPr lang="en-US" sz="2800" dirty="0"/>
              <a:t> for the different </a:t>
            </a:r>
            <a:r>
              <a:rPr lang="en-US" sz="2800" i="1" dirty="0"/>
              <a:t>k</a:t>
            </a:r>
          </a:p>
        </p:txBody>
      </p:sp>
      <p:sp>
        <p:nvSpPr>
          <p:cNvPr id="8" name="TextBox 7"/>
          <p:cNvSpPr txBox="1"/>
          <p:nvPr/>
        </p:nvSpPr>
        <p:spPr>
          <a:xfrm>
            <a:off x="270248" y="2170893"/>
            <a:ext cx="6029862" cy="523220"/>
          </a:xfrm>
          <a:prstGeom prst="rect">
            <a:avLst/>
          </a:prstGeom>
          <a:noFill/>
        </p:spPr>
        <p:txBody>
          <a:bodyPr wrap="square" rtlCol="0">
            <a:spAutoFit/>
          </a:bodyPr>
          <a:lstStyle/>
          <a:p>
            <a:r>
              <a:rPr lang="en-US" sz="2800" dirty="0"/>
              <a:t>1. Minimize the loss for </a:t>
            </a:r>
            <a:r>
              <a:rPr lang="en-US" sz="2800" i="1" dirty="0"/>
              <a:t>a specific k</a:t>
            </a:r>
          </a:p>
        </p:txBody>
      </p:sp>
    </p:spTree>
    <p:extLst>
      <p:ext uri="{BB962C8B-B14F-4D97-AF65-F5344CB8AC3E}">
        <p14:creationId xmlns:p14="http://schemas.microsoft.com/office/powerpoint/2010/main" val="3694637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1975"/>
            <a:ext cx="8229600" cy="1143000"/>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98</a:t>
            </a:fld>
            <a:endParaRPr lang="el-GR" dirty="0"/>
          </a:p>
        </p:txBody>
      </p:sp>
      <mc:AlternateContent xmlns:mc="http://schemas.openxmlformats.org/markup-compatibility/2006" xmlns:a14="http://schemas.microsoft.com/office/drawing/2010/main">
        <mc:Choice Requires="a14">
          <p:sp>
            <p:nvSpPr>
              <p:cNvPr id="25" name="TextBox 24"/>
              <p:cNvSpPr txBox="1"/>
              <p:nvPr/>
            </p:nvSpPr>
            <p:spPr>
              <a:xfrm>
                <a:off x="3554482" y="1788939"/>
                <a:ext cx="2044919" cy="5330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panose="02040503050406030204" pitchFamily="18" charset="0"/>
                            </a:rPr>
                            <m:t>𝑖𝑗</m:t>
                          </m:r>
                        </m:sub>
                        <m:sup>
                          <m:r>
                            <a:rPr lang="en-US" sz="2400" b="0" i="1" smtClean="0">
                              <a:latin typeface="Cambria Math" panose="02040503050406030204" pitchFamily="18" charset="0"/>
                            </a:rPr>
                            <m:t>𝑘</m:t>
                          </m:r>
                        </m:sup>
                      </m:sSubSup>
                      <m:r>
                        <a:rPr lang="en-US" sz="2400" b="0" i="1" smtClean="0">
                          <a:latin typeface="Cambria Math"/>
                        </a:rPr>
                        <m:t>=</m:t>
                      </m:r>
                      <m:sSub>
                        <m:sSubPr>
                          <m:ctrlPr>
                            <a:rPr lang="en-US" sz="2400" i="1">
                              <a:latin typeface="Cambria Math" panose="02040503050406030204" pitchFamily="18" charset="0"/>
                            </a:rPr>
                          </m:ctrlPr>
                        </m:sSubPr>
                        <m:e>
                          <m:r>
                            <a:rPr lang="en-US" sz="2400" i="1">
                              <a:latin typeface="Cambria Math"/>
                            </a:rPr>
                            <m:t>𝑝</m:t>
                          </m:r>
                        </m:e>
                        <m:sub>
                          <m:r>
                            <a:rPr lang="en-US" sz="2400" i="1">
                              <a:latin typeface="Cambria Math"/>
                            </a:rPr>
                            <m:t>𝑘</m:t>
                          </m:r>
                        </m:sub>
                      </m:sSub>
                      <m:d>
                        <m:dPr>
                          <m:ctrlPr>
                            <a:rPr lang="en-US" sz="2400" i="1">
                              <a:latin typeface="Cambria Math" panose="02040503050406030204" pitchFamily="18" charset="0"/>
                            </a:rPr>
                          </m:ctrlPr>
                        </m:dPr>
                        <m:e>
                          <m:r>
                            <a:rPr lang="en-US" sz="2400" b="0" i="1" smtClean="0">
                              <a:latin typeface="Cambria Math" panose="02040503050406030204" pitchFamily="18" charset="0"/>
                            </a:rPr>
                            <m:t>𝑗</m:t>
                          </m:r>
                          <m:r>
                            <a:rPr lang="en-US" sz="2400" i="1">
                              <a:latin typeface="Cambria Math"/>
                            </a:rPr>
                            <m:t> | </m:t>
                          </m:r>
                          <m:r>
                            <a:rPr lang="en-US" sz="2400" b="0" i="1" smtClean="0">
                              <a:latin typeface="Cambria Math" panose="02040503050406030204" pitchFamily="18" charset="0"/>
                            </a:rPr>
                            <m:t>𝑖</m:t>
                          </m:r>
                        </m:e>
                      </m:d>
                    </m:oMath>
                  </m:oMathPara>
                </a14:m>
                <a:endParaRPr lang="en-US" sz="2400" dirty="0"/>
              </a:p>
            </p:txBody>
          </p:sp>
        </mc:Choice>
        <mc:Fallback xmlns="">
          <p:sp>
            <p:nvSpPr>
              <p:cNvPr id="25" name="TextBox 24"/>
              <p:cNvSpPr txBox="1">
                <a:spLocks noRot="1" noChangeAspect="1" noMove="1" noResize="1" noEditPoints="1" noAdjustHandles="1" noChangeArrowheads="1" noChangeShapeType="1" noTextEdit="1"/>
              </p:cNvSpPr>
              <p:nvPr/>
            </p:nvSpPr>
            <p:spPr>
              <a:xfrm>
                <a:off x="3554482" y="1788939"/>
                <a:ext cx="2044919" cy="533095"/>
              </a:xfrm>
              <a:prstGeom prst="rect">
                <a:avLst/>
              </a:prstGeom>
              <a:blipFill rotWithShape="0">
                <a:blip r:embed="rId3"/>
                <a:stretch>
                  <a:fillRect/>
                </a:stretch>
              </a:blipFill>
            </p:spPr>
            <p:txBody>
              <a:bodyPr/>
              <a:lstStyle/>
              <a:p>
                <a:r>
                  <a:rPr lang="el-GR">
                    <a:noFill/>
                  </a:rPr>
                  <a:t> </a:t>
                </a:r>
              </a:p>
            </p:txBody>
          </p:sp>
        </mc:Fallback>
      </mc:AlternateContent>
      <p:sp>
        <p:nvSpPr>
          <p:cNvPr id="26" name="TextBox 25"/>
          <p:cNvSpPr txBox="1"/>
          <p:nvPr/>
        </p:nvSpPr>
        <p:spPr>
          <a:xfrm>
            <a:off x="462331" y="1026339"/>
            <a:ext cx="7902069" cy="830997"/>
          </a:xfrm>
          <a:prstGeom prst="rect">
            <a:avLst/>
          </a:prstGeom>
          <a:noFill/>
        </p:spPr>
        <p:txBody>
          <a:bodyPr wrap="square" rtlCol="0">
            <a:spAutoFit/>
          </a:bodyPr>
          <a:lstStyle/>
          <a:p>
            <a:r>
              <a:rPr lang="en-US" sz="2400" dirty="0"/>
              <a:t>Transition probability from node </a:t>
            </a:r>
            <a:r>
              <a:rPr lang="en-US" sz="2400" i="1" dirty="0"/>
              <a:t>i</a:t>
            </a:r>
            <a:r>
              <a:rPr lang="en-US" sz="2400" dirty="0"/>
              <a:t> (current node) to node </a:t>
            </a:r>
            <a:r>
              <a:rPr lang="en-US" sz="2400" i="1" dirty="0"/>
              <a:t>j (context node)</a:t>
            </a:r>
            <a:r>
              <a:rPr lang="en-US" sz="2400" dirty="0"/>
              <a:t> where the transition consists of </a:t>
            </a:r>
            <a:r>
              <a:rPr lang="en-US" sz="2400" i="1" u="sng" dirty="0"/>
              <a:t>exactly</a:t>
            </a:r>
            <a:r>
              <a:rPr lang="en-US" sz="2400" i="1" dirty="0"/>
              <a:t> k steps</a:t>
            </a:r>
          </a:p>
        </p:txBody>
      </p:sp>
      <p:sp>
        <p:nvSpPr>
          <p:cNvPr id="5" name="TextBox 4"/>
          <p:cNvSpPr txBox="1"/>
          <p:nvPr/>
        </p:nvSpPr>
        <p:spPr>
          <a:xfrm>
            <a:off x="385724" y="3023801"/>
            <a:ext cx="7416824" cy="830997"/>
          </a:xfrm>
          <a:prstGeom prst="rect">
            <a:avLst/>
          </a:prstGeom>
          <a:noFill/>
        </p:spPr>
        <p:txBody>
          <a:bodyPr wrap="square" rtlCol="0">
            <a:spAutoFit/>
          </a:bodyPr>
          <a:lstStyle/>
          <a:p>
            <a:r>
              <a:rPr lang="en-US" sz="2400" dirty="0"/>
              <a:t>Given a center </a:t>
            </a:r>
            <a:r>
              <a:rPr lang="en-US" sz="2400" dirty="0">
                <a:solidFill>
                  <a:srgbClr val="FF0000"/>
                </a:solidFill>
              </a:rPr>
              <a:t>word w</a:t>
            </a:r>
            <a:r>
              <a:rPr lang="en-US" sz="2400" dirty="0"/>
              <a:t>, predict the </a:t>
            </a:r>
            <a:r>
              <a:rPr lang="en-US" sz="2400" dirty="0">
                <a:solidFill>
                  <a:srgbClr val="FF0000"/>
                </a:solidFill>
              </a:rPr>
              <a:t>context</a:t>
            </a:r>
            <a:r>
              <a:rPr lang="en-US" sz="2400" dirty="0"/>
              <a:t> words </a:t>
            </a:r>
            <a:r>
              <a:rPr lang="en-US" sz="2400" i="1" dirty="0">
                <a:solidFill>
                  <a:srgbClr val="FF0000"/>
                </a:solidFill>
              </a:rPr>
              <a:t>c</a:t>
            </a:r>
            <a:r>
              <a:rPr lang="en-US" sz="2400" dirty="0"/>
              <a:t>,  i.e., the words that appear within distance </a:t>
            </a:r>
            <a:r>
              <a:rPr lang="en-US" sz="2400" i="1" dirty="0"/>
              <a:t>k</a:t>
            </a:r>
            <a:r>
              <a:rPr lang="en-US" sz="2400" dirty="0"/>
              <a:t> from w</a:t>
            </a:r>
            <a:endParaRPr lang="en-US" sz="2400" dirty="0">
              <a:solidFill>
                <a:srgbClr val="FF0000"/>
              </a:solidFill>
            </a:endParaRPr>
          </a:p>
        </p:txBody>
      </p:sp>
      <mc:AlternateContent xmlns:mc="http://schemas.openxmlformats.org/markup-compatibility/2006" xmlns:a14="http://schemas.microsoft.com/office/drawing/2010/main">
        <mc:Choice Requires="a14">
          <p:sp>
            <p:nvSpPr>
              <p:cNvPr id="9" name="TextBox 8"/>
              <p:cNvSpPr txBox="1"/>
              <p:nvPr/>
            </p:nvSpPr>
            <p:spPr>
              <a:xfrm>
                <a:off x="3147395" y="3953918"/>
                <a:ext cx="2293833" cy="468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latin typeface="Cambria Math" panose="02040503050406030204" pitchFamily="18" charset="0"/>
                            </a:rPr>
                          </m:ctrlPr>
                        </m:sSubSupPr>
                        <m:e>
                          <m:r>
                            <a:rPr lang="en-US" sz="2400" b="0" i="1" smtClean="0">
                              <a:latin typeface="Cambria Math" panose="02040503050406030204" pitchFamily="18" charset="0"/>
                            </a:rPr>
                            <m:t>𝑃</m:t>
                          </m:r>
                        </m:e>
                        <m:sub>
                          <m:r>
                            <a:rPr lang="en-US" sz="2400" b="0" i="1" smtClean="0">
                              <a:latin typeface="Cambria Math" panose="02040503050406030204" pitchFamily="18" charset="0"/>
                            </a:rPr>
                            <m:t>𝑐𝑤</m:t>
                          </m:r>
                        </m:sub>
                        <m:sup>
                          <m:r>
                            <a:rPr lang="en-US" sz="2400" b="0" i="1" smtClean="0">
                              <a:latin typeface="Cambria Math" panose="02040503050406030204" pitchFamily="18" charset="0"/>
                            </a:rPr>
                            <m:t>𝑘</m:t>
                          </m:r>
                        </m:sup>
                      </m:sSubSup>
                      <m:r>
                        <a:rPr lang="en-US" sz="2400" b="0" i="1" smtClean="0">
                          <a:latin typeface="Cambria Math"/>
                        </a:rPr>
                        <m:t>=</m:t>
                      </m:r>
                      <m:sSub>
                        <m:sSubPr>
                          <m:ctrlPr>
                            <a:rPr lang="en-US" sz="2400" i="1">
                              <a:latin typeface="Cambria Math" panose="02040503050406030204" pitchFamily="18" charset="0"/>
                            </a:rPr>
                          </m:ctrlPr>
                        </m:sSubPr>
                        <m:e>
                          <m:r>
                            <a:rPr lang="en-US" sz="2400" i="1">
                              <a:latin typeface="Cambria Math"/>
                            </a:rPr>
                            <m:t>𝑝</m:t>
                          </m:r>
                        </m:e>
                        <m:sub>
                          <m:r>
                            <a:rPr lang="en-US" sz="2400" i="1">
                              <a:latin typeface="Cambria Math"/>
                            </a:rPr>
                            <m:t>𝑘</m:t>
                          </m:r>
                        </m:sub>
                      </m:sSub>
                      <m:d>
                        <m:dPr>
                          <m:ctrlPr>
                            <a:rPr lang="en-US" sz="2400" i="1">
                              <a:latin typeface="Cambria Math" panose="02040503050406030204" pitchFamily="18" charset="0"/>
                            </a:rPr>
                          </m:ctrlPr>
                        </m:dPr>
                        <m:e>
                          <m:r>
                            <a:rPr lang="en-US" sz="2400" b="0" i="1" smtClean="0">
                              <a:latin typeface="Cambria Math" panose="02040503050406030204" pitchFamily="18" charset="0"/>
                            </a:rPr>
                            <m:t>𝑐</m:t>
                          </m:r>
                          <m:r>
                            <a:rPr lang="en-US" sz="2400" i="1">
                              <a:latin typeface="Cambria Math"/>
                            </a:rPr>
                            <m:t> | </m:t>
                          </m:r>
                          <m:r>
                            <a:rPr lang="en-US" sz="2400" b="0" i="1" smtClean="0">
                              <a:latin typeface="Cambria Math" panose="02040503050406030204" pitchFamily="18" charset="0"/>
                            </a:rPr>
                            <m:t>𝑤</m:t>
                          </m:r>
                        </m:e>
                      </m:d>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3147395" y="3953918"/>
                <a:ext cx="2293833" cy="468205"/>
              </a:xfrm>
              <a:prstGeom prst="rect">
                <a:avLst/>
              </a:prstGeom>
              <a:blipFill rotWithShape="0">
                <a:blip r:embed="rId4"/>
                <a:stretch>
                  <a:fillRect b="-18421"/>
                </a:stretch>
              </a:blipFill>
            </p:spPr>
            <p:txBody>
              <a:bodyPr/>
              <a:lstStyle/>
              <a:p>
                <a:r>
                  <a:rPr lang="el-GR">
                    <a:noFill/>
                  </a:rPr>
                  <a:t> </a:t>
                </a:r>
              </a:p>
            </p:txBody>
          </p:sp>
        </mc:Fallback>
      </mc:AlternateContent>
      <p:sp>
        <p:nvSpPr>
          <p:cNvPr id="6" name="TextBox 5"/>
          <p:cNvSpPr txBox="1"/>
          <p:nvPr/>
        </p:nvSpPr>
        <p:spPr>
          <a:xfrm>
            <a:off x="385724" y="2420888"/>
            <a:ext cx="3092151" cy="461665"/>
          </a:xfrm>
          <a:prstGeom prst="rect">
            <a:avLst/>
          </a:prstGeom>
          <a:noFill/>
        </p:spPr>
        <p:txBody>
          <a:bodyPr wrap="square" rtlCol="0">
            <a:spAutoFit/>
          </a:bodyPr>
          <a:lstStyle/>
          <a:p>
            <a:r>
              <a:rPr lang="en-US" sz="2400" dirty="0">
                <a:solidFill>
                  <a:srgbClr val="FF0000"/>
                </a:solidFill>
              </a:rPr>
              <a:t>Skip-gram model</a:t>
            </a:r>
            <a:endParaRPr lang="el-GR" sz="2400" dirty="0">
              <a:solidFill>
                <a:srgbClr val="FF0000"/>
              </a:solidFill>
            </a:endParaRPr>
          </a:p>
        </p:txBody>
      </p:sp>
      <p:sp>
        <p:nvSpPr>
          <p:cNvPr id="8" name="TextBox 7"/>
          <p:cNvSpPr txBox="1"/>
          <p:nvPr/>
        </p:nvSpPr>
        <p:spPr>
          <a:xfrm>
            <a:off x="486367" y="4946395"/>
            <a:ext cx="7753065" cy="1200329"/>
          </a:xfrm>
          <a:prstGeom prst="rect">
            <a:avLst/>
          </a:prstGeom>
          <a:noFill/>
        </p:spPr>
        <p:txBody>
          <a:bodyPr wrap="square" rtlCol="0">
            <a:spAutoFit/>
          </a:bodyPr>
          <a:lstStyle/>
          <a:p>
            <a:r>
              <a:rPr lang="en-US" sz="2400" dirty="0"/>
              <a:t>Learn two representations:</a:t>
            </a:r>
          </a:p>
          <a:p>
            <a:pPr marL="285750" indent="-285750">
              <a:buFont typeface="Wingdings" panose="05000000000000000000" pitchFamily="2" charset="2"/>
              <a:buChar char="§"/>
            </a:pPr>
            <a:r>
              <a:rPr lang="en-US" sz="2400" dirty="0"/>
              <a:t>One for node </a:t>
            </a:r>
            <a:r>
              <a:rPr lang="en-US" sz="2400" i="1" dirty="0"/>
              <a:t>i</a:t>
            </a:r>
            <a:r>
              <a:rPr lang="en-US" sz="2400" dirty="0"/>
              <a:t> as the </a:t>
            </a:r>
            <a:r>
              <a:rPr lang="en-US" sz="2400" dirty="0">
                <a:solidFill>
                  <a:schemeClr val="accent6">
                    <a:lumMod val="75000"/>
                  </a:schemeClr>
                </a:solidFill>
              </a:rPr>
              <a:t>source</a:t>
            </a:r>
            <a:r>
              <a:rPr lang="en-US" sz="2400" dirty="0"/>
              <a:t> node (i.e., center word)</a:t>
            </a:r>
          </a:p>
          <a:p>
            <a:pPr marL="285750" indent="-285750">
              <a:buFont typeface="Wingdings" panose="05000000000000000000" pitchFamily="2" charset="2"/>
              <a:buChar char="§"/>
            </a:pPr>
            <a:r>
              <a:rPr lang="en-US" sz="2400" dirty="0"/>
              <a:t>One for node </a:t>
            </a:r>
            <a:r>
              <a:rPr lang="en-US" sz="2400" i="1" dirty="0"/>
              <a:t>i</a:t>
            </a:r>
            <a:r>
              <a:rPr lang="en-US" sz="2400" dirty="0"/>
              <a:t> as the </a:t>
            </a:r>
            <a:r>
              <a:rPr lang="en-US" sz="2400" dirty="0">
                <a:solidFill>
                  <a:schemeClr val="accent6">
                    <a:lumMod val="75000"/>
                  </a:schemeClr>
                </a:solidFill>
              </a:rPr>
              <a:t>destination</a:t>
            </a:r>
            <a:r>
              <a:rPr lang="en-US" sz="2400" dirty="0"/>
              <a:t> node (i.e., context word)</a:t>
            </a:r>
            <a:endParaRPr lang="el-GR" sz="2400" dirty="0"/>
          </a:p>
        </p:txBody>
      </p:sp>
    </p:spTree>
    <p:extLst>
      <p:ext uri="{BB962C8B-B14F-4D97-AF65-F5344CB8AC3E}">
        <p14:creationId xmlns:p14="http://schemas.microsoft.com/office/powerpoint/2010/main" val="15783921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63" y="56005"/>
            <a:ext cx="8229600" cy="868687"/>
          </a:xfrm>
        </p:spPr>
        <p:txBody>
          <a:bodyPr/>
          <a:lstStyle/>
          <a:p>
            <a:r>
              <a:rPr lang="en-US" dirty="0" err="1">
                <a:solidFill>
                  <a:schemeClr val="accent6">
                    <a:lumMod val="75000"/>
                  </a:schemeClr>
                </a:solidFill>
              </a:rPr>
              <a:t>GraRep</a:t>
            </a:r>
            <a:endParaRPr lang="en-US"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fld id="{878E0B35-C73E-49DE-9EA0-4D9F6C87E107}" type="slidenum">
              <a:rPr lang="el-GR" smtClean="0"/>
              <a:pPr/>
              <a:t>99</a:t>
            </a:fld>
            <a:endParaRPr lang="el-GR" dirty="0"/>
          </a:p>
        </p:txBody>
      </p:sp>
      <p:sp>
        <p:nvSpPr>
          <p:cNvPr id="26" name="TextBox 25"/>
          <p:cNvSpPr txBox="1"/>
          <p:nvPr/>
        </p:nvSpPr>
        <p:spPr>
          <a:xfrm>
            <a:off x="207186" y="955287"/>
            <a:ext cx="8515462" cy="1477328"/>
          </a:xfrm>
          <a:prstGeom prst="rect">
            <a:avLst/>
          </a:prstGeom>
          <a:noFill/>
        </p:spPr>
        <p:txBody>
          <a:bodyPr wrap="square" rtlCol="0">
            <a:spAutoFit/>
          </a:bodyPr>
          <a:lstStyle/>
          <a:p>
            <a:r>
              <a:rPr lang="en-US" dirty="0"/>
              <a:t>Use </a:t>
            </a:r>
            <a:r>
              <a:rPr lang="en-US" dirty="0">
                <a:solidFill>
                  <a:schemeClr val="accent3">
                    <a:lumMod val="75000"/>
                  </a:schemeClr>
                </a:solidFill>
              </a:rPr>
              <a:t>negative sampling (*) </a:t>
            </a:r>
            <a:r>
              <a:rPr lang="en-US" dirty="0"/>
              <a:t>and maximum likelihood</a:t>
            </a:r>
          </a:p>
          <a:p>
            <a:r>
              <a:rPr lang="en-US" dirty="0"/>
              <a:t>Assume for a given </a:t>
            </a:r>
            <a:r>
              <a:rPr lang="en-US" i="1" dirty="0"/>
              <a:t>k</a:t>
            </a:r>
            <a:r>
              <a:rPr lang="en-US" dirty="0"/>
              <a:t>, the collection of </a:t>
            </a:r>
            <a:r>
              <a:rPr lang="en-US" dirty="0">
                <a:solidFill>
                  <a:srgbClr val="FF0000"/>
                </a:solidFill>
              </a:rPr>
              <a:t>all paths </a:t>
            </a:r>
            <a:r>
              <a:rPr lang="en-US" dirty="0"/>
              <a:t>from G that start  from </a:t>
            </a:r>
            <a:r>
              <a:rPr lang="en-US" i="1" dirty="0"/>
              <a:t>i</a:t>
            </a:r>
            <a:r>
              <a:rPr lang="en-US" dirty="0"/>
              <a:t> and end at </a:t>
            </a:r>
            <a:r>
              <a:rPr lang="en-US" i="1" dirty="0"/>
              <a:t>j</a:t>
            </a:r>
            <a:r>
              <a:rPr lang="en-US" dirty="0"/>
              <a:t>. Maximize</a:t>
            </a:r>
          </a:p>
          <a:p>
            <a:pPr marL="342900" indent="-342900">
              <a:buAutoNum type="arabicParenBoth"/>
            </a:pPr>
            <a:r>
              <a:rPr lang="en-US" dirty="0"/>
              <a:t>Probability that these pairs came from the graph, and</a:t>
            </a:r>
          </a:p>
          <a:p>
            <a:pPr marL="342900" indent="-342900">
              <a:buAutoNum type="arabicParenBoth"/>
            </a:pPr>
            <a:r>
              <a:rPr lang="en-US" dirty="0"/>
              <a:t>Probability that all other pairs </a:t>
            </a:r>
            <a:r>
              <a:rPr lang="en-US" dirty="0">
                <a:solidFill>
                  <a:srgbClr val="FF0000"/>
                </a:solidFill>
              </a:rPr>
              <a:t>did not </a:t>
            </a:r>
            <a:r>
              <a:rPr lang="en-US" dirty="0"/>
              <a:t>come form the graph</a:t>
            </a:r>
          </a:p>
        </p:txBody>
      </p:sp>
      <mc:AlternateContent xmlns:mc="http://schemas.openxmlformats.org/markup-compatibility/2006" xmlns:a14="http://schemas.microsoft.com/office/drawing/2010/main">
        <mc:Choice Requires="a14">
          <p:sp>
            <p:nvSpPr>
              <p:cNvPr id="9" name="TextBox 8"/>
              <p:cNvSpPr txBox="1"/>
              <p:nvPr/>
            </p:nvSpPr>
            <p:spPr>
              <a:xfrm>
                <a:off x="160963" y="3336061"/>
                <a:ext cx="9132180" cy="507960"/>
              </a:xfrm>
              <a:prstGeom prst="rect">
                <a:avLst/>
              </a:prstGeom>
              <a:noFill/>
            </p:spPr>
            <p:txBody>
              <a:bodyPr wrap="non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𝐿</m:t>
                        </m:r>
                      </m:e>
                      <m:sub>
                        <m:r>
                          <a:rPr lang="en-US" sz="2400" b="0" i="1" smtClean="0">
                            <a:latin typeface="Cambria Math"/>
                          </a:rPr>
                          <m:t>𝑘</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 </m:t>
                    </m:r>
                    <m:nary>
                      <m:naryPr>
                        <m:chr m:val="∑"/>
                        <m:supHide m:val="on"/>
                        <m:ctrlPr>
                          <a:rPr lang="en-US" sz="2400" i="1" smtClean="0">
                            <a:solidFill>
                              <a:schemeClr val="tx2">
                                <a:lumMod val="60000"/>
                                <a:lumOff val="40000"/>
                              </a:schemeClr>
                            </a:solidFill>
                            <a:latin typeface="Cambria Math" panose="02040503050406030204" pitchFamily="18" charset="0"/>
                          </a:rPr>
                        </m:ctrlPr>
                      </m:naryPr>
                      <m:sub>
                        <m:r>
                          <m:rPr>
                            <m:brk m:alnAt="7"/>
                          </m:rPr>
                          <a:rPr lang="en-US" sz="2400" b="0" i="1" smtClean="0">
                            <a:solidFill>
                              <a:schemeClr val="tx2">
                                <a:lumMod val="60000"/>
                                <a:lumOff val="40000"/>
                              </a:schemeClr>
                            </a:solidFill>
                            <a:latin typeface="Cambria Math"/>
                          </a:rPr>
                          <m:t>𝑗</m:t>
                        </m:r>
                        <m:r>
                          <a:rPr lang="en-US" sz="2400" b="0" i="1" smtClean="0">
                            <a:solidFill>
                              <a:schemeClr val="tx2">
                                <a:lumMod val="60000"/>
                                <a:lumOff val="40000"/>
                              </a:schemeClr>
                            </a:solidFill>
                            <a:latin typeface="Cambria Math"/>
                          </a:rPr>
                          <m:t> ∈ </m:t>
                        </m:r>
                        <m:r>
                          <a:rPr lang="en-US" sz="2400" b="0" i="1" smtClean="0">
                            <a:solidFill>
                              <a:schemeClr val="tx2">
                                <a:lumMod val="60000"/>
                                <a:lumOff val="40000"/>
                              </a:schemeClr>
                            </a:solidFill>
                            <a:latin typeface="Cambria Math"/>
                            <a:ea typeface="Cambria Math"/>
                          </a:rPr>
                          <m:t>𝑉</m:t>
                        </m:r>
                      </m:sub>
                      <m:sup/>
                      <m:e>
                        <m:r>
                          <a:rPr lang="en-US" sz="2400" b="0" i="1" smtClean="0">
                            <a:solidFill>
                              <a:schemeClr val="tx2">
                                <a:lumMod val="60000"/>
                                <a:lumOff val="40000"/>
                              </a:schemeClr>
                            </a:solidFill>
                            <a:latin typeface="Cambria Math"/>
                          </a:rPr>
                          <m:t> (</m:t>
                        </m:r>
                        <m:sSub>
                          <m:sSubPr>
                            <m:ctrlPr>
                              <a:rPr lang="en-US" sz="2400" i="1" smtClean="0">
                                <a:solidFill>
                                  <a:schemeClr val="tx2">
                                    <a:lumMod val="60000"/>
                                    <a:lumOff val="40000"/>
                                  </a:schemeClr>
                                </a:solidFill>
                                <a:latin typeface="Cambria Math" panose="02040503050406030204" pitchFamily="18" charset="0"/>
                              </a:rPr>
                            </m:ctrlPr>
                          </m:sSubPr>
                          <m:e>
                            <m:r>
                              <a:rPr lang="en-US" sz="2400" b="0" i="1" smtClean="0">
                                <a:solidFill>
                                  <a:schemeClr val="tx2">
                                    <a:lumMod val="60000"/>
                                    <a:lumOff val="40000"/>
                                  </a:schemeClr>
                                </a:solidFill>
                                <a:latin typeface="Cambria Math"/>
                              </a:rPr>
                              <m:t>𝑝</m:t>
                            </m:r>
                          </m:e>
                          <m:sub>
                            <m:r>
                              <a:rPr lang="en-US" sz="2400" b="0" i="1" smtClean="0">
                                <a:solidFill>
                                  <a:schemeClr val="tx2">
                                    <a:lumMod val="60000"/>
                                    <a:lumOff val="40000"/>
                                  </a:schemeClr>
                                </a:solidFill>
                                <a:latin typeface="Cambria Math"/>
                              </a:rPr>
                              <m:t>𝑘</m:t>
                            </m:r>
                          </m:sub>
                        </m:sSub>
                        <m:d>
                          <m:dPr>
                            <m:ctrlPr>
                              <a:rPr lang="en-US" sz="2400" i="1">
                                <a:solidFill>
                                  <a:schemeClr val="tx2">
                                    <a:lumMod val="60000"/>
                                    <a:lumOff val="40000"/>
                                  </a:schemeClr>
                                </a:solidFill>
                                <a:latin typeface="Cambria Math" panose="02040503050406030204" pitchFamily="18" charset="0"/>
                              </a:rPr>
                            </m:ctrlPr>
                          </m:dPr>
                          <m:e>
                            <m:r>
                              <a:rPr lang="en-US" sz="2400" b="0" i="1" smtClean="0">
                                <a:solidFill>
                                  <a:schemeClr val="tx2">
                                    <a:lumMod val="60000"/>
                                    <a:lumOff val="40000"/>
                                  </a:schemeClr>
                                </a:solidFill>
                                <a:latin typeface="Cambria Math"/>
                              </a:rPr>
                              <m:t>𝑗</m:t>
                            </m:r>
                          </m:e>
                          <m:e>
                            <m:r>
                              <a:rPr lang="en-US" sz="2400" i="1">
                                <a:solidFill>
                                  <a:schemeClr val="tx2">
                                    <a:lumMod val="60000"/>
                                    <a:lumOff val="40000"/>
                                  </a:schemeClr>
                                </a:solidFill>
                                <a:latin typeface="Cambria Math"/>
                              </a:rPr>
                              <m:t>𝑖</m:t>
                            </m:r>
                          </m:e>
                        </m:d>
                        <m:r>
                          <m:rPr>
                            <m:nor/>
                          </m:rPr>
                          <a:rPr lang="en-US" sz="2400" b="0" i="0" smtClean="0">
                            <a:solidFill>
                              <a:schemeClr val="tx2">
                                <a:lumMod val="60000"/>
                                <a:lumOff val="40000"/>
                              </a:schemeClr>
                            </a:solidFill>
                            <a:latin typeface="Cambria Math"/>
                          </a:rPr>
                          <m:t> </m:t>
                        </m:r>
                        <m:r>
                          <m:rPr>
                            <m:nor/>
                          </m:rPr>
                          <a:rPr lang="en-US" sz="2400" b="0" i="0" smtClean="0">
                            <a:solidFill>
                              <a:schemeClr val="tx2">
                                <a:lumMod val="60000"/>
                                <a:lumOff val="40000"/>
                              </a:schemeClr>
                            </a:solidFill>
                            <a:latin typeface="Cambria Math"/>
                          </a:rPr>
                          <m:t>log</m:t>
                        </m:r>
                        <m:r>
                          <a:rPr lang="en-US" sz="2400" b="0" i="1" smtClean="0">
                            <a:solidFill>
                              <a:schemeClr val="tx2">
                                <a:lumMod val="60000"/>
                                <a:lumOff val="40000"/>
                              </a:schemeClr>
                            </a:solidFill>
                            <a:latin typeface="Cambria Math"/>
                          </a:rPr>
                          <m:t> </m:t>
                        </m:r>
                        <m:r>
                          <a:rPr lang="en-US" sz="2400" b="0" i="1" smtClean="0">
                            <a:solidFill>
                              <a:schemeClr val="tx2">
                                <a:lumMod val="60000"/>
                                <a:lumOff val="40000"/>
                              </a:schemeClr>
                            </a:solidFill>
                            <a:latin typeface="Cambria Math"/>
                            <a:ea typeface="Cambria Math"/>
                          </a:rPr>
                          <m:t>𝜎</m:t>
                        </m:r>
                        <m:r>
                          <a:rPr lang="en-US" sz="2400" b="0" i="1" smtClean="0">
                            <a:solidFill>
                              <a:schemeClr val="tx2">
                                <a:lumMod val="60000"/>
                                <a:lumOff val="40000"/>
                              </a:schemeClr>
                            </a:solidFill>
                            <a:latin typeface="Cambria Math"/>
                            <a:ea typeface="Cambria Math"/>
                          </a:rPr>
                          <m:t>(</m:t>
                        </m:r>
                        <m:sSub>
                          <m:sSubPr>
                            <m:ctrlPr>
                              <a:rPr lang="en-US" sz="2400" b="0" i="1" smtClean="0">
                                <a:solidFill>
                                  <a:schemeClr val="tx2">
                                    <a:lumMod val="60000"/>
                                    <a:lumOff val="40000"/>
                                  </a:schemeClr>
                                </a:solidFill>
                                <a:latin typeface="Cambria Math" panose="02040503050406030204" pitchFamily="18" charset="0"/>
                                <a:ea typeface="Cambria Math"/>
                              </a:rPr>
                            </m:ctrlPr>
                          </m:sSubPr>
                          <m:e>
                            <m:r>
                              <a:rPr lang="en-US" sz="2400" b="0" i="1" smtClean="0">
                                <a:solidFill>
                                  <a:schemeClr val="tx2">
                                    <a:lumMod val="60000"/>
                                    <a:lumOff val="40000"/>
                                  </a:schemeClr>
                                </a:solidFill>
                                <a:latin typeface="Cambria Math"/>
                                <a:ea typeface="Cambria Math"/>
                              </a:rPr>
                              <m:t>𝑧</m:t>
                            </m:r>
                          </m:e>
                          <m:sub>
                            <m:r>
                              <a:rPr lang="en-US" sz="2400" b="0" i="1" smtClean="0">
                                <a:solidFill>
                                  <a:schemeClr val="tx2">
                                    <a:lumMod val="60000"/>
                                    <a:lumOff val="40000"/>
                                  </a:schemeClr>
                                </a:solidFill>
                                <a:latin typeface="Cambria Math"/>
                                <a:ea typeface="Cambria Math"/>
                              </a:rPr>
                              <m:t>𝑖</m:t>
                            </m:r>
                          </m:sub>
                        </m:sSub>
                        <m:r>
                          <a:rPr lang="en-US" sz="2400" b="0" i="1" smtClean="0">
                            <a:solidFill>
                              <a:schemeClr val="tx2">
                                <a:lumMod val="60000"/>
                                <a:lumOff val="40000"/>
                              </a:schemeClr>
                            </a:solidFill>
                            <a:latin typeface="Cambria Math" panose="02040503050406030204" pitchFamily="18" charset="0"/>
                            <a:ea typeface="Cambria Math" panose="02040503050406030204" pitchFamily="18" charset="0"/>
                          </a:rPr>
                          <m:t>∙</m:t>
                        </m:r>
                      </m:e>
                    </m:nary>
                    <m:sSub>
                      <m:sSubPr>
                        <m:ctrlPr>
                          <a:rPr lang="en-US" sz="2400" i="1" smtClean="0">
                            <a:solidFill>
                              <a:schemeClr val="tx2">
                                <a:lumMod val="60000"/>
                                <a:lumOff val="40000"/>
                              </a:schemeClr>
                            </a:solidFill>
                            <a:latin typeface="Cambria Math" panose="02040503050406030204" pitchFamily="18" charset="0"/>
                          </a:rPr>
                        </m:ctrlPr>
                      </m:sSubPr>
                      <m:e>
                        <m:r>
                          <a:rPr lang="en-US" sz="2400" b="0" i="1" smtClean="0">
                            <a:solidFill>
                              <a:schemeClr val="tx2">
                                <a:lumMod val="60000"/>
                                <a:lumOff val="40000"/>
                              </a:schemeClr>
                            </a:solidFill>
                            <a:latin typeface="Cambria Math"/>
                          </a:rPr>
                          <m:t>𝑧</m:t>
                        </m:r>
                      </m:e>
                      <m:sub>
                        <m:r>
                          <a:rPr lang="en-US" sz="2400" b="0" i="1" smtClean="0">
                            <a:solidFill>
                              <a:schemeClr val="tx2">
                                <a:lumMod val="60000"/>
                                <a:lumOff val="40000"/>
                              </a:schemeClr>
                            </a:solidFill>
                            <a:latin typeface="Cambria Math"/>
                          </a:rPr>
                          <m:t>𝑗</m:t>
                        </m:r>
                      </m:sub>
                    </m:sSub>
                    <m:r>
                      <a:rPr lang="en-US" sz="2400" b="0" i="1" smtClean="0">
                        <a:solidFill>
                          <a:schemeClr val="tx2">
                            <a:lumMod val="60000"/>
                            <a:lumOff val="40000"/>
                          </a:schemeClr>
                        </a:solidFill>
                        <a:latin typeface="Cambria Math"/>
                      </a:rPr>
                      <m:t>))</m:t>
                    </m:r>
                    <m:r>
                      <a:rPr lang="en-US" sz="2400" b="0" i="1" smtClean="0">
                        <a:solidFill>
                          <a:schemeClr val="tx1"/>
                        </a:solidFill>
                        <a:latin typeface="Cambria Math"/>
                      </a:rPr>
                      <m:t>+</m:t>
                    </m:r>
                    <m:r>
                      <a:rPr lang="el-GR" sz="2400" b="0" i="1" smtClean="0">
                        <a:solidFill>
                          <a:schemeClr val="accent4">
                            <a:lumMod val="75000"/>
                          </a:schemeClr>
                        </a:solidFill>
                        <a:latin typeface="Cambria Math"/>
                      </a:rPr>
                      <m:t>𝜆</m:t>
                    </m:r>
                    <m:r>
                      <a:rPr lang="el-GR" sz="2400" b="0" i="1" smtClean="0">
                        <a:solidFill>
                          <a:srgbClr val="00B050"/>
                        </a:solidFill>
                        <a:latin typeface="Cambria Math"/>
                      </a:rPr>
                      <m:t>  </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a:rPr>
                          <m:t>𝐸</m:t>
                        </m:r>
                      </m:e>
                      <m:sub>
                        <m:r>
                          <a:rPr lang="en-US" sz="2400" b="0" i="1" smtClean="0">
                            <a:solidFill>
                              <a:schemeClr val="accent2">
                                <a:lumMod val="75000"/>
                              </a:schemeClr>
                            </a:solidFill>
                            <a:latin typeface="Cambria Math"/>
                          </a:rPr>
                          <m:t>𝑗</m:t>
                        </m:r>
                        <m:r>
                          <a:rPr lang="en-US" sz="2400" b="0" i="1" smtClean="0">
                            <a:solidFill>
                              <a:schemeClr val="accent2">
                                <a:lumMod val="75000"/>
                              </a:schemeClr>
                            </a:solidFill>
                            <a:latin typeface="Cambria Math"/>
                          </a:rPr>
                          <m:t>′~</m:t>
                        </m:r>
                        <m:sSub>
                          <m:sSubPr>
                            <m:ctrlPr>
                              <a:rPr lang="en-US" sz="2400" b="0" i="1" smtClean="0">
                                <a:solidFill>
                                  <a:schemeClr val="accent2">
                                    <a:lumMod val="75000"/>
                                  </a:schemeClr>
                                </a:solidFill>
                                <a:latin typeface="Cambria Math" panose="02040503050406030204" pitchFamily="18" charset="0"/>
                                <a:ea typeface="Cambria Math"/>
                              </a:rPr>
                            </m:ctrlPr>
                          </m:sSubPr>
                          <m:e>
                            <m:r>
                              <a:rPr lang="en-US" sz="2400" b="0" i="1" smtClean="0">
                                <a:solidFill>
                                  <a:schemeClr val="accent2">
                                    <a:lumMod val="75000"/>
                                  </a:schemeClr>
                                </a:solidFill>
                                <a:latin typeface="Cambria Math"/>
                                <a:ea typeface="Cambria Math"/>
                              </a:rPr>
                              <m:t>𝑝</m:t>
                            </m:r>
                          </m:e>
                          <m:sub>
                            <m:r>
                              <a:rPr lang="en-US" sz="2400" b="0" i="1" smtClean="0">
                                <a:solidFill>
                                  <a:schemeClr val="accent2">
                                    <a:lumMod val="75000"/>
                                  </a:schemeClr>
                                </a:solidFill>
                                <a:latin typeface="Cambria Math"/>
                                <a:ea typeface="Cambria Math"/>
                              </a:rPr>
                              <m:t>𝑘</m:t>
                            </m:r>
                          </m:sub>
                        </m:sSub>
                        <m:r>
                          <a:rPr lang="en-US" sz="2400" b="0" i="1" smtClean="0">
                            <a:solidFill>
                              <a:schemeClr val="accent2">
                                <a:lumMod val="75000"/>
                              </a:schemeClr>
                            </a:solidFill>
                            <a:latin typeface="Cambria Math"/>
                            <a:ea typeface="Cambria Math"/>
                          </a:rPr>
                          <m:t>(</m:t>
                        </m:r>
                        <m:r>
                          <a:rPr lang="en-US" sz="2400" b="0" i="1" smtClean="0">
                            <a:solidFill>
                              <a:schemeClr val="accent2">
                                <a:lumMod val="75000"/>
                              </a:schemeClr>
                            </a:solidFill>
                            <a:latin typeface="Cambria Math"/>
                            <a:ea typeface="Cambria Math"/>
                          </a:rPr>
                          <m:t>𝑉</m:t>
                        </m:r>
                        <m:r>
                          <a:rPr lang="en-US" sz="2400" b="0" i="1" smtClean="0">
                            <a:solidFill>
                              <a:schemeClr val="accent2">
                                <a:lumMod val="75000"/>
                              </a:schemeClr>
                            </a:solidFill>
                            <a:latin typeface="Cambria Math"/>
                            <a:ea typeface="Cambria Math"/>
                          </a:rPr>
                          <m:t>)</m:t>
                        </m:r>
                      </m:sub>
                    </m:sSub>
                    <m:r>
                      <a:rPr lang="en-US" sz="2400" b="0" i="1" smtClean="0">
                        <a:solidFill>
                          <a:srgbClr val="00B050"/>
                        </a:solidFill>
                        <a:latin typeface="Cambria Math"/>
                      </a:rPr>
                      <m:t>[</m:t>
                    </m:r>
                    <m:r>
                      <m:rPr>
                        <m:nor/>
                      </m:rPr>
                      <a:rPr lang="en-US" sz="2400" b="0" i="0" smtClean="0">
                        <a:solidFill>
                          <a:srgbClr val="00B050"/>
                        </a:solidFill>
                        <a:latin typeface="Cambria Math"/>
                      </a:rPr>
                      <m:t>log</m:t>
                    </m:r>
                    <m:r>
                      <a:rPr lang="en-US" sz="2400" b="0" i="1" smtClean="0">
                        <a:solidFill>
                          <a:srgbClr val="00B050"/>
                        </a:solidFill>
                        <a:latin typeface="Cambria Math"/>
                      </a:rPr>
                      <m:t> </m:t>
                    </m:r>
                    <m:r>
                      <a:rPr lang="en-US" sz="2400" b="0" i="1" smtClean="0">
                        <a:solidFill>
                          <a:srgbClr val="00B050"/>
                        </a:solidFill>
                        <a:latin typeface="Cambria Math"/>
                        <a:ea typeface="Cambria Math"/>
                      </a:rPr>
                      <m:t>𝜎</m:t>
                    </m:r>
                    <m:r>
                      <a:rPr lang="en-US" sz="2400" b="0" i="1" smtClean="0">
                        <a:solidFill>
                          <a:srgbClr val="00B050"/>
                        </a:solidFill>
                        <a:latin typeface="Cambria Math"/>
                        <a:ea typeface="Cambria Math"/>
                      </a:rPr>
                      <m:t>(−</m:t>
                    </m:r>
                    <m:sSub>
                      <m:sSubPr>
                        <m:ctrlPr>
                          <a:rPr lang="en-US" sz="2400" b="0" i="1" smtClean="0">
                            <a:solidFill>
                              <a:srgbClr val="00B050"/>
                            </a:solidFill>
                            <a:latin typeface="Cambria Math" panose="02040503050406030204" pitchFamily="18" charset="0"/>
                            <a:ea typeface="Cambria Math"/>
                          </a:rPr>
                        </m:ctrlPr>
                      </m:sSubPr>
                      <m:e>
                        <m:r>
                          <a:rPr lang="en-US" sz="2400" b="0" i="1" smtClean="0">
                            <a:solidFill>
                              <a:srgbClr val="00B050"/>
                            </a:solidFill>
                            <a:latin typeface="Cambria Math"/>
                            <a:ea typeface="Cambria Math"/>
                          </a:rPr>
                          <m:t>𝑧</m:t>
                        </m:r>
                      </m:e>
                      <m:sub>
                        <m:r>
                          <a:rPr lang="en-US" sz="2400" b="0" i="1" smtClean="0">
                            <a:solidFill>
                              <a:srgbClr val="00B050"/>
                            </a:solidFill>
                            <a:latin typeface="Cambria Math"/>
                            <a:ea typeface="Cambria Math"/>
                          </a:rPr>
                          <m:t>𝑖</m:t>
                        </m:r>
                      </m:sub>
                    </m:sSub>
                    <m:sSub>
                      <m:sSubPr>
                        <m:ctrlPr>
                          <a:rPr lang="en-US" sz="2400" b="0" i="1" smtClean="0">
                            <a:solidFill>
                              <a:srgbClr val="00B050"/>
                            </a:solidFill>
                            <a:latin typeface="Cambria Math" panose="02040503050406030204" pitchFamily="18" charset="0"/>
                            <a:ea typeface="Cambria Math"/>
                          </a:rPr>
                        </m:ctrlPr>
                      </m:sSubPr>
                      <m:e>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a:ea typeface="Cambria Math"/>
                          </a:rPr>
                          <m:t> </m:t>
                        </m:r>
                        <m:r>
                          <a:rPr lang="en-US" sz="2400" b="0" i="1" smtClean="0">
                            <a:solidFill>
                              <a:srgbClr val="00B050"/>
                            </a:solidFill>
                            <a:latin typeface="Cambria Math"/>
                            <a:ea typeface="Cambria Math"/>
                          </a:rPr>
                          <m:t>𝑧</m:t>
                        </m:r>
                      </m:e>
                      <m:sub>
                        <m:sSup>
                          <m:sSupPr>
                            <m:ctrlPr>
                              <a:rPr lang="en-US" sz="2400" b="0" i="1" smtClean="0">
                                <a:solidFill>
                                  <a:srgbClr val="00B050"/>
                                </a:solidFill>
                                <a:latin typeface="Cambria Math" panose="02040503050406030204" pitchFamily="18" charset="0"/>
                                <a:ea typeface="Cambria Math"/>
                              </a:rPr>
                            </m:ctrlPr>
                          </m:sSupPr>
                          <m:e>
                            <m:r>
                              <a:rPr lang="en-US" sz="2400" b="0" i="1" smtClean="0">
                                <a:solidFill>
                                  <a:srgbClr val="00B050"/>
                                </a:solidFill>
                                <a:latin typeface="Cambria Math"/>
                                <a:ea typeface="Cambria Math"/>
                              </a:rPr>
                              <m:t>𝑗</m:t>
                            </m:r>
                          </m:e>
                          <m:sup>
                            <m:r>
                              <a:rPr lang="en-US" sz="2400" b="0" i="1" smtClean="0">
                                <a:solidFill>
                                  <a:srgbClr val="00B050"/>
                                </a:solidFill>
                                <a:latin typeface="Cambria Math"/>
                                <a:ea typeface="Cambria Math"/>
                              </a:rPr>
                              <m:t>′</m:t>
                            </m:r>
                          </m:sup>
                        </m:sSup>
                      </m:sub>
                    </m:sSub>
                    <m:r>
                      <a:rPr lang="en-US" sz="2400" b="0" i="1" smtClean="0">
                        <a:solidFill>
                          <a:srgbClr val="00B050"/>
                        </a:solidFill>
                        <a:latin typeface="Cambria Math"/>
                        <a:ea typeface="Cambria Math"/>
                      </a:rPr>
                      <m:t>)</m:t>
                    </m:r>
                    <m:r>
                      <a:rPr lang="en-US" sz="2400" b="0" i="1" smtClean="0">
                        <a:solidFill>
                          <a:srgbClr val="00B050"/>
                        </a:solidFill>
                        <a:latin typeface="Cambria Math"/>
                      </a:rPr>
                      <m:t> ]</m:t>
                    </m:r>
                  </m:oMath>
                </a14:m>
                <a:r>
                  <a:rPr lang="en-US" sz="2400" dirty="0">
                    <a:solidFill>
                      <a:srgbClr val="00B050"/>
                    </a:solidFill>
                  </a:rPr>
                  <a:t> </a:t>
                </a:r>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160963" y="3336061"/>
                <a:ext cx="9132180" cy="507960"/>
              </a:xfrm>
              <a:prstGeom prst="rect">
                <a:avLst/>
              </a:prstGeom>
              <a:blipFill rotWithShape="0">
                <a:blip r:embed="rId3"/>
                <a:stretch>
                  <a:fillRect l="-134" t="-116667" b="-167857"/>
                </a:stretch>
              </a:blipFill>
            </p:spPr>
            <p:txBody>
              <a:bodyPr/>
              <a:lstStyle/>
              <a:p>
                <a:r>
                  <a:rPr lang="el-GR">
                    <a:noFill/>
                  </a:rPr>
                  <a:t> </a:t>
                </a:r>
              </a:p>
            </p:txBody>
          </p:sp>
        </mc:Fallback>
      </mc:AlternateContent>
      <p:sp>
        <p:nvSpPr>
          <p:cNvPr id="12" name="Right Brace 11"/>
          <p:cNvSpPr/>
          <p:nvPr/>
        </p:nvSpPr>
        <p:spPr>
          <a:xfrm rot="16200000">
            <a:off x="3038021" y="1370032"/>
            <a:ext cx="403664" cy="3528394"/>
          </a:xfrm>
          <a:prstGeom prst="rightBrac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p:cNvSpPr txBox="1"/>
              <p:nvPr/>
            </p:nvSpPr>
            <p:spPr>
              <a:xfrm>
                <a:off x="5796136" y="4147302"/>
                <a:ext cx="2592288" cy="1200329"/>
              </a:xfrm>
              <a:prstGeom prst="rect">
                <a:avLst/>
              </a:prstGeom>
              <a:noFill/>
            </p:spPr>
            <p:txBody>
              <a:bodyPr wrap="square" rtlCol="0">
                <a:spAutoFit/>
              </a:bodyPr>
              <a:lstStyle/>
              <a:p>
                <a:r>
                  <a:rPr lang="en-US" dirty="0">
                    <a:solidFill>
                      <a:schemeClr val="accent2">
                        <a:lumMod val="75000"/>
                      </a:schemeClr>
                    </a:solidFill>
                  </a:rPr>
                  <a:t>Sampled vertices drawn according to the vertex distribution over the graph (</a:t>
                </a:r>
                <a14:m>
                  <m:oMath xmlns:m="http://schemas.openxmlformats.org/officeDocument/2006/math">
                    <m:sSub>
                      <m:sSubPr>
                        <m:ctrlPr>
                          <a:rPr lang="en-US"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panose="02040503050406030204" pitchFamily="18" charset="0"/>
                          </a:rPr>
                          <m:t>𝑝</m:t>
                        </m:r>
                      </m:e>
                      <m:sub>
                        <m:r>
                          <a:rPr lang="en-US" b="0" i="1" smtClean="0">
                            <a:solidFill>
                              <a:schemeClr val="accent2">
                                <a:lumMod val="75000"/>
                              </a:schemeClr>
                            </a:solidFill>
                            <a:latin typeface="Cambria Math" panose="02040503050406030204" pitchFamily="18" charset="0"/>
                          </a:rPr>
                          <m:t>𝑘</m:t>
                        </m:r>
                      </m:sub>
                    </m:sSub>
                  </m:oMath>
                </a14:m>
                <a:r>
                  <a:rPr lang="en-US" dirty="0">
                    <a:solidFill>
                      <a:schemeClr val="accent2">
                        <a:lumMod val="75000"/>
                      </a:schemeClr>
                    </a:solidFill>
                  </a:rPr>
                  <a:t>(V))</a:t>
                </a:r>
              </a:p>
            </p:txBody>
          </p:sp>
        </mc:Choice>
        <mc:Fallback xmlns="">
          <p:sp>
            <p:nvSpPr>
              <p:cNvPr id="13" name="TextBox 12"/>
              <p:cNvSpPr txBox="1">
                <a:spLocks noRot="1" noChangeAspect="1" noMove="1" noResize="1" noEditPoints="1" noAdjustHandles="1" noChangeArrowheads="1" noChangeShapeType="1" noTextEdit="1"/>
              </p:cNvSpPr>
              <p:nvPr/>
            </p:nvSpPr>
            <p:spPr>
              <a:xfrm>
                <a:off x="5796136" y="4147302"/>
                <a:ext cx="2592288" cy="1200329"/>
              </a:xfrm>
              <a:prstGeom prst="rect">
                <a:avLst/>
              </a:prstGeom>
              <a:blipFill rotWithShape="0">
                <a:blip r:embed="rId4"/>
                <a:stretch>
                  <a:fillRect l="-2118" t="-2538" b="-7107"/>
                </a:stretch>
              </a:blipFill>
            </p:spPr>
            <p:txBody>
              <a:bodyPr/>
              <a:lstStyle/>
              <a:p>
                <a:r>
                  <a:rPr lang="el-GR">
                    <a:noFill/>
                  </a:rPr>
                  <a:t> </a:t>
                </a:r>
              </a:p>
            </p:txBody>
          </p:sp>
        </mc:Fallback>
      </mc:AlternateContent>
      <p:sp>
        <p:nvSpPr>
          <p:cNvPr id="14" name="TextBox 13"/>
          <p:cNvSpPr txBox="1"/>
          <p:nvPr/>
        </p:nvSpPr>
        <p:spPr>
          <a:xfrm>
            <a:off x="3308207" y="4303289"/>
            <a:ext cx="2386111" cy="923330"/>
          </a:xfrm>
          <a:prstGeom prst="rect">
            <a:avLst/>
          </a:prstGeom>
          <a:noFill/>
        </p:spPr>
        <p:txBody>
          <a:bodyPr wrap="square" rtlCol="0">
            <a:spAutoFit/>
          </a:bodyPr>
          <a:lstStyle/>
          <a:p>
            <a:r>
              <a:rPr lang="en-US" dirty="0">
                <a:solidFill>
                  <a:schemeClr val="accent4">
                    <a:lumMod val="75000"/>
                  </a:schemeClr>
                </a:solidFill>
              </a:rPr>
              <a:t>hyper parameter indicating the number of negative samples</a:t>
            </a:r>
          </a:p>
        </p:txBody>
      </p:sp>
      <p:sp>
        <p:nvSpPr>
          <p:cNvPr id="16" name="TextBox 15"/>
          <p:cNvSpPr txBox="1"/>
          <p:nvPr/>
        </p:nvSpPr>
        <p:spPr>
          <a:xfrm>
            <a:off x="1043608" y="2458425"/>
            <a:ext cx="2681489" cy="646331"/>
          </a:xfrm>
          <a:prstGeom prst="rect">
            <a:avLst/>
          </a:prstGeom>
          <a:noFill/>
        </p:spPr>
        <p:txBody>
          <a:bodyPr wrap="square" rtlCol="0">
            <a:spAutoFit/>
          </a:bodyPr>
          <a:lstStyle/>
          <a:p>
            <a:r>
              <a:rPr lang="en-US" dirty="0">
                <a:solidFill>
                  <a:schemeClr val="tx2">
                    <a:lumMod val="60000"/>
                    <a:lumOff val="40000"/>
                  </a:schemeClr>
                </a:solidFill>
              </a:rPr>
              <a:t>probability that  pair (i, j) came from the graph </a:t>
            </a:r>
          </a:p>
        </p:txBody>
      </p:sp>
      <p:sp>
        <p:nvSpPr>
          <p:cNvPr id="19" name="TextBox 18"/>
          <p:cNvSpPr txBox="1"/>
          <p:nvPr/>
        </p:nvSpPr>
        <p:spPr>
          <a:xfrm>
            <a:off x="5371087" y="2448588"/>
            <a:ext cx="3384376" cy="646331"/>
          </a:xfrm>
          <a:prstGeom prst="rect">
            <a:avLst/>
          </a:prstGeom>
          <a:noFill/>
        </p:spPr>
        <p:txBody>
          <a:bodyPr wrap="square" rtlCol="0">
            <a:spAutoFit/>
          </a:bodyPr>
          <a:lstStyle/>
          <a:p>
            <a:r>
              <a:rPr lang="en-US" dirty="0">
                <a:solidFill>
                  <a:srgbClr val="00B050"/>
                </a:solidFill>
              </a:rPr>
              <a:t>probability that  pair (i, j) did not come from the graph </a:t>
            </a:r>
          </a:p>
        </p:txBody>
      </p:sp>
      <p:sp>
        <p:nvSpPr>
          <p:cNvPr id="5" name="TextBox 4"/>
          <p:cNvSpPr txBox="1"/>
          <p:nvPr/>
        </p:nvSpPr>
        <p:spPr>
          <a:xfrm>
            <a:off x="439030" y="4436676"/>
            <a:ext cx="3537465" cy="369332"/>
          </a:xfrm>
          <a:prstGeom prst="rect">
            <a:avLst/>
          </a:prstGeom>
          <a:noFill/>
        </p:spPr>
        <p:txBody>
          <a:bodyPr wrap="square" rtlCol="0">
            <a:spAutoFit/>
          </a:bodyPr>
          <a:lstStyle/>
          <a:p>
            <a:r>
              <a:rPr lang="el-GR" dirty="0"/>
              <a:t>σ</a:t>
            </a:r>
            <a:r>
              <a:rPr lang="en-US" dirty="0"/>
              <a:t>: sigmoid function</a:t>
            </a:r>
            <a:endParaRPr lang="el-GR" dirty="0"/>
          </a:p>
        </p:txBody>
      </p:sp>
      <p:sp>
        <p:nvSpPr>
          <p:cNvPr id="15" name="Right Brace 14"/>
          <p:cNvSpPr/>
          <p:nvPr/>
        </p:nvSpPr>
        <p:spPr>
          <a:xfrm rot="16200000">
            <a:off x="6969252" y="1445708"/>
            <a:ext cx="403664" cy="3528394"/>
          </a:xfrm>
          <a:prstGeom prst="righ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V="1">
            <a:off x="4211960" y="3789040"/>
            <a:ext cx="1194927" cy="57606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300192" y="3835842"/>
            <a:ext cx="253008" cy="38447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560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2633</TotalTime>
  <Words>7111</Words>
  <Application>Microsoft Office PowerPoint</Application>
  <PresentationFormat>On-screen Show (4:3)</PresentationFormat>
  <Paragraphs>1735</Paragraphs>
  <Slides>143</Slides>
  <Notes>33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4</vt:i4>
      </vt:variant>
      <vt:variant>
        <vt:lpstr>Slide Titles</vt:lpstr>
      </vt:variant>
      <vt:variant>
        <vt:i4>143</vt:i4>
      </vt:variant>
    </vt:vector>
  </HeadingPairs>
  <TitlesOfParts>
    <vt:vector size="160" baseType="lpstr">
      <vt:lpstr>ＭＳ ゴシック</vt:lpstr>
      <vt:lpstr>Arial</vt:lpstr>
      <vt:lpstr>Arial Narrow</vt:lpstr>
      <vt:lpstr>Calibri</vt:lpstr>
      <vt:lpstr>Cambria Math</vt:lpstr>
      <vt:lpstr>Courier New</vt:lpstr>
      <vt:lpstr>Helvetica Neue</vt:lpstr>
      <vt:lpstr>Helvetica Neue Light</vt:lpstr>
      <vt:lpstr>Monotype Sorts</vt:lpstr>
      <vt:lpstr>Palatino Linotype</vt:lpstr>
      <vt:lpstr>Times New Roman</vt:lpstr>
      <vt:lpstr>Wingdings</vt:lpstr>
      <vt:lpstr>Office Theme</vt:lpstr>
      <vt:lpstr>Equation</vt:lpstr>
      <vt:lpstr>Chart</vt:lpstr>
      <vt:lpstr>Document</vt:lpstr>
      <vt:lpstr>Visio</vt:lpstr>
      <vt:lpstr>Online Social Networks and Media </vt:lpstr>
      <vt:lpstr>Graph embeddings: what are they?</vt:lpstr>
      <vt:lpstr>Example</vt:lpstr>
      <vt:lpstr>PowerPoint Presentation</vt:lpstr>
      <vt:lpstr>PowerPoint Presentation</vt:lpstr>
      <vt:lpstr>Embedding nodes</vt:lpstr>
      <vt:lpstr>Embedding nodes</vt:lpstr>
      <vt:lpstr>Learning node embeddings</vt:lpstr>
      <vt:lpstr>Shallow embeddings(*)</vt:lpstr>
      <vt:lpstr>Shallow embeddings</vt:lpstr>
      <vt:lpstr>Node embeddings</vt:lpstr>
      <vt:lpstr>Adjacency-based approach</vt:lpstr>
      <vt:lpstr>Adjacency-based approach</vt:lpstr>
      <vt:lpstr>PowerPoint Presentation</vt:lpstr>
      <vt:lpstr>Singular Value Decomposition</vt:lpstr>
      <vt:lpstr>Adjacency-based approach – stochastic gradient descent </vt:lpstr>
      <vt:lpstr>Adjacency-based  approach</vt:lpstr>
      <vt:lpstr>Adjacency-based approach</vt:lpstr>
      <vt:lpstr>Node embeddings</vt:lpstr>
      <vt:lpstr>Multi-hop approaches</vt:lpstr>
      <vt:lpstr>High-order Proximity Preserved Embeddings (HOPE)</vt:lpstr>
      <vt:lpstr>HOPE</vt:lpstr>
      <vt:lpstr>HOPE</vt:lpstr>
      <vt:lpstr>Introduction to Neural Networks</vt:lpstr>
      <vt:lpstr>Classification</vt:lpstr>
      <vt:lpstr>Illustrating Classification Task</vt:lpstr>
      <vt:lpstr>Example of a Model</vt:lpstr>
      <vt:lpstr>Classification in Networks</vt:lpstr>
      <vt:lpstr>Linear Classification</vt:lpstr>
      <vt:lpstr>Linear Classification</vt:lpstr>
      <vt:lpstr>Linear models</vt:lpstr>
      <vt:lpstr>Multiple layers</vt:lpstr>
      <vt:lpstr>Non-linearity</vt:lpstr>
      <vt:lpstr>Side note</vt:lpstr>
      <vt:lpstr>Deep learning</vt:lpstr>
      <vt:lpstr>Example</vt:lpstr>
      <vt:lpstr>Error</vt:lpstr>
      <vt:lpstr>Gradient Descent</vt:lpstr>
      <vt:lpstr>Gradient Descent</vt:lpstr>
      <vt:lpstr>Gradient Descent</vt:lpstr>
      <vt:lpstr>Backpropagation</vt:lpstr>
      <vt:lpstr>PowerPoint Presentation</vt:lpstr>
      <vt:lpstr>Backpropagation</vt:lpstr>
      <vt:lpstr>Stochastic gradient descent</vt:lpstr>
      <vt:lpstr>Word EMBeddings</vt:lpstr>
      <vt:lpstr>Basic Idea</vt:lpstr>
      <vt:lpstr>Basic idea</vt:lpstr>
      <vt:lpstr>PowerPoint Presentation</vt:lpstr>
      <vt:lpstr>Word2Vec</vt:lpstr>
      <vt:lpstr>CBOW</vt:lpstr>
      <vt:lpstr>CBOW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Skipgram</vt:lpstr>
      <vt:lpstr>PowerPoint Presentation</vt:lpstr>
      <vt:lpstr>Skipgram</vt:lpstr>
      <vt:lpstr>PowerPoint Presentation</vt:lpstr>
      <vt:lpstr>PowerPoint Presentation</vt:lpstr>
      <vt:lpstr>PowerPoint Presentation</vt:lpstr>
      <vt:lpstr>PowerPoint Presentation</vt:lpstr>
      <vt:lpstr>Hierarchical softmax</vt:lpstr>
      <vt:lpstr>PowerPoint Presentation</vt:lpstr>
      <vt:lpstr>PowerPoint Presentation</vt:lpstr>
      <vt:lpstr>Negative Sampling</vt:lpstr>
      <vt:lpstr>PowerPoint Presentation</vt:lpstr>
      <vt:lpstr>Back to graphs</vt:lpstr>
      <vt:lpstr>PowerPoint Presentation</vt:lpstr>
      <vt:lpstr>Random-walk embeddings</vt:lpstr>
      <vt:lpstr>Random-walk Embeddings</vt:lpstr>
      <vt:lpstr>Random Walk Optimization</vt:lpstr>
      <vt:lpstr>Random Walk optimization</vt:lpstr>
      <vt:lpstr>Why Random Walks?</vt:lpstr>
      <vt:lpstr>PowerPoint Presentation</vt:lpstr>
      <vt:lpstr>PowerPoint Presentation</vt:lpstr>
      <vt:lpstr>PowerPoint Presentation</vt:lpstr>
      <vt:lpstr>PowerPoint Presentation</vt:lpstr>
      <vt:lpstr>PowerPoint Presentation</vt:lpstr>
      <vt:lpstr>PowerPoint Presentation</vt:lpstr>
      <vt:lpstr>node2vec: Biased Walks</vt:lpstr>
      <vt:lpstr>Biased 2nd Order Random Walks</vt:lpstr>
      <vt:lpstr>Biased Random Walks</vt:lpstr>
      <vt:lpstr>Biased Random Walks</vt:lpstr>
      <vt:lpstr>Interpolating BFS and DFS</vt:lpstr>
      <vt:lpstr>node2vec</vt:lpstr>
      <vt:lpstr>Node embeddings</vt:lpstr>
      <vt:lpstr>PowerPoint Presentation</vt:lpstr>
      <vt:lpstr>PowerPoint Presentation</vt:lpstr>
      <vt:lpstr>GraRep</vt:lpstr>
      <vt:lpstr>GraRep</vt:lpstr>
      <vt:lpstr>GraRep</vt:lpstr>
      <vt:lpstr>GraRep</vt:lpstr>
      <vt:lpstr>GraRep</vt:lpstr>
      <vt:lpstr>GraRep</vt:lpstr>
      <vt:lpstr>Summary</vt:lpstr>
      <vt:lpstr>Graph neural networks</vt:lpstr>
      <vt:lpstr>Outline</vt:lpstr>
      <vt:lpstr>Embeddings:  Key Components</vt:lpstr>
      <vt:lpstr>From “Shallow” to “Deep”</vt:lpstr>
      <vt:lpstr>From “Shallow” to “Deep”</vt:lpstr>
      <vt:lpstr>Setup</vt:lpstr>
      <vt:lpstr>Neighborhood Aggregation</vt:lpstr>
      <vt:lpstr>Neighborhood Aggregation</vt:lpstr>
      <vt:lpstr>Neighborhood Aggregation</vt:lpstr>
      <vt:lpstr>Neighborhood Aggregation</vt:lpstr>
      <vt:lpstr>Neighborhood Aggregation</vt:lpstr>
      <vt:lpstr>Neighborhood Aggregation</vt:lpstr>
      <vt:lpstr>The Math</vt:lpstr>
      <vt:lpstr>PowerPoint Presentation</vt:lpstr>
      <vt:lpstr>Training the Model</vt:lpstr>
      <vt:lpstr>Training the Model</vt:lpstr>
      <vt:lpstr>Training the Model</vt:lpstr>
      <vt:lpstr>Training the Model</vt:lpstr>
      <vt:lpstr>Training the Model</vt:lpstr>
      <vt:lpstr>Training the Model</vt:lpstr>
      <vt:lpstr>Overview of Model Design</vt:lpstr>
      <vt:lpstr>Overview of Model Design</vt:lpstr>
      <vt:lpstr>Overview of Model</vt:lpstr>
      <vt:lpstr>Inductive Capability</vt:lpstr>
      <vt:lpstr>Inductive Capability</vt:lpstr>
      <vt:lpstr>Inductive Capability</vt:lpstr>
      <vt:lpstr>Quick Recap</vt:lpstr>
      <vt:lpstr>Graph Convolutional Networks (GCNs)</vt:lpstr>
      <vt:lpstr>Graph Convolutional Networks</vt:lpstr>
      <vt:lpstr>Graph Convolutional Networks</vt:lpstr>
      <vt:lpstr>GraphSAGE Idea</vt:lpstr>
      <vt:lpstr>GraphSAGE Idea</vt:lpstr>
      <vt:lpstr>GraphSAGE Differences</vt:lpstr>
      <vt:lpstr>GraphSAGE Variants</vt:lpstr>
      <vt:lpstr>Neighborhood Aggregation</vt:lpstr>
      <vt:lpstr>Neighborhood Aggregation</vt:lpstr>
      <vt:lpstr>Neighborhood Aggregation</vt:lpstr>
      <vt:lpstr>Gated Graph Neural Networks</vt:lpstr>
      <vt:lpstr>Gated Graph Neural Networks</vt:lpstr>
      <vt:lpstr>Gated Graph Neural Networks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pitoura</dc:creator>
  <cp:lastModifiedBy>Panayiotis Tsaparas</cp:lastModifiedBy>
  <cp:revision>279</cp:revision>
  <dcterms:created xsi:type="dcterms:W3CDTF">2012-10-10T06:53:19Z</dcterms:created>
  <dcterms:modified xsi:type="dcterms:W3CDTF">2020-01-07T21:17:51Z</dcterms:modified>
</cp:coreProperties>
</file>