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411" r:id="rId3"/>
    <p:sldId id="412" r:id="rId4"/>
    <p:sldId id="413" r:id="rId5"/>
    <p:sldId id="394" r:id="rId6"/>
    <p:sldId id="422" r:id="rId7"/>
    <p:sldId id="371" r:id="rId8"/>
    <p:sldId id="381" r:id="rId9"/>
    <p:sldId id="414" r:id="rId10"/>
    <p:sldId id="415" r:id="rId11"/>
    <p:sldId id="416" r:id="rId12"/>
    <p:sldId id="418" r:id="rId13"/>
    <p:sldId id="419" r:id="rId14"/>
    <p:sldId id="420" r:id="rId15"/>
    <p:sldId id="382" r:id="rId16"/>
    <p:sldId id="383" r:id="rId17"/>
    <p:sldId id="384" r:id="rId18"/>
    <p:sldId id="385" r:id="rId19"/>
    <p:sldId id="410" r:id="rId20"/>
    <p:sldId id="421" r:id="rId21"/>
    <p:sldId id="423" r:id="rId22"/>
    <p:sldId id="424" r:id="rId23"/>
    <p:sldId id="425" r:id="rId24"/>
    <p:sldId id="426" r:id="rId25"/>
    <p:sldId id="427" r:id="rId26"/>
    <p:sldId id="430" r:id="rId27"/>
    <p:sldId id="428" r:id="rId28"/>
    <p:sldId id="429" r:id="rId29"/>
    <p:sldId id="431" r:id="rId30"/>
    <p:sldId id="432" r:id="rId31"/>
    <p:sldId id="433" r:id="rId32"/>
    <p:sldId id="437" r:id="rId33"/>
    <p:sldId id="434" r:id="rId34"/>
    <p:sldId id="435" r:id="rId35"/>
    <p:sldId id="43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Δημιουργία Κλάσεων και Αντικειμένων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Dimmer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ο διακόπτης μας να μας δίνει την δυνατότητα να αυξομειώνουμε την ένταση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Τι επιπλέον πεδία πρέπει να προσθέσουμε?</a:t>
            </a:r>
          </a:p>
          <a:p>
            <a:pPr lvl="1"/>
            <a:r>
              <a:rPr lang="el-GR" dirty="0" smtClean="0"/>
              <a:t>Τι επιπλέον μεθόδους χρειαζόμαστε?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6200" y="533400"/>
            <a:ext cx="8991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birghten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&lt; 100){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printState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ON with intensity " + intensity);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OFF");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33800" y="1600200"/>
            <a:ext cx="5257801" cy="2819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HouseWithDimmerLights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7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.dim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.printState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17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Dimmer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φορά που αυξάνουμε ή μειώνουμε την ένταση θέλουμε να μας λέει και την κατανάλωση</a:t>
            </a:r>
          </a:p>
          <a:p>
            <a:pPr lvl="1"/>
            <a:r>
              <a:rPr lang="el-GR" dirty="0" smtClean="0"/>
              <a:t>(Κατανάλωση = ένταση * 0.1 λεπτά/ώρα)</a:t>
            </a:r>
          </a:p>
        </p:txBody>
      </p:sp>
    </p:spTree>
    <p:extLst>
      <p:ext uri="{BB962C8B-B14F-4D97-AF65-F5344CB8AC3E}">
        <p14:creationId xmlns:p14="http://schemas.microsoft.com/office/powerpoint/2010/main" val="274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9618" y="4343400"/>
            <a:ext cx="3570006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2743200"/>
            <a:ext cx="3581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52400"/>
            <a:ext cx="8991600" cy="67056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r>
              <a:rPr lang="el-GR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consumption = intensity *0.1;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("Consumption = "+consumption);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birghten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&lt; 100){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consumption = intensity *0.1;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("Consumption = "+consumption);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printState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ON with intensity " + intensity);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OFF");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9666" y="1524000"/>
            <a:ext cx="55256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Οι</a:t>
            </a:r>
            <a:r>
              <a:rPr lang="en-US" dirty="0" smtClean="0"/>
              <a:t> </a:t>
            </a:r>
            <a:r>
              <a:rPr lang="el-GR" dirty="0" smtClean="0"/>
              <a:t>μεταβλητές </a:t>
            </a:r>
            <a:r>
              <a:rPr lang="en-US" dirty="0" smtClean="0"/>
              <a:t>consumption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267670"/>
            <a:ext cx="419099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μόνο μέσα στις μεθόδους </a:t>
            </a:r>
            <a:r>
              <a:rPr lang="en-US" dirty="0" smtClean="0"/>
              <a:t>dim </a:t>
            </a:r>
            <a:r>
              <a:rPr lang="el-GR" dirty="0" smtClean="0"/>
              <a:t>και </a:t>
            </a:r>
            <a:r>
              <a:rPr lang="en-US" dirty="0" smtClean="0"/>
              <a:t>brighten </a:t>
            </a:r>
            <a:r>
              <a:rPr lang="el-GR" dirty="0" smtClean="0"/>
              <a:t>και όταν τελειώσει η κλήση τους εξαφανίζονται.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Είδαμε πρώτη φορά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 </a:t>
            </a:r>
            <a:r>
              <a:rPr lang="el-GR" dirty="0" smtClean="0"/>
              <a:t>όταν μιλήσαμε για μεταβλητές που ορίζονται μέσα σε ένα λογικό 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Παρόμοια είναι και για τις </a:t>
            </a:r>
            <a:r>
              <a:rPr lang="el-GR" dirty="0"/>
              <a:t>μεταβλητές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Τοπικές μεταβλητές μιας μεθόδου είναι οι μεταβλητές που ορίζονται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</a:t>
            </a:r>
            <a:r>
              <a:rPr lang="el-GR" dirty="0" smtClean="0"/>
              <a:t>στον κώδικα της μεθόδου </a:t>
            </a:r>
            <a:endParaRPr lang="el-GR" dirty="0"/>
          </a:p>
          <a:p>
            <a:pPr lvl="1"/>
            <a:r>
              <a:rPr lang="el-GR" dirty="0" smtClean="0"/>
              <a:t>Περιλαμβάνουν και τις μεταβλητές που κρατάνε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της μεθόδου</a:t>
            </a:r>
          </a:p>
          <a:p>
            <a:r>
              <a:rPr lang="el-GR" dirty="0" smtClean="0"/>
              <a:t>Οι μεταβλητές αυτές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μόνο </a:t>
            </a:r>
            <a:r>
              <a:rPr lang="el-GR" dirty="0" smtClean="0">
                <a:solidFill>
                  <a:srgbClr val="0070C0"/>
                </a:solidFill>
              </a:rPr>
              <a:t>μέσα στην μέθοδο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Εξαφανίζονται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rgbClr val="0070C0"/>
                </a:solidFill>
              </a:rPr>
              <a:t>βγούμε</a:t>
            </a:r>
            <a:r>
              <a:rPr lang="el-GR" dirty="0" smtClean="0"/>
              <a:t> από τη μέθοδο.</a:t>
            </a:r>
          </a:p>
          <a:p>
            <a:endParaRPr lang="el-GR" dirty="0" smtClean="0"/>
          </a:p>
          <a:p>
            <a:r>
              <a:rPr lang="el-GR" dirty="0" smtClean="0"/>
              <a:t>Αντιθέτως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κλάσης διατηρούνται όσο υπάρχει το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/>
              <a:t>,</a:t>
            </a:r>
            <a:r>
              <a:rPr lang="el-GR" dirty="0" smtClean="0"/>
              <a:t> </a:t>
            </a:r>
            <a:r>
              <a:rPr lang="el-GR" dirty="0"/>
              <a:t>κ</a:t>
            </a:r>
            <a:r>
              <a:rPr lang="el-GR" dirty="0" smtClean="0"/>
              <a:t>αι έχουν εμβέλεια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όλη</a:t>
            </a:r>
            <a:r>
              <a:rPr lang="el-GR" dirty="0" smtClean="0"/>
              <a:t> 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3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μέθοδοι που έχουμε δει μέχρι τώρα είναι πολύ απλές</a:t>
            </a:r>
          </a:p>
          <a:p>
            <a:pPr lvl="1"/>
            <a:r>
              <a:rPr lang="el-GR" dirty="0" smtClean="0"/>
              <a:t>Δεν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</a:t>
            </a:r>
            <a:r>
              <a:rPr lang="el-GR" dirty="0" smtClean="0"/>
              <a:t> (δεν παίρνουν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Δεν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επιστρέφουν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343400"/>
            <a:ext cx="3688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49495" y="3657600"/>
            <a:ext cx="2286000" cy="609600"/>
          </a:xfrm>
          <a:prstGeom prst="wedgeRoundRectCallout">
            <a:avLst>
              <a:gd name="adj1" fmla="val 10195"/>
              <a:gd name="adj2" fmla="val 835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επιστρέφει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6957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παίρνει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την κίνηση κατά μία θέση 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26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340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Οι μέθοδοι μπορούν να έχουν </a:t>
            </a:r>
            <a:r>
              <a:rPr lang="el-GR" dirty="0" smtClean="0">
                <a:solidFill>
                  <a:srgbClr val="FF3300"/>
                </a:solidFill>
              </a:rPr>
              <a:t>παραμέτρους  </a:t>
            </a:r>
          </a:p>
          <a:p>
            <a:pPr lvl="1"/>
            <a:r>
              <a:rPr lang="el-GR" dirty="0" smtClean="0"/>
              <a:t>Μας επιτρέπουν να περάσουμε </a:t>
            </a:r>
            <a:r>
              <a:rPr lang="el-GR" dirty="0" smtClean="0">
                <a:solidFill>
                  <a:srgbClr val="0070C0"/>
                </a:solidFill>
              </a:rPr>
              <a:t>τιμές</a:t>
            </a:r>
            <a:r>
              <a:rPr lang="el-GR" dirty="0" smtClean="0"/>
              <a:t> στην μέθοδο μας </a:t>
            </a: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marL="274320" lvl="1" indent="0">
              <a:buNone/>
            </a:pP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Μία </a:t>
            </a:r>
            <a:r>
              <a:rPr lang="el-GR" dirty="0">
                <a:solidFill>
                  <a:srgbClr val="FF3300"/>
                </a:solidFill>
              </a:rPr>
              <a:t>παράμετρος</a:t>
            </a:r>
            <a:r>
              <a:rPr lang="el-GR" dirty="0"/>
              <a:t> ορίζεται όπως οποιαδήποτε άλλη </a:t>
            </a:r>
            <a:r>
              <a:rPr lang="el-GR" dirty="0">
                <a:solidFill>
                  <a:srgbClr val="0070C0"/>
                </a:solidFill>
              </a:rPr>
              <a:t>μεταβλητή</a:t>
            </a:r>
            <a:r>
              <a:rPr lang="el-GR" dirty="0"/>
              <a:t>.</a:t>
            </a:r>
          </a:p>
          <a:p>
            <a:pPr lvl="2"/>
            <a:r>
              <a:rPr lang="el-GR" sz="2400" dirty="0"/>
              <a:t>Πρέπει να έχει συγκεκριμένο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sz="2400" dirty="0"/>
              <a:t> </a:t>
            </a:r>
            <a:r>
              <a:rPr lang="el-GR" sz="2400" dirty="0" smtClean="0"/>
              <a:t>και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  <a:p>
            <a:pPr lvl="2"/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3300"/>
                </a:solidFill>
              </a:rPr>
              <a:t>τοπική μεταβλητή </a:t>
            </a:r>
            <a:r>
              <a:rPr lang="el-GR" sz="2400" dirty="0" smtClean="0"/>
              <a:t>της μεθόδου</a:t>
            </a:r>
            <a:endParaRPr lang="el-GR" sz="2400" dirty="0"/>
          </a:p>
          <a:p>
            <a:pPr lvl="1"/>
            <a:endParaRPr lang="el-GR" dirty="0" smtClean="0"/>
          </a:p>
          <a:p>
            <a:pPr lvl="1"/>
            <a:endParaRPr lang="el-GR" dirty="0"/>
          </a:p>
          <a:p>
            <a:pPr lvl="1"/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Όταν καλούμε την </a:t>
            </a:r>
            <a:r>
              <a:rPr lang="el-GR" dirty="0"/>
              <a:t>μέθοδο, </a:t>
            </a:r>
            <a:r>
              <a:rPr lang="el-GR" dirty="0" smtClean="0"/>
              <a:t>περνάμε το </a:t>
            </a:r>
            <a:r>
              <a:rPr lang="el-GR" dirty="0" smtClean="0">
                <a:solidFill>
                  <a:srgbClr val="FF3300"/>
                </a:solidFill>
              </a:rPr>
              <a:t>όρισμα </a:t>
            </a:r>
          </a:p>
          <a:p>
            <a:pPr lvl="1"/>
            <a:r>
              <a:rPr lang="el-GR" dirty="0"/>
              <a:t>Το όρισμα είναι μια </a:t>
            </a:r>
            <a:r>
              <a:rPr lang="el-GR" dirty="0" smtClean="0">
                <a:solidFill>
                  <a:srgbClr val="0070C0"/>
                </a:solidFill>
              </a:rPr>
              <a:t>έκφραση</a:t>
            </a:r>
            <a:r>
              <a:rPr lang="el-GR" dirty="0" smtClean="0"/>
              <a:t> (κάτι που θα μπορούσε να είναι στο δεξί μέρος μιας ανάθεσης)</a:t>
            </a:r>
          </a:p>
          <a:p>
            <a:pPr lvl="1"/>
            <a:r>
              <a:rPr lang="el-GR" dirty="0" smtClean="0"/>
              <a:t>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συμφωνεί στον τύπο </a:t>
            </a:r>
            <a:r>
              <a:rPr lang="el-GR" dirty="0" smtClean="0"/>
              <a:t>με την παράμετρο</a:t>
            </a:r>
          </a:p>
          <a:p>
            <a:pPr lvl="1"/>
            <a:r>
              <a:rPr lang="el-GR" dirty="0" smtClean="0"/>
              <a:t>Είναι σαν να κάνουμε ανάθεση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756" y="2057400"/>
            <a:ext cx="514756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591656" y="2390864"/>
            <a:ext cx="2286000" cy="533400"/>
          </a:xfrm>
          <a:prstGeom prst="wedgeRoundRectCallout">
            <a:avLst>
              <a:gd name="adj1" fmla="val -81394"/>
              <a:gd name="adj2" fmla="val -6887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παραμέτρου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3862" y="4191000"/>
            <a:ext cx="3493264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419600"/>
            <a:ext cx="2286000" cy="533400"/>
          </a:xfrm>
          <a:prstGeom prst="wedgeRoundRectCallout">
            <a:avLst>
              <a:gd name="adj1" fmla="val -128871"/>
              <a:gd name="adj2" fmla="val 1283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Όρισμα </a:t>
            </a:r>
            <a:r>
              <a:rPr lang="el-GR" dirty="0">
                <a:solidFill>
                  <a:schemeClr val="tx1"/>
                </a:solidFill>
              </a:rPr>
              <a:t>στην κλήση της μεθόδου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FF0000"/>
                </a:solidFill>
              </a:rPr>
              <a:t>κλάση</a:t>
            </a:r>
            <a:r>
              <a:rPr lang="el-GR" dirty="0" smtClean="0"/>
              <a:t>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endParaRPr lang="el-GR" dirty="0" smtClean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4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524000"/>
            <a:ext cx="5105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381000"/>
            <a:ext cx="8229600" cy="6477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MovingCar2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 = 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2*x+10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85800"/>
            <a:ext cx="35052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ορισμό της μεθόδου ορίζουμε και την </a:t>
            </a:r>
            <a:r>
              <a:rPr lang="el-GR" dirty="0" smtClean="0">
                <a:solidFill>
                  <a:srgbClr val="FF0000"/>
                </a:solidFill>
              </a:rPr>
              <a:t>παράμετρο</a:t>
            </a:r>
            <a:r>
              <a:rPr lang="el-GR" dirty="0" smtClean="0"/>
              <a:t> της μεθόδου, όπως ορίζουμε μια μεταβλητή. Έχει ένα </a:t>
            </a:r>
            <a:r>
              <a:rPr lang="el-GR" dirty="0" smtClean="0">
                <a:solidFill>
                  <a:srgbClr val="FF0000"/>
                </a:solidFill>
              </a:rPr>
              <a:t>τύπο</a:t>
            </a:r>
            <a:r>
              <a:rPr lang="el-GR" dirty="0" smtClean="0"/>
              <a:t> και ένα </a:t>
            </a:r>
            <a:r>
              <a:rPr lang="el-GR" dirty="0" smtClean="0">
                <a:solidFill>
                  <a:srgbClr val="FF0000"/>
                </a:solidFill>
              </a:rPr>
              <a:t>όνομα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276600"/>
            <a:ext cx="3475893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μέθοδο περνάμε μια τιμή σαν </a:t>
            </a:r>
            <a:r>
              <a:rPr lang="el-GR" dirty="0" smtClean="0">
                <a:solidFill>
                  <a:srgbClr val="FF0000"/>
                </a:solidFill>
              </a:rPr>
              <a:t>όρισμα</a:t>
            </a:r>
            <a:r>
              <a:rPr lang="el-GR" dirty="0" smtClean="0"/>
              <a:t> στην μέθοδο </a:t>
            </a:r>
            <a:endParaRPr lang="en-US" dirty="0" smtClean="0"/>
          </a:p>
          <a:p>
            <a:r>
              <a:rPr lang="el-GR" dirty="0" smtClean="0"/>
              <a:t>Σαν όρισμα μπορεί να είναι μια οποιαδήποτε </a:t>
            </a:r>
            <a:r>
              <a:rPr lang="el-GR" dirty="0" smtClean="0">
                <a:solidFill>
                  <a:srgbClr val="FF0000"/>
                </a:solidFill>
              </a:rPr>
              <a:t>έκφραση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Αρκεί ή αποτίμηση της έκφρασης να έχει τύπο </a:t>
            </a:r>
            <a:r>
              <a:rPr lang="el-GR" dirty="0" smtClean="0">
                <a:solidFill>
                  <a:srgbClr val="FF0000"/>
                </a:solidFill>
              </a:rPr>
              <a:t>συμβατό</a:t>
            </a:r>
            <a:r>
              <a:rPr lang="el-GR" dirty="0" smtClean="0"/>
              <a:t> με αυτόν της παραμέτρου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l-GR" dirty="0" smtClean="0"/>
              <a:t>στην περίπτωση μας)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107134"/>
            <a:ext cx="759069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Κατά την κλήση </a:t>
            </a:r>
            <a:r>
              <a:rPr lang="el-GR" dirty="0" smtClean="0"/>
              <a:t>της μεθόδου ουσιαστικά </a:t>
            </a:r>
            <a:r>
              <a:rPr lang="el-GR" dirty="0">
                <a:solidFill>
                  <a:srgbClr val="FF0000"/>
                </a:solidFill>
              </a:rPr>
              <a:t>εκχωρείται</a:t>
            </a:r>
            <a:r>
              <a:rPr lang="el-GR" dirty="0"/>
              <a:t> η τιμή της έκφρασης στην μεταβλητή </a:t>
            </a:r>
            <a:r>
              <a:rPr lang="en-US" dirty="0" smtClean="0"/>
              <a:t>steps. </a:t>
            </a:r>
            <a:r>
              <a:rPr lang="el-GR" dirty="0"/>
              <a:t>Αυτό λέγεται και </a:t>
            </a:r>
            <a:r>
              <a:rPr lang="el-GR" dirty="0">
                <a:solidFill>
                  <a:srgbClr val="FF0000"/>
                </a:solidFill>
              </a:rPr>
              <a:t>πέρασμα παραμέτρου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07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μια μέθοδο με μία τιμή σαν όρισμα, ουσιαστικά εκχωρούμε αυτή την τιμή στην παράμετρο της μεθόδου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7999" y="3505200"/>
            <a:ext cx="4044697" cy="36933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2*x+10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4384" y="4672424"/>
            <a:ext cx="4596129" cy="1200329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 = 30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delta;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863" y="350520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863" y="4660033"/>
            <a:ext cx="285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Ισοδυναμεί με τον κώδικα: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863" y="3918301"/>
            <a:ext cx="383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όπου η μεταβλητή </a:t>
            </a:r>
            <a:r>
              <a:rPr lang="en-US" dirty="0" smtClean="0"/>
              <a:t>x </a:t>
            </a:r>
            <a:r>
              <a:rPr lang="el-GR" dirty="0" smtClean="0"/>
              <a:t>έχει την τιμή 10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5950131" y="4038600"/>
            <a:ext cx="3180806" cy="621432"/>
          </a:xfrm>
          <a:prstGeom prst="wedgeRectCallout">
            <a:avLst>
              <a:gd name="adj1" fmla="val -45054"/>
              <a:gd name="adj2" fmla="val 9549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Αποτιμάται η τιμή της έκφρασης και εκχωρείται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5861867"/>
            <a:ext cx="5638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μεταβλητών με αυτό τον τρόπο λέγεται πέρασμα </a:t>
            </a:r>
            <a:r>
              <a:rPr lang="el-GR" dirty="0" smtClean="0">
                <a:solidFill>
                  <a:srgbClr val="FF0000"/>
                </a:solidFill>
              </a:rPr>
              <a:t>δια τιμής (</a:t>
            </a:r>
            <a:r>
              <a:rPr lang="en-US" dirty="0" smtClean="0">
                <a:solidFill>
                  <a:srgbClr val="FF0000"/>
                </a:solidFill>
              </a:rPr>
              <a:t>pass by value)</a:t>
            </a:r>
            <a:r>
              <a:rPr lang="el-GR" dirty="0" smtClean="0"/>
              <a:t>. Η μέθοδος δεν έχει πρόσβαση στην μεταβλητή μόνο στην τιμή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 δια τιμής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το πέρασμα παραμέτρων γίνεται δια τιμής, το πρόγραμμα μας έχει πρόσβαση μόνο στην τιμή της παραμέτρου και όχι στην μεταβλητή που χρησιμοποιήσαμε στο όρισμα.</a:t>
            </a:r>
          </a:p>
          <a:p>
            <a:pPr lvl="1"/>
            <a:r>
              <a:rPr lang="el-GR" dirty="0" smtClean="0"/>
              <a:t>Σε όλες τις γλώσσες πλέον το πέρασμα παραμέτρων γίνεται δια τιμής</a:t>
            </a:r>
          </a:p>
          <a:p>
            <a:pPr lvl="1"/>
            <a:endParaRPr lang="el-GR" dirty="0"/>
          </a:p>
          <a:p>
            <a:r>
              <a:rPr lang="el-GR" dirty="0" smtClean="0"/>
              <a:t>Αν η παράμετρος είναι ένα αντικείμενο τα πράγματα γίνονται πιο σύνθετα</a:t>
            </a:r>
          </a:p>
          <a:p>
            <a:pPr lvl="1"/>
            <a:r>
              <a:rPr lang="el-GR" dirty="0" smtClean="0"/>
              <a:t>Η τιμή της μεταβλητής που έχουμε σαν παράμετρο είναι διεύθυνση μνήμης. Δεν μπορούμε να αλλάξουμε την διεύθυνση μνήμης αλλά μπορούμε να αλλάξουμε τα περιεχόμενα της.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80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5289968"/>
            <a:ext cx="4495800" cy="3488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48200" y="1711220"/>
            <a:ext cx="3657600" cy="3461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direction)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position -= steps;}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“left”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724400" y="860808"/>
            <a:ext cx="4419600" cy="533400"/>
          </a:xfrm>
          <a:prstGeom prst="wedgeRoundRectCallout">
            <a:avLst>
              <a:gd name="adj1" fmla="val -20826"/>
              <a:gd name="adj2" fmla="val 88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Μέθοδος με πολλές παραμέτρους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248400" y="5394010"/>
            <a:ext cx="2438400" cy="533400"/>
          </a:xfrm>
          <a:prstGeom prst="wedgeRoundRectCallout">
            <a:avLst>
              <a:gd name="adj1" fmla="val -68610"/>
              <a:gd name="adj2" fmla="val 5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37797" y="3484406"/>
            <a:ext cx="43651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ορίσματα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FF0000"/>
                </a:solidFill>
              </a:rPr>
              <a:t>πλήθος </a:t>
            </a:r>
            <a:r>
              <a:rPr lang="el-GR" dirty="0" smtClean="0"/>
              <a:t>και τους </a:t>
            </a:r>
            <a:r>
              <a:rPr lang="el-GR" dirty="0" smtClean="0">
                <a:solidFill>
                  <a:srgbClr val="FF0000"/>
                </a:solidFill>
              </a:rPr>
              <a:t>τύπους </a:t>
            </a:r>
            <a:r>
              <a:rPr lang="el-GR" dirty="0" smtClean="0"/>
              <a:t>των παραμέτρων στην αντίστοιχη θέση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παραμέτρων και ορισμάτων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μεθόδου </a:t>
            </a:r>
            <a:r>
              <a:rPr lang="el-GR" dirty="0"/>
              <a:t>έ</a:t>
            </a:r>
            <a:r>
              <a:rPr lang="el-GR" dirty="0" smtClean="0"/>
              <a:t>χουν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κλήση</a:t>
            </a:r>
            <a:r>
              <a:rPr lang="el-GR" dirty="0" smtClean="0"/>
              <a:t> της μεθόδου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 με τον τύπο της παραμέτρου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θέση προς θέση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Ισχύουν οι μετατροπές τύπου που ξέρουμε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Μία μέθοδος μπορεί να πάρει ως όρισμα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μιας κλάσης.</a:t>
            </a:r>
          </a:p>
          <a:p>
            <a:pPr lvl="1"/>
            <a:r>
              <a:rPr lang="el-GR" dirty="0" smtClean="0"/>
              <a:t>Το πώς δουλεύει αυτό θα το μάθουμε όταν μιλήσουμε για αναφορές.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επιστρέφουν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οι μέθοδοι που φτιάξαμε δεν επιστρέφουν τιμή</a:t>
            </a:r>
          </a:p>
          <a:p>
            <a:pPr lvl="1"/>
            <a:r>
              <a:rPr lang="el-GR" dirty="0" smtClean="0"/>
              <a:t>Είναι τύπου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void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Σε πολλές περιπτώσεις θέλουμε η μέθοδος να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τιμή</a:t>
            </a:r>
          </a:p>
          <a:p>
            <a:pPr lvl="1"/>
            <a:r>
              <a:rPr lang="el-GR" dirty="0" smtClean="0"/>
              <a:t>Π.χ., μία μέθοδος που υπολογίζει το άθροισμα δύο αριθμών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n-US" dirty="0"/>
              <a:t>O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τύπος</a:t>
            </a:r>
            <a:r>
              <a:rPr lang="el-GR" dirty="0"/>
              <a:t>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έκφρασης</a:t>
            </a:r>
            <a:r>
              <a:rPr lang="el-GR" dirty="0"/>
              <a:t> στην εντολή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return</a:t>
            </a:r>
            <a:r>
              <a:rPr lang="en-US" dirty="0"/>
              <a:t> </a:t>
            </a:r>
            <a:r>
              <a:rPr lang="el-GR" dirty="0"/>
              <a:t>θα πρέπει να είναι ίδιος (ή συμβατός) με τον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/>
              <a:t>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</a:t>
            </a:r>
            <a:r>
              <a:rPr lang="el-GR" dirty="0"/>
              <a:t>.</a:t>
            </a:r>
          </a:p>
          <a:p>
            <a:r>
              <a:rPr lang="el-GR" dirty="0" smtClean="0">
                <a:solidFill>
                  <a:srgbClr val="FF3300"/>
                </a:solidFill>
              </a:rPr>
              <a:t>Κάθε μονοπάτι </a:t>
            </a:r>
            <a:r>
              <a:rPr lang="el-GR" dirty="0" smtClean="0"/>
              <a:t>εκτέλεσης του κώδικα θα πρέπει να επιστρέφει μια τιμή.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l-GR" dirty="0"/>
              <a:t>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</a:t>
            </a:r>
            <a:r>
              <a:rPr lang="el-GR" dirty="0">
                <a:solidFill>
                  <a:srgbClr val="0070C0"/>
                </a:solidFill>
              </a:rPr>
              <a:t>σταματάει την εκτέλεση </a:t>
            </a:r>
            <a:r>
              <a:rPr lang="el-GR" dirty="0"/>
              <a:t>της μεθόδου και επιστρέφει τιμή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το χρησιμοποιήσουμε αυτό για να απλοποιήσουμε τον κώδικα.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12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αυτοκίνητο μας δεν μπορεί να μετακινηθεί έξω από το διάστημα [-10,10]. Θέλουμε 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να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 μια λογική τιμή αν η μετακίνηση έγινε η όχι.</a:t>
            </a:r>
            <a:endParaRPr lang="en-US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1699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05100"/>
            <a:ext cx="6324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447800"/>
            <a:ext cx="8915400" cy="51054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}else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419599" y="326048"/>
            <a:ext cx="4724401" cy="2243504"/>
          </a:xfrm>
          <a:prstGeom prst="wedgeRectCallout">
            <a:avLst>
              <a:gd name="adj1" fmla="val -50638"/>
              <a:gd name="adj2" fmla="val 554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>
                <a:solidFill>
                  <a:schemeClr val="tx1"/>
                </a:solidFill>
              </a:rPr>
              <a:t>Όταν ορίζουμε μια μέθοδο που επιστρέφει τιμή θα πρέπει να ορίσουμε τον </a:t>
            </a:r>
            <a:r>
              <a:rPr lang="el-GR" dirty="0">
                <a:solidFill>
                  <a:srgbClr val="FF0000"/>
                </a:solidFill>
              </a:rPr>
              <a:t>τύπο</a:t>
            </a:r>
            <a:r>
              <a:rPr lang="el-GR" dirty="0">
                <a:solidFill>
                  <a:schemeClr val="tx1"/>
                </a:solidFill>
              </a:rPr>
              <a:t> της τιμής που επιστρέφει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Π.χ. αυτή η μέθοδος επιστρέφει τιμή </a:t>
            </a:r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Μια μέθοδος μπορεί να επιστρέφει και ένα αντικείμενο μιας </a:t>
            </a:r>
            <a:r>
              <a:rPr lang="el-GR" dirty="0" smtClean="0">
                <a:solidFill>
                  <a:schemeClr val="tx1"/>
                </a:solidFill>
              </a:rPr>
              <a:t>κλάσης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343399" y="5067300"/>
            <a:ext cx="4724401" cy="723900"/>
          </a:xfrm>
          <a:prstGeom prst="wedgeRectCallout">
            <a:avLst>
              <a:gd name="adj1" fmla="val -91334"/>
              <a:gd name="adj2" fmla="val -5114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Επιστρέφουμε μια τιμή μέσα στον κώδικα χρησιμοποιώντας την 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3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" y="1066800"/>
            <a:ext cx="8991600" cy="4419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319953" y="3810000"/>
            <a:ext cx="4724401" cy="1752600"/>
          </a:xfrm>
          <a:prstGeom prst="wedgeRectCallout">
            <a:avLst>
              <a:gd name="adj1" fmla="val -70242"/>
              <a:gd name="adj2" fmla="val -597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Αν μπούμε μέσα στο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n-US" dirty="0" smtClean="0">
                <a:solidFill>
                  <a:schemeClr val="tx1"/>
                </a:solidFill>
              </a:rPr>
              <a:t>return </a:t>
            </a:r>
            <a:r>
              <a:rPr lang="el-GR" dirty="0" smtClean="0">
                <a:solidFill>
                  <a:schemeClr val="tx1"/>
                </a:solidFill>
              </a:rPr>
              <a:t>θα σταματήσει την εκτέλεση του κώδικα και θα μας βγάλει από την μέθοδο. Επιστρέφεται η τιμή </a:t>
            </a:r>
            <a:r>
              <a:rPr lang="en-US" dirty="0" smtClean="0">
                <a:solidFill>
                  <a:schemeClr val="tx1"/>
                </a:solidFill>
              </a:rPr>
              <a:t>false.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Δεν χρειάζεται πλέον το </a:t>
            </a:r>
            <a:r>
              <a:rPr lang="en-US" dirty="0" smtClean="0">
                <a:solidFill>
                  <a:schemeClr val="tx1"/>
                </a:solidFill>
              </a:rPr>
              <a:t>else</a:t>
            </a:r>
          </a:p>
        </p:txBody>
      </p:sp>
    </p:spTree>
    <p:extLst>
      <p:ext uri="{BB962C8B-B14F-4D97-AF65-F5344CB8AC3E}">
        <p14:creationId xmlns:p14="http://schemas.microsoft.com/office/powerpoint/2010/main" val="15761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Το αντικείμενο έχει συγκεκριμένες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dirty="0" smtClean="0"/>
              <a:t> στα πεδία.</a:t>
            </a:r>
          </a:p>
          <a:p>
            <a:pPr lvl="1"/>
            <a:r>
              <a:rPr lang="el-GR" dirty="0" smtClean="0"/>
              <a:t>Στο πρόγραμμα έχουμε (συνήθως) </a:t>
            </a:r>
            <a:r>
              <a:rPr lang="el-GR" dirty="0" smtClean="0">
                <a:solidFill>
                  <a:srgbClr val="0070C0"/>
                </a:solidFill>
              </a:rPr>
              <a:t>πρόσβαση</a:t>
            </a:r>
            <a:r>
              <a:rPr lang="el-GR" dirty="0" smtClean="0"/>
              <a:t> μόνο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Μέσω των μεθόδων έχουμε πρόσβαση στα πεδία</a:t>
            </a:r>
          </a:p>
          <a:p>
            <a:pPr lvl="1"/>
            <a:r>
              <a:rPr lang="el-GR" dirty="0" smtClean="0"/>
              <a:t>Αν υπάρχουν κάποια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στα οποία έχουμε πρόσβαση αυτά τα λέμε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848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l-GR" dirty="0" smtClean="0"/>
              <a:t>τύπος μιας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Μια μέθοδος που</a:t>
            </a:r>
            <a:r>
              <a:rPr lang="en-US" dirty="0" smtClean="0"/>
              <a:t> </a:t>
            </a:r>
            <a:r>
              <a:rPr lang="el-GR" dirty="0" smtClean="0"/>
              <a:t>επιστρέφει τιμή ορίζεται με συγκεκριμένο τύπο. Π.χ.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steps)</a:t>
            </a:r>
            <a:endParaRPr lang="el-GR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getUserName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Αν έχουμε μια συνάρτηση που επιστρέφει τιμή τύπου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</a:t>
            </a:r>
            <a:r>
              <a:rPr lang="en-US" dirty="0" smtClean="0"/>
              <a:t> (</a:t>
            </a:r>
            <a:r>
              <a:rPr lang="el-GR" dirty="0" smtClean="0"/>
              <a:t>συμβατού με το)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35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562600"/>
            <a:ext cx="4648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6705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MovingCar4b{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96000" y="5029200"/>
            <a:ext cx="2819400" cy="612648"/>
          </a:xfrm>
          <a:prstGeom prst="wedgeRectCallout">
            <a:avLst>
              <a:gd name="adj1" fmla="val -60750"/>
              <a:gd name="adj2" fmla="val 318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μεθόδου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9382"/>
            <a:ext cx="4648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6705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MovingCar4b{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 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96000" y="3810000"/>
            <a:ext cx="3048000" cy="1529382"/>
          </a:xfrm>
          <a:prstGeom prst="wedgeRectCallout">
            <a:avLst>
              <a:gd name="adj1" fmla="val -104195"/>
              <a:gd name="adj2" fmla="val 529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Κλήση της </a:t>
            </a:r>
            <a:r>
              <a:rPr lang="el-GR" dirty="0" smtClean="0">
                <a:solidFill>
                  <a:schemeClr val="tx1"/>
                </a:solidFill>
              </a:rPr>
              <a:t>μεθόδου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χρήση του αποτελέσματος απευθείας μέσα στην συνθήκη. Δεν χρειάζεται να το αποθηκεύσουμε.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37982" y="5943600"/>
            <a:ext cx="2853018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4" y="0"/>
            <a:ext cx="8229600" cy="6858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MovingCar4c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34000" y="4876800"/>
            <a:ext cx="3581400" cy="1600200"/>
          </a:xfrm>
          <a:prstGeom prst="wedgeRectCallout">
            <a:avLst>
              <a:gd name="adj1" fmla="val -76841"/>
              <a:gd name="adj2" fmla="val 2308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n-US" dirty="0" err="1">
                <a:solidFill>
                  <a:schemeClr val="tx1"/>
                </a:solidFill>
              </a:rPr>
              <a:t>moveManySteps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επιστρέφει τιμή, αλλά η κλήση της την αγνοεί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n-US" dirty="0" err="1">
                <a:solidFill>
                  <a:schemeClr val="tx1"/>
                </a:solidFill>
              </a:rPr>
              <a:t>printPosition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θα επιστρέψει 0 αν δεν κινήθηκε το όχημα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3026" y="457200"/>
            <a:ext cx="44868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είναι υποχρεωτικό να χρησιμοποιούμε </a:t>
            </a:r>
            <a:r>
              <a:rPr lang="el-GR" dirty="0"/>
              <a:t>πάντα </a:t>
            </a:r>
            <a:r>
              <a:rPr lang="el-GR" dirty="0" smtClean="0"/>
              <a:t>την επιστρεφόμενη τιμή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962400"/>
            <a:ext cx="6939720" cy="203132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printIfPositive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(position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(“position = “ + position);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56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8000908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steps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direction)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-= steps;}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Δημιουργώντας φως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26292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26292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95986" y="4041634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9687" y="4585420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1027" y="5376096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326292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81129" y="400628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139928" y="456306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lightIsOn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542226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flipSwitch</a:t>
            </a:r>
            <a:r>
              <a:rPr lang="en-US" dirty="0" smtClean="0"/>
              <a:t>()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745891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45891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745891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21691" y="1828800"/>
            <a:ext cx="624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Θα φτιάξουμε μια κλάση που θα χειρίζεται ένα διακόπτη φωτός. Το φώς είναι είτε ανοιχτό είτε κλειστό</a:t>
            </a:r>
            <a:r>
              <a:rPr lang="en-US" sz="2400" dirty="0" smtClean="0"/>
              <a:t> </a:t>
            </a:r>
            <a:r>
              <a:rPr lang="el-GR" sz="2400" dirty="0" smtClean="0"/>
              <a:t>και μπορούμε να ανοιγοκλείνουμε το φως</a:t>
            </a:r>
            <a:endParaRPr lang="en-US" sz="2400" dirty="0"/>
          </a:p>
        </p:txBody>
      </p:sp>
      <p:pic>
        <p:nvPicPr>
          <p:cNvPr id="16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63" y="1600200"/>
            <a:ext cx="1143000" cy="1815896"/>
          </a:xfrm>
        </p:spPr>
      </p:pic>
    </p:spTree>
    <p:extLst>
      <p:ext uri="{BB962C8B-B14F-4D97-AF65-F5344CB8AC3E}">
        <p14:creationId xmlns:p14="http://schemas.microsoft.com/office/powerpoint/2010/main" val="48082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κλάσης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Ορισμός αντικειμένου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Ο ορισμός του αντικειμένου γίνεται συνήθως μέσα στη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μέσα στη μέθοδο μίας </a:t>
            </a:r>
            <a:r>
              <a:rPr lang="el-GR" dirty="0" smtClean="0">
                <a:solidFill>
                  <a:srgbClr val="FF0000"/>
                </a:solidFill>
              </a:rPr>
              <a:t>άλλης κλάσης </a:t>
            </a:r>
            <a:r>
              <a:rPr lang="el-GR" dirty="0" smtClean="0"/>
              <a:t>που χρησιμοποιεί το αντικείμενο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09800"/>
            <a:ext cx="4416594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&lt;Ορισμός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πεδίων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κλάσης&gt;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&lt;Ορισμός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μεθόδων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κλάσης&gt;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943" y="4919008"/>
            <a:ext cx="6664004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μελών κλάσης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πεδίων</a:t>
            </a:r>
          </a:p>
          <a:p>
            <a:pPr lvl="1"/>
            <a:r>
              <a:rPr lang="el-GR" dirty="0" smtClean="0"/>
              <a:t>Τα πεδία είναι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και ορίζονται όπως οι υπόλοιπες μεταβλητές</a:t>
            </a:r>
          </a:p>
          <a:p>
            <a:pPr lvl="2"/>
            <a:r>
              <a:rPr lang="el-GR" dirty="0" smtClean="0"/>
              <a:t>Η μόνη διαφορά είναι ότι τα πεδία πρέπει να τα προσδιορίσουμε ως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rgbClr val="FF0000"/>
                </a:solidFill>
              </a:rPr>
              <a:t>public. </a:t>
            </a:r>
            <a:r>
              <a:rPr lang="el-GR" dirty="0"/>
              <a:t>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πεδία </a:t>
            </a:r>
            <a:r>
              <a:rPr lang="el-GR" dirty="0"/>
              <a:t>τα ορίζουμε πάντα </a:t>
            </a:r>
            <a:r>
              <a:rPr lang="en-US" dirty="0" smtClean="0">
                <a:solidFill>
                  <a:srgbClr val="FF0000"/>
                </a:solidFill>
              </a:rPr>
              <a:t>private.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μεθόδων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Οι μέθοδοι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συναρτήσεις </a:t>
            </a:r>
            <a:r>
              <a:rPr lang="el-GR" dirty="0" smtClean="0"/>
              <a:t>και έχουν το εξής ορισμό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161" y="5297012"/>
            <a:ext cx="8903677" cy="1508105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l-GR" dirty="0"/>
              <a:t>[</a:t>
            </a:r>
            <a:r>
              <a:rPr lang="en-US" dirty="0"/>
              <a:t>public</a:t>
            </a:r>
            <a:r>
              <a:rPr lang="el-GR" dirty="0"/>
              <a:t>/</a:t>
            </a:r>
            <a:r>
              <a:rPr lang="en-US" dirty="0"/>
              <a:t>private] </a:t>
            </a:r>
            <a:r>
              <a:rPr lang="en-US" dirty="0" smtClean="0"/>
              <a:t>&lt;</a:t>
            </a:r>
            <a:r>
              <a:rPr lang="el-GR" dirty="0" smtClean="0"/>
              <a:t>τύπος&gt; </a:t>
            </a:r>
            <a:r>
              <a:rPr lang="el-GR" dirty="0">
                <a:solidFill>
                  <a:srgbClr val="0070C0"/>
                </a:solidFill>
              </a:rPr>
              <a:t>&lt;όνομα συνάρτησης&gt;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l-GR" dirty="0" smtClean="0">
                <a:solidFill>
                  <a:srgbClr val="00B050"/>
                </a:solidFill>
              </a:rPr>
              <a:t>[παράμετροι]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l-GR" dirty="0" smtClean="0">
                <a:solidFill>
                  <a:schemeClr val="tx1"/>
                </a:solidFill>
              </a:rPr>
              <a:t>&lt;κώδικας συνάρτησης&gt;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8585" y="3853934"/>
            <a:ext cx="8494633" cy="40011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[private/public] &lt;</a:t>
            </a:r>
            <a:r>
              <a:rPr lang="el-GR" dirty="0" err="1"/>
              <a:t>τυπος</a:t>
            </a:r>
            <a:r>
              <a:rPr lang="el-GR" dirty="0"/>
              <a:t>&gt; </a:t>
            </a:r>
            <a:r>
              <a:rPr lang="el-GR" dirty="0">
                <a:solidFill>
                  <a:srgbClr val="0070C0"/>
                </a:solidFill>
              </a:rPr>
              <a:t>&lt;όνομα μεταβλητής&gt; </a:t>
            </a:r>
            <a:r>
              <a:rPr lang="el-GR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l-GR" dirty="0">
                <a:solidFill>
                  <a:schemeClr val="tx1"/>
                </a:solidFill>
              </a:rPr>
              <a:t>τιμή];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4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2200" y="5696484"/>
            <a:ext cx="3581400" cy="3614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3624" y="5353584"/>
            <a:ext cx="44958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630079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13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2057400"/>
            <a:ext cx="4724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63624" y="3276600"/>
            <a:ext cx="1293976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3" idx="1"/>
            <a:endCxn id="3" idx="3"/>
          </p:cNvCxnSpPr>
          <p:nvPr/>
        </p:nvCxnSpPr>
        <p:spPr>
          <a:xfrm>
            <a:off x="457200" y="4114800"/>
            <a:ext cx="82296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false;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HouseWithLights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7787" y="1371600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2352" y="2590800"/>
            <a:ext cx="275742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τύπου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l-GR" dirty="0" smtClean="0"/>
              <a:t>χωρίς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παραμέτρους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29821" y="5111234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1568" y="5873234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63514" y="1868269"/>
            <a:ext cx="286873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</a:p>
          <a:p>
            <a:r>
              <a:rPr lang="el-GR" dirty="0" smtClean="0"/>
              <a:t>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2352" y="3516868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12" grpId="0" animBg="1"/>
      <p:bldP spid="14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keywords 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μία άλλη κλάση που ορίζει ένα αντικείμενο</a:t>
            </a:r>
            <a:r>
              <a:rPr lang="en-US" dirty="0" smtClean="0"/>
              <a:t> </a:t>
            </a:r>
            <a:r>
              <a:rPr lang="el-GR" dirty="0" smtClean="0"/>
              <a:t>τύπου </a:t>
            </a:r>
            <a:r>
              <a:rPr lang="en-US" dirty="0" smtClean="0"/>
              <a:t>Light</a:t>
            </a:r>
            <a:endParaRPr lang="el-GR" dirty="0" smtClean="0"/>
          </a:p>
          <a:p>
            <a:pPr lvl="1"/>
            <a:r>
              <a:rPr lang="el-GR" dirty="0" smtClean="0"/>
              <a:t>Π.χ., η μέθοδος </a:t>
            </a:r>
            <a:r>
              <a:rPr lang="en-US" dirty="0" err="1" smtClean="0">
                <a:solidFill>
                  <a:srgbClr val="0070C0"/>
                </a:solidFill>
              </a:rPr>
              <a:t>flipSwitch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HouseWithLights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μέσω του αντικειμένου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bedroomLight</a:t>
            </a:r>
            <a:r>
              <a:rPr lang="en-US" dirty="0" smtClean="0"/>
              <a:t>.</a:t>
            </a:r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private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>
                <a:solidFill>
                  <a:srgbClr val="FF0000"/>
                </a:solidFill>
              </a:rPr>
              <a:t>δεν είναι </a:t>
            </a:r>
            <a:r>
              <a:rPr lang="el-GR" dirty="0" err="1">
                <a:solidFill>
                  <a:srgbClr val="FF0000"/>
                </a:solidFill>
              </a:rPr>
              <a:t>προσβάσιμο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από μία άλλη κλάση </a:t>
            </a:r>
            <a:endParaRPr lang="el-GR" dirty="0" smtClean="0"/>
          </a:p>
          <a:p>
            <a:pPr lvl="1"/>
            <a:r>
              <a:rPr lang="el-GR" dirty="0" smtClean="0"/>
              <a:t>Π.χ</a:t>
            </a:r>
            <a:r>
              <a:rPr lang="el-GR" dirty="0"/>
              <a:t>., </a:t>
            </a:r>
            <a:r>
              <a:rPr lang="el-GR" dirty="0" smtClean="0"/>
              <a:t>το πεδίο </a:t>
            </a:r>
            <a:r>
              <a:rPr lang="en-US" dirty="0" err="1" smtClean="0">
                <a:solidFill>
                  <a:srgbClr val="0070C0"/>
                </a:solidFill>
              </a:rPr>
              <a:t>lightIsOn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HouseWithLights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μέσω </a:t>
            </a:r>
            <a:r>
              <a:rPr lang="el-GR" dirty="0"/>
              <a:t>του αντικειμένου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bedroomLight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Μπορούμε να έχουμε </a:t>
            </a:r>
            <a:r>
              <a:rPr lang="en-US" dirty="0" smtClean="0"/>
              <a:t>public </a:t>
            </a:r>
            <a:r>
              <a:rPr lang="el-GR" dirty="0" smtClean="0"/>
              <a:t>και </a:t>
            </a:r>
            <a:r>
              <a:rPr lang="en-US" dirty="0" smtClean="0"/>
              <a:t>private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Κανόνας: 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τα ορίζουμε (σχεδόν) </a:t>
            </a:r>
            <a:r>
              <a:rPr lang="el-GR" b="1" dirty="0" smtClean="0">
                <a:solidFill>
                  <a:srgbClr val="FF0000"/>
                </a:solidFill>
              </a:rPr>
              <a:t>ΠΑΝΤΑ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Οι μέθοδοι που χρειάζονται να καλούνται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αυτές που είναι </a:t>
            </a:r>
            <a:r>
              <a:rPr lang="el-GR" dirty="0" smtClean="0">
                <a:solidFill>
                  <a:srgbClr val="0070C0"/>
                </a:solidFill>
              </a:rPr>
              <a:t>βοηθητικές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r>
              <a:rPr lang="el-GR" dirty="0" smtClean="0"/>
              <a:t>Τα πεδία και οι μέθοδοι μίας κλάσης, ανεξάρτητα αν είναι </a:t>
            </a:r>
            <a:r>
              <a:rPr lang="en-US" dirty="0" smtClean="0"/>
              <a:t>public </a:t>
            </a:r>
            <a:r>
              <a:rPr lang="el-GR" dirty="0" smtClean="0"/>
              <a:t>ή </a:t>
            </a:r>
            <a:r>
              <a:rPr lang="en-US" dirty="0" smtClean="0"/>
              <a:t>private, </a:t>
            </a:r>
            <a:r>
              <a:rPr lang="el-GR" dirty="0" smtClean="0"/>
              <a:t>είναι </a:t>
            </a:r>
            <a:r>
              <a:rPr lang="el-GR" dirty="0" err="1" smtClean="0">
                <a:solidFill>
                  <a:srgbClr val="0070C0"/>
                </a:solidFill>
              </a:rPr>
              <a:t>προσβάσιμα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όλες τις μεθόδους</a:t>
            </a:r>
            <a:r>
              <a:rPr lang="en-US" dirty="0" smtClean="0"/>
              <a:t> </a:t>
            </a:r>
            <a:r>
              <a:rPr lang="el-GR" dirty="0" smtClean="0"/>
              <a:t>και τα αντικείμενα </a:t>
            </a:r>
            <a:r>
              <a:rPr lang="el-GR" dirty="0" smtClean="0">
                <a:solidFill>
                  <a:srgbClr val="FF0000"/>
                </a:solidFill>
              </a:rPr>
              <a:t>της ίδιας κλάσης</a:t>
            </a:r>
          </a:p>
          <a:p>
            <a:pPr lvl="1"/>
            <a:r>
              <a:rPr lang="el-GR" dirty="0" smtClean="0"/>
              <a:t>Π.χ., το πεδίο </a:t>
            </a:r>
            <a:r>
              <a:rPr lang="en-US" dirty="0" err="1" smtClean="0">
                <a:solidFill>
                  <a:srgbClr val="0070C0"/>
                </a:solidFill>
              </a:rPr>
              <a:t>lightIsOn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</a:t>
            </a:r>
            <a:r>
              <a:rPr lang="el-GR" dirty="0" err="1" smtClean="0"/>
              <a:t>προσβάσιμο</a:t>
            </a:r>
            <a:r>
              <a:rPr lang="el-GR" dirty="0" smtClean="0"/>
              <a:t> παντού μέσα στην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Light</a:t>
            </a:r>
            <a:r>
              <a:rPr lang="en-US" dirty="0" smtClean="0"/>
              <a:t>, </a:t>
            </a:r>
            <a:r>
              <a:rPr lang="el-GR" dirty="0" smtClean="0"/>
              <a:t>και σε οποιοδήποτε άλλο αντικείμενο τύπου </a:t>
            </a:r>
            <a:r>
              <a:rPr lang="en-US" dirty="0" smtClean="0"/>
              <a:t>Light</a:t>
            </a:r>
          </a:p>
          <a:p>
            <a:pPr lvl="1"/>
            <a:r>
              <a:rPr lang="el-GR" dirty="0" smtClean="0"/>
              <a:t>Κάποιοι για να ξεχωρίζουν τα πεδία από άλλες μεταβλητές βάζουν </a:t>
            </a:r>
            <a:r>
              <a:rPr lang="el-GR" dirty="0" smtClean="0">
                <a:solidFill>
                  <a:srgbClr val="0070C0"/>
                </a:solidFill>
              </a:rPr>
              <a:t>‘_’</a:t>
            </a:r>
            <a:r>
              <a:rPr lang="el-GR" dirty="0" smtClean="0"/>
              <a:t> στην αρχή του ονόματος των πεδίων. Π.χ., </a:t>
            </a:r>
            <a:r>
              <a:rPr lang="en-US" dirty="0" smtClean="0">
                <a:solidFill>
                  <a:srgbClr val="0070C0"/>
                </a:solidFill>
              </a:rPr>
              <a:t>_</a:t>
            </a:r>
            <a:r>
              <a:rPr lang="en-US" dirty="0" err="1" smtClean="0">
                <a:solidFill>
                  <a:srgbClr val="0070C0"/>
                </a:solidFill>
              </a:rPr>
              <a:t>lightIsOn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05099" y="381000"/>
            <a:ext cx="8610600" cy="6477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false;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	if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 light is on”);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}else {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 light is off”);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HouseWithLights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Light();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.printState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kitchenLight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Light();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kitchenLight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kitchenLight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.printState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5099" y="4191000"/>
            <a:ext cx="86106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2600" y="1091945"/>
            <a:ext cx="35052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κατάσταση ενός αντικειμένου προσδιορίζεται από τις τιμές που έχουν τα πεδία της κλάσης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4876800"/>
            <a:ext cx="3048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μόνη πρόσβαση που έχουμε στην κατάσταση του αντικειμένου είναι μέσω των μεθόδων της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6726</TotalTime>
  <Words>1814</Words>
  <Application>Microsoft Office PowerPoint</Application>
  <PresentationFormat>On-screen Show (4:3)</PresentationFormat>
  <Paragraphs>538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Symbol</vt:lpstr>
      <vt:lpstr>Clarity</vt:lpstr>
      <vt:lpstr>ΤΕΧΝΙΚΕΣ Αντικειμενοστραφουσ προγραμματισμου</vt:lpstr>
      <vt:lpstr>Κλάση</vt:lpstr>
      <vt:lpstr>Πρακτικά στον κώδικα</vt:lpstr>
      <vt:lpstr>Δημιουργώντας φως</vt:lpstr>
      <vt:lpstr>Κλάσεις και αντικείμενα</vt:lpstr>
      <vt:lpstr>Ορισμός μελών κλάσης</vt:lpstr>
      <vt:lpstr>Light</vt:lpstr>
      <vt:lpstr>Τα keywords Public/Private</vt:lpstr>
      <vt:lpstr>PowerPoint Presentation</vt:lpstr>
      <vt:lpstr>Dimmer </vt:lpstr>
      <vt:lpstr>PowerPoint Presentation</vt:lpstr>
      <vt:lpstr>Dimmer</vt:lpstr>
      <vt:lpstr>PowerPoint Presentation</vt:lpstr>
      <vt:lpstr>Τοπικές μεταβλητές</vt:lpstr>
      <vt:lpstr>Παράδειγμα</vt:lpstr>
      <vt:lpstr>MovingCar</vt:lpstr>
      <vt:lpstr>Μέθοδοι</vt:lpstr>
      <vt:lpstr>Παράδειγμα 2</vt:lpstr>
      <vt:lpstr>Παράμετροι</vt:lpstr>
      <vt:lpstr>PowerPoint Presentation</vt:lpstr>
      <vt:lpstr>Πέρασμα παραμέτρων</vt:lpstr>
      <vt:lpstr>Πέρασμα παραμέτρων δια τιμής</vt:lpstr>
      <vt:lpstr>PowerPoint Presentation</vt:lpstr>
      <vt:lpstr>Τύποι παραμέτρων και ορισμάτων</vt:lpstr>
      <vt:lpstr>Μέθοδοι που επιστρέφουν τιμές</vt:lpstr>
      <vt:lpstr>Η εντολή return</vt:lpstr>
      <vt:lpstr>Παράδειγμα 3</vt:lpstr>
      <vt:lpstr>PowerPoint Presentation</vt:lpstr>
      <vt:lpstr>PowerPoint Presentation</vt:lpstr>
      <vt:lpstr>O τύπος μιας μεθόδου</vt:lpstr>
      <vt:lpstr>PowerPoint Presentation</vt:lpstr>
      <vt:lpstr>PowerPoint Presentation</vt:lpstr>
      <vt:lpstr>PowerPoint Presentation</vt:lpstr>
      <vt:lpstr>Η εντολή return</vt:lpstr>
      <vt:lpstr>Η εντολή return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282</cp:revision>
  <dcterms:created xsi:type="dcterms:W3CDTF">2013-02-10T16:19:38Z</dcterms:created>
  <dcterms:modified xsi:type="dcterms:W3CDTF">2018-03-19T16:10:56Z</dcterms:modified>
</cp:coreProperties>
</file>