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1" r:id="rId17"/>
    <p:sldId id="422" r:id="rId18"/>
    <p:sldId id="420" r:id="rId19"/>
    <p:sldId id="423" r:id="rId20"/>
    <p:sldId id="425" r:id="rId21"/>
    <p:sldId id="426" r:id="rId22"/>
    <p:sldId id="427" r:id="rId23"/>
    <p:sldId id="428" r:id="rId24"/>
    <p:sldId id="441" r:id="rId25"/>
    <p:sldId id="431" r:id="rId26"/>
    <p:sldId id="432" r:id="rId27"/>
    <p:sldId id="438" r:id="rId28"/>
    <p:sldId id="434" r:id="rId29"/>
    <p:sldId id="436" r:id="rId30"/>
    <p:sldId id="447" r:id="rId31"/>
    <p:sldId id="435" r:id="rId32"/>
    <p:sldId id="443" r:id="rId33"/>
    <p:sldId id="444" r:id="rId34"/>
    <p:sldId id="446" r:id="rId35"/>
    <p:sldId id="44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52" d="100"/>
          <a:sy n="52" d="100"/>
        </p:scale>
        <p:origin x="67" y="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 smtClean="0">
                <a:solidFill>
                  <a:srgbClr val="FC0128"/>
                </a:solidFill>
              </a:rPr>
              <a:t>ΛΑΘΟΣ</a:t>
            </a:r>
            <a:r>
              <a:rPr lang="en-GB" sz="2400" dirty="0" smtClean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 smtClean="0">
                <a:solidFill>
                  <a:srgbClr val="0070C0"/>
                </a:solidFill>
              </a:rPr>
              <a:t>ΣΩΣΤΟ</a:t>
            </a:r>
            <a:r>
              <a:rPr lang="en-GB" sz="2400" dirty="0" smtClean="0">
                <a:solidFill>
                  <a:srgbClr val="0070C0"/>
                </a:solidFill>
              </a:rPr>
              <a:t>!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42" y="5686187"/>
            <a:ext cx="811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να βάζετε </a:t>
            </a:r>
            <a:r>
              <a:rPr lang="el-GR" sz="2400" dirty="0" smtClean="0">
                <a:solidFill>
                  <a:srgbClr val="FF0000"/>
                </a:solidFill>
              </a:rPr>
              <a:t>{ } </a:t>
            </a:r>
            <a:r>
              <a:rPr lang="el-GR" sz="2400" dirty="0" smtClean="0"/>
              <a:t>στο σώμα των </a:t>
            </a:r>
            <a:r>
              <a:rPr lang="en-US" sz="2400" dirty="0" smtClean="0"/>
              <a:t>if-then-else statements.</a:t>
            </a:r>
          </a:p>
          <a:p>
            <a:r>
              <a:rPr lang="el-GR" sz="2400" dirty="0" smtClean="0"/>
              <a:t>Πάντα να στοιχίζετε σωστά </a:t>
            </a:r>
            <a:r>
              <a:rPr lang="el-GR" sz="2400" smtClean="0"/>
              <a:t>τον κώδικα.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dirty="0" smtClean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5" y="4599962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else </a:t>
            </a:r>
            <a:r>
              <a:rPr lang="el-GR" dirty="0" smtClean="0"/>
              <a:t>μοιάζει σαν να πηγαίνει με το μπλε </a:t>
            </a:r>
            <a:r>
              <a:rPr lang="en-US" dirty="0" smtClean="0"/>
              <a:t>else </a:t>
            </a:r>
            <a:r>
              <a:rPr lang="el-GR" dirty="0" smtClean="0"/>
              <a:t>αλλά </a:t>
            </a:r>
            <a:r>
              <a:rPr lang="el-GR" dirty="0" err="1" smtClean="0"/>
              <a:t>ταιριάζεται</a:t>
            </a:r>
            <a:r>
              <a:rPr lang="el-GR" dirty="0" smtClean="0"/>
              <a:t> με το τελευταίο (πράσινο) </a:t>
            </a:r>
            <a:r>
              <a:rPr lang="en-US" dirty="0" smtClean="0"/>
              <a:t>if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45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</a:t>
            </a:r>
            <a:r>
              <a:rPr lang="el-GR" dirty="0" smtClean="0"/>
              <a:t>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</a:t>
            </a:r>
            <a:r>
              <a:rPr lang="el-GR" sz="2000" dirty="0" smtClean="0"/>
              <a:t>.</a:t>
            </a:r>
            <a:endParaRPr lang="en-US" sz="2600" dirty="0" smtClean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764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3373" y="1676400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1752600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Ανάθεση</a:t>
            </a:r>
            <a:r>
              <a:rPr lang="el-GR" dirty="0" smtClean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" y="2923794"/>
            <a:ext cx="1905000" cy="533400"/>
          </a:xfrm>
          <a:prstGeom prst="wedgeRectCallout">
            <a:avLst>
              <a:gd name="adj1" fmla="val -7211"/>
              <a:gd name="adj2" fmla="val -2148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μεταβλητής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1" y="4114800"/>
            <a:ext cx="2514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μεταβλητή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dirty="0" smtClean="0"/>
              <a:t> είναι τοπική για το </a:t>
            </a:r>
            <a:r>
              <a:rPr lang="en-US" dirty="0" smtClean="0"/>
              <a:t>for-loop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3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πρόγραμμα που παίρνει σαν είσοδο ένα αριθμό και υλοποιεί μια αντίστροφη μέτρηση. Αν ο αριθμός είναι θετικός η αντίστροφη μέτρηση γίνεται προς τα κάτω μέχρι το μηδέν, αν είναι αρνητικός γίνεται προς τα πάνω μέχρι το μηδέν. Η διαδικασία επαναλαμβάνεται μέχρι ο χρήστης να δώσει την τιμή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46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/>
              <a:t>Ένα </a:t>
            </a:r>
            <a:r>
              <a:rPr lang="en-US" sz="2400" b="1" dirty="0" smtClean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statement</a:t>
            </a:r>
            <a:r>
              <a:rPr lang="en-US" sz="2400" dirty="0" smtClean="0"/>
              <a:t> </a:t>
            </a:r>
            <a:r>
              <a:rPr lang="el-GR" sz="2400" dirty="0" smtClean="0"/>
              <a:t>έχει το εξής συντακτικό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while code </a:t>
            </a:r>
            <a:r>
              <a:rPr lang="el-GR" sz="2000" dirty="0" smtClean="0"/>
              <a:t>εκτελείται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 smtClean="0"/>
              <a:t>;  </a:t>
            </a:r>
            <a:r>
              <a:rPr lang="el-GR" sz="2000" dirty="0" smtClean="0"/>
              <a:t>Μετά αν η συνθήκη είναι αληθής ο κώδικας εκτελείται ξανά.</a:t>
            </a:r>
            <a:endParaRPr lang="en-US" sz="2000" dirty="0" smtClean="0"/>
          </a:p>
          <a:p>
            <a:pPr lvl="1"/>
            <a:r>
              <a:rPr lang="en-US" sz="2000" dirty="0" smtClean="0"/>
              <a:t>O</a:t>
            </a:r>
            <a:r>
              <a:rPr lang="el-GR" sz="2000" dirty="0" smtClean="0"/>
              <a:t>ι μεταβλητές στο </a:t>
            </a:r>
            <a:r>
              <a:rPr lang="en-US" sz="2000" dirty="0" smtClean="0">
                <a:solidFill>
                  <a:srgbClr val="0070C0"/>
                </a:solidFill>
              </a:rPr>
              <a:t>condition</a:t>
            </a:r>
            <a:r>
              <a:rPr lang="en-US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δεν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μπορεί να είναι </a:t>
            </a:r>
            <a:r>
              <a:rPr lang="el-GR" sz="2000" dirty="0" smtClean="0">
                <a:solidFill>
                  <a:srgbClr val="FF0000"/>
                </a:solidFill>
              </a:rPr>
              <a:t>τοπικές</a:t>
            </a:r>
            <a:r>
              <a:rPr lang="el-GR" sz="2000" dirty="0" smtClean="0"/>
              <a:t> μεταβλητές του </a:t>
            </a:r>
            <a:r>
              <a:rPr lang="en-US" sz="2000" dirty="0" smtClean="0"/>
              <a:t>while code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Do-While statement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while code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CountDownWithDo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3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0027" y="2743200"/>
            <a:ext cx="1524000" cy="339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το κομμάτι αυτό προσπερνιέται και συνεχίζεται η εκτέλεση.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627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5944" y="2784477"/>
            <a:ext cx="1861161" cy="723903"/>
          </a:xfrm>
          <a:prstGeom prst="wedgeRectCallout">
            <a:avLst>
              <a:gd name="adj1" fmla="val 56520"/>
              <a:gd name="adj2" fmla="val -4099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παρένθεση είναι απαραίτητη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 smtClean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: </a:t>
            </a:r>
            <a:r>
              <a:rPr lang="el-GR" dirty="0" smtClean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 smtClean="0"/>
              <a:t>Βολικό για τον έλεγχο συνθηκών πριν ξεκινήσει η εκτέλεση του βρόγχου,</a:t>
            </a:r>
            <a:r>
              <a:rPr lang="en-US" dirty="0" smtClean="0"/>
              <a:t> </a:t>
            </a:r>
            <a:r>
              <a:rPr lang="el-GR" dirty="0" smtClean="0"/>
              <a:t>ή για πρόωρη επιστροφή στον έλεγχο της συνθήκης</a:t>
            </a:r>
          </a:p>
          <a:p>
            <a:pPr marL="274320" lvl="1" indent="0">
              <a:buNone/>
            </a:pP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: </a:t>
            </a:r>
            <a:r>
              <a:rPr lang="el-GR" dirty="0" smtClean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 smtClean="0"/>
              <a:t>Βολικό για να σταματάμε το βρόγχο όταν κάτι δεν πάει καλά.</a:t>
            </a:r>
          </a:p>
          <a:p>
            <a:pPr lvl="1"/>
            <a:endParaRPr lang="el-GR" dirty="0"/>
          </a:p>
          <a:p>
            <a:r>
              <a:rPr lang="el-GR" dirty="0"/>
              <a:t>Κάποιοι θεωρούν </a:t>
            </a:r>
            <a:r>
              <a:rPr lang="el-GR" dirty="0" smtClean="0"/>
              <a:t>οι εντολές αυτές χαλάνε </a:t>
            </a:r>
            <a:r>
              <a:rPr lang="el-GR" dirty="0"/>
              <a:t>το μοντέλο του δομημένου προγραμματισμού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32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76600" y="3962400"/>
            <a:ext cx="1973871" cy="172603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continue</a:t>
            </a:r>
            <a:endParaRPr lang="el-GR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break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3648135" y="225046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59417" y="251344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135060" y="154030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4875334" y="276109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160226" y="5679182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4155830" y="3453240"/>
            <a:ext cx="17584" cy="482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5697414" y="2761093"/>
            <a:ext cx="14654" cy="3386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998426" y="238009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571141" y="348499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2815002" y="593609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2813971" y="2727751"/>
            <a:ext cx="1029" cy="32175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2816467" y="272775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55830" y="6150303"/>
            <a:ext cx="1540119" cy="477837"/>
            <a:chOff x="6830159" y="5370513"/>
            <a:chExt cx="1540119" cy="477837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6830159" y="5370513"/>
              <a:ext cx="1540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6834554" y="5373688"/>
              <a:ext cx="0" cy="474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636931" y="4336486"/>
            <a:ext cx="1236057" cy="400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043678" y="4536909"/>
            <a:ext cx="593253" cy="466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1183" y="2727751"/>
            <a:ext cx="2495" cy="1809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5143" y="2718496"/>
            <a:ext cx="441256" cy="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52599" y="499311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43199" y="5199196"/>
            <a:ext cx="725537" cy="145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68736" y="5199196"/>
            <a:ext cx="14657" cy="8633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173414" y="6099773"/>
            <a:ext cx="1295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67552" y="6099773"/>
            <a:ext cx="0" cy="375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0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1219200"/>
            <a:ext cx="4343400" cy="258532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don’t like 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everything is ok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}// end of 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 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should 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code 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should 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some more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5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20888"/>
            <a:ext cx="316835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CountDownWithContinue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35" y="5715000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αντίστροφη μέτρηση εκτελείται </a:t>
            </a:r>
          </a:p>
          <a:p>
            <a:r>
              <a:rPr lang="el-GR" dirty="0" smtClean="0"/>
              <a:t>μόνο για περιττούς αριθμούς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096000" y="1524000"/>
            <a:ext cx="2895600" cy="838200"/>
          </a:xfrm>
          <a:prstGeom prst="wedgeRectCallout">
            <a:avLst>
              <a:gd name="adj1" fmla="val -152008"/>
              <a:gd name="adj2" fmla="val 625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l-GR" dirty="0" smtClean="0">
                <a:solidFill>
                  <a:schemeClr val="tx1"/>
                </a:solidFill>
              </a:rPr>
              <a:t>τελεστής 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υπολογίζει το υπόλοιπο διαίρεσης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CountDownWithBreak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3276600" y="5105400"/>
            <a:ext cx="5181600" cy="1752600"/>
          </a:xfrm>
          <a:prstGeom prst="wedgeRectCallout">
            <a:avLst>
              <a:gd name="adj1" fmla="val -58764"/>
              <a:gd name="adj2" fmla="val -367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συνθήκη αυτή ορίζει ένα </a:t>
            </a:r>
            <a:r>
              <a:rPr lang="el-GR" dirty="0" smtClean="0">
                <a:solidFill>
                  <a:srgbClr val="FF0000"/>
                </a:solidFill>
              </a:rPr>
              <a:t>ατέρμονο βρόγχο </a:t>
            </a: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infinite loop)</a:t>
            </a:r>
            <a:r>
              <a:rPr lang="el-GR" dirty="0" smtClean="0">
                <a:solidFill>
                  <a:schemeClr val="tx1"/>
                </a:solidFill>
              </a:rPr>
              <a:t>. Πρέπει μέσα στο πρόγραμμα να έχουμε μια εντολή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(ή </a:t>
            </a:r>
            <a:r>
              <a:rPr lang="en-US" dirty="0" smtClean="0">
                <a:solidFill>
                  <a:schemeClr val="tx1"/>
                </a:solidFill>
              </a:rPr>
              <a:t>return </a:t>
            </a:r>
            <a:r>
              <a:rPr lang="el-GR" dirty="0" smtClean="0">
                <a:solidFill>
                  <a:schemeClr val="tx1"/>
                </a:solidFill>
              </a:rPr>
              <a:t>που θα δούμε αργότερα) για να μην κολλήσει το πρόγραμμα μας.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Αυτή η κατασκευή είναι βολική όταν έχουμε πολλαπλές συνθήκες εξόδου.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(</a:t>
            </a:r>
            <a:r>
              <a:rPr lang="en-US" dirty="0" smtClean="0"/>
              <a:t>scope)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Προσέξτε ότι 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</a:t>
            </a:r>
            <a:r>
              <a:rPr lang="el-GR" dirty="0" smtClean="0"/>
              <a:t>πρέπει να οριστεί </a:t>
            </a:r>
            <a:r>
              <a:rPr lang="el-GR" dirty="0" smtClean="0">
                <a:solidFill>
                  <a:srgbClr val="FF0000"/>
                </a:solidFill>
              </a:rPr>
              <a:t>σε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 smtClean="0"/>
              <a:t>, </a:t>
            </a:r>
            <a:r>
              <a:rPr lang="el-GR" dirty="0" smtClean="0"/>
              <a:t>ενώ 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 smtClean="0"/>
              <a:t> </a:t>
            </a:r>
            <a:r>
              <a:rPr lang="el-GR" dirty="0" err="1" smtClean="0"/>
              <a:t>πρεπει</a:t>
            </a:r>
            <a:r>
              <a:rPr lang="el-GR" dirty="0" smtClean="0"/>
              <a:t> να οριστεί </a:t>
            </a:r>
            <a:r>
              <a:rPr lang="el-GR" dirty="0" smtClean="0">
                <a:solidFill>
                  <a:srgbClr val="FF0000"/>
                </a:solidFill>
              </a:rPr>
              <a:t>έξω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while-loop</a:t>
            </a:r>
            <a:r>
              <a:rPr lang="en-US" dirty="0" smtClean="0"/>
              <a:t> </a:t>
            </a:r>
            <a:r>
              <a:rPr lang="el-GR" dirty="0" smtClean="0"/>
              <a:t>αλλιώς ο </a:t>
            </a:r>
            <a:r>
              <a:rPr lang="en-US" dirty="0" smtClean="0"/>
              <a:t>compiler </a:t>
            </a:r>
            <a:r>
              <a:rPr lang="el-GR" dirty="0" smtClean="0"/>
              <a:t>διαμαρτύρεται. </a:t>
            </a:r>
          </a:p>
          <a:p>
            <a:pPr lvl="1"/>
            <a:r>
              <a:rPr lang="el-GR" dirty="0" smtClean="0"/>
              <a:t>Προσπαθούμε να χρησιμοποιήσουμε μια μεταβλητή εκτός της </a:t>
            </a:r>
            <a:r>
              <a:rPr lang="el-GR" dirty="0" smtClean="0">
                <a:solidFill>
                  <a:srgbClr val="FF0000"/>
                </a:solidFill>
              </a:rPr>
              <a:t>εμβέλειας</a:t>
            </a:r>
            <a:r>
              <a:rPr lang="el-GR" dirty="0" smtClean="0"/>
              <a:t> της</a:t>
            </a:r>
          </a:p>
          <a:p>
            <a:r>
              <a:rPr lang="el-GR" dirty="0" smtClean="0"/>
              <a:t>Η κάθε μεταβλητή που ορίζουμε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 smtClean="0"/>
              <a:t>μέσα στο </a:t>
            </a:r>
            <a:r>
              <a:rPr lang="en-US" dirty="0" smtClean="0">
                <a:solidFill>
                  <a:srgbClr val="0070C0"/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το οποίο ορίζεται.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μέσα στο </a:t>
            </a:r>
            <a:r>
              <a:rPr lang="en-US" dirty="0" smtClean="0"/>
              <a:t>block.</a:t>
            </a:r>
          </a:p>
          <a:p>
            <a:r>
              <a:rPr lang="el-GR" dirty="0" smtClean="0"/>
              <a:t>Μόλις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 smtClean="0"/>
              <a:t> από το </a:t>
            </a:r>
            <a:r>
              <a:rPr lang="en-US" dirty="0" smtClean="0"/>
              <a:t>block </a:t>
            </a:r>
            <a:r>
              <a:rPr lang="el-GR" dirty="0" smtClean="0"/>
              <a:t>η μεταβλητή χάνεται</a:t>
            </a:r>
          </a:p>
          <a:p>
            <a:pPr lvl="2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δημιουργεί</a:t>
            </a:r>
            <a:r>
              <a:rPr lang="en-US" dirty="0" smtClean="0"/>
              <a:t> </a:t>
            </a:r>
            <a:r>
              <a:rPr lang="el-GR" dirty="0" smtClean="0"/>
              <a:t>ένα χώρο στη μνήμη για το </a:t>
            </a:r>
            <a:r>
              <a:rPr lang="en-US" dirty="0" smtClean="0"/>
              <a:t>block </a:t>
            </a:r>
            <a:r>
              <a:rPr lang="el-GR" dirty="0" smtClean="0"/>
              <a:t>το οποίο εκτελούμε, ο οποίος εξαφανίζεται όταν το </a:t>
            </a:r>
            <a:r>
              <a:rPr lang="en-US" dirty="0" smtClean="0"/>
              <a:t>block </a:t>
            </a:r>
            <a:r>
              <a:rPr lang="el-GR" dirty="0" smtClean="0"/>
              <a:t>τελειώσει.</a:t>
            </a:r>
            <a:endParaRPr lang="en-US" dirty="0" smtClean="0"/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Η μεταβλητή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και μέσα στα </a:t>
            </a:r>
            <a:r>
              <a:rPr lang="el-GR" dirty="0" smtClean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σε ένα φωλιασμένο </a:t>
            </a:r>
            <a:r>
              <a:rPr lang="en-US" dirty="0"/>
              <a:t>block</a:t>
            </a:r>
            <a:endParaRPr lang="el-GR" dirty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139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3301329"/>
            <a:ext cx="208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85225" y="5755445"/>
            <a:ext cx="431517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85225" y="5432362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6935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με το </a:t>
            </a:r>
            <a:r>
              <a:rPr lang="en-US" dirty="0" smtClean="0"/>
              <a:t>scope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873116"/>
            <a:ext cx="37999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κώδικας έχει λάθη σε </a:t>
            </a:r>
            <a:r>
              <a:rPr lang="el-GR" dirty="0" smtClean="0">
                <a:solidFill>
                  <a:srgbClr val="FF0000"/>
                </a:solidFill>
              </a:rPr>
              <a:t>τρία</a:t>
            </a:r>
            <a:r>
              <a:rPr lang="el-GR" dirty="0" smtClean="0"/>
              <a:t> σημεία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606" y="1367535"/>
            <a:ext cx="8229600" cy="5334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705600" y="4648200"/>
            <a:ext cx="2209800" cy="1219200"/>
          </a:xfrm>
          <a:prstGeom prst="wedgeRectCallout">
            <a:avLst>
              <a:gd name="adj1" fmla="val -89799"/>
              <a:gd name="adj2" fmla="val 492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είναι λάθος γιατί ο πρώτος ορισμός είναι εκτός εμβέλειας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706016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1570112"/>
            <a:ext cx="32403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... ...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3167" y="3621760"/>
            <a:ext cx="2304256" cy="612648"/>
          </a:xfrm>
          <a:prstGeom prst="wedgeRectCallout">
            <a:avLst>
              <a:gd name="adj1" fmla="val -108025"/>
              <a:gd name="adj2" fmla="val -7943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εμβέλεια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629400" y="405354"/>
            <a:ext cx="2016224" cy="1440160"/>
          </a:xfrm>
          <a:prstGeom prst="wedgeRectCallout">
            <a:avLst>
              <a:gd name="adj1" fmla="val -107023"/>
              <a:gd name="adj2" fmla="val 621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διαφορά του κόκκινου από το μπλε είναι ο χώρος </a:t>
            </a:r>
            <a:r>
              <a:rPr lang="el-GR" dirty="0" smtClean="0">
                <a:solidFill>
                  <a:srgbClr val="FFFF00"/>
                </a:solidFill>
              </a:rPr>
              <a:t>εκτός</a:t>
            </a:r>
            <a:r>
              <a:rPr lang="el-GR" dirty="0" smtClean="0">
                <a:solidFill>
                  <a:schemeClr val="tx1"/>
                </a:solidFill>
              </a:rPr>
              <a:t> της εμβελείας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3167" y="4378424"/>
            <a:ext cx="3179313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στο μπλε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</a:t>
            </a:r>
            <a:r>
              <a:rPr lang="el-GR" dirty="0" smtClean="0">
                <a:solidFill>
                  <a:srgbClr val="FF0000"/>
                </a:solidFill>
              </a:rPr>
              <a:t>χρησιμοποιήσουμε</a:t>
            </a:r>
            <a:r>
              <a:rPr lang="el-GR" dirty="0" smtClean="0"/>
              <a:t> την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</a:t>
            </a:r>
            <a:r>
              <a:rPr lang="el-GR" dirty="0" smtClean="0">
                <a:solidFill>
                  <a:srgbClr val="FF0000"/>
                </a:solidFill>
              </a:rPr>
              <a:t>ορίσουμε</a:t>
            </a:r>
            <a:r>
              <a:rPr lang="el-GR" dirty="0" smtClean="0"/>
              <a:t> άλλη μεταβλητή με το όνομα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6911" y="1981832"/>
            <a:ext cx="3288538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Έξω από το μπλε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</a:t>
            </a:r>
            <a:r>
              <a:rPr lang="el-GR" dirty="0" smtClean="0">
                <a:solidFill>
                  <a:srgbClr val="FF0000"/>
                </a:solidFill>
              </a:rPr>
              <a:t>χρησιμοποιήσουμε</a:t>
            </a:r>
            <a:r>
              <a:rPr lang="el-GR" dirty="0" smtClean="0"/>
              <a:t> τη μεταβλητή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l-GR" dirty="0"/>
              <a:t>αλλά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ορίσουμε</a:t>
            </a:r>
            <a:r>
              <a:rPr lang="el-GR" dirty="0"/>
              <a:t> νέα μεταβλητή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855752"/>
            <a:ext cx="854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Κάθε </a:t>
            </a:r>
            <a:r>
              <a:rPr lang="en-US" dirty="0" smtClean="0"/>
              <a:t>block </a:t>
            </a:r>
            <a:r>
              <a:rPr lang="el-GR" dirty="0" smtClean="0"/>
              <a:t>έχει το δικό του χώρο μνήμης. Σε ένα χώρο μνήμης μια μεταβλητή μπορεί να οριστεί μόνο μία φορά. </a:t>
            </a:r>
            <a:r>
              <a:rPr lang="en-US" dirty="0" smtClean="0"/>
              <a:t>O </a:t>
            </a:r>
            <a:r>
              <a:rPr lang="el-GR" dirty="0" smtClean="0"/>
              <a:t>χώρος μνήμης ενός </a:t>
            </a:r>
            <a:r>
              <a:rPr lang="en-US" dirty="0" smtClean="0"/>
              <a:t>block </a:t>
            </a:r>
            <a:r>
              <a:rPr lang="el-GR" dirty="0" smtClean="0"/>
              <a:t>περιλαμβάνει και τα φωλιασμένα </a:t>
            </a:r>
            <a:r>
              <a:rPr lang="en-US" dirty="0" smtClean="0"/>
              <a:t>blocks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n-US" sz="2400" dirty="0" smtClean="0"/>
              <a:t>if-else statement </a:t>
            </a:r>
            <a:r>
              <a:rPr lang="el-GR" sz="2400" dirty="0" smtClean="0"/>
              <a:t>δουλεύει καλά όταν στο </a:t>
            </a:r>
            <a:r>
              <a:rPr lang="en-US" sz="2400" dirty="0" smtClean="0"/>
              <a:t>condition </a:t>
            </a:r>
            <a:r>
              <a:rPr lang="el-GR" sz="2400" dirty="0" smtClean="0"/>
              <a:t>θέλουμε να περιγράψουμε μια επιλογή 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 smtClean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34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88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715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IfSwitchTest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("GR")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("EN")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("FR")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speak this language");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28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715" y="533400"/>
            <a:ext cx="3886200" cy="4838700"/>
          </a:xfrm>
        </p:spPr>
      </p:pic>
      <p:sp>
        <p:nvSpPr>
          <p:cNvPr id="6" name="TextBox 5"/>
          <p:cNvSpPr txBox="1"/>
          <p:nvPr/>
        </p:nvSpPr>
        <p:spPr>
          <a:xfrm>
            <a:off x="239639" y="1576754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default statements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5496375"/>
            <a:ext cx="7696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case</a:t>
            </a:r>
            <a:r>
              <a:rPr lang="en-US" dirty="0" smtClean="0"/>
              <a:t>: </a:t>
            </a:r>
            <a:r>
              <a:rPr lang="el-GR" dirty="0" smtClean="0"/>
              <a:t>οι διάφορες περιπτώσεις/τιμές που θέλουμε να ελέγξουμε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 </a:t>
            </a:r>
            <a:r>
              <a:rPr lang="el-GR" dirty="0" smtClean="0"/>
              <a:t>έλεγχος ροής γίνεται με τα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. </a:t>
            </a:r>
            <a:r>
              <a:rPr lang="el-GR" dirty="0" smtClean="0"/>
              <a:t>Αν δεν υπάρχει το </a:t>
            </a:r>
            <a:r>
              <a:rPr lang="en-US" dirty="0" smtClean="0"/>
              <a:t>break </a:t>
            </a:r>
            <a:r>
              <a:rPr lang="el-GR" dirty="0" smtClean="0"/>
              <a:t>τότε εκτελείται όλος ο κώδικας που ακολουθεί το </a:t>
            </a:r>
            <a:r>
              <a:rPr lang="en-US" dirty="0" smtClean="0"/>
              <a:t>case.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default</a:t>
            </a:r>
            <a:r>
              <a:rPr lang="en-US" dirty="0" smtClean="0"/>
              <a:t>: </a:t>
            </a:r>
            <a:r>
              <a:rPr lang="el-GR" dirty="0" smtClean="0"/>
              <a:t>Κώδικας για την περίπτωση που κανένα </a:t>
            </a:r>
            <a:r>
              <a:rPr lang="en-US" dirty="0" smtClean="0"/>
              <a:t>case </a:t>
            </a:r>
            <a:r>
              <a:rPr lang="el-GR" dirty="0" smtClean="0"/>
              <a:t>δεν ικανοποιείται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(“GR”)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(“EN”)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(“FR”)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.\n“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0849" y="6096000"/>
            <a:ext cx="55504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 θέλουμε να μπορούμε να απαντάμε και με μικρά?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.\n“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04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διαλέγεις μια κουρτίνα και να σου δείχνει τι υπάρχει από πίσω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OtherSwitchTest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("Pick a curtain");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switch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 1: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("You selected curtain 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 2: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You selected curtain 2. Congratulations!");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case 3: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("You selected curtain 3.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79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61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676" y="5629890"/>
            <a:ext cx="55554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Ακόμη και αν δεν το προσδιορίσουμε ελέγχει για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Style: </a:t>
            </a:r>
            <a:r>
              <a:rPr lang="el-GR" dirty="0" smtClean="0"/>
              <a:t>Λογικές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Συνηθίζεται όταν ορίζουμε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λογικές μεταβλητές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όνομα </a:t>
            </a:r>
            <a:r>
              <a:rPr lang="el-GR" dirty="0" smtClean="0"/>
              <a:t>τους να είναι αυτό που περιγράφει την περίπτωση που η μεταβλητή αποτιμάται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true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Αυτό βολεύει για την εύκολη ανάγνωση του προγράμματος όταν χρησιμοποιούμε την μεταβλητή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Το ίδιο ισχύει και όταν αργότερα θα ορίζουμε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που επιστρέφουν λογικές τιμές</a:t>
            </a:r>
            <a:endParaRPr lang="en-US" dirty="0" smtClean="0"/>
          </a:p>
          <a:p>
            <a:pPr lvl="1"/>
            <a:r>
              <a:rPr lang="el-GR" dirty="0" smtClean="0"/>
              <a:t>Π.χ., για τα </a:t>
            </a:r>
            <a:r>
              <a:rPr lang="en-US" dirty="0" smtClean="0"/>
              <a:t>Strings </a:t>
            </a:r>
            <a:r>
              <a:rPr lang="el-GR" dirty="0" smtClean="0"/>
              <a:t>υπάρχει η μέθοδος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</a:t>
            </a:r>
            <a:r>
              <a:rPr lang="el-GR" dirty="0" smtClean="0"/>
              <a:t>που γίνεται </a:t>
            </a:r>
            <a:r>
              <a:rPr lang="en-US" dirty="0" smtClean="0"/>
              <a:t>true </a:t>
            </a:r>
            <a:r>
              <a:rPr lang="el-GR" dirty="0" smtClean="0"/>
              <a:t>όταν έχουμε ισότητα και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isEmpty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είναι </a:t>
            </a:r>
            <a:r>
              <a:rPr lang="en-US" dirty="0" smtClean="0"/>
              <a:t>true </a:t>
            </a:r>
            <a:r>
              <a:rPr lang="el-GR" dirty="0" smtClean="0"/>
              <a:t>όταν έχουμε άδειο </a:t>
            </a:r>
            <a:r>
              <a:rPr lang="en-US" dirty="0" smtClean="0"/>
              <a:t>String.</a:t>
            </a:r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35035" y="2209800"/>
            <a:ext cx="5147563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10;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(X &gt; 0);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isNegative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(X &lt; 0);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isNotPositive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035" y="4114800"/>
            <a:ext cx="6526146" cy="92333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(“Variable is positive”);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88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</a:t>
            </a:r>
            <a:r>
              <a:rPr lang="el-GR" dirty="0" smtClean="0"/>
              <a:t>-</a:t>
            </a: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 smtClean="0"/>
              <a:t>else-code.</a:t>
            </a:r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Ο κώδικας του </a:t>
            </a:r>
            <a:r>
              <a:rPr lang="en-US" dirty="0" smtClean="0"/>
              <a:t>if-code block </a:t>
            </a:r>
            <a:r>
              <a:rPr lang="el-GR" dirty="0" smtClean="0"/>
              <a:t>ή του </a:t>
            </a:r>
            <a:r>
              <a:rPr lang="en-US" dirty="0" smtClean="0"/>
              <a:t>else-code block </a:t>
            </a:r>
            <a:r>
              <a:rPr lang="el-GR" dirty="0" smtClean="0"/>
              <a:t>μπορεί να περιέχουν ένα άλλο </a:t>
            </a:r>
            <a:r>
              <a:rPr lang="en-US" dirty="0" smtClean="0"/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if statement</a:t>
            </a:r>
            <a:endParaRPr lang="en-US" dirty="0"/>
          </a:p>
          <a:p>
            <a:pPr>
              <a:lnSpc>
                <a:spcPct val="90000"/>
              </a:lnSpc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n-US" dirty="0"/>
              <a:t>:  </a:t>
            </a:r>
            <a:r>
              <a:rPr lang="el-GR" dirty="0"/>
              <a:t>ένα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/>
              <a:t>clause </a:t>
            </a:r>
            <a:r>
              <a:rPr lang="el-GR" dirty="0" err="1"/>
              <a:t>ταιριάζεται</a:t>
            </a:r>
            <a:r>
              <a:rPr lang="el-GR" dirty="0"/>
              <a:t> 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r>
              <a:rPr lang="en-US" dirty="0" smtClean="0"/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2900" dirty="0"/>
              <a:t>ακόμη κι αν η </a:t>
            </a:r>
            <a:r>
              <a:rPr lang="el-GR" sz="2900" dirty="0" smtClean="0"/>
              <a:t>στοίχιση </a:t>
            </a:r>
            <a:r>
              <a:rPr lang="el-GR" sz="2900" dirty="0"/>
              <a:t>του κώδικα </a:t>
            </a:r>
            <a:r>
              <a:rPr lang="el-GR" sz="2900" dirty="0" smtClean="0"/>
              <a:t>υπονοεί </a:t>
            </a:r>
            <a:r>
              <a:rPr lang="el-GR" sz="2900" dirty="0"/>
              <a:t>διαφορετικά.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67729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7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457200"/>
            <a:ext cx="8579296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negative");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is zero");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838200"/>
            <a:ext cx="441293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Έλεγχος πολλαπλών επιλογών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44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5921</TotalTime>
  <Words>1971</Words>
  <Application>Microsoft Office PowerPoint</Application>
  <PresentationFormat>On-screen Show (4:3)</PresentationFormat>
  <Paragraphs>634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 New</vt:lpstr>
      <vt:lpstr>굴림</vt:lpstr>
      <vt:lpstr>Lucida Console</vt:lpstr>
      <vt:lpstr>Wingdings 2</vt:lpstr>
      <vt:lpstr>Clarity</vt:lpstr>
      <vt:lpstr>ΤΕΧΝΙΚΕΣ Αντικειμενοστραφουσ προγραμματισμου</vt:lpstr>
      <vt:lpstr>Βρόγχοι – Το if-then Statement</vt:lpstr>
      <vt:lpstr>PowerPoint Presentation</vt:lpstr>
      <vt:lpstr>PowerPoint Presentation</vt:lpstr>
      <vt:lpstr>PowerPoint Presentation</vt:lpstr>
      <vt:lpstr>Programming Style: Λογικές μεταβλητές</vt:lpstr>
      <vt:lpstr>Βρόγχοι – Το if-then-else Statement</vt:lpstr>
      <vt:lpstr>PowerPoint Presentation</vt:lpstr>
      <vt:lpstr>PowerPoint Presentation</vt:lpstr>
      <vt:lpstr>Προσοχή!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  <vt:lpstr>Παράδειγμα</vt:lpstr>
      <vt:lpstr>PowerPoint Presentation</vt:lpstr>
      <vt:lpstr>Το Do-While statement</vt:lpstr>
      <vt:lpstr>PowerPoint Presentation</vt:lpstr>
      <vt:lpstr>Οι εντολές break και continue</vt:lpstr>
      <vt:lpstr>Οι εντολές break και continue</vt:lpstr>
      <vt:lpstr>Παράδειγμα</vt:lpstr>
      <vt:lpstr>PowerPoint Presentation</vt:lpstr>
      <vt:lpstr>PowerPoint Presentation</vt:lpstr>
      <vt:lpstr>Εμβέλεια (scope) μεταβλητών</vt:lpstr>
      <vt:lpstr>Παράδειγμα με το scope μεταβλητών</vt:lpstr>
      <vt:lpstr>PowerPoint Presentation</vt:lpstr>
      <vt:lpstr>Το if-else statement</vt:lpstr>
      <vt:lpstr>Παράδειγμα</vt:lpstr>
      <vt:lpstr>PowerPoint Presentation</vt:lpstr>
      <vt:lpstr>Switch statement</vt:lpstr>
      <vt:lpstr>PowerPoint Presentation</vt:lpstr>
      <vt:lpstr>PowerPoint Presentation</vt:lpstr>
      <vt:lpstr>Παράδειγμα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218</cp:revision>
  <dcterms:created xsi:type="dcterms:W3CDTF">2013-02-10T16:19:38Z</dcterms:created>
  <dcterms:modified xsi:type="dcterms:W3CDTF">2018-03-05T09:31:34Z</dcterms:modified>
</cp:coreProperties>
</file>