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403" r:id="rId3"/>
    <p:sldId id="314" r:id="rId4"/>
    <p:sldId id="315" r:id="rId5"/>
    <p:sldId id="316" r:id="rId6"/>
    <p:sldId id="402" r:id="rId7"/>
    <p:sldId id="317" r:id="rId8"/>
    <p:sldId id="320" r:id="rId9"/>
    <p:sldId id="318" r:id="rId10"/>
    <p:sldId id="319" r:id="rId11"/>
    <p:sldId id="321" r:id="rId12"/>
    <p:sldId id="324" r:id="rId13"/>
    <p:sldId id="387" r:id="rId14"/>
    <p:sldId id="388" r:id="rId15"/>
    <p:sldId id="389" r:id="rId16"/>
    <p:sldId id="390" r:id="rId17"/>
    <p:sldId id="392" r:id="rId18"/>
    <p:sldId id="393" r:id="rId19"/>
    <p:sldId id="394" r:id="rId20"/>
    <p:sldId id="401" r:id="rId21"/>
    <p:sldId id="395" r:id="rId22"/>
    <p:sldId id="396" r:id="rId23"/>
    <p:sldId id="397" r:id="rId24"/>
    <p:sldId id="398" r:id="rId25"/>
    <p:sldId id="399" r:id="rId26"/>
    <p:sldId id="400" r:id="rId27"/>
    <p:sldId id="442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3" r:id="rId38"/>
    <p:sldId id="41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52" d="100"/>
          <a:sy n="52" d="100"/>
        </p:scale>
        <p:origin x="67" y="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73380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type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casting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l-GR" sz="2000" dirty="0" smtClean="0"/>
              <a:t>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/>
              <a:t>μετατρέπει </a:t>
            </a:r>
            <a:r>
              <a:rPr lang="el-GR" sz="2000" dirty="0" smtClean="0"/>
              <a:t>την </a:t>
            </a:r>
            <a:r>
              <a:rPr lang="el-GR" sz="2000" dirty="0" smtClean="0">
                <a:solidFill>
                  <a:srgbClr val="0070C0"/>
                </a:solidFill>
              </a:rPr>
              <a:t>τιμή</a:t>
            </a:r>
            <a:r>
              <a:rPr lang="el-GR" sz="2000" dirty="0" smtClean="0"/>
              <a:t> της μεταβλητής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sz="2000" dirty="0"/>
              <a:t>σε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double.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/>
              <a:t>Αν δεν γίνει η </a:t>
            </a:r>
            <a:r>
              <a:rPr lang="el-GR" sz="2000" dirty="0" smtClean="0"/>
              <a:t>μετατροπή, η διαίρεση μεταξύ ακεραίων μας δίνει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sz="2000" dirty="0" smtClean="0"/>
              <a:t> ακέραιο.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Στην ανάθεση κατά κανόνα, η τιμή του δεξιού μέρους θα πρέπει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 smtClean="0"/>
              <a:t> με την μεταβλητή του αριστερού μέρους. </a:t>
            </a:r>
          </a:p>
          <a:p>
            <a:r>
              <a:rPr lang="el-GR" dirty="0" smtClean="0"/>
              <a:t>Υπάρχουν εξαιρέσεις όταν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 smtClean="0"/>
              <a:t> μεταξύ τύπων</a:t>
            </a:r>
          </a:p>
          <a:p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byte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 smtClean="0"/>
              <a:t>Μια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 μπορούμε να την αναθέσουμε σε μια μεταβλητή τύπου που εμφανίζεται </a:t>
            </a:r>
            <a:r>
              <a:rPr lang="el-GR" dirty="0" smtClean="0">
                <a:solidFill>
                  <a:srgbClr val="0070C0"/>
                </a:solidFill>
              </a:rPr>
              <a:t>δεξιά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(Σε αντίθεση με την </a:t>
            </a:r>
            <a:r>
              <a:rPr lang="en-US" dirty="0" smtClean="0"/>
              <a:t>C) </a:t>
            </a:r>
            <a:r>
              <a:rPr lang="el-GR" dirty="0" smtClean="0"/>
              <a:t>ο τύπος </a:t>
            </a:r>
            <a:r>
              <a:rPr lang="en-US" dirty="0" err="1" smtClean="0"/>
              <a:t>boolean</a:t>
            </a:r>
            <a:r>
              <a:rPr lang="el-GR" dirty="0" smtClean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τελεστής </a:t>
            </a:r>
            <a:r>
              <a:rPr lang="en-US" dirty="0" smtClean="0"/>
              <a:t>“+” </a:t>
            </a:r>
            <a:r>
              <a:rPr lang="el-GR" dirty="0" smtClean="0"/>
              <a:t>μεταξύ αντικείμενων της κλάσης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 smtClean="0"/>
              <a:t>(</a:t>
            </a:r>
            <a:r>
              <a:rPr lang="en-US" dirty="0" smtClean="0"/>
              <a:t>concatenates)</a:t>
            </a:r>
            <a:r>
              <a:rPr lang="el-GR" dirty="0" smtClean="0"/>
              <a:t> τα δύο </a:t>
            </a:r>
            <a:r>
              <a:rPr lang="en-US" dirty="0" smtClean="0"/>
              <a:t>String.</a:t>
            </a:r>
          </a:p>
          <a:p>
            <a:r>
              <a:rPr lang="el-GR" dirty="0" smtClean="0"/>
              <a:t>Μεταξύ ενός </a:t>
            </a:r>
            <a:r>
              <a:rPr lang="en-US" dirty="0" smtClean="0"/>
              <a:t>String </a:t>
            </a:r>
            <a:r>
              <a:rPr lang="el-GR" dirty="0" smtClean="0"/>
              <a:t>και ενός βασικού τύπου, ο βασικός τύπος </a:t>
            </a:r>
            <a:r>
              <a:rPr lang="el-GR" dirty="0" smtClean="0">
                <a:solidFill>
                  <a:srgbClr val="0070C0"/>
                </a:solidFill>
              </a:rPr>
              <a:t>μετατρέπεται</a:t>
            </a:r>
            <a:r>
              <a:rPr lang="el-GR" dirty="0" smtClean="0"/>
              <a:t> σε </a:t>
            </a:r>
            <a:r>
              <a:rPr lang="en-US" dirty="0" smtClean="0"/>
              <a:t>String </a:t>
            </a:r>
            <a:r>
              <a:rPr lang="el-GR" dirty="0" smtClean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rgbClr val="FF6600"/>
                </a:solidFill>
              </a:rPr>
              <a:t>δεδομένα</a:t>
            </a:r>
            <a:r>
              <a:rPr lang="el-GR" dirty="0" smtClean="0">
                <a:solidFill>
                  <a:srgbClr val="FF3300"/>
                </a:solidFill>
              </a:rPr>
              <a:t> </a:t>
            </a:r>
            <a:r>
              <a:rPr lang="el-GR" dirty="0" smtClean="0"/>
              <a:t>(και τις εντολές)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 smtClean="0"/>
              <a:t>Η μνήμη είναι χωρισμένη σε </a:t>
            </a:r>
            <a:r>
              <a:rPr lang="en-US" dirty="0" smtClean="0">
                <a:solidFill>
                  <a:srgbClr val="FF6600"/>
                </a:solidFill>
              </a:rPr>
              <a:t>bytes </a:t>
            </a:r>
            <a:r>
              <a:rPr lang="en-US" dirty="0" smtClean="0"/>
              <a:t>(8 bits)</a:t>
            </a:r>
          </a:p>
          <a:p>
            <a:pPr lvl="1"/>
            <a:r>
              <a:rPr lang="el-GR" dirty="0" smtClean="0"/>
              <a:t>Ο χώρος που χρειάζεται για ένα </a:t>
            </a:r>
            <a:r>
              <a:rPr lang="el-GR" dirty="0" smtClean="0">
                <a:solidFill>
                  <a:srgbClr val="0070C0"/>
                </a:solidFill>
              </a:rPr>
              <a:t>χαρακτήρα</a:t>
            </a:r>
            <a:r>
              <a:rPr lang="el-GR" dirty="0" smtClean="0"/>
              <a:t> </a:t>
            </a:r>
            <a:r>
              <a:rPr lang="en-US" dirty="0" smtClean="0"/>
              <a:t>ASCII.</a:t>
            </a:r>
            <a:endParaRPr lang="el-GR" dirty="0" smtClean="0"/>
          </a:p>
          <a:p>
            <a:r>
              <a:rPr lang="el-GR" dirty="0" smtClean="0"/>
              <a:t>Το κάθε </a:t>
            </a:r>
            <a:r>
              <a:rPr lang="en-US" dirty="0" smtClean="0"/>
              <a:t>byte </a:t>
            </a:r>
            <a:r>
              <a:rPr lang="el-GR" dirty="0" smtClean="0"/>
              <a:t>έχει μια </a:t>
            </a:r>
            <a:r>
              <a:rPr lang="el-GR" dirty="0" smtClean="0">
                <a:solidFill>
                  <a:srgbClr val="FF6600"/>
                </a:solidFill>
              </a:rPr>
              <a:t>διεύθυνση</a:t>
            </a:r>
            <a:r>
              <a:rPr lang="el-GR" dirty="0" smtClean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 smtClean="0"/>
              <a:t>Σε 32-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32 </a:t>
            </a:r>
            <a:r>
              <a:rPr lang="en-US" dirty="0" smtClean="0"/>
              <a:t>bits, </a:t>
            </a:r>
            <a:r>
              <a:rPr lang="el-GR" dirty="0" smtClean="0"/>
              <a:t>σε 64-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64 </a:t>
            </a:r>
            <a:r>
              <a:rPr lang="en-US" dirty="0" smtClean="0"/>
              <a:t>bits.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‘b’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‘c’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‘d’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‘g’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‘</a:t>
                      </a:r>
                      <a:r>
                        <a:rPr lang="en-US" dirty="0" smtClean="0"/>
                        <a:t>h’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0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τις </a:t>
            </a:r>
            <a:r>
              <a:rPr lang="el-GR" dirty="0" smtClean="0">
                <a:solidFill>
                  <a:srgbClr val="FF6600"/>
                </a:solidFill>
              </a:rPr>
              <a:t>μεταβλητές </a:t>
            </a:r>
            <a:r>
              <a:rPr lang="el-GR" dirty="0" smtClean="0"/>
              <a:t>ενός προγράμματος</a:t>
            </a:r>
            <a:endParaRPr lang="en-US" dirty="0" smtClean="0"/>
          </a:p>
          <a:p>
            <a:r>
              <a:rPr lang="el-GR" dirty="0" smtClean="0"/>
              <a:t>Μια μεταβλητή μπορεί να απαιτεί χώρο περισσότερο από 1 </a:t>
            </a:r>
            <a:r>
              <a:rPr lang="en-US" dirty="0" smtClean="0"/>
              <a:t>byte.</a:t>
            </a:r>
          </a:p>
          <a:p>
            <a:pPr lvl="1"/>
            <a:r>
              <a:rPr lang="el-GR" dirty="0" smtClean="0"/>
              <a:t>Π.χ., οι μεταβλητές τύπου </a:t>
            </a:r>
            <a:r>
              <a:rPr lang="en-US" dirty="0" smtClean="0"/>
              <a:t>double </a:t>
            </a:r>
            <a:r>
              <a:rPr lang="el-GR" dirty="0" smtClean="0"/>
              <a:t>χρειάζονται 8 </a:t>
            </a:r>
            <a:r>
              <a:rPr lang="en-US" dirty="0" smtClean="0"/>
              <a:t>bytes.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μεταβλητή τότε αποθηκεύεται σε συνεχόμενα </a:t>
            </a:r>
            <a:r>
              <a:rPr lang="en-US" dirty="0" smtClean="0"/>
              <a:t>bytes </a:t>
            </a:r>
            <a:r>
              <a:rPr lang="el-GR" dirty="0" smtClean="0"/>
              <a:t>στη μνήμη.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6600"/>
                </a:solidFill>
              </a:rPr>
              <a:t>θέση μνήμης </a:t>
            </a:r>
            <a:r>
              <a:rPr lang="el-GR" dirty="0" smtClean="0"/>
              <a:t>(διεύθυνση) της μεταβλητής θεωρείται το </a:t>
            </a:r>
            <a:r>
              <a:rPr lang="el-GR" dirty="0" smtClean="0">
                <a:solidFill>
                  <a:srgbClr val="0070C0"/>
                </a:solidFill>
              </a:rPr>
              <a:t>πρώτο </a:t>
            </a:r>
            <a:r>
              <a:rPr lang="en-US" dirty="0" smtClean="0">
                <a:solidFill>
                  <a:srgbClr val="0070C0"/>
                </a:solidFill>
              </a:rPr>
              <a:t>byte</a:t>
            </a:r>
            <a:r>
              <a:rPr lang="en-US" dirty="0" smtClean="0"/>
              <a:t> </a:t>
            </a:r>
            <a:r>
              <a:rPr lang="el-GR" dirty="0" smtClean="0"/>
              <a:t>από το οποίο ξεκινάει η αποθήκευση του της μεταβλητής.</a:t>
            </a:r>
          </a:p>
          <a:p>
            <a:pPr lvl="1"/>
            <a:r>
              <a:rPr lang="el-GR" dirty="0" smtClean="0"/>
              <a:t>Στο παράδειγμα μας η μεταβλητή βρίσκεται στη θέση 0000</a:t>
            </a:r>
          </a:p>
          <a:p>
            <a:pPr lvl="1"/>
            <a:r>
              <a:rPr lang="el-GR" dirty="0" smtClean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 smtClean="0"/>
              <a:t>Άρα μία </a:t>
            </a:r>
            <a:r>
              <a:rPr lang="el-GR" dirty="0" smtClean="0">
                <a:solidFill>
                  <a:srgbClr val="FF6600"/>
                </a:solidFill>
              </a:rPr>
              <a:t>θέση μνήμης </a:t>
            </a:r>
            <a:r>
              <a:rPr lang="el-GR" dirty="0" smtClean="0"/>
              <a:t>αποτελείται από μία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και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μεταβλητών</a:t>
            </a:r>
            <a:r>
              <a:rPr lang="en-US" dirty="0" smtClean="0"/>
              <a:t> </a:t>
            </a:r>
            <a:r>
              <a:rPr lang="el-GR" dirty="0" smtClean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τις μεταβλητές </a:t>
            </a:r>
            <a:r>
              <a:rPr lang="el-GR" dirty="0" smtClean="0">
                <a:solidFill>
                  <a:srgbClr val="FF6600"/>
                </a:solidFill>
              </a:rPr>
              <a:t>πρωταρχικού </a:t>
            </a:r>
            <a:r>
              <a:rPr lang="el-GR" dirty="0" smtClean="0"/>
              <a:t>τύπου (</a:t>
            </a:r>
            <a:r>
              <a:rPr lang="en-US" dirty="0" smtClean="0"/>
              <a:t>char, </a:t>
            </a:r>
            <a:r>
              <a:rPr lang="en-US" dirty="0" err="1" smtClean="0"/>
              <a:t>int</a:t>
            </a:r>
            <a:r>
              <a:rPr lang="en-US" dirty="0" smtClean="0"/>
              <a:t>, double,…) </a:t>
            </a:r>
            <a:r>
              <a:rPr lang="el-GR" dirty="0" smtClean="0"/>
              <a:t>ξέρουμε εκ των προτέρων το μέγεθος της μνήμης που χρειαζόμαστε.</a:t>
            </a:r>
          </a:p>
          <a:p>
            <a:r>
              <a:rPr lang="el-GR" dirty="0" smtClean="0"/>
              <a:t>Όταν ο μεταγλωττιστής δει τη </a:t>
            </a:r>
            <a:r>
              <a:rPr lang="el-GR" dirty="0" smtClean="0">
                <a:solidFill>
                  <a:srgbClr val="FF6600"/>
                </a:solidFill>
              </a:rPr>
              <a:t>δήλωση </a:t>
            </a:r>
            <a:r>
              <a:rPr lang="el-GR" dirty="0" smtClean="0"/>
              <a:t>μιας μεταβλητής πρωταρχικού τύπου </a:t>
            </a:r>
            <a:r>
              <a:rPr lang="el-GR" dirty="0" smtClean="0">
                <a:solidFill>
                  <a:srgbClr val="0070C0"/>
                </a:solidFill>
              </a:rPr>
              <a:t>δεσμεύει </a:t>
            </a:r>
            <a:r>
              <a:rPr lang="el-GR" dirty="0" smtClean="0"/>
              <a:t>μια θέση μνήμης αντίστοιχου μεγέθους</a:t>
            </a:r>
          </a:p>
          <a:p>
            <a:pPr lvl="1"/>
            <a:r>
              <a:rPr lang="el-GR" dirty="0" smtClean="0"/>
              <a:t>Η δήλωση μιας μεταβλητής ουσιαστικά </a:t>
            </a:r>
            <a:r>
              <a:rPr lang="el-GR" dirty="0" smtClean="0">
                <a:solidFill>
                  <a:srgbClr val="0070C0"/>
                </a:solidFill>
              </a:rPr>
              <a:t>δίνει ένα όνομα </a:t>
            </a:r>
            <a:r>
              <a:rPr lang="el-GR" dirty="0" smtClean="0"/>
              <a:t>σε μία θέση μνήμης</a:t>
            </a:r>
          </a:p>
          <a:p>
            <a:pPr lvl="1"/>
            <a:r>
              <a:rPr lang="el-GR" dirty="0" smtClean="0"/>
              <a:t>Συχνά λέμε η </a:t>
            </a:r>
            <a:r>
              <a:rPr lang="el-GR" dirty="0" smtClean="0">
                <a:solidFill>
                  <a:srgbClr val="FF6600"/>
                </a:solidFill>
              </a:rPr>
              <a:t>θέση μνήμης </a:t>
            </a:r>
            <a:r>
              <a:rPr lang="en-US" dirty="0" smtClean="0">
                <a:solidFill>
                  <a:srgbClr val="FF6600"/>
                </a:solidFill>
              </a:rPr>
              <a:t>x </a:t>
            </a:r>
            <a:r>
              <a:rPr lang="el-GR" dirty="0" smtClean="0"/>
              <a:t>για τη μεταβλητή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51054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Μπορούμε να σκεφτόμαστε την μνήμη του υπολογιστή σαν μια σειρά από «</a:t>
            </a:r>
            <a:r>
              <a:rPr lang="el-GR" dirty="0" smtClean="0">
                <a:solidFill>
                  <a:srgbClr val="FF6600"/>
                </a:solidFill>
              </a:rPr>
              <a:t>κουτάκια</a:t>
            </a:r>
            <a:r>
              <a:rPr lang="el-GR" dirty="0" smtClean="0"/>
              <a:t>» διαφόρων μεγεθών στα οποία μπορούμε να αποθηκεύουμε δεδομένα</a:t>
            </a:r>
          </a:p>
          <a:p>
            <a:pPr lvl="1"/>
            <a:r>
              <a:rPr lang="el-GR" dirty="0" smtClean="0"/>
              <a:t>Το κάθε κουτάκι έχει </a:t>
            </a:r>
            <a:r>
              <a:rPr lang="el-GR" dirty="0" smtClean="0">
                <a:solidFill>
                  <a:srgbClr val="00B0F0"/>
                </a:solidFill>
              </a:rPr>
              <a:t>διεύθυνση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B050"/>
                </a:solidFill>
              </a:rPr>
              <a:t>περιεχόμενα</a:t>
            </a:r>
          </a:p>
          <a:p>
            <a:r>
              <a:rPr lang="el-GR" dirty="0" smtClean="0"/>
              <a:t>Όταν </a:t>
            </a:r>
            <a:r>
              <a:rPr lang="el-GR" dirty="0" smtClean="0">
                <a:solidFill>
                  <a:srgbClr val="FF6600"/>
                </a:solidFill>
              </a:rPr>
              <a:t>ορίζουμε</a:t>
            </a:r>
            <a:r>
              <a:rPr lang="el-GR" dirty="0" smtClean="0"/>
              <a:t> μια μεταβλητή πρωταρχικού τύπου (π.χ.,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 smtClean="0"/>
              <a:t>) </a:t>
            </a:r>
            <a:r>
              <a:rPr lang="el-GR" dirty="0" smtClean="0"/>
              <a:t>αυτό που γίνεται είναι ότι:</a:t>
            </a:r>
          </a:p>
          <a:p>
            <a:pPr lvl="1"/>
            <a:r>
              <a:rPr lang="el-GR" dirty="0" smtClean="0">
                <a:solidFill>
                  <a:srgbClr val="FF6600"/>
                </a:solidFill>
              </a:rPr>
              <a:t>Δεσμεύουμε </a:t>
            </a:r>
            <a:r>
              <a:rPr lang="el-GR" dirty="0" smtClean="0"/>
              <a:t>ένα κουτάκι κατάλληλου μεγέθους</a:t>
            </a:r>
          </a:p>
          <a:p>
            <a:pPr lvl="2"/>
            <a:r>
              <a:rPr lang="el-GR" dirty="0" smtClean="0"/>
              <a:t>4 </a:t>
            </a:r>
            <a:r>
              <a:rPr lang="en-US" dirty="0" smtClean="0"/>
              <a:t>bytes </a:t>
            </a:r>
            <a:r>
              <a:rPr lang="el-GR" dirty="0" smtClean="0"/>
              <a:t>για ένα </a:t>
            </a:r>
            <a:r>
              <a:rPr lang="en-US" dirty="0" err="1" smtClean="0"/>
              <a:t>int</a:t>
            </a:r>
            <a:endParaRPr lang="el-GR" dirty="0" smtClean="0"/>
          </a:p>
          <a:p>
            <a:pPr lvl="1"/>
            <a:r>
              <a:rPr lang="el-GR" dirty="0" smtClean="0"/>
              <a:t>Δίνουμε στο κουτάκι το </a:t>
            </a:r>
            <a:r>
              <a:rPr lang="el-GR" dirty="0" smtClean="0">
                <a:solidFill>
                  <a:srgbClr val="FF6600"/>
                </a:solidFill>
              </a:rPr>
              <a:t>όνομα </a:t>
            </a:r>
            <a:r>
              <a:rPr lang="el-GR" dirty="0" smtClean="0"/>
              <a:t>της μεταβλητής</a:t>
            </a:r>
          </a:p>
          <a:p>
            <a:pPr lvl="2"/>
            <a:r>
              <a:rPr lang="el-GR" dirty="0" smtClean="0"/>
              <a:t>Το κουτάκι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αντί για το κουτάκι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  <a:p>
            <a:pPr lvl="1"/>
            <a:r>
              <a:rPr lang="el-GR" dirty="0" smtClean="0"/>
              <a:t>Γι αυτό και η μεταβλητή </a:t>
            </a:r>
            <a:r>
              <a:rPr lang="el-GR" dirty="0" smtClean="0">
                <a:solidFill>
                  <a:srgbClr val="FF6600"/>
                </a:solidFill>
              </a:rPr>
              <a:t>ορίζεται</a:t>
            </a:r>
            <a:r>
              <a:rPr lang="el-GR" dirty="0" smtClean="0"/>
              <a:t> μόνο μια φορά. </a:t>
            </a:r>
          </a:p>
          <a:p>
            <a:r>
              <a:rPr lang="el-GR" dirty="0"/>
              <a:t>Με την </a:t>
            </a:r>
            <a:r>
              <a:rPr lang="el-GR" dirty="0" smtClean="0"/>
              <a:t>ανάθεση αλλάζουμε τα </a:t>
            </a:r>
            <a:r>
              <a:rPr lang="el-GR" dirty="0" smtClean="0">
                <a:solidFill>
                  <a:srgbClr val="00B050"/>
                </a:solidFill>
              </a:rPr>
              <a:t>περιεχόμενα</a:t>
            </a:r>
            <a:r>
              <a:rPr lang="el-GR" dirty="0" smtClean="0"/>
              <a:t> του κουτιού</a:t>
            </a:r>
          </a:p>
          <a:p>
            <a:r>
              <a:rPr lang="el-GR" dirty="0" smtClean="0"/>
              <a:t>Αν δεν αρχικοποιήσουμε μια μεταβλητή η </a:t>
            </a:r>
            <a:r>
              <a:rPr lang="en-US" dirty="0" smtClean="0"/>
              <a:t>Java </a:t>
            </a:r>
            <a:r>
              <a:rPr lang="el-GR" dirty="0" smtClean="0"/>
              <a:t>την αρχικοποιεί στο μηδέν (ή το αντίστοιχο του μηδέν για μη αριθμητικές μεταβλητές)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0999" y="3200399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000999" y="3755962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00999" y="51816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00999" y="46482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34199" y="3633028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3" name="Elbow Connector 22"/>
          <p:cNvCxnSpPr/>
          <p:nvPr/>
        </p:nvCxnSpPr>
        <p:spPr>
          <a:xfrm flipV="1">
            <a:off x="7234281" y="3456057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34199" y="4782791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5" name="Elbow Connector 24"/>
          <p:cNvCxnSpPr>
            <a:stCxn id="24" idx="3"/>
          </p:cNvCxnSpPr>
          <p:nvPr/>
        </p:nvCxnSpPr>
        <p:spPr>
          <a:xfrm flipV="1">
            <a:off x="7234281" y="4271945"/>
            <a:ext cx="783007" cy="695512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31839" y="2286000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3.5;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335392" y="327139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39211" y="410197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3.5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62000" y="3264541"/>
            <a:ext cx="4046456" cy="3759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" y="2981216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2716767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" y="2478742"/>
            <a:ext cx="2397034" cy="2644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47" y="533400"/>
            <a:ext cx="8229600" cy="990600"/>
          </a:xfrm>
        </p:spPr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3124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941536" y="1723916"/>
            <a:ext cx="981691" cy="2514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41536" y="2279479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41536" y="3705117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9359" y="2819400"/>
            <a:ext cx="981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11570" y="2148851"/>
            <a:ext cx="156324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7174818" y="1979574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flipV="1">
            <a:off x="7151639" y="3264541"/>
            <a:ext cx="783007" cy="695512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09632" y="17949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88060" y="30798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3.2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9632" y="23335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73711" y="2710543"/>
            <a:ext cx="17011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Elbow Connector 19"/>
          <p:cNvCxnSpPr/>
          <p:nvPr/>
        </p:nvCxnSpPr>
        <p:spPr>
          <a:xfrm flipV="1">
            <a:off x="7174818" y="2533572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7286" y="3775387"/>
            <a:ext cx="128753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221" y="5105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6600"/>
                </a:solidFill>
              </a:rPr>
              <a:t>Ανάθεση: </a:t>
            </a:r>
            <a:r>
              <a:rPr lang="el-GR" sz="2400" dirty="0" smtClean="0"/>
              <a:t>Διαβάζουμε τα </a:t>
            </a:r>
            <a:r>
              <a:rPr lang="el-GR" sz="2400" dirty="0" smtClean="0">
                <a:solidFill>
                  <a:srgbClr val="00B050"/>
                </a:solidFill>
              </a:rPr>
              <a:t>περιεχόμενα</a:t>
            </a:r>
            <a:r>
              <a:rPr lang="el-GR" sz="2400" dirty="0" smtClean="0"/>
              <a:t> των μεταβλητών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enumerator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denominator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κάνουμε τον υπολογισμό και αλλάζουμε τα </a:t>
            </a:r>
            <a:r>
              <a:rPr lang="el-GR" sz="2400" dirty="0" smtClean="0">
                <a:solidFill>
                  <a:srgbClr val="00B050"/>
                </a:solidFill>
              </a:rPr>
              <a:t>περιεχόμενα</a:t>
            </a:r>
            <a:r>
              <a:rPr lang="el-GR" sz="2400" dirty="0" smtClean="0"/>
              <a:t> </a:t>
            </a:r>
            <a:r>
              <a:rPr lang="el-GR" sz="2400" dirty="0"/>
              <a:t>της μεταβλητής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</a:t>
            </a:r>
            <a:r>
              <a:rPr lang="el-GR" sz="2400" dirty="0" smtClean="0">
                <a:solidFill>
                  <a:srgbClr val="0070C0"/>
                </a:solidFill>
              </a:rPr>
              <a:t> </a:t>
            </a:r>
            <a:r>
              <a:rPr lang="el-GR" sz="2400" dirty="0" smtClean="0"/>
              <a:t>αποθηκεύοντας το αποτέλεσμα της διαίρεσης.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2" grpId="1" animBg="1"/>
      <p:bldP spid="18" grpId="0" animBg="1"/>
      <p:bldP spid="18" grpId="1" animBg="1"/>
      <p:bldP spid="17" grpId="0" animBg="1"/>
      <p:bldP spid="17" grpId="1" animBg="1"/>
      <p:bldP spid="10" grpId="0" animBg="1"/>
      <p:bldP spid="14" grpId="0"/>
      <p:bldP spid="15" grpId="0"/>
      <p:bldP spid="16" grpId="0"/>
      <p:bldP spid="19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String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 smtClean="0"/>
              <a:t>της </a:t>
            </a:r>
            <a:r>
              <a:rPr lang="en-US" dirty="0" smtClean="0"/>
              <a:t>Java </a:t>
            </a:r>
            <a:r>
              <a:rPr lang="el-GR" dirty="0" smtClean="0"/>
              <a:t>που μας επιτρέπει να χειριζόμαστε αλφαριθμητικά. </a:t>
            </a:r>
            <a:endParaRPr lang="en-US" dirty="0" smtClean="0"/>
          </a:p>
          <a:p>
            <a:pPr lvl="1"/>
            <a:r>
              <a:rPr lang="el-GR" dirty="0" smtClean="0"/>
              <a:t>Είναι διαφορετική από τους πρωταρχικούς τύπους αλλά η </a:t>
            </a:r>
            <a:r>
              <a:rPr lang="en-US" dirty="0" smtClean="0"/>
              <a:t>Java </a:t>
            </a:r>
            <a:r>
              <a:rPr lang="el-GR" dirty="0" smtClean="0"/>
              <a:t>μας δίνει περισσότερη ευελιξία</a:t>
            </a:r>
          </a:p>
          <a:p>
            <a:r>
              <a:rPr lang="el-GR" dirty="0" smtClean="0"/>
              <a:t>Ο τελεστής </a:t>
            </a:r>
            <a:r>
              <a:rPr lang="en-US" dirty="0" smtClean="0">
                <a:solidFill>
                  <a:srgbClr val="0070C0"/>
                </a:solidFill>
              </a:rPr>
              <a:t>“+”</a:t>
            </a:r>
            <a:r>
              <a:rPr lang="el-GR" dirty="0" smtClean="0"/>
              <a:t> μας επιτρέπει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 </a:t>
            </a:r>
            <a:r>
              <a:rPr lang="el-GR" dirty="0" smtClean="0"/>
              <a:t>Η πιο χρήσιμη αυτή τη στιγμή είναι: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equals(String x)</a:t>
            </a:r>
            <a:r>
              <a:rPr lang="en-US" dirty="0"/>
              <a:t>: </a:t>
            </a:r>
            <a:r>
              <a:rPr lang="el-GR" dirty="0"/>
              <a:t>ελέγχει για ισότητα του αντικειμένου που κάλεσε την μέθοδο και του ορίσματος </a:t>
            </a:r>
            <a:r>
              <a:rPr lang="en-US" dirty="0"/>
              <a:t>x. </a:t>
            </a:r>
            <a:endParaRPr lang="el-GR" dirty="0" smtClean="0"/>
          </a:p>
          <a:p>
            <a:r>
              <a:rPr lang="el-GR" dirty="0" smtClean="0"/>
              <a:t>Άλλες μέθοδοι:</a:t>
            </a:r>
            <a:endParaRPr lang="el-GR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Επίσης, μέθοδοι για να βρεθεί ένα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σε ένα </a:t>
            </a:r>
            <a:r>
              <a:rPr lang="en-US" dirty="0" smtClean="0"/>
              <a:t>string</a:t>
            </a:r>
            <a:r>
              <a:rPr lang="el-GR" dirty="0" smtClean="0"/>
              <a:t>, 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0574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454088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657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4419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Για να τυπώσουμε κάποιους ειδικούς χαρακτήρες (π.χ., τον χαρακτήρα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/>
              <a:t>) </a:t>
            </a:r>
            <a:r>
              <a:rPr lang="el-GR" dirty="0" smtClean="0"/>
              <a:t>χρησιμοποιούμε τον χαρακτήρα </a:t>
            </a:r>
            <a:r>
              <a:rPr lang="el-GR" dirty="0" smtClean="0">
                <a:solidFill>
                  <a:srgbClr val="FF0000"/>
                </a:solidFill>
              </a:rPr>
              <a:t>\ </a:t>
            </a:r>
            <a:r>
              <a:rPr lang="el-GR" dirty="0" smtClean="0"/>
              <a:t>και μετά τον χαρακτήρα που θέλουμε να τυπώσουμε</a:t>
            </a:r>
          </a:p>
          <a:p>
            <a:pPr lvl="1"/>
            <a:r>
              <a:rPr lang="el-GR" dirty="0" smtClean="0"/>
              <a:t>Π.χ., ακολουθία </a:t>
            </a:r>
            <a:r>
              <a:rPr lang="el-GR" dirty="0" smtClean="0">
                <a:solidFill>
                  <a:srgbClr val="FF0000"/>
                </a:solidFill>
              </a:rPr>
              <a:t>\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Αυτό ισχύει γενικά για ειδικούς χαρακτήρες.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1600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\b</a:t>
            </a:r>
            <a:r>
              <a:rPr lang="en-US" sz="2200" b="0" dirty="0">
                <a:solidFill>
                  <a:schemeClr val="tx1"/>
                </a:solidFill>
              </a:rPr>
              <a:t> 		Backspace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\t</a:t>
            </a:r>
            <a:r>
              <a:rPr lang="en-US" sz="2200" b="0" dirty="0">
                <a:solidFill>
                  <a:schemeClr val="tx1"/>
                </a:solidFill>
              </a:rPr>
              <a:t>		Tab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\n</a:t>
            </a:r>
            <a:r>
              <a:rPr lang="en-US" sz="2200" b="0" dirty="0">
                <a:solidFill>
                  <a:schemeClr val="tx1"/>
                </a:solidFill>
              </a:rPr>
              <a:t>		New line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\f</a:t>
            </a:r>
            <a:r>
              <a:rPr lang="en-US" sz="2200" b="0" dirty="0">
                <a:solidFill>
                  <a:schemeClr val="tx1"/>
                </a:solidFill>
              </a:rPr>
              <a:t>		Form feed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\r</a:t>
            </a:r>
            <a:r>
              <a:rPr lang="en-US" sz="2200" b="0" dirty="0">
                <a:solidFill>
                  <a:schemeClr val="tx1"/>
                </a:solidFill>
              </a:rPr>
              <a:t>		Return (ENTER)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\”</a:t>
            </a:r>
            <a:r>
              <a:rPr lang="en-US" sz="2200" b="0" dirty="0">
                <a:solidFill>
                  <a:schemeClr val="tx1"/>
                </a:solidFill>
              </a:rPr>
              <a:t>		Double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\’</a:t>
            </a:r>
            <a:r>
              <a:rPr lang="en-US" sz="2200" b="0" dirty="0">
                <a:solidFill>
                  <a:schemeClr val="tx1"/>
                </a:solidFill>
              </a:rPr>
              <a:t>		Single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\\</a:t>
            </a:r>
            <a:r>
              <a:rPr lang="en-US" sz="2200" b="0" dirty="0">
                <a:solidFill>
                  <a:schemeClr val="tx1"/>
                </a:solidFill>
              </a:rPr>
              <a:t>		Backslash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ddd</a:t>
            </a:r>
            <a:r>
              <a:rPr lang="en-US" sz="2200" b="0" dirty="0">
                <a:solidFill>
                  <a:schemeClr val="tx1"/>
                </a:solidFill>
              </a:rPr>
              <a:t>	Octal 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code</a:t>
            </a:r>
            <a:endParaRPr lang="en-US" sz="2200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uXXXX</a:t>
            </a: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Hex-decimal code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1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0306" y="5486400"/>
            <a:ext cx="4344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HelloWorld.java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257800" y="5901898"/>
            <a:ext cx="2590800" cy="457200"/>
          </a:xfrm>
          <a:prstGeom prst="wedgeRectCallout">
            <a:avLst>
              <a:gd name="adj1" fmla="val -106646"/>
              <a:gd name="adj2" fmla="val -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Χωρίς </a:t>
            </a:r>
            <a:r>
              <a:rPr lang="el-GR" dirty="0" smtClean="0">
                <a:solidFill>
                  <a:srgbClr val="FF0000"/>
                </a:solidFill>
              </a:rPr>
              <a:t>κανένα</a:t>
            </a:r>
            <a:r>
              <a:rPr lang="el-GR" dirty="0" smtClean="0"/>
              <a:t> επίθεμα!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“hello world”;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h = “hello”;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w = “world”;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"\""+h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t"+w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+"\"\n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hello”.length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4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/>
              <a:t>Αυτό μπορεί να είναι ένα αρχείο, το πληκτρολόγιο, η οθόνη.</a:t>
            </a:r>
          </a:p>
          <a:p>
            <a:pPr lvl="1"/>
            <a:r>
              <a:rPr lang="el-GR" dirty="0"/>
              <a:t>Όταν 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, ή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System.err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Μια εντολή εισόδου/εξόδου έχει αποτέλεσμα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λειτουργικό</a:t>
            </a:r>
            <a:r>
              <a:rPr lang="el-GR" dirty="0"/>
              <a:t> να </a:t>
            </a:r>
            <a:r>
              <a:rPr lang="el-GR" dirty="0">
                <a:solidFill>
                  <a:srgbClr val="0070C0"/>
                </a:solidFill>
              </a:rPr>
              <a:t>πάρει ή να στείλει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χαρακτήρες</a:t>
            </a:r>
            <a:r>
              <a:rPr lang="el-GR" dirty="0"/>
              <a:t> από/προς την αντίστοιχη </a:t>
            </a:r>
            <a:r>
              <a:rPr lang="el-GR" dirty="0">
                <a:solidFill>
                  <a:srgbClr val="0070C0"/>
                </a:solidFill>
              </a:rPr>
              <a:t>πηγή/προορισμό</a:t>
            </a:r>
            <a:r>
              <a:rPr lang="el-GR" dirty="0"/>
              <a:t>.</a:t>
            </a:r>
          </a:p>
          <a:p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2663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καλέσουμε τις μεθόδους του </a:t>
            </a:r>
            <a:r>
              <a:rPr lang="en-US" dirty="0" err="1" smtClean="0"/>
              <a:t>System.out</a:t>
            </a:r>
            <a:r>
              <a:rPr lang="el-GR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  <a:r>
              <a:rPr lang="el-GR" dirty="0" smtClean="0">
                <a:solidFill>
                  <a:srgbClr val="0070C0"/>
                </a:solidFill>
              </a:rPr>
              <a:t> (αλλαγή γραμμής)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in = new Scanner(System.in);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της </a:t>
            </a:r>
            <a:r>
              <a:rPr lang="en-US" dirty="0" smtClean="0"/>
              <a:t>Scanner </a:t>
            </a:r>
            <a:r>
              <a:rPr lang="el-GR" dirty="0" smtClean="0"/>
              <a:t>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‘\n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’. </a:t>
            </a:r>
            <a:r>
              <a:rPr lang="el-GR" dirty="0" smtClean="0">
                <a:solidFill>
                  <a:srgbClr val="FF0000"/>
                </a:solidFill>
              </a:rPr>
              <a:t>Επιστρέφει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ένα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String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μέχρι να βρει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nextBoolean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/>
              <a:t>): </a:t>
            </a:r>
            <a:r>
              <a:rPr lang="el-GR" dirty="0" smtClean="0"/>
              <a:t>διαβάζει τον επόμενο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 smtClean="0"/>
              <a:t>. </a:t>
            </a:r>
            <a:r>
              <a:rPr lang="el-GR" dirty="0">
                <a:solidFill>
                  <a:srgbClr val="FF0000"/>
                </a:solidFill>
              </a:rPr>
              <a:t>Επιστρέφει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ένα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Boolean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13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0"/>
            <a:ext cx="3886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62000" y="5562138"/>
            <a:ext cx="7799294" cy="1219662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(μία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 smtClean="0">
                <a:solidFill>
                  <a:schemeClr val="tx1"/>
                </a:solidFill>
              </a:rPr>
              <a:t>) με το οποίο μπορούμε πλέον να διαβάζουμε από την είσοδο.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Το αντικείμενο αυτό αναπαριστά το </a:t>
            </a:r>
            <a:r>
              <a:rPr lang="el-GR" sz="1600" dirty="0" smtClean="0">
                <a:solidFill>
                  <a:srgbClr val="FF0000"/>
                </a:solidFill>
              </a:rPr>
              <a:t>πληκτρολόγιο</a:t>
            </a:r>
            <a:r>
              <a:rPr lang="el-GR" sz="1600" dirty="0" smtClean="0">
                <a:solidFill>
                  <a:schemeClr val="tx1"/>
                </a:solidFill>
              </a:rPr>
              <a:t> στο πρόγραμμα μας. Ένα αντικείμενο φτάνει για να διαβάσουμε πολλαπλές τιμές.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09246" y="304800"/>
            <a:ext cx="4101354" cy="1222248"/>
          </a:xfrm>
          <a:prstGeom prst="wedgeRectCallout">
            <a:avLst>
              <a:gd name="adj1" fmla="val -56505"/>
              <a:gd name="adj2" fmla="val 5893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Με την εντολή αυτή φέρνουμε την κλάση </a:t>
            </a:r>
            <a:r>
              <a:rPr lang="en-US" dirty="0" smtClean="0">
                <a:solidFill>
                  <a:schemeClr val="tx1"/>
                </a:solidFill>
              </a:rPr>
              <a:t>Scanner </a:t>
            </a:r>
            <a:r>
              <a:rPr lang="el-GR" dirty="0" smtClean="0">
                <a:solidFill>
                  <a:schemeClr val="tx1"/>
                </a:solidFill>
              </a:rPr>
              <a:t>μέσα στο πρόγραμμα μας ώστε να μπορούμε να φτιάξουμε αντικείμενα τύπου </a:t>
            </a:r>
            <a:r>
              <a:rPr lang="en-US" dirty="0" smtClean="0">
                <a:solidFill>
                  <a:schemeClr val="tx1"/>
                </a:solidFill>
              </a:rPr>
              <a:t>Scanner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7200" y="3810000"/>
            <a:ext cx="1371600" cy="914400"/>
          </a:xfrm>
          <a:prstGeom prst="wedgeRectCallout">
            <a:avLst>
              <a:gd name="adj1" fmla="val 68130"/>
              <a:gd name="adj2" fmla="val 3301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Ορισμός μεταβλητής 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d=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(“division by 4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d/4);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by 4)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1+d/4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of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 4)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",d, 1+d/4);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980638"/>
            <a:ext cx="382117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αυτό το πρόγραμμα?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28184" y="2348880"/>
            <a:ext cx="2901697" cy="1360185"/>
          </a:xfrm>
          <a:prstGeom prst="wedgeRectCallout">
            <a:avLst>
              <a:gd name="adj1" fmla="val -35321"/>
              <a:gd name="adj2" fmla="val 923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l-GR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chemeClr val="tx1"/>
                </a:solidFill>
              </a:rPr>
              <a:t> λειτουργεί ως </a:t>
            </a:r>
            <a:r>
              <a:rPr lang="en-US" dirty="0" smtClean="0">
                <a:solidFill>
                  <a:srgbClr val="FF0000"/>
                </a:solidFill>
              </a:rPr>
              <a:t>concatenation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τελεστής μεταξύ </a:t>
            </a:r>
            <a:r>
              <a:rPr lang="en-US" dirty="0" smtClean="0">
                <a:solidFill>
                  <a:schemeClr val="tx1"/>
                </a:solidFill>
              </a:rPr>
              <a:t>Strings, </a:t>
            </a:r>
            <a:r>
              <a:rPr lang="el-GR" dirty="0" smtClean="0">
                <a:solidFill>
                  <a:schemeClr val="tx1"/>
                </a:solidFill>
              </a:rPr>
              <a:t>άρα μετατρέπει τους αριθμούς σε</a:t>
            </a:r>
            <a:r>
              <a:rPr lang="en-US" dirty="0" smtClean="0">
                <a:solidFill>
                  <a:schemeClr val="tx1"/>
                </a:solidFill>
              </a:rPr>
              <a:t> Strings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95" y="1981200"/>
            <a:ext cx="8928992" cy="4800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TestIO3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("Give student name, AM, and grade:");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("Student " + name +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   "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AM "+ AM +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   "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got grade " + grade);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9" y="1535668"/>
            <a:ext cx="905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Κάνετε ένα πρόγραμμα που ζητάει το όνομα, ΑΜ και βαθμό ενός φοιτητή και τα τυπώνει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8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Λογικές εκφράσεις και 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l-GR" sz="2900" dirty="0">
                <a:solidFill>
                  <a:srgbClr val="FF0000"/>
                </a:solidFill>
              </a:rPr>
              <a:t>Λογικές </a:t>
            </a:r>
            <a:r>
              <a:rPr lang="el-GR" sz="2900" dirty="0" smtClean="0">
                <a:solidFill>
                  <a:srgbClr val="FF0000"/>
                </a:solidFill>
              </a:rPr>
              <a:t>σταθερές/τιμές</a:t>
            </a:r>
            <a:r>
              <a:rPr lang="el-GR" sz="2900" dirty="0" smtClean="0"/>
              <a:t>:</a:t>
            </a:r>
            <a:endParaRPr lang="el-GR" sz="2900" dirty="0"/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true</a:t>
            </a:r>
            <a:r>
              <a:rPr lang="en-US" sz="2500" dirty="0"/>
              <a:t>: </a:t>
            </a:r>
            <a:r>
              <a:rPr lang="el-GR" sz="2500" dirty="0"/>
              <a:t>αληθές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false</a:t>
            </a:r>
            <a:r>
              <a:rPr lang="en-US" sz="2500" dirty="0"/>
              <a:t>: </a:t>
            </a:r>
            <a:r>
              <a:rPr lang="el-GR" sz="2500" dirty="0"/>
              <a:t>ψευδές</a:t>
            </a:r>
            <a:endParaRPr lang="en-US" sz="2500" dirty="0"/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>
                <a:solidFill>
                  <a:srgbClr val="FF0000"/>
                </a:solidFill>
              </a:rPr>
              <a:t>Λογική έκφραση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l-GR" sz="2900" dirty="0"/>
              <a:t> μια έκφραση που αποτιμάται σε μια λογική τιμή</a:t>
            </a:r>
          </a:p>
          <a:p>
            <a:r>
              <a:rPr lang="el-GR" sz="2900" dirty="0"/>
              <a:t>Παραδείγματα: </a:t>
            </a:r>
            <a:r>
              <a:rPr lang="el-GR" dirty="0"/>
              <a:t>Έλεγχος για βασικούς τύπους Α,Β: 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!=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dirty="0"/>
              <a:t> ή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!(Α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&lt;=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),(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&gt;=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/>
              <a:t>Έλεγχος για μεταβλητές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) οποιουδήποτε άλλου τύπου γίνεται με την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l-GR" dirty="0"/>
              <a:t> (πρέπει να έχει οριστεί):</a:t>
            </a:r>
            <a:r>
              <a:rPr lang="en-US" dirty="0"/>
              <a:t>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Ισότητας</a:t>
            </a:r>
            <a:r>
              <a:rPr lang="el-GR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Α.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Ανισότητας</a:t>
            </a:r>
            <a:r>
              <a:rPr lang="el-GR" dirty="0"/>
              <a:t>: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Λογικοί </a:t>
            </a:r>
            <a:r>
              <a:rPr lang="el-GR" dirty="0">
                <a:solidFill>
                  <a:srgbClr val="FF0000"/>
                </a:solidFill>
              </a:rPr>
              <a:t>τελεστές </a:t>
            </a:r>
            <a:r>
              <a:rPr lang="el-GR" dirty="0"/>
              <a:t>για λογικές εκφράσεις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Άρνηση</a:t>
            </a:r>
            <a:r>
              <a:rPr lang="el-GR" dirty="0"/>
              <a:t>: 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!Β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ΚΑΙ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&amp;&amp; Β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Ή</a:t>
            </a:r>
            <a:r>
              <a:rPr lang="el-GR" dirty="0"/>
              <a:t>: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 || Β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ισότητας για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Αν έχουμε δύο μεταβλητές </a:t>
            </a:r>
            <a:r>
              <a:rPr lang="en-US" dirty="0" smtClean="0"/>
              <a:t>String </a:t>
            </a:r>
            <a:r>
              <a:rPr lang="el-GR" dirty="0" smtClean="0"/>
              <a:t>για να ελέγξουμε αν έχουν την ίδια τιμή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χρησιμοποιήσουμε την μέθοδο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. </a:t>
            </a:r>
          </a:p>
          <a:p>
            <a:r>
              <a:rPr lang="el-GR" dirty="0" smtClean="0"/>
              <a:t>Παράδειγμα: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παρακάτω εντολή </a:t>
            </a:r>
            <a:r>
              <a:rPr lang="el-GR" dirty="0">
                <a:solidFill>
                  <a:srgbClr val="FF0000"/>
                </a:solidFill>
              </a:rPr>
              <a:t>δεν είναι σωστή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Περνάει από τον </a:t>
            </a:r>
            <a:r>
              <a:rPr lang="en-US" dirty="0" smtClean="0"/>
              <a:t>compiler </a:t>
            </a:r>
            <a:r>
              <a:rPr lang="el-GR" dirty="0" smtClean="0"/>
              <a:t>και σε κάποιες περιπτώσεις θα δουλέψει αλλά </a:t>
            </a:r>
            <a:r>
              <a:rPr lang="el-GR" dirty="0" smtClean="0">
                <a:solidFill>
                  <a:srgbClr val="FF6600"/>
                </a:solidFill>
              </a:rPr>
              <a:t>δεν κάνει αυτό που θέλουμε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2140" y="3200400"/>
            <a:ext cx="693972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“ABC”;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test1 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test2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140" y="5257800"/>
            <a:ext cx="693972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firstString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0027" y="2743200"/>
            <a:ext cx="1524000" cy="3397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55983" cy="4876800"/>
          </a:xfrm>
        </p:spPr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το κομμάτι αυτό προσπερνιέται και συνεχίζεται η εκτέλεση.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04439" y="4178306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575241" y="2273120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498979" y="257016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070479" y="1563691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803173" y="2784478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7086600" y="4727578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099787" y="3476628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625253" y="2784478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7108579" y="5233990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924800" y="2403481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97514" y="3508380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627" y="2739580"/>
            <a:ext cx="2803973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5944" y="2784477"/>
            <a:ext cx="1861161" cy="723903"/>
          </a:xfrm>
          <a:prstGeom prst="wedgeRectCallout">
            <a:avLst>
              <a:gd name="adj1" fmla="val 56520"/>
              <a:gd name="adj2" fmla="val -4099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παρένθεση είναι απαραίτητη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88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61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3429000"/>
            <a:ext cx="619268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IfTest1b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0)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inputIsPositive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1676" y="5629890"/>
            <a:ext cx="55554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Ακόμη και αν δεν το προσδιορίσουμε ελέγχει για </a:t>
            </a: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Style: </a:t>
            </a:r>
            <a:r>
              <a:rPr lang="el-GR" dirty="0" smtClean="0"/>
              <a:t>Λογικές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Συνηθίζεται όταν ορίζουμε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λογικές μεταβλητές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όνομα </a:t>
            </a:r>
            <a:r>
              <a:rPr lang="el-GR" dirty="0" smtClean="0"/>
              <a:t>τους να είναι αυτό που περιγράφει την περίπτωση που η μεταβλητή αποτιμάται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true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Αυτό βολεύει για την εύκολη ανάγνωση του προγράμματος όταν χρησιμοποιούμε την μεταβλητή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Το ίδιο ισχύει και όταν αργότερα θα ορίζουμε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που επιστρέφουν λογικές τιμές</a:t>
            </a:r>
            <a:endParaRPr lang="en-US" dirty="0" smtClean="0"/>
          </a:p>
          <a:p>
            <a:pPr lvl="1"/>
            <a:r>
              <a:rPr lang="el-GR" dirty="0" smtClean="0"/>
              <a:t>Π.χ., για τα </a:t>
            </a:r>
            <a:r>
              <a:rPr lang="en-US" dirty="0" smtClean="0"/>
              <a:t>Strings </a:t>
            </a:r>
            <a:r>
              <a:rPr lang="el-GR" dirty="0" smtClean="0"/>
              <a:t>υπάρχει η μέθοδος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 </a:t>
            </a:r>
            <a:r>
              <a:rPr lang="el-GR" dirty="0" smtClean="0"/>
              <a:t>που γίνεται </a:t>
            </a:r>
            <a:r>
              <a:rPr lang="en-US" dirty="0" smtClean="0"/>
              <a:t>true </a:t>
            </a:r>
            <a:r>
              <a:rPr lang="el-GR" dirty="0" smtClean="0"/>
              <a:t>όταν έχουμε ισότητα και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isEmpty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είναι </a:t>
            </a:r>
            <a:r>
              <a:rPr lang="en-US" dirty="0" smtClean="0"/>
              <a:t>true </a:t>
            </a:r>
            <a:r>
              <a:rPr lang="el-GR" dirty="0" smtClean="0"/>
              <a:t>όταν έχουμε άδειο </a:t>
            </a:r>
            <a:r>
              <a:rPr lang="en-US" dirty="0" smtClean="0"/>
              <a:t>String.</a:t>
            </a:r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35035" y="2209800"/>
            <a:ext cx="5147563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10;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(X &gt; 0);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isNegative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(X &lt; 0);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isNotPositive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!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5035" y="4114800"/>
            <a:ext cx="6526146" cy="92333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(“Variable is positive”);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88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</a:t>
            </a:r>
            <a:r>
              <a:rPr lang="el-GR" dirty="0" smtClean="0"/>
              <a:t>-</a:t>
            </a:r>
            <a:r>
              <a:rPr lang="en-US" dirty="0" smtClean="0"/>
              <a:t>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 smtClean="0"/>
              <a:t>else-code.</a:t>
            </a:r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Ο κώδικας του </a:t>
            </a:r>
            <a:r>
              <a:rPr lang="en-US" dirty="0" smtClean="0"/>
              <a:t>if-code block </a:t>
            </a:r>
            <a:r>
              <a:rPr lang="el-GR" dirty="0" smtClean="0"/>
              <a:t>ή του </a:t>
            </a:r>
            <a:r>
              <a:rPr lang="en-US" dirty="0" smtClean="0"/>
              <a:t>else-code block </a:t>
            </a:r>
            <a:r>
              <a:rPr lang="el-GR" dirty="0" smtClean="0"/>
              <a:t>μπορεί να περιέχουν ένα άλλο </a:t>
            </a:r>
            <a:r>
              <a:rPr lang="en-US" dirty="0" smtClean="0"/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if statement</a:t>
            </a:r>
            <a:endParaRPr lang="en-US" dirty="0"/>
          </a:p>
          <a:p>
            <a:pPr>
              <a:lnSpc>
                <a:spcPct val="90000"/>
              </a:lnSpc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n-US" dirty="0"/>
              <a:t>:  </a:t>
            </a:r>
            <a:r>
              <a:rPr lang="el-GR" dirty="0"/>
              <a:t>ένα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dirty="0"/>
              <a:t>clause </a:t>
            </a:r>
            <a:r>
              <a:rPr lang="el-GR" dirty="0" err="1"/>
              <a:t>ταιριάζεται</a:t>
            </a:r>
            <a:r>
              <a:rPr lang="el-GR" dirty="0"/>
              <a:t> με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r>
              <a:rPr lang="en-US" dirty="0" smtClean="0"/>
              <a:t> </a:t>
            </a:r>
            <a:r>
              <a:rPr lang="en-US" sz="2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2900" dirty="0"/>
              <a:t>ακόμη κι αν η </a:t>
            </a:r>
            <a:r>
              <a:rPr lang="el-GR" sz="2900" dirty="0" smtClean="0"/>
              <a:t>στοίχιση </a:t>
            </a:r>
            <a:r>
              <a:rPr lang="el-GR" sz="2900" dirty="0"/>
              <a:t>του κώδικα </a:t>
            </a:r>
            <a:r>
              <a:rPr lang="el-GR" sz="2900" dirty="0" smtClean="0"/>
              <a:t>υπονοεί </a:t>
            </a:r>
            <a:r>
              <a:rPr lang="el-GR" sz="2900" dirty="0"/>
              <a:t>διαφορετικά.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67729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not positive");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7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457200"/>
            <a:ext cx="8579296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IfTest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" is positive");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negative");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is zero");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44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473" y="1776415"/>
            <a:ext cx="134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l-GR" sz="2400" dirty="0" smtClean="0">
                <a:solidFill>
                  <a:srgbClr val="FC0128"/>
                </a:solidFill>
              </a:rPr>
              <a:t>ΛΑΘΟΣ</a:t>
            </a:r>
            <a:r>
              <a:rPr lang="en-GB" sz="2400" dirty="0" smtClean="0">
                <a:solidFill>
                  <a:srgbClr val="FC0128"/>
                </a:solidFill>
              </a:rPr>
              <a:t>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32858" y="1776415"/>
            <a:ext cx="1302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l-GR" sz="2400" dirty="0" smtClean="0">
                <a:solidFill>
                  <a:srgbClr val="0070C0"/>
                </a:solidFill>
              </a:rPr>
              <a:t>ΣΩΣΤΟ</a:t>
            </a:r>
            <a:r>
              <a:rPr lang="en-GB" sz="2400" dirty="0" smtClean="0">
                <a:solidFill>
                  <a:srgbClr val="0070C0"/>
                </a:solidFill>
              </a:rPr>
              <a:t>!</a:t>
            </a:r>
            <a:endParaRPr lang="el-GR" sz="2400" dirty="0" smtClean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42" y="5686187"/>
            <a:ext cx="811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να βάζετε </a:t>
            </a:r>
            <a:r>
              <a:rPr lang="el-GR" sz="2400" dirty="0" smtClean="0">
                <a:solidFill>
                  <a:srgbClr val="FF0000"/>
                </a:solidFill>
              </a:rPr>
              <a:t>{ } </a:t>
            </a:r>
            <a:r>
              <a:rPr lang="el-GR" sz="2400" dirty="0" smtClean="0"/>
              <a:t>στο σώμα των </a:t>
            </a:r>
            <a:r>
              <a:rPr lang="en-US" sz="2400" dirty="0" smtClean="0"/>
              <a:t>if-then-else statements.</a:t>
            </a:r>
          </a:p>
          <a:p>
            <a:r>
              <a:rPr lang="el-GR" sz="2400" dirty="0" smtClean="0"/>
              <a:t>Πάντα να στοιχίζετε σωστά </a:t>
            </a:r>
            <a:r>
              <a:rPr lang="el-GR" sz="2400" smtClean="0"/>
              <a:t>τον κώδικα.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4330005" cy="20313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)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dirty="0" smtClean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0232" y="2362200"/>
            <a:ext cx="4330005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j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 j == k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 k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995" y="4599962"/>
            <a:ext cx="433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else </a:t>
            </a:r>
            <a:r>
              <a:rPr lang="el-GR" dirty="0" smtClean="0"/>
              <a:t>μοιάζει σαν να πηγαίνει με το μπλε </a:t>
            </a:r>
            <a:r>
              <a:rPr lang="en-US" dirty="0" smtClean="0"/>
              <a:t>else </a:t>
            </a:r>
            <a:r>
              <a:rPr lang="el-GR" dirty="0" smtClean="0"/>
              <a:t>αλλά </a:t>
            </a:r>
            <a:r>
              <a:rPr lang="el-GR" dirty="0" err="1" smtClean="0"/>
              <a:t>ταιριάζεται</a:t>
            </a:r>
            <a:r>
              <a:rPr lang="el-GR" dirty="0" smtClean="0"/>
              <a:t> με το τελευταίο (πράσινο) </a:t>
            </a:r>
            <a:r>
              <a:rPr lang="en-US" dirty="0" smtClean="0"/>
              <a:t>if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5800" y="2133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4648200" y="1066800"/>
            <a:ext cx="3733800" cy="609600"/>
          </a:xfrm>
          <a:prstGeom prst="wedgeRectCallout">
            <a:avLst>
              <a:gd name="adj1" fmla="val -24915"/>
              <a:gd name="adj2" fmla="val 1125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Ισοδύναμο με το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629400" y="2286000"/>
            <a:ext cx="2514600" cy="1295400"/>
          </a:xfrm>
          <a:prstGeom prst="wedgeRectCallout">
            <a:avLst>
              <a:gd name="adj1" fmla="val -134977"/>
              <a:gd name="adj2" fmla="val 317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Δήλωση δύο ακεραίων μεταβλητών και μιας πραγματικής μεταβλητής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Ορισμός/Δήλωση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Ορισμός μεταβλητής</a:t>
            </a:r>
          </a:p>
          <a:p>
            <a:endParaRPr lang="el-GR" sz="2400" dirty="0" smtClean="0"/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Ο ορισμός της μεταβλητής γίνεται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μόνο μία φορά</a:t>
            </a:r>
            <a:r>
              <a:rPr lang="el-GR" sz="2000" dirty="0" smtClean="0"/>
              <a:t>,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πριν</a:t>
            </a:r>
            <a:r>
              <a:rPr lang="el-GR" sz="2000" dirty="0" smtClean="0"/>
              <a:t> ή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όταν</a:t>
            </a:r>
            <a:r>
              <a:rPr lang="el-GR" sz="2000" dirty="0" smtClean="0"/>
              <a:t> θα την χρησιμοποιήσουμε για πρώτη φορά.</a:t>
            </a:r>
          </a:p>
          <a:p>
            <a:pPr lvl="1"/>
            <a:r>
              <a:rPr lang="el-GR" sz="2000" dirty="0" smtClean="0"/>
              <a:t>Ο τύπος της μεταβλητής είναι είτε ένας πρωταρχικός τύπος, είτε μια υπάρχουσα ή νέα κλάση</a:t>
            </a:r>
          </a:p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462" y="2171700"/>
            <a:ext cx="8382000" cy="4953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τυπος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l-GR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μεταβλητής&gt;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τιμή];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08606"/>
            <a:ext cx="8382000" cy="1800225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648200" y="4486246"/>
            <a:ext cx="2508738" cy="612648"/>
          </a:xfrm>
          <a:prstGeom prst="wedgeRectCallout">
            <a:avLst>
              <a:gd name="adj1" fmla="val -75973"/>
              <a:gd name="adj2" fmla="val 299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μεταβλητής με αρχικοποίηση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396152" y="5221254"/>
            <a:ext cx="4443047" cy="788992"/>
          </a:xfrm>
          <a:prstGeom prst="wedgeRectCallout">
            <a:avLst>
              <a:gd name="adj1" fmla="val -74410"/>
              <a:gd name="adj2" fmla="val 153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μεταβλητής χωρίς αρχικοποίηση. Η </a:t>
            </a:r>
            <a:r>
              <a:rPr lang="en-US" dirty="0" smtClean="0">
                <a:solidFill>
                  <a:schemeClr val="tx1"/>
                </a:solidFill>
              </a:rPr>
              <a:t>Java </a:t>
            </a:r>
            <a:r>
              <a:rPr lang="el-GR" dirty="0" smtClean="0">
                <a:solidFill>
                  <a:schemeClr val="tx1"/>
                </a:solidFill>
              </a:rPr>
              <a:t>θα δώσει</a:t>
            </a:r>
            <a:r>
              <a:rPr lang="en-US" dirty="0" smtClean="0">
                <a:solidFill>
                  <a:schemeClr val="tx1"/>
                </a:solidFill>
              </a:rPr>
              <a:t> default </a:t>
            </a:r>
            <a:r>
              <a:rPr lang="el-GR" dirty="0" smtClean="0">
                <a:solidFill>
                  <a:schemeClr val="tx1"/>
                </a:solidFill>
              </a:rPr>
              <a:t>τιμές (</a:t>
            </a:r>
            <a:r>
              <a:rPr lang="en-US" dirty="0" smtClean="0">
                <a:solidFill>
                  <a:schemeClr val="tx1"/>
                </a:solidFill>
              </a:rPr>
              <a:t>“”, false)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431670" y="6323076"/>
            <a:ext cx="5554067" cy="382524"/>
          </a:xfrm>
          <a:prstGeom prst="wedgeRectCallout">
            <a:avLst>
              <a:gd name="adj1" fmla="val -53062"/>
              <a:gd name="adj2" fmla="val -467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μεταβλητής με αρχικοποίηση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με ανάθεση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Όταν ορίζουμε μια μεταβλητή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 smtClean="0"/>
              <a:t> ο αντίστοιχος χώρος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Το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 smtClean="0"/>
              <a:t>αντιστοιχίζεται με αυτό το χώρο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Όταν ορίζουμε μια μεταβλητή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 smtClean="0"/>
              <a:t> ο αντίστοιχος χώρος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Το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 smtClean="0"/>
              <a:t>αντιστοιχίζεται με αυτό το χώρο στη </a:t>
            </a:r>
            <a:r>
              <a:rPr lang="el-GR" sz="2000" dirty="0" smtClean="0">
                <a:solidFill>
                  <a:srgbClr val="0070C0"/>
                </a:solidFill>
              </a:rPr>
              <a:t>μνήμη</a:t>
            </a:r>
            <a:r>
              <a:rPr lang="el-G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21800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Ανάθεση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0070C0"/>
                </a:solidFill>
              </a:rPr>
              <a:t>αποτίμηση</a:t>
            </a:r>
            <a:r>
              <a:rPr lang="el-GR" sz="2400" dirty="0" smtClean="0"/>
              <a:t> της τιμής της έκφρασης στο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δεξιό μέλος </a:t>
            </a:r>
            <a:r>
              <a:rPr lang="el-GR" sz="2400" dirty="0" smtClean="0"/>
              <a:t>του </a:t>
            </a:r>
            <a:r>
              <a:rPr lang="en-US" sz="2400" dirty="0" smtClean="0"/>
              <a:t>“=”</a:t>
            </a:r>
            <a:r>
              <a:rPr lang="el-GR" sz="2400" dirty="0" smtClean="0"/>
              <a:t> και μετά</a:t>
            </a:r>
            <a:r>
              <a:rPr lang="en-US" sz="2400" dirty="0" smtClean="0"/>
              <a:t> </a:t>
            </a:r>
            <a:r>
              <a:rPr lang="el-GR" sz="2400" dirty="0" smtClean="0"/>
              <a:t>ανάθεση της τιμής στην μεταβλητή στο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αριστερό μέλος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/>
              <a:t>To </a:t>
            </a:r>
            <a:r>
              <a:rPr lang="el-GR" sz="2400" dirty="0" smtClean="0"/>
              <a:t>αριστερό μέλος είναι </a:t>
            </a:r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μεταβλητή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5912</TotalTime>
  <Words>2580</Words>
  <Application>Microsoft Office PowerPoint</Application>
  <PresentationFormat>On-screen Show (4:3)</PresentationFormat>
  <Paragraphs>601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Courier New</vt:lpstr>
      <vt:lpstr>굴림</vt:lpstr>
      <vt:lpstr>Lucida Console</vt:lpstr>
      <vt:lpstr>Symbol</vt:lpstr>
      <vt:lpstr>Tahoma</vt:lpstr>
      <vt:lpstr>Wingdings</vt:lpstr>
      <vt:lpstr>Wingdings 2</vt:lpstr>
      <vt:lpstr>Clarity</vt:lpstr>
      <vt:lpstr>ΤΕΧΝΙΚΕΣ Αντικειμενοστραφουσ προγραμματισμου</vt:lpstr>
      <vt:lpstr>HelloWorld.java</vt:lpstr>
      <vt:lpstr>Παράδειγμα 2 </vt:lpstr>
      <vt:lpstr>Division.java</vt:lpstr>
      <vt:lpstr>Division.java</vt:lpstr>
      <vt:lpstr>Ορισμός/Δήλωση μεταβλητών</vt:lpstr>
      <vt:lpstr>Πρωταρχικοί τύποι</vt:lpstr>
      <vt:lpstr>Πρωταρχικοί τύποι</vt:lpstr>
      <vt:lpstr>Division.java</vt:lpstr>
      <vt:lpstr>Division.java</vt:lpstr>
      <vt:lpstr>Αναθέσεις </vt:lpstr>
      <vt:lpstr>Division.java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μεταβλητών</vt:lpstr>
      <vt:lpstr>Division.java</vt:lpstr>
      <vt:lpstr>Strings</vt:lpstr>
      <vt:lpstr>Escape sequences</vt:lpstr>
      <vt:lpstr>Παράδειγμα</vt:lpstr>
      <vt:lpstr>Ρεύματα εισόδου/εξόδου</vt:lpstr>
      <vt:lpstr>Είσοδος &amp; Έξοδος</vt:lpstr>
      <vt:lpstr>Έξοδος</vt:lpstr>
      <vt:lpstr>Είσοδος</vt:lpstr>
      <vt:lpstr>Παράδειγμα</vt:lpstr>
      <vt:lpstr>Παράδειγμα</vt:lpstr>
      <vt:lpstr>Παράδειγμα</vt:lpstr>
      <vt:lpstr>Λογικές εκφράσεις και Λογικοί τελεστές</vt:lpstr>
      <vt:lpstr>Έλεγχος ισότητας για Strings</vt:lpstr>
      <vt:lpstr>Βρόγχοι – Το if-then Statement</vt:lpstr>
      <vt:lpstr>PowerPoint Presentation</vt:lpstr>
      <vt:lpstr>PowerPoint Presentation</vt:lpstr>
      <vt:lpstr>PowerPoint Presentation</vt:lpstr>
      <vt:lpstr>Programming Style: Λογικές μεταβλητές</vt:lpstr>
      <vt:lpstr>Βρόγχοι – Το if-then-else Statement</vt:lpstr>
      <vt:lpstr>PowerPoint Presentation</vt:lpstr>
      <vt:lpstr>PowerPoint Presentation</vt:lpstr>
      <vt:lpstr>Προσοχή!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213</cp:revision>
  <dcterms:created xsi:type="dcterms:W3CDTF">2013-02-10T16:19:38Z</dcterms:created>
  <dcterms:modified xsi:type="dcterms:W3CDTF">2018-03-05T09:07:28Z</dcterms:modified>
</cp:coreProperties>
</file>