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57" r:id="rId2"/>
    <p:sldId id="343" r:id="rId3"/>
    <p:sldId id="344" r:id="rId4"/>
    <p:sldId id="345" r:id="rId5"/>
    <p:sldId id="346" r:id="rId6"/>
    <p:sldId id="347" r:id="rId7"/>
    <p:sldId id="316" r:id="rId8"/>
    <p:sldId id="274" r:id="rId9"/>
    <p:sldId id="367" r:id="rId10"/>
    <p:sldId id="317" r:id="rId11"/>
    <p:sldId id="319" r:id="rId12"/>
    <p:sldId id="320" r:id="rId13"/>
    <p:sldId id="321" r:id="rId14"/>
    <p:sldId id="323" r:id="rId15"/>
    <p:sldId id="375" r:id="rId16"/>
    <p:sldId id="376" r:id="rId17"/>
    <p:sldId id="377" r:id="rId18"/>
    <p:sldId id="378" r:id="rId19"/>
    <p:sldId id="379" r:id="rId20"/>
    <p:sldId id="380" r:id="rId21"/>
    <p:sldId id="381" r:id="rId22"/>
    <p:sldId id="382" r:id="rId23"/>
    <p:sldId id="383" r:id="rId24"/>
    <p:sldId id="384" r:id="rId25"/>
    <p:sldId id="385" r:id="rId26"/>
    <p:sldId id="386" r:id="rId27"/>
    <p:sldId id="387" r:id="rId28"/>
    <p:sldId id="388" r:id="rId29"/>
    <p:sldId id="389" r:id="rId30"/>
    <p:sldId id="390" r:id="rId31"/>
    <p:sldId id="391" r:id="rId32"/>
    <p:sldId id="392" r:id="rId33"/>
    <p:sldId id="393" r:id="rId34"/>
    <p:sldId id="394" r:id="rId35"/>
    <p:sldId id="395" r:id="rId36"/>
    <p:sldId id="396" r:id="rId37"/>
    <p:sldId id="397" r:id="rId38"/>
    <p:sldId id="398" r:id="rId39"/>
    <p:sldId id="399" r:id="rId40"/>
    <p:sldId id="400" r:id="rId41"/>
    <p:sldId id="401" r:id="rId42"/>
    <p:sldId id="402" r:id="rId43"/>
    <p:sldId id="403" r:id="rId44"/>
    <p:sldId id="404" r:id="rId45"/>
    <p:sldId id="405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F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0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68C28-81DF-43F0-A3D4-E906B1D7125B}" type="datetimeFigureOut">
              <a:rPr lang="en-US" smtClean="0"/>
              <a:pPr/>
              <a:t>5/10/2018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60F88-82BB-4F01-8B5A-73A7B3C8F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5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54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98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6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6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697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2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12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29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77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91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924800" cy="19272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ΤΕΧΝΙΚΕΣ </a:t>
            </a:r>
            <a:r>
              <a:rPr lang="el-GR" dirty="0" err="1" smtClean="0"/>
              <a:t>Αντικειμενοστραφουσ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/>
              <a:t>Κληρονομικότητα</a:t>
            </a:r>
          </a:p>
          <a:p>
            <a:pPr algn="ctr"/>
            <a:endParaRPr lang="el-GR" dirty="0"/>
          </a:p>
          <a:p>
            <a:pPr algn="ctr"/>
            <a:r>
              <a:rPr lang="el-GR" dirty="0" smtClean="0"/>
              <a:t>Γενικευμένες κλάσεις</a:t>
            </a:r>
            <a:endParaRPr lang="el-GR" dirty="0"/>
          </a:p>
          <a:p>
            <a:pPr algn="ctr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51115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15979" y="3789040"/>
            <a:ext cx="4248044" cy="7920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15979" y="2924944"/>
            <a:ext cx="3888432" cy="72008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3712" y="1196752"/>
            <a:ext cx="3888432" cy="64807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5979" y="793510"/>
            <a:ext cx="3903657" cy="26995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7804383" cy="6336704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Vehicle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protected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int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position = 0;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Vehicle(){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Vehicle(int pos){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position = pos;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position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setPosition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position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abstract void move();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print()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("position = "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+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position);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8104" y="764200"/>
            <a:ext cx="3635896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Το πεδίο </a:t>
            </a:r>
            <a:r>
              <a:rPr lang="en-US" dirty="0" smtClean="0"/>
              <a:t>position </a:t>
            </a:r>
            <a:r>
              <a:rPr lang="el-GR" dirty="0" smtClean="0"/>
              <a:t>πρέπει να είναι </a:t>
            </a:r>
            <a:r>
              <a:rPr lang="en-US" dirty="0" smtClean="0">
                <a:solidFill>
                  <a:srgbClr val="FF0000"/>
                </a:solidFill>
              </a:rPr>
              <a:t>protected</a:t>
            </a:r>
            <a:r>
              <a:rPr lang="en-US" dirty="0" smtClean="0"/>
              <a:t> </a:t>
            </a:r>
            <a:r>
              <a:rPr lang="el-GR" dirty="0" smtClean="0"/>
              <a:t>εφόσον το χρησιμοποιούν και οι παράγωγες κλάσεις</a:t>
            </a:r>
            <a:r>
              <a:rPr lang="en-US" dirty="0" smtClean="0"/>
              <a:t> </a:t>
            </a:r>
            <a:r>
              <a:rPr lang="el-GR" dirty="0" smtClean="0">
                <a:solidFill>
                  <a:srgbClr val="FF0000"/>
                </a:solidFill>
              </a:rPr>
              <a:t>ή</a:t>
            </a:r>
            <a:r>
              <a:rPr lang="el-GR" dirty="0" smtClean="0"/>
              <a:t> να ορίσουμε </a:t>
            </a:r>
            <a:r>
              <a:rPr lang="en-US" dirty="0" err="1" smtClean="0">
                <a:solidFill>
                  <a:srgbClr val="FF0000"/>
                </a:solidFill>
              </a:rPr>
              <a:t>getPosition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και </a:t>
            </a:r>
            <a:r>
              <a:rPr lang="en-US" dirty="0" err="1" smtClean="0">
                <a:solidFill>
                  <a:srgbClr val="FF0000"/>
                </a:solidFill>
              </a:rPr>
              <a:t>setPosition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μεθόδους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94421" y="2780928"/>
            <a:ext cx="3635896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Πρέπει να ορίσουμε και ένα κενό </a:t>
            </a:r>
            <a:r>
              <a:rPr lang="en-US" dirty="0" smtClean="0">
                <a:solidFill>
                  <a:srgbClr val="FF0000"/>
                </a:solidFill>
              </a:rPr>
              <a:t>constructor</a:t>
            </a:r>
            <a:r>
              <a:rPr lang="en-US" dirty="0" smtClean="0"/>
              <a:t>, </a:t>
            </a:r>
            <a:r>
              <a:rPr lang="el-GR" dirty="0" smtClean="0"/>
              <a:t>ή να καλούμε την </a:t>
            </a:r>
            <a:r>
              <a:rPr lang="en-US" dirty="0" smtClean="0"/>
              <a:t>super </a:t>
            </a:r>
            <a:r>
              <a:rPr lang="el-GR" dirty="0" smtClean="0"/>
              <a:t>μέσα στις παράγωγες κλάσεις.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17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3269" y="2852936"/>
            <a:ext cx="4896544" cy="121086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21026" y="692696"/>
            <a:ext cx="8640960" cy="5904656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Vehicle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 gas;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Car(int pos, int gas){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position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setPosition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this.gas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gas;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setPosition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 + 10);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gas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-= 10;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getGas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return gas;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print(){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super.print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("gas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="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 gas);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92080" y="3931315"/>
            <a:ext cx="36004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 Car </a:t>
            </a:r>
            <a:r>
              <a:rPr lang="el-GR" dirty="0" smtClean="0"/>
              <a:t>πρέπει να υλοποίει την μέθοδο </a:t>
            </a:r>
            <a:r>
              <a:rPr lang="en-US" dirty="0" smtClean="0">
                <a:solidFill>
                  <a:srgbClr val="FF0000"/>
                </a:solidFill>
              </a:rPr>
              <a:t>move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2878" y="620688"/>
            <a:ext cx="3786810" cy="24468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 </a:t>
            </a:r>
            <a:r>
              <a:rPr lang="en-US" dirty="0" smtClean="0">
                <a:solidFill>
                  <a:srgbClr val="FF0000"/>
                </a:solidFill>
              </a:rPr>
              <a:t>constructor</a:t>
            </a:r>
            <a:r>
              <a:rPr lang="en-US" dirty="0" smtClean="0"/>
              <a:t> </a:t>
            </a:r>
            <a:r>
              <a:rPr lang="el-GR" dirty="0" smtClean="0"/>
              <a:t>δουλεύει μόνο αν έχουμε </a:t>
            </a:r>
            <a:r>
              <a:rPr lang="en-US" dirty="0" smtClean="0"/>
              <a:t>constructor </a:t>
            </a:r>
            <a:r>
              <a:rPr lang="el-GR" dirty="0" smtClean="0"/>
              <a:t>χωρίς ορίσματα στην </a:t>
            </a:r>
            <a:r>
              <a:rPr lang="en-US" dirty="0" smtClean="0">
                <a:solidFill>
                  <a:srgbClr val="FF0000"/>
                </a:solidFill>
              </a:rPr>
              <a:t>Vehicle</a:t>
            </a:r>
            <a:r>
              <a:rPr lang="en-US" dirty="0" smtClean="0"/>
              <a:t>. </a:t>
            </a:r>
            <a:r>
              <a:rPr lang="el-GR" dirty="0" smtClean="0"/>
              <a:t>Αλλιώς χρειαζόμαστε αυτό τον </a:t>
            </a:r>
            <a:r>
              <a:rPr lang="en-US" dirty="0" smtClean="0"/>
              <a:t>constructor:</a:t>
            </a:r>
          </a:p>
          <a:p>
            <a:endParaRPr lang="en-US" dirty="0"/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>
                <a:latin typeface="Courier New" pitchFamily="49" charset="0"/>
                <a:cs typeface="Courier New" pitchFamily="49" charset="0"/>
              </a:rPr>
              <a:t>public Car(int pos, int gas){</a:t>
            </a:r>
          </a:p>
          <a:p>
            <a:r>
              <a:rPr lang="en-US" sz="15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super(pos)</a:t>
            </a:r>
            <a:r>
              <a:rPr lang="en-US" sz="15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5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500" b="1" dirty="0" err="1">
                <a:latin typeface="Courier New" pitchFamily="49" charset="0"/>
                <a:cs typeface="Courier New" pitchFamily="49" charset="0"/>
              </a:rPr>
              <a:t>this.gas</a:t>
            </a:r>
            <a:r>
              <a:rPr lang="en-US" sz="1500" b="1" dirty="0">
                <a:latin typeface="Courier New" pitchFamily="49" charset="0"/>
                <a:cs typeface="Courier New" pitchFamily="49" charset="0"/>
              </a:rPr>
              <a:t> = gas;</a:t>
            </a:r>
          </a:p>
          <a:p>
            <a:r>
              <a:rPr lang="en-US" sz="1500" b="1" dirty="0">
                <a:latin typeface="Courier New" pitchFamily="49" charset="0"/>
                <a:cs typeface="Courier New" pitchFamily="49" charset="0"/>
              </a:rPr>
              <a:t>  }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6485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39552" y="836712"/>
            <a:ext cx="6696744" cy="2592288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Bike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Vehicle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move(){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position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420" y="3717032"/>
            <a:ext cx="5990795" cy="20313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 </a:t>
            </a:r>
            <a:r>
              <a:rPr lang="en-US" dirty="0" smtClean="0">
                <a:solidFill>
                  <a:srgbClr val="FF0000"/>
                </a:solidFill>
              </a:rPr>
              <a:t>constructor</a:t>
            </a:r>
            <a:r>
              <a:rPr lang="en-US" dirty="0" smtClean="0"/>
              <a:t> (</a:t>
            </a:r>
            <a:r>
              <a:rPr lang="el-GR" dirty="0" smtClean="0"/>
              <a:t>ή μάλλον η έλλειψη του) δουλεύει μόνο αν έχουμε </a:t>
            </a:r>
            <a:r>
              <a:rPr lang="en-US" dirty="0" smtClean="0"/>
              <a:t>constructor </a:t>
            </a:r>
            <a:r>
              <a:rPr lang="el-GR" dirty="0" smtClean="0"/>
              <a:t>χωρίς ορίσματα στην </a:t>
            </a:r>
            <a:r>
              <a:rPr lang="en-US" dirty="0" smtClean="0">
                <a:solidFill>
                  <a:srgbClr val="FF0000"/>
                </a:solidFill>
              </a:rPr>
              <a:t>Vehicle</a:t>
            </a:r>
            <a:r>
              <a:rPr lang="en-US" dirty="0" smtClean="0"/>
              <a:t>. </a:t>
            </a:r>
            <a:r>
              <a:rPr lang="el-GR" dirty="0" smtClean="0"/>
              <a:t>Αλλιώς χρειαζόμαστε αυτό τον </a:t>
            </a:r>
            <a:r>
              <a:rPr lang="en-US" dirty="0" smtClean="0"/>
              <a:t>constructor:</a:t>
            </a:r>
          </a:p>
          <a:p>
            <a:endParaRPr lang="en-US" dirty="0"/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Bike(){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super(0);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5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323528" y="620688"/>
            <a:ext cx="8496944" cy="4320480"/>
          </a:xfrm>
          <a:prstGeom prst="rect">
            <a:avLst/>
          </a:prstGeom>
          <a:ln w="28575">
            <a:solidFill>
              <a:srgbClr val="00B050"/>
            </a:solidFill>
            <a:prstDash val="dash"/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Example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Vehicle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V 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Vehicle[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V[0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Car(0,100);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V[1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Bike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l-GR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en-US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V[2</a:t>
            </a:r>
            <a:r>
              <a:rPr lang="en-US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] = new Vehicle(0</a:t>
            </a:r>
            <a:r>
              <a:rPr lang="en-US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V[0].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 V[0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].print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V[1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].move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 V[1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].print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gas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((Car)V[0])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getGas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36096" y="2021077"/>
            <a:ext cx="3707904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Δεν</a:t>
            </a:r>
            <a:r>
              <a:rPr lang="el-GR" dirty="0" smtClean="0"/>
              <a:t> μπορούμε να δημιουργήσουμε </a:t>
            </a:r>
            <a:r>
              <a:rPr lang="el-GR" dirty="0" smtClean="0">
                <a:solidFill>
                  <a:srgbClr val="FF0000"/>
                </a:solidFill>
              </a:rPr>
              <a:t>αντικείμενο</a:t>
            </a:r>
            <a:r>
              <a:rPr lang="el-GR" dirty="0" smtClean="0"/>
              <a:t> τύπου </a:t>
            </a:r>
            <a:r>
              <a:rPr lang="en-US" dirty="0" smtClean="0">
                <a:solidFill>
                  <a:srgbClr val="FF0000"/>
                </a:solidFill>
              </a:rPr>
              <a:t>Vehicle</a:t>
            </a:r>
            <a:r>
              <a:rPr lang="en-US" dirty="0" smtClean="0"/>
              <a:t> </a:t>
            </a:r>
            <a:r>
              <a:rPr lang="el-GR" dirty="0" smtClean="0"/>
              <a:t>γιατί είναι </a:t>
            </a:r>
            <a:r>
              <a:rPr lang="el-GR" dirty="0" smtClean="0">
                <a:solidFill>
                  <a:srgbClr val="FF0000"/>
                </a:solidFill>
              </a:rPr>
              <a:t>αφηρημένη</a:t>
            </a:r>
            <a:r>
              <a:rPr lang="el-GR" dirty="0" smtClean="0"/>
              <a:t> κλάση.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48" y="5229199"/>
            <a:ext cx="9162124" cy="132343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Ερωτήσεις</a:t>
            </a:r>
            <a:r>
              <a:rPr lang="el-GR" sz="2000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sz="2000" dirty="0" smtClean="0"/>
              <a:t>Υπάρχει πρόβλημα με την εντολή  </a:t>
            </a:r>
            <a:r>
              <a:rPr lang="en-US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[] V = new Vehicle[2</a:t>
            </a:r>
            <a:r>
              <a:rPr lang="en-US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];</a:t>
            </a:r>
            <a:r>
              <a:rPr lang="el-GR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2000" dirty="0" smtClean="0"/>
              <a:t>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sz="2000" dirty="0" smtClean="0"/>
              <a:t>Ποια </a:t>
            </a:r>
            <a:r>
              <a:rPr lang="en-US" sz="2000" dirty="0" smtClean="0"/>
              <a:t>print </a:t>
            </a:r>
            <a:r>
              <a:rPr lang="el-GR" sz="2000" dirty="0" smtClean="0"/>
              <a:t>καλείται για τ</a:t>
            </a:r>
            <a:r>
              <a:rPr lang="en-US" sz="2000" dirty="0" smtClean="0"/>
              <a:t>o </a:t>
            </a:r>
            <a:r>
              <a:rPr lang="el-GR" sz="2000" dirty="0" smtClean="0"/>
              <a:t>αντικείμενο </a:t>
            </a:r>
            <a:r>
              <a:rPr lang="en-US" sz="2000" dirty="0" smtClean="0"/>
              <a:t>V[0]</a:t>
            </a:r>
            <a:r>
              <a:rPr lang="el-GR" sz="2000" dirty="0" smtClean="0"/>
              <a:t>? Ποια για το </a:t>
            </a:r>
            <a:r>
              <a:rPr lang="en-US" sz="2000" dirty="0" smtClean="0"/>
              <a:t>V[1]? </a:t>
            </a:r>
            <a:r>
              <a:rPr lang="el-GR" sz="2000" dirty="0" smtClean="0"/>
              <a:t>Γιατί?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sz="2000" dirty="0" smtClean="0"/>
              <a:t>Τι θα τυπώσει το πρόγραμμα?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851920" y="4149080"/>
            <a:ext cx="5220072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Η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Vehicle</a:t>
            </a:r>
            <a:r>
              <a:rPr lang="en-US" dirty="0" smtClean="0"/>
              <a:t> </a:t>
            </a:r>
            <a:r>
              <a:rPr lang="el-GR" dirty="0" smtClean="0"/>
              <a:t>δεν έχει μέθοδο </a:t>
            </a:r>
            <a:r>
              <a:rPr lang="en-US" dirty="0" err="1" smtClean="0"/>
              <a:t>getGas</a:t>
            </a:r>
            <a:r>
              <a:rPr lang="en-US" dirty="0" smtClean="0"/>
              <a:t>. </a:t>
            </a:r>
          </a:p>
          <a:p>
            <a:r>
              <a:rPr lang="el-GR" dirty="0" smtClean="0"/>
              <a:t>Για να την καλέσουμε θα πρέπει να κάνουμε </a:t>
            </a:r>
            <a:r>
              <a:rPr lang="en-US" dirty="0" smtClean="0">
                <a:solidFill>
                  <a:srgbClr val="FF0000"/>
                </a:solidFill>
              </a:rPr>
              <a:t>downcast</a:t>
            </a:r>
            <a:r>
              <a:rPr lang="en-US" dirty="0" smtClean="0"/>
              <a:t> </a:t>
            </a:r>
            <a:r>
              <a:rPr lang="el-GR" dirty="0" smtClean="0"/>
              <a:t>το αντικείμενο </a:t>
            </a:r>
            <a:r>
              <a:rPr lang="en-US" dirty="0" smtClean="0"/>
              <a:t>V[0] </a:t>
            </a:r>
            <a:r>
              <a:rPr lang="el-GR" dirty="0" smtClean="0"/>
              <a:t>σε </a:t>
            </a:r>
            <a:r>
              <a:rPr lang="en-US" dirty="0" smtClean="0"/>
              <a:t>Car.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62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2060848"/>
            <a:ext cx="8352928" cy="2880320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class </a:t>
            </a:r>
            <a:r>
              <a:rPr lang="en-US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EngineVehicle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extends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Vehicle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protected int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gas;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EngineVehicle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pos, int gas){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super(pos);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this.gas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gas;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51920" y="1093386"/>
            <a:ext cx="463934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Υπάρχει κάποιο λάθος σε αυτό τον ορισμό?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5517232"/>
            <a:ext cx="781236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Όχι</a:t>
            </a:r>
            <a:r>
              <a:rPr lang="el-GR" dirty="0" smtClean="0"/>
              <a:t>. Εφόσον η </a:t>
            </a:r>
            <a:r>
              <a:rPr lang="en-US" dirty="0" err="1" smtClean="0"/>
              <a:t>EngineVehicle</a:t>
            </a:r>
            <a:r>
              <a:rPr lang="en-US" dirty="0" smtClean="0"/>
              <a:t> </a:t>
            </a:r>
            <a:r>
              <a:rPr lang="el-GR" dirty="0" smtClean="0"/>
              <a:t>είναι </a:t>
            </a:r>
            <a:r>
              <a:rPr lang="el-GR" dirty="0" smtClean="0">
                <a:solidFill>
                  <a:srgbClr val="FF0000"/>
                </a:solidFill>
              </a:rPr>
              <a:t>αφηρημένη</a:t>
            </a:r>
            <a:r>
              <a:rPr lang="el-GR" dirty="0" smtClean="0"/>
              <a:t> δεν χρειάζεται να ορίσουμε την αφηρημένη μέθοδο </a:t>
            </a:r>
            <a:r>
              <a:rPr lang="en-US" dirty="0" smtClean="0"/>
              <a:t>move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41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 ΚΛΗΡΟΝΟΜΙΚΟΤΗΤΑΣ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66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Παράδειγμα κληρονομικότητας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Έχουμε ένα σύστημα διαχείρισης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εισιτηρίων</a:t>
            </a:r>
            <a:r>
              <a:rPr lang="el-GR" dirty="0" smtClean="0"/>
              <a:t> μιας συναυλίας. Το κάθε εισιτήριο έχει ένα </a:t>
            </a:r>
            <a:r>
              <a:rPr lang="el-GR" dirty="0" smtClean="0">
                <a:solidFill>
                  <a:srgbClr val="0070C0"/>
                </a:solidFill>
              </a:rPr>
              <a:t>νούμερο</a:t>
            </a:r>
            <a:r>
              <a:rPr lang="el-GR" dirty="0" smtClean="0"/>
              <a:t> και </a:t>
            </a:r>
            <a:r>
              <a:rPr lang="el-GR" dirty="0" smtClean="0">
                <a:solidFill>
                  <a:srgbClr val="0070C0"/>
                </a:solidFill>
              </a:rPr>
              <a:t>τιμή</a:t>
            </a:r>
            <a:r>
              <a:rPr lang="el-GR" dirty="0" smtClean="0"/>
              <a:t>. Η τιμή του εισιτηρίου εξαρτάται αν θα αγοραστεί στην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είσοδο</a:t>
            </a:r>
            <a:r>
              <a:rPr lang="el-GR" dirty="0" smtClean="0"/>
              <a:t> (50 ευρώ), ή θα αγοραστεί μέχρι και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10 μέρες πριν την συναυλία </a:t>
            </a:r>
            <a:r>
              <a:rPr lang="el-GR" dirty="0" smtClean="0"/>
              <a:t>(40 ευρώ), ή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πάνω από 10 μέρες πριν την συναυλία </a:t>
            </a:r>
            <a:r>
              <a:rPr lang="el-GR" dirty="0" smtClean="0"/>
              <a:t>(30 ευρώ). Τα εισιτήρια εκ των προτέρων έχουν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φοιτητική έκπτωση 50%.</a:t>
            </a:r>
          </a:p>
          <a:p>
            <a:endParaRPr lang="el-GR" dirty="0"/>
          </a:p>
          <a:p>
            <a:r>
              <a:rPr lang="el-GR" dirty="0" smtClean="0"/>
              <a:t>Θέλουμε να </a:t>
            </a:r>
            <a:r>
              <a:rPr lang="en-US" dirty="0"/>
              <a:t> </a:t>
            </a:r>
            <a:r>
              <a:rPr lang="el-GR" dirty="0" smtClean="0">
                <a:solidFill>
                  <a:srgbClr val="0070C0"/>
                </a:solidFill>
              </a:rPr>
              <a:t>τυπώσουμε τα εισιτήρια </a:t>
            </a:r>
            <a:r>
              <a:rPr lang="el-GR" dirty="0" smtClean="0"/>
              <a:t>και να </a:t>
            </a:r>
            <a:r>
              <a:rPr lang="el-GR" dirty="0" smtClean="0">
                <a:solidFill>
                  <a:srgbClr val="0070C0"/>
                </a:solidFill>
              </a:rPr>
              <a:t>υπολογίσουμε τα συνολικά έσοδα </a:t>
            </a:r>
            <a:r>
              <a:rPr lang="el-GR" dirty="0" smtClean="0"/>
              <a:t>της συναυλίας.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93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4309" y="3476454"/>
            <a:ext cx="1944216" cy="923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466" y="3476454"/>
            <a:ext cx="1402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numOfDays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734309" y="3817773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61762" y="2983919"/>
            <a:ext cx="1689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AdvanceTicket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34309" y="5150002"/>
            <a:ext cx="1944216" cy="10576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182138" y="5150002"/>
            <a:ext cx="10310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67697" y="4751893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StudentAdvance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742722" y="5473167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" idx="0"/>
            <a:endCxn id="4" idx="2"/>
          </p:cNvCxnSpPr>
          <p:nvPr/>
        </p:nvCxnSpPr>
        <p:spPr>
          <a:xfrm flipV="1">
            <a:off x="4706416" y="4399783"/>
            <a:ext cx="1" cy="3521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47107" y="870730"/>
            <a:ext cx="79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Ticket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>
            <a:stCxn id="7" idx="0"/>
            <a:endCxn id="20" idx="2"/>
          </p:cNvCxnSpPr>
          <p:nvPr/>
        </p:nvCxnSpPr>
        <p:spPr>
          <a:xfrm flipV="1">
            <a:off x="4706417" y="2239610"/>
            <a:ext cx="0" cy="7443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734309" y="1316280"/>
            <a:ext cx="1944216" cy="923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20983" y="1316280"/>
            <a:ext cx="10438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number</a:t>
            </a: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796136" y="191949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95536" y="1484784"/>
            <a:ext cx="198323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Ένας σχεδιασμός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78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0937" y="3496834"/>
            <a:ext cx="1944216" cy="923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07094" y="3496834"/>
            <a:ext cx="1402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numOfDays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530937" y="3838153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58390" y="3004299"/>
            <a:ext cx="1689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AdvanceTicket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64280" y="3496834"/>
            <a:ext cx="1944216" cy="9804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20862" y="3830985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264280" y="3856874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77206" y="3004299"/>
            <a:ext cx="1488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WalkInTicket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30937" y="5170382"/>
            <a:ext cx="1944216" cy="10576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978766" y="5170382"/>
            <a:ext cx="10310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64325" y="4772273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StudentAdvance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39350" y="5493547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" idx="0"/>
            <a:endCxn id="4" idx="2"/>
          </p:cNvCxnSpPr>
          <p:nvPr/>
        </p:nvCxnSpPr>
        <p:spPr>
          <a:xfrm flipV="1">
            <a:off x="2503044" y="4420163"/>
            <a:ext cx="1" cy="3521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47107" y="870730"/>
            <a:ext cx="79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Ticket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>
            <a:stCxn id="7" idx="0"/>
            <a:endCxn id="20" idx="2"/>
          </p:cNvCxnSpPr>
          <p:nvPr/>
        </p:nvCxnSpPr>
        <p:spPr>
          <a:xfrm flipV="1">
            <a:off x="2503045" y="2239610"/>
            <a:ext cx="2203372" cy="76468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1" idx="0"/>
            <a:endCxn id="20" idx="2"/>
          </p:cNvCxnSpPr>
          <p:nvPr/>
        </p:nvCxnSpPr>
        <p:spPr>
          <a:xfrm flipH="1" flipV="1">
            <a:off x="4706417" y="2239610"/>
            <a:ext cx="2514967" cy="76468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734309" y="1316280"/>
            <a:ext cx="1944216" cy="923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20983" y="1316280"/>
            <a:ext cx="10438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number</a:t>
            </a: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getPrice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796136" y="191949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95536" y="1484784"/>
            <a:ext cx="264662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Ένας άλλος σχεδιασμός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01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0937" y="3496834"/>
            <a:ext cx="1944216" cy="923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07094" y="3496834"/>
            <a:ext cx="1402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numOfDays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530937" y="3838153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658390" y="3004299"/>
            <a:ext cx="1689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AdvanceTicket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64280" y="3496834"/>
            <a:ext cx="1944216" cy="9804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720862" y="3830985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264280" y="3856874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77206" y="3004299"/>
            <a:ext cx="1488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WalkInTicket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30937" y="5170382"/>
            <a:ext cx="1944216" cy="10576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978766" y="5170382"/>
            <a:ext cx="10310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64325" y="4772273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StudentAdvance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539350" y="5493547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0"/>
            <a:endCxn id="2" idx="2"/>
          </p:cNvCxnSpPr>
          <p:nvPr/>
        </p:nvCxnSpPr>
        <p:spPr>
          <a:xfrm flipV="1">
            <a:off x="2503044" y="4420163"/>
            <a:ext cx="1" cy="3521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47107" y="870730"/>
            <a:ext cx="79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Ticket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6" name="Straight Arrow Connector 15"/>
          <p:cNvCxnSpPr>
            <a:stCxn id="5" idx="0"/>
            <a:endCxn id="18" idx="2"/>
          </p:cNvCxnSpPr>
          <p:nvPr/>
        </p:nvCxnSpPr>
        <p:spPr>
          <a:xfrm flipV="1">
            <a:off x="2503045" y="2239610"/>
            <a:ext cx="2203372" cy="76468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0"/>
            <a:endCxn id="18" idx="2"/>
          </p:cNvCxnSpPr>
          <p:nvPr/>
        </p:nvCxnSpPr>
        <p:spPr>
          <a:xfrm flipH="1" flipV="1">
            <a:off x="4706417" y="2239610"/>
            <a:ext cx="2514967" cy="76468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734309" y="1316280"/>
            <a:ext cx="1944216" cy="923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120983" y="1316280"/>
            <a:ext cx="10438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number</a:t>
            </a: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getPrice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796136" y="191949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3783" y="678723"/>
            <a:ext cx="299207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Αν θέλουμε φοιτητική έκπτωση σε όλα τα εισιτήρια?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264280" y="5255628"/>
            <a:ext cx="1944216" cy="10576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712109" y="5255628"/>
            <a:ext cx="10310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98144" y="4847011"/>
            <a:ext cx="1676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StudentWalkIn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6272693" y="5578793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4" idx="0"/>
            <a:endCxn id="6" idx="2"/>
          </p:cNvCxnSpPr>
          <p:nvPr/>
        </p:nvCxnSpPr>
        <p:spPr>
          <a:xfrm flipV="1">
            <a:off x="7236387" y="4477315"/>
            <a:ext cx="1" cy="3696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70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51219" y="5229200"/>
            <a:ext cx="1944216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31640" y="5249719"/>
            <a:ext cx="12234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hours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wageRate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251219" y="587983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26411" y="4763484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HourlyEmployee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36121" y="5229199"/>
            <a:ext cx="1944216" cy="7200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691905" y="5247352"/>
            <a:ext cx="1531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annualSalary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6121" y="5589239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667155" y="4763484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SalariedEmployee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stCxn id="13" idx="0"/>
            <a:endCxn id="37" idx="2"/>
          </p:cNvCxnSpPr>
          <p:nvPr/>
        </p:nvCxnSpPr>
        <p:spPr>
          <a:xfrm flipV="1">
            <a:off x="2265130" y="3882100"/>
            <a:ext cx="1056911" cy="88138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7" idx="0"/>
            <a:endCxn id="37" idx="2"/>
          </p:cNvCxnSpPr>
          <p:nvPr/>
        </p:nvCxnSpPr>
        <p:spPr>
          <a:xfrm flipH="1" flipV="1">
            <a:off x="3322041" y="3882100"/>
            <a:ext cx="1373601" cy="88138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349933" y="2681771"/>
            <a:ext cx="1944216" cy="1200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434163" y="2681771"/>
            <a:ext cx="15953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name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hiringDate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getName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getHiringDate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2349933" y="3284984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Κληρονομικότητα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760981" y="2202192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36096" y="2404772"/>
            <a:ext cx="2952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Οι παράγωγες κλάσεις κληρονομούν τα πεδία και τις μεθόδους της βασικής κλάσης και έχουν και δικά τους πεδία</a:t>
            </a:r>
            <a:r>
              <a:rPr lang="el-GR" dirty="0"/>
              <a:t> </a:t>
            </a:r>
            <a:r>
              <a:rPr lang="el-GR" dirty="0" smtClean="0"/>
              <a:t>και μεθόδους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533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328838"/>
            <a:ext cx="1944216" cy="923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5669" y="5328838"/>
            <a:ext cx="1402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numOfDays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79512" y="5670157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6965" y="4836303"/>
            <a:ext cx="1689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AdvanceTicket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5289687"/>
            <a:ext cx="1944216" cy="9804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56374" y="5623838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699792" y="5649727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12718" y="4797152"/>
            <a:ext cx="1488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WalkInTicket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5459" y="1860481"/>
            <a:ext cx="79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Ticket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6" name="Straight Arrow Connector 15"/>
          <p:cNvCxnSpPr>
            <a:stCxn id="5" idx="0"/>
            <a:endCxn id="18" idx="2"/>
          </p:cNvCxnSpPr>
          <p:nvPr/>
        </p:nvCxnSpPr>
        <p:spPr>
          <a:xfrm flipV="1">
            <a:off x="1151620" y="3796253"/>
            <a:ext cx="1163149" cy="10400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0"/>
            <a:endCxn id="18" idx="2"/>
          </p:cNvCxnSpPr>
          <p:nvPr/>
        </p:nvCxnSpPr>
        <p:spPr>
          <a:xfrm flipH="1" flipV="1">
            <a:off x="2314769" y="3796253"/>
            <a:ext cx="1342127" cy="100089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342661" y="2306030"/>
            <a:ext cx="1944216" cy="14902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29172" y="2318926"/>
            <a:ext cx="189026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number</a:t>
            </a:r>
            <a:endParaRPr lang="el-GR" dirty="0" smtClean="0">
              <a:solidFill>
                <a:srgbClr val="00B0F0"/>
              </a:solidFill>
            </a:endParaRPr>
          </a:p>
          <a:p>
            <a:pPr algn="ctr"/>
            <a:r>
              <a:rPr lang="en-US" dirty="0" smtClean="0">
                <a:solidFill>
                  <a:srgbClr val="00B0F0"/>
                </a:solidFill>
              </a:rPr>
              <a:t>student: </a:t>
            </a:r>
            <a:r>
              <a:rPr lang="en-US" dirty="0" err="1" smtClean="0">
                <a:solidFill>
                  <a:srgbClr val="00B0F0"/>
                </a:solidFill>
              </a:rPr>
              <a:t>boolean</a:t>
            </a:r>
            <a:endParaRPr lang="en-US" dirty="0" smtClean="0">
              <a:solidFill>
                <a:srgbClr val="00B0F0"/>
              </a:solidFill>
            </a:endParaRPr>
          </a:p>
          <a:p>
            <a:pPr algn="ctr"/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finalPrice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getPrice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342661" y="2909243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3783" y="678723"/>
            <a:ext cx="299207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Αν θέλουμε φοιτητική έκπτωση σε όλα τα εισιτήρια?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923928" y="1268760"/>
            <a:ext cx="5040560" cy="2585323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double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getPrice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double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finalPrice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student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getPrice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*0.5;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getPrice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182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ΓΕΝΙΚΕΥΜΕΝΕΣ ΚΛΑΣΕΙΣ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7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Θυμηθείτε πως ορίσαμε μια </a:t>
            </a:r>
            <a:r>
              <a:rPr lang="el-GR" dirty="0" smtClean="0">
                <a:solidFill>
                  <a:srgbClr val="00B0F0"/>
                </a:solidFill>
              </a:rPr>
              <a:t>στοίβα </a:t>
            </a:r>
            <a:r>
              <a:rPr lang="el-GR" dirty="0" smtClean="0">
                <a:solidFill>
                  <a:srgbClr val="FF0000"/>
                </a:solidFill>
              </a:rPr>
              <a:t>ακεραίων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56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47056" y="2924944"/>
            <a:ext cx="7776865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7056" y="1844824"/>
            <a:ext cx="7776865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3527" y="1052736"/>
            <a:ext cx="7776865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14602" y="476672"/>
            <a:ext cx="7441774" cy="6186309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endParaRPr lang="en-US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int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next = null;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setNext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element){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next = element;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1729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597" y="4396815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875" y="1700808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7504" y="476672"/>
            <a:ext cx="8496944" cy="6001643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</a:t>
            </a:r>
            <a:endParaRPr lang="en-US" sz="1600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head;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int size = 0;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pop(){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if (size == 0){ // head == null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("Pop from empty stack");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System.exit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(-1);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value 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head 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head.getNext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size --;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return value;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void push(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 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element = new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element.setNext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(head);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head = element;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size ++;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8489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 θέλουμε η </a:t>
            </a:r>
            <a:r>
              <a:rPr lang="el-GR" dirty="0" smtClean="0">
                <a:solidFill>
                  <a:srgbClr val="00B0F0"/>
                </a:solidFill>
              </a:rPr>
              <a:t>στοίβα</a:t>
            </a:r>
            <a:r>
              <a:rPr lang="el-GR" dirty="0" smtClean="0"/>
              <a:t> μας να αποθηκεύει αντικείμενα της κλάσης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Person</a:t>
            </a:r>
            <a:r>
              <a:rPr lang="en-US" dirty="0" smtClean="0"/>
              <a:t> </a:t>
            </a:r>
            <a:r>
              <a:rPr lang="el-GR" dirty="0" smtClean="0"/>
              <a:t>θα πρέπει να ορίσουμε μια διαφορετική </a:t>
            </a:r>
            <a:r>
              <a:rPr lang="en-US" dirty="0" smtClean="0">
                <a:solidFill>
                  <a:srgbClr val="00B0F0"/>
                </a:solidFill>
              </a:rPr>
              <a:t>Stack</a:t>
            </a:r>
            <a:r>
              <a:rPr lang="en-US" dirty="0" smtClean="0"/>
              <a:t> </a:t>
            </a:r>
            <a:r>
              <a:rPr lang="el-GR" dirty="0" smtClean="0"/>
              <a:t>και</a:t>
            </a:r>
            <a:r>
              <a:rPr lang="en-US" dirty="0" smtClean="0"/>
              <a:t> </a:t>
            </a:r>
            <a:r>
              <a:rPr lang="el-GR" dirty="0" smtClean="0"/>
              <a:t>διαφορετική </a:t>
            </a:r>
            <a:r>
              <a:rPr lang="en-US" dirty="0" err="1" smtClean="0">
                <a:solidFill>
                  <a:srgbClr val="00B0F0"/>
                </a:solidFill>
              </a:rPr>
              <a:t>StackElement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94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734" y="1916832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0079" y="5229200"/>
            <a:ext cx="8659823" cy="7920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70080" y="1052736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1520" y="483051"/>
            <a:ext cx="8496944" cy="6186309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endParaRPr lang="en-US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 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value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setNext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element){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next = element;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4294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597" y="4396815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875" y="1700808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7504" y="476672"/>
            <a:ext cx="8856984" cy="6001643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</a:t>
            </a:r>
            <a:endParaRPr lang="en-US" sz="1600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head;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int size = 0;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(size == 0){ // head == null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("Pop from empty stack");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System.exit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(-1);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value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head.getNext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--;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value;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push(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element = new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element.setNext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(head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element;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6083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Θα ήταν πιο βολικό αν μπορούσαμε να ορίσουμε </a:t>
            </a:r>
            <a:r>
              <a:rPr lang="el-GR" dirty="0" smtClean="0">
                <a:solidFill>
                  <a:srgbClr val="FF0000"/>
                </a:solidFill>
              </a:rPr>
              <a:t>μία μόνο </a:t>
            </a:r>
            <a:r>
              <a:rPr lang="el-GR" dirty="0" smtClean="0"/>
              <a:t>κλάση </a:t>
            </a:r>
            <a:r>
              <a:rPr lang="en-US" dirty="0" smtClean="0">
                <a:solidFill>
                  <a:srgbClr val="00B0F0"/>
                </a:solidFill>
              </a:rPr>
              <a:t>Stack</a:t>
            </a:r>
            <a:r>
              <a:rPr lang="en-US" dirty="0" smtClean="0"/>
              <a:t> </a:t>
            </a:r>
            <a:r>
              <a:rPr lang="el-GR" dirty="0" smtClean="0"/>
              <a:t>που να μπορεί να αποθηκεύει αντικείμενα οποιουδήποτε τύπου.</a:t>
            </a:r>
          </a:p>
          <a:p>
            <a:pPr lvl="1"/>
            <a:r>
              <a:rPr lang="el-GR" dirty="0" smtClean="0">
                <a:solidFill>
                  <a:srgbClr val="FF0000"/>
                </a:solidFill>
              </a:rPr>
              <a:t>Πώς</a:t>
            </a:r>
            <a:r>
              <a:rPr lang="el-GR" dirty="0" smtClean="0"/>
              <a:t> μπορούμε να το κάνουμε αυτό?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l-GR" dirty="0" smtClean="0"/>
              <a:t>Μια λύση: Η </a:t>
            </a:r>
            <a:r>
              <a:rPr lang="en-US" dirty="0" err="1" smtClean="0">
                <a:solidFill>
                  <a:srgbClr val="00B0F0"/>
                </a:solidFill>
              </a:rPr>
              <a:t>ObjectStack</a:t>
            </a:r>
            <a:r>
              <a:rPr lang="en-US" dirty="0" smtClean="0"/>
              <a:t> </a:t>
            </a:r>
            <a:r>
              <a:rPr lang="el-GR" dirty="0" smtClean="0"/>
              <a:t>που κρατάει αντικείμενα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Object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την πιο γενική κλάση</a:t>
            </a:r>
          </a:p>
          <a:p>
            <a:endParaRPr lang="el-GR" dirty="0"/>
          </a:p>
          <a:p>
            <a:r>
              <a:rPr lang="el-GR" dirty="0" smtClean="0"/>
              <a:t>Τι πρόβλημα μπορεί να έχει αυτό?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93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734" y="1916832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0079" y="5229200"/>
            <a:ext cx="8659823" cy="7920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70080" y="1052736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1520" y="483051"/>
            <a:ext cx="8496944" cy="6186309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endParaRPr lang="en-US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 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value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setNext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element){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next = element;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9079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87123" y="5229200"/>
            <a:ext cx="1944216" cy="12208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67544" y="5249719"/>
            <a:ext cx="12234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hours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wageRate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87123" y="587983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2315" y="4763484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HourlyEmployee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72025" y="5229199"/>
            <a:ext cx="1944216" cy="9414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827809" y="5247352"/>
            <a:ext cx="1531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annualSalary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2772025" y="5589239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803059" y="4763484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SalariedEmployee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stCxn id="13" idx="0"/>
            <a:endCxn id="37" idx="2"/>
          </p:cNvCxnSpPr>
          <p:nvPr/>
        </p:nvCxnSpPr>
        <p:spPr>
          <a:xfrm flipV="1">
            <a:off x="1401034" y="3882101"/>
            <a:ext cx="1056911" cy="88138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7" idx="0"/>
            <a:endCxn id="37" idx="2"/>
          </p:cNvCxnSpPr>
          <p:nvPr/>
        </p:nvCxnSpPr>
        <p:spPr>
          <a:xfrm flipH="1" flipV="1">
            <a:off x="2457945" y="3882101"/>
            <a:ext cx="1373601" cy="88138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485837" y="2386859"/>
            <a:ext cx="1944216" cy="1495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570067" y="2397772"/>
            <a:ext cx="15953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name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hiringDate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getName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getHiringDate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485837" y="299695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 Binding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918949" y="1916832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18653" y="4213536"/>
            <a:ext cx="37444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Late Binding: </a:t>
            </a:r>
          </a:p>
          <a:p>
            <a:endParaRPr lang="en-US" dirty="0"/>
          </a:p>
          <a:p>
            <a:r>
              <a:rPr lang="en-US" dirty="0" smtClean="0"/>
              <a:t>O </a:t>
            </a:r>
            <a:r>
              <a:rPr lang="el-GR" dirty="0" smtClean="0"/>
              <a:t>κώδικας που εκτελείται για την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l-GR" dirty="0" smtClean="0"/>
              <a:t>εξαρτάται από την κλάση του αντικειμένου την ώρα της </a:t>
            </a:r>
            <a:r>
              <a:rPr lang="el-GR" dirty="0" smtClean="0">
                <a:solidFill>
                  <a:srgbClr val="FF0000"/>
                </a:solidFill>
              </a:rPr>
              <a:t>κλήσης</a:t>
            </a:r>
            <a:r>
              <a:rPr lang="el-GR" dirty="0" smtClean="0"/>
              <a:t> (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HourlyEmployee</a:t>
            </a:r>
            <a:r>
              <a:rPr lang="en-US" dirty="0"/>
              <a:t> </a:t>
            </a:r>
            <a:r>
              <a:rPr lang="el-GR" dirty="0" smtClean="0"/>
              <a:t>ή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SalariedEmployee</a:t>
            </a:r>
            <a:r>
              <a:rPr lang="en-US" dirty="0" smtClean="0"/>
              <a:t>) </a:t>
            </a:r>
            <a:r>
              <a:rPr lang="el-GR" dirty="0" smtClean="0"/>
              <a:t>και όχι την ώρα της </a:t>
            </a:r>
            <a:r>
              <a:rPr lang="el-GR" dirty="0" smtClean="0">
                <a:solidFill>
                  <a:srgbClr val="FF0000"/>
                </a:solidFill>
              </a:rPr>
              <a:t>δήλωσης</a:t>
            </a:r>
            <a:r>
              <a:rPr lang="el-GR" dirty="0" smtClean="0"/>
              <a:t> (</a:t>
            </a:r>
            <a:r>
              <a:rPr lang="en-US" dirty="0" smtClean="0">
                <a:solidFill>
                  <a:srgbClr val="0070C0"/>
                </a:solidFill>
              </a:rPr>
              <a:t>Employee</a:t>
            </a:r>
            <a:r>
              <a:rPr lang="en-US" dirty="0" smtClean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24384" y="1805644"/>
            <a:ext cx="3906839" cy="1754326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e;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 = 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(e);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e = 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(e);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4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597" y="4396815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875" y="1700808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7504" y="476672"/>
            <a:ext cx="8856984" cy="6001643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</a:t>
            </a:r>
            <a:endParaRPr lang="en-US" sz="1600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head;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int size = 0;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(size == 0){ // head == null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("Pop from empty stack");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System.exit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(-1);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value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head.getNext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--;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value;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push(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element = new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element.setNext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(head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element;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08260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76672"/>
            <a:ext cx="8856984" cy="3539430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ObjectStackTest</a:t>
            </a:r>
            <a:endParaRPr lang="en-US" sz="1600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public static void main(String[]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ObjectStack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stack = new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ObjectStack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p = new Person(“Alice”, 1);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i = new Integer(10);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s = “a random string”;</a:t>
            </a: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stack.push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(p);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stack.push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(i);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stack.push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(s);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}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31640" y="4437112"/>
            <a:ext cx="7488832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Δεν μπορούμε να </a:t>
            </a:r>
            <a:r>
              <a:rPr lang="el-GR" dirty="0" smtClean="0">
                <a:solidFill>
                  <a:srgbClr val="FF0000"/>
                </a:solidFill>
              </a:rPr>
              <a:t>ελέγξουμε</a:t>
            </a:r>
            <a:r>
              <a:rPr lang="el-GR" dirty="0" smtClean="0"/>
              <a:t> τι αντικείμενα μπαίνουν στην στοίβα.</a:t>
            </a:r>
          </a:p>
          <a:p>
            <a:r>
              <a:rPr lang="el-GR" dirty="0" smtClean="0"/>
              <a:t>Κατά την εξαγωγή θα πρέπει να γίνει </a:t>
            </a:r>
            <a:r>
              <a:rPr lang="el-GR" dirty="0" smtClean="0">
                <a:solidFill>
                  <a:srgbClr val="FF0000"/>
                </a:solidFill>
              </a:rPr>
              <a:t>μετατροπή (</a:t>
            </a:r>
            <a:r>
              <a:rPr lang="en-US" dirty="0" err="1" smtClean="0">
                <a:solidFill>
                  <a:srgbClr val="FF0000"/>
                </a:solidFill>
              </a:rPr>
              <a:t>downcasting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και θέλει προσοχή να μετατρέπουμε το σωστό αντικείμενο στον σωστό τύπο.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02711" y="6000222"/>
            <a:ext cx="602722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Θέλουμε να δημιουργούμε στοίβες </a:t>
            </a:r>
            <a:r>
              <a:rPr lang="el-GR" dirty="0" smtClean="0">
                <a:solidFill>
                  <a:srgbClr val="FF0000"/>
                </a:solidFill>
              </a:rPr>
              <a:t>συγκεκριμένου τύπου</a:t>
            </a:r>
            <a:r>
              <a:rPr lang="el-G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96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Γενικευμένες (</a:t>
            </a:r>
            <a:r>
              <a:rPr lang="en-US" dirty="0" smtClean="0"/>
              <a:t>Generic) </a:t>
            </a:r>
            <a:r>
              <a:rPr lang="el-GR" dirty="0" smtClean="0"/>
              <a:t>κλάσεις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Οι γενικευμένες κλάσεις περιέχουν ένα τύπο δεδομένων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/>
              <a:t> που ορίζεται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παραμετρικά</a:t>
            </a:r>
          </a:p>
          <a:p>
            <a:r>
              <a:rPr lang="el-GR" dirty="0" smtClean="0"/>
              <a:t>Όταν χρησιμοποιούμε την κλάση αντικαθιστούμε την παράμετρο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/>
              <a:t> με τον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τύπο δεδομένων </a:t>
            </a:r>
            <a:r>
              <a:rPr lang="el-GR" dirty="0" smtClean="0"/>
              <a:t>(την κλάση) που θέλουμε</a:t>
            </a:r>
            <a:endParaRPr lang="en-US" dirty="0" smtClean="0"/>
          </a:p>
          <a:p>
            <a:r>
              <a:rPr lang="el-GR" dirty="0" smtClean="0"/>
              <a:t>Συντακτικό: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class Example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&lt;T&gt;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{…}</a:t>
            </a:r>
          </a:p>
          <a:p>
            <a:r>
              <a:rPr lang="el-GR" dirty="0" smtClean="0"/>
              <a:t>Ορίζει την γενικευμένη κλάση </a:t>
            </a:r>
            <a:r>
              <a:rPr lang="en-US" dirty="0" smtClean="0"/>
              <a:t>Example </a:t>
            </a:r>
            <a:r>
              <a:rPr lang="el-GR" dirty="0" smtClean="0"/>
              <a:t>με παράμετρο τον τύπο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</a:p>
          <a:p>
            <a:pPr lvl="1"/>
            <a:r>
              <a:rPr lang="el-GR" dirty="0" smtClean="0"/>
              <a:t>Μέσα στην κλάση ο τύπος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/>
              <a:t> χρησιμοποιείται σαν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τύπος δεδομένων</a:t>
            </a:r>
          </a:p>
          <a:p>
            <a:r>
              <a:rPr lang="el-GR" dirty="0" smtClean="0"/>
              <a:t>Όταν χρησιμοποιούμε την κλάση </a:t>
            </a:r>
            <a:r>
              <a:rPr lang="en-US" dirty="0" smtClean="0"/>
              <a:t>Example</a:t>
            </a:r>
            <a:r>
              <a:rPr lang="el-GR" dirty="0" smtClean="0"/>
              <a:t> αντικαθιστούμε το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/>
              <a:t> με κάποια συγκεκριμένη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κλάση</a:t>
            </a:r>
          </a:p>
          <a:p>
            <a:pPr lvl="1"/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Example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&lt;String&gt;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 = new Example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&lt;String&gt;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403498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Ένα πολύ απλό παράδειγμα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1628800"/>
            <a:ext cx="8136904" cy="5016758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Example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&lt;T&gt;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data;</a:t>
            </a: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public Example(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data){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this.data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data;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public void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setData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data){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this.data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data;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getData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return data;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public static void main(String[]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Example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&gt; ex = new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Example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&gt;(“hello world”);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ex.getData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80112" y="1916832"/>
            <a:ext cx="3456384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Όταν ορίζουμε το αντικείμενο </a:t>
            </a:r>
            <a:r>
              <a:rPr lang="en-US" dirty="0" smtClean="0">
                <a:solidFill>
                  <a:srgbClr val="0070C0"/>
                </a:solidFill>
              </a:rPr>
              <a:t>ex</a:t>
            </a:r>
            <a:r>
              <a:rPr lang="en-US" dirty="0" smtClean="0"/>
              <a:t> </a:t>
            </a:r>
            <a:r>
              <a:rPr lang="el-GR" dirty="0" smtClean="0"/>
              <a:t>η κλάση </a:t>
            </a:r>
            <a:r>
              <a:rPr lang="en-US" dirty="0" smtClean="0">
                <a:solidFill>
                  <a:srgbClr val="FF0000"/>
                </a:solidFill>
              </a:rPr>
              <a:t>String </a:t>
            </a:r>
            <a:r>
              <a:rPr lang="el-GR" dirty="0" smtClean="0"/>
              <a:t>αντικαθιστά τις εμφανίσεις του </a:t>
            </a:r>
            <a:r>
              <a:rPr lang="el-GR" dirty="0" smtClean="0">
                <a:solidFill>
                  <a:srgbClr val="FF0000"/>
                </a:solidFill>
              </a:rPr>
              <a:t>Τ</a:t>
            </a:r>
            <a:r>
              <a:rPr lang="el-GR" dirty="0" smtClean="0"/>
              <a:t> στον κώδικα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60504" y="3232305"/>
            <a:ext cx="3456384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Ο ορισμός του </a:t>
            </a:r>
            <a:r>
              <a:rPr lang="en-US" dirty="0" smtClean="0"/>
              <a:t>constructor </a:t>
            </a:r>
            <a:r>
              <a:rPr lang="el-GR" dirty="0" smtClean="0"/>
              <a:t>γίνεται χωρίς το 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l-GR" dirty="0" smtClean="0">
                <a:solidFill>
                  <a:srgbClr val="FF0000"/>
                </a:solidFill>
              </a:rPr>
              <a:t>Τ</a:t>
            </a:r>
            <a:r>
              <a:rPr lang="en-US" dirty="0" smtClean="0">
                <a:solidFill>
                  <a:srgbClr val="FF0000"/>
                </a:solidFill>
              </a:rPr>
              <a:t>&gt; </a:t>
            </a:r>
            <a:r>
              <a:rPr lang="el-GR" dirty="0" smtClean="0"/>
              <a:t>παρότι στην δημιουργία του αντικειμένου χρησιμοποιούμε</a:t>
            </a:r>
            <a:r>
              <a:rPr lang="en-US" dirty="0" smtClean="0"/>
              <a:t> </a:t>
            </a:r>
            <a:r>
              <a:rPr lang="el-GR" dirty="0" smtClean="0"/>
              <a:t>το </a:t>
            </a:r>
            <a:r>
              <a:rPr lang="en-US" dirty="0" smtClean="0">
                <a:solidFill>
                  <a:srgbClr val="FF0000"/>
                </a:solidFill>
              </a:rPr>
              <a:t>&lt;String&gt;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>
            <a:stCxn id="7" idx="1"/>
          </p:cNvCxnSpPr>
          <p:nvPr/>
        </p:nvCxnSpPr>
        <p:spPr>
          <a:xfrm flipH="1" flipV="1">
            <a:off x="3707904" y="2708920"/>
            <a:ext cx="1952600" cy="126204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7" idx="1"/>
          </p:cNvCxnSpPr>
          <p:nvPr/>
        </p:nvCxnSpPr>
        <p:spPr>
          <a:xfrm>
            <a:off x="5660504" y="3970969"/>
            <a:ext cx="0" cy="161827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41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Γενικευμένη Στοίβα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Μπορούμε τώρα να φτιάξουμε μια στοίβα για οποιοδήποτε τύπο δεδομένων</a:t>
            </a: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20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433" y="1052736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3756" y="476672"/>
            <a:ext cx="8659823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1520" y="483051"/>
            <a:ext cx="8496944" cy="6186309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l-GR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value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setNext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element){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next = element;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2034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596" y="476672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7504" y="476672"/>
            <a:ext cx="8856984" cy="6001643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endParaRPr lang="en-US" sz="16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head;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int size = 0;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(size == 0){ // head == null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("Pop from empty stack");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System.exit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(-1);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value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head.getNext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--;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value;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push(</a:t>
            </a:r>
            <a:r>
              <a:rPr lang="el-GR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element = new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element.setNext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(head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element;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94661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76672"/>
            <a:ext cx="8856984" cy="5755422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StackTest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static void main(String[]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Stack&lt;Person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personStack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Stack&lt;Person&gt;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personStack.push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(new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Person("Alice", 1));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personStack.push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(new Person("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Bob",2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personStack.pop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personStack.pop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Stack&lt;Integer&gt;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intStack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Stack&lt;Integer&gt;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intStack.push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(new Integer(10));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intStack.push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(new Integer(20));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Stack&lt;String&gt;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stringStack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Stack&lt;String&gt;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stringStack.push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("string 1");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stringStack.push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("string 2");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stringStack.pop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stringStack.pop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01900" y="6184888"/>
            <a:ext cx="480439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Δημιουργούμε στοίβες </a:t>
            </a:r>
            <a:r>
              <a:rPr lang="el-GR" dirty="0" smtClean="0">
                <a:solidFill>
                  <a:srgbClr val="FF0000"/>
                </a:solidFill>
              </a:rPr>
              <a:t>συγκεκριμένου τύπου</a:t>
            </a:r>
            <a:r>
              <a:rPr lang="el-G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57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Πολλαπλές παράμετροι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Μπορούμε να έχουμε πάνω από ένα παραμετρικούς τύπους</a:t>
            </a:r>
          </a:p>
          <a:p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3140968"/>
            <a:ext cx="5899372" cy="1938992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KeyValuePair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K,V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&gt;{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key;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value;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…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125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Παγίδες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Ο τύπος </a:t>
            </a:r>
            <a:r>
              <a:rPr lang="el-GR" dirty="0">
                <a:solidFill>
                  <a:srgbClr val="00B0F0"/>
                </a:solidFill>
              </a:rPr>
              <a:t>Τ</a:t>
            </a:r>
            <a:r>
              <a:rPr lang="el-GR" dirty="0"/>
              <a:t> </a:t>
            </a:r>
            <a:r>
              <a:rPr lang="el-GR" dirty="0">
                <a:solidFill>
                  <a:srgbClr val="FF0000"/>
                </a:solidFill>
              </a:rPr>
              <a:t>δεν</a:t>
            </a:r>
            <a:r>
              <a:rPr lang="el-GR" dirty="0"/>
              <a:t> μπορεί να αντικατασταθεί από ένα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πρωταρχικό τύπο δεδομένων </a:t>
            </a:r>
            <a:r>
              <a:rPr lang="el-GR" dirty="0"/>
              <a:t>(π.χ. </a:t>
            </a:r>
            <a:r>
              <a:rPr lang="en-US" dirty="0"/>
              <a:t>int, double, </a:t>
            </a:r>
            <a:r>
              <a:rPr lang="en-US" dirty="0" err="1"/>
              <a:t>boolean</a:t>
            </a:r>
            <a:r>
              <a:rPr lang="en-US" dirty="0"/>
              <a:t> – </a:t>
            </a:r>
            <a:r>
              <a:rPr lang="el-GR" dirty="0" smtClean="0"/>
              <a:t>πρέπει </a:t>
            </a:r>
            <a:r>
              <a:rPr lang="el-GR" dirty="0"/>
              <a:t>να χρησιμοποιήσουμε τα </a:t>
            </a:r>
            <a:r>
              <a:rPr lang="en-US" dirty="0">
                <a:solidFill>
                  <a:srgbClr val="0070C0"/>
                </a:solidFill>
              </a:rPr>
              <a:t>wrapper classes </a:t>
            </a:r>
            <a:r>
              <a:rPr lang="el-GR" dirty="0"/>
              <a:t>γι </a:t>
            </a:r>
            <a:r>
              <a:rPr lang="el-GR" dirty="0" smtClean="0"/>
              <a:t>αυτά</a:t>
            </a:r>
            <a:r>
              <a:rPr lang="en-US" dirty="0" smtClean="0"/>
              <a:t>, Integer, Boolean, Double</a:t>
            </a:r>
            <a:r>
              <a:rPr lang="el-GR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>
                <a:solidFill>
                  <a:srgbClr val="FF0000"/>
                </a:solidFill>
              </a:rPr>
              <a:t>Δεν</a:t>
            </a:r>
            <a:r>
              <a:rPr lang="el-GR" dirty="0" smtClean="0"/>
              <a:t> μπορούμε να ορίσουμε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πίνακα</a:t>
            </a:r>
            <a:r>
              <a:rPr lang="el-GR" dirty="0" smtClean="0"/>
              <a:t> από αντικείμενα γενικευμένης κλάσης.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	</a:t>
            </a:r>
            <a:r>
              <a:rPr lang="el-GR" dirty="0" smtClean="0"/>
              <a:t>Π.χ., 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&lt;String&gt;[] A = </a:t>
            </a:r>
          </a:p>
          <a:p>
            <a:pPr marL="274320" lvl="1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&lt;String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&gt;[2]; </a:t>
            </a:r>
            <a:endParaRPr lang="el-GR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dirty="0" smtClean="0">
                <a:solidFill>
                  <a:srgbClr val="FF0000"/>
                </a:solidFill>
              </a:rPr>
              <a:t>Δεν</a:t>
            </a:r>
            <a:r>
              <a:rPr lang="el-GR" dirty="0" smtClean="0"/>
              <a:t> μπορούμε να χρησιμοποιούμε τον τύπο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/>
              <a:t> όπως οποιαδήποτε άλλη κλάση.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/>
              <a:t>	</a:t>
            </a:r>
            <a:r>
              <a:rPr lang="el-GR" dirty="0" smtClean="0"/>
              <a:t>Π.χ., </a:t>
            </a:r>
            <a:r>
              <a:rPr lang="el-GR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Τ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 new T();</a:t>
            </a:r>
          </a:p>
          <a:p>
            <a:pPr marL="274320" lvl="1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[] a = new T[10];</a:t>
            </a:r>
            <a:endParaRPr lang="el-GR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35261" y="3867187"/>
            <a:ext cx="2185150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l-GR" dirty="0"/>
              <a:t>Δεν είναι αποδεκτό!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925923" y="5661248"/>
            <a:ext cx="2186689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l-GR" dirty="0"/>
              <a:t>Δεν είναι </a:t>
            </a:r>
            <a:r>
              <a:rPr lang="el-GR" dirty="0" smtClean="0"/>
              <a:t>αποδεκτ</a:t>
            </a:r>
            <a:r>
              <a:rPr lang="el-GR" dirty="0"/>
              <a:t>ά</a:t>
            </a:r>
            <a:r>
              <a:rPr lang="el-GR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931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87123" y="5229200"/>
            <a:ext cx="1944216" cy="12208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67544" y="5249719"/>
            <a:ext cx="12234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hours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wageRate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87123" y="587983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2315" y="4763484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HourlyEmployee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72025" y="5229199"/>
            <a:ext cx="1944216" cy="9414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827809" y="5247352"/>
            <a:ext cx="1531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annualSalary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2772025" y="5589239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803059" y="4763484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SalariedEmployee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stCxn id="13" idx="0"/>
            <a:endCxn id="37" idx="2"/>
          </p:cNvCxnSpPr>
          <p:nvPr/>
        </p:nvCxnSpPr>
        <p:spPr>
          <a:xfrm flipV="1">
            <a:off x="1401034" y="3882101"/>
            <a:ext cx="1056911" cy="88138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7" idx="0"/>
            <a:endCxn id="37" idx="2"/>
          </p:cNvCxnSpPr>
          <p:nvPr/>
        </p:nvCxnSpPr>
        <p:spPr>
          <a:xfrm flipH="1" flipV="1">
            <a:off x="2457945" y="3882101"/>
            <a:ext cx="1373601" cy="88138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485837" y="1916832"/>
            <a:ext cx="1944216" cy="196526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660290" y="2022303"/>
            <a:ext cx="15953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name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hiringDate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getName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getHiringDate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l-GR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getPay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485837" y="2682807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</p:spPr>
        <p:txBody>
          <a:bodyPr/>
          <a:lstStyle/>
          <a:p>
            <a:r>
              <a:rPr lang="el-GR" dirty="0" smtClean="0"/>
              <a:t>Αφηρημένες κλάσεις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934157" y="1525893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04048" y="2011281"/>
            <a:ext cx="392067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Μια</a:t>
            </a:r>
            <a:r>
              <a:rPr lang="el-GR" dirty="0" smtClean="0">
                <a:solidFill>
                  <a:srgbClr val="FF0000"/>
                </a:solidFill>
              </a:rPr>
              <a:t> αφηρημένη μέθοδος </a:t>
            </a:r>
            <a:r>
              <a:rPr lang="el-GR" dirty="0">
                <a:solidFill>
                  <a:srgbClr val="0070C0"/>
                </a:solidFill>
              </a:rPr>
              <a:t>δηλώνεται</a:t>
            </a:r>
            <a:r>
              <a:rPr lang="el-GR" dirty="0"/>
              <a:t> σε μια γενική κλάση και </a:t>
            </a:r>
            <a:r>
              <a:rPr lang="el-GR" dirty="0">
                <a:solidFill>
                  <a:srgbClr val="0070C0"/>
                </a:solidFill>
              </a:rPr>
              <a:t>ορίζεται</a:t>
            </a:r>
            <a:r>
              <a:rPr lang="el-GR" dirty="0"/>
              <a:t> σε μια πιο εξειδικευμένη </a:t>
            </a:r>
            <a:r>
              <a:rPr lang="el-GR" dirty="0" smtClean="0"/>
              <a:t>κλάση</a:t>
            </a:r>
          </a:p>
          <a:p>
            <a:endParaRPr lang="el-GR" dirty="0"/>
          </a:p>
          <a:p>
            <a:r>
              <a:rPr lang="el-GR" dirty="0" smtClean="0"/>
              <a:t>Οι κλάσεις με αφηρημένες μεθόδους είναι </a:t>
            </a:r>
            <a:r>
              <a:rPr lang="el-GR" dirty="0" smtClean="0">
                <a:solidFill>
                  <a:srgbClr val="FF0000"/>
                </a:solidFill>
              </a:rPr>
              <a:t>αφηρημένες κλάσεις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r>
              <a:rPr lang="el-GR" dirty="0" smtClean="0"/>
              <a:t>Δεν μπορούμε να </a:t>
            </a:r>
            <a:r>
              <a:rPr lang="el-GR" dirty="0" smtClean="0">
                <a:solidFill>
                  <a:srgbClr val="FF0000"/>
                </a:solidFill>
              </a:rPr>
              <a:t>δημιουργήσουμε</a:t>
            </a:r>
            <a:r>
              <a:rPr lang="el-GR" dirty="0" smtClean="0"/>
              <a:t> αντικείμενα αφηρημένων κλάσεων.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Δηλαδή </a:t>
            </a:r>
            <a:r>
              <a:rPr lang="el-GR" dirty="0" smtClean="0">
                <a:solidFill>
                  <a:srgbClr val="FF0000"/>
                </a:solidFill>
              </a:rPr>
              <a:t>δεν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FF0000"/>
                </a:solidFill>
              </a:rPr>
              <a:t>μπορούμε</a:t>
            </a:r>
            <a:r>
              <a:rPr lang="el-GR" dirty="0" smtClean="0"/>
              <a:t> να κάνουμε </a:t>
            </a:r>
            <a:r>
              <a:rPr lang="en-US" b="1" dirty="0" smtClean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Employee()</a:t>
            </a:r>
            <a:r>
              <a:rPr lang="el-GR" b="1" dirty="0" smtClean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dirty="0"/>
              <a:t>εφόσον η </a:t>
            </a:r>
            <a:r>
              <a:rPr lang="en-US" dirty="0"/>
              <a:t>Employee </a:t>
            </a:r>
            <a:r>
              <a:rPr lang="el-GR" dirty="0"/>
              <a:t>είναι αφηρημένη</a:t>
            </a:r>
          </a:p>
          <a:p>
            <a:endParaRPr lang="el-GR" dirty="0"/>
          </a:p>
          <a:p>
            <a:r>
              <a:rPr lang="el-GR" dirty="0" smtClean="0"/>
              <a:t>Οι παράγωγες </a:t>
            </a:r>
            <a:r>
              <a:rPr lang="el-GR" dirty="0" err="1" smtClean="0">
                <a:solidFill>
                  <a:srgbClr val="0070C0"/>
                </a:solidFill>
              </a:rPr>
              <a:t>ενυπόστατες</a:t>
            </a:r>
            <a:r>
              <a:rPr lang="el-GR" dirty="0" smtClean="0">
                <a:solidFill>
                  <a:srgbClr val="0070C0"/>
                </a:solidFill>
              </a:rPr>
              <a:t> </a:t>
            </a:r>
            <a:r>
              <a:rPr lang="el-GR" dirty="0" smtClean="0"/>
              <a:t>κλάσεις πρέπει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υλοποιούν</a:t>
            </a:r>
            <a:r>
              <a:rPr lang="el-GR" dirty="0" smtClean="0"/>
              <a:t> τις αφηρημένες μεθόδους.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80993" y="1412776"/>
            <a:ext cx="4596130" cy="369332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double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getPay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27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Γενικευμένες κλάσεις με περιορισμούς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Ας υποθέσουμε ότι θέλουμε να ορίσουμε μία γενικευμένη κλάση </a:t>
            </a:r>
            <a:r>
              <a:rPr lang="en-US" dirty="0" smtClean="0"/>
              <a:t>Pair </a:t>
            </a:r>
            <a:r>
              <a:rPr lang="el-GR" dirty="0" smtClean="0"/>
              <a:t>η οποία κρατάει ένα ζεύγος από δυο αντικείμενα οποιουδήποτε τύπου.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923728" y="3717032"/>
            <a:ext cx="4055919" cy="1938992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 Pair&lt;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&gt;{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first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second;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…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61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Γενικευμένες κλάσεις με περιορισμούς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48464" cy="4876800"/>
          </a:xfrm>
        </p:spPr>
        <p:txBody>
          <a:bodyPr>
            <a:normAutofit/>
          </a:bodyPr>
          <a:lstStyle/>
          <a:p>
            <a:r>
              <a:rPr lang="el-GR" dirty="0" smtClean="0"/>
              <a:t>Θέλουμε επίσης να μπορούμε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διατάσουμε</a:t>
            </a:r>
            <a:r>
              <a:rPr lang="el-GR" dirty="0" smtClean="0"/>
              <a:t> τα ζεύγη</a:t>
            </a:r>
          </a:p>
          <a:p>
            <a:pPr lvl="1"/>
            <a:r>
              <a:rPr lang="el-GR" dirty="0" smtClean="0"/>
              <a:t>Για να γίνει αυτό θα πρέπει να υπάρχει τρόπος να </a:t>
            </a:r>
            <a:r>
              <a:rPr lang="el-GR" dirty="0" smtClean="0">
                <a:solidFill>
                  <a:srgbClr val="0070C0"/>
                </a:solidFill>
              </a:rPr>
              <a:t>συγκρίνουμε</a:t>
            </a:r>
            <a:r>
              <a:rPr lang="el-GR" dirty="0" smtClean="0"/>
              <a:t> τα στοιχεία </a:t>
            </a:r>
            <a:r>
              <a:rPr lang="en-US" dirty="0" smtClean="0"/>
              <a:t>first </a:t>
            </a:r>
            <a:r>
              <a:rPr lang="el-GR" dirty="0" smtClean="0"/>
              <a:t>και </a:t>
            </a:r>
            <a:r>
              <a:rPr lang="en-US" dirty="0" smtClean="0"/>
              <a:t>second.</a:t>
            </a:r>
          </a:p>
          <a:p>
            <a:pPr lvl="1"/>
            <a:r>
              <a:rPr lang="el-GR" dirty="0" smtClean="0">
                <a:solidFill>
                  <a:srgbClr val="FF0000"/>
                </a:solidFill>
              </a:rPr>
              <a:t>Περιορίζουμε</a:t>
            </a:r>
            <a:r>
              <a:rPr lang="el-GR" dirty="0" smtClean="0"/>
              <a:t> την Τ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υλοποιεί</a:t>
            </a:r>
            <a:r>
              <a:rPr lang="el-GR" dirty="0" smtClean="0"/>
              <a:t> το </a:t>
            </a:r>
            <a:r>
              <a:rPr lang="en-US" dirty="0" smtClean="0">
                <a:solidFill>
                  <a:srgbClr val="0070C0"/>
                </a:solidFill>
              </a:rPr>
              <a:t>interface </a:t>
            </a:r>
            <a:r>
              <a:rPr lang="en-US" dirty="0" err="1" smtClean="0">
                <a:solidFill>
                  <a:srgbClr val="0070C0"/>
                </a:solidFill>
              </a:rPr>
              <a:t>myComparable</a:t>
            </a:r>
            <a:endParaRPr lang="el-GR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3984538"/>
            <a:ext cx="8604448" cy="2616101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Pair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extends </a:t>
            </a:r>
            <a:r>
              <a:rPr lang="en-US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myComparable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&gt;{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first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second;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void order(){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first.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(second) &gt; 0){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T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temp = first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 first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second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 second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temp;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5148064" y="4509120"/>
            <a:ext cx="3168352" cy="504056"/>
          </a:xfrm>
          <a:prstGeom prst="wedgeRectCallout">
            <a:avLst>
              <a:gd name="adj1" fmla="val -94875"/>
              <a:gd name="adj2" fmla="val -9983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sz="2000" dirty="0" smtClean="0">
                <a:solidFill>
                  <a:srgbClr val="FF0000"/>
                </a:solidFill>
              </a:rPr>
              <a:t>xtends</a:t>
            </a:r>
            <a:r>
              <a:rPr lang="en-US" sz="2000" dirty="0" smtClean="0"/>
              <a:t> </a:t>
            </a:r>
            <a:r>
              <a:rPr lang="el-GR" sz="2000" dirty="0" smtClean="0">
                <a:solidFill>
                  <a:schemeClr val="tx1"/>
                </a:solidFill>
              </a:rPr>
              <a:t>όχι</a:t>
            </a:r>
            <a:r>
              <a:rPr lang="el-GR" sz="2000" dirty="0" smtClean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implements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75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Γενικευμένες κλάσεις με περιορισμούς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Θέλουμε επίσης να μπορούμε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διατάσουμε</a:t>
            </a:r>
            <a:r>
              <a:rPr lang="el-GR" dirty="0" smtClean="0"/>
              <a:t> τα ζεύγη</a:t>
            </a:r>
          </a:p>
          <a:p>
            <a:pPr lvl="1"/>
            <a:r>
              <a:rPr lang="el-GR" dirty="0" smtClean="0"/>
              <a:t>Για να γίνει αυτό θα πρέπει να υπάρχει τρόπος να </a:t>
            </a:r>
            <a:r>
              <a:rPr lang="el-GR" dirty="0" smtClean="0">
                <a:solidFill>
                  <a:srgbClr val="0070C0"/>
                </a:solidFill>
              </a:rPr>
              <a:t>συγκρίνουμε</a:t>
            </a:r>
            <a:r>
              <a:rPr lang="el-GR" dirty="0" smtClean="0"/>
              <a:t> τα στοιχεία </a:t>
            </a:r>
            <a:r>
              <a:rPr lang="en-US" dirty="0" smtClean="0"/>
              <a:t>first </a:t>
            </a:r>
            <a:r>
              <a:rPr lang="el-GR" dirty="0" smtClean="0"/>
              <a:t>και </a:t>
            </a:r>
            <a:r>
              <a:rPr lang="en-US" dirty="0" smtClean="0"/>
              <a:t>second.</a:t>
            </a:r>
          </a:p>
          <a:p>
            <a:pPr lvl="1"/>
            <a:r>
              <a:rPr lang="el-GR" dirty="0" smtClean="0">
                <a:solidFill>
                  <a:srgbClr val="FF0000"/>
                </a:solidFill>
              </a:rPr>
              <a:t>Περιορίζουμε</a:t>
            </a:r>
            <a:r>
              <a:rPr lang="el-GR" dirty="0" smtClean="0"/>
              <a:t> την Τ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υλοποιεί</a:t>
            </a:r>
            <a:r>
              <a:rPr lang="el-GR" dirty="0" smtClean="0"/>
              <a:t> το </a:t>
            </a:r>
            <a:r>
              <a:rPr lang="en-US" dirty="0" smtClean="0">
                <a:solidFill>
                  <a:srgbClr val="0070C0"/>
                </a:solidFill>
              </a:rPr>
              <a:t>interface Comparable</a:t>
            </a:r>
            <a:endParaRPr lang="el-GR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3984538"/>
            <a:ext cx="8604448" cy="2616101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Pair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extends Comparable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&gt;{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first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second;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void order(){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first.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(second) &gt; 0){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T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temp = first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 first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second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 second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temp;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5436096" y="4268107"/>
            <a:ext cx="3779912" cy="1105109"/>
          </a:xfrm>
          <a:prstGeom prst="wedgeRectCallout">
            <a:avLst>
              <a:gd name="adj1" fmla="val -63184"/>
              <a:gd name="adj2" fmla="val -5170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 </a:t>
            </a:r>
            <a:r>
              <a:rPr lang="en-US" sz="2000" dirty="0" smtClean="0">
                <a:solidFill>
                  <a:srgbClr val="FF0000"/>
                </a:solidFill>
              </a:rPr>
              <a:t>Comparable</a:t>
            </a:r>
            <a:r>
              <a:rPr lang="el-GR" sz="2000" dirty="0" smtClean="0">
                <a:solidFill>
                  <a:srgbClr val="FF0000"/>
                </a:solidFill>
              </a:rPr>
              <a:t>&lt;Τ&gt;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l-GR" sz="2000" dirty="0" smtClean="0">
                <a:solidFill>
                  <a:schemeClr val="tx1"/>
                </a:solidFill>
              </a:rPr>
              <a:t>της </a:t>
            </a:r>
            <a:r>
              <a:rPr lang="en-US" sz="2000" dirty="0" smtClean="0">
                <a:solidFill>
                  <a:schemeClr val="tx1"/>
                </a:solidFill>
              </a:rPr>
              <a:t>Java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To </a:t>
            </a:r>
            <a:r>
              <a:rPr lang="en-US" sz="2000" dirty="0" smtClean="0">
                <a:solidFill>
                  <a:srgbClr val="FF0000"/>
                </a:solidFill>
              </a:rPr>
              <a:t>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l-GR" sz="2000" dirty="0" smtClean="0">
                <a:solidFill>
                  <a:schemeClr val="tx1"/>
                </a:solidFill>
              </a:rPr>
              <a:t>είναι ο τύπος με τον οποίο μπορούμε να συγκρίνουμε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54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292080" y="4725144"/>
            <a:ext cx="432048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Γενικευμένες κλάσεις με περιορισμούς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76800"/>
          </a:xfrm>
        </p:spPr>
        <p:txBody>
          <a:bodyPr/>
          <a:lstStyle/>
          <a:p>
            <a:r>
              <a:rPr lang="el-GR" dirty="0" smtClean="0"/>
              <a:t>Μπορούμε να περιορίσουμε τον παραμετρικό τύπο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κληρονομεί</a:t>
            </a:r>
            <a:r>
              <a:rPr lang="el-GR" dirty="0" smtClean="0"/>
              <a:t> οποιαδήποτε </a:t>
            </a:r>
            <a:r>
              <a:rPr lang="el-GR" dirty="0" smtClean="0">
                <a:solidFill>
                  <a:srgbClr val="0070C0"/>
                </a:solidFill>
              </a:rPr>
              <a:t>κλάση</a:t>
            </a:r>
            <a:r>
              <a:rPr lang="el-GR" dirty="0" smtClean="0"/>
              <a:t>, ή οποιοδήποτε </a:t>
            </a:r>
            <a:r>
              <a:rPr lang="en-US" dirty="0" smtClean="0">
                <a:solidFill>
                  <a:srgbClr val="0070C0"/>
                </a:solidFill>
              </a:rPr>
              <a:t>interface</a:t>
            </a:r>
            <a:r>
              <a:rPr lang="en-US" dirty="0" smtClean="0"/>
              <a:t> </a:t>
            </a:r>
            <a:r>
              <a:rPr lang="el-GR" dirty="0" smtClean="0"/>
              <a:t>ή συνδυασμό από τα παραπάνω</a:t>
            </a:r>
            <a:r>
              <a:rPr lang="en-US" dirty="0" smtClean="0"/>
              <a:t>.</a:t>
            </a:r>
          </a:p>
          <a:p>
            <a:pPr lvl="1"/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SomeClass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274320" lvl="1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    &lt;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extends 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&gt; { … }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SomeClass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274320" lvl="1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extends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 &amp; Comparable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T&gt;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&gt; </a:t>
            </a:r>
          </a:p>
          <a:p>
            <a:pPr marL="27432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… }</a:t>
            </a:r>
          </a:p>
          <a:p>
            <a:pPr marL="274320" lvl="1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ular Callout 3"/>
          <p:cNvSpPr/>
          <p:nvPr/>
        </p:nvSpPr>
        <p:spPr>
          <a:xfrm>
            <a:off x="5724128" y="2996952"/>
            <a:ext cx="3096344" cy="756664"/>
          </a:xfrm>
          <a:prstGeom prst="wedgeRectCallout">
            <a:avLst>
              <a:gd name="adj1" fmla="val -70135"/>
              <a:gd name="adj2" fmla="val 676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/>
              <a:t>Δέχεται μόνο απογόνους της </a:t>
            </a:r>
            <a:r>
              <a:rPr lang="en-US" sz="2000" dirty="0" smtClean="0"/>
              <a:t>Employee</a:t>
            </a:r>
            <a:endParaRPr lang="en-US" sz="2000" dirty="0"/>
          </a:p>
        </p:txBody>
      </p:sp>
      <p:sp>
        <p:nvSpPr>
          <p:cNvPr id="6" name="Rectangular Callout 5"/>
          <p:cNvSpPr/>
          <p:nvPr/>
        </p:nvSpPr>
        <p:spPr>
          <a:xfrm>
            <a:off x="4572000" y="5661248"/>
            <a:ext cx="4248472" cy="936104"/>
          </a:xfrm>
          <a:prstGeom prst="wedgeRectCallout">
            <a:avLst>
              <a:gd name="adj1" fmla="val -73240"/>
              <a:gd name="adj2" fmla="val -1048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/>
              <a:t>Δέχεται μόνο απογόνους της </a:t>
            </a:r>
            <a:r>
              <a:rPr lang="en-US" sz="2000" dirty="0" smtClean="0"/>
              <a:t>Employee </a:t>
            </a:r>
            <a:r>
              <a:rPr lang="el-GR" sz="2000" dirty="0" smtClean="0"/>
              <a:t>που υλοποιούν το </a:t>
            </a:r>
            <a:r>
              <a:rPr lang="en-US" sz="2000" dirty="0" smtClean="0"/>
              <a:t>interface Comparable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5661248"/>
            <a:ext cx="3923928" cy="107721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Μπορούμε να έχουμε πολλά διαφορετικά </a:t>
            </a:r>
            <a:r>
              <a:rPr lang="en-US" sz="1600" dirty="0" smtClean="0"/>
              <a:t>interfaces</a:t>
            </a:r>
            <a:r>
              <a:rPr lang="el-GR" sz="1600" dirty="0" smtClean="0"/>
              <a:t> στους περιορισμούς</a:t>
            </a:r>
            <a:r>
              <a:rPr lang="en-US" sz="1600" dirty="0" smtClean="0"/>
              <a:t>, </a:t>
            </a:r>
            <a:r>
              <a:rPr lang="el-GR" sz="1600" dirty="0" smtClean="0"/>
              <a:t>αλλά μόνο μία κλάση και αυτή θα πρέπει να προηγείται στον ορισμό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8282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Γενικευμένες κλάσεις και κληρονομικότητα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76536"/>
            <a:ext cx="8507288" cy="4876800"/>
          </a:xfrm>
        </p:spPr>
        <p:txBody>
          <a:bodyPr/>
          <a:lstStyle/>
          <a:p>
            <a:r>
              <a:rPr lang="el-GR" dirty="0" smtClean="0"/>
              <a:t>Μια </a:t>
            </a:r>
            <a:r>
              <a:rPr lang="el-GR" dirty="0" smtClean="0">
                <a:solidFill>
                  <a:srgbClr val="0070C0"/>
                </a:solidFill>
              </a:rPr>
              <a:t>γενικευμένη κλάση </a:t>
            </a:r>
            <a:r>
              <a:rPr lang="el-GR" dirty="0" smtClean="0"/>
              <a:t>μπορεί να έχει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απογόνους</a:t>
            </a:r>
            <a:r>
              <a:rPr lang="el-GR" dirty="0" smtClean="0"/>
              <a:t> άλλες </a:t>
            </a:r>
            <a:r>
              <a:rPr lang="el-GR" dirty="0" smtClean="0">
                <a:solidFill>
                  <a:srgbClr val="0070C0"/>
                </a:solidFill>
              </a:rPr>
              <a:t>γενικευμένες κλάσεις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Οι απόγονοι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κληρονομούν</a:t>
            </a:r>
            <a:r>
              <a:rPr lang="el-GR" dirty="0" smtClean="0"/>
              <a:t> και τον </a:t>
            </a:r>
            <a:r>
              <a:rPr lang="el-GR" dirty="0" smtClean="0">
                <a:solidFill>
                  <a:srgbClr val="0070C0"/>
                </a:solidFill>
              </a:rPr>
              <a:t>τύπο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>
                <a:solidFill>
                  <a:srgbClr val="0070C0"/>
                </a:solidFill>
              </a:rPr>
              <a:t>.</a:t>
            </a:r>
            <a:endParaRPr lang="el-GR" dirty="0">
              <a:solidFill>
                <a:srgbClr val="0070C0"/>
              </a:solidFill>
            </a:endParaRPr>
          </a:p>
          <a:p>
            <a:pPr lvl="1"/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OrderedPair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&lt;T&gt; extends Pair&lt;T&gt;  { … }</a:t>
            </a:r>
          </a:p>
          <a:p>
            <a:pPr lvl="1"/>
            <a:endParaRPr lang="en-US" dirty="0"/>
          </a:p>
          <a:p>
            <a:r>
              <a:rPr lang="el-GR" dirty="0" smtClean="0">
                <a:solidFill>
                  <a:srgbClr val="FF0000"/>
                </a:solidFill>
              </a:rPr>
              <a:t>Δεν</a:t>
            </a:r>
            <a:r>
              <a:rPr lang="el-GR" dirty="0" smtClean="0"/>
              <a:t> ορίζεται κληρονομικότητα ως προς τον παραμετρικό τύπο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</a:p>
          <a:p>
            <a:pPr lvl="1"/>
            <a:r>
              <a:rPr lang="el-GR" dirty="0" smtClean="0"/>
              <a:t>Δεν υπάρχει </a:t>
            </a:r>
            <a:r>
              <a:rPr lang="el-GR" dirty="0" smtClean="0">
                <a:solidFill>
                  <a:srgbClr val="FF0000"/>
                </a:solidFill>
              </a:rPr>
              <a:t>καμία σχέση </a:t>
            </a:r>
            <a:r>
              <a:rPr lang="el-GR" dirty="0" smtClean="0"/>
              <a:t>μεταξύ των κλάσεων 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Pair&lt;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l-GR" dirty="0" smtClean="0"/>
              <a:t>και 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Pair&lt;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833741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Wildcard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Αν θέλουμε να ορίσουμε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γενικό παραμετρικό τύπο</a:t>
            </a:r>
            <a:r>
              <a:rPr lang="el-GR" dirty="0" smtClean="0"/>
              <a:t> χρησιμοποιούμε την </a:t>
            </a:r>
            <a:r>
              <a:rPr lang="el-GR" dirty="0" smtClean="0">
                <a:solidFill>
                  <a:srgbClr val="FF0000"/>
                </a:solidFill>
              </a:rPr>
              <a:t>παράμετρο μπαλαντέρ ?</a:t>
            </a:r>
            <a:r>
              <a:rPr lang="el-GR" dirty="0" smtClean="0"/>
              <a:t>, η οποία αναπαριστά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οποιοδήποτε τύπο </a:t>
            </a:r>
            <a:r>
              <a:rPr lang="el-GR" dirty="0" smtClean="0">
                <a:solidFill>
                  <a:srgbClr val="0070C0"/>
                </a:solidFill>
              </a:rPr>
              <a:t>Τ</a:t>
            </a:r>
            <a:r>
              <a:rPr lang="el-GR" dirty="0" smtClean="0"/>
              <a:t>.</a:t>
            </a:r>
            <a:endParaRPr lang="en-US" dirty="0" smtClean="0"/>
          </a:p>
          <a:p>
            <a:pPr lvl="1"/>
            <a:r>
              <a:rPr lang="el-GR" dirty="0" smtClean="0"/>
              <a:t>Προσέξτε ότι αυτό είναι κατά τη </a:t>
            </a:r>
            <a:r>
              <a:rPr lang="el-GR" dirty="0" smtClean="0">
                <a:solidFill>
                  <a:srgbClr val="FF0000"/>
                </a:solidFill>
              </a:rPr>
              <a:t>χρήση </a:t>
            </a:r>
            <a:r>
              <a:rPr lang="el-GR" dirty="0" smtClean="0"/>
              <a:t>της γενικευμένης κλάσης</a:t>
            </a:r>
          </a:p>
          <a:p>
            <a:endParaRPr lang="el-GR" dirty="0"/>
          </a:p>
          <a:p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someMethod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Pair&lt;?&gt;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){ … }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l-GR" dirty="0" smtClean="0"/>
              <a:t>Με αυτή τη δήλωση ορίζουμε μία μέθοδο που παίρνει σαν όρισμα ένα αντικείμενο </a:t>
            </a:r>
            <a:r>
              <a:rPr lang="en-US" dirty="0" smtClean="0"/>
              <a:t>Pair </a:t>
            </a:r>
            <a:r>
              <a:rPr lang="el-GR" dirty="0" smtClean="0"/>
              <a:t>με τύπο Τ οτιδήποτε.</a:t>
            </a:r>
          </a:p>
          <a:p>
            <a:pPr lvl="1"/>
            <a:endParaRPr lang="en-US" dirty="0" smtClean="0"/>
          </a:p>
          <a:p>
            <a:r>
              <a:rPr lang="el-GR" dirty="0" smtClean="0"/>
              <a:t>Μπορούμε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περιοριστούμε</a:t>
            </a:r>
            <a:r>
              <a:rPr lang="el-GR" dirty="0" smtClean="0"/>
              <a:t> σε ένα τύπο που είναι απόγονος της </a:t>
            </a:r>
            <a:r>
              <a:rPr lang="en-US" dirty="0" smtClean="0"/>
              <a:t>Employee.</a:t>
            </a:r>
          </a:p>
          <a:p>
            <a:endParaRPr lang="en-US" dirty="0"/>
          </a:p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someMethod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                 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Pair&lt;? extends Employee&gt;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){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… }</a:t>
            </a:r>
            <a:endParaRPr lang="el-GR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50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7504" y="5229200"/>
            <a:ext cx="1944216" cy="12208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87925" y="5249719"/>
            <a:ext cx="12234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hours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wageRate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07504" y="587983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82696" y="4763484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HourlyEmployee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92406" y="5229199"/>
            <a:ext cx="1944216" cy="9414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548190" y="5247352"/>
            <a:ext cx="1531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annualSalary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2492406" y="5589239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379649" y="4763484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SalariedEmployee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stCxn id="13" idx="0"/>
            <a:endCxn id="37" idx="2"/>
          </p:cNvCxnSpPr>
          <p:nvPr/>
        </p:nvCxnSpPr>
        <p:spPr>
          <a:xfrm flipV="1">
            <a:off x="1121415" y="3889667"/>
            <a:ext cx="882457" cy="87381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7" idx="0"/>
            <a:endCxn id="37" idx="2"/>
          </p:cNvCxnSpPr>
          <p:nvPr/>
        </p:nvCxnSpPr>
        <p:spPr>
          <a:xfrm flipH="1" flipV="1">
            <a:off x="2003872" y="3889667"/>
            <a:ext cx="1404264" cy="87381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031764" y="1780382"/>
            <a:ext cx="1944216" cy="21092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206217" y="1826929"/>
            <a:ext cx="159530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name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hiringDate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getName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getHiringDate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l-GR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sameSalary</a:t>
            </a:r>
            <a:endParaRPr lang="el-GR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getPay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1764" y="2473031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Αφηρημένες κλάσεις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312852" y="1430622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35113" y="4486485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Μια</a:t>
            </a:r>
            <a:r>
              <a:rPr lang="el-GR" dirty="0" smtClean="0">
                <a:solidFill>
                  <a:srgbClr val="FF0000"/>
                </a:solidFill>
              </a:rPr>
              <a:t> αφηρημένη μέθοδος </a:t>
            </a:r>
            <a:r>
              <a:rPr lang="el-GR" dirty="0" smtClean="0"/>
              <a:t>μπορεί να χρησιμοποιηθεί μέσα στις </a:t>
            </a:r>
            <a:r>
              <a:rPr lang="el-GR" dirty="0" err="1" smtClean="0"/>
              <a:t>ενυπόστατες</a:t>
            </a:r>
            <a:r>
              <a:rPr lang="el-GR" dirty="0" smtClean="0"/>
              <a:t> μεθόδους της αφηρημένης κλάσης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3848" y="2087192"/>
            <a:ext cx="5836854" cy="2031325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sameSalary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(Employee other)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if(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this.getPay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==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other.getPay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true;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return false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85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7504" y="5229200"/>
            <a:ext cx="1944216" cy="12208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87925" y="5249719"/>
            <a:ext cx="12234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hours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wageRate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07504" y="587983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82696" y="4763484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HourlyEmployee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92406" y="5229199"/>
            <a:ext cx="1944216" cy="9414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548190" y="5247352"/>
            <a:ext cx="1531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annualSalary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getPay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2492406" y="5589239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379649" y="4763484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SalariedEmployee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stCxn id="13" idx="0"/>
            <a:endCxn id="37" idx="2"/>
          </p:cNvCxnSpPr>
          <p:nvPr/>
        </p:nvCxnSpPr>
        <p:spPr>
          <a:xfrm flipV="1">
            <a:off x="1121415" y="3889667"/>
            <a:ext cx="882457" cy="87381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7" idx="0"/>
            <a:endCxn id="37" idx="2"/>
          </p:cNvCxnSpPr>
          <p:nvPr/>
        </p:nvCxnSpPr>
        <p:spPr>
          <a:xfrm flipH="1" flipV="1">
            <a:off x="2003872" y="3889667"/>
            <a:ext cx="1404264" cy="87381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031764" y="1780382"/>
            <a:ext cx="1944216" cy="21092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206217" y="1826929"/>
            <a:ext cx="159530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name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hiringDate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getName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getHiringDate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l-GR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sameSalary</a:t>
            </a:r>
            <a:endParaRPr lang="el-GR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getPay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1764" y="2473031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312852" y="1430622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Employee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48064" y="4092172"/>
            <a:ext cx="37444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Ένα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interface </a:t>
            </a:r>
            <a:r>
              <a:rPr lang="el-GR" dirty="0" smtClean="0"/>
              <a:t>ορίζει μια βασική λειτουργικότητα </a:t>
            </a:r>
            <a:r>
              <a:rPr lang="en-US" dirty="0" smtClean="0"/>
              <a:t>(</a:t>
            </a:r>
            <a:r>
              <a:rPr lang="el-GR" dirty="0" smtClean="0"/>
              <a:t>μεθόδους).</a:t>
            </a:r>
          </a:p>
          <a:p>
            <a:endParaRPr lang="el-GR" dirty="0"/>
          </a:p>
          <a:p>
            <a:r>
              <a:rPr lang="el-GR" dirty="0" smtClean="0"/>
              <a:t>Μία κλάση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υλοποιεί </a:t>
            </a:r>
            <a:r>
              <a:rPr lang="el-GR" dirty="0" smtClean="0"/>
              <a:t>το </a:t>
            </a:r>
            <a:r>
              <a:rPr lang="en-US" dirty="0" smtClean="0"/>
              <a:t>interface</a:t>
            </a:r>
            <a:r>
              <a:rPr lang="el-GR" dirty="0" smtClean="0"/>
              <a:t>, δηλ. υλοποιεί τις μεθόδους του </a:t>
            </a:r>
            <a:r>
              <a:rPr lang="en-US" dirty="0" smtClean="0"/>
              <a:t>interface.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Μια κλάση μπορεί να υλοποιεί </a:t>
            </a:r>
            <a:r>
              <a:rPr lang="el-GR" dirty="0" smtClean="0">
                <a:solidFill>
                  <a:srgbClr val="0070C0"/>
                </a:solidFill>
              </a:rPr>
              <a:t>παραπάνω από ένα </a:t>
            </a:r>
            <a:r>
              <a:rPr lang="en-US" dirty="0" smtClean="0"/>
              <a:t>interfaces</a:t>
            </a:r>
            <a:endParaRPr lang="el-GR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776452" y="1629621"/>
            <a:ext cx="4367548" cy="203132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EmployeePay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double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getPay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abstract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 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EmployeePay</a:t>
            </a:r>
            <a:endParaRPr lang="el-GR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464514" y="969173"/>
            <a:ext cx="1944216" cy="574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868281" y="1071792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getPay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06301" y="604220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EmployeePay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3" name="Elbow Connector 22"/>
          <p:cNvCxnSpPr>
            <a:stCxn id="37" idx="3"/>
            <a:endCxn id="20" idx="2"/>
          </p:cNvCxnSpPr>
          <p:nvPr/>
        </p:nvCxnSpPr>
        <p:spPr>
          <a:xfrm flipV="1">
            <a:off x="2975980" y="1543743"/>
            <a:ext cx="1460642" cy="1291282"/>
          </a:xfrm>
          <a:prstGeom prst="bentConnector2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684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Βρείτε τα λάθη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Στο πρόγραμμα στην επόμενη διαφάνεια υπάρχουν διάφορα λάθη</a:t>
            </a:r>
          </a:p>
          <a:p>
            <a:pPr lvl="1"/>
            <a:r>
              <a:rPr lang="el-GR" dirty="0" smtClean="0"/>
              <a:t>Ποια είναι?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65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985" y="474373"/>
            <a:ext cx="4420007" cy="3818723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Vehicle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int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position = 0;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Vehicle(int pos){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position = pos;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abstract void move();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print()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("position = "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+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position);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7504" y="4320480"/>
            <a:ext cx="4392488" cy="2492896"/>
          </a:xfrm>
          <a:prstGeom prst="rect">
            <a:avLst/>
          </a:prstGeom>
          <a:ln w="28575">
            <a:solidFill>
              <a:srgbClr val="00B050"/>
            </a:solidFill>
            <a:prstDash val="dash"/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Example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Vehicle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V 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Vehicle[3];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V[0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Car(0,100);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V[1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Bike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V[2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Vehicle(0);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V[0].drive(); V[0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].print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V[1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].move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 V[1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].print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gas = V[0].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getGas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5301208"/>
            <a:ext cx="4392488" cy="1440160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Bike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Vehicle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move(){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position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469032"/>
            <a:ext cx="4392488" cy="4760168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Vehicle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 gas;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Car(int pos, int gas){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position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pos;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this.gas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gas;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drive(){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position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+= 10;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gas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-= 10;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getGas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return gas;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print(){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super.print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("gas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="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 gas);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7847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9069" y="6129300"/>
            <a:ext cx="3240360" cy="25202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184" y="5476540"/>
            <a:ext cx="3240360" cy="25202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7504" y="4320480"/>
            <a:ext cx="4392488" cy="2492896"/>
          </a:xfrm>
          <a:prstGeom prst="rect">
            <a:avLst/>
          </a:prstGeom>
          <a:ln w="28575">
            <a:solidFill>
              <a:srgbClr val="00B050"/>
            </a:solidFill>
            <a:prstDash val="dash"/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Example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Vehicle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V 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Vehicle[3];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V[0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Car(0,100);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V[1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Bike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V[2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Vehicle(0);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V[0].drive(); V[0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].print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V[1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].move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 V[1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].print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gas = V[0].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getGas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Rectangle 7"/>
          <p:cNvSpPr/>
          <p:nvPr/>
        </p:nvSpPr>
        <p:spPr>
          <a:xfrm>
            <a:off x="4642115" y="5967282"/>
            <a:ext cx="4464496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22424" y="1475782"/>
            <a:ext cx="4534611" cy="21602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0" y="2224200"/>
            <a:ext cx="4534611" cy="84475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6098" y="1224473"/>
            <a:ext cx="4534611" cy="99972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07504" y="908720"/>
            <a:ext cx="3240360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985" y="474373"/>
            <a:ext cx="4420007" cy="3818723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Vehicle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int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position = 0;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Vehicle(int pos){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position = pos;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abstract void move();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print()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("position = "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+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position);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5301208"/>
            <a:ext cx="4392488" cy="1440160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Bike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Vehicle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move(){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position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469032"/>
            <a:ext cx="4392488" cy="4760168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Vehicle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 gas;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Car(int pos, int gas){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position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pos;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this.gas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gas;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drive(){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position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+= 10;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gas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-= 10;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getGas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return gas;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print(){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super.print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("gas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="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 gas);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742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11018</TotalTime>
  <Words>1885</Words>
  <Application>Microsoft Office PowerPoint</Application>
  <PresentationFormat>On-screen Show (4:3)</PresentationFormat>
  <Paragraphs>778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Calibri</vt:lpstr>
      <vt:lpstr>Courier New</vt:lpstr>
      <vt:lpstr>Clarity</vt:lpstr>
      <vt:lpstr>ΤΕΧΝΙΚΕΣ Αντικειμενοστραφουσ προγραμματισμου</vt:lpstr>
      <vt:lpstr>Κληρονομικότητα</vt:lpstr>
      <vt:lpstr>Late Binding</vt:lpstr>
      <vt:lpstr>Αφηρημένες κλάσεις</vt:lpstr>
      <vt:lpstr>Αφηρημένες κλάσεις</vt:lpstr>
      <vt:lpstr>Interfaces</vt:lpstr>
      <vt:lpstr>Βρείτε τα λάθη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ΠΑΡΑΔΕΙΓΜΑ ΚΛΗΡΟΝΟΜΙΚΟΤΗΤΑΣ</vt:lpstr>
      <vt:lpstr>Παράδειγμα κληρονομικότητας</vt:lpstr>
      <vt:lpstr>PowerPoint Presentation</vt:lpstr>
      <vt:lpstr>PowerPoint Presentation</vt:lpstr>
      <vt:lpstr>PowerPoint Presentation</vt:lpstr>
      <vt:lpstr>PowerPoint Presentation</vt:lpstr>
      <vt:lpstr>ΓΕΝΙΚΕΥΜΕΝΕΣ ΚΛΑΣΕΙΣ</vt:lpstr>
      <vt:lpstr>Stack</vt:lpstr>
      <vt:lpstr>PowerPoint Presentation</vt:lpstr>
      <vt:lpstr>PowerPoint Presentation</vt:lpstr>
      <vt:lpstr>Stack</vt:lpstr>
      <vt:lpstr>PowerPoint Presentation</vt:lpstr>
      <vt:lpstr>PowerPoint Presentation</vt:lpstr>
      <vt:lpstr>Stack</vt:lpstr>
      <vt:lpstr>PowerPoint Presentation</vt:lpstr>
      <vt:lpstr>PowerPoint Presentation</vt:lpstr>
      <vt:lpstr>PowerPoint Presentation</vt:lpstr>
      <vt:lpstr>Γενικευμένες (Generic) κλάσεις</vt:lpstr>
      <vt:lpstr>Ένα πολύ απλό παράδειγμα</vt:lpstr>
      <vt:lpstr>Γενικευμένη Στοίβα</vt:lpstr>
      <vt:lpstr>PowerPoint Presentation</vt:lpstr>
      <vt:lpstr>PowerPoint Presentation</vt:lpstr>
      <vt:lpstr>PowerPoint Presentation</vt:lpstr>
      <vt:lpstr>Πολλαπλές παράμετροι</vt:lpstr>
      <vt:lpstr>Παγίδες</vt:lpstr>
      <vt:lpstr>Γενικευμένες κλάσεις με περιορισμούς</vt:lpstr>
      <vt:lpstr>Γενικευμένες κλάσεις με περιορισμούς</vt:lpstr>
      <vt:lpstr>Γενικευμένες κλάσεις με περιορισμούς</vt:lpstr>
      <vt:lpstr>Γενικευμένες κλάσεις με περιορισμούς</vt:lpstr>
      <vt:lpstr>Γενικευμένες κλάσεις και κληρονομικότητα</vt:lpstr>
      <vt:lpstr>Wildcard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ΤΕΧΝΙΚΕΣ Αντικειμενοστραφουσ προγραμματισμου</dc:title>
  <dc:creator>tsap</dc:creator>
  <cp:lastModifiedBy>Panayiotis Tsaparas</cp:lastModifiedBy>
  <cp:revision>543</cp:revision>
  <dcterms:created xsi:type="dcterms:W3CDTF">2013-02-10T16:19:38Z</dcterms:created>
  <dcterms:modified xsi:type="dcterms:W3CDTF">2018-05-10T08:53:19Z</dcterms:modified>
</cp:coreProperties>
</file>