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7" r:id="rId2"/>
    <p:sldId id="363" r:id="rId3"/>
    <p:sldId id="364" r:id="rId4"/>
    <p:sldId id="385" r:id="rId5"/>
    <p:sldId id="365" r:id="rId6"/>
    <p:sldId id="294" r:id="rId7"/>
    <p:sldId id="258" r:id="rId8"/>
    <p:sldId id="259" r:id="rId9"/>
    <p:sldId id="260" r:id="rId10"/>
    <p:sldId id="261" r:id="rId11"/>
    <p:sldId id="293" r:id="rId12"/>
    <p:sldId id="262" r:id="rId13"/>
    <p:sldId id="338" r:id="rId14"/>
    <p:sldId id="263" r:id="rId15"/>
    <p:sldId id="296" r:id="rId16"/>
    <p:sldId id="386" r:id="rId17"/>
    <p:sldId id="297" r:id="rId18"/>
    <p:sldId id="313" r:id="rId19"/>
    <p:sldId id="360" r:id="rId20"/>
    <p:sldId id="361" r:id="rId21"/>
    <p:sldId id="298" r:id="rId22"/>
    <p:sldId id="301" r:id="rId23"/>
    <p:sldId id="302" r:id="rId24"/>
    <p:sldId id="303" r:id="rId25"/>
    <p:sldId id="305" r:id="rId26"/>
    <p:sldId id="306" r:id="rId27"/>
    <p:sldId id="307" r:id="rId28"/>
    <p:sldId id="308" r:id="rId29"/>
    <p:sldId id="309" r:id="rId30"/>
    <p:sldId id="304" r:id="rId31"/>
    <p:sldId id="310" r:id="rId32"/>
    <p:sldId id="311" r:id="rId33"/>
    <p:sldId id="312" r:id="rId34"/>
    <p:sldId id="362" r:id="rId35"/>
    <p:sldId id="366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94660"/>
  </p:normalViewPr>
  <p:slideViewPr>
    <p:cSldViewPr>
      <p:cViewPr varScale="1">
        <p:scale>
          <a:sx n="65" d="100"/>
          <a:sy n="65" d="100"/>
        </p:scale>
        <p:origin x="130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2/25/2018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2/25/2018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java.com/en/download/help/windows_manual_download.xml" TargetMode="External"/><Relationship Id="rId2" Type="http://schemas.openxmlformats.org/officeDocument/2006/relationships/hyperlink" Target="https://www.java.com/en/download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Εισαγωγή στη </a:t>
            </a:r>
            <a:r>
              <a:rPr lang="en-US" dirty="0" smtClean="0"/>
              <a:t>Java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Oval 3"/>
          <p:cNvSpPr>
            <a:spLocks noChangeArrowheads="1"/>
          </p:cNvSpPr>
          <p:nvPr/>
        </p:nvSpPr>
        <p:spPr bwMode="ltGray">
          <a:xfrm>
            <a:off x="827089" y="1700215"/>
            <a:ext cx="1441450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X.java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ltGray">
          <a:xfrm>
            <a:off x="828676" y="2924177"/>
            <a:ext cx="1439863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javac</a:t>
            </a:r>
          </a:p>
        </p:txBody>
      </p:sp>
      <p:sp>
        <p:nvSpPr>
          <p:cNvPr id="48133" name="Oval 5"/>
          <p:cNvSpPr>
            <a:spLocks noChangeArrowheads="1"/>
          </p:cNvSpPr>
          <p:nvPr/>
        </p:nvSpPr>
        <p:spPr bwMode="ltGray">
          <a:xfrm>
            <a:off x="827089" y="4076702"/>
            <a:ext cx="1584325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X.class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ltGray">
          <a:xfrm>
            <a:off x="2392364" y="3011488"/>
            <a:ext cx="10567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dirty="0">
                <a:latin typeface="+mn-lt"/>
              </a:rPr>
              <a:t>compiler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ltGray">
          <a:xfrm>
            <a:off x="4500564" y="1700215"/>
            <a:ext cx="3240087" cy="3024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ltGray">
          <a:xfrm>
            <a:off x="4500563" y="1066800"/>
            <a:ext cx="30017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dirty="0" smtClean="0">
                <a:latin typeface="+mn-lt"/>
              </a:rPr>
              <a:t>Java Virtual Machine (JVM)</a:t>
            </a:r>
            <a:endParaRPr lang="en-US" dirty="0">
              <a:latin typeface="+mn-lt"/>
            </a:endParaRP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ltGray">
          <a:xfrm>
            <a:off x="5003801" y="1916113"/>
            <a:ext cx="1655763" cy="5762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class loader</a:t>
            </a:r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ltGray">
          <a:xfrm>
            <a:off x="5003801" y="2636840"/>
            <a:ext cx="1655763" cy="5746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bytecode </a:t>
            </a:r>
          </a:p>
          <a:p>
            <a:pPr algn="ctr" eaLnBrk="0" hangingPunct="0"/>
            <a:r>
              <a:rPr lang="en-US"/>
              <a:t>verifier</a:t>
            </a: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ltGray">
          <a:xfrm>
            <a:off x="5003801" y="3355977"/>
            <a:ext cx="1655763" cy="5746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FF0000"/>
                </a:solidFill>
              </a:rPr>
              <a:t>interpreter</a:t>
            </a:r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ltGray">
          <a:xfrm>
            <a:off x="5003801" y="4078290"/>
            <a:ext cx="1655763" cy="5746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runtime </a:t>
            </a:r>
          </a:p>
          <a:p>
            <a:pPr algn="ctr" eaLnBrk="0" hangingPunct="0"/>
            <a:r>
              <a:rPr lang="en-US"/>
              <a:t>support</a:t>
            </a: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ltGray">
          <a:xfrm>
            <a:off x="4500564" y="4797427"/>
            <a:ext cx="3240087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Operating System</a:t>
            </a:r>
          </a:p>
        </p:txBody>
      </p:sp>
      <p:cxnSp>
        <p:nvCxnSpPr>
          <p:cNvPr id="48142" name="AutoShape 14"/>
          <p:cNvCxnSpPr>
            <a:cxnSpLocks noChangeShapeType="1"/>
            <a:stCxn id="48131" idx="6"/>
            <a:endCxn id="48132" idx="0"/>
          </p:cNvCxnSpPr>
          <p:nvPr/>
        </p:nvCxnSpPr>
        <p:spPr bwMode="ltGray">
          <a:xfrm flipH="1">
            <a:off x="1549400" y="2060575"/>
            <a:ext cx="719138" cy="863600"/>
          </a:xfrm>
          <a:prstGeom prst="curvedConnector4">
            <a:avLst>
              <a:gd name="adj1" fmla="val -31787"/>
              <a:gd name="adj2" fmla="val 7077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3" name="AutoShape 15"/>
          <p:cNvCxnSpPr>
            <a:cxnSpLocks noChangeShapeType="1"/>
            <a:stCxn id="48132" idx="3"/>
            <a:endCxn id="48133" idx="0"/>
          </p:cNvCxnSpPr>
          <p:nvPr/>
        </p:nvCxnSpPr>
        <p:spPr bwMode="ltGray">
          <a:xfrm flipH="1">
            <a:off x="1619251" y="3213100"/>
            <a:ext cx="649288" cy="863600"/>
          </a:xfrm>
          <a:prstGeom prst="curvedConnector4">
            <a:avLst>
              <a:gd name="adj1" fmla="val -35208"/>
              <a:gd name="adj2" fmla="val 6654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4" name="AutoShape 16"/>
          <p:cNvCxnSpPr>
            <a:cxnSpLocks noChangeShapeType="1"/>
            <a:stCxn id="48133" idx="6"/>
            <a:endCxn id="48137" idx="0"/>
          </p:cNvCxnSpPr>
          <p:nvPr/>
        </p:nvCxnSpPr>
        <p:spPr bwMode="ltGray">
          <a:xfrm flipV="1">
            <a:off x="2411414" y="1916113"/>
            <a:ext cx="3421062" cy="2520950"/>
          </a:xfrm>
          <a:prstGeom prst="curvedConnector4">
            <a:avLst>
              <a:gd name="adj1" fmla="val 37866"/>
              <a:gd name="adj2" fmla="val 1090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5" name="AutoShape 17"/>
          <p:cNvCxnSpPr>
            <a:cxnSpLocks noChangeShapeType="1"/>
            <a:stCxn id="48137" idx="2"/>
            <a:endCxn id="48138" idx="3"/>
          </p:cNvCxnSpPr>
          <p:nvPr/>
        </p:nvCxnSpPr>
        <p:spPr bwMode="ltGray">
          <a:xfrm rot="16200000" flipH="1">
            <a:off x="6030119" y="2294731"/>
            <a:ext cx="431800" cy="827088"/>
          </a:xfrm>
          <a:prstGeom prst="curvedConnector4">
            <a:avLst>
              <a:gd name="adj1" fmla="val 16546"/>
              <a:gd name="adj2" fmla="val 12763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6" name="AutoShape 18"/>
          <p:cNvCxnSpPr>
            <a:cxnSpLocks noChangeShapeType="1"/>
            <a:stCxn id="48138" idx="2"/>
            <a:endCxn id="48139" idx="3"/>
          </p:cNvCxnSpPr>
          <p:nvPr/>
        </p:nvCxnSpPr>
        <p:spPr bwMode="ltGray">
          <a:xfrm rot="16200000" flipH="1">
            <a:off x="6030119" y="3013869"/>
            <a:ext cx="431800" cy="827088"/>
          </a:xfrm>
          <a:prstGeom prst="curvedConnector4">
            <a:avLst>
              <a:gd name="adj1" fmla="val 16546"/>
              <a:gd name="adj2" fmla="val 12763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7" name="AutoShape 19"/>
          <p:cNvCxnSpPr>
            <a:cxnSpLocks noChangeShapeType="1"/>
            <a:stCxn id="48139" idx="2"/>
            <a:endCxn id="48140" idx="3"/>
          </p:cNvCxnSpPr>
          <p:nvPr/>
        </p:nvCxnSpPr>
        <p:spPr bwMode="ltGray">
          <a:xfrm rot="16200000" flipH="1">
            <a:off x="6028532" y="3734594"/>
            <a:ext cx="434975" cy="827088"/>
          </a:xfrm>
          <a:prstGeom prst="curvedConnector4">
            <a:avLst>
              <a:gd name="adj1" fmla="val 16787"/>
              <a:gd name="adj2" fmla="val 12763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48" name="Text Box 20"/>
          <p:cNvSpPr txBox="1">
            <a:spLocks noChangeArrowheads="1"/>
          </p:cNvSpPr>
          <p:nvPr/>
        </p:nvSpPr>
        <p:spPr bwMode="ltGray">
          <a:xfrm>
            <a:off x="3334545" y="4017962"/>
            <a:ext cx="8258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dirty="0">
                <a:latin typeface="+mn-lt"/>
              </a:rPr>
              <a:t>java X</a:t>
            </a:r>
            <a:endParaRPr lang="el-GR" dirty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68538" y="1716088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Source code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7393" y="4900612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bytecode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43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904093"/>
            <a:ext cx="4513262" cy="4421188"/>
          </a:xfrm>
        </p:spPr>
        <p:txBody>
          <a:bodyPr/>
          <a:lstStyle/>
          <a:p>
            <a:r>
              <a:rPr lang="en-AU" dirty="0">
                <a:solidFill>
                  <a:schemeClr val="accent6">
                    <a:lumMod val="75000"/>
                  </a:schemeClr>
                </a:solidFill>
              </a:rPr>
              <a:t>Just in Time </a:t>
            </a:r>
            <a:r>
              <a:rPr lang="en-AU" dirty="0"/>
              <a:t>(</a:t>
            </a:r>
            <a:r>
              <a:rPr lang="en-AU" dirty="0">
                <a:solidFill>
                  <a:srgbClr val="0070C0"/>
                </a:solidFill>
              </a:rPr>
              <a:t>JIT</a:t>
            </a:r>
            <a:r>
              <a:rPr lang="en-AU" dirty="0"/>
              <a:t>) </a:t>
            </a:r>
            <a:r>
              <a:rPr lang="en-AU" dirty="0">
                <a:solidFill>
                  <a:schemeClr val="accent6">
                    <a:lumMod val="75000"/>
                  </a:schemeClr>
                </a:solidFill>
              </a:rPr>
              <a:t>code </a:t>
            </a:r>
            <a:r>
              <a:rPr lang="en-AU" dirty="0" smtClean="0">
                <a:solidFill>
                  <a:schemeClr val="accent6">
                    <a:lumMod val="75000"/>
                  </a:schemeClr>
                </a:solidFill>
              </a:rPr>
              <a:t>generator (compiler)</a:t>
            </a:r>
            <a:r>
              <a:rPr lang="en-AU" dirty="0" smtClean="0"/>
              <a:t> </a:t>
            </a:r>
            <a:r>
              <a:rPr lang="el-GR" dirty="0" smtClean="0"/>
              <a:t>βελτιώνει την απόδοση των </a:t>
            </a:r>
            <a:r>
              <a:rPr lang="en-AU" dirty="0" smtClean="0"/>
              <a:t>Java </a:t>
            </a:r>
            <a:r>
              <a:rPr lang="en-AU" dirty="0"/>
              <a:t>Applications </a:t>
            </a:r>
            <a:r>
              <a:rPr lang="el-GR" dirty="0" smtClean="0"/>
              <a:t>μεταφράζοντας (</a:t>
            </a:r>
            <a:r>
              <a:rPr lang="en-US" dirty="0" smtClean="0"/>
              <a:t>compiling)</a:t>
            </a:r>
            <a:r>
              <a:rPr lang="en-AU" dirty="0" smtClean="0"/>
              <a:t> </a:t>
            </a:r>
            <a:r>
              <a:rPr lang="en-AU" dirty="0" err="1"/>
              <a:t>bytecode</a:t>
            </a:r>
            <a:r>
              <a:rPr lang="en-AU" dirty="0"/>
              <a:t> </a:t>
            </a:r>
            <a:r>
              <a:rPr lang="el-GR" dirty="0" smtClean="0"/>
              <a:t>σε </a:t>
            </a:r>
            <a:r>
              <a:rPr lang="en-AU" dirty="0" smtClean="0"/>
              <a:t>machine </a:t>
            </a:r>
            <a:r>
              <a:rPr lang="en-AU" dirty="0"/>
              <a:t>code </a:t>
            </a:r>
            <a:r>
              <a:rPr lang="el-GR" dirty="0" smtClean="0">
                <a:solidFill>
                  <a:srgbClr val="0070C0"/>
                </a:solidFill>
              </a:rPr>
              <a:t>πριν ή κατά τη διάρκεια της εκτέλεσης</a:t>
            </a:r>
            <a:endParaRPr lang="en-AU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18" name="Rectangle 3074"/>
          <p:cNvSpPr>
            <a:spLocks noChangeArrowheads="1"/>
          </p:cNvSpPr>
          <p:nvPr/>
        </p:nvSpPr>
        <p:spPr bwMode="auto">
          <a:xfrm>
            <a:off x="5837238" y="3441702"/>
            <a:ext cx="3181350" cy="1736725"/>
          </a:xfrm>
          <a:prstGeom prst="rect">
            <a:avLst/>
          </a:prstGeom>
          <a:solidFill>
            <a:srgbClr val="FF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prstDash val="dash"/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19" name="Oval 3077"/>
          <p:cNvSpPr>
            <a:spLocks noChangeArrowheads="1"/>
          </p:cNvSpPr>
          <p:nvPr/>
        </p:nvSpPr>
        <p:spPr bwMode="auto">
          <a:xfrm>
            <a:off x="4465638" y="1166812"/>
            <a:ext cx="1919288" cy="744538"/>
          </a:xfrm>
          <a:prstGeom prst="ellipse">
            <a:avLst/>
          </a:prstGeom>
          <a:solidFill>
            <a:srgbClr val="EAEC5E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Java source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code</a:t>
            </a:r>
          </a:p>
        </p:txBody>
      </p:sp>
      <p:sp>
        <p:nvSpPr>
          <p:cNvPr id="20" name="Oval 3078"/>
          <p:cNvSpPr>
            <a:spLocks noChangeArrowheads="1"/>
          </p:cNvSpPr>
          <p:nvPr/>
        </p:nvSpPr>
        <p:spPr bwMode="auto">
          <a:xfrm>
            <a:off x="6859588" y="5588000"/>
            <a:ext cx="1365250" cy="825500"/>
          </a:xfrm>
          <a:prstGeom prst="ellipse">
            <a:avLst/>
          </a:prstGeom>
          <a:solidFill>
            <a:srgbClr val="73FFFF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Machine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code</a:t>
            </a:r>
          </a:p>
        </p:txBody>
      </p:sp>
      <p:sp>
        <p:nvSpPr>
          <p:cNvPr id="21" name="Oval 3079"/>
          <p:cNvSpPr>
            <a:spLocks noChangeArrowheads="1"/>
          </p:cNvSpPr>
          <p:nvPr/>
        </p:nvSpPr>
        <p:spPr bwMode="auto">
          <a:xfrm>
            <a:off x="6573838" y="2233614"/>
            <a:ext cx="1804988" cy="823913"/>
          </a:xfrm>
          <a:prstGeom prst="ellipse">
            <a:avLst/>
          </a:prstGeom>
          <a:solidFill>
            <a:srgbClr val="FFCCFF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Java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bytecode</a:t>
            </a:r>
          </a:p>
        </p:txBody>
      </p:sp>
      <p:sp>
        <p:nvSpPr>
          <p:cNvPr id="22" name="Rectangle 3080"/>
          <p:cNvSpPr>
            <a:spLocks noChangeArrowheads="1"/>
          </p:cNvSpPr>
          <p:nvPr/>
        </p:nvSpPr>
        <p:spPr bwMode="auto">
          <a:xfrm>
            <a:off x="6046789" y="3479802"/>
            <a:ext cx="1228725" cy="9302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Java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interpreter</a:t>
            </a:r>
          </a:p>
        </p:txBody>
      </p:sp>
      <p:sp>
        <p:nvSpPr>
          <p:cNvPr id="23" name="Rectangle 3081"/>
          <p:cNvSpPr>
            <a:spLocks noChangeArrowheads="1"/>
          </p:cNvSpPr>
          <p:nvPr/>
        </p:nvSpPr>
        <p:spPr bwMode="auto">
          <a:xfrm>
            <a:off x="7542214" y="3479802"/>
            <a:ext cx="1336675" cy="9302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Just in Time</a:t>
            </a: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굴림" pitchFamily="34" charset="-127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  <a:t>Code</a:t>
            </a:r>
            <a:b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</a:b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  <a:t>Generator</a:t>
            </a:r>
          </a:p>
        </p:txBody>
      </p:sp>
      <p:sp>
        <p:nvSpPr>
          <p:cNvPr id="24" name="Rectangle 3082"/>
          <p:cNvSpPr>
            <a:spLocks noChangeArrowheads="1"/>
          </p:cNvSpPr>
          <p:nvPr/>
        </p:nvSpPr>
        <p:spPr bwMode="auto">
          <a:xfrm>
            <a:off x="4818064" y="2233614"/>
            <a:ext cx="1228725" cy="930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Java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compiler</a:t>
            </a:r>
          </a:p>
        </p:txBody>
      </p:sp>
      <p:sp>
        <p:nvSpPr>
          <p:cNvPr id="25" name="Line 3083"/>
          <p:cNvSpPr>
            <a:spLocks noChangeShapeType="1"/>
          </p:cNvSpPr>
          <p:nvPr/>
        </p:nvSpPr>
        <p:spPr bwMode="auto">
          <a:xfrm>
            <a:off x="5359401" y="1931988"/>
            <a:ext cx="0" cy="301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6" name="Line 3084"/>
          <p:cNvSpPr>
            <a:spLocks noChangeShapeType="1"/>
          </p:cNvSpPr>
          <p:nvPr/>
        </p:nvSpPr>
        <p:spPr bwMode="auto">
          <a:xfrm flipV="1">
            <a:off x="6038852" y="2741612"/>
            <a:ext cx="5349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7" name="Line 3085"/>
          <p:cNvSpPr>
            <a:spLocks noChangeShapeType="1"/>
          </p:cNvSpPr>
          <p:nvPr/>
        </p:nvSpPr>
        <p:spPr bwMode="auto">
          <a:xfrm flipH="1">
            <a:off x="6784977" y="3067050"/>
            <a:ext cx="582612" cy="4127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8" name="Line 3086"/>
          <p:cNvSpPr>
            <a:spLocks noChangeShapeType="1"/>
          </p:cNvSpPr>
          <p:nvPr/>
        </p:nvSpPr>
        <p:spPr bwMode="auto">
          <a:xfrm>
            <a:off x="7542214" y="3067050"/>
            <a:ext cx="608013" cy="4127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9" name="Line 3087"/>
          <p:cNvSpPr>
            <a:spLocks noChangeShapeType="1"/>
          </p:cNvSpPr>
          <p:nvPr/>
        </p:nvSpPr>
        <p:spPr bwMode="auto">
          <a:xfrm>
            <a:off x="7554913" y="5178427"/>
            <a:ext cx="0" cy="409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30" name="Rectangle 3088"/>
          <p:cNvSpPr>
            <a:spLocks noChangeArrowheads="1"/>
          </p:cNvSpPr>
          <p:nvPr/>
        </p:nvSpPr>
        <p:spPr bwMode="auto">
          <a:xfrm>
            <a:off x="6519863" y="4764089"/>
            <a:ext cx="2044700" cy="3651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Run-Time System</a:t>
            </a:r>
          </a:p>
        </p:txBody>
      </p:sp>
      <p:sp>
        <p:nvSpPr>
          <p:cNvPr id="31" name="Rectangle 3089"/>
          <p:cNvSpPr>
            <a:spLocks noChangeArrowheads="1"/>
          </p:cNvSpPr>
          <p:nvPr/>
        </p:nvSpPr>
        <p:spPr bwMode="auto">
          <a:xfrm rot="5400000" flipH="1">
            <a:off x="4679158" y="4017889"/>
            <a:ext cx="1698625" cy="619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prstDash val="dash"/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</a:rPr>
              <a:t>Java Virtual</a:t>
            </a:r>
          </a:p>
          <a:p>
            <a:pPr marL="0" marR="0" lvl="0" indent="0" algn="ctr" defTabSz="914400" eaLnBrk="0" fontAlgn="base" latinLnBrk="0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</a:rPr>
              <a:t> Machine</a:t>
            </a:r>
          </a:p>
        </p:txBody>
      </p:sp>
    </p:spTree>
    <p:extLst>
      <p:ext uri="{BB962C8B-B14F-4D97-AF65-F5344CB8AC3E}">
        <p14:creationId xmlns:p14="http://schemas.microsoft.com/office/powerpoint/2010/main" val="268664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</a:t>
            </a:r>
            <a:r>
              <a:rPr lang="el-GR" dirty="0" smtClean="0"/>
              <a:t>και το </a:t>
            </a:r>
            <a:r>
              <a:rPr lang="en-US" dirty="0" smtClean="0"/>
              <a:t>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προσέγγιση της </a:t>
            </a:r>
            <a:r>
              <a:rPr lang="en-US" dirty="0" smtClean="0"/>
              <a:t>Java </a:t>
            </a:r>
            <a:r>
              <a:rPr lang="el-GR" dirty="0" smtClean="0"/>
              <a:t>είχε μεγάλη επιτυχία για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Web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εφαρμογές</a:t>
            </a:r>
            <a:r>
              <a:rPr lang="el-GR" dirty="0" smtClean="0"/>
              <a:t>, όπου έχουμε ένα τεράστιο κατανεμημένο </a:t>
            </a:r>
            <a:r>
              <a:rPr lang="en-US" dirty="0" smtClean="0">
                <a:solidFill>
                  <a:srgbClr val="0070C0"/>
                </a:solidFill>
              </a:rPr>
              <a:t>client-server</a:t>
            </a:r>
            <a:r>
              <a:rPr lang="en-US" dirty="0" smtClean="0"/>
              <a:t> </a:t>
            </a:r>
            <a:r>
              <a:rPr lang="el-GR" dirty="0" smtClean="0"/>
              <a:t>μοντέλο με πολλές διαφορετικές αρχιτεκτονικές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Client-side programming</a:t>
            </a:r>
            <a:r>
              <a:rPr lang="en-US" dirty="0" smtClean="0"/>
              <a:t>: </a:t>
            </a:r>
            <a:r>
              <a:rPr lang="el-GR" dirty="0" smtClean="0"/>
              <a:t>Αντί να κάνει όλη τη δουλειά ο </a:t>
            </a:r>
            <a:r>
              <a:rPr lang="en-US" dirty="0" smtClean="0"/>
              <a:t>server </a:t>
            </a:r>
            <a:r>
              <a:rPr lang="el-GR" dirty="0" smtClean="0"/>
              <a:t>για την δημιουργία της σελίδας κάποια από την επεξεργασία των δεδομένων γίνεται στη μηχανή του </a:t>
            </a:r>
            <a:r>
              <a:rPr lang="en-US" dirty="0" smtClean="0"/>
              <a:t>client.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Web Applets</a:t>
            </a:r>
            <a:r>
              <a:rPr lang="en-US" dirty="0" smtClean="0"/>
              <a:t>: </a:t>
            </a:r>
            <a:r>
              <a:rPr lang="el-GR" dirty="0" smtClean="0"/>
              <a:t>κώδικας ο  οποίος κατεβαίνει μαζί με τη </a:t>
            </a:r>
            <a:r>
              <a:rPr lang="en-US" dirty="0" smtClean="0"/>
              <a:t>Web </a:t>
            </a:r>
            <a:r>
              <a:rPr lang="el-GR" dirty="0" smtClean="0"/>
              <a:t>σελίδα και τρέχει στη μηχανή του </a:t>
            </a:r>
            <a:r>
              <a:rPr lang="en-US" dirty="0" smtClean="0"/>
              <a:t>client. </a:t>
            </a:r>
            <a:r>
              <a:rPr lang="el-GR" dirty="0" smtClean="0"/>
              <a:t>Είναι πολύ σημαντικό στην περίπτωση αυτή ο κώδικας να είναι </a:t>
            </a:r>
            <a:r>
              <a:rPr lang="en-US" dirty="0" smtClean="0"/>
              <a:t>portable.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Server-side programming</a:t>
            </a:r>
            <a:r>
              <a:rPr lang="en-US" dirty="0" smtClean="0"/>
              <a:t>: </a:t>
            </a:r>
            <a:r>
              <a:rPr lang="el-GR" dirty="0" smtClean="0"/>
              <a:t>μία </a:t>
            </a:r>
            <a:r>
              <a:rPr lang="en-US" dirty="0" smtClean="0"/>
              <a:t>web </a:t>
            </a:r>
            <a:r>
              <a:rPr lang="el-GR" dirty="0" smtClean="0"/>
              <a:t>σελίδα μπορεί να είναι το αποτέλεσμα ενός προγράμματος που συνδυάζει δυναμικά δεδομένα και είσοδο του χρήστη.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Java Service Pages (JSPs): </a:t>
            </a:r>
            <a:r>
              <a:rPr lang="en-US" dirty="0" smtClean="0"/>
              <a:t>H </a:t>
            </a:r>
            <a:r>
              <a:rPr lang="el-GR" dirty="0" smtClean="0"/>
              <a:t>λύση της </a:t>
            </a:r>
            <a:r>
              <a:rPr lang="en-US" dirty="0" smtClean="0"/>
              <a:t>Java. </a:t>
            </a:r>
            <a:r>
              <a:rPr lang="el-GR" dirty="0" smtClean="0"/>
              <a:t>Γίνεται </a:t>
            </a:r>
            <a:r>
              <a:rPr lang="en-US" dirty="0" smtClean="0"/>
              <a:t>compiled </a:t>
            </a:r>
            <a:r>
              <a:rPr lang="el-GR" dirty="0" smtClean="0"/>
              <a:t>σε </a:t>
            </a:r>
            <a:r>
              <a:rPr lang="en-US" dirty="0" smtClean="0">
                <a:solidFill>
                  <a:srgbClr val="0070C0"/>
                </a:solidFill>
              </a:rPr>
              <a:t>servlets</a:t>
            </a:r>
            <a:r>
              <a:rPr lang="en-US" dirty="0" smtClean="0"/>
              <a:t> </a:t>
            </a:r>
            <a:r>
              <a:rPr lang="el-GR" dirty="0" smtClean="0"/>
              <a:t>και τρέχει στη μεριά του </a:t>
            </a:r>
            <a:r>
              <a:rPr lang="en-US" dirty="0" smtClean="0"/>
              <a:t>server.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51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Applets</a:t>
            </a:r>
            <a:endParaRPr lang="en-US" dirty="0"/>
          </a:p>
        </p:txBody>
      </p:sp>
      <p:sp>
        <p:nvSpPr>
          <p:cNvPr id="4" name="Rectangle 2051"/>
          <p:cNvSpPr>
            <a:spLocks noChangeArrowheads="1"/>
          </p:cNvSpPr>
          <p:nvPr/>
        </p:nvSpPr>
        <p:spPr bwMode="auto">
          <a:xfrm>
            <a:off x="140679" y="4960938"/>
            <a:ext cx="8651631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284163" indent="-2841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E8"/>
              </a:buClr>
              <a:buSzPct val="90000"/>
              <a:buFont typeface="Monotype Sorts" pitchFamily="2" charset="2"/>
              <a:buChar char="l"/>
            </a:pPr>
            <a:endParaRPr lang="en-US" sz="2200" smtClean="0">
              <a:solidFill>
                <a:srgbClr val="000000"/>
              </a:solidFill>
            </a:endParaRPr>
          </a:p>
        </p:txBody>
      </p:sp>
      <p:sp>
        <p:nvSpPr>
          <p:cNvPr id="5" name="Rectangle 2052"/>
          <p:cNvSpPr>
            <a:spLocks noChangeArrowheads="1"/>
          </p:cNvSpPr>
          <p:nvPr/>
        </p:nvSpPr>
        <p:spPr bwMode="auto">
          <a:xfrm>
            <a:off x="4360987" y="1744933"/>
            <a:ext cx="4431323" cy="1546225"/>
          </a:xfrm>
          <a:prstGeom prst="rect">
            <a:avLst/>
          </a:prstGeom>
          <a:solidFill>
            <a:srgbClr val="CCECFF"/>
          </a:solidFill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6" name="Oval 2053"/>
          <p:cNvSpPr>
            <a:spLocks noChangeArrowheads="1"/>
          </p:cNvSpPr>
          <p:nvPr/>
        </p:nvSpPr>
        <p:spPr bwMode="auto">
          <a:xfrm>
            <a:off x="4360985" y="2044966"/>
            <a:ext cx="1488831" cy="8255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ea typeface="굴림" pitchFamily="34" charset="-127"/>
              </a:rPr>
              <a:t>Java source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ea typeface="굴림" pitchFamily="34" charset="-127"/>
              </a:rPr>
              <a:t>code</a:t>
            </a:r>
          </a:p>
        </p:txBody>
      </p:sp>
      <p:sp>
        <p:nvSpPr>
          <p:cNvPr id="7" name="Oval 2054"/>
          <p:cNvSpPr>
            <a:spLocks noChangeArrowheads="1"/>
          </p:cNvSpPr>
          <p:nvPr/>
        </p:nvSpPr>
        <p:spPr bwMode="auto">
          <a:xfrm>
            <a:off x="7526216" y="2046558"/>
            <a:ext cx="1175238" cy="823913"/>
          </a:xfrm>
          <a:prstGeom prst="ellipse">
            <a:avLst/>
          </a:prstGeom>
          <a:solidFill>
            <a:srgbClr val="FFCC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ea typeface="굴림" pitchFamily="34" charset="-127"/>
              </a:rPr>
              <a:t>Java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ea typeface="굴림" pitchFamily="34" charset="-127"/>
              </a:rPr>
              <a:t>bytecode</a:t>
            </a:r>
          </a:p>
        </p:txBody>
      </p:sp>
      <p:sp>
        <p:nvSpPr>
          <p:cNvPr id="8" name="Rectangle 2055"/>
          <p:cNvSpPr>
            <a:spLocks noChangeArrowheads="1"/>
          </p:cNvSpPr>
          <p:nvPr/>
        </p:nvSpPr>
        <p:spPr bwMode="auto">
          <a:xfrm>
            <a:off x="6119448" y="1992583"/>
            <a:ext cx="1071197" cy="9302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ea typeface="굴림" pitchFamily="34" charset="-127"/>
              </a:rPr>
              <a:t>Java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ea typeface="굴림" pitchFamily="34" charset="-127"/>
              </a:rPr>
              <a:t>compiler</a:t>
            </a:r>
          </a:p>
        </p:txBody>
      </p:sp>
      <p:sp>
        <p:nvSpPr>
          <p:cNvPr id="9" name="Line 2056"/>
          <p:cNvSpPr>
            <a:spLocks noChangeShapeType="1"/>
          </p:cNvSpPr>
          <p:nvPr/>
        </p:nvSpPr>
        <p:spPr bwMode="auto">
          <a:xfrm flipV="1">
            <a:off x="5887918" y="2475178"/>
            <a:ext cx="231531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0" name="Line 2057"/>
          <p:cNvSpPr>
            <a:spLocks noChangeShapeType="1"/>
          </p:cNvSpPr>
          <p:nvPr/>
        </p:nvSpPr>
        <p:spPr bwMode="auto">
          <a:xfrm flipV="1">
            <a:off x="7190643" y="2475178"/>
            <a:ext cx="303334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1" name="Rectangle 2058"/>
          <p:cNvSpPr>
            <a:spLocks noChangeArrowheads="1"/>
          </p:cNvSpPr>
          <p:nvPr/>
        </p:nvSpPr>
        <p:spPr bwMode="auto">
          <a:xfrm>
            <a:off x="4519246" y="3332432"/>
            <a:ext cx="243175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Remote computer</a:t>
            </a:r>
          </a:p>
        </p:txBody>
      </p:sp>
      <p:sp>
        <p:nvSpPr>
          <p:cNvPr id="12" name="Rectangle 2059"/>
          <p:cNvSpPr>
            <a:spLocks noChangeArrowheads="1"/>
          </p:cNvSpPr>
          <p:nvPr/>
        </p:nvSpPr>
        <p:spPr bwMode="auto">
          <a:xfrm>
            <a:off x="5556741" y="6121671"/>
            <a:ext cx="2302120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Local computer</a:t>
            </a:r>
          </a:p>
        </p:txBody>
      </p:sp>
      <p:sp>
        <p:nvSpPr>
          <p:cNvPr id="13" name="Line 2060"/>
          <p:cNvSpPr>
            <a:spLocks noChangeShapeType="1"/>
          </p:cNvSpPr>
          <p:nvPr/>
        </p:nvSpPr>
        <p:spPr bwMode="auto">
          <a:xfrm flipH="1">
            <a:off x="7306410" y="2964128"/>
            <a:ext cx="665285" cy="1195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4" name="Rectangle 2061"/>
          <p:cNvSpPr>
            <a:spLocks noChangeArrowheads="1"/>
          </p:cNvSpPr>
          <p:nvPr/>
        </p:nvSpPr>
        <p:spPr bwMode="auto">
          <a:xfrm>
            <a:off x="5275385" y="4207146"/>
            <a:ext cx="2250831" cy="1914525"/>
          </a:xfrm>
          <a:prstGeom prst="rect">
            <a:avLst/>
          </a:prstGeom>
          <a:solidFill>
            <a:srgbClr val="99FFCC"/>
          </a:solidFill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5" name="Rectangle 2062"/>
          <p:cNvSpPr>
            <a:spLocks noChangeArrowheads="1"/>
          </p:cNvSpPr>
          <p:nvPr/>
        </p:nvSpPr>
        <p:spPr bwMode="auto">
          <a:xfrm>
            <a:off x="5641731" y="4435746"/>
            <a:ext cx="1548912" cy="1419225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6" name="Rectangle 2063"/>
          <p:cNvSpPr>
            <a:spLocks noChangeArrowheads="1"/>
          </p:cNvSpPr>
          <p:nvPr/>
        </p:nvSpPr>
        <p:spPr bwMode="auto">
          <a:xfrm>
            <a:off x="5761892" y="4921516"/>
            <a:ext cx="1312985" cy="8191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ea typeface="굴림" pitchFamily="34" charset="-127"/>
              </a:rPr>
              <a:t>Java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ea typeface="굴림" pitchFamily="34" charset="-127"/>
              </a:rPr>
              <a:t>interpreter</a:t>
            </a:r>
          </a:p>
        </p:txBody>
      </p:sp>
      <p:sp>
        <p:nvSpPr>
          <p:cNvPr id="17" name="Rectangle 2064"/>
          <p:cNvSpPr>
            <a:spLocks noChangeArrowheads="1"/>
          </p:cNvSpPr>
          <p:nvPr/>
        </p:nvSpPr>
        <p:spPr bwMode="auto">
          <a:xfrm>
            <a:off x="5641731" y="4435742"/>
            <a:ext cx="1691360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ea typeface="굴림" pitchFamily="34" charset="-127"/>
              </a:rPr>
              <a:t>Web browser</a:t>
            </a:r>
          </a:p>
        </p:txBody>
      </p:sp>
      <p:sp>
        <p:nvSpPr>
          <p:cNvPr id="18" name="Rectangle 2065"/>
          <p:cNvSpPr>
            <a:spLocks noChangeArrowheads="1"/>
          </p:cNvSpPr>
          <p:nvPr/>
        </p:nvSpPr>
        <p:spPr bwMode="auto">
          <a:xfrm>
            <a:off x="140677" y="1595703"/>
            <a:ext cx="4220308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284163" indent="-2841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E8"/>
              </a:buClr>
              <a:buSzPct val="90000"/>
              <a:buFont typeface="Wingdings 2" pitchFamily="18" charset="2"/>
              <a:buChar char=""/>
            </a:pPr>
            <a:r>
              <a:rPr lang="en-US" sz="2200" dirty="0" smtClean="0">
                <a:solidFill>
                  <a:srgbClr val="000000"/>
                </a:solidFill>
              </a:rPr>
              <a:t>To Web Browser software </a:t>
            </a:r>
            <a:r>
              <a:rPr lang="el-GR" sz="2200" dirty="0" smtClean="0">
                <a:solidFill>
                  <a:srgbClr val="000000"/>
                </a:solidFill>
              </a:rPr>
              <a:t>περιλαμβάνει ένα</a:t>
            </a:r>
            <a:r>
              <a:rPr lang="en-US" sz="2200" dirty="0" smtClean="0">
                <a:solidFill>
                  <a:srgbClr val="000000"/>
                </a:solidFill>
              </a:rPr>
              <a:t> </a:t>
            </a:r>
            <a:r>
              <a:rPr lang="en-US" sz="2200" dirty="0" smtClean="0">
                <a:solidFill>
                  <a:srgbClr val="063DE8"/>
                </a:solidFill>
              </a:rPr>
              <a:t>JVM</a:t>
            </a:r>
          </a:p>
          <a:p>
            <a:pPr marL="668338" lvl="1" indent="-19367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E8"/>
              </a:buClr>
              <a:buSzPct val="80000"/>
              <a:buFont typeface="Wingdings 2" pitchFamily="18" charset="2"/>
              <a:buChar char="¿"/>
            </a:pPr>
            <a:r>
              <a:rPr lang="el-GR" sz="2200" dirty="0" smtClean="0">
                <a:solidFill>
                  <a:srgbClr val="063DE8"/>
                </a:solidFill>
              </a:rPr>
              <a:t>Φορτώνει </a:t>
            </a:r>
            <a:r>
              <a:rPr lang="el-GR" sz="2200" dirty="0">
                <a:solidFill>
                  <a:srgbClr val="000000"/>
                </a:solidFill>
              </a:rPr>
              <a:t>τον</a:t>
            </a:r>
            <a:r>
              <a:rPr lang="el-GR" sz="2200" dirty="0">
                <a:solidFill>
                  <a:srgbClr val="063DE8"/>
                </a:solidFill>
              </a:rPr>
              <a:t> </a:t>
            </a:r>
            <a:r>
              <a:rPr lang="en-US" sz="2200" dirty="0" smtClean="0">
                <a:solidFill>
                  <a:srgbClr val="000000"/>
                </a:solidFill>
              </a:rPr>
              <a:t>java byte code </a:t>
            </a:r>
            <a:r>
              <a:rPr lang="el-GR" sz="2200" dirty="0" smtClean="0">
                <a:solidFill>
                  <a:srgbClr val="000000"/>
                </a:solidFill>
              </a:rPr>
              <a:t>από τον </a:t>
            </a:r>
            <a:r>
              <a:rPr lang="en-US" sz="2200" dirty="0" smtClean="0">
                <a:solidFill>
                  <a:srgbClr val="000000"/>
                </a:solidFill>
              </a:rPr>
              <a:t>remote </a:t>
            </a:r>
            <a:r>
              <a:rPr lang="el-GR" sz="2200" dirty="0" smtClean="0">
                <a:solidFill>
                  <a:srgbClr val="000000"/>
                </a:solidFill>
              </a:rPr>
              <a:t>υπολογιστή</a:t>
            </a:r>
            <a:endParaRPr lang="en-US" sz="2200" dirty="0" smtClean="0">
              <a:solidFill>
                <a:srgbClr val="000000"/>
              </a:solidFill>
            </a:endParaRPr>
          </a:p>
          <a:p>
            <a:pPr marL="668338" lvl="1" indent="-19367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E8"/>
              </a:buClr>
              <a:buSzPct val="80000"/>
              <a:buFont typeface="Wingdings 2" pitchFamily="18" charset="2"/>
              <a:buChar char="¿"/>
            </a:pPr>
            <a:r>
              <a:rPr lang="el-GR" sz="2200" dirty="0" smtClean="0">
                <a:solidFill>
                  <a:srgbClr val="063DE8"/>
                </a:solidFill>
              </a:rPr>
              <a:t>Τρέχει </a:t>
            </a:r>
            <a:r>
              <a:rPr lang="el-GR" sz="2200" dirty="0" smtClean="0">
                <a:solidFill>
                  <a:srgbClr val="000000"/>
                </a:solidFill>
              </a:rPr>
              <a:t>τοπικά το </a:t>
            </a:r>
            <a:r>
              <a:rPr lang="en-US" sz="2200" dirty="0" smtClean="0">
                <a:solidFill>
                  <a:srgbClr val="000000"/>
                </a:solidFill>
              </a:rPr>
              <a:t>Java </a:t>
            </a:r>
            <a:r>
              <a:rPr lang="el-GR" sz="2200" dirty="0" smtClean="0">
                <a:solidFill>
                  <a:srgbClr val="000000"/>
                </a:solidFill>
              </a:rPr>
              <a:t>πρόγραμμα μέσα στο παράθυρο του</a:t>
            </a:r>
            <a:r>
              <a:rPr lang="en-US" sz="2200" dirty="0" smtClean="0">
                <a:solidFill>
                  <a:srgbClr val="000000"/>
                </a:solidFill>
              </a:rPr>
              <a:t> Browser</a:t>
            </a:r>
          </a:p>
        </p:txBody>
      </p:sp>
      <p:pic>
        <p:nvPicPr>
          <p:cNvPr id="19" name="Picture 2067" descr="duk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247" y="4636118"/>
            <a:ext cx="1899138" cy="161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909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"simple, object-oriented and familiar</a:t>
            </a:r>
            <a:r>
              <a:rPr lang="en-US" dirty="0" smtClean="0"/>
              <a:t>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Familiar</a:t>
            </a:r>
            <a:r>
              <a:rPr lang="en-US" dirty="0" smtClean="0"/>
              <a:t>: H Java </a:t>
            </a:r>
            <a:r>
              <a:rPr lang="el-GR" dirty="0" smtClean="0"/>
              <a:t>είχε ως έμπνευση της την </a:t>
            </a:r>
            <a:r>
              <a:rPr lang="en-US" dirty="0" smtClean="0"/>
              <a:t>C++, </a:t>
            </a:r>
            <a:r>
              <a:rPr lang="el-GR" dirty="0" smtClean="0"/>
              <a:t>και δανείζεται αρκετά από τα χαρακτηριστικά της.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Object-oriented</a:t>
            </a:r>
            <a:r>
              <a:rPr lang="en-US" dirty="0" smtClean="0"/>
              <a:t>: H Java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rgbClr val="0070C0"/>
                </a:solidFill>
              </a:rPr>
              <a:t>«πιο αντικειμενοστρ</a:t>
            </a:r>
            <a:r>
              <a:rPr lang="el-GR" dirty="0">
                <a:solidFill>
                  <a:srgbClr val="0070C0"/>
                </a:solidFill>
              </a:rPr>
              <a:t>α</a:t>
            </a:r>
            <a:r>
              <a:rPr lang="el-GR" dirty="0" smtClean="0">
                <a:solidFill>
                  <a:srgbClr val="0070C0"/>
                </a:solidFill>
              </a:rPr>
              <a:t>φής»</a:t>
            </a:r>
            <a:r>
              <a:rPr lang="el-GR" dirty="0" smtClean="0"/>
              <a:t> από την </a:t>
            </a:r>
            <a:r>
              <a:rPr lang="en-US" dirty="0" smtClean="0"/>
              <a:t>C++ </a:t>
            </a:r>
            <a:r>
              <a:rPr lang="el-GR" dirty="0" smtClean="0"/>
              <a:t>η οποία προσπαθεί να μείνει συμβατή με την</a:t>
            </a:r>
            <a:r>
              <a:rPr lang="en-US" dirty="0" smtClean="0"/>
              <a:t> C</a:t>
            </a:r>
            <a:r>
              <a:rPr lang="el-GR" dirty="0" smtClean="0"/>
              <a:t> </a:t>
            </a:r>
          </a:p>
          <a:p>
            <a:pPr lvl="1"/>
            <a:r>
              <a:rPr lang="el-GR" dirty="0"/>
              <a:t>Στην </a:t>
            </a:r>
            <a:r>
              <a:rPr lang="en-US" dirty="0"/>
              <a:t>Java </a:t>
            </a:r>
            <a:r>
              <a:rPr lang="el-GR" dirty="0">
                <a:solidFill>
                  <a:srgbClr val="FF0000"/>
                </a:solidFill>
              </a:rPr>
              <a:t>τα πάντα </a:t>
            </a:r>
            <a:r>
              <a:rPr lang="el-GR" dirty="0"/>
              <a:t>είναι </a:t>
            </a:r>
            <a:r>
              <a:rPr lang="el-GR" dirty="0">
                <a:solidFill>
                  <a:srgbClr val="FF0000"/>
                </a:solidFill>
              </a:rPr>
              <a:t>αντικείμενα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Simple</a:t>
            </a:r>
            <a:r>
              <a:rPr lang="en-US" dirty="0" smtClean="0"/>
              <a:t>: </a:t>
            </a:r>
            <a:r>
              <a:rPr lang="el-GR" dirty="0" smtClean="0"/>
              <a:t>Η </a:t>
            </a:r>
            <a:r>
              <a:rPr lang="en-US" dirty="0" smtClean="0"/>
              <a:t>Java </a:t>
            </a:r>
            <a:r>
              <a:rPr lang="el-GR" dirty="0" smtClean="0"/>
              <a:t>δίνει λιγότερο έλεγχο στο χρήστη, αλλά κάνει τη ζωή του πιο εύκολη. Η </a:t>
            </a:r>
            <a:r>
              <a:rPr lang="el-GR" dirty="0" smtClean="0">
                <a:solidFill>
                  <a:srgbClr val="0070C0"/>
                </a:solidFill>
              </a:rPr>
              <a:t>διαχείριση της μνήμης</a:t>
            </a:r>
            <a:r>
              <a:rPr lang="el-GR" dirty="0" smtClean="0"/>
              <a:t> γίνεται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αυτόματα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Η γλώσσα φροντίζει να κάνει πιο γρήγορο και πιο σταθερό (</a:t>
            </a:r>
            <a:r>
              <a:rPr lang="en-US" dirty="0" smtClean="0"/>
              <a:t>robust</a:t>
            </a:r>
            <a:r>
              <a:rPr lang="el-GR" dirty="0" smtClean="0"/>
              <a:t>)</a:t>
            </a:r>
            <a:r>
              <a:rPr lang="en-US" dirty="0" smtClean="0"/>
              <a:t> </a:t>
            </a:r>
            <a:r>
              <a:rPr lang="el-GR" dirty="0" smtClean="0"/>
              <a:t>τον προγραμματισμό παρότι αυτό μπορεί να έχει αποτέλεσμα τα προγράμματα να γίνονται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πιο αργά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98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Το πρώτο μας πρόγραμμα σε </a:t>
            </a:r>
            <a:r>
              <a:rPr lang="en-US" dirty="0" smtClean="0"/>
              <a:t>Java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71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Για να μπορείτε να μεταγλωττίσετε και να τρέξετε </a:t>
            </a:r>
            <a:r>
              <a:rPr lang="en-US" dirty="0" smtClean="0"/>
              <a:t>Java </a:t>
            </a:r>
            <a:r>
              <a:rPr lang="el-GR" dirty="0" smtClean="0"/>
              <a:t>προγράμματα στον υπολογιστή σας θα πρέπει να </a:t>
            </a:r>
            <a:r>
              <a:rPr lang="el-GR" dirty="0" smtClean="0">
                <a:solidFill>
                  <a:srgbClr val="FF3300"/>
                </a:solidFill>
              </a:rPr>
              <a:t>εγκαταστήσετε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την </a:t>
            </a:r>
            <a:r>
              <a:rPr lang="en-US" dirty="0" smtClean="0"/>
              <a:t>Java.</a:t>
            </a:r>
          </a:p>
          <a:p>
            <a:pPr lvl="1"/>
            <a:r>
              <a:rPr lang="el-GR" dirty="0" smtClean="0"/>
              <a:t>Θα κάνετε </a:t>
            </a:r>
            <a:r>
              <a:rPr lang="en-US" dirty="0" smtClean="0"/>
              <a:t>download and install </a:t>
            </a:r>
            <a:r>
              <a:rPr lang="el-GR" dirty="0" smtClean="0"/>
              <a:t>από τη σελίδα της </a:t>
            </a:r>
            <a:r>
              <a:rPr lang="en-US" dirty="0" smtClean="0"/>
              <a:t>Oracle.</a:t>
            </a:r>
          </a:p>
          <a:p>
            <a:pPr lvl="1"/>
            <a:r>
              <a:rPr lang="el-GR" dirty="0" smtClean="0"/>
              <a:t>Ψάξετε </a:t>
            </a:r>
            <a:r>
              <a:rPr lang="en-US" dirty="0" smtClean="0"/>
              <a:t>“</a:t>
            </a:r>
            <a:r>
              <a:rPr lang="en-US" dirty="0" smtClean="0">
                <a:solidFill>
                  <a:srgbClr val="FF3300"/>
                </a:solidFill>
              </a:rPr>
              <a:t>download java</a:t>
            </a:r>
            <a:r>
              <a:rPr lang="en-US" dirty="0" smtClean="0"/>
              <a:t>” </a:t>
            </a:r>
            <a:r>
              <a:rPr lang="el-GR" dirty="0" smtClean="0"/>
              <a:t>ή </a:t>
            </a:r>
            <a:r>
              <a:rPr lang="en-US" dirty="0" smtClean="0"/>
              <a:t>“</a:t>
            </a:r>
            <a:r>
              <a:rPr lang="en-US" dirty="0" smtClean="0">
                <a:solidFill>
                  <a:srgbClr val="FF3300"/>
                </a:solidFill>
              </a:rPr>
              <a:t>install java</a:t>
            </a:r>
            <a:r>
              <a:rPr lang="en-US" dirty="0" smtClean="0"/>
              <a:t>” </a:t>
            </a:r>
            <a:r>
              <a:rPr lang="el-GR" dirty="0" smtClean="0"/>
              <a:t>για οδηγίες</a:t>
            </a:r>
            <a:endParaRPr lang="el-GR" dirty="0"/>
          </a:p>
          <a:p>
            <a:pPr lvl="2"/>
            <a:r>
              <a:rPr lang="en-US" dirty="0">
                <a:hlinkClick r:id="rId2"/>
              </a:rPr>
              <a:t>https://www.java.com/en/download</a:t>
            </a:r>
            <a:r>
              <a:rPr lang="en-US" dirty="0" smtClean="0">
                <a:hlinkClick r:id="rId2"/>
              </a:rPr>
              <a:t>/</a:t>
            </a:r>
            <a:endParaRPr lang="el-GR" dirty="0" smtClean="0"/>
          </a:p>
          <a:p>
            <a:pPr lvl="2"/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java.com/en/download/help/windows_manual_download.xml</a:t>
            </a:r>
            <a:endParaRPr lang="el-GR" dirty="0" smtClean="0"/>
          </a:p>
          <a:p>
            <a:r>
              <a:rPr lang="el-GR" dirty="0" smtClean="0"/>
              <a:t>Υπάρχει περίπτωση μετά την εγκατάσταση να πρέπει να προσθέσετε το </a:t>
            </a:r>
            <a:r>
              <a:rPr lang="en-US" dirty="0" smtClean="0">
                <a:solidFill>
                  <a:srgbClr val="0070C0"/>
                </a:solidFill>
              </a:rPr>
              <a:t>path </a:t>
            </a:r>
            <a:r>
              <a:rPr lang="el-GR" dirty="0" smtClean="0">
                <a:solidFill>
                  <a:srgbClr val="0070C0"/>
                </a:solidFill>
              </a:rPr>
              <a:t>στο </a:t>
            </a:r>
            <a:r>
              <a:rPr lang="en-US" dirty="0" smtClean="0">
                <a:solidFill>
                  <a:srgbClr val="0070C0"/>
                </a:solidFill>
              </a:rPr>
              <a:t>directory </a:t>
            </a:r>
            <a:r>
              <a:rPr lang="el-GR" dirty="0" smtClean="0"/>
              <a:t>στο οποίο εγκαταστάθηκε η </a:t>
            </a:r>
            <a:r>
              <a:rPr lang="en-US" dirty="0" smtClean="0"/>
              <a:t>Java </a:t>
            </a:r>
            <a:r>
              <a:rPr lang="el-GR" dirty="0" smtClean="0"/>
              <a:t>στο </a:t>
            </a:r>
            <a:r>
              <a:rPr lang="en-US" dirty="0" smtClean="0">
                <a:solidFill>
                  <a:srgbClr val="FF3300"/>
                </a:solidFill>
              </a:rPr>
              <a:t>Path environmental variable</a:t>
            </a:r>
          </a:p>
          <a:p>
            <a:pPr lvl="1"/>
            <a:r>
              <a:rPr lang="el-GR" dirty="0" smtClean="0"/>
              <a:t>Συνήθως αυτό γίνεται αυτόματα.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03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Δομή ενός απλού </a:t>
            </a:r>
            <a:r>
              <a:rPr lang="en-US" dirty="0" smtClean="0"/>
              <a:t>Java </a:t>
            </a:r>
            <a:r>
              <a:rPr lang="el-GR" dirty="0" smtClean="0"/>
              <a:t>προγράμματος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</a:t>
            </a:r>
            <a:r>
              <a:rPr lang="el-GR" dirty="0" smtClean="0">
                <a:solidFill>
                  <a:srgbClr val="0070C0"/>
                </a:solidFill>
              </a:rPr>
              <a:t>όνομα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του αρχείου που κρατάει το πρόγραμμα είναι </a:t>
            </a:r>
            <a:r>
              <a:rPr lang="en-US" dirty="0" smtClean="0">
                <a:solidFill>
                  <a:srgbClr val="FF0000"/>
                </a:solidFill>
              </a:rPr>
              <a:t>X.java</a:t>
            </a:r>
            <a:r>
              <a:rPr lang="en-US" dirty="0" smtClean="0"/>
              <a:t> (</a:t>
            </a:r>
            <a:r>
              <a:rPr lang="el-GR" dirty="0" smtClean="0"/>
              <a:t>όπου </a:t>
            </a:r>
            <a:r>
              <a:rPr lang="el-GR" dirty="0" smtClean="0">
                <a:solidFill>
                  <a:srgbClr val="FF0000"/>
                </a:solidFill>
              </a:rPr>
              <a:t>Χ</a:t>
            </a:r>
            <a:r>
              <a:rPr lang="el-GR" dirty="0" smtClean="0"/>
              <a:t> το όνομα του προγράμματος)</a:t>
            </a:r>
          </a:p>
          <a:p>
            <a:pPr lvl="1"/>
            <a:r>
              <a:rPr lang="el-GR" dirty="0" smtClean="0"/>
              <a:t>Στο παράδειγμα</a:t>
            </a:r>
            <a:r>
              <a:rPr lang="en-US" dirty="0" smtClean="0"/>
              <a:t> </a:t>
            </a:r>
            <a:r>
              <a:rPr lang="el-GR" dirty="0" smtClean="0"/>
              <a:t>μας ονομάζουμε το πρόγραμμα μας: </a:t>
            </a:r>
            <a:r>
              <a:rPr lang="en-US" dirty="0" smtClean="0">
                <a:solidFill>
                  <a:srgbClr val="0070C0"/>
                </a:solidFill>
              </a:rPr>
              <a:t>HelloWorld.java</a:t>
            </a:r>
            <a:endParaRPr lang="el-GR" dirty="0" smtClean="0">
              <a:solidFill>
                <a:srgbClr val="0070C0"/>
              </a:solidFill>
            </a:endParaRPr>
          </a:p>
          <a:p>
            <a:r>
              <a:rPr lang="el-GR" dirty="0" smtClean="0"/>
              <a:t>Μέσα στο πρόγραμμα μας πρέπει να έχουμε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κλάση</a:t>
            </a:r>
            <a:r>
              <a:rPr lang="el-GR" dirty="0" smtClean="0"/>
              <a:t> με το όνομα </a:t>
            </a:r>
            <a:r>
              <a:rPr lang="el-GR" dirty="0" smtClean="0">
                <a:solidFill>
                  <a:srgbClr val="FF0000"/>
                </a:solidFill>
              </a:rPr>
              <a:t>Χ</a:t>
            </a:r>
            <a:r>
              <a:rPr lang="el-GR" dirty="0" smtClean="0"/>
              <a:t>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X </a:t>
            </a:r>
            <a:r>
              <a:rPr lang="en-US" dirty="0"/>
              <a:t>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/>
              <a:t>στο παράδειγμα μας)</a:t>
            </a:r>
            <a:endParaRPr lang="en-US" dirty="0"/>
          </a:p>
          <a:p>
            <a:r>
              <a:rPr lang="en-US" dirty="0" smtClean="0"/>
              <a:t>H </a:t>
            </a:r>
            <a:r>
              <a:rPr lang="el-GR" dirty="0" smtClean="0"/>
              <a:t>κλάση </a:t>
            </a:r>
            <a:r>
              <a:rPr lang="el-GR" dirty="0" smtClean="0">
                <a:solidFill>
                  <a:srgbClr val="FF0000"/>
                </a:solidFill>
              </a:rPr>
              <a:t>Χ</a:t>
            </a:r>
            <a:r>
              <a:rPr lang="el-GR" dirty="0" smtClean="0"/>
              <a:t> θα πρέπει να περιέχει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μέθοδο</a:t>
            </a:r>
            <a:r>
              <a:rPr lang="el-GR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main</a:t>
            </a:r>
            <a:r>
              <a:rPr lang="en-US" dirty="0" smtClean="0"/>
              <a:t> </a:t>
            </a:r>
            <a:r>
              <a:rPr lang="el-GR" dirty="0" smtClean="0"/>
              <a:t>η οποία είναι 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σημείο εκκίνησης </a:t>
            </a:r>
            <a:r>
              <a:rPr lang="el-GR" dirty="0" smtClean="0"/>
              <a:t>του προγράμματος μας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main(String[]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8772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HelloWorld.java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5562600"/>
            <a:ext cx="8267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</a:t>
            </a:r>
            <a:r>
              <a:rPr lang="el-GR" sz="2400" dirty="0" smtClean="0">
                <a:solidFill>
                  <a:srgbClr val="00B0F0"/>
                </a:solidFill>
              </a:rPr>
              <a:t>όνομα του </a:t>
            </a:r>
            <a:r>
              <a:rPr lang="en-US" sz="2400" dirty="0">
                <a:solidFill>
                  <a:srgbClr val="00B0F0"/>
                </a:solidFill>
              </a:rPr>
              <a:t>.java</a:t>
            </a:r>
            <a:r>
              <a:rPr lang="el-GR" sz="2400" dirty="0">
                <a:solidFill>
                  <a:srgbClr val="00B0F0"/>
                </a:solidFill>
              </a:rPr>
              <a:t> </a:t>
            </a:r>
            <a:r>
              <a:rPr lang="el-GR" sz="2400" dirty="0" smtClean="0">
                <a:solidFill>
                  <a:srgbClr val="00B0F0"/>
                </a:solidFill>
              </a:rPr>
              <a:t>αρχείου </a:t>
            </a:r>
            <a:r>
              <a:rPr lang="el-GR" sz="2400" dirty="0" smtClean="0"/>
              <a:t>και το </a:t>
            </a:r>
            <a:r>
              <a:rPr lang="el-GR" sz="2400" dirty="0" smtClean="0">
                <a:solidFill>
                  <a:srgbClr val="00B0F0"/>
                </a:solidFill>
              </a:rPr>
              <a:t>όνομα της κλάσης </a:t>
            </a:r>
            <a:r>
              <a:rPr lang="el-GR" sz="2400" dirty="0" smtClean="0"/>
              <a:t>(που περιέχει την μέθοδο </a:t>
            </a:r>
            <a:r>
              <a:rPr lang="en-US" sz="2400" dirty="0" smtClean="0"/>
              <a:t>main</a:t>
            </a:r>
            <a:r>
              <a:rPr lang="el-GR" sz="2400" dirty="0" smtClean="0"/>
              <a:t>) θα πρέπει να είναι τα </a:t>
            </a:r>
            <a:r>
              <a:rPr lang="el-GR" sz="2400" dirty="0" smtClean="0">
                <a:solidFill>
                  <a:srgbClr val="FF0000"/>
                </a:solidFill>
              </a:rPr>
              <a:t>ίδια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(</a:t>
            </a:r>
            <a:r>
              <a:rPr lang="el-GR" sz="2400" dirty="0" smtClean="0"/>
              <a:t>αν η κλάση έχει οριστεί </a:t>
            </a:r>
            <a:r>
              <a:rPr lang="en-US" sz="2400" dirty="0" smtClean="0"/>
              <a:t>public)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747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Μεταγλώττιση – </a:t>
            </a:r>
            <a:r>
              <a:rPr lang="en-US" dirty="0" smtClean="0"/>
              <a:t>Compiling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852" t="3908" r="40106" b="30316"/>
          <a:stretch/>
        </p:blipFill>
        <p:spPr>
          <a:xfrm>
            <a:off x="4689231" y="3932507"/>
            <a:ext cx="4454769" cy="283960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4772" y="3139878"/>
            <a:ext cx="4344459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avac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HelloWorld.java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766" y="1580869"/>
            <a:ext cx="69664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Η μεταγλώττιση γίνεται με την εντολή </a:t>
            </a:r>
            <a:r>
              <a:rPr lang="en-US" sz="2800" dirty="0" err="1" smtClean="0">
                <a:solidFill>
                  <a:srgbClr val="FF0000"/>
                </a:solidFill>
              </a:rPr>
              <a:t>javac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 smtClean="0"/>
              <a:t>javac</a:t>
            </a:r>
            <a:r>
              <a:rPr lang="en-US" sz="2800" dirty="0" smtClean="0"/>
              <a:t> &lt;</a:t>
            </a:r>
            <a:r>
              <a:rPr lang="el-GR" sz="2800" dirty="0" smtClean="0"/>
              <a:t> </a:t>
            </a:r>
            <a:r>
              <a:rPr lang="el-GR" sz="2800" dirty="0" smtClean="0">
                <a:solidFill>
                  <a:srgbClr val="0070C0"/>
                </a:solidFill>
              </a:rPr>
              <a:t>.</a:t>
            </a:r>
            <a:r>
              <a:rPr lang="en-US" sz="2800" dirty="0" smtClean="0">
                <a:solidFill>
                  <a:srgbClr val="0070C0"/>
                </a:solidFill>
              </a:rPr>
              <a:t>java </a:t>
            </a:r>
            <a:r>
              <a:rPr lang="el-GR" sz="2800" dirty="0" smtClean="0">
                <a:solidFill>
                  <a:srgbClr val="0070C0"/>
                </a:solidFill>
              </a:rPr>
              <a:t>αρχείο</a:t>
            </a:r>
            <a:r>
              <a:rPr lang="el-GR" sz="2800" dirty="0" smtClean="0"/>
              <a:t>&gt;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9308" y="2591846"/>
            <a:ext cx="739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Π.χ.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2543" y="4013481"/>
            <a:ext cx="452945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αποτέλεσμα είναι η δημιουργία ενός </a:t>
            </a:r>
            <a:r>
              <a:rPr lang="en-US" sz="2400" dirty="0" smtClean="0">
                <a:solidFill>
                  <a:srgbClr val="0070C0"/>
                </a:solidFill>
              </a:rPr>
              <a:t>.class </a:t>
            </a:r>
            <a:r>
              <a:rPr lang="el-GR" sz="2400" dirty="0" smtClean="0">
                <a:solidFill>
                  <a:srgbClr val="0070C0"/>
                </a:solidFill>
              </a:rPr>
              <a:t>αρχείου </a:t>
            </a:r>
            <a:r>
              <a:rPr lang="el-GR" sz="2400" dirty="0" smtClean="0"/>
              <a:t>που περιέχει τον ενδιάμεσο κώδικα (</a:t>
            </a:r>
            <a:r>
              <a:rPr lang="en-US" sz="2400" dirty="0" smtClean="0"/>
              <a:t>bytecode </a:t>
            </a:r>
            <a:r>
              <a:rPr lang="el-GR" sz="2400" dirty="0" smtClean="0"/>
              <a:t>)</a:t>
            </a:r>
          </a:p>
          <a:p>
            <a:endParaRPr lang="el-GR" sz="2400" dirty="0"/>
          </a:p>
          <a:p>
            <a:r>
              <a:rPr lang="el-GR" sz="2400" dirty="0" smtClean="0"/>
              <a:t>Το αρχείο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HelloWorld.class</a:t>
            </a:r>
            <a:r>
              <a:rPr lang="en-US" sz="2400" dirty="0" smtClean="0"/>
              <a:t> </a:t>
            </a:r>
            <a:r>
              <a:rPr lang="el-GR" sz="2400" dirty="0" smtClean="0"/>
              <a:t>στο παράδειγμα μας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378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9906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Η εξέλιξη των γλωσσών προγραμματισμού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Η εξέλιξη των γλωσσών προγραμματισμού είναι μια διαδικασία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αφαίρεσης</a:t>
            </a:r>
          </a:p>
          <a:p>
            <a:pPr lvl="1"/>
            <a:r>
              <a:rPr lang="el-GR" dirty="0" smtClean="0"/>
              <a:t>Στην αρχή ένα πρόγραμμα ήταν μια σειρά από εντολές σε γλώσσα μηχανής.</a:t>
            </a:r>
          </a:p>
          <a:p>
            <a:pPr lvl="1"/>
            <a:r>
              <a:rPr lang="el-GR" dirty="0" smtClean="0"/>
              <a:t>Με τον </a:t>
            </a:r>
            <a:r>
              <a:rPr lang="el-GR" dirty="0" err="1">
                <a:solidFill>
                  <a:srgbClr val="0070C0"/>
                </a:solidFill>
              </a:rPr>
              <a:t>Δ</a:t>
            </a:r>
            <a:r>
              <a:rPr lang="el-GR" dirty="0" err="1" smtClean="0">
                <a:solidFill>
                  <a:srgbClr val="0070C0"/>
                </a:solidFill>
              </a:rPr>
              <a:t>ιαδικασιακό</a:t>
            </a:r>
            <a:r>
              <a:rPr lang="el-GR" dirty="0" smtClean="0">
                <a:solidFill>
                  <a:srgbClr val="0070C0"/>
                </a:solidFill>
              </a:rPr>
              <a:t> Προγραμματισμό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procedural programming</a:t>
            </a:r>
            <a:r>
              <a:rPr lang="en-US" dirty="0" smtClean="0"/>
              <a:t>)</a:t>
            </a:r>
            <a:r>
              <a:rPr lang="el-GR" dirty="0" smtClean="0"/>
              <a:t>, ένα πρόγραμμα έγινε μια συλλογή από </a:t>
            </a:r>
            <a:r>
              <a:rPr lang="el-GR" dirty="0" smtClean="0">
                <a:solidFill>
                  <a:srgbClr val="0070C0"/>
                </a:solidFill>
              </a:rPr>
              <a:t>διαδικασίες</a:t>
            </a:r>
            <a:r>
              <a:rPr lang="el-GR" dirty="0" smtClean="0"/>
              <a:t> που η μία καλεί την άλλη.</a:t>
            </a:r>
          </a:p>
          <a:p>
            <a:pPr lvl="1"/>
            <a:r>
              <a:rPr lang="el-GR" dirty="0" smtClean="0"/>
              <a:t>Στον </a:t>
            </a:r>
            <a:r>
              <a:rPr lang="el-GR" dirty="0" smtClean="0">
                <a:solidFill>
                  <a:srgbClr val="0070C0"/>
                </a:solidFill>
              </a:rPr>
              <a:t>Συναρτησιακό </a:t>
            </a:r>
            <a:r>
              <a:rPr lang="el-GR" dirty="0">
                <a:solidFill>
                  <a:srgbClr val="0070C0"/>
                </a:solidFill>
              </a:rPr>
              <a:t>Π</a:t>
            </a:r>
            <a:r>
              <a:rPr lang="el-GR" dirty="0" smtClean="0">
                <a:solidFill>
                  <a:srgbClr val="0070C0"/>
                </a:solidFill>
              </a:rPr>
              <a:t>ρογραμματισμό </a:t>
            </a:r>
            <a:r>
              <a:rPr lang="el-GR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functional programming</a:t>
            </a:r>
            <a:r>
              <a:rPr lang="en-US" dirty="0" smtClean="0"/>
              <a:t>)</a:t>
            </a:r>
            <a:r>
              <a:rPr lang="el-GR" dirty="0" smtClean="0"/>
              <a:t> ένα πρόγραμμα είναι μια συλλογή από </a:t>
            </a:r>
            <a:r>
              <a:rPr lang="el-GR" dirty="0" smtClean="0">
                <a:solidFill>
                  <a:srgbClr val="0070C0"/>
                </a:solidFill>
              </a:rPr>
              <a:t>συναρτήσεις</a:t>
            </a:r>
            <a:r>
              <a:rPr lang="el-GR" dirty="0" smtClean="0"/>
              <a:t> όπου η μία εφαρμόζεται πάνω στην άλλη.</a:t>
            </a:r>
            <a:endParaRPr lang="en-US" dirty="0" smtClean="0"/>
          </a:p>
          <a:p>
            <a:pPr lvl="1"/>
            <a:r>
              <a:rPr lang="el-GR" dirty="0" smtClean="0"/>
              <a:t>Στον </a:t>
            </a:r>
            <a:r>
              <a:rPr lang="el-GR" dirty="0" smtClean="0">
                <a:solidFill>
                  <a:srgbClr val="0070C0"/>
                </a:solidFill>
              </a:rPr>
              <a:t>Λογικό </a:t>
            </a:r>
            <a:r>
              <a:rPr lang="el-GR" dirty="0">
                <a:solidFill>
                  <a:srgbClr val="0070C0"/>
                </a:solidFill>
              </a:rPr>
              <a:t>Π</a:t>
            </a:r>
            <a:r>
              <a:rPr lang="el-GR" dirty="0" smtClean="0">
                <a:solidFill>
                  <a:srgbClr val="0070C0"/>
                </a:solidFill>
              </a:rPr>
              <a:t>ρογραμματισμό </a:t>
            </a:r>
            <a:r>
              <a:rPr lang="el-GR" dirty="0" smtClean="0"/>
              <a:t>(</a:t>
            </a:r>
            <a:r>
              <a:rPr lang="en-US" dirty="0" smtClean="0"/>
              <a:t>logic programming) </a:t>
            </a:r>
            <a:r>
              <a:rPr lang="el-GR" dirty="0" smtClean="0"/>
              <a:t>ένα πρόγραμμα είναι μια συλλογή από </a:t>
            </a:r>
            <a:r>
              <a:rPr lang="el-GR" dirty="0" smtClean="0">
                <a:solidFill>
                  <a:srgbClr val="0070C0"/>
                </a:solidFill>
              </a:rPr>
              <a:t>κανόνες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rgbClr val="0070C0"/>
                </a:solidFill>
              </a:rPr>
              <a:t>γεγονότα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Στον </a:t>
            </a:r>
            <a:r>
              <a:rPr lang="el-GR" dirty="0" smtClean="0">
                <a:solidFill>
                  <a:srgbClr val="0070C0"/>
                </a:solidFill>
              </a:rPr>
              <a:t>Αντικειμενοστραφή Προγραμματισμό </a:t>
            </a:r>
            <a:r>
              <a:rPr lang="el-GR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object oriented programming</a:t>
            </a:r>
            <a:r>
              <a:rPr lang="en-US" dirty="0" smtClean="0"/>
              <a:t>) </a:t>
            </a:r>
            <a:r>
              <a:rPr lang="el-GR" dirty="0" smtClean="0"/>
              <a:t>ένα πρόγραμμα είναι μια συλλογή από </a:t>
            </a:r>
            <a:r>
              <a:rPr lang="el-GR" dirty="0" smtClean="0">
                <a:solidFill>
                  <a:srgbClr val="0070C0"/>
                </a:solidFill>
              </a:rPr>
              <a:t>κλάσεις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rgbClr val="0070C0"/>
                </a:solidFill>
              </a:rPr>
              <a:t>αντικείμενα</a:t>
            </a:r>
            <a:r>
              <a:rPr lang="el-GR" dirty="0" smtClean="0"/>
              <a:t> όπου το ένα μιλάει με το άλλο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81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Εκτέλεση - </a:t>
            </a:r>
            <a:r>
              <a:rPr lang="en-US" dirty="0" smtClean="0"/>
              <a:t>Running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εκτέλεση του κώδικα γίνεται με την εντολή </a:t>
            </a:r>
            <a:r>
              <a:rPr lang="en-US" dirty="0" smtClean="0">
                <a:solidFill>
                  <a:srgbClr val="FF0000"/>
                </a:solidFill>
              </a:rPr>
              <a:t>java</a:t>
            </a:r>
          </a:p>
          <a:p>
            <a:pPr lvl="1"/>
            <a:r>
              <a:rPr lang="en-US" dirty="0" smtClean="0"/>
              <a:t>java &lt;</a:t>
            </a:r>
            <a:r>
              <a:rPr lang="el-GR" dirty="0" smtClean="0"/>
              <a:t>όνομα</a:t>
            </a:r>
            <a:r>
              <a:rPr lang="en-US" dirty="0" smtClean="0"/>
              <a:t> </a:t>
            </a:r>
            <a:r>
              <a:rPr lang="el-GR" dirty="0" smtClean="0"/>
              <a:t>αρχείου</a:t>
            </a:r>
            <a:r>
              <a:rPr lang="en-US" dirty="0" smtClean="0"/>
              <a:t> </a:t>
            </a:r>
            <a:r>
              <a:rPr lang="el-GR" dirty="0" smtClean="0"/>
              <a:t>χωρίς επίθεμα&gt;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2971800"/>
            <a:ext cx="3238387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500" t="4445" r="39500" b="67398"/>
          <a:stretch/>
        </p:blipFill>
        <p:spPr>
          <a:xfrm>
            <a:off x="914400" y="4038600"/>
            <a:ext cx="7541640" cy="2059464"/>
          </a:xfrm>
          <a:prstGeom prst="rect">
            <a:avLst/>
          </a:prstGeom>
        </p:spPr>
      </p:pic>
      <p:sp>
        <p:nvSpPr>
          <p:cNvPr id="6" name="Rectangular Callout 5"/>
          <p:cNvSpPr/>
          <p:nvPr/>
        </p:nvSpPr>
        <p:spPr>
          <a:xfrm>
            <a:off x="6133987" y="2971800"/>
            <a:ext cx="2781413" cy="461665"/>
          </a:xfrm>
          <a:prstGeom prst="wedgeRectCallout">
            <a:avLst>
              <a:gd name="adj1" fmla="val -92948"/>
              <a:gd name="adj2" fmla="val 1002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 smtClean="0">
                <a:solidFill>
                  <a:schemeClr val="tx1"/>
                </a:solidFill>
              </a:rPr>
              <a:t>Χωρίς</a:t>
            </a:r>
            <a:r>
              <a:rPr lang="el-GR" sz="2000" dirty="0" smtClean="0"/>
              <a:t> </a:t>
            </a:r>
            <a:r>
              <a:rPr lang="el-GR" sz="2000" dirty="0" smtClean="0">
                <a:solidFill>
                  <a:srgbClr val="FF0000"/>
                </a:solidFill>
              </a:rPr>
              <a:t>κανένα</a:t>
            </a:r>
            <a:r>
              <a:rPr lang="el-GR" sz="2000" dirty="0" smtClean="0"/>
              <a:t> </a:t>
            </a:r>
            <a:r>
              <a:rPr lang="el-GR" sz="2000" dirty="0" smtClean="0">
                <a:solidFill>
                  <a:schemeClr val="tx1"/>
                </a:solidFill>
              </a:rPr>
              <a:t>επίθεμα!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33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400" y="2438400"/>
            <a:ext cx="3429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1600200"/>
            <a:ext cx="1143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6800" y="5715000"/>
            <a:ext cx="5324919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sz="2400" dirty="0" smtClean="0"/>
              <a:t>Λέξεις σε </a:t>
            </a:r>
            <a:r>
              <a:rPr lang="el-GR" sz="2400" dirty="0" smtClean="0">
                <a:solidFill>
                  <a:srgbClr val="FF0000"/>
                </a:solidFill>
              </a:rPr>
              <a:t>κόκκινο</a:t>
            </a:r>
            <a:r>
              <a:rPr lang="el-GR" sz="2400" dirty="0" smtClean="0"/>
              <a:t>: </a:t>
            </a:r>
            <a:r>
              <a:rPr lang="el-GR" sz="2400" dirty="0" smtClean="0">
                <a:solidFill>
                  <a:srgbClr val="0070C0"/>
                </a:solidFill>
              </a:rPr>
              <a:t>δεσμευμένες</a:t>
            </a:r>
            <a:r>
              <a:rPr lang="el-GR" sz="2400" dirty="0" smtClean="0"/>
              <a:t> λέξεις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030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1600200"/>
            <a:ext cx="1143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95400" y="1600200"/>
            <a:ext cx="1905000" cy="381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304800" y="685802"/>
            <a:ext cx="1371600" cy="745671"/>
          </a:xfrm>
          <a:prstGeom prst="wedge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Ορίζει την κλάση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3200400" y="914402"/>
            <a:ext cx="2895600" cy="517071"/>
          </a:xfrm>
          <a:prstGeom prst="wedgeRectCallout">
            <a:avLst>
              <a:gd name="adj1" fmla="val -50157"/>
              <a:gd name="adj2" fmla="val 133323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Όνομα της κλάσης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43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4419600"/>
            <a:ext cx="353786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2057400"/>
            <a:ext cx="353786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60665" y="2819400"/>
            <a:ext cx="353786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60665" y="4044042"/>
            <a:ext cx="353786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9294" y="4953000"/>
            <a:ext cx="75193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Τα άγκιστρα { … } ορίζουν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λογικό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block </a:t>
            </a:r>
            <a:r>
              <a:rPr lang="el-GR" dirty="0" smtClean="0"/>
              <a:t>του κώδικα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Αυτό μπορεί να είναι </a:t>
            </a:r>
            <a:r>
              <a:rPr lang="el-GR" dirty="0" smtClean="0">
                <a:solidFill>
                  <a:srgbClr val="0070C0"/>
                </a:solidFill>
              </a:rPr>
              <a:t>μία κλάση</a:t>
            </a:r>
            <a:r>
              <a:rPr lang="el-GR" dirty="0" smtClean="0"/>
              <a:t>, </a:t>
            </a:r>
            <a:r>
              <a:rPr lang="el-GR" dirty="0" smtClean="0">
                <a:solidFill>
                  <a:srgbClr val="0070C0"/>
                </a:solidFill>
              </a:rPr>
              <a:t>μία συνάρτηση</a:t>
            </a:r>
            <a:r>
              <a:rPr lang="el-GR" dirty="0" smtClean="0"/>
              <a:t>, </a:t>
            </a:r>
            <a:r>
              <a:rPr lang="el-GR" dirty="0" smtClean="0">
                <a:solidFill>
                  <a:srgbClr val="0070C0"/>
                </a:solidFill>
              </a:rPr>
              <a:t>ένα </a:t>
            </a:r>
            <a:r>
              <a:rPr lang="en-US" dirty="0" smtClean="0">
                <a:solidFill>
                  <a:srgbClr val="0070C0"/>
                </a:solidFill>
              </a:rPr>
              <a:t>if statement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Οι μεταβλητές που ορίζουμε μέσα σε ένα λογικό </a:t>
            </a:r>
            <a:r>
              <a:rPr lang="en-US" dirty="0" smtClean="0"/>
              <a:t>block, </a:t>
            </a:r>
            <a:r>
              <a:rPr lang="el-GR" dirty="0" smtClean="0"/>
              <a:t>έχουν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εμβέλεια</a:t>
            </a:r>
            <a:r>
              <a:rPr lang="el-GR" dirty="0" smtClean="0"/>
              <a:t> μέσα στο </a:t>
            </a:r>
            <a:r>
              <a:rPr lang="en-US" dirty="0" smtClean="0"/>
              <a:t>block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Αντίστοιχο των </a:t>
            </a:r>
            <a:r>
              <a:rPr lang="en-US" dirty="0" smtClean="0"/>
              <a:t>tabs </a:t>
            </a:r>
            <a:r>
              <a:rPr lang="el-GR" dirty="0" smtClean="0"/>
              <a:t>στην </a:t>
            </a:r>
            <a:r>
              <a:rPr lang="en-US" dirty="0" smtClean="0"/>
              <a:t>Python, </a:t>
            </a:r>
            <a:r>
              <a:rPr lang="el-GR" dirty="0" smtClean="0"/>
              <a:t>εδώ δεν χρειάζονται αλλά είναι καλό να τα βάζουμε για να διαβάζεται ο κώδικας πιο εύκολα.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26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362200"/>
            <a:ext cx="7315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2514600" y="914400"/>
            <a:ext cx="3429000" cy="457200"/>
          </a:xfrm>
          <a:prstGeom prst="wedgeRectCallout">
            <a:avLst>
              <a:gd name="adj1" fmla="val 10596"/>
              <a:gd name="adj2" fmla="val 27678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Ορισμός της συνάρτησης </a:t>
            </a:r>
            <a:r>
              <a:rPr lang="en-US" dirty="0" smtClean="0">
                <a:solidFill>
                  <a:schemeClr val="tx1"/>
                </a:solidFill>
              </a:rPr>
              <a:t>main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04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362200"/>
            <a:ext cx="7315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2514600" y="914400"/>
            <a:ext cx="3429000" cy="457200"/>
          </a:xfrm>
          <a:prstGeom prst="wedgeRectCallout">
            <a:avLst>
              <a:gd name="adj1" fmla="val 10596"/>
              <a:gd name="adj2" fmla="val 27678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Ορισμός της συνάρτησης </a:t>
            </a:r>
            <a:r>
              <a:rPr lang="en-US" dirty="0" smtClean="0">
                <a:solidFill>
                  <a:schemeClr val="tx1"/>
                </a:solidFill>
              </a:rPr>
              <a:t>main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2362200"/>
            <a:ext cx="2514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5486402"/>
            <a:ext cx="58537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public, static</a:t>
            </a:r>
            <a:r>
              <a:rPr lang="en-US" sz="2400" dirty="0" smtClean="0"/>
              <a:t>: </a:t>
            </a:r>
            <a:r>
              <a:rPr lang="el-GR" sz="2400" dirty="0" smtClean="0"/>
              <a:t>θα τα εξηγήσουμε αργότερα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176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362200"/>
            <a:ext cx="7315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2514600" y="914400"/>
            <a:ext cx="3429000" cy="457200"/>
          </a:xfrm>
          <a:prstGeom prst="wedgeRectCallout">
            <a:avLst>
              <a:gd name="adj1" fmla="val 10596"/>
              <a:gd name="adj2" fmla="val 27678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Ορισμός της συνάρτησης </a:t>
            </a:r>
            <a:r>
              <a:rPr lang="en-US" dirty="0" smtClean="0">
                <a:solidFill>
                  <a:schemeClr val="tx1"/>
                </a:solidFill>
              </a:rPr>
              <a:t>main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000" y="2362200"/>
            <a:ext cx="990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1" y="5486402"/>
            <a:ext cx="54935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Το τι επιστρέφει η μέθοδος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void</a:t>
            </a:r>
            <a:r>
              <a:rPr lang="en-US" sz="2400" dirty="0" smtClean="0"/>
              <a:t>: H </a:t>
            </a:r>
            <a:r>
              <a:rPr lang="el-GR" sz="2400" dirty="0" smtClean="0"/>
              <a:t>μέθοδος δεν επιστρέφει </a:t>
            </a:r>
            <a:r>
              <a:rPr lang="el-GR" sz="2400" dirty="0" smtClean="0">
                <a:solidFill>
                  <a:srgbClr val="0070C0"/>
                </a:solidFill>
              </a:rPr>
              <a:t>τίποτα</a:t>
            </a:r>
            <a:r>
              <a:rPr lang="el-GR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31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362200"/>
            <a:ext cx="7315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2514600" y="914400"/>
            <a:ext cx="3429000" cy="457200"/>
          </a:xfrm>
          <a:prstGeom prst="wedgeRectCallout">
            <a:avLst>
              <a:gd name="adj1" fmla="val 10596"/>
              <a:gd name="adj2" fmla="val 27678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Ορισμός της συνάρτησης </a:t>
            </a:r>
            <a:r>
              <a:rPr lang="en-US" dirty="0" smtClean="0">
                <a:solidFill>
                  <a:schemeClr val="tx1"/>
                </a:solidFill>
              </a:rPr>
              <a:t>main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43400" y="2362200"/>
            <a:ext cx="914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1" y="5486402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όνομα της μεθόδου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main</a:t>
            </a:r>
            <a:r>
              <a:rPr lang="en-US" sz="2400" dirty="0" smtClean="0"/>
              <a:t>: </a:t>
            </a:r>
            <a:r>
              <a:rPr lang="el-GR" sz="2400" dirty="0" smtClean="0"/>
              <a:t>ειδική περίπτωση που σηματοδοτεί το </a:t>
            </a:r>
            <a:r>
              <a:rPr lang="el-GR" sz="2400" dirty="0" smtClean="0">
                <a:solidFill>
                  <a:srgbClr val="0070C0"/>
                </a:solidFill>
              </a:rPr>
              <a:t>σημείο εκκίνησης </a:t>
            </a:r>
            <a:r>
              <a:rPr lang="el-GR" sz="2400" dirty="0" smtClean="0"/>
              <a:t>του προγράμματος.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09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362200"/>
            <a:ext cx="7315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2514600" y="914400"/>
            <a:ext cx="3429000" cy="457200"/>
          </a:xfrm>
          <a:prstGeom prst="wedgeRectCallout">
            <a:avLst>
              <a:gd name="adj1" fmla="val 10596"/>
              <a:gd name="adj2" fmla="val 27678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Ορισμός της συνάρτησης </a:t>
            </a:r>
            <a:r>
              <a:rPr lang="en-US" dirty="0" smtClean="0">
                <a:solidFill>
                  <a:schemeClr val="tx1"/>
                </a:solidFill>
              </a:rPr>
              <a:t>main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0" y="2362200"/>
            <a:ext cx="2362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1" y="5029202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Ορίσματα</a:t>
            </a:r>
            <a:r>
              <a:rPr lang="el-GR" sz="2400" dirty="0" smtClean="0"/>
              <a:t> της μεθόδου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400" dirty="0" smtClean="0"/>
              <a:t>Ένας </a:t>
            </a:r>
            <a:r>
              <a:rPr lang="el-GR" sz="2400" dirty="0" smtClean="0">
                <a:solidFill>
                  <a:srgbClr val="0070C0"/>
                </a:solidFill>
              </a:rPr>
              <a:t>πίνακας</a:t>
            </a:r>
            <a:r>
              <a:rPr lang="el-GR" sz="2400" dirty="0" smtClean="0"/>
              <a:t> από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Strings</a:t>
            </a:r>
            <a:r>
              <a:rPr lang="en-US" sz="2400" dirty="0" smtClean="0"/>
              <a:t> </a:t>
            </a:r>
            <a:r>
              <a:rPr lang="el-GR" sz="2400" dirty="0" smtClean="0"/>
              <a:t>που αντιστοιχούν στις </a:t>
            </a:r>
            <a:r>
              <a:rPr lang="el-GR" sz="2400" dirty="0" smtClean="0">
                <a:solidFill>
                  <a:srgbClr val="0070C0"/>
                </a:solidFill>
              </a:rPr>
              <a:t>παραμέτρους</a:t>
            </a:r>
            <a:r>
              <a:rPr lang="el-GR" sz="2400" dirty="0" smtClean="0"/>
              <a:t> με τις οποίες τρέχουμε το πρόγραμμα.</a:t>
            </a:r>
          </a:p>
        </p:txBody>
      </p:sp>
    </p:spTree>
    <p:extLst>
      <p:ext uri="{BB962C8B-B14F-4D97-AF65-F5344CB8AC3E}">
        <p14:creationId xmlns:p14="http://schemas.microsoft.com/office/powerpoint/2010/main" val="10862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0" y="2362200"/>
            <a:ext cx="11430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1" y="5029201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B050"/>
                </a:solidFill>
              </a:rPr>
              <a:t>String</a:t>
            </a:r>
            <a:r>
              <a:rPr lang="en-US" sz="2400" dirty="0" smtClean="0"/>
              <a:t>: </a:t>
            </a:r>
            <a:r>
              <a:rPr lang="el-GR" sz="2400" dirty="0" smtClean="0"/>
              <a:t>κλάση που χειρίζεται τα </a:t>
            </a:r>
            <a:r>
              <a:rPr lang="el-GR" sz="2400" dirty="0" smtClean="0">
                <a:solidFill>
                  <a:srgbClr val="0070C0"/>
                </a:solidFill>
              </a:rPr>
              <a:t>αλφαριθμητικά</a:t>
            </a:r>
            <a:r>
              <a:rPr lang="en-US" sz="240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400" dirty="0" smtClean="0"/>
              <a:t>Στη </a:t>
            </a:r>
            <a:r>
              <a:rPr lang="en-US" sz="2400" dirty="0" smtClean="0"/>
              <a:t>Java </a:t>
            </a:r>
            <a:r>
              <a:rPr lang="el-GR" sz="2400" dirty="0" smtClean="0"/>
              <a:t>χρειάζεται να ορίσουμε τον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τύπο </a:t>
            </a:r>
            <a:r>
              <a:rPr lang="el-GR" sz="2400" dirty="0" smtClean="0"/>
              <a:t>της κάθε </a:t>
            </a:r>
            <a:r>
              <a:rPr lang="el-GR" sz="2400" dirty="0" smtClean="0">
                <a:solidFill>
                  <a:srgbClr val="0070C0"/>
                </a:solidFill>
              </a:rPr>
              <a:t>μεταβλητής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Strongly typed language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4572000" y="914400"/>
            <a:ext cx="2209800" cy="612648"/>
          </a:xfrm>
          <a:prstGeom prst="wedgeRectCallout">
            <a:avLst>
              <a:gd name="adj1" fmla="val 10120"/>
              <a:gd name="adj2" fmla="val 18510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Η κλάση </a:t>
            </a:r>
            <a:r>
              <a:rPr lang="en-US" dirty="0" smtClean="0">
                <a:solidFill>
                  <a:schemeClr val="tx1"/>
                </a:solidFill>
              </a:rPr>
              <a:t>String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07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Αντικειμενοστραφής Προγραμματισμός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πέντε αρχές του </a:t>
            </a:r>
            <a:r>
              <a:rPr lang="en-US" dirty="0" smtClean="0"/>
              <a:t>Allan Kay:</a:t>
            </a:r>
          </a:p>
          <a:p>
            <a:pPr lvl="1"/>
            <a:r>
              <a:rPr lang="el-GR" dirty="0" smtClean="0"/>
              <a:t>Τα πάντα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Ένα πρόγραμμα είναι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συλλογή</a:t>
            </a:r>
            <a:r>
              <a:rPr lang="el-GR" dirty="0" smtClean="0"/>
              <a:t> από </a:t>
            </a:r>
            <a:r>
              <a:rPr lang="el-GR" dirty="0" smtClean="0">
                <a:solidFill>
                  <a:srgbClr val="0070C0"/>
                </a:solidFill>
              </a:rPr>
              <a:t>αντικείμενα</a:t>
            </a:r>
            <a:r>
              <a:rPr lang="el-GR" dirty="0" smtClean="0"/>
              <a:t> όπου το ένα λέει στο άλλο τι να κάνει.</a:t>
            </a:r>
          </a:p>
          <a:p>
            <a:pPr lvl="1"/>
            <a:r>
              <a:rPr lang="el-GR" dirty="0" smtClean="0"/>
              <a:t>Κάθε αντικείμενο έχει δικιά του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μνήμη</a:t>
            </a:r>
            <a:r>
              <a:rPr lang="el-GR" dirty="0" smtClean="0"/>
              <a:t> και αποτελείται </a:t>
            </a:r>
            <a:r>
              <a:rPr lang="el-GR" dirty="0" smtClean="0">
                <a:solidFill>
                  <a:srgbClr val="0070C0"/>
                </a:solidFill>
              </a:rPr>
              <a:t>από άλλα αντικείμενα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Κάθε αντικείμενο έχει ένα συγκεκριμένο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</a:t>
            </a:r>
            <a:r>
              <a:rPr lang="el-GR" dirty="0" smtClean="0"/>
              <a:t>.</a:t>
            </a:r>
          </a:p>
          <a:p>
            <a:pPr lvl="2"/>
            <a:r>
              <a:rPr lang="el-GR" dirty="0" smtClean="0"/>
              <a:t>Τύπος = </a:t>
            </a:r>
            <a:r>
              <a:rPr lang="el-GR" dirty="0" smtClean="0">
                <a:solidFill>
                  <a:srgbClr val="0070C0"/>
                </a:solidFill>
              </a:rPr>
              <a:t>Κλάση</a:t>
            </a:r>
          </a:p>
          <a:p>
            <a:pPr lvl="1"/>
            <a:r>
              <a:rPr lang="el-GR" dirty="0" smtClean="0"/>
              <a:t>Αντικείμενα του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ίδιου τύπου </a:t>
            </a:r>
            <a:r>
              <a:rPr lang="el-GR" dirty="0" smtClean="0"/>
              <a:t>μπορούν να δεχτούν </a:t>
            </a:r>
            <a:r>
              <a:rPr lang="el-GR" dirty="0" smtClean="0">
                <a:solidFill>
                  <a:srgbClr val="0070C0"/>
                </a:solidFill>
              </a:rPr>
              <a:t>τα ίδια μηνύματα</a:t>
            </a:r>
          </a:p>
          <a:p>
            <a:pPr lvl="2"/>
            <a:r>
              <a:rPr lang="el-GR" dirty="0" smtClean="0"/>
              <a:t>Δηλαδή έχουν τις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ίδιες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λειτουργίες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84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1600200"/>
            <a:ext cx="8534400" cy="1066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057400" y="4038600"/>
            <a:ext cx="2971800" cy="533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2672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/**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* A class that prints a message “hello world”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**/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Σχόλια!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95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18714" y="3592286"/>
            <a:ext cx="3048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5486400"/>
            <a:ext cx="81077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/>
              <a:t>Κάθε εντολή στη </a:t>
            </a:r>
            <a:r>
              <a:rPr lang="en-US" sz="2800" dirty="0" smtClean="0"/>
              <a:t>Java </a:t>
            </a:r>
            <a:r>
              <a:rPr lang="el-GR" sz="2800" dirty="0" smtClean="0"/>
              <a:t>πρέπει να τερματίζει με το </a:t>
            </a:r>
            <a:r>
              <a:rPr lang="en-US" sz="2800" b="1" dirty="0" smtClean="0">
                <a:solidFill>
                  <a:srgbClr val="FF0000"/>
                </a:solidFill>
              </a:rPr>
              <a:t>;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2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038600" y="3657600"/>
            <a:ext cx="1371600" cy="381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057400" y="3657600"/>
            <a:ext cx="19812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457200" y="5486400"/>
            <a:ext cx="2895600" cy="914400"/>
          </a:xfrm>
          <a:prstGeom prst="wedgeRectCallout">
            <a:avLst>
              <a:gd name="adj1" fmla="val 37842"/>
              <a:gd name="adj2" fmla="val -211418"/>
            </a:avLst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Αντικείμενο 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</a:t>
            </a:r>
            <a:endParaRPr lang="el-GR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l-GR" dirty="0" smtClean="0">
                <a:solidFill>
                  <a:schemeClr val="tx1"/>
                </a:solidFill>
              </a:rPr>
              <a:t>Ορίζει το </a:t>
            </a:r>
            <a:r>
              <a:rPr lang="el-GR" dirty="0">
                <a:solidFill>
                  <a:srgbClr val="FF0000"/>
                </a:solidFill>
              </a:rPr>
              <a:t>ρεύμα </a:t>
            </a:r>
            <a:r>
              <a:rPr lang="el-GR" dirty="0" smtClean="0">
                <a:solidFill>
                  <a:srgbClr val="FF0000"/>
                </a:solidFill>
              </a:rPr>
              <a:t>εξόδου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4419600" y="5486400"/>
            <a:ext cx="4267200" cy="914400"/>
          </a:xfrm>
          <a:prstGeom prst="wedgeRectCallout">
            <a:avLst>
              <a:gd name="adj1" fmla="val -50529"/>
              <a:gd name="adj2" fmla="val -20535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rgbClr val="FF0000"/>
                </a:solidFill>
              </a:rPr>
              <a:t>Μέθοδος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Τυπώνει το </a:t>
            </a:r>
            <a:r>
              <a:rPr lang="en-US" dirty="0" smtClean="0">
                <a:solidFill>
                  <a:schemeClr val="tx1"/>
                </a:solidFill>
              </a:rPr>
              <a:t>String </a:t>
            </a:r>
            <a:r>
              <a:rPr lang="el-GR" dirty="0" smtClean="0">
                <a:solidFill>
                  <a:schemeClr val="tx1"/>
                </a:solidFill>
              </a:rPr>
              <a:t>αντικείμενο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που δίνεται ως όρισμα και αλλάζει γραμμή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56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62600" y="3581400"/>
            <a:ext cx="25146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ular Callout 4"/>
          <p:cNvSpPr/>
          <p:nvPr/>
        </p:nvSpPr>
        <p:spPr>
          <a:xfrm>
            <a:off x="3124200" y="5410200"/>
            <a:ext cx="4648200" cy="612648"/>
          </a:xfrm>
          <a:prstGeom prst="wedgeRectCallout">
            <a:avLst>
              <a:gd name="adj1" fmla="val 34746"/>
              <a:gd name="adj2" fmla="val -26799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To “Hello World” </a:t>
            </a:r>
            <a:r>
              <a:rPr lang="el-GR" dirty="0" smtClean="0">
                <a:solidFill>
                  <a:schemeClr val="tx1"/>
                </a:solidFill>
              </a:rPr>
              <a:t>είναι ένα αντικείμενο της κλάσης </a:t>
            </a:r>
            <a:r>
              <a:rPr lang="en-US" dirty="0" smtClean="0">
                <a:solidFill>
                  <a:schemeClr val="tx1"/>
                </a:solidFill>
              </a:rPr>
              <a:t>String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92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2362200"/>
            <a:ext cx="1905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2362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	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4419600" y="1436914"/>
            <a:ext cx="4267200" cy="914400"/>
          </a:xfrm>
          <a:prstGeom prst="wedgeRectCallout">
            <a:avLst>
              <a:gd name="adj1" fmla="val -80121"/>
              <a:gd name="adj2" fmla="val 45833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Το όνομα της κλάσης ξεκινάει με κεφαλαίο και χρησιμοποιούμε την </a:t>
            </a:r>
            <a:r>
              <a:rPr lang="en-US" dirty="0" err="1" smtClean="0">
                <a:solidFill>
                  <a:srgbClr val="FF0000"/>
                </a:solidFill>
              </a:rPr>
              <a:t>CamelCase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σύμβαση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799" y="3200400"/>
            <a:ext cx="876301" cy="3483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ular Callout 8"/>
          <p:cNvSpPr/>
          <p:nvPr/>
        </p:nvSpPr>
        <p:spPr>
          <a:xfrm>
            <a:off x="1208315" y="5290458"/>
            <a:ext cx="7641771" cy="1447800"/>
          </a:xfrm>
          <a:prstGeom prst="wedgeRectCallout">
            <a:avLst>
              <a:gd name="adj1" fmla="val -54092"/>
              <a:gd name="adj2" fmla="val -47086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rgbClr val="FF0000"/>
                </a:solidFill>
              </a:rPr>
              <a:t>Στοίχιση του κώδικα</a:t>
            </a:r>
            <a:r>
              <a:rPr lang="el-GR" dirty="0" smtClean="0">
                <a:solidFill>
                  <a:schemeClr val="tx1"/>
                </a:solidFill>
              </a:rPr>
              <a:t>: 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>
                <a:solidFill>
                  <a:schemeClr val="tx1"/>
                </a:solidFill>
              </a:rPr>
              <a:t>Οι εντολές μέσα σε ένα </a:t>
            </a:r>
            <a:r>
              <a:rPr lang="en-US" dirty="0" smtClean="0">
                <a:solidFill>
                  <a:schemeClr val="tx1"/>
                </a:solidFill>
              </a:rPr>
              <a:t>block </a:t>
            </a:r>
            <a:r>
              <a:rPr lang="el-GR" dirty="0" smtClean="0">
                <a:solidFill>
                  <a:schemeClr val="tx1"/>
                </a:solidFill>
              </a:rPr>
              <a:t>του κώδικα ξεκινάνε ένα </a:t>
            </a:r>
            <a:r>
              <a:rPr lang="en-US" dirty="0" smtClean="0">
                <a:solidFill>
                  <a:schemeClr val="tx1"/>
                </a:solidFill>
              </a:rPr>
              <a:t>tab </a:t>
            </a:r>
            <a:r>
              <a:rPr lang="el-GR" dirty="0" smtClean="0">
                <a:solidFill>
                  <a:schemeClr val="tx1"/>
                </a:solidFill>
              </a:rPr>
              <a:t>πιο μπροστά από το προηγούμενο.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>
                <a:solidFill>
                  <a:schemeClr val="tx1"/>
                </a:solidFill>
              </a:rPr>
              <a:t>Όλες οι εντολές σε ένα </a:t>
            </a:r>
            <a:r>
              <a:rPr lang="en-US" dirty="0" smtClean="0">
                <a:solidFill>
                  <a:schemeClr val="tx1"/>
                </a:solidFill>
              </a:rPr>
              <a:t>block </a:t>
            </a:r>
            <a:r>
              <a:rPr lang="el-GR" dirty="0" smtClean="0">
                <a:solidFill>
                  <a:schemeClr val="tx1"/>
                </a:solidFill>
              </a:rPr>
              <a:t>είναι στοιχισμένες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smtClean="0">
                <a:solidFill>
                  <a:schemeClr val="tx1"/>
                </a:solidFill>
              </a:rPr>
              <a:t>Τα άγκιστρα είναι στοιχισμένα με την εντολή που ορίζει το </a:t>
            </a:r>
            <a:r>
              <a:rPr lang="en-US" dirty="0" smtClean="0">
                <a:solidFill>
                  <a:schemeClr val="tx1"/>
                </a:solidFill>
              </a:rPr>
              <a:t>block 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1128" y="4767943"/>
            <a:ext cx="876301" cy="34562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10242" y="4384222"/>
            <a:ext cx="876301" cy="34562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04799" y="4015468"/>
            <a:ext cx="876301" cy="34562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21128" y="3581400"/>
            <a:ext cx="876301" cy="34562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208315" y="4015468"/>
            <a:ext cx="876301" cy="34562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208315" y="4388305"/>
            <a:ext cx="876301" cy="34562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88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Style</a:t>
            </a:r>
            <a:r>
              <a:rPr lang="el-GR" dirty="0"/>
              <a:t>:</a:t>
            </a:r>
            <a:r>
              <a:rPr lang="en-US" dirty="0" smtClean="0"/>
              <a:t> </a:t>
            </a:r>
            <a:r>
              <a:rPr lang="el-GR" dirty="0" smtClean="0"/>
              <a:t>Ονόματα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05400"/>
          </a:xfrm>
        </p:spPr>
        <p:txBody>
          <a:bodyPr>
            <a:normAutofit fontScale="85000" lnSpcReduction="20000"/>
          </a:bodyPr>
          <a:lstStyle/>
          <a:p>
            <a:pPr marL="285750" indent="-285750"/>
            <a:r>
              <a:rPr lang="el-GR" dirty="0"/>
              <a:t>Τα ονόματα των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κλάσεων </a:t>
            </a:r>
            <a:r>
              <a:rPr lang="el-GR" dirty="0"/>
              <a:t>ξεκινάνε με κεφαλαίο, τα ονόματα των </a:t>
            </a:r>
            <a:r>
              <a:rPr lang="el-GR" dirty="0">
                <a:solidFill>
                  <a:srgbClr val="0070C0"/>
                </a:solidFill>
              </a:rPr>
              <a:t>πεδίων</a:t>
            </a:r>
            <a:r>
              <a:rPr lang="en-US" dirty="0"/>
              <a:t>, </a:t>
            </a:r>
            <a:r>
              <a:rPr lang="el-GR" dirty="0">
                <a:solidFill>
                  <a:srgbClr val="0070C0"/>
                </a:solidFill>
              </a:rPr>
              <a:t>μεθόδων</a:t>
            </a:r>
            <a:r>
              <a:rPr lang="el-GR" dirty="0"/>
              <a:t> και </a:t>
            </a:r>
            <a:r>
              <a:rPr lang="el-GR" dirty="0">
                <a:solidFill>
                  <a:srgbClr val="0070C0"/>
                </a:solidFill>
              </a:rPr>
              <a:t>αντικειμένων</a:t>
            </a:r>
            <a:r>
              <a:rPr lang="el-GR" dirty="0"/>
              <a:t> με μικρό</a:t>
            </a:r>
            <a:r>
              <a:rPr lang="en-US" dirty="0" smtClean="0"/>
              <a:t>.</a:t>
            </a:r>
          </a:p>
          <a:p>
            <a:pPr marL="560070" lvl="1" indent="-285750"/>
            <a:r>
              <a:rPr lang="el-GR" dirty="0" smtClean="0"/>
              <a:t>Π.χ.,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HelloWorld</a:t>
            </a:r>
            <a:r>
              <a:rPr lang="el-GR" dirty="0" smtClean="0">
                <a:solidFill>
                  <a:srgbClr val="0070C0"/>
                </a:solidFill>
              </a:rPr>
              <a:t>, </a:t>
            </a:r>
            <a:r>
              <a:rPr lang="en-US" dirty="0" smtClean="0">
                <a:solidFill>
                  <a:srgbClr val="0070C0"/>
                </a:solidFill>
              </a:rPr>
              <a:t>position, print</a:t>
            </a:r>
          </a:p>
          <a:p>
            <a:pPr marL="285750" indent="-285750"/>
            <a:r>
              <a:rPr lang="el-GR" dirty="0" smtClean="0"/>
              <a:t>Κάποιες συμβάσεις ξεκινούν τα ονόματα πεδίων με </a:t>
            </a:r>
            <a:r>
              <a:rPr lang="el-GR" dirty="0" smtClean="0">
                <a:solidFill>
                  <a:srgbClr val="0070C0"/>
                </a:solidFill>
              </a:rPr>
              <a:t>‘_’</a:t>
            </a:r>
            <a:r>
              <a:rPr lang="el-GR" dirty="0" smtClean="0"/>
              <a:t> για να ξεχωρίζουν από τις μεθόδους</a:t>
            </a:r>
          </a:p>
          <a:p>
            <a:pPr marL="560070" lvl="1" indent="-285750"/>
            <a:r>
              <a:rPr lang="el-GR" dirty="0" smtClean="0"/>
              <a:t>Π.χ., </a:t>
            </a:r>
            <a:r>
              <a:rPr lang="el-GR" dirty="0" smtClean="0">
                <a:solidFill>
                  <a:srgbClr val="0070C0"/>
                </a:solidFill>
              </a:rPr>
              <a:t>_</a:t>
            </a:r>
            <a:r>
              <a:rPr lang="en-US" dirty="0" smtClean="0">
                <a:solidFill>
                  <a:srgbClr val="0070C0"/>
                </a:solidFill>
              </a:rPr>
              <a:t>position</a:t>
            </a:r>
            <a:endParaRPr lang="el-GR" dirty="0">
              <a:solidFill>
                <a:srgbClr val="0070C0"/>
              </a:solidFill>
            </a:endParaRPr>
          </a:p>
          <a:p>
            <a:pPr marL="285750" indent="-285750"/>
            <a:r>
              <a:rPr lang="el-GR" dirty="0"/>
              <a:t>Χρησιμοποιούμε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ολόκληρες λέξεις </a:t>
            </a:r>
            <a:r>
              <a:rPr lang="el-GR" dirty="0"/>
              <a:t>(και συνδυασμούς τους) για τα </a:t>
            </a:r>
            <a:r>
              <a:rPr lang="el-GR" dirty="0" smtClean="0"/>
              <a:t>ονόματα</a:t>
            </a:r>
            <a:endParaRPr lang="en-US" dirty="0" smtClean="0"/>
          </a:p>
          <a:p>
            <a:pPr marL="560070" lvl="1" indent="-285750"/>
            <a:r>
              <a:rPr lang="el-GR" dirty="0" smtClean="0"/>
              <a:t>Δεν </a:t>
            </a:r>
            <a:r>
              <a:rPr lang="el-GR" dirty="0"/>
              <a:t>πειράζει αν βγαίνουν μεγάλα ονόματα</a:t>
            </a:r>
          </a:p>
          <a:p>
            <a:pPr marL="285750" indent="-285750"/>
            <a:r>
              <a:rPr lang="el-GR" dirty="0"/>
              <a:t>Χρησιμοποιούμε το </a:t>
            </a:r>
            <a:r>
              <a:rPr lang="en-US" dirty="0" err="1">
                <a:solidFill>
                  <a:srgbClr val="FF0000"/>
                </a:solidFill>
              </a:rPr>
              <a:t>CamelCase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Style</a:t>
            </a:r>
          </a:p>
          <a:p>
            <a:pPr marL="560070" lvl="1" indent="-285750"/>
            <a:r>
              <a:rPr lang="el-GR" dirty="0" smtClean="0"/>
              <a:t>Όταν </a:t>
            </a:r>
            <a:r>
              <a:rPr lang="el-GR" dirty="0"/>
              <a:t>για ένα όνομα έχουμε πάνω από μία λέξη, τις συνενώνουμε και στο σημείο συνένωσης κάνουμε το πρώτο γράμμα της λέξης κεφαλαίο </a:t>
            </a:r>
            <a:endParaRPr lang="en-US" dirty="0" smtClean="0"/>
          </a:p>
          <a:p>
            <a:pPr marL="560070" lvl="1" indent="-285750"/>
            <a:r>
              <a:rPr lang="en-US" dirty="0" err="1" smtClean="0">
                <a:solidFill>
                  <a:srgbClr val="0070C0"/>
                </a:solidFill>
              </a:rPr>
              <a:t>printName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/>
              <a:t>όχι </a:t>
            </a:r>
            <a:r>
              <a:rPr lang="en-US" dirty="0" err="1" smtClean="0"/>
              <a:t>print_name</a:t>
            </a:r>
            <a:endParaRPr lang="en-US" dirty="0"/>
          </a:p>
          <a:p>
            <a:pPr marL="285750" indent="-285750"/>
            <a:r>
              <a:rPr lang="el-GR" dirty="0"/>
              <a:t>Χρησιμοποιούμε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κεφαλαία</a:t>
            </a:r>
            <a:r>
              <a:rPr lang="el-GR" dirty="0"/>
              <a:t> και ‘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_</a:t>
            </a:r>
            <a:r>
              <a:rPr lang="el-GR" dirty="0"/>
              <a:t>’ για τις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σταθερές</a:t>
            </a:r>
            <a:r>
              <a:rPr lang="el-GR" dirty="0" smtClean="0"/>
              <a:t>.</a:t>
            </a:r>
          </a:p>
          <a:p>
            <a:pPr marL="560070" lvl="1" indent="-285750"/>
            <a:r>
              <a:rPr lang="el-GR" dirty="0" smtClean="0"/>
              <a:t>Π.χ., </a:t>
            </a:r>
            <a:r>
              <a:rPr lang="en-US" dirty="0" smtClean="0">
                <a:solidFill>
                  <a:srgbClr val="0070C0"/>
                </a:solidFill>
              </a:rPr>
              <a:t>PI_NUMBER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3796838"/>
            <a:ext cx="1219200" cy="1008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73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744" y="350168"/>
            <a:ext cx="8229600" cy="990600"/>
          </a:xfrm>
        </p:spPr>
        <p:txBody>
          <a:bodyPr/>
          <a:lstStyle/>
          <a:p>
            <a:r>
              <a:rPr lang="el-GR" dirty="0" smtClean="0"/>
              <a:t>Κλάσεις και Αντικείμενα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2413967" y="1790534"/>
            <a:ext cx="1600200" cy="17943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2413967" y="2731739"/>
            <a:ext cx="16002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775602" y="1340768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Student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33193" y="1808477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20369" y="2760981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print()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413967" y="1340768"/>
            <a:ext cx="1600200" cy="17895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33192" y="2219184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grades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9552" y="1430173"/>
            <a:ext cx="854465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Κλάση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2747281" y="4928306"/>
            <a:ext cx="1676400" cy="12965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941922" y="4480806"/>
            <a:ext cx="263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Student </a:t>
            </a:r>
            <a:r>
              <a:rPr lang="en-US" dirty="0" err="1" smtClean="0">
                <a:solidFill>
                  <a:srgbClr val="FF0000"/>
                </a:solidFill>
              </a:rPr>
              <a:t>studentGeorge</a:t>
            </a:r>
            <a:r>
              <a:rPr lang="el-GR" dirty="0" smtClean="0"/>
              <a:t>: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937781" y="5385507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10,8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937781" y="5040765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Γιώργος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937781" y="5881002"/>
            <a:ext cx="1295400" cy="320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print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3454" y="4525712"/>
            <a:ext cx="134588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Αντικείμενα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93454" y="1942185"/>
            <a:ext cx="19751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Μια αφηρημένη περιγραφή μιας οντότητας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53149" y="1443989"/>
            <a:ext cx="168001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Όνομα κλάσης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253149" y="1911698"/>
            <a:ext cx="425796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Πεδία</a:t>
            </a:r>
            <a:r>
              <a:rPr lang="el-GR" dirty="0" smtClean="0"/>
              <a:t> κλάσης: Ιδιότητες/Χαρακτηριστικά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253149" y="2360060"/>
            <a:ext cx="310181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Μέθοδοι</a:t>
            </a:r>
            <a:r>
              <a:rPr lang="el-GR" dirty="0" smtClean="0"/>
              <a:t> κλάσης: λειτουργίες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28599" y="5008904"/>
            <a:ext cx="21853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Ένα συγκεκριμένο στιγμιότυπο της αφηρημένης κλάσης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38800" y="4335387"/>
            <a:ext cx="350520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Πρόσβαση στο αντικείμενο μόνο μέσω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κλήσεων των μεθόδων</a:t>
            </a:r>
            <a:r>
              <a:rPr lang="el-GR" dirty="0" smtClean="0"/>
              <a:t>:</a:t>
            </a:r>
          </a:p>
          <a:p>
            <a:endParaRPr lang="el-GR" dirty="0"/>
          </a:p>
          <a:p>
            <a:r>
              <a:rPr lang="en-US" dirty="0" err="1" smtClean="0"/>
              <a:t>studentGeorge.print</a:t>
            </a:r>
            <a:r>
              <a:rPr lang="en-US" dirty="0" smtClean="0"/>
              <a:t>()</a:t>
            </a:r>
          </a:p>
          <a:p>
            <a:endParaRPr lang="en-US" dirty="0"/>
          </a:p>
          <a:p>
            <a:r>
              <a:rPr lang="el-GR" dirty="0" smtClean="0"/>
              <a:t>Τυπώνει τις πληροφορίες για το αντικείμενο.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48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Σύντομη ιστορία του Αντικειμενοστραφούς Προγραμματισμού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Η πρώτη γλώσσα που χρησιμοποίησε τις έννοιες της κλάσης και του αντικειμένου θεωρείται 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SIMULA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(1960</a:t>
            </a:r>
            <a:r>
              <a:rPr lang="en-US" dirty="0" smtClean="0"/>
              <a:t>s</a:t>
            </a:r>
            <a:r>
              <a:rPr lang="el-GR" dirty="0" smtClean="0"/>
              <a:t>)</a:t>
            </a:r>
            <a:endParaRPr lang="en-US" dirty="0" smtClean="0"/>
          </a:p>
          <a:p>
            <a:pPr lvl="1"/>
            <a:r>
              <a:rPr lang="el-GR" dirty="0" smtClean="0"/>
              <a:t>Γλώσσα για προσομοιώσεις</a:t>
            </a:r>
            <a:r>
              <a:rPr lang="en-US" dirty="0"/>
              <a:t> </a:t>
            </a:r>
            <a:r>
              <a:rPr lang="el-GR" dirty="0" smtClean="0"/>
              <a:t>συστημάτων</a:t>
            </a:r>
          </a:p>
          <a:p>
            <a:r>
              <a:rPr lang="el-GR" dirty="0" smtClean="0"/>
              <a:t>Εμπνευσμένος από την </a:t>
            </a:r>
            <a:r>
              <a:rPr lang="en-US" dirty="0" smtClean="0"/>
              <a:t>SIMULA o </a:t>
            </a:r>
            <a:r>
              <a:rPr lang="en-US" dirty="0" smtClean="0">
                <a:solidFill>
                  <a:srgbClr val="0070C0"/>
                </a:solidFill>
              </a:rPr>
              <a:t>Allan Kay </a:t>
            </a:r>
            <a:r>
              <a:rPr lang="el-GR" dirty="0" smtClean="0"/>
              <a:t>δημιούργησε στην </a:t>
            </a:r>
            <a:r>
              <a:rPr lang="en-US" dirty="0" smtClean="0"/>
              <a:t>HP </a:t>
            </a:r>
            <a:r>
              <a:rPr lang="el-GR" dirty="0" smtClean="0"/>
              <a:t>την</a:t>
            </a:r>
            <a:r>
              <a:rPr lang="en-US" dirty="0" smtClean="0"/>
              <a:t> </a:t>
            </a:r>
            <a:r>
              <a:rPr lang="el-GR" dirty="0" smtClean="0"/>
              <a:t>γλώσσα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SmallTalk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με στόχο μια γλώσσα που να υποστηρίζει γραφικά (197</a:t>
            </a:r>
            <a:r>
              <a:rPr lang="en-US" dirty="0" smtClean="0"/>
              <a:t>0s</a:t>
            </a:r>
            <a:r>
              <a:rPr lang="el-GR" dirty="0" smtClean="0"/>
              <a:t>)</a:t>
            </a:r>
          </a:p>
          <a:p>
            <a:pPr lvl="1"/>
            <a:r>
              <a:rPr lang="el-GR" dirty="0" smtClean="0"/>
              <a:t>Ήταν αυτός που εισήγαγε την έννοια «</a:t>
            </a:r>
            <a:r>
              <a:rPr lang="el-GR" dirty="0" smtClean="0">
                <a:solidFill>
                  <a:srgbClr val="FF0000"/>
                </a:solidFill>
              </a:rPr>
              <a:t>Αντικειμενοστραφής Προγραμματισμός</a:t>
            </a:r>
            <a:r>
              <a:rPr lang="el-GR" dirty="0" smtClean="0"/>
              <a:t>»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Object Oriented Programming</a:t>
            </a:r>
            <a:r>
              <a:rPr lang="en-US" dirty="0" smtClean="0"/>
              <a:t>)</a:t>
            </a:r>
            <a:endParaRPr lang="el-GR" dirty="0" smtClean="0"/>
          </a:p>
          <a:p>
            <a:pPr lvl="1"/>
            <a:r>
              <a:rPr lang="en-US" dirty="0" smtClean="0"/>
              <a:t>To 2003 </a:t>
            </a:r>
            <a:r>
              <a:rPr lang="el-GR" dirty="0" smtClean="0"/>
              <a:t>βραβεύτηκε με το </a:t>
            </a:r>
            <a:r>
              <a:rPr lang="en-US" dirty="0" smtClean="0"/>
              <a:t>Turing Award</a:t>
            </a:r>
          </a:p>
          <a:p>
            <a:r>
              <a:rPr lang="el-GR" dirty="0" smtClean="0"/>
              <a:t>Οι ιδέες του αντικειμενοστραφούς προγραμματισμού άρχισαν να εισάγονται σε πολλές υπάρχουσες η νέες γλώσσες. </a:t>
            </a:r>
            <a:r>
              <a:rPr lang="en-US" dirty="0" smtClean="0"/>
              <a:t>O </a:t>
            </a:r>
            <a:r>
              <a:rPr lang="en-US" dirty="0" smtClean="0">
                <a:solidFill>
                  <a:srgbClr val="0070C0"/>
                </a:solidFill>
              </a:rPr>
              <a:t>Bjorn </a:t>
            </a:r>
            <a:r>
              <a:rPr lang="en-US" dirty="0" err="1" smtClean="0">
                <a:solidFill>
                  <a:srgbClr val="0070C0"/>
                </a:solidFill>
              </a:rPr>
              <a:t>Stroustrup</a:t>
            </a:r>
            <a:r>
              <a:rPr lang="el-GR" dirty="0" smtClean="0"/>
              <a:t> δημιούργησε την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C++ </a:t>
            </a:r>
            <a:r>
              <a:rPr lang="en-US" dirty="0" smtClean="0"/>
              <a:t>(1980s)</a:t>
            </a:r>
          </a:p>
          <a:p>
            <a:r>
              <a:rPr lang="en-US" dirty="0" smtClean="0"/>
              <a:t>H Sun </a:t>
            </a:r>
            <a:r>
              <a:rPr lang="el-GR" dirty="0" smtClean="0"/>
              <a:t>δημιούργησε την γλώσσα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Java</a:t>
            </a:r>
            <a:r>
              <a:rPr lang="en-US" dirty="0" smtClean="0"/>
              <a:t> </a:t>
            </a:r>
            <a:r>
              <a:rPr lang="el-GR" dirty="0" smtClean="0"/>
              <a:t>η οποία βρίσκει εφαρμογή σε ανάπτυξη εφαρμογών στο διαδίκτυο (1990</a:t>
            </a:r>
            <a:r>
              <a:rPr lang="en-US" dirty="0" smtClean="0"/>
              <a:t>s)</a:t>
            </a:r>
            <a:endParaRPr lang="el-GR" dirty="0" smtClean="0"/>
          </a:p>
          <a:p>
            <a:pPr lvl="1"/>
            <a:r>
              <a:rPr lang="el-GR" dirty="0" smtClean="0"/>
              <a:t>Ακολούθησε η </a:t>
            </a:r>
            <a:r>
              <a:rPr lang="en-US" dirty="0" smtClean="0"/>
              <a:t>Microsoft </a:t>
            </a:r>
            <a:r>
              <a:rPr lang="el-GR" dirty="0" smtClean="0"/>
              <a:t>με την </a:t>
            </a:r>
            <a:r>
              <a:rPr lang="en-US" dirty="0" smtClean="0"/>
              <a:t>.NET </a:t>
            </a:r>
            <a:r>
              <a:rPr lang="el-GR" dirty="0" smtClean="0"/>
              <a:t>πλατφόρμα και τις γλώσσες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Visual Basic </a:t>
            </a:r>
            <a:r>
              <a:rPr lang="el-GR" dirty="0" smtClean="0"/>
              <a:t>και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C#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50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Ιστορία</a:t>
            </a:r>
            <a:r>
              <a:rPr lang="en-US" dirty="0" smtClean="0"/>
              <a:t> </a:t>
            </a:r>
            <a:r>
              <a:rPr lang="el-GR" dirty="0" smtClean="0"/>
              <a:t>της </a:t>
            </a:r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 smtClean="0"/>
              <a:t>Ο </a:t>
            </a:r>
            <a:r>
              <a:rPr lang="en-AU" dirty="0">
                <a:solidFill>
                  <a:srgbClr val="0070C0"/>
                </a:solidFill>
              </a:rPr>
              <a:t>Patrick </a:t>
            </a:r>
            <a:r>
              <a:rPr lang="en-AU" dirty="0" err="1">
                <a:solidFill>
                  <a:srgbClr val="0070C0"/>
                </a:solidFill>
              </a:rPr>
              <a:t>Naughton</a:t>
            </a:r>
            <a:r>
              <a:rPr lang="en-AU" dirty="0">
                <a:solidFill>
                  <a:srgbClr val="0070C0"/>
                </a:solidFill>
              </a:rPr>
              <a:t> </a:t>
            </a:r>
            <a:r>
              <a:rPr lang="el-GR" dirty="0" smtClean="0"/>
              <a:t>απειλεί την </a:t>
            </a:r>
            <a:r>
              <a:rPr lang="en-US" dirty="0" smtClean="0"/>
              <a:t>Sun </a:t>
            </a:r>
            <a:r>
              <a:rPr lang="el-GR" dirty="0" smtClean="0"/>
              <a:t>ότι θα φύγει.</a:t>
            </a:r>
          </a:p>
          <a:p>
            <a:r>
              <a:rPr lang="el-GR" dirty="0" smtClean="0"/>
              <a:t>Τον βάζουν σε μία ομάδα αποτελούμενη από τους </a:t>
            </a:r>
            <a:r>
              <a:rPr lang="en-AU" dirty="0">
                <a:solidFill>
                  <a:srgbClr val="0070C0"/>
                </a:solidFill>
              </a:rPr>
              <a:t>James Gosling </a:t>
            </a:r>
            <a:r>
              <a:rPr lang="el-GR" dirty="0" smtClean="0"/>
              <a:t>και </a:t>
            </a:r>
            <a:r>
              <a:rPr lang="en-AU" dirty="0" smtClean="0">
                <a:solidFill>
                  <a:srgbClr val="0070C0"/>
                </a:solidFill>
              </a:rPr>
              <a:t>Mike </a:t>
            </a:r>
            <a:r>
              <a:rPr lang="en-AU" dirty="0">
                <a:solidFill>
                  <a:srgbClr val="0070C0"/>
                </a:solidFill>
              </a:rPr>
              <a:t>Sheridan</a:t>
            </a:r>
            <a:r>
              <a:rPr lang="en-AU" dirty="0"/>
              <a:t> </a:t>
            </a:r>
            <a:r>
              <a:rPr lang="el-GR" dirty="0" smtClean="0"/>
              <a:t>για να σχεδιάσουν τον προγραμματισμό τον έξυπνων συσκευών της επόμενης γενιάς. 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Green project</a:t>
            </a:r>
            <a:r>
              <a:rPr lang="en-US" dirty="0" smtClean="0"/>
              <a:t>.</a:t>
            </a:r>
          </a:p>
          <a:p>
            <a:r>
              <a:rPr lang="en-US" dirty="0" smtClean="0"/>
              <a:t>O Gosling </a:t>
            </a:r>
            <a:r>
              <a:rPr lang="el-GR" dirty="0" smtClean="0"/>
              <a:t>συνειδητοποιεί ότι η </a:t>
            </a:r>
            <a:r>
              <a:rPr lang="en-US" dirty="0" smtClean="0"/>
              <a:t>C++ </a:t>
            </a:r>
            <a:r>
              <a:rPr lang="el-GR" dirty="0" smtClean="0"/>
              <a:t>δεν είναι αρκετά αξιόπιστη για να δουλεύει σε συσκευές περιορισμένων δυνατοτήτων και με διάφορες αρχιτεκτονικές.</a:t>
            </a:r>
          </a:p>
          <a:p>
            <a:pPr lvl="1"/>
            <a:r>
              <a:rPr lang="el-GR" dirty="0" smtClean="0"/>
              <a:t>Δημιουργεί τη γλώσσα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Oak</a:t>
            </a:r>
          </a:p>
          <a:p>
            <a:r>
              <a:rPr lang="en-US" dirty="0" smtClean="0"/>
              <a:t>To 1992 </a:t>
            </a:r>
            <a:r>
              <a:rPr lang="el-GR" dirty="0" smtClean="0"/>
              <a:t>η ομάδα κάνει ένα </a:t>
            </a:r>
            <a:r>
              <a:rPr lang="en-US" dirty="0" smtClean="0"/>
              <a:t>demo </a:t>
            </a:r>
            <a:r>
              <a:rPr lang="el-GR" dirty="0" smtClean="0"/>
              <a:t>μιας συσκευής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PDA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, *7 </a:t>
            </a:r>
            <a:r>
              <a:rPr lang="el-GR" dirty="0" smtClean="0"/>
              <a:t>(</a:t>
            </a:r>
            <a:r>
              <a:rPr lang="en-US" dirty="0" smtClean="0"/>
              <a:t>star 7)</a:t>
            </a:r>
          </a:p>
          <a:p>
            <a:pPr lvl="1"/>
            <a:r>
              <a:rPr lang="el-GR" dirty="0" smtClean="0"/>
              <a:t>Δημιουργείται η θυγατρική εταιρία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FirstPerson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/>
              <a:t>Inc</a:t>
            </a:r>
            <a:r>
              <a:rPr lang="el-GR" dirty="0" smtClean="0"/>
              <a:t> </a:t>
            </a:r>
            <a:r>
              <a:rPr lang="en-US" dirty="0" smtClean="0"/>
              <a:t> </a:t>
            </a:r>
            <a:endParaRPr lang="el-GR" dirty="0" smtClean="0"/>
          </a:p>
          <a:p>
            <a:r>
              <a:rPr lang="el-GR" dirty="0" smtClean="0"/>
              <a:t>Η δημιουργία των έξυπνων συσκευών αποτυγχάνει και η ομάδα (μαζί με τον </a:t>
            </a:r>
            <a:r>
              <a:rPr lang="en-US" dirty="0" smtClean="0">
                <a:solidFill>
                  <a:srgbClr val="0070C0"/>
                </a:solidFill>
              </a:rPr>
              <a:t>Eric Schmidt</a:t>
            </a:r>
            <a:r>
              <a:rPr lang="en-US" dirty="0" smtClean="0"/>
              <a:t>) </a:t>
            </a:r>
            <a:r>
              <a:rPr lang="el-GR" dirty="0" smtClean="0"/>
              <a:t>επικεντρώνεται στην εφαρμογή της πλατφόρμας στο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Internet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/>
              <a:t>Ο </a:t>
            </a:r>
            <a:r>
              <a:rPr lang="en-AU" dirty="0" err="1"/>
              <a:t>Naughton</a:t>
            </a:r>
            <a:r>
              <a:rPr lang="en-AU" dirty="0"/>
              <a:t> </a:t>
            </a:r>
            <a:r>
              <a:rPr lang="el-GR" dirty="0" smtClean="0"/>
              <a:t>φτιάχνει τον </a:t>
            </a:r>
            <a:r>
              <a:rPr lang="en-US" dirty="0" err="1" smtClean="0"/>
              <a:t>WebRunner</a:t>
            </a:r>
            <a:r>
              <a:rPr lang="en-US" dirty="0" smtClean="0"/>
              <a:t> browser (</a:t>
            </a:r>
            <a:r>
              <a:rPr lang="el-GR" dirty="0" err="1" smtClean="0"/>
              <a:t>μετα</a:t>
            </a:r>
            <a:r>
              <a:rPr lang="el-GR" dirty="0" smtClean="0"/>
              <a:t> </a:t>
            </a:r>
            <a:r>
              <a:rPr lang="en-US" dirty="0" err="1" smtClean="0"/>
              <a:t>HotJava</a:t>
            </a:r>
            <a:r>
              <a:rPr lang="en-US" dirty="0" smtClean="0"/>
              <a:t>)</a:t>
            </a:r>
          </a:p>
          <a:p>
            <a:pPr lvl="1"/>
            <a:r>
              <a:rPr lang="el-GR" dirty="0" smtClean="0"/>
              <a:t>Η γλώσσα μετονομάζεται σε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Java</a:t>
            </a:r>
            <a:r>
              <a:rPr lang="en-US" dirty="0" smtClean="0"/>
              <a:t> </a:t>
            </a:r>
            <a:r>
              <a:rPr lang="el-GR" dirty="0" smtClean="0"/>
              <a:t>και το ενδιαφέρον επικεντρώνεται σε εφαρμογές που τρέχουν μέσα στον </a:t>
            </a:r>
            <a:r>
              <a:rPr lang="en-US" dirty="0" smtClean="0"/>
              <a:t>browser.</a:t>
            </a:r>
          </a:p>
          <a:p>
            <a:r>
              <a:rPr lang="en-US" dirty="0" smtClean="0"/>
              <a:t>O </a:t>
            </a:r>
            <a:r>
              <a:rPr lang="en-US" dirty="0" smtClean="0">
                <a:solidFill>
                  <a:srgbClr val="0070C0"/>
                </a:solidFill>
              </a:rPr>
              <a:t>Marc Andersen </a:t>
            </a:r>
            <a:r>
              <a:rPr lang="el-GR" dirty="0" smtClean="0"/>
              <a:t>ανακοινώνει ότι 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Netscape browser </a:t>
            </a:r>
            <a:r>
              <a:rPr lang="el-GR" dirty="0" smtClean="0"/>
              <a:t>θα υποστηρίζει</a:t>
            </a:r>
            <a:r>
              <a:rPr lang="en-US" dirty="0" smtClean="0"/>
              <a:t> Java </a:t>
            </a:r>
            <a:r>
              <a:rPr lang="el-GR" dirty="0" err="1" smtClean="0"/>
              <a:t>μικροεφαρμογές</a:t>
            </a:r>
            <a:r>
              <a:rPr lang="el-GR" dirty="0" smtClean="0"/>
              <a:t> (</a:t>
            </a:r>
            <a:r>
              <a:rPr lang="en-US" dirty="0" smtClean="0"/>
              <a:t>applets)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86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n-US" dirty="0" smtClean="0"/>
              <a:t>Java </a:t>
            </a:r>
            <a:r>
              <a:rPr lang="el-GR" dirty="0" smtClean="0"/>
              <a:t>είχε τους εξής στόχους: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simple, object-oriented and familiar"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robust and secure"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architecture-neutral and portable"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high performance"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interpreted, threaded, and dynamic"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68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n-US" dirty="0" smtClean="0"/>
              <a:t>Java </a:t>
            </a:r>
            <a:r>
              <a:rPr lang="el-GR" dirty="0" smtClean="0"/>
              <a:t>είχε τους εξής στόχους: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"</a:t>
            </a:r>
            <a:r>
              <a:rPr lang="en-US" dirty="0">
                <a:solidFill>
                  <a:srgbClr val="FF0000"/>
                </a:solidFill>
              </a:rPr>
              <a:t>simple, object-oriented and familiar"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robust and secure"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"</a:t>
            </a:r>
            <a:r>
              <a:rPr lang="en-US" dirty="0">
                <a:solidFill>
                  <a:srgbClr val="FF0000"/>
                </a:solidFill>
              </a:rPr>
              <a:t>architecture-neutral and portable"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high performance"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interpreted, threaded, and dynamic"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92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“architecture-neutral </a:t>
            </a:r>
            <a:r>
              <a:rPr lang="en-US" dirty="0"/>
              <a:t>and </a:t>
            </a:r>
            <a:r>
              <a:rPr lang="en-US" dirty="0" smtClean="0"/>
              <a:t>portable”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Το μεγαλύτερο πλεονέκτημα της </a:t>
            </a:r>
            <a:r>
              <a:rPr lang="en-US" dirty="0" smtClean="0"/>
              <a:t>Java </a:t>
            </a:r>
            <a:r>
              <a:rPr lang="el-GR" dirty="0" smtClean="0"/>
              <a:t>είναι η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μεταφερσιμότητα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(portability)</a:t>
            </a:r>
            <a:r>
              <a:rPr lang="el-GR" dirty="0" smtClean="0"/>
              <a:t>: ο κώδικας μπορεί να τρέξει πάνω σε οποιαδήποτε πλατφόρμα.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Write-Once-Run-Anywhere</a:t>
            </a:r>
            <a:r>
              <a:rPr lang="el-GR" dirty="0" smtClean="0"/>
              <a:t> μοντέλο</a:t>
            </a:r>
            <a:r>
              <a:rPr lang="en-US" dirty="0" smtClean="0"/>
              <a:t>, </a:t>
            </a:r>
            <a:r>
              <a:rPr lang="el-GR" dirty="0" smtClean="0"/>
              <a:t>σε αντίθεση με το σύνηθες </a:t>
            </a:r>
            <a:r>
              <a:rPr lang="en-US" dirty="0" smtClean="0">
                <a:solidFill>
                  <a:srgbClr val="0070C0"/>
                </a:solidFill>
              </a:rPr>
              <a:t>Write-Once-Compile-Anywhere</a:t>
            </a:r>
            <a:r>
              <a:rPr lang="en-US" dirty="0" smtClean="0"/>
              <a:t> </a:t>
            </a:r>
            <a:r>
              <a:rPr lang="el-GR" dirty="0" smtClean="0"/>
              <a:t>μοντέλο.</a:t>
            </a:r>
          </a:p>
          <a:p>
            <a:r>
              <a:rPr lang="el-GR" dirty="0" smtClean="0"/>
              <a:t>Αυτό επιτυγχάνεται δημιουργώντας ένα </a:t>
            </a:r>
            <a:r>
              <a:rPr lang="el-GR" dirty="0" smtClean="0">
                <a:solidFill>
                  <a:srgbClr val="0070C0"/>
                </a:solidFill>
              </a:rPr>
              <a:t>ενδιάμεσο κώδικα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(</a:t>
            </a:r>
            <a:r>
              <a:rPr lang="en-US" dirty="0" err="1" smtClean="0">
                <a:solidFill>
                  <a:srgbClr val="0070C0"/>
                </a:solidFill>
              </a:rPr>
              <a:t>bytecode</a:t>
            </a:r>
            <a:r>
              <a:rPr lang="en-US" dirty="0" smtClean="0"/>
              <a:t>) </a:t>
            </a:r>
            <a:r>
              <a:rPr lang="el-GR" dirty="0" smtClean="0"/>
              <a:t>ο οποίος μετά τρέχει πάνω σε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εικονική μηχανή </a:t>
            </a:r>
            <a:r>
              <a:rPr lang="el-GR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Java Virtual Machine</a:t>
            </a:r>
            <a:r>
              <a:rPr lang="en-US" dirty="0" smtClean="0"/>
              <a:t>) </a:t>
            </a:r>
            <a:r>
              <a:rPr lang="el-GR" dirty="0" smtClean="0"/>
              <a:t>η οποία το μεταφράζει σε </a:t>
            </a:r>
            <a:r>
              <a:rPr lang="el-GR" dirty="0" smtClean="0">
                <a:solidFill>
                  <a:srgbClr val="0070C0"/>
                </a:solidFill>
              </a:rPr>
              <a:t>γλώσσα μηχανής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Οι προγραμματιστές πλέον γράφουν κώδικα για την εικονική μηχανή, η οποία δημιουργείται </a:t>
            </a:r>
            <a:r>
              <a:rPr lang="el-GR" dirty="0" smtClean="0">
                <a:solidFill>
                  <a:srgbClr val="0070C0"/>
                </a:solidFill>
              </a:rPr>
              <a:t>για οποιαδήποτε πλατφόρμα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58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5332</TotalTime>
  <Words>1876</Words>
  <Application>Microsoft Office PowerPoint</Application>
  <PresentationFormat>On-screen Show (4:3)</PresentationFormat>
  <Paragraphs>340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Arial</vt:lpstr>
      <vt:lpstr>Calibri</vt:lpstr>
      <vt:lpstr>Courier New</vt:lpstr>
      <vt:lpstr>굴림</vt:lpstr>
      <vt:lpstr>Monotype Sorts</vt:lpstr>
      <vt:lpstr>Times New Roman</vt:lpstr>
      <vt:lpstr>Wingdings</vt:lpstr>
      <vt:lpstr>Wingdings 2</vt:lpstr>
      <vt:lpstr>Clarity</vt:lpstr>
      <vt:lpstr>ΤΕΧΝΙΚΕΣ Αντικειμενοστραφουσ προγραμματισμου</vt:lpstr>
      <vt:lpstr>Η εξέλιξη των γλωσσών προγραμματισμού</vt:lpstr>
      <vt:lpstr>Αντικειμενοστραφής Προγραμματισμός</vt:lpstr>
      <vt:lpstr>Κλάσεις και Αντικείμενα</vt:lpstr>
      <vt:lpstr>Σύντομη ιστορία του Αντικειμενοστραφούς Προγραμματισμού</vt:lpstr>
      <vt:lpstr>Ιστορία της Java</vt:lpstr>
      <vt:lpstr>Java</vt:lpstr>
      <vt:lpstr>Java</vt:lpstr>
      <vt:lpstr>“architecture-neutral and portable”</vt:lpstr>
      <vt:lpstr>PowerPoint Presentation</vt:lpstr>
      <vt:lpstr>PowerPoint Presentation</vt:lpstr>
      <vt:lpstr>Java και το Internet</vt:lpstr>
      <vt:lpstr>Java Applets</vt:lpstr>
      <vt:lpstr>"simple, object-oriented and familiar"</vt:lpstr>
      <vt:lpstr>HELLO WORLD</vt:lpstr>
      <vt:lpstr>Java Installation</vt:lpstr>
      <vt:lpstr>Δομή ενός απλού Java προγράμματος</vt:lpstr>
      <vt:lpstr>File HelloWorld.java</vt:lpstr>
      <vt:lpstr>Μεταγλώττιση – Compiling</vt:lpstr>
      <vt:lpstr>Εκτέλεση - Running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Σχόλια!</vt:lpstr>
      <vt:lpstr>PowerPoint Presentation</vt:lpstr>
      <vt:lpstr>PowerPoint Presentation</vt:lpstr>
      <vt:lpstr>PowerPoint Presentation</vt:lpstr>
      <vt:lpstr>Programming Style</vt:lpstr>
      <vt:lpstr>Programming Style: Ονόματα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198</cp:revision>
  <dcterms:created xsi:type="dcterms:W3CDTF">2013-02-10T16:19:38Z</dcterms:created>
  <dcterms:modified xsi:type="dcterms:W3CDTF">2018-02-25T18:37:06Z</dcterms:modified>
</cp:coreProperties>
</file>